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56"/>
  </p:notesMasterIdLst>
  <p:handoutMasterIdLst>
    <p:handoutMasterId r:id="rId157"/>
  </p:handoutMasterIdLst>
  <p:sldIdLst>
    <p:sldId id="316" r:id="rId5"/>
    <p:sldId id="361" r:id="rId6"/>
    <p:sldId id="362" r:id="rId7"/>
    <p:sldId id="363" r:id="rId8"/>
    <p:sldId id="364" r:id="rId9"/>
    <p:sldId id="365" r:id="rId10"/>
    <p:sldId id="366" r:id="rId11"/>
    <p:sldId id="367" r:id="rId12"/>
    <p:sldId id="368" r:id="rId13"/>
    <p:sldId id="377" r:id="rId14"/>
    <p:sldId id="379" r:id="rId15"/>
    <p:sldId id="378" r:id="rId16"/>
    <p:sldId id="369" r:id="rId17"/>
    <p:sldId id="370"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71" r:id="rId34"/>
    <p:sldId id="372" r:id="rId35"/>
    <p:sldId id="373" r:id="rId36"/>
    <p:sldId id="374" r:id="rId37"/>
    <p:sldId id="395" r:id="rId38"/>
    <p:sldId id="396" r:id="rId39"/>
    <p:sldId id="397" r:id="rId40"/>
    <p:sldId id="398" r:id="rId41"/>
    <p:sldId id="399" r:id="rId42"/>
    <p:sldId id="375" r:id="rId43"/>
    <p:sldId id="376" r:id="rId44"/>
    <p:sldId id="400" r:id="rId45"/>
    <p:sldId id="401" r:id="rId46"/>
    <p:sldId id="402" r:id="rId47"/>
    <p:sldId id="403" r:id="rId48"/>
    <p:sldId id="404" r:id="rId49"/>
    <p:sldId id="405" r:id="rId50"/>
    <p:sldId id="406" r:id="rId51"/>
    <p:sldId id="410" r:id="rId52"/>
    <p:sldId id="412" r:id="rId53"/>
    <p:sldId id="413" r:id="rId54"/>
    <p:sldId id="409" r:id="rId55"/>
    <p:sldId id="407" r:id="rId56"/>
    <p:sldId id="408" r:id="rId57"/>
    <p:sldId id="411" r:id="rId58"/>
    <p:sldId id="414" r:id="rId59"/>
    <p:sldId id="415" r:id="rId60"/>
    <p:sldId id="256" r:id="rId61"/>
    <p:sldId id="257" r:id="rId62"/>
    <p:sldId id="258" r:id="rId63"/>
    <p:sldId id="259" r:id="rId64"/>
    <p:sldId id="332" r:id="rId65"/>
    <p:sldId id="333" r:id="rId66"/>
    <p:sldId id="416" r:id="rId67"/>
    <p:sldId id="417" r:id="rId68"/>
    <p:sldId id="260" r:id="rId69"/>
    <p:sldId id="418" r:id="rId70"/>
    <p:sldId id="261" r:id="rId71"/>
    <p:sldId id="305" r:id="rId72"/>
    <p:sldId id="419" r:id="rId73"/>
    <p:sldId id="420" r:id="rId74"/>
    <p:sldId id="341" r:id="rId75"/>
    <p:sldId id="290" r:id="rId76"/>
    <p:sldId id="421" r:id="rId77"/>
    <p:sldId id="291" r:id="rId78"/>
    <p:sldId id="292" r:id="rId79"/>
    <p:sldId id="422" r:id="rId80"/>
    <p:sldId id="345" r:id="rId81"/>
    <p:sldId id="344" r:id="rId82"/>
    <p:sldId id="306" r:id="rId83"/>
    <p:sldId id="343" r:id="rId84"/>
    <p:sldId id="423" r:id="rId85"/>
    <p:sldId id="424" r:id="rId86"/>
    <p:sldId id="307" r:id="rId87"/>
    <p:sldId id="308" r:id="rId88"/>
    <p:sldId id="309" r:id="rId89"/>
    <p:sldId id="425" r:id="rId90"/>
    <p:sldId id="426" r:id="rId91"/>
    <p:sldId id="427" r:id="rId92"/>
    <p:sldId id="335" r:id="rId93"/>
    <p:sldId id="428" r:id="rId94"/>
    <p:sldId id="334" r:id="rId95"/>
    <p:sldId id="301" r:id="rId96"/>
    <p:sldId id="359" r:id="rId97"/>
    <p:sldId id="297" r:id="rId98"/>
    <p:sldId id="336" r:id="rId99"/>
    <p:sldId id="360" r:id="rId100"/>
    <p:sldId id="337" r:id="rId101"/>
    <p:sldId id="338" r:id="rId102"/>
    <p:sldId id="429" r:id="rId103"/>
    <p:sldId id="430" r:id="rId104"/>
    <p:sldId id="431" r:id="rId105"/>
    <p:sldId id="432" r:id="rId106"/>
    <p:sldId id="433" r:id="rId107"/>
    <p:sldId id="434" r:id="rId108"/>
    <p:sldId id="435" r:id="rId109"/>
    <p:sldId id="436" r:id="rId110"/>
    <p:sldId id="437" r:id="rId111"/>
    <p:sldId id="438" r:id="rId112"/>
    <p:sldId id="439" r:id="rId113"/>
    <p:sldId id="302" r:id="rId114"/>
    <p:sldId id="300" r:id="rId115"/>
    <p:sldId id="311" r:id="rId116"/>
    <p:sldId id="440" r:id="rId117"/>
    <p:sldId id="441" r:id="rId118"/>
    <p:sldId id="442" r:id="rId119"/>
    <p:sldId id="443" r:id="rId120"/>
    <p:sldId id="444" r:id="rId121"/>
    <p:sldId id="265" r:id="rId122"/>
    <p:sldId id="266" r:id="rId123"/>
    <p:sldId id="267" r:id="rId124"/>
    <p:sldId id="268" r:id="rId125"/>
    <p:sldId id="269" r:id="rId126"/>
    <p:sldId id="449" r:id="rId127"/>
    <p:sldId id="450" r:id="rId128"/>
    <p:sldId id="272" r:id="rId129"/>
    <p:sldId id="273" r:id="rId130"/>
    <p:sldId id="274" r:id="rId131"/>
    <p:sldId id="451" r:id="rId132"/>
    <p:sldId id="276" r:id="rId133"/>
    <p:sldId id="277" r:id="rId134"/>
    <p:sldId id="452" r:id="rId135"/>
    <p:sldId id="278" r:id="rId136"/>
    <p:sldId id="453" r:id="rId137"/>
    <p:sldId id="281" r:id="rId138"/>
    <p:sldId id="454" r:id="rId139"/>
    <p:sldId id="282" r:id="rId140"/>
    <p:sldId id="283" r:id="rId141"/>
    <p:sldId id="284" r:id="rId142"/>
    <p:sldId id="287" r:id="rId143"/>
    <p:sldId id="288" r:id="rId144"/>
    <p:sldId id="289" r:id="rId145"/>
    <p:sldId id="445" r:id="rId146"/>
    <p:sldId id="446" r:id="rId147"/>
    <p:sldId id="286" r:id="rId148"/>
    <p:sldId id="447" r:id="rId149"/>
    <p:sldId id="293" r:id="rId150"/>
    <p:sldId id="294" r:id="rId151"/>
    <p:sldId id="295" r:id="rId152"/>
    <p:sldId id="296" r:id="rId153"/>
    <p:sldId id="339" r:id="rId154"/>
    <p:sldId id="340" r:id="rId155"/>
  </p:sldIdLst>
  <p:sldSz cx="9144000" cy="6858000" type="screen4x3"/>
  <p:notesSz cx="6858000" cy="9144000"/>
  <p:custDataLst>
    <p:tags r:id="rId1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8">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 id="1" name="Parameswari Bala" initials="PB" lastIdx="1" clrIdx="1">
    <p:extLst>
      <p:ext uri="{19B8F6BF-5375-455C-9EA6-DF929625EA0E}">
        <p15:presenceInfo xmlns:p15="http://schemas.microsoft.com/office/powerpoint/2012/main" userId="e130959b58068b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2222"/>
    <a:srgbClr val="00BBEE"/>
    <a:srgbClr val="7F7F7F"/>
    <a:srgbClr val="666666"/>
    <a:srgbClr val="000000"/>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4434" autoAdjust="0"/>
  </p:normalViewPr>
  <p:slideViewPr>
    <p:cSldViewPr snapToGrid="0" snapToObjects="1" showGuides="1">
      <p:cViewPr varScale="1">
        <p:scale>
          <a:sx n="82" d="100"/>
          <a:sy n="82" d="100"/>
        </p:scale>
        <p:origin x="1474" y="72"/>
      </p:cViewPr>
      <p:guideLst>
        <p:guide orient="horz" pos="5"/>
        <p:guide orient="horz" pos="4043"/>
        <p:guide orient="horz" pos="2387"/>
        <p:guide orient="horz" pos="4233"/>
        <p:guide orient="horz" pos="924"/>
        <p:guide orient="horz" pos="736"/>
        <p:guide orient="horz" pos="2882"/>
        <p:guide orient="horz" pos="560"/>
        <p:guide pos="2880"/>
        <p:guide pos="288"/>
        <p:guide pos="5501"/>
        <p:guide pos="2824"/>
        <p:guide pos="2936"/>
        <p:guide pos="4172"/>
        <p:guide pos="1585"/>
      </p:guideLst>
    </p:cSldViewPr>
  </p:slideViewPr>
  <p:notesTextViewPr>
    <p:cViewPr>
      <p:scale>
        <a:sx n="66" d="100"/>
        <a:sy n="66" d="100"/>
      </p:scale>
      <p:origin x="0" y="0"/>
    </p:cViewPr>
  </p:notesTextViewPr>
  <p:sorterViewPr>
    <p:cViewPr>
      <p:scale>
        <a:sx n="100" d="100"/>
        <a:sy n="100" d="100"/>
      </p:scale>
      <p:origin x="0" y="-1315"/>
    </p:cViewPr>
  </p:sorterViewPr>
  <p:notesViewPr>
    <p:cSldViewPr snapToGrid="0" snapToObjects="1"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commentAuthors" Target="commentAuthor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2023-01-16</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1/16/2023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C2B98F31-0566-BE51-5A43-2EF5E305A46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a:buFontTx/>
              <a:buChar char="•"/>
            </a:pPr>
            <a:endParaRPr lang="en-US" altLang="en-US"/>
          </a:p>
        </p:txBody>
      </p:sp>
      <p:sp>
        <p:nvSpPr>
          <p:cNvPr id="80899" name="Rectangle 3">
            <a:extLst>
              <a:ext uri="{FF2B5EF4-FFF2-40B4-BE49-F238E27FC236}">
                <a16:creationId xmlns:a16="http://schemas.microsoft.com/office/drawing/2014/main" id="{6BDCE4FA-478F-31B6-FA8B-E66244C793B3}"/>
              </a:ext>
            </a:extLst>
          </p:cNvPr>
          <p:cNvSpPr>
            <a:spLocks noChangeArrowheads="1" noTextEdit="1"/>
          </p:cNvSpPr>
          <p:nvPr>
            <p:ph type="sldImg"/>
          </p:nvPr>
        </p:nvSpPr>
        <p:spPr>
          <a:ln cap="flat"/>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1026">
            <a:extLst>
              <a:ext uri="{FF2B5EF4-FFF2-40B4-BE49-F238E27FC236}">
                <a16:creationId xmlns:a16="http://schemas.microsoft.com/office/drawing/2014/main" id="{C9FCE1A1-663B-1E1B-ADD6-52A3A9985D59}"/>
              </a:ext>
            </a:extLst>
          </p:cNvPr>
          <p:cNvSpPr>
            <a:spLocks noChangeArrowheads="1" noTextEdit="1"/>
          </p:cNvSpPr>
          <p:nvPr>
            <p:ph type="sldImg"/>
          </p:nvPr>
        </p:nvSpPr>
        <p:spPr>
          <a:ln/>
        </p:spPr>
      </p:sp>
      <p:sp>
        <p:nvSpPr>
          <p:cNvPr id="90115" name="Rectangle 1027">
            <a:extLst>
              <a:ext uri="{FF2B5EF4-FFF2-40B4-BE49-F238E27FC236}">
                <a16:creationId xmlns:a16="http://schemas.microsoft.com/office/drawing/2014/main" id="{37485AF7-E27C-6A84-7605-39D9A24F29F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a:buFontTx/>
              <a:buChar char="•"/>
            </a:pPr>
            <a:r>
              <a:rPr lang="en-US" altLang="en-US"/>
              <a:t>The supply chain is a concatenation of cycles with each cycle at the interface of two successive stages in the supply chain. Each cycle involves the customer stage placing an order and receiving it after it has been supplied by the supplier stage.</a:t>
            </a:r>
          </a:p>
          <a:p>
            <a:pPr>
              <a:buFontTx/>
              <a:buChar char="•"/>
            </a:pPr>
            <a:r>
              <a:rPr lang="en-US" altLang="en-US"/>
              <a:t>One difference is in size of order. Second difference is in predictability of orders - orders in the procurement cycle are predictable once manufacturing planning has been done.</a:t>
            </a:r>
          </a:p>
          <a:p>
            <a:pPr>
              <a:buFontTx/>
              <a:buChar char="•"/>
            </a:pPr>
            <a:r>
              <a:rPr lang="en-US" altLang="en-US"/>
              <a:t>This is the predominant view for ERP systems. It is a transaction level view and clearly defines each process and its owner.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026">
            <a:extLst>
              <a:ext uri="{FF2B5EF4-FFF2-40B4-BE49-F238E27FC236}">
                <a16:creationId xmlns:a16="http://schemas.microsoft.com/office/drawing/2014/main" id="{C1BC6742-CDAA-0D8F-86B4-4CE251E9F5FE}"/>
              </a:ext>
            </a:extLst>
          </p:cNvPr>
          <p:cNvSpPr>
            <a:spLocks noChangeArrowheads="1" noTextEdit="1"/>
          </p:cNvSpPr>
          <p:nvPr>
            <p:ph type="sldImg"/>
          </p:nvPr>
        </p:nvSpPr>
        <p:spPr>
          <a:ln/>
        </p:spPr>
      </p:sp>
      <p:sp>
        <p:nvSpPr>
          <p:cNvPr id="91139" name="Rectangle 1027">
            <a:extLst>
              <a:ext uri="{FF2B5EF4-FFF2-40B4-BE49-F238E27FC236}">
                <a16:creationId xmlns:a16="http://schemas.microsoft.com/office/drawing/2014/main" id="{7510C4A0-CDAE-995F-ED91-5F261267F6A5}"/>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a:buFontTx/>
              <a:buChar char="•"/>
            </a:pPr>
            <a:r>
              <a:rPr lang="en-US" altLang="en-US"/>
              <a:t>In this view processes are divided based on their timing relative to the timing of a customer order. Define push and pull processes.</a:t>
            </a:r>
          </a:p>
          <a:p>
            <a:pPr>
              <a:buFontTx/>
              <a:buChar char="•"/>
            </a:pPr>
            <a:r>
              <a:rPr lang="en-US" altLang="en-US"/>
              <a:t>They key difference is the uncertainty during the two phases.</a:t>
            </a:r>
          </a:p>
          <a:p>
            <a:pPr>
              <a:buFontTx/>
              <a:buChar char="•"/>
            </a:pPr>
            <a:r>
              <a:rPr lang="en-US" altLang="en-US"/>
              <a:t>Give examples at Amazon and Borders to illustrate the two views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1F7BE3B0-3F28-F83A-F930-91CBDD4525C4}"/>
              </a:ext>
            </a:extLst>
          </p:cNvPr>
          <p:cNvSpPr>
            <a:spLocks noChangeArrowheads="1" noTextEdit="1"/>
          </p:cNvSpPr>
          <p:nvPr>
            <p:ph type="sldImg"/>
          </p:nvPr>
        </p:nvSpPr>
        <p:spPr>
          <a:ln/>
        </p:spPr>
      </p:sp>
      <p:sp>
        <p:nvSpPr>
          <p:cNvPr id="92163" name="Rectangle 3">
            <a:extLst>
              <a:ext uri="{FF2B5EF4-FFF2-40B4-BE49-F238E27FC236}">
                <a16:creationId xmlns:a16="http://schemas.microsoft.com/office/drawing/2014/main" id="{B3472793-FAF6-4DD8-AEA8-8D4DCEE61871}"/>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a:buFontTx/>
              <a:buChar char="•"/>
            </a:pPr>
            <a:r>
              <a:rPr lang="en-US" altLang="en-US"/>
              <a:t>Dell has three production sites worldwide and builds to order. Compaq does both. Consider some decisions involved - where to locate facilities? How to size them? Where is the push/pull boundary? What modes of transport to use? How much inventory to carry? In what form? Where to source from?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70A56EA-1AA6-C150-97C8-0B8817F1D854}"/>
              </a:ext>
            </a:extLst>
          </p:cNvPr>
          <p:cNvSpPr>
            <a:spLocks noChangeArrowheads="1" noTextEdit="1"/>
          </p:cNvSpPr>
          <p:nvPr>
            <p:ph type="sldImg"/>
          </p:nvPr>
        </p:nvSpPr>
        <p:spPr>
          <a:ln/>
        </p:spPr>
      </p:sp>
      <p:sp>
        <p:nvSpPr>
          <p:cNvPr id="93187" name="Rectangle 3">
            <a:extLst>
              <a:ext uri="{FF2B5EF4-FFF2-40B4-BE49-F238E27FC236}">
                <a16:creationId xmlns:a16="http://schemas.microsoft.com/office/drawing/2014/main" id="{41C500F2-5516-489C-7267-37BA149CD0AC}"/>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en-US"/>
              <a:t>Competitive strategy: a set of customer needs that a company emphasizes and concentrates on while producing / servicing. Compare Wal-Mart, 7 eleven, Sam’s club.</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102A6351-D0FA-119A-3A5E-81D47DEC4889}"/>
              </a:ext>
            </a:extLst>
          </p:cNvPr>
          <p:cNvSpPr>
            <a:spLocks noChangeArrowheads="1" noTextEdit="1"/>
          </p:cNvSpPr>
          <p:nvPr>
            <p:ph type="sldImg"/>
          </p:nvPr>
        </p:nvSpPr>
        <p:spPr>
          <a:ln/>
        </p:spPr>
      </p:sp>
      <p:sp>
        <p:nvSpPr>
          <p:cNvPr id="94211" name="Rectangle 3">
            <a:extLst>
              <a:ext uri="{FF2B5EF4-FFF2-40B4-BE49-F238E27FC236}">
                <a16:creationId xmlns:a16="http://schemas.microsoft.com/office/drawing/2014/main" id="{B92B7DAA-85CD-7E6C-435E-3623CDDE0A1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026CE5A6-52B4-0A00-D857-61941DA30105}"/>
              </a:ext>
            </a:extLst>
          </p:cNvPr>
          <p:cNvSpPr>
            <a:spLocks noChangeArrowheads="1" noTextEdit="1"/>
          </p:cNvSpPr>
          <p:nvPr>
            <p:ph type="sldImg"/>
          </p:nvPr>
        </p:nvSpPr>
        <p:spPr>
          <a:ln/>
        </p:spPr>
      </p:sp>
      <p:sp>
        <p:nvSpPr>
          <p:cNvPr id="95235" name="Rectangle 3">
            <a:extLst>
              <a:ext uri="{FF2B5EF4-FFF2-40B4-BE49-F238E27FC236}">
                <a16:creationId xmlns:a16="http://schemas.microsoft.com/office/drawing/2014/main" id="{366EE441-029C-0C9B-4F5C-515E225577D2}"/>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3206C5D3-A612-1B42-D631-EA859163CD35}"/>
              </a:ext>
            </a:extLst>
          </p:cNvPr>
          <p:cNvSpPr>
            <a:spLocks noChangeArrowheads="1" noTextEdit="1"/>
          </p:cNvSpPr>
          <p:nvPr>
            <p:ph type="sldImg"/>
          </p:nvPr>
        </p:nvSpPr>
        <p:spPr>
          <a:ln/>
        </p:spPr>
      </p:sp>
      <p:sp>
        <p:nvSpPr>
          <p:cNvPr id="96259" name="Rectangle 3">
            <a:extLst>
              <a:ext uri="{FF2B5EF4-FFF2-40B4-BE49-F238E27FC236}">
                <a16:creationId xmlns:a16="http://schemas.microsoft.com/office/drawing/2014/main" id="{CF76387D-C185-1004-BE55-6C4BA741AA0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B54A8704-A3C5-8004-7207-AD1FB0EE8093}"/>
              </a:ext>
            </a:extLst>
          </p:cNvPr>
          <p:cNvSpPr>
            <a:spLocks noChangeArrowheads="1" noTextEdit="1"/>
          </p:cNvSpPr>
          <p:nvPr>
            <p:ph type="sldImg"/>
          </p:nvPr>
        </p:nvSpPr>
        <p:spPr>
          <a:ln/>
        </p:spPr>
      </p:sp>
      <p:sp>
        <p:nvSpPr>
          <p:cNvPr id="98307" name="Rectangle 3">
            <a:extLst>
              <a:ext uri="{FF2B5EF4-FFF2-40B4-BE49-F238E27FC236}">
                <a16:creationId xmlns:a16="http://schemas.microsoft.com/office/drawing/2014/main" id="{6B20D7FC-87F6-DEAF-FABB-9A3C9D4E0234}"/>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491" tIns="47745" rIns="95491" bIns="47745"/>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BA21CAE2-D79D-458E-624E-60133D16C9C2}"/>
              </a:ext>
            </a:extLst>
          </p:cNvPr>
          <p:cNvSpPr>
            <a:spLocks noChangeArrowheads="1" noTextEdit="1"/>
          </p:cNvSpPr>
          <p:nvPr>
            <p:ph type="sldImg"/>
          </p:nvPr>
        </p:nvSpPr>
        <p:spPr>
          <a:ln/>
        </p:spPr>
      </p:sp>
      <p:sp>
        <p:nvSpPr>
          <p:cNvPr id="99331" name="Rectangle 3">
            <a:extLst>
              <a:ext uri="{FF2B5EF4-FFF2-40B4-BE49-F238E27FC236}">
                <a16:creationId xmlns:a16="http://schemas.microsoft.com/office/drawing/2014/main" id="{AA081EA8-0ABE-F022-5C3D-F0DD7830665A}"/>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491" tIns="47745" rIns="95491" bIns="47745"/>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268A83CF-8FF9-0627-2E11-04CB9E6BCC0F}"/>
              </a:ext>
            </a:extLst>
          </p:cNvPr>
          <p:cNvSpPr>
            <a:spLocks noChangeArrowheads="1" noTextEdit="1"/>
          </p:cNvSpPr>
          <p:nvPr>
            <p:ph type="sldImg"/>
          </p:nvPr>
        </p:nvSpPr>
        <p:spPr>
          <a:ln/>
        </p:spPr>
      </p:sp>
      <p:sp>
        <p:nvSpPr>
          <p:cNvPr id="100355" name="Rectangle 3">
            <a:extLst>
              <a:ext uri="{FF2B5EF4-FFF2-40B4-BE49-F238E27FC236}">
                <a16:creationId xmlns:a16="http://schemas.microsoft.com/office/drawing/2014/main" id="{F510F1B1-43AB-9A65-B13B-7D87A8B9DCE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6AE9058B-256A-BD41-55B0-8869F15E3FF5}"/>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en-US"/>
              <a:t>Notes:</a:t>
            </a:r>
          </a:p>
        </p:txBody>
      </p:sp>
      <p:sp>
        <p:nvSpPr>
          <p:cNvPr id="81923" name="Rectangle 3">
            <a:extLst>
              <a:ext uri="{FF2B5EF4-FFF2-40B4-BE49-F238E27FC236}">
                <a16:creationId xmlns:a16="http://schemas.microsoft.com/office/drawing/2014/main" id="{0B310C31-1612-7623-03C3-FDDA686BFB4D}"/>
              </a:ext>
            </a:extLst>
          </p:cNvPr>
          <p:cNvSpPr>
            <a:spLocks noChangeArrowheads="1" noTextEdit="1"/>
          </p:cNvSpPr>
          <p:nvPr>
            <p:ph type="sldImg"/>
          </p:nvPr>
        </p:nvSpPr>
        <p:spPr>
          <a:ln cap="flat"/>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09FFD849-3825-A4DF-FED6-3092D150D4EF}"/>
              </a:ext>
            </a:extLst>
          </p:cNvPr>
          <p:cNvSpPr>
            <a:spLocks noChangeArrowheads="1" noTextEdit="1"/>
          </p:cNvSpPr>
          <p:nvPr>
            <p:ph type="sldImg"/>
          </p:nvPr>
        </p:nvSpPr>
        <p:spPr>
          <a:ln/>
        </p:spPr>
      </p:sp>
      <p:sp>
        <p:nvSpPr>
          <p:cNvPr id="101379" name="Rectangle 3">
            <a:extLst>
              <a:ext uri="{FF2B5EF4-FFF2-40B4-BE49-F238E27FC236}">
                <a16:creationId xmlns:a16="http://schemas.microsoft.com/office/drawing/2014/main" id="{0C8E88DC-442E-2B6D-DDD4-841CDCED7AFE}"/>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en-US"/>
              <a:t>Strategic scope must cover all boxes, at least at the supply chain end. Each stage must have fit across its vertical boxes and supply chain strategy spanning all players. This fit allows the countering of multiple owners and helps avoid local optimization.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026">
            <a:extLst>
              <a:ext uri="{FF2B5EF4-FFF2-40B4-BE49-F238E27FC236}">
                <a16:creationId xmlns:a16="http://schemas.microsoft.com/office/drawing/2014/main" id="{763E086F-15E3-806C-7460-71B52A4B1222}"/>
              </a:ext>
            </a:extLst>
          </p:cNvPr>
          <p:cNvSpPr>
            <a:spLocks noChangeArrowheads="1" noTextEdit="1"/>
          </p:cNvSpPr>
          <p:nvPr>
            <p:ph type="sldImg"/>
          </p:nvPr>
        </p:nvSpPr>
        <p:spPr>
          <a:ln/>
        </p:spPr>
      </p:sp>
      <p:sp>
        <p:nvSpPr>
          <p:cNvPr id="102403" name="Rectangle 1027">
            <a:extLst>
              <a:ext uri="{FF2B5EF4-FFF2-40B4-BE49-F238E27FC236}">
                <a16:creationId xmlns:a16="http://schemas.microsoft.com/office/drawing/2014/main" id="{8A4FE207-A146-0B23-74D0-82DC23496CC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a:buFontTx/>
              <a:buChar char="•"/>
            </a:pPr>
            <a:r>
              <a:rPr lang="en-US" altLang="en-US"/>
              <a:t>How does a supply chain make the efficiency / responsiveness tradeoff and position at the appropriate point - using Inventory, Transportation, Facilities, and Information decisions.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21BE47D9-C574-EB1D-2084-91E52859F525}"/>
              </a:ext>
            </a:extLst>
          </p:cNvPr>
          <p:cNvSpPr>
            <a:spLocks noChangeArrowheads="1" noTextEdit="1"/>
          </p:cNvSpPr>
          <p:nvPr>
            <p:ph type="sldImg"/>
          </p:nvPr>
        </p:nvSpPr>
        <p:spPr>
          <a:ln/>
        </p:spPr>
      </p:sp>
      <p:sp>
        <p:nvSpPr>
          <p:cNvPr id="103427" name="Rectangle 3">
            <a:extLst>
              <a:ext uri="{FF2B5EF4-FFF2-40B4-BE49-F238E27FC236}">
                <a16:creationId xmlns:a16="http://schemas.microsoft.com/office/drawing/2014/main" id="{9EA8ED3E-A4A3-D723-2279-50CBFFB666F1}"/>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F42C25D2-D4D3-8FC2-641B-C0AFE8E0F173}"/>
              </a:ext>
            </a:extLst>
          </p:cNvPr>
          <p:cNvSpPr>
            <a:spLocks noChangeArrowheads="1" noTextEdit="1"/>
          </p:cNvSpPr>
          <p:nvPr>
            <p:ph type="sldImg"/>
          </p:nvPr>
        </p:nvSpPr>
        <p:spPr>
          <a:ln/>
        </p:spPr>
      </p:sp>
      <p:sp>
        <p:nvSpPr>
          <p:cNvPr id="104451" name="Rectangle 3">
            <a:extLst>
              <a:ext uri="{FF2B5EF4-FFF2-40B4-BE49-F238E27FC236}">
                <a16:creationId xmlns:a16="http://schemas.microsoft.com/office/drawing/2014/main" id="{8C72557E-5E22-416C-F4D3-9A7899CADE0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8B963AF-5B85-8856-EB81-B9DAA41ECCC5}"/>
              </a:ext>
            </a:extLst>
          </p:cNvPr>
          <p:cNvSpPr>
            <a:spLocks noChangeArrowheads="1" noTextEdit="1"/>
          </p:cNvSpPr>
          <p:nvPr>
            <p:ph type="sldImg"/>
          </p:nvPr>
        </p:nvSpPr>
        <p:spPr>
          <a:ln/>
        </p:spPr>
      </p:sp>
      <p:sp>
        <p:nvSpPr>
          <p:cNvPr id="105475" name="Rectangle 3">
            <a:extLst>
              <a:ext uri="{FF2B5EF4-FFF2-40B4-BE49-F238E27FC236}">
                <a16:creationId xmlns:a16="http://schemas.microsoft.com/office/drawing/2014/main" id="{479626D9-E644-DDA9-40AA-349AA71607C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8FE6EC37-6BF5-4802-A8B6-5EC9E1BFE9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21E17F56-A792-4FAF-B3F3-BDFC2B5C7D30}" type="slidenum">
              <a:rPr lang="en-US" altLang="en-US"/>
              <a:pPr>
                <a:spcBef>
                  <a:spcPct val="0"/>
                </a:spcBef>
              </a:pPr>
              <a:t>119</a:t>
            </a:fld>
            <a:endParaRPr lang="en-US" altLang="en-US"/>
          </a:p>
        </p:txBody>
      </p:sp>
      <p:sp>
        <p:nvSpPr>
          <p:cNvPr id="18435" name="Rectangle 2">
            <a:extLst>
              <a:ext uri="{FF2B5EF4-FFF2-40B4-BE49-F238E27FC236}">
                <a16:creationId xmlns:a16="http://schemas.microsoft.com/office/drawing/2014/main" id="{B92B0165-BCD2-D6B4-DF20-087051C7B9B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a:extLst>
              <a:ext uri="{FF2B5EF4-FFF2-40B4-BE49-F238E27FC236}">
                <a16:creationId xmlns:a16="http://schemas.microsoft.com/office/drawing/2014/main" id="{FBCA613D-44E8-4DD3-63DA-EA4BE16D3D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B9DCDC7E-180D-AE4B-44E8-45CB91A996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782BAE4D-7DF6-4B79-9A71-49D61102E229}" type="slidenum">
              <a:rPr lang="en-US" altLang="en-US"/>
              <a:pPr>
                <a:spcBef>
                  <a:spcPct val="0"/>
                </a:spcBef>
              </a:pPr>
              <a:t>120</a:t>
            </a:fld>
            <a:endParaRPr lang="en-US" altLang="en-US"/>
          </a:p>
        </p:txBody>
      </p:sp>
      <p:sp>
        <p:nvSpPr>
          <p:cNvPr id="20483" name="Rectangle 2">
            <a:extLst>
              <a:ext uri="{FF2B5EF4-FFF2-40B4-BE49-F238E27FC236}">
                <a16:creationId xmlns:a16="http://schemas.microsoft.com/office/drawing/2014/main" id="{67F2C1E5-7747-BE14-244F-99BF906428F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4" name="Rectangle 3">
            <a:extLst>
              <a:ext uri="{FF2B5EF4-FFF2-40B4-BE49-F238E27FC236}">
                <a16:creationId xmlns:a16="http://schemas.microsoft.com/office/drawing/2014/main" id="{E983A0E2-728E-90B4-6CAE-0CBA77A180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730D51C7-5010-8A3D-4B40-00EB5D4974B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06D4558B-D61E-48D1-9378-A345BA88E2C9}" type="slidenum">
              <a:rPr lang="en-US" altLang="en-US"/>
              <a:pPr>
                <a:spcBef>
                  <a:spcPct val="0"/>
                </a:spcBef>
              </a:pPr>
              <a:t>121</a:t>
            </a:fld>
            <a:endParaRPr lang="en-US" altLang="en-US"/>
          </a:p>
        </p:txBody>
      </p:sp>
      <p:sp>
        <p:nvSpPr>
          <p:cNvPr id="22531" name="Rectangle 2">
            <a:extLst>
              <a:ext uri="{FF2B5EF4-FFF2-40B4-BE49-F238E27FC236}">
                <a16:creationId xmlns:a16="http://schemas.microsoft.com/office/drawing/2014/main" id="{B2FF324C-42F4-3841-F504-65A623A1B03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a:extLst>
              <a:ext uri="{FF2B5EF4-FFF2-40B4-BE49-F238E27FC236}">
                <a16:creationId xmlns:a16="http://schemas.microsoft.com/office/drawing/2014/main" id="{FE768CBD-30A6-7B56-0584-48B2BBD9BA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1EBC60E0-B80E-2EA4-4A7C-82D660F16CB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FB8B8707-96FD-4DAF-8BB3-6370DFA37797}" type="slidenum">
              <a:rPr lang="en-US" altLang="en-US"/>
              <a:pPr>
                <a:spcBef>
                  <a:spcPct val="0"/>
                </a:spcBef>
              </a:pPr>
              <a:t>122</a:t>
            </a:fld>
            <a:endParaRPr lang="en-US" altLang="en-US"/>
          </a:p>
        </p:txBody>
      </p:sp>
      <p:sp>
        <p:nvSpPr>
          <p:cNvPr id="24579" name="Rectangle 2">
            <a:extLst>
              <a:ext uri="{FF2B5EF4-FFF2-40B4-BE49-F238E27FC236}">
                <a16:creationId xmlns:a16="http://schemas.microsoft.com/office/drawing/2014/main" id="{50856617-2D94-7157-E5C0-FB83C0839EE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a:extLst>
              <a:ext uri="{FF2B5EF4-FFF2-40B4-BE49-F238E27FC236}">
                <a16:creationId xmlns:a16="http://schemas.microsoft.com/office/drawing/2014/main" id="{644CA73C-F20C-C22F-30E7-0D54D7636B2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9909723-6D94-ACE9-C341-55E9EF46A4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94FE4DA1-A79F-4A0F-B7A6-D6DAD50C8C6B}" type="slidenum">
              <a:rPr lang="en-US" altLang="en-US"/>
              <a:pPr>
                <a:spcBef>
                  <a:spcPct val="0"/>
                </a:spcBef>
              </a:pPr>
              <a:t>125</a:t>
            </a:fld>
            <a:endParaRPr lang="en-US" altLang="en-US"/>
          </a:p>
        </p:txBody>
      </p:sp>
      <p:sp>
        <p:nvSpPr>
          <p:cNvPr id="28675" name="Rectangle 2">
            <a:extLst>
              <a:ext uri="{FF2B5EF4-FFF2-40B4-BE49-F238E27FC236}">
                <a16:creationId xmlns:a16="http://schemas.microsoft.com/office/drawing/2014/main" id="{EC2EC68F-89BC-A532-A841-C4AAD412F0C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a:extLst>
              <a:ext uri="{FF2B5EF4-FFF2-40B4-BE49-F238E27FC236}">
                <a16:creationId xmlns:a16="http://schemas.microsoft.com/office/drawing/2014/main" id="{6DDB31F1-ACAA-D670-22F4-07729E04B7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FDEAED5B-B66B-862B-79DF-F42F893ACAC4}"/>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en-US"/>
              <a:t>Notes: Traditionally logistics and supply chain management have been measured in terms of transportation and inventory costs and the administration required to manage both. Traditionally firms would have an inventory manager and a transportation manager. This view is very narrow and causes significant problems in the proper functioning of the supply chain.</a:t>
            </a:r>
          </a:p>
        </p:txBody>
      </p:sp>
      <p:sp>
        <p:nvSpPr>
          <p:cNvPr id="82947" name="Rectangle 3">
            <a:extLst>
              <a:ext uri="{FF2B5EF4-FFF2-40B4-BE49-F238E27FC236}">
                <a16:creationId xmlns:a16="http://schemas.microsoft.com/office/drawing/2014/main" id="{3A96B526-412D-E42A-8735-F5D4B9A140E4}"/>
              </a:ext>
            </a:extLst>
          </p:cNvPr>
          <p:cNvSpPr>
            <a:spLocks noChangeArrowheads="1" noTextEdit="1"/>
          </p:cNvSpPr>
          <p:nvPr>
            <p:ph type="sldImg"/>
          </p:nvPr>
        </p:nvSpPr>
        <p:spPr>
          <a:ln cap="flat"/>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0A7EF88-4BE5-A433-707A-FD53AB5D12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5ADC95F2-1413-4049-9905-8E36B921E353}" type="slidenum">
              <a:rPr lang="en-US" altLang="en-US"/>
              <a:pPr>
                <a:spcBef>
                  <a:spcPct val="0"/>
                </a:spcBef>
              </a:pPr>
              <a:t>126</a:t>
            </a:fld>
            <a:endParaRPr lang="en-US" altLang="en-US"/>
          </a:p>
        </p:txBody>
      </p:sp>
      <p:sp>
        <p:nvSpPr>
          <p:cNvPr id="30723" name="Rectangle 2">
            <a:extLst>
              <a:ext uri="{FF2B5EF4-FFF2-40B4-BE49-F238E27FC236}">
                <a16:creationId xmlns:a16="http://schemas.microsoft.com/office/drawing/2014/main" id="{7CD11AE4-997E-D7C8-6080-97EF13A3E7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4" name="Rectangle 3">
            <a:extLst>
              <a:ext uri="{FF2B5EF4-FFF2-40B4-BE49-F238E27FC236}">
                <a16:creationId xmlns:a16="http://schemas.microsoft.com/office/drawing/2014/main" id="{FD4F8EA2-605C-496F-E6C4-6C2BBE268B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CF61F0E0-065F-CDB3-B454-25453652A2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454B0936-AFF4-47A1-A662-37D2A0E64338}" type="slidenum">
              <a:rPr lang="en-US" altLang="en-US"/>
              <a:pPr>
                <a:spcBef>
                  <a:spcPct val="0"/>
                </a:spcBef>
              </a:pPr>
              <a:t>127</a:t>
            </a:fld>
            <a:endParaRPr lang="en-US" altLang="en-US"/>
          </a:p>
        </p:txBody>
      </p:sp>
      <p:sp>
        <p:nvSpPr>
          <p:cNvPr id="32771" name="Rectangle 2">
            <a:extLst>
              <a:ext uri="{FF2B5EF4-FFF2-40B4-BE49-F238E27FC236}">
                <a16:creationId xmlns:a16="http://schemas.microsoft.com/office/drawing/2014/main" id="{A158A15D-3A36-C040-1555-F79EB601BE9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2" name="Rectangle 3">
            <a:extLst>
              <a:ext uri="{FF2B5EF4-FFF2-40B4-BE49-F238E27FC236}">
                <a16:creationId xmlns:a16="http://schemas.microsoft.com/office/drawing/2014/main" id="{A9F6BC67-CB1E-6C75-4D7D-24276C70709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72EC8486-B8FB-557C-B1B1-49077F5292C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43F97696-0E6B-4E15-92AD-1756B2D112B3}" type="slidenum">
              <a:rPr lang="en-US" altLang="en-US"/>
              <a:pPr>
                <a:spcBef>
                  <a:spcPct val="0"/>
                </a:spcBef>
              </a:pPr>
              <a:t>129</a:t>
            </a:fld>
            <a:endParaRPr lang="en-US" altLang="en-US"/>
          </a:p>
        </p:txBody>
      </p:sp>
      <p:sp>
        <p:nvSpPr>
          <p:cNvPr id="36867" name="Rectangle 2">
            <a:extLst>
              <a:ext uri="{FF2B5EF4-FFF2-40B4-BE49-F238E27FC236}">
                <a16:creationId xmlns:a16="http://schemas.microsoft.com/office/drawing/2014/main" id="{7ACE63A2-D840-1A49-6008-2D997DDA217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8" name="Rectangle 3">
            <a:extLst>
              <a:ext uri="{FF2B5EF4-FFF2-40B4-BE49-F238E27FC236}">
                <a16:creationId xmlns:a16="http://schemas.microsoft.com/office/drawing/2014/main" id="{691BE5E7-DF81-BA87-4D3E-87B2B06642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109014DC-6462-3BC1-BBD6-939439FA38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32C3D116-9B5B-4E7A-90F6-D3182A3FCE95}" type="slidenum">
              <a:rPr lang="en-US" altLang="en-US"/>
              <a:pPr>
                <a:spcBef>
                  <a:spcPct val="0"/>
                </a:spcBef>
              </a:pPr>
              <a:t>130</a:t>
            </a:fld>
            <a:endParaRPr lang="en-US" altLang="en-US"/>
          </a:p>
        </p:txBody>
      </p:sp>
      <p:sp>
        <p:nvSpPr>
          <p:cNvPr id="38915" name="Rectangle 2">
            <a:extLst>
              <a:ext uri="{FF2B5EF4-FFF2-40B4-BE49-F238E27FC236}">
                <a16:creationId xmlns:a16="http://schemas.microsoft.com/office/drawing/2014/main" id="{A3C174CF-A409-3755-CCB7-DE1EC71D462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6" name="Rectangle 3">
            <a:extLst>
              <a:ext uri="{FF2B5EF4-FFF2-40B4-BE49-F238E27FC236}">
                <a16:creationId xmlns:a16="http://schemas.microsoft.com/office/drawing/2014/main" id="{2266F0A3-70A1-132F-5C8D-270E4DDD5B3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6DD55A65-9FEA-AED3-BA6C-0948B9AF03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41CD6E9A-CDCF-4B57-9536-131D320715F3}" type="slidenum">
              <a:rPr lang="en-US" altLang="en-US"/>
              <a:pPr>
                <a:spcBef>
                  <a:spcPct val="0"/>
                </a:spcBef>
              </a:pPr>
              <a:t>132</a:t>
            </a:fld>
            <a:endParaRPr lang="en-US" altLang="en-US"/>
          </a:p>
        </p:txBody>
      </p:sp>
      <p:sp>
        <p:nvSpPr>
          <p:cNvPr id="40963" name="Rectangle 2">
            <a:extLst>
              <a:ext uri="{FF2B5EF4-FFF2-40B4-BE49-F238E27FC236}">
                <a16:creationId xmlns:a16="http://schemas.microsoft.com/office/drawing/2014/main" id="{3F0FF3BE-AF39-F9FE-30CF-0185D97085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a:extLst>
              <a:ext uri="{FF2B5EF4-FFF2-40B4-BE49-F238E27FC236}">
                <a16:creationId xmlns:a16="http://schemas.microsoft.com/office/drawing/2014/main" id="{18DDB7B8-BC15-F0FF-C330-78D508377D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FB482D91-73EE-6C46-8F60-5888E081A1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C9CDE045-5C52-4A99-9A86-10AF6F9830A2}" type="slidenum">
              <a:rPr lang="en-US" altLang="en-US"/>
              <a:pPr>
                <a:spcBef>
                  <a:spcPct val="0"/>
                </a:spcBef>
              </a:pPr>
              <a:t>134</a:t>
            </a:fld>
            <a:endParaRPr lang="en-US" altLang="en-US"/>
          </a:p>
        </p:txBody>
      </p:sp>
      <p:sp>
        <p:nvSpPr>
          <p:cNvPr id="45059" name="Rectangle 2">
            <a:extLst>
              <a:ext uri="{FF2B5EF4-FFF2-40B4-BE49-F238E27FC236}">
                <a16:creationId xmlns:a16="http://schemas.microsoft.com/office/drawing/2014/main" id="{8D2C5EDF-3648-E76D-1CAB-1EDE85887BE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a:extLst>
              <a:ext uri="{FF2B5EF4-FFF2-40B4-BE49-F238E27FC236}">
                <a16:creationId xmlns:a16="http://schemas.microsoft.com/office/drawing/2014/main" id="{27DD7A71-F7C2-DF1D-8525-B9EAF21F2A3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5E091A40-F497-D7C9-EA3D-C7E1D26D24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215A73A-311D-4360-8914-DDD4751E1D23}" type="slidenum">
              <a:rPr lang="en-US" altLang="en-US"/>
              <a:pPr>
                <a:spcBef>
                  <a:spcPct val="0"/>
                </a:spcBef>
              </a:pPr>
              <a:t>137</a:t>
            </a:fld>
            <a:endParaRPr lang="en-US" altLang="en-US"/>
          </a:p>
        </p:txBody>
      </p:sp>
      <p:sp>
        <p:nvSpPr>
          <p:cNvPr id="49155" name="Rectangle 2">
            <a:extLst>
              <a:ext uri="{FF2B5EF4-FFF2-40B4-BE49-F238E27FC236}">
                <a16:creationId xmlns:a16="http://schemas.microsoft.com/office/drawing/2014/main" id="{0F63B94A-E486-E189-F35F-4F299E5D0DE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a:extLst>
              <a:ext uri="{FF2B5EF4-FFF2-40B4-BE49-F238E27FC236}">
                <a16:creationId xmlns:a16="http://schemas.microsoft.com/office/drawing/2014/main" id="{8DF073A7-57CE-29C1-89D0-A9B9C03257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58254831-F42D-13CD-CD39-DE3A22887B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34810297-759D-45B8-B5EF-1291EBA169CE}" type="slidenum">
              <a:rPr lang="en-US" altLang="en-US"/>
              <a:pPr>
                <a:spcBef>
                  <a:spcPct val="0"/>
                </a:spcBef>
              </a:pPr>
              <a:t>139</a:t>
            </a:fld>
            <a:endParaRPr lang="en-US" altLang="en-US"/>
          </a:p>
        </p:txBody>
      </p:sp>
      <p:sp>
        <p:nvSpPr>
          <p:cNvPr id="52227" name="Rectangle 2">
            <a:extLst>
              <a:ext uri="{FF2B5EF4-FFF2-40B4-BE49-F238E27FC236}">
                <a16:creationId xmlns:a16="http://schemas.microsoft.com/office/drawing/2014/main" id="{6A77483E-E05E-0CFD-76F1-7771702EF4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a:extLst>
              <a:ext uri="{FF2B5EF4-FFF2-40B4-BE49-F238E27FC236}">
                <a16:creationId xmlns:a16="http://schemas.microsoft.com/office/drawing/2014/main" id="{A78121D4-C7FA-AA8A-181D-075C6859CB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B1AFE5DE-5619-317D-38D1-6F7A943237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DE93C4E2-1927-4449-8320-0EC811B0FF7B}" type="slidenum">
              <a:rPr lang="en-US" altLang="en-US"/>
              <a:pPr>
                <a:spcBef>
                  <a:spcPct val="0"/>
                </a:spcBef>
              </a:pPr>
              <a:t>140</a:t>
            </a:fld>
            <a:endParaRPr lang="en-US" altLang="en-US"/>
          </a:p>
        </p:txBody>
      </p:sp>
      <p:sp>
        <p:nvSpPr>
          <p:cNvPr id="54275" name="Rectangle 2">
            <a:extLst>
              <a:ext uri="{FF2B5EF4-FFF2-40B4-BE49-F238E27FC236}">
                <a16:creationId xmlns:a16="http://schemas.microsoft.com/office/drawing/2014/main" id="{EE4A4869-4FC6-C224-7B27-E73FC285D99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a:extLst>
              <a:ext uri="{FF2B5EF4-FFF2-40B4-BE49-F238E27FC236}">
                <a16:creationId xmlns:a16="http://schemas.microsoft.com/office/drawing/2014/main" id="{6D401E30-CE12-5B3F-E0B7-4A470BAE39D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A83634BA-BBF7-5D81-80D2-BCFB7A5D07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1140DFF4-6516-40C4-9976-81F6A1FDAF33}" type="slidenum">
              <a:rPr lang="en-US" altLang="en-US"/>
              <a:pPr>
                <a:spcBef>
                  <a:spcPct val="0"/>
                </a:spcBef>
              </a:pPr>
              <a:t>141</a:t>
            </a:fld>
            <a:endParaRPr lang="en-US" altLang="en-US"/>
          </a:p>
        </p:txBody>
      </p:sp>
      <p:sp>
        <p:nvSpPr>
          <p:cNvPr id="56323" name="Rectangle 2">
            <a:extLst>
              <a:ext uri="{FF2B5EF4-FFF2-40B4-BE49-F238E27FC236}">
                <a16:creationId xmlns:a16="http://schemas.microsoft.com/office/drawing/2014/main" id="{D7637AB8-5A86-8CA8-A7A9-B8C000A4328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a:extLst>
              <a:ext uri="{FF2B5EF4-FFF2-40B4-BE49-F238E27FC236}">
                <a16:creationId xmlns:a16="http://schemas.microsoft.com/office/drawing/2014/main" id="{A7BB0A2E-19CD-2931-44B4-390742C934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F5F7AA9-D101-0DC3-586D-1397F532D752}"/>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en-US"/>
              <a:t>Notes: Key message here is that logistics costs are a significant fraction of the total value of a product. The problem here is that this a purely cost based view of the supply chain and drives a firm to simply reducing logistics costs. This is an incomplete picture. </a:t>
            </a:r>
          </a:p>
        </p:txBody>
      </p:sp>
      <p:sp>
        <p:nvSpPr>
          <p:cNvPr id="83971" name="Rectangle 3">
            <a:extLst>
              <a:ext uri="{FF2B5EF4-FFF2-40B4-BE49-F238E27FC236}">
                <a16:creationId xmlns:a16="http://schemas.microsoft.com/office/drawing/2014/main" id="{A52C7578-C1F3-4526-34E6-A58F54232E2A}"/>
              </a:ext>
            </a:extLst>
          </p:cNvPr>
          <p:cNvSpPr>
            <a:spLocks noChangeArrowheads="1" noTextEdit="1"/>
          </p:cNvSpPr>
          <p:nvPr>
            <p:ph type="sldImg"/>
          </p:nvPr>
        </p:nvSpPr>
        <p:spPr>
          <a:ln cap="flat"/>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0C34ED8F-FBC6-CB17-F061-8017B6AF317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4966D502-A915-4951-9864-7AD49B700D1C}" type="slidenum">
              <a:rPr lang="en-US" altLang="en-US"/>
              <a:pPr>
                <a:spcBef>
                  <a:spcPct val="0"/>
                </a:spcBef>
              </a:pPr>
              <a:t>142</a:t>
            </a:fld>
            <a:endParaRPr lang="en-US" altLang="en-US"/>
          </a:p>
        </p:txBody>
      </p:sp>
      <p:sp>
        <p:nvSpPr>
          <p:cNvPr id="58371" name="Rectangle 2">
            <a:extLst>
              <a:ext uri="{FF2B5EF4-FFF2-40B4-BE49-F238E27FC236}">
                <a16:creationId xmlns:a16="http://schemas.microsoft.com/office/drawing/2014/main" id="{2E76BEED-0432-F75E-9B81-BAED7508FA6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a:extLst>
              <a:ext uri="{FF2B5EF4-FFF2-40B4-BE49-F238E27FC236}">
                <a16:creationId xmlns:a16="http://schemas.microsoft.com/office/drawing/2014/main" id="{6EEFC418-5528-1842-3589-F24B119F07E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5321820E-EDCA-B98C-96ED-24F1740985F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22A84A7E-D117-4C15-960E-835F89F167FE}" type="slidenum">
              <a:rPr lang="en-US" altLang="en-US"/>
              <a:pPr>
                <a:spcBef>
                  <a:spcPct val="0"/>
                </a:spcBef>
              </a:pPr>
              <a:t>143</a:t>
            </a:fld>
            <a:endParaRPr lang="en-US" altLang="en-US"/>
          </a:p>
        </p:txBody>
      </p:sp>
      <p:sp>
        <p:nvSpPr>
          <p:cNvPr id="60419" name="Rectangle 2">
            <a:extLst>
              <a:ext uri="{FF2B5EF4-FFF2-40B4-BE49-F238E27FC236}">
                <a16:creationId xmlns:a16="http://schemas.microsoft.com/office/drawing/2014/main" id="{0E670FC8-7DC4-841C-374D-D947093F9F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0" name="Rectangle 3">
            <a:extLst>
              <a:ext uri="{FF2B5EF4-FFF2-40B4-BE49-F238E27FC236}">
                <a16:creationId xmlns:a16="http://schemas.microsoft.com/office/drawing/2014/main" id="{FC123BC3-DA21-B707-D43D-7CFADA6F0B3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F8E563DD-FE3C-A238-054A-DCC04394C9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DFB08184-E4FC-4327-AC11-797B29805A75}" type="slidenum">
              <a:rPr lang="en-US" altLang="en-US"/>
              <a:pPr>
                <a:spcBef>
                  <a:spcPct val="0"/>
                </a:spcBef>
              </a:pPr>
              <a:t>145</a:t>
            </a:fld>
            <a:endParaRPr lang="en-US" altLang="en-US"/>
          </a:p>
        </p:txBody>
      </p:sp>
      <p:sp>
        <p:nvSpPr>
          <p:cNvPr id="63491" name="Rectangle 2">
            <a:extLst>
              <a:ext uri="{FF2B5EF4-FFF2-40B4-BE49-F238E27FC236}">
                <a16:creationId xmlns:a16="http://schemas.microsoft.com/office/drawing/2014/main" id="{5D152EC9-E0B5-2DDC-63D9-E27E4472EC8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a:extLst>
              <a:ext uri="{FF2B5EF4-FFF2-40B4-BE49-F238E27FC236}">
                <a16:creationId xmlns:a16="http://schemas.microsoft.com/office/drawing/2014/main" id="{CC7CE63B-B5DC-8A3E-6964-00A1CDF16B0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F4C8F24E-AECF-BE9C-902F-7221901FB7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EC611F2B-61DE-4752-A7C7-5EA33266189D}" type="slidenum">
              <a:rPr lang="en-US" altLang="en-US"/>
              <a:pPr>
                <a:spcBef>
                  <a:spcPct val="0"/>
                </a:spcBef>
              </a:pPr>
              <a:t>146</a:t>
            </a:fld>
            <a:endParaRPr lang="en-US" altLang="en-US"/>
          </a:p>
        </p:txBody>
      </p:sp>
      <p:sp>
        <p:nvSpPr>
          <p:cNvPr id="65539" name="Rectangle 2">
            <a:extLst>
              <a:ext uri="{FF2B5EF4-FFF2-40B4-BE49-F238E27FC236}">
                <a16:creationId xmlns:a16="http://schemas.microsoft.com/office/drawing/2014/main" id="{24F00CA8-E14E-9342-6CD7-F7328E76EB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a:extLst>
              <a:ext uri="{FF2B5EF4-FFF2-40B4-BE49-F238E27FC236}">
                <a16:creationId xmlns:a16="http://schemas.microsoft.com/office/drawing/2014/main" id="{E673F7EB-B94C-9D4E-634D-5797832301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E565B58-5380-81DC-0D7E-8D25AA2093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38916E5B-B955-410C-8AFE-D09F494E96FA}" type="slidenum">
              <a:rPr lang="en-US" altLang="en-US"/>
              <a:pPr>
                <a:spcBef>
                  <a:spcPct val="0"/>
                </a:spcBef>
              </a:pPr>
              <a:t>147</a:t>
            </a:fld>
            <a:endParaRPr lang="en-US" altLang="en-US"/>
          </a:p>
        </p:txBody>
      </p:sp>
      <p:sp>
        <p:nvSpPr>
          <p:cNvPr id="67587" name="Rectangle 2">
            <a:extLst>
              <a:ext uri="{FF2B5EF4-FFF2-40B4-BE49-F238E27FC236}">
                <a16:creationId xmlns:a16="http://schemas.microsoft.com/office/drawing/2014/main" id="{A68B2543-DE67-DF96-7388-1FDFEE0E62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8" name="Rectangle 3">
            <a:extLst>
              <a:ext uri="{FF2B5EF4-FFF2-40B4-BE49-F238E27FC236}">
                <a16:creationId xmlns:a16="http://schemas.microsoft.com/office/drawing/2014/main" id="{79984B81-18D8-B933-C1FB-49435DE5B4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D5B9C03-8D3E-56BE-22D5-6DCA1174704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7DBBBB6A-187E-4315-A715-03B238EB91C3}" type="slidenum">
              <a:rPr lang="en-US" altLang="en-US"/>
              <a:pPr>
                <a:spcBef>
                  <a:spcPct val="0"/>
                </a:spcBef>
              </a:pPr>
              <a:t>148</a:t>
            </a:fld>
            <a:endParaRPr lang="en-US" altLang="en-US"/>
          </a:p>
        </p:txBody>
      </p:sp>
      <p:sp>
        <p:nvSpPr>
          <p:cNvPr id="69635" name="Rectangle 2">
            <a:extLst>
              <a:ext uri="{FF2B5EF4-FFF2-40B4-BE49-F238E27FC236}">
                <a16:creationId xmlns:a16="http://schemas.microsoft.com/office/drawing/2014/main" id="{6972969C-25BD-474A-B393-C7BD307F14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6" name="Rectangle 3">
            <a:extLst>
              <a:ext uri="{FF2B5EF4-FFF2-40B4-BE49-F238E27FC236}">
                <a16:creationId xmlns:a16="http://schemas.microsoft.com/office/drawing/2014/main" id="{9E32F36E-65E3-0FF0-5144-58BA6F8760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FB6B690-566A-F82F-99F1-4A42618EBA9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6C4C1111-9157-400B-9EF2-6F1A2FD28795}" type="slidenum">
              <a:rPr lang="en-US" altLang="en-US"/>
              <a:pPr>
                <a:spcBef>
                  <a:spcPct val="0"/>
                </a:spcBef>
              </a:pPr>
              <a:t>149</a:t>
            </a:fld>
            <a:endParaRPr lang="en-US" altLang="en-US"/>
          </a:p>
        </p:txBody>
      </p:sp>
      <p:sp>
        <p:nvSpPr>
          <p:cNvPr id="71683" name="Rectangle 2">
            <a:extLst>
              <a:ext uri="{FF2B5EF4-FFF2-40B4-BE49-F238E27FC236}">
                <a16:creationId xmlns:a16="http://schemas.microsoft.com/office/drawing/2014/main" id="{722CCDEE-4A43-6394-A0C3-7BAB7E16F5F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a:extLst>
              <a:ext uri="{FF2B5EF4-FFF2-40B4-BE49-F238E27FC236}">
                <a16:creationId xmlns:a16="http://schemas.microsoft.com/office/drawing/2014/main" id="{ECEB94CE-4011-9259-50B3-C712D883E48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8E332B1-AF4D-D600-9460-B34D8E02F1A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p>
        </p:txBody>
      </p:sp>
      <p:sp>
        <p:nvSpPr>
          <p:cNvPr id="84995" name="Rectangle 3">
            <a:extLst>
              <a:ext uri="{FF2B5EF4-FFF2-40B4-BE49-F238E27FC236}">
                <a16:creationId xmlns:a16="http://schemas.microsoft.com/office/drawing/2014/main" id="{0D05033A-77C2-5BA9-023A-8A928F091BCC}"/>
              </a:ext>
            </a:extLst>
          </p:cNvPr>
          <p:cNvSpPr>
            <a:spLocks noChangeArrowheads="1" noTextEdit="1"/>
          </p:cNvSpPr>
          <p:nvPr>
            <p:ph type="sldImg"/>
          </p:nvPr>
        </p:nvSpPr>
        <p:spPr>
          <a:ln cap="flat"/>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B954E575-B6C4-B436-AE31-0DFD3704918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en-US"/>
              <a:t>Notes:</a:t>
            </a:r>
          </a:p>
          <a:p>
            <a:pPr>
              <a:buFontTx/>
              <a:buChar char="•"/>
            </a:pPr>
            <a:r>
              <a:rPr lang="en-US" altLang="en-US"/>
              <a:t>Supply chain involves everybody, from the customer all the way to the last supplier.</a:t>
            </a:r>
          </a:p>
          <a:p>
            <a:pPr>
              <a:buFontTx/>
              <a:buChar char="•"/>
            </a:pPr>
            <a:r>
              <a:rPr lang="en-US" altLang="en-US"/>
              <a:t>Key flows in the supply chain are - information, product, and cash. It is through these flows that a supply chain fills a customer order. The management of these flows is key to the success or failure of a firm. Give Dell &amp; Compaq example, Amazon &amp; Borders example to bring out the fact that all supply chain interaction is through these flows.</a:t>
            </a:r>
          </a:p>
        </p:txBody>
      </p:sp>
      <p:sp>
        <p:nvSpPr>
          <p:cNvPr id="86019" name="Rectangle 3">
            <a:extLst>
              <a:ext uri="{FF2B5EF4-FFF2-40B4-BE49-F238E27FC236}">
                <a16:creationId xmlns:a16="http://schemas.microsoft.com/office/drawing/2014/main" id="{1EBB8A7B-7C14-2FEE-8928-0F057F2621DD}"/>
              </a:ext>
            </a:extLst>
          </p:cNvPr>
          <p:cNvSpPr>
            <a:spLocks noChangeArrowheads="1" noTextEdit="1"/>
          </p:cNvSpPr>
          <p:nvPr>
            <p:ph type="sldImg"/>
          </p:nvPr>
        </p:nvSpPr>
        <p:spPr>
          <a:ln cap="flat"/>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415B4E25-E585-9C2E-D899-F66C2F92D371}"/>
              </a:ext>
            </a:extLst>
          </p:cNvPr>
          <p:cNvSpPr>
            <a:spLocks noChangeArrowheads="1" noTextEdit="1"/>
          </p:cNvSpPr>
          <p:nvPr>
            <p:ph type="sldImg"/>
          </p:nvPr>
        </p:nvSpPr>
        <p:spPr>
          <a:ln/>
        </p:spPr>
      </p:sp>
      <p:sp>
        <p:nvSpPr>
          <p:cNvPr id="87043" name="Rectangle 3">
            <a:extLst>
              <a:ext uri="{FF2B5EF4-FFF2-40B4-BE49-F238E27FC236}">
                <a16:creationId xmlns:a16="http://schemas.microsoft.com/office/drawing/2014/main" id="{78CCD245-EEB9-6B65-EA92-E793293A91C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B5B83103-0AE1-D5FF-7D7A-32D88C9E68A3}"/>
              </a:ext>
            </a:extLst>
          </p:cNvPr>
          <p:cNvSpPr>
            <a:spLocks noChangeArrowheads="1" noTextEdit="1"/>
          </p:cNvSpPr>
          <p:nvPr>
            <p:ph type="sldImg"/>
          </p:nvPr>
        </p:nvSpPr>
        <p:spPr>
          <a:xfrm>
            <a:off x="1239838" y="709613"/>
            <a:ext cx="4832350" cy="3624262"/>
          </a:xfrm>
          <a:ln/>
        </p:spPr>
      </p:sp>
      <p:sp>
        <p:nvSpPr>
          <p:cNvPr id="88067" name="Rectangle 3">
            <a:extLst>
              <a:ext uri="{FF2B5EF4-FFF2-40B4-BE49-F238E27FC236}">
                <a16:creationId xmlns:a16="http://schemas.microsoft.com/office/drawing/2014/main" id="{0274E565-5284-442B-3E71-853A3E9E1CB2}"/>
              </a:ext>
            </a:extLst>
          </p:cNvPr>
          <p:cNvSpPr>
            <a:spLocks noGrp="1" noChangeArrowheads="1"/>
          </p:cNvSpPr>
          <p:nvPr>
            <p:ph type="body" idx="1"/>
          </p:nvPr>
        </p:nvSpPr>
        <p:spPr>
          <a:xfrm>
            <a:off x="954088" y="4568825"/>
            <a:ext cx="5403850" cy="43322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defTabSz="866775"/>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6A9A4C5-F674-3464-4636-D8EE43371F32}"/>
              </a:ext>
            </a:extLst>
          </p:cNvPr>
          <p:cNvSpPr>
            <a:spLocks noChangeArrowheads="1" noTextEdit="1"/>
          </p:cNvSpPr>
          <p:nvPr>
            <p:ph type="sldImg"/>
          </p:nvPr>
        </p:nvSpPr>
        <p:spPr>
          <a:ln/>
        </p:spPr>
      </p:sp>
      <p:sp>
        <p:nvSpPr>
          <p:cNvPr id="89091" name="Rectangle 3">
            <a:extLst>
              <a:ext uri="{FF2B5EF4-FFF2-40B4-BE49-F238E27FC236}">
                <a16:creationId xmlns:a16="http://schemas.microsoft.com/office/drawing/2014/main" id="{1D71AFEE-36AE-01FA-8118-BA9E7C372C4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en-US"/>
              <a:t>A customer is a supplier for some other company. A supplier is a customer for some other company.  Not all pieces of a supply chain belongs to the same company.</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11125" y="-4371"/>
            <a:ext cx="9144000" cy="6858000"/>
          </a:xfrm>
          <a:prstGeom prst="rect">
            <a:avLst/>
          </a:prstGeom>
        </p:spPr>
      </p:pic>
      <p:sp>
        <p:nvSpPr>
          <p:cNvPr id="9" name="Text Placeholder 8"/>
          <p:cNvSpPr>
            <a:spLocks noGrp="1"/>
          </p:cNvSpPr>
          <p:nvPr>
            <p:ph type="body" sz="quarter" idx="10"/>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029714"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96370"/>
      </p:ext>
    </p:extLst>
  </p:cSld>
  <p:clrMapOvr>
    <a:masterClrMapping/>
  </p:clrMapOvr>
  <p:transition>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66700"/>
            <a:ext cx="7772400" cy="1104900"/>
          </a:xfrm>
        </p:spPr>
        <p:txBody>
          <a:bodyPr/>
          <a:lstStyle/>
          <a:p>
            <a:r>
              <a:rPr lang="en-US"/>
              <a:t>Click to edit Master title style</a:t>
            </a:r>
          </a:p>
        </p:txBody>
      </p:sp>
      <p:sp>
        <p:nvSpPr>
          <p:cNvPr id="3" name="Text Placeholder 2"/>
          <p:cNvSpPr>
            <a:spLocks noGrp="1"/>
          </p:cNvSpPr>
          <p:nvPr>
            <p:ph type="body" sz="half" idx="1"/>
          </p:nvPr>
        </p:nvSpPr>
        <p:spPr>
          <a:xfrm>
            <a:off x="304800" y="1600200"/>
            <a:ext cx="43434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600200"/>
            <a:ext cx="43434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351923"/>
      </p:ext>
    </p:extLst>
  </p:cSld>
  <p:clrMapOvr>
    <a:masterClrMapping/>
  </p:clrMapOvr>
  <p:transition>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600200"/>
            <a:ext cx="43434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600200"/>
            <a:ext cx="43434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851183"/>
      </p:ext>
    </p:extLst>
  </p:cSld>
  <p:clrMapOvr>
    <a:masterClrMapping/>
  </p:clrMapOvr>
  <p:transition>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266700"/>
            <a:ext cx="7772400" cy="1104900"/>
          </a:xfrm>
        </p:spPr>
        <p:txBody>
          <a:bodyPr/>
          <a:lstStyle/>
          <a:p>
            <a:r>
              <a:rPr lang="en-US"/>
              <a:t>Click to edit Master title style</a:t>
            </a:r>
          </a:p>
        </p:txBody>
      </p:sp>
      <p:sp>
        <p:nvSpPr>
          <p:cNvPr id="3" name="Table Placeholder 2"/>
          <p:cNvSpPr>
            <a:spLocks noGrp="1"/>
          </p:cNvSpPr>
          <p:nvPr>
            <p:ph type="tbl" idx="1"/>
          </p:nvPr>
        </p:nvSpPr>
        <p:spPr>
          <a:xfrm>
            <a:off x="304800" y="1600200"/>
            <a:ext cx="8839200" cy="5257800"/>
          </a:xfrm>
        </p:spPr>
        <p:txBody>
          <a:bodyPr/>
          <a:lstStyle/>
          <a:p>
            <a:pPr lvl="0"/>
            <a:endParaRPr lang="en-US" noProof="0"/>
          </a:p>
        </p:txBody>
      </p:sp>
    </p:spTree>
    <p:extLst>
      <p:ext uri="{BB962C8B-B14F-4D97-AF65-F5344CB8AC3E}">
        <p14:creationId xmlns:p14="http://schemas.microsoft.com/office/powerpoint/2010/main" val="4071897827"/>
      </p:ext>
    </p:extLst>
  </p:cSld>
  <p:clrMapOvr>
    <a:masterClrMapping/>
  </p:clrMapOvr>
  <p:transition>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Chapter Opener">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DC826D-9D56-EB92-5AFE-BB30BFB4FB39}"/>
              </a:ext>
            </a:extLst>
          </p:cNvPr>
          <p:cNvCxnSpPr/>
          <p:nvPr userDrawn="1"/>
        </p:nvCxnSpPr>
        <p:spPr>
          <a:xfrm>
            <a:off x="1447800" y="1905000"/>
            <a:ext cx="74676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itle 13"/>
          <p:cNvSpPr>
            <a:spLocks noGrp="1"/>
          </p:cNvSpPr>
          <p:nvPr>
            <p:ph type="ctrTitle"/>
          </p:nvPr>
        </p:nvSpPr>
        <p:spPr>
          <a:xfrm>
            <a:off x="1432560" y="359898"/>
            <a:ext cx="7406640" cy="1472184"/>
          </a:xfrm>
        </p:spPr>
        <p:txBody>
          <a:bodyPr anchor="b"/>
          <a:lstStyle>
            <a:lvl1pPr algn="l">
              <a:defRPr baseline="0"/>
            </a:lvl1pPr>
            <a:extLst/>
          </a:lstStyle>
          <a:p>
            <a:r>
              <a:rPr lang="en-US"/>
              <a:t>Click to edit Master title style</a:t>
            </a:r>
            <a:endParaRPr lang="en-US" dirty="0"/>
          </a:p>
        </p:txBody>
      </p:sp>
      <p:sp>
        <p:nvSpPr>
          <p:cNvPr id="22" name="Subtitle 21"/>
          <p:cNvSpPr>
            <a:spLocks noGrp="1"/>
          </p:cNvSpPr>
          <p:nvPr>
            <p:ph type="subTitle" idx="1"/>
          </p:nvPr>
        </p:nvSpPr>
        <p:spPr>
          <a:xfrm>
            <a:off x="1432560" y="1981200"/>
            <a:ext cx="7406640" cy="1752600"/>
          </a:xfrm>
          <a:prstGeom prst="rect">
            <a:avLst/>
          </a:prstGeom>
        </p:spPr>
        <p:txBody>
          <a:bodyPr tIns="0"/>
          <a:lstStyle>
            <a:lvl1pPr marL="27432" indent="0" algn="l">
              <a:buNone/>
              <a:defRPr sz="2600" baseline="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endParaRPr lang="en-US" dirty="0"/>
          </a:p>
        </p:txBody>
      </p:sp>
      <p:sp>
        <p:nvSpPr>
          <p:cNvPr id="3" name="Footer Placeholder 4">
            <a:extLst>
              <a:ext uri="{FF2B5EF4-FFF2-40B4-BE49-F238E27FC236}">
                <a16:creationId xmlns:a16="http://schemas.microsoft.com/office/drawing/2014/main" id="{5A048543-61AD-7A52-A993-57D2C5E33029}"/>
              </a:ext>
            </a:extLst>
          </p:cNvPr>
          <p:cNvSpPr>
            <a:spLocks noGrp="1"/>
          </p:cNvSpPr>
          <p:nvPr>
            <p:ph type="ftr" sz="quarter" idx="10"/>
          </p:nvPr>
        </p:nvSpPr>
        <p:spPr>
          <a:xfrm>
            <a:off x="990600" y="6553200"/>
            <a:ext cx="8153400" cy="323850"/>
          </a:xfrm>
        </p:spPr>
        <p:txBody>
          <a:bodyPr/>
          <a:lstStyle>
            <a:lvl1pPr>
              <a:defRPr/>
            </a:lvl1pPr>
          </a:lstStyle>
          <a:p>
            <a:pPr>
              <a:defRPr/>
            </a:pPr>
            <a:r>
              <a:rPr lang="en-US" altLang="en-US"/>
              <a:t>© 2017 Cengage Learning. All Rights Reserved. May not be copied, scanned, or duplicated, in whole or in part, except for use as permitted in a license distributed with a certain product or service or otherwise on a password-protected website for classroom use. </a:t>
            </a:r>
          </a:p>
        </p:txBody>
      </p:sp>
    </p:spTree>
    <p:extLst>
      <p:ext uri="{BB962C8B-B14F-4D97-AF65-F5344CB8AC3E}">
        <p14:creationId xmlns:p14="http://schemas.microsoft.com/office/powerpoint/2010/main" val="40080080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1_Exhibit0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DC552595-DAA5-22AB-F521-BD0137EE12F1}"/>
              </a:ext>
            </a:extLst>
          </p:cNvPr>
          <p:cNvSpPr>
            <a:spLocks noGrp="1"/>
          </p:cNvSpPr>
          <p:nvPr>
            <p:ph type="sldNum" sz="quarter" idx="10"/>
          </p:nvPr>
        </p:nvSpPr>
        <p:spPr>
          <a:xfrm>
            <a:off x="6659563" y="6354763"/>
            <a:ext cx="2209800" cy="366712"/>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r>
              <a:rPr lang="en-US" altLang="en-US"/>
              <a:t>1–</a:t>
            </a:r>
            <a:fld id="{4DC3F706-1DE4-4BD2-8699-23456BFFF388}" type="slidenum">
              <a:rPr lang="en-US" altLang="en-US"/>
              <a:pPr/>
              <a:t>‹#›</a:t>
            </a:fld>
            <a:endParaRPr lang="en-US" altLang="en-US"/>
          </a:p>
        </p:txBody>
      </p:sp>
      <p:sp>
        <p:nvSpPr>
          <p:cNvPr id="3" name="Rectangle 4">
            <a:extLst>
              <a:ext uri="{FF2B5EF4-FFF2-40B4-BE49-F238E27FC236}">
                <a16:creationId xmlns:a16="http://schemas.microsoft.com/office/drawing/2014/main" id="{08406921-97A3-E23C-5B2C-0435F5C35B1C}"/>
              </a:ext>
            </a:extLst>
          </p:cNvPr>
          <p:cNvSpPr>
            <a:spLocks noGrp="1" noChangeArrowheads="1"/>
          </p:cNvSpPr>
          <p:nvPr>
            <p:ph type="ftr" sz="quarter" idx="11"/>
          </p:nvPr>
        </p:nvSpPr>
        <p:spPr/>
        <p:txBody>
          <a:bodyPr/>
          <a:lstStyle>
            <a:lvl1pPr>
              <a:defRPr sz="700" b="1"/>
            </a:lvl1pPr>
          </a:lstStyle>
          <a:p>
            <a:pPr>
              <a:defRPr/>
            </a:pPr>
            <a:r>
              <a:rPr lang="en-US" altLang="en-US"/>
              <a:t>© 2017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214084308"/>
      </p:ext>
    </p:extLst>
  </p:cSld>
  <p:clrMapOvr>
    <a:masterClrMapping/>
  </p:clrMapOvr>
  <p:transition spd="slow">
    <p:cut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sp>
        <p:nvSpPr>
          <p:cNvPr id="2" name="Title 1"/>
          <p:cNvSpPr>
            <a:spLocks noGrp="1"/>
          </p:cNvSpPr>
          <p:nvPr>
            <p:ph type="title"/>
          </p:nvPr>
        </p:nvSpPr>
        <p:spPr>
          <a:xfrm>
            <a:off x="475013" y="362694"/>
            <a:ext cx="8197782" cy="613053"/>
          </a:xfrm>
          <a:prstGeom prst="roundRect">
            <a:avLst>
              <a:gd name="adj" fmla="val 8710"/>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extLst>
        </p:spPr>
        <p:txBody>
          <a:bodyPr vert="horz" wrap="square" lIns="91440" tIns="45720" rIns="91440" bIns="45720" numCol="1" anchor="t" anchorCtr="0" compatLnSpc="1">
            <a:prstTxWarp prst="textNoShape">
              <a:avLst/>
            </a:prstTxWarp>
            <a:spAutoFit/>
          </a:bodyPr>
          <a:lstStyle>
            <a:lvl1pPr>
              <a:defRPr lang="en-US" dirty="0">
                <a:solidFill>
                  <a:schemeClr val="bg1"/>
                </a:solidFill>
                <a:effectLst>
                  <a:outerShdw blurRad="38100" dist="38100" dir="2700000" algn="tl">
                    <a:srgbClr val="000000">
                      <a:alpha val="43137"/>
                    </a:srgbClr>
                  </a:outerShdw>
                </a:effectLst>
              </a:defRPr>
            </a:lvl1pPr>
          </a:lstStyle>
          <a:p>
            <a:pPr lvl="0"/>
            <a:r>
              <a:rPr lang="en-US" dirty="0"/>
              <a:t>Click to edit Master title style</a:t>
            </a:r>
          </a:p>
        </p:txBody>
      </p:sp>
      <p:sp>
        <p:nvSpPr>
          <p:cNvPr id="3" name="Rectangle 4">
            <a:extLst>
              <a:ext uri="{FF2B5EF4-FFF2-40B4-BE49-F238E27FC236}">
                <a16:creationId xmlns:a16="http://schemas.microsoft.com/office/drawing/2014/main" id="{DCFCA529-6588-0228-DBE4-08BC5BBD5B82}"/>
              </a:ext>
            </a:extLst>
          </p:cNvPr>
          <p:cNvSpPr>
            <a:spLocks noGrp="1" noChangeArrowheads="1"/>
          </p:cNvSpPr>
          <p:nvPr>
            <p:ph type="ftr" sz="quarter" idx="10"/>
          </p:nvPr>
        </p:nvSpPr>
        <p:spPr/>
        <p:txBody>
          <a:bodyPr/>
          <a:lstStyle>
            <a:lvl1pPr>
              <a:defRPr/>
            </a:lvl1pPr>
          </a:lstStyle>
          <a:p>
            <a:pPr>
              <a:defRPr/>
            </a:pPr>
            <a:r>
              <a:rPr lang="en-US" altLang="en-US"/>
              <a:t>© 2017 Cengage Learning. All Rights Reserved. May not be copied, scanned, or duplicated, in whole or in part, except for use as permitted in a license distributed with a certain product or service or otherwise on a password-protected website for classroom use.</a:t>
            </a:r>
          </a:p>
        </p:txBody>
      </p:sp>
      <p:sp>
        <p:nvSpPr>
          <p:cNvPr id="4" name="Rectangle 5">
            <a:extLst>
              <a:ext uri="{FF2B5EF4-FFF2-40B4-BE49-F238E27FC236}">
                <a16:creationId xmlns:a16="http://schemas.microsoft.com/office/drawing/2014/main" id="{679E8165-947C-C805-B492-A8BE32292D18}"/>
              </a:ext>
            </a:extLst>
          </p:cNvPr>
          <p:cNvSpPr>
            <a:spLocks noGrp="1" noChangeArrowheads="1"/>
          </p:cNvSpPr>
          <p:nvPr>
            <p:ph type="sldNum" sz="quarter" idx="11"/>
          </p:nvPr>
        </p:nvSpPr>
        <p:spPr>
          <a:xfrm>
            <a:off x="6659563" y="6354763"/>
            <a:ext cx="2209800" cy="366712"/>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r>
              <a:rPr lang="en-US" altLang="en-US"/>
              <a:t>1–</a:t>
            </a:r>
            <a:fld id="{DDD4648B-ADAB-44C9-B80B-BB578783A2B1}" type="slidenum">
              <a:rPr lang="en-US" altLang="en-US"/>
              <a:pPr/>
              <a:t>‹#›</a:t>
            </a:fld>
            <a:endParaRPr lang="en-US" altLang="en-US"/>
          </a:p>
        </p:txBody>
      </p:sp>
    </p:spTree>
    <p:extLst>
      <p:ext uri="{BB962C8B-B14F-4D97-AF65-F5344CB8AC3E}">
        <p14:creationId xmlns:p14="http://schemas.microsoft.com/office/powerpoint/2010/main" val="2387893568"/>
      </p:ext>
    </p:extLst>
  </p:cSld>
  <p:clrMapOvr>
    <a:masterClrMapping/>
  </p:clrMapOvr>
  <p:transition spd="slow">
    <p:cut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523875" y="390524"/>
            <a:ext cx="8077200" cy="1209695"/>
          </a:xfrm>
          <a:prstGeom prst="roundRect">
            <a:avLst>
              <a:gd name="adj" fmla="val 11943"/>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extLst>
        </p:spPr>
        <p:txBody>
          <a:bodyPr vert="horz" wrap="square" lIns="91440" tIns="45720" rIns="91440" bIns="45720" numCol="1" anchor="t" anchorCtr="0" compatLnSpc="1">
            <a:prstTxWarp prst="textNoShape">
              <a:avLst/>
            </a:prstTxWarp>
            <a:noAutofit/>
          </a:bodyPr>
          <a:lstStyle>
            <a:lvl1pPr>
              <a:defRPr lang="en-US">
                <a:solidFill>
                  <a:schemeClr val="bg1"/>
                </a:solidFill>
                <a:effectLst>
                  <a:outerShdw blurRad="38100" dist="38100" dir="2700000" algn="tl">
                    <a:srgbClr val="000000">
                      <a:alpha val="43137"/>
                    </a:srgbClr>
                  </a:outerShdw>
                </a:effectLst>
              </a:defRPr>
            </a:lvl1pPr>
          </a:lstStyle>
          <a:p>
            <a:pPr lvl="0"/>
            <a:r>
              <a:rPr lang="en-US"/>
              <a:t>Click to edit Master title style</a:t>
            </a:r>
          </a:p>
        </p:txBody>
      </p:sp>
      <p:sp>
        <p:nvSpPr>
          <p:cNvPr id="3" name="Rectangle 4">
            <a:extLst>
              <a:ext uri="{FF2B5EF4-FFF2-40B4-BE49-F238E27FC236}">
                <a16:creationId xmlns:a16="http://schemas.microsoft.com/office/drawing/2014/main" id="{B5ACD8F4-F957-C5F2-D6BE-75ED465CC400}"/>
              </a:ext>
            </a:extLst>
          </p:cNvPr>
          <p:cNvSpPr>
            <a:spLocks noGrp="1" noChangeArrowheads="1"/>
          </p:cNvSpPr>
          <p:nvPr>
            <p:ph type="ftr" sz="quarter" idx="10"/>
          </p:nvPr>
        </p:nvSpPr>
        <p:spPr/>
        <p:txBody>
          <a:bodyPr/>
          <a:lstStyle>
            <a:lvl1pPr>
              <a:defRPr/>
            </a:lvl1pPr>
          </a:lstStyle>
          <a:p>
            <a:pPr>
              <a:defRPr/>
            </a:pPr>
            <a:r>
              <a:rPr lang="en-US" altLang="en-US"/>
              <a:t>© 2017 Cengage Learning. All Rights Reserved. May not be copied, scanned, or duplicated, in whole or in part, except for use as permitted in a license distributed with a certain product or service or otherwise on a password-protected website for classroom use.</a:t>
            </a:r>
          </a:p>
        </p:txBody>
      </p:sp>
      <p:sp>
        <p:nvSpPr>
          <p:cNvPr id="4" name="Rectangle 5">
            <a:extLst>
              <a:ext uri="{FF2B5EF4-FFF2-40B4-BE49-F238E27FC236}">
                <a16:creationId xmlns:a16="http://schemas.microsoft.com/office/drawing/2014/main" id="{DAB1D2EC-11DF-0FBC-F472-FF27CCB6B69B}"/>
              </a:ext>
            </a:extLst>
          </p:cNvPr>
          <p:cNvSpPr>
            <a:spLocks noGrp="1" noChangeArrowheads="1"/>
          </p:cNvSpPr>
          <p:nvPr>
            <p:ph type="sldNum" sz="quarter" idx="11"/>
          </p:nvPr>
        </p:nvSpPr>
        <p:spPr>
          <a:xfrm>
            <a:off x="6659563" y="6354763"/>
            <a:ext cx="2209800" cy="366712"/>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r>
              <a:rPr lang="en-US" altLang="en-US"/>
              <a:t>14–</a:t>
            </a:r>
            <a:fld id="{68E6171F-D957-4D83-8AE9-175CCFE68613}" type="slidenum">
              <a:rPr lang="en-US" altLang="en-US"/>
              <a:pPr/>
              <a:t>‹#›</a:t>
            </a:fld>
            <a:endParaRPr lang="en-US" altLang="en-US"/>
          </a:p>
        </p:txBody>
      </p:sp>
    </p:spTree>
    <p:extLst>
      <p:ext uri="{BB962C8B-B14F-4D97-AF65-F5344CB8AC3E}">
        <p14:creationId xmlns:p14="http://schemas.microsoft.com/office/powerpoint/2010/main" val="3786461321"/>
      </p:ext>
    </p:extLst>
  </p:cSld>
  <p:clrMapOvr>
    <a:masterClrMapping/>
  </p:clrMapOvr>
  <p:transition spd="slow">
    <p:cut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pic>
        <p:nvPicPr>
          <p:cNvPr id="2050" name="Picture 2" descr="Business Information Systems | Overseas Education Consultant | Study Abroad  | Confluence Edu">
            <a:extLst>
              <a:ext uri="{FF2B5EF4-FFF2-40B4-BE49-F238E27FC236}">
                <a16:creationId xmlns:a16="http://schemas.microsoft.com/office/drawing/2014/main" id="{6AB8F09B-4AA3-0794-57CF-A4379FF08A9B}"/>
              </a:ext>
            </a:extLst>
          </p:cNvPr>
          <p:cNvPicPr>
            <a:picLocks noChangeAspect="1" noChangeArrowheads="1"/>
          </p:cNvPicPr>
          <p:nvPr userDrawn="1"/>
        </p:nvPicPr>
        <p:blipFill>
          <a:blip r:embed="rId29" cstate="print">
            <a:extLst>
              <a:ext uri="{28A0092B-C50C-407E-A947-70E740481C1C}">
                <a14:useLocalDpi xmlns:a14="http://schemas.microsoft.com/office/drawing/2010/main" val="0"/>
              </a:ext>
            </a:extLst>
          </a:blip>
          <a:srcRect/>
          <a:stretch>
            <a:fillRect/>
          </a:stretch>
        </p:blipFill>
        <p:spPr bwMode="auto">
          <a:xfrm>
            <a:off x="7463415" y="213120"/>
            <a:ext cx="1126403" cy="69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 id="2147483669" r:id="rId20"/>
    <p:sldLayoutId id="2147483670" r:id="rId21"/>
    <p:sldLayoutId id="2147483671" r:id="rId22"/>
    <p:sldLayoutId id="2147483672" r:id="rId23"/>
    <p:sldLayoutId id="2147483674" r:id="rId24"/>
    <p:sldLayoutId id="2147483675" r:id="rId25"/>
    <p:sldLayoutId id="2147483676" r:id="rId26"/>
    <p:sldLayoutId id="2147483677" r:id="rId27"/>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oleObject" Target="../embeddings/oleObject5.bin"/><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oleObject" Target="../embeddings/oleObject6.bin"/><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7.emf"/></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1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www.amrresearch.com/" TargetMode="External"/><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image" Target="../media/image50.wmf"/><Relationship Id="rId3" Type="http://schemas.openxmlformats.org/officeDocument/2006/relationships/image" Target="../media/image40.wmf"/><Relationship Id="rId7" Type="http://schemas.openxmlformats.org/officeDocument/2006/relationships/image" Target="../media/image44.wmf"/><Relationship Id="rId12" Type="http://schemas.openxmlformats.org/officeDocument/2006/relationships/image" Target="../media/image49.png"/><Relationship Id="rId2" Type="http://schemas.openxmlformats.org/officeDocument/2006/relationships/image" Target="../media/image39.gif"/><Relationship Id="rId1" Type="http://schemas.openxmlformats.org/officeDocument/2006/relationships/slideLayout" Target="../slideLayouts/slideLayout3.xml"/><Relationship Id="rId6" Type="http://schemas.openxmlformats.org/officeDocument/2006/relationships/image" Target="../media/image43.wmf"/><Relationship Id="rId11" Type="http://schemas.openxmlformats.org/officeDocument/2006/relationships/image" Target="../media/image48.gif"/><Relationship Id="rId5" Type="http://schemas.openxmlformats.org/officeDocument/2006/relationships/image" Target="../media/image42.wmf"/><Relationship Id="rId10" Type="http://schemas.openxmlformats.org/officeDocument/2006/relationships/image" Target="../media/image47.wmf"/><Relationship Id="rId4" Type="http://schemas.openxmlformats.org/officeDocument/2006/relationships/image" Target="../media/image41.gif"/><Relationship Id="rId9" Type="http://schemas.openxmlformats.org/officeDocument/2006/relationships/image" Target="../media/image46.wmf"/><Relationship Id="rId14" Type="http://schemas.openxmlformats.org/officeDocument/2006/relationships/image" Target="../media/image51.w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3.wmf"/><Relationship Id="rId5" Type="http://schemas.openxmlformats.org/officeDocument/2006/relationships/image" Target="../media/image52.wmf"/><Relationship Id="rId4" Type="http://schemas.openxmlformats.org/officeDocument/2006/relationships/image" Target="../media/image50.wmf"/></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1.wmf"/><Relationship Id="rId4" Type="http://schemas.openxmlformats.org/officeDocument/2006/relationships/image" Target="../media/image50.wmf"/></Relationships>
</file>

<file path=ppt/slides/_rels/slide71.xml.rels><?xml version="1.0" encoding="UTF-8" standalone="yes"?>
<Relationships xmlns="http://schemas.openxmlformats.org/package/2006/relationships"><Relationship Id="rId8" Type="http://schemas.openxmlformats.org/officeDocument/2006/relationships/image" Target="../media/image57.wmf"/><Relationship Id="rId13" Type="http://schemas.openxmlformats.org/officeDocument/2006/relationships/image" Target="../media/image61.wmf"/><Relationship Id="rId3" Type="http://schemas.openxmlformats.org/officeDocument/2006/relationships/oleObject" Target="../embeddings/oleObject1.bin"/><Relationship Id="rId7" Type="http://schemas.openxmlformats.org/officeDocument/2006/relationships/image" Target="../media/image56.wmf"/><Relationship Id="rId12" Type="http://schemas.openxmlformats.org/officeDocument/2006/relationships/oleObject" Target="../embeddings/oleObject3.bin"/><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5.wmf"/><Relationship Id="rId11" Type="http://schemas.openxmlformats.org/officeDocument/2006/relationships/image" Target="../media/image60.wmf"/><Relationship Id="rId5" Type="http://schemas.openxmlformats.org/officeDocument/2006/relationships/oleObject" Target="../embeddings/oleObject2.bin"/><Relationship Id="rId10" Type="http://schemas.openxmlformats.org/officeDocument/2006/relationships/image" Target="../media/image59.wmf"/><Relationship Id="rId4" Type="http://schemas.openxmlformats.org/officeDocument/2006/relationships/image" Target="../media/image54.wmf"/><Relationship Id="rId9" Type="http://schemas.openxmlformats.org/officeDocument/2006/relationships/image" Target="../media/image58.w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hyperlink" Target="http://www.deloitte.com/dtt/cda/doc/content/dtt_2008globalpowersofretailing.pdf"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slideLayout" Target="../slideLayouts/slideLayout7.xml"/><Relationship Id="rId6" Type="http://schemas.openxmlformats.org/officeDocument/2006/relationships/image" Target="../media/image71.wmf"/><Relationship Id="rId5" Type="http://schemas.openxmlformats.org/officeDocument/2006/relationships/image" Target="../media/image70.wmf"/><Relationship Id="rId4" Type="http://schemas.openxmlformats.org/officeDocument/2006/relationships/image" Target="../media/image69.w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C68FF4-5073-41E5-ABB0-5039D941AC18}"/>
              </a:ext>
            </a:extLst>
          </p:cNvPr>
          <p:cNvSpPr txBox="1"/>
          <p:nvPr/>
        </p:nvSpPr>
        <p:spPr>
          <a:xfrm flipH="1">
            <a:off x="1778302" y="3786248"/>
            <a:ext cx="2764884" cy="369332"/>
          </a:xfrm>
          <a:prstGeom prst="rect">
            <a:avLst/>
          </a:prstGeom>
          <a:noFill/>
        </p:spPr>
        <p:txBody>
          <a:bodyPr wrap="square" rtlCol="0">
            <a:spAutoFit/>
          </a:bodyPr>
          <a:lstStyle/>
          <a:p>
            <a:r>
              <a:rPr lang="en-IN" dirty="0"/>
              <a:t>Parameswari Ettiappan</a:t>
            </a:r>
          </a:p>
        </p:txBody>
      </p:sp>
      <p:sp>
        <p:nvSpPr>
          <p:cNvPr id="3" name="TextBox 2">
            <a:extLst>
              <a:ext uri="{FF2B5EF4-FFF2-40B4-BE49-F238E27FC236}">
                <a16:creationId xmlns:a16="http://schemas.microsoft.com/office/drawing/2014/main" id="{0F3E15DE-56F4-F458-0432-9B821945938C}"/>
              </a:ext>
            </a:extLst>
          </p:cNvPr>
          <p:cNvSpPr txBox="1"/>
          <p:nvPr/>
        </p:nvSpPr>
        <p:spPr>
          <a:xfrm>
            <a:off x="950692" y="970383"/>
            <a:ext cx="4479111" cy="461665"/>
          </a:xfrm>
          <a:prstGeom prst="rect">
            <a:avLst/>
          </a:prstGeom>
          <a:noFill/>
        </p:spPr>
        <p:txBody>
          <a:bodyPr wrap="none" rtlCol="0">
            <a:spAutoFit/>
          </a:bodyPr>
          <a:lstStyle/>
          <a:p>
            <a:r>
              <a:rPr lang="en-IN" sz="2400" dirty="0"/>
              <a:t>Enterprise Information Systems</a:t>
            </a:r>
          </a:p>
        </p:txBody>
      </p:sp>
      <p:pic>
        <p:nvPicPr>
          <p:cNvPr id="1026" name="Picture 2" descr="Business Information Systems | Overseas Education Consultant | Study Abroad  | Confluence Edu">
            <a:extLst>
              <a:ext uri="{FF2B5EF4-FFF2-40B4-BE49-F238E27FC236}">
                <a16:creationId xmlns:a16="http://schemas.microsoft.com/office/drawing/2014/main" id="{324C6A15-67DC-7536-DD5D-4A1CDBAFF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451" y="1707733"/>
            <a:ext cx="2714625" cy="1685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3BEC5B-E0C2-B4F0-7E43-6E8DE0994657}"/>
              </a:ext>
            </a:extLst>
          </p:cNvPr>
          <p:cNvSpPr>
            <a:spLocks noGrp="1"/>
          </p:cNvSpPr>
          <p:nvPr>
            <p:ph type="title"/>
          </p:nvPr>
        </p:nvSpPr>
        <p:spPr/>
        <p:txBody>
          <a:bodyPr/>
          <a:lstStyle/>
          <a:p>
            <a:r>
              <a:rPr lang="en-IN" dirty="0"/>
              <a:t>Transaction Processing System (TPS)</a:t>
            </a:r>
          </a:p>
        </p:txBody>
      </p:sp>
      <p:pic>
        <p:nvPicPr>
          <p:cNvPr id="1026" name="Picture 2" descr="example of transaction processing system">
            <a:extLst>
              <a:ext uri="{FF2B5EF4-FFF2-40B4-BE49-F238E27FC236}">
                <a16:creationId xmlns:a16="http://schemas.microsoft.com/office/drawing/2014/main" id="{CE314E19-5FDA-B19A-15BC-06CA5E290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1333112"/>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8341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a:extLst>
              <a:ext uri="{FF2B5EF4-FFF2-40B4-BE49-F238E27FC236}">
                <a16:creationId xmlns:a16="http://schemas.microsoft.com/office/drawing/2014/main" id="{6BA3DF84-FD36-F6B7-1AAD-75FD91231971}"/>
              </a:ext>
            </a:extLst>
          </p:cNvPr>
          <p:cNvSpPr>
            <a:spLocks noGrp="1" noChangeArrowheads="1"/>
          </p:cNvSpPr>
          <p:nvPr>
            <p:ph type="title"/>
          </p:nvPr>
        </p:nvSpPr>
        <p:spPr>
          <a:xfrm>
            <a:off x="304800" y="130630"/>
            <a:ext cx="8534400" cy="737118"/>
          </a:xfrm>
        </p:spPr>
        <p:txBody>
          <a:bodyPr/>
          <a:lstStyle/>
          <a:p>
            <a:r>
              <a:rPr lang="en-US" altLang="en-US" dirty="0"/>
              <a:t>Characteristics of the Good Information </a:t>
            </a:r>
          </a:p>
        </p:txBody>
      </p:sp>
      <p:graphicFrame>
        <p:nvGraphicFramePr>
          <p:cNvPr id="2050" name="Object 3">
            <a:extLst>
              <a:ext uri="{FF2B5EF4-FFF2-40B4-BE49-F238E27FC236}">
                <a16:creationId xmlns:a16="http://schemas.microsoft.com/office/drawing/2014/main" id="{93443CFB-9B3A-F565-8B7B-84925CB2BA90}"/>
              </a:ext>
            </a:extLst>
          </p:cNvPr>
          <p:cNvGraphicFramePr>
            <a:graphicFrameLocks noChangeAspect="1"/>
          </p:cNvGraphicFramePr>
          <p:nvPr/>
        </p:nvGraphicFramePr>
        <p:xfrm>
          <a:off x="381000" y="1981200"/>
          <a:ext cx="8610600" cy="966788"/>
        </p:xfrm>
        <a:graphic>
          <a:graphicData uri="http://schemas.openxmlformats.org/presentationml/2006/ole">
            <mc:AlternateContent xmlns:mc="http://schemas.openxmlformats.org/markup-compatibility/2006">
              <mc:Choice xmlns:v="urn:schemas-microsoft-com:vml" Requires="v">
                <p:oleObj name="Document" r:id="rId2" imgW="6499800" imgH="731520" progId="Word.Document.8">
                  <p:embed/>
                </p:oleObj>
              </mc:Choice>
              <mc:Fallback>
                <p:oleObj name="Document" r:id="rId2" imgW="6499800" imgH="731520" progId="Word.Document.8">
                  <p:embed/>
                  <p:pic>
                    <p:nvPicPr>
                      <p:cNvPr id="2050" name="Object 3">
                        <a:extLst>
                          <a:ext uri="{FF2B5EF4-FFF2-40B4-BE49-F238E27FC236}">
                            <a16:creationId xmlns:a16="http://schemas.microsoft.com/office/drawing/2014/main" id="{93443CFB-9B3A-F565-8B7B-84925CB2BA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81200"/>
                        <a:ext cx="8610600" cy="966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2" name="Text Box 4">
            <a:extLst>
              <a:ext uri="{FF2B5EF4-FFF2-40B4-BE49-F238E27FC236}">
                <a16:creationId xmlns:a16="http://schemas.microsoft.com/office/drawing/2014/main" id="{696A75B8-660E-D3FB-1EDA-F4F2D9CAF14B}"/>
              </a:ext>
            </a:extLst>
          </p:cNvPr>
          <p:cNvSpPr txBox="1">
            <a:spLocks noChangeArrowheads="1"/>
          </p:cNvSpPr>
          <p:nvPr/>
        </p:nvSpPr>
        <p:spPr bwMode="auto">
          <a:xfrm>
            <a:off x="3048000" y="2895600"/>
            <a:ext cx="1028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000"/>
              <a:t>Strategy</a:t>
            </a:r>
          </a:p>
        </p:txBody>
      </p:sp>
      <p:sp>
        <p:nvSpPr>
          <p:cNvPr id="2053" name="Text Box 5">
            <a:extLst>
              <a:ext uri="{FF2B5EF4-FFF2-40B4-BE49-F238E27FC236}">
                <a16:creationId xmlns:a16="http://schemas.microsoft.com/office/drawing/2014/main" id="{431523C2-A0D9-63B5-F82C-9D18DE416805}"/>
              </a:ext>
            </a:extLst>
          </p:cNvPr>
          <p:cNvSpPr txBox="1">
            <a:spLocks noChangeArrowheads="1"/>
          </p:cNvSpPr>
          <p:nvPr/>
        </p:nvSpPr>
        <p:spPr bwMode="auto">
          <a:xfrm>
            <a:off x="4876800" y="2895600"/>
            <a:ext cx="2063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000"/>
              <a:t>Analytical Models</a:t>
            </a:r>
          </a:p>
        </p:txBody>
      </p:sp>
      <p:sp>
        <p:nvSpPr>
          <p:cNvPr id="2054" name="Text Box 6">
            <a:extLst>
              <a:ext uri="{FF2B5EF4-FFF2-40B4-BE49-F238E27FC236}">
                <a16:creationId xmlns:a16="http://schemas.microsoft.com/office/drawing/2014/main" id="{6B8F7B56-B50F-94CE-435F-FF346450D5DC}"/>
              </a:ext>
            </a:extLst>
          </p:cNvPr>
          <p:cNvSpPr txBox="1">
            <a:spLocks noChangeArrowheads="1"/>
          </p:cNvSpPr>
          <p:nvPr/>
        </p:nvSpPr>
        <p:spPr bwMode="auto">
          <a:xfrm>
            <a:off x="7848600" y="2895600"/>
            <a:ext cx="565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000"/>
              <a:t>$$$</a:t>
            </a:r>
          </a:p>
        </p:txBody>
      </p:sp>
      <p:sp>
        <p:nvSpPr>
          <p:cNvPr id="2055" name="Rectangle 7">
            <a:extLst>
              <a:ext uri="{FF2B5EF4-FFF2-40B4-BE49-F238E27FC236}">
                <a16:creationId xmlns:a16="http://schemas.microsoft.com/office/drawing/2014/main" id="{CBF68D33-6D71-AD73-028E-383005B8722E}"/>
              </a:ext>
            </a:extLst>
          </p:cNvPr>
          <p:cNvSpPr>
            <a:spLocks noChangeArrowheads="1"/>
          </p:cNvSpPr>
          <p:nvPr/>
        </p:nvSpPr>
        <p:spPr bwMode="auto">
          <a:xfrm>
            <a:off x="419100" y="3167743"/>
            <a:ext cx="84201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buClr>
                <a:schemeClr val="accent2"/>
              </a:buClr>
              <a:buSzPct val="75000"/>
              <a:buFont typeface="Monotype Sorts" pitchFamily="2" charset="2"/>
              <a:buNone/>
            </a:pPr>
            <a:r>
              <a:rPr lang="en-US" altLang="en-US" sz="2800" dirty="0"/>
              <a:t>Information</a:t>
            </a:r>
          </a:p>
          <a:p>
            <a:pPr>
              <a:lnSpc>
                <a:spcPct val="100000"/>
              </a:lnSpc>
              <a:buClr>
                <a:schemeClr val="accent2"/>
              </a:buClr>
              <a:buSzPct val="75000"/>
              <a:buFont typeface="Monotype Sorts" pitchFamily="2" charset="2"/>
              <a:buChar char="u"/>
            </a:pPr>
            <a:r>
              <a:rPr lang="en-US" altLang="en-US" sz="2800" dirty="0"/>
              <a:t>Accurate?</a:t>
            </a:r>
          </a:p>
          <a:p>
            <a:pPr>
              <a:lnSpc>
                <a:spcPct val="100000"/>
              </a:lnSpc>
              <a:buClr>
                <a:schemeClr val="accent2"/>
              </a:buClr>
              <a:buSzPct val="75000"/>
              <a:buFont typeface="Monotype Sorts" pitchFamily="2" charset="2"/>
              <a:buChar char="u"/>
            </a:pPr>
            <a:r>
              <a:rPr lang="en-US" altLang="en-US" sz="2800" dirty="0"/>
              <a:t>Accessible?</a:t>
            </a:r>
          </a:p>
          <a:p>
            <a:pPr>
              <a:lnSpc>
                <a:spcPct val="100000"/>
              </a:lnSpc>
              <a:buClr>
                <a:schemeClr val="accent2"/>
              </a:buClr>
              <a:buSzPct val="75000"/>
              <a:buFont typeface="Monotype Sorts" pitchFamily="2" charset="2"/>
              <a:buChar char="u"/>
            </a:pPr>
            <a:r>
              <a:rPr lang="en-US" altLang="en-US" sz="2800" dirty="0"/>
              <a:t>Up-to-date?</a:t>
            </a:r>
          </a:p>
          <a:p>
            <a:pPr>
              <a:lnSpc>
                <a:spcPct val="100000"/>
              </a:lnSpc>
              <a:buClr>
                <a:schemeClr val="accent2"/>
              </a:buClr>
              <a:buSzPct val="75000"/>
              <a:buFont typeface="Monotype Sorts" pitchFamily="2" charset="2"/>
              <a:buChar char="u"/>
            </a:pPr>
            <a:r>
              <a:rPr lang="en-US" altLang="en-US" sz="2800" dirty="0"/>
              <a:t>In the Correct form?  </a:t>
            </a:r>
          </a:p>
          <a:p>
            <a:pPr lvl="2">
              <a:lnSpc>
                <a:spcPct val="100000"/>
              </a:lnSpc>
              <a:buClr>
                <a:schemeClr val="tx1"/>
              </a:buClr>
              <a:buFontTx/>
              <a:buChar char="»"/>
            </a:pPr>
            <a:r>
              <a:rPr lang="en-US" altLang="en-US" dirty="0"/>
              <a:t>If not, database restricted ability. How difficult is it to import data into SAP?</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E46C9282-A164-5072-60CC-1FB48615F5F1}"/>
              </a:ext>
            </a:extLst>
          </p:cNvPr>
          <p:cNvSpPr>
            <a:spLocks noGrp="1" noChangeArrowheads="1"/>
          </p:cNvSpPr>
          <p:nvPr>
            <p:ph type="title"/>
          </p:nvPr>
        </p:nvSpPr>
        <p:spPr/>
        <p:txBody>
          <a:bodyPr/>
          <a:lstStyle/>
          <a:p>
            <a:r>
              <a:rPr lang="en-US" altLang="en-US"/>
              <a:t>Quality of Information</a:t>
            </a:r>
          </a:p>
        </p:txBody>
      </p:sp>
      <p:sp>
        <p:nvSpPr>
          <p:cNvPr id="57347" name="Rectangle 3">
            <a:extLst>
              <a:ext uri="{FF2B5EF4-FFF2-40B4-BE49-F238E27FC236}">
                <a16:creationId xmlns:a16="http://schemas.microsoft.com/office/drawing/2014/main" id="{8B728552-A2E6-39B4-9D8D-58F05A83D809}"/>
              </a:ext>
            </a:extLst>
          </p:cNvPr>
          <p:cNvSpPr>
            <a:spLocks noGrp="1" noChangeArrowheads="1"/>
          </p:cNvSpPr>
          <p:nvPr>
            <p:ph type="body" idx="4294967295"/>
          </p:nvPr>
        </p:nvSpPr>
        <p:spPr>
          <a:xfrm>
            <a:off x="461035" y="1381125"/>
            <a:ext cx="8228013" cy="4824413"/>
          </a:xfrm>
        </p:spPr>
        <p:txBody>
          <a:bodyPr/>
          <a:lstStyle/>
          <a:p>
            <a:r>
              <a:rPr lang="en-US" altLang="en-US" dirty="0"/>
              <a:t>Information drives the decisions:</a:t>
            </a:r>
          </a:p>
          <a:p>
            <a:pPr lvl="1"/>
            <a:r>
              <a:rPr lang="en-US" altLang="en-US" dirty="0"/>
              <a:t>Good information means good decisions</a:t>
            </a:r>
          </a:p>
          <a:p>
            <a:r>
              <a:rPr lang="en-US" altLang="en-US" dirty="0"/>
              <a:t>IT helps: MRP, ERP, SAP, EDI</a:t>
            </a:r>
          </a:p>
          <a:p>
            <a:r>
              <a:rPr lang="en-US" altLang="en-US" dirty="0"/>
              <a:t>Relevant information?</a:t>
            </a:r>
          </a:p>
          <a:p>
            <a:r>
              <a:rPr lang="en-US" altLang="en-US" dirty="0">
                <a:solidFill>
                  <a:srgbClr val="FF0000"/>
                </a:solidFill>
              </a:rPr>
              <a:t>How to use information?</a:t>
            </a:r>
          </a:p>
        </p:txBody>
      </p:sp>
      <p:pic>
        <p:nvPicPr>
          <p:cNvPr id="57348" name="Picture 4" descr="PE01616_">
            <a:extLst>
              <a:ext uri="{FF2B5EF4-FFF2-40B4-BE49-F238E27FC236}">
                <a16:creationId xmlns:a16="http://schemas.microsoft.com/office/drawing/2014/main" id="{8A61DFAF-CDF0-4497-18AC-5E4ADFF1EA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3048000"/>
            <a:ext cx="3429000"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D7DA2826-0D0B-8FE4-37A9-382AF810C174}"/>
              </a:ext>
            </a:extLst>
          </p:cNvPr>
          <p:cNvSpPr>
            <a:spLocks noGrp="1" noChangeArrowheads="1"/>
          </p:cNvSpPr>
          <p:nvPr>
            <p:ph type="title"/>
          </p:nvPr>
        </p:nvSpPr>
        <p:spPr/>
        <p:txBody>
          <a:bodyPr/>
          <a:lstStyle/>
          <a:p>
            <a:r>
              <a:rPr lang="en-US" altLang="en-US"/>
              <a:t>Information Technology in a Supply Chain: Legacy Systems</a:t>
            </a:r>
          </a:p>
        </p:txBody>
      </p:sp>
      <p:graphicFrame>
        <p:nvGraphicFramePr>
          <p:cNvPr id="3074" name="Object 3">
            <a:extLst>
              <a:ext uri="{FF2B5EF4-FFF2-40B4-BE49-F238E27FC236}">
                <a16:creationId xmlns:a16="http://schemas.microsoft.com/office/drawing/2014/main" id="{943F17E6-85F8-A37A-5EDB-830D18DF16A4}"/>
              </a:ext>
            </a:extLst>
          </p:cNvPr>
          <p:cNvGraphicFramePr>
            <a:graphicFrameLocks noChangeAspect="1"/>
          </p:cNvGraphicFramePr>
          <p:nvPr/>
        </p:nvGraphicFramePr>
        <p:xfrm>
          <a:off x="228600" y="1828800"/>
          <a:ext cx="8686800" cy="3983038"/>
        </p:xfrm>
        <a:graphic>
          <a:graphicData uri="http://schemas.openxmlformats.org/presentationml/2006/ole">
            <mc:AlternateContent xmlns:mc="http://schemas.openxmlformats.org/markup-compatibility/2006">
              <mc:Choice xmlns:v="urn:schemas-microsoft-com:vml" Requires="v">
                <p:oleObj name="Document" r:id="rId2" imgW="6413400" imgH="2941200" progId="Word.Document.8">
                  <p:embed/>
                </p:oleObj>
              </mc:Choice>
              <mc:Fallback>
                <p:oleObj name="Document" r:id="rId2" imgW="6413400" imgH="2941200" progId="Word.Document.8">
                  <p:embed/>
                  <p:pic>
                    <p:nvPicPr>
                      <p:cNvPr id="3074" name="Object 3">
                        <a:extLst>
                          <a:ext uri="{FF2B5EF4-FFF2-40B4-BE49-F238E27FC236}">
                            <a16:creationId xmlns:a16="http://schemas.microsoft.com/office/drawing/2014/main" id="{943F17E6-85F8-A37A-5EDB-830D18DF1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28800"/>
                        <a:ext cx="8686800" cy="398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2C38E492-D578-68FB-C7D0-6A71B000910A}"/>
              </a:ext>
            </a:extLst>
          </p:cNvPr>
          <p:cNvSpPr>
            <a:spLocks noGrp="1" noChangeArrowheads="1"/>
          </p:cNvSpPr>
          <p:nvPr>
            <p:ph type="title"/>
          </p:nvPr>
        </p:nvSpPr>
        <p:spPr>
          <a:xfrm>
            <a:off x="228600" y="266700"/>
            <a:ext cx="8915400" cy="1104900"/>
          </a:xfrm>
        </p:spPr>
        <p:txBody>
          <a:bodyPr/>
          <a:lstStyle/>
          <a:p>
            <a:r>
              <a:rPr lang="en-US" altLang="en-US"/>
              <a:t>Information Technology in a Supply Chain: ERP Systems</a:t>
            </a:r>
          </a:p>
        </p:txBody>
      </p:sp>
      <p:sp>
        <p:nvSpPr>
          <p:cNvPr id="58371" name="Rectangle 3">
            <a:extLst>
              <a:ext uri="{FF2B5EF4-FFF2-40B4-BE49-F238E27FC236}">
                <a16:creationId xmlns:a16="http://schemas.microsoft.com/office/drawing/2014/main" id="{842024BF-1506-18F2-2DFD-1D0F3740FCC2}"/>
              </a:ext>
            </a:extLst>
          </p:cNvPr>
          <p:cNvSpPr>
            <a:spLocks noChangeArrowheads="1"/>
          </p:cNvSpPr>
          <p:nvPr/>
        </p:nvSpPr>
        <p:spPr bwMode="auto">
          <a:xfrm>
            <a:off x="1955800" y="5140325"/>
            <a:ext cx="1120775" cy="503238"/>
          </a:xfrm>
          <a:prstGeom prst="rect">
            <a:avLst/>
          </a:prstGeom>
          <a:solidFill>
            <a:srgbClr val="FFFFFF"/>
          </a:solidFill>
          <a:ln w="12700">
            <a:solidFill>
              <a:srgbClr val="000000"/>
            </a:solid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372" name="Rectangle 4">
            <a:extLst>
              <a:ext uri="{FF2B5EF4-FFF2-40B4-BE49-F238E27FC236}">
                <a16:creationId xmlns:a16="http://schemas.microsoft.com/office/drawing/2014/main" id="{E276B155-F4D5-BFE4-9E7C-8ED01F23F6C2}"/>
              </a:ext>
            </a:extLst>
          </p:cNvPr>
          <p:cNvSpPr>
            <a:spLocks noChangeArrowheads="1"/>
          </p:cNvSpPr>
          <p:nvPr/>
        </p:nvSpPr>
        <p:spPr bwMode="auto">
          <a:xfrm>
            <a:off x="2089150" y="5218113"/>
            <a:ext cx="796925"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500" b="1" i="1">
                <a:solidFill>
                  <a:srgbClr val="000000"/>
                </a:solidFill>
              </a:rPr>
              <a:t>Supplier</a:t>
            </a:r>
            <a:endParaRPr lang="en-US" altLang="en-US"/>
          </a:p>
        </p:txBody>
      </p:sp>
      <p:sp>
        <p:nvSpPr>
          <p:cNvPr id="58373" name="Freeform 5">
            <a:extLst>
              <a:ext uri="{FF2B5EF4-FFF2-40B4-BE49-F238E27FC236}">
                <a16:creationId xmlns:a16="http://schemas.microsoft.com/office/drawing/2014/main" id="{E328AD74-3757-DDFC-2E73-584E843E3ED6}"/>
              </a:ext>
            </a:extLst>
          </p:cNvPr>
          <p:cNvSpPr>
            <a:spLocks/>
          </p:cNvSpPr>
          <p:nvPr/>
        </p:nvSpPr>
        <p:spPr bwMode="auto">
          <a:xfrm>
            <a:off x="3014663" y="5275263"/>
            <a:ext cx="234950" cy="236537"/>
          </a:xfrm>
          <a:custGeom>
            <a:avLst/>
            <a:gdLst>
              <a:gd name="T0" fmla="*/ 0 w 297"/>
              <a:gd name="T1" fmla="*/ 297 h 297"/>
              <a:gd name="T2" fmla="*/ 297 w 297"/>
              <a:gd name="T3" fmla="*/ 148 h 297"/>
              <a:gd name="T4" fmla="*/ 0 w 297"/>
              <a:gd name="T5" fmla="*/ 0 h 297"/>
              <a:gd name="T6" fmla="*/ 0 w 297"/>
              <a:gd name="T7" fmla="*/ 297 h 297"/>
              <a:gd name="T8" fmla="*/ 0 60000 65536"/>
              <a:gd name="T9" fmla="*/ 0 60000 65536"/>
              <a:gd name="T10" fmla="*/ 0 60000 65536"/>
              <a:gd name="T11" fmla="*/ 0 60000 65536"/>
              <a:gd name="T12" fmla="*/ 0 w 297"/>
              <a:gd name="T13" fmla="*/ 0 h 297"/>
              <a:gd name="T14" fmla="*/ 297 w 297"/>
              <a:gd name="T15" fmla="*/ 297 h 297"/>
            </a:gdLst>
            <a:ahLst/>
            <a:cxnLst>
              <a:cxn ang="T8">
                <a:pos x="T0" y="T1"/>
              </a:cxn>
              <a:cxn ang="T9">
                <a:pos x="T2" y="T3"/>
              </a:cxn>
              <a:cxn ang="T10">
                <a:pos x="T4" y="T5"/>
              </a:cxn>
              <a:cxn ang="T11">
                <a:pos x="T6" y="T7"/>
              </a:cxn>
            </a:cxnLst>
            <a:rect l="T12" t="T13" r="T14" b="T15"/>
            <a:pathLst>
              <a:path w="297" h="297">
                <a:moveTo>
                  <a:pt x="0" y="297"/>
                </a:moveTo>
                <a:lnTo>
                  <a:pt x="297" y="148"/>
                </a:lnTo>
                <a:lnTo>
                  <a:pt x="0" y="0"/>
                </a:lnTo>
                <a:lnTo>
                  <a:pt x="0"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374" name="Rectangle 6">
            <a:extLst>
              <a:ext uri="{FF2B5EF4-FFF2-40B4-BE49-F238E27FC236}">
                <a16:creationId xmlns:a16="http://schemas.microsoft.com/office/drawing/2014/main" id="{76841911-2595-F759-3A7C-502E9F6F19C3}"/>
              </a:ext>
            </a:extLst>
          </p:cNvPr>
          <p:cNvSpPr>
            <a:spLocks noChangeArrowheads="1"/>
          </p:cNvSpPr>
          <p:nvPr/>
        </p:nvSpPr>
        <p:spPr bwMode="auto">
          <a:xfrm>
            <a:off x="7856538" y="5149850"/>
            <a:ext cx="1120775" cy="503238"/>
          </a:xfrm>
          <a:prstGeom prst="rect">
            <a:avLst/>
          </a:prstGeom>
          <a:solidFill>
            <a:srgbClr val="FFFFFF"/>
          </a:solidFill>
          <a:ln w="12700">
            <a:solidFill>
              <a:srgbClr val="000000"/>
            </a:solid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375" name="Rectangle 7">
            <a:extLst>
              <a:ext uri="{FF2B5EF4-FFF2-40B4-BE49-F238E27FC236}">
                <a16:creationId xmlns:a16="http://schemas.microsoft.com/office/drawing/2014/main" id="{69B8660D-209B-7113-8EB7-7FA8E3BED038}"/>
              </a:ext>
            </a:extLst>
          </p:cNvPr>
          <p:cNvSpPr>
            <a:spLocks noChangeArrowheads="1"/>
          </p:cNvSpPr>
          <p:nvPr/>
        </p:nvSpPr>
        <p:spPr bwMode="auto">
          <a:xfrm>
            <a:off x="7989888" y="5227638"/>
            <a:ext cx="898525"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500" b="1" i="1">
                <a:solidFill>
                  <a:srgbClr val="000000"/>
                </a:solidFill>
              </a:rPr>
              <a:t>Customer</a:t>
            </a:r>
            <a:endParaRPr lang="en-US" altLang="en-US"/>
          </a:p>
        </p:txBody>
      </p:sp>
      <p:sp>
        <p:nvSpPr>
          <p:cNvPr id="58376" name="Rectangle 8">
            <a:extLst>
              <a:ext uri="{FF2B5EF4-FFF2-40B4-BE49-F238E27FC236}">
                <a16:creationId xmlns:a16="http://schemas.microsoft.com/office/drawing/2014/main" id="{C2D87FD0-2AC6-4936-9290-42A1EECC4BC7}"/>
              </a:ext>
            </a:extLst>
          </p:cNvPr>
          <p:cNvSpPr>
            <a:spLocks noChangeArrowheads="1"/>
          </p:cNvSpPr>
          <p:nvPr/>
        </p:nvSpPr>
        <p:spPr bwMode="auto">
          <a:xfrm>
            <a:off x="6418263" y="5149850"/>
            <a:ext cx="1119187" cy="503238"/>
          </a:xfrm>
          <a:prstGeom prst="rect">
            <a:avLst/>
          </a:prstGeom>
          <a:solidFill>
            <a:srgbClr val="FFFFFF"/>
          </a:solidFill>
          <a:ln w="12700">
            <a:solidFill>
              <a:srgbClr val="000000"/>
            </a:solid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377" name="Rectangle 9">
            <a:extLst>
              <a:ext uri="{FF2B5EF4-FFF2-40B4-BE49-F238E27FC236}">
                <a16:creationId xmlns:a16="http://schemas.microsoft.com/office/drawing/2014/main" id="{FE0A9BFA-AB74-B383-6292-AFA5FA6B15C3}"/>
              </a:ext>
            </a:extLst>
          </p:cNvPr>
          <p:cNvSpPr>
            <a:spLocks noChangeArrowheads="1"/>
          </p:cNvSpPr>
          <p:nvPr/>
        </p:nvSpPr>
        <p:spPr bwMode="auto">
          <a:xfrm>
            <a:off x="6551613" y="5227638"/>
            <a:ext cx="750887"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500" b="1" i="1">
                <a:solidFill>
                  <a:srgbClr val="000000"/>
                </a:solidFill>
              </a:rPr>
              <a:t>Retailer</a:t>
            </a:r>
            <a:endParaRPr lang="en-US" altLang="en-US"/>
          </a:p>
        </p:txBody>
      </p:sp>
      <p:sp>
        <p:nvSpPr>
          <p:cNvPr id="58378" name="Freeform 10">
            <a:extLst>
              <a:ext uri="{FF2B5EF4-FFF2-40B4-BE49-F238E27FC236}">
                <a16:creationId xmlns:a16="http://schemas.microsoft.com/office/drawing/2014/main" id="{C6DA56F0-B986-B8B1-9DA9-4EC62347A57C}"/>
              </a:ext>
            </a:extLst>
          </p:cNvPr>
          <p:cNvSpPr>
            <a:spLocks/>
          </p:cNvSpPr>
          <p:nvPr/>
        </p:nvSpPr>
        <p:spPr bwMode="auto">
          <a:xfrm>
            <a:off x="7620000" y="5264150"/>
            <a:ext cx="236538" cy="236538"/>
          </a:xfrm>
          <a:custGeom>
            <a:avLst/>
            <a:gdLst>
              <a:gd name="T0" fmla="*/ 0 w 298"/>
              <a:gd name="T1" fmla="*/ 297 h 297"/>
              <a:gd name="T2" fmla="*/ 298 w 298"/>
              <a:gd name="T3" fmla="*/ 149 h 297"/>
              <a:gd name="T4" fmla="*/ 3 w 298"/>
              <a:gd name="T5" fmla="*/ 0 h 297"/>
              <a:gd name="T6" fmla="*/ 0 w 298"/>
              <a:gd name="T7" fmla="*/ 297 h 297"/>
              <a:gd name="T8" fmla="*/ 0 60000 65536"/>
              <a:gd name="T9" fmla="*/ 0 60000 65536"/>
              <a:gd name="T10" fmla="*/ 0 60000 65536"/>
              <a:gd name="T11" fmla="*/ 0 60000 65536"/>
              <a:gd name="T12" fmla="*/ 0 w 298"/>
              <a:gd name="T13" fmla="*/ 0 h 297"/>
              <a:gd name="T14" fmla="*/ 298 w 298"/>
              <a:gd name="T15" fmla="*/ 297 h 297"/>
            </a:gdLst>
            <a:ahLst/>
            <a:cxnLst>
              <a:cxn ang="T8">
                <a:pos x="T0" y="T1"/>
              </a:cxn>
              <a:cxn ang="T9">
                <a:pos x="T2" y="T3"/>
              </a:cxn>
              <a:cxn ang="T10">
                <a:pos x="T4" y="T5"/>
              </a:cxn>
              <a:cxn ang="T11">
                <a:pos x="T6" y="T7"/>
              </a:cxn>
            </a:cxnLst>
            <a:rect l="T12" t="T13" r="T14" b="T15"/>
            <a:pathLst>
              <a:path w="298" h="297">
                <a:moveTo>
                  <a:pt x="0" y="297"/>
                </a:moveTo>
                <a:lnTo>
                  <a:pt x="298" y="149"/>
                </a:lnTo>
                <a:lnTo>
                  <a:pt x="3" y="0"/>
                </a:lnTo>
                <a:lnTo>
                  <a:pt x="0"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379" name="Rectangle 11">
            <a:extLst>
              <a:ext uri="{FF2B5EF4-FFF2-40B4-BE49-F238E27FC236}">
                <a16:creationId xmlns:a16="http://schemas.microsoft.com/office/drawing/2014/main" id="{D9BCDC75-2AFD-09E9-3CD0-E837A266A93E}"/>
              </a:ext>
            </a:extLst>
          </p:cNvPr>
          <p:cNvSpPr>
            <a:spLocks noChangeArrowheads="1"/>
          </p:cNvSpPr>
          <p:nvPr/>
        </p:nvSpPr>
        <p:spPr bwMode="auto">
          <a:xfrm>
            <a:off x="4979988" y="5140325"/>
            <a:ext cx="1260475" cy="503238"/>
          </a:xfrm>
          <a:prstGeom prst="rect">
            <a:avLst/>
          </a:prstGeom>
          <a:solidFill>
            <a:srgbClr val="FFFFFF"/>
          </a:solidFill>
          <a:ln w="12700">
            <a:solidFill>
              <a:srgbClr val="000000"/>
            </a:solid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380" name="Rectangle 12">
            <a:extLst>
              <a:ext uri="{FF2B5EF4-FFF2-40B4-BE49-F238E27FC236}">
                <a16:creationId xmlns:a16="http://schemas.microsoft.com/office/drawing/2014/main" id="{266AC8B8-B432-6382-B0B5-2D6D7719644C}"/>
              </a:ext>
            </a:extLst>
          </p:cNvPr>
          <p:cNvSpPr>
            <a:spLocks noChangeArrowheads="1"/>
          </p:cNvSpPr>
          <p:nvPr/>
        </p:nvSpPr>
        <p:spPr bwMode="auto">
          <a:xfrm>
            <a:off x="5113338" y="5218113"/>
            <a:ext cx="1011237"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500" b="1" i="1">
                <a:solidFill>
                  <a:srgbClr val="000000"/>
                </a:solidFill>
              </a:rPr>
              <a:t>Distributor</a:t>
            </a:r>
            <a:endParaRPr lang="en-US" altLang="en-US"/>
          </a:p>
        </p:txBody>
      </p:sp>
      <p:sp>
        <p:nvSpPr>
          <p:cNvPr id="58381" name="Freeform 13">
            <a:extLst>
              <a:ext uri="{FF2B5EF4-FFF2-40B4-BE49-F238E27FC236}">
                <a16:creationId xmlns:a16="http://schemas.microsoft.com/office/drawing/2014/main" id="{C3A822EB-C24C-A210-591B-CCBC9D811D9D}"/>
              </a:ext>
            </a:extLst>
          </p:cNvPr>
          <p:cNvSpPr>
            <a:spLocks/>
          </p:cNvSpPr>
          <p:nvPr/>
        </p:nvSpPr>
        <p:spPr bwMode="auto">
          <a:xfrm>
            <a:off x="6183313" y="5254625"/>
            <a:ext cx="234950" cy="236538"/>
          </a:xfrm>
          <a:custGeom>
            <a:avLst/>
            <a:gdLst>
              <a:gd name="T0" fmla="*/ 0 w 297"/>
              <a:gd name="T1" fmla="*/ 297 h 297"/>
              <a:gd name="T2" fmla="*/ 297 w 297"/>
              <a:gd name="T3" fmla="*/ 148 h 297"/>
              <a:gd name="T4" fmla="*/ 0 w 297"/>
              <a:gd name="T5" fmla="*/ 0 h 297"/>
              <a:gd name="T6" fmla="*/ 0 w 297"/>
              <a:gd name="T7" fmla="*/ 297 h 297"/>
              <a:gd name="T8" fmla="*/ 0 60000 65536"/>
              <a:gd name="T9" fmla="*/ 0 60000 65536"/>
              <a:gd name="T10" fmla="*/ 0 60000 65536"/>
              <a:gd name="T11" fmla="*/ 0 60000 65536"/>
              <a:gd name="T12" fmla="*/ 0 w 297"/>
              <a:gd name="T13" fmla="*/ 0 h 297"/>
              <a:gd name="T14" fmla="*/ 297 w 297"/>
              <a:gd name="T15" fmla="*/ 297 h 297"/>
            </a:gdLst>
            <a:ahLst/>
            <a:cxnLst>
              <a:cxn ang="T8">
                <a:pos x="T0" y="T1"/>
              </a:cxn>
              <a:cxn ang="T9">
                <a:pos x="T2" y="T3"/>
              </a:cxn>
              <a:cxn ang="T10">
                <a:pos x="T4" y="T5"/>
              </a:cxn>
              <a:cxn ang="T11">
                <a:pos x="T6" y="T7"/>
              </a:cxn>
            </a:cxnLst>
            <a:rect l="T12" t="T13" r="T14" b="T15"/>
            <a:pathLst>
              <a:path w="297" h="297">
                <a:moveTo>
                  <a:pt x="0" y="297"/>
                </a:moveTo>
                <a:lnTo>
                  <a:pt x="297" y="148"/>
                </a:lnTo>
                <a:lnTo>
                  <a:pt x="0" y="0"/>
                </a:lnTo>
                <a:lnTo>
                  <a:pt x="0"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382" name="Rectangle 14">
            <a:extLst>
              <a:ext uri="{FF2B5EF4-FFF2-40B4-BE49-F238E27FC236}">
                <a16:creationId xmlns:a16="http://schemas.microsoft.com/office/drawing/2014/main" id="{D3B62AD3-D76A-B161-BF1B-90230D6C68A7}"/>
              </a:ext>
            </a:extLst>
          </p:cNvPr>
          <p:cNvSpPr>
            <a:spLocks noChangeArrowheads="1"/>
          </p:cNvSpPr>
          <p:nvPr/>
        </p:nvSpPr>
        <p:spPr bwMode="auto">
          <a:xfrm>
            <a:off x="3216275" y="5140325"/>
            <a:ext cx="1512888" cy="503238"/>
          </a:xfrm>
          <a:prstGeom prst="rect">
            <a:avLst/>
          </a:prstGeom>
          <a:solidFill>
            <a:srgbClr val="FFFFFF"/>
          </a:solidFill>
          <a:ln w="12700">
            <a:solidFill>
              <a:srgbClr val="000000"/>
            </a:solid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383" name="Rectangle 15">
            <a:extLst>
              <a:ext uri="{FF2B5EF4-FFF2-40B4-BE49-F238E27FC236}">
                <a16:creationId xmlns:a16="http://schemas.microsoft.com/office/drawing/2014/main" id="{B7693C3B-5D2E-BAFC-441A-21F17BCE843C}"/>
              </a:ext>
            </a:extLst>
          </p:cNvPr>
          <p:cNvSpPr>
            <a:spLocks noChangeArrowheads="1"/>
          </p:cNvSpPr>
          <p:nvPr/>
        </p:nvSpPr>
        <p:spPr bwMode="auto">
          <a:xfrm>
            <a:off x="3349625" y="5218113"/>
            <a:ext cx="1271588"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500" b="1" i="1">
                <a:solidFill>
                  <a:srgbClr val="000000"/>
                </a:solidFill>
              </a:rPr>
              <a:t>Manufacturer</a:t>
            </a:r>
            <a:endParaRPr lang="en-US" altLang="en-US"/>
          </a:p>
        </p:txBody>
      </p:sp>
      <p:sp>
        <p:nvSpPr>
          <p:cNvPr id="58384" name="Freeform 16">
            <a:extLst>
              <a:ext uri="{FF2B5EF4-FFF2-40B4-BE49-F238E27FC236}">
                <a16:creationId xmlns:a16="http://schemas.microsoft.com/office/drawing/2014/main" id="{6AD0AD02-C80B-890F-3A3E-FAAF4E5B8459}"/>
              </a:ext>
            </a:extLst>
          </p:cNvPr>
          <p:cNvSpPr>
            <a:spLocks/>
          </p:cNvSpPr>
          <p:nvPr/>
        </p:nvSpPr>
        <p:spPr bwMode="auto">
          <a:xfrm>
            <a:off x="4745038" y="5254625"/>
            <a:ext cx="234950" cy="236538"/>
          </a:xfrm>
          <a:custGeom>
            <a:avLst/>
            <a:gdLst>
              <a:gd name="T0" fmla="*/ 0 w 296"/>
              <a:gd name="T1" fmla="*/ 297 h 297"/>
              <a:gd name="T2" fmla="*/ 296 w 296"/>
              <a:gd name="T3" fmla="*/ 148 h 297"/>
              <a:gd name="T4" fmla="*/ 0 w 296"/>
              <a:gd name="T5" fmla="*/ 0 h 297"/>
              <a:gd name="T6" fmla="*/ 0 w 296"/>
              <a:gd name="T7" fmla="*/ 297 h 297"/>
              <a:gd name="T8" fmla="*/ 0 60000 65536"/>
              <a:gd name="T9" fmla="*/ 0 60000 65536"/>
              <a:gd name="T10" fmla="*/ 0 60000 65536"/>
              <a:gd name="T11" fmla="*/ 0 60000 65536"/>
              <a:gd name="T12" fmla="*/ 0 w 296"/>
              <a:gd name="T13" fmla="*/ 0 h 297"/>
              <a:gd name="T14" fmla="*/ 296 w 296"/>
              <a:gd name="T15" fmla="*/ 297 h 297"/>
            </a:gdLst>
            <a:ahLst/>
            <a:cxnLst>
              <a:cxn ang="T8">
                <a:pos x="T0" y="T1"/>
              </a:cxn>
              <a:cxn ang="T9">
                <a:pos x="T2" y="T3"/>
              </a:cxn>
              <a:cxn ang="T10">
                <a:pos x="T4" y="T5"/>
              </a:cxn>
              <a:cxn ang="T11">
                <a:pos x="T6" y="T7"/>
              </a:cxn>
            </a:cxnLst>
            <a:rect l="T12" t="T13" r="T14" b="T15"/>
            <a:pathLst>
              <a:path w="296" h="297">
                <a:moveTo>
                  <a:pt x="0" y="297"/>
                </a:moveTo>
                <a:lnTo>
                  <a:pt x="296" y="148"/>
                </a:lnTo>
                <a:lnTo>
                  <a:pt x="0" y="0"/>
                </a:lnTo>
                <a:lnTo>
                  <a:pt x="0"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385" name="Rectangle 17">
            <a:extLst>
              <a:ext uri="{FF2B5EF4-FFF2-40B4-BE49-F238E27FC236}">
                <a16:creationId xmlns:a16="http://schemas.microsoft.com/office/drawing/2014/main" id="{FF974AB8-05AE-7099-5244-C2EC656F48A0}"/>
              </a:ext>
            </a:extLst>
          </p:cNvPr>
          <p:cNvSpPr>
            <a:spLocks noChangeArrowheads="1"/>
          </p:cNvSpPr>
          <p:nvPr/>
        </p:nvSpPr>
        <p:spPr bwMode="auto">
          <a:xfrm>
            <a:off x="152400" y="1612900"/>
            <a:ext cx="1711325" cy="862013"/>
          </a:xfrm>
          <a:prstGeom prst="rect">
            <a:avLst/>
          </a:prstGeom>
          <a:solidFill>
            <a:srgbClr val="FFFFFF"/>
          </a:solidFill>
          <a:ln w="12700">
            <a:solidFill>
              <a:srgbClr val="000000"/>
            </a:solid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386" name="Rectangle 18">
            <a:extLst>
              <a:ext uri="{FF2B5EF4-FFF2-40B4-BE49-F238E27FC236}">
                <a16:creationId xmlns:a16="http://schemas.microsoft.com/office/drawing/2014/main" id="{EC67114A-BB31-0CB9-0AB1-45D292F8A433}"/>
              </a:ext>
            </a:extLst>
          </p:cNvPr>
          <p:cNvSpPr>
            <a:spLocks noChangeArrowheads="1"/>
          </p:cNvSpPr>
          <p:nvPr/>
        </p:nvSpPr>
        <p:spPr bwMode="auto">
          <a:xfrm>
            <a:off x="557213" y="1692275"/>
            <a:ext cx="1035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900" b="1" i="1">
                <a:solidFill>
                  <a:srgbClr val="000000"/>
                </a:solidFill>
              </a:rPr>
              <a:t>Strategic</a:t>
            </a:r>
            <a:endParaRPr lang="en-US" altLang="en-US"/>
          </a:p>
        </p:txBody>
      </p:sp>
      <p:sp>
        <p:nvSpPr>
          <p:cNvPr id="58387" name="Rectangle 19">
            <a:extLst>
              <a:ext uri="{FF2B5EF4-FFF2-40B4-BE49-F238E27FC236}">
                <a16:creationId xmlns:a16="http://schemas.microsoft.com/office/drawing/2014/main" id="{A5EBFE90-E893-0010-8187-E1DCBB573ACE}"/>
              </a:ext>
            </a:extLst>
          </p:cNvPr>
          <p:cNvSpPr>
            <a:spLocks noChangeArrowheads="1"/>
          </p:cNvSpPr>
          <p:nvPr/>
        </p:nvSpPr>
        <p:spPr bwMode="auto">
          <a:xfrm>
            <a:off x="152400" y="2843213"/>
            <a:ext cx="1711325" cy="862012"/>
          </a:xfrm>
          <a:prstGeom prst="rect">
            <a:avLst/>
          </a:prstGeom>
          <a:solidFill>
            <a:srgbClr val="FFFFFF"/>
          </a:solidFill>
          <a:ln w="12700">
            <a:solidFill>
              <a:srgbClr val="000000"/>
            </a:solid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388" name="Rectangle 20">
            <a:extLst>
              <a:ext uri="{FF2B5EF4-FFF2-40B4-BE49-F238E27FC236}">
                <a16:creationId xmlns:a16="http://schemas.microsoft.com/office/drawing/2014/main" id="{99E9465F-32CA-1BD5-0EE8-85E0C41C9A2C}"/>
              </a:ext>
            </a:extLst>
          </p:cNvPr>
          <p:cNvSpPr>
            <a:spLocks noChangeArrowheads="1"/>
          </p:cNvSpPr>
          <p:nvPr/>
        </p:nvSpPr>
        <p:spPr bwMode="auto">
          <a:xfrm>
            <a:off x="536575" y="2922588"/>
            <a:ext cx="1081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900" b="1" i="1">
                <a:solidFill>
                  <a:srgbClr val="000000"/>
                </a:solidFill>
              </a:rPr>
              <a:t>Planning</a:t>
            </a:r>
            <a:endParaRPr lang="en-US" altLang="en-US"/>
          </a:p>
        </p:txBody>
      </p:sp>
      <p:sp>
        <p:nvSpPr>
          <p:cNvPr id="58389" name="Rectangle 21">
            <a:extLst>
              <a:ext uri="{FF2B5EF4-FFF2-40B4-BE49-F238E27FC236}">
                <a16:creationId xmlns:a16="http://schemas.microsoft.com/office/drawing/2014/main" id="{B9B5513C-BC0D-0CFD-CAF9-CED400178138}"/>
              </a:ext>
            </a:extLst>
          </p:cNvPr>
          <p:cNvSpPr>
            <a:spLocks noChangeArrowheads="1"/>
          </p:cNvSpPr>
          <p:nvPr/>
        </p:nvSpPr>
        <p:spPr bwMode="auto">
          <a:xfrm>
            <a:off x="152400" y="4098925"/>
            <a:ext cx="1711325" cy="862013"/>
          </a:xfrm>
          <a:prstGeom prst="rect">
            <a:avLst/>
          </a:prstGeom>
          <a:solidFill>
            <a:srgbClr val="FFFFFF"/>
          </a:solidFill>
          <a:ln w="12700">
            <a:solidFill>
              <a:srgbClr val="000000"/>
            </a:solid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390" name="Rectangle 22">
            <a:extLst>
              <a:ext uri="{FF2B5EF4-FFF2-40B4-BE49-F238E27FC236}">
                <a16:creationId xmlns:a16="http://schemas.microsoft.com/office/drawing/2014/main" id="{B37A1E98-6253-9275-967B-76BED2153188}"/>
              </a:ext>
            </a:extLst>
          </p:cNvPr>
          <p:cNvSpPr>
            <a:spLocks noChangeArrowheads="1"/>
          </p:cNvSpPr>
          <p:nvPr/>
        </p:nvSpPr>
        <p:spPr bwMode="auto">
          <a:xfrm>
            <a:off x="401638" y="4178300"/>
            <a:ext cx="13604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900" b="1" i="1">
                <a:solidFill>
                  <a:srgbClr val="000000"/>
                </a:solidFill>
              </a:rPr>
              <a:t>Operational</a:t>
            </a:r>
            <a:endParaRPr lang="en-US" altLang="en-US"/>
          </a:p>
        </p:txBody>
      </p:sp>
      <p:sp>
        <p:nvSpPr>
          <p:cNvPr id="58391" name="Rectangle 23">
            <a:extLst>
              <a:ext uri="{FF2B5EF4-FFF2-40B4-BE49-F238E27FC236}">
                <a16:creationId xmlns:a16="http://schemas.microsoft.com/office/drawing/2014/main" id="{42934658-098B-E6B2-12F0-8B354F1D9D73}"/>
              </a:ext>
            </a:extLst>
          </p:cNvPr>
          <p:cNvSpPr>
            <a:spLocks noChangeArrowheads="1"/>
          </p:cNvSpPr>
          <p:nvPr/>
        </p:nvSpPr>
        <p:spPr bwMode="auto">
          <a:xfrm>
            <a:off x="2017713" y="1612900"/>
            <a:ext cx="6819900" cy="3303588"/>
          </a:xfrm>
          <a:prstGeom prst="rect">
            <a:avLst/>
          </a:prstGeom>
          <a:solidFill>
            <a:srgbClr val="FFFFFF"/>
          </a:solidFill>
          <a:ln w="12700">
            <a:solidFill>
              <a:srgbClr val="000000"/>
            </a:solid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nvGrpSpPr>
          <p:cNvPr id="58392" name="Group 24">
            <a:extLst>
              <a:ext uri="{FF2B5EF4-FFF2-40B4-BE49-F238E27FC236}">
                <a16:creationId xmlns:a16="http://schemas.microsoft.com/office/drawing/2014/main" id="{AB74E79B-3055-E783-C3B1-3558D5290ED1}"/>
              </a:ext>
            </a:extLst>
          </p:cNvPr>
          <p:cNvGrpSpPr>
            <a:grpSpLocks/>
          </p:cNvGrpSpPr>
          <p:nvPr/>
        </p:nvGrpSpPr>
        <p:grpSpPr bwMode="auto">
          <a:xfrm>
            <a:off x="2058988" y="2654300"/>
            <a:ext cx="6834187" cy="12700"/>
            <a:chOff x="1297" y="1672"/>
            <a:chExt cx="4305" cy="8"/>
          </a:xfrm>
        </p:grpSpPr>
        <p:sp>
          <p:nvSpPr>
            <p:cNvPr id="58795" name="Freeform 25">
              <a:extLst>
                <a:ext uri="{FF2B5EF4-FFF2-40B4-BE49-F238E27FC236}">
                  <a16:creationId xmlns:a16="http://schemas.microsoft.com/office/drawing/2014/main" id="{FF5B29C9-7A35-D122-758B-3A78852AC818}"/>
                </a:ext>
              </a:extLst>
            </p:cNvPr>
            <p:cNvSpPr>
              <a:spLocks/>
            </p:cNvSpPr>
            <p:nvPr/>
          </p:nvSpPr>
          <p:spPr bwMode="auto">
            <a:xfrm>
              <a:off x="1297" y="167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5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5"/>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96" name="Freeform 26">
              <a:extLst>
                <a:ext uri="{FF2B5EF4-FFF2-40B4-BE49-F238E27FC236}">
                  <a16:creationId xmlns:a16="http://schemas.microsoft.com/office/drawing/2014/main" id="{BE2A4673-495F-3CF4-A787-F89A8A19732A}"/>
                </a:ext>
              </a:extLst>
            </p:cNvPr>
            <p:cNvSpPr>
              <a:spLocks/>
            </p:cNvSpPr>
            <p:nvPr/>
          </p:nvSpPr>
          <p:spPr bwMode="auto">
            <a:xfrm>
              <a:off x="1353" y="167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97" name="Freeform 27">
              <a:extLst>
                <a:ext uri="{FF2B5EF4-FFF2-40B4-BE49-F238E27FC236}">
                  <a16:creationId xmlns:a16="http://schemas.microsoft.com/office/drawing/2014/main" id="{0602399B-316A-69F9-BE47-0D6FEE82695B}"/>
                </a:ext>
              </a:extLst>
            </p:cNvPr>
            <p:cNvSpPr>
              <a:spLocks/>
            </p:cNvSpPr>
            <p:nvPr/>
          </p:nvSpPr>
          <p:spPr bwMode="auto">
            <a:xfrm>
              <a:off x="1408" y="167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98" name="Freeform 28">
              <a:extLst>
                <a:ext uri="{FF2B5EF4-FFF2-40B4-BE49-F238E27FC236}">
                  <a16:creationId xmlns:a16="http://schemas.microsoft.com/office/drawing/2014/main" id="{79081195-75A9-C7E8-9928-119EC39FCDF7}"/>
                </a:ext>
              </a:extLst>
            </p:cNvPr>
            <p:cNvSpPr>
              <a:spLocks/>
            </p:cNvSpPr>
            <p:nvPr/>
          </p:nvSpPr>
          <p:spPr bwMode="auto">
            <a:xfrm>
              <a:off x="1464" y="167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99" name="Freeform 29">
              <a:extLst>
                <a:ext uri="{FF2B5EF4-FFF2-40B4-BE49-F238E27FC236}">
                  <a16:creationId xmlns:a16="http://schemas.microsoft.com/office/drawing/2014/main" id="{1352CF88-1E75-AC85-2892-4214639394A8}"/>
                </a:ext>
              </a:extLst>
            </p:cNvPr>
            <p:cNvSpPr>
              <a:spLocks/>
            </p:cNvSpPr>
            <p:nvPr/>
          </p:nvSpPr>
          <p:spPr bwMode="auto">
            <a:xfrm>
              <a:off x="1520" y="1672"/>
              <a:ext cx="39" cy="8"/>
            </a:xfrm>
            <a:custGeom>
              <a:avLst/>
              <a:gdLst>
                <a:gd name="T0" fmla="*/ 8 w 80"/>
                <a:gd name="T1" fmla="*/ 0 h 16"/>
                <a:gd name="T2" fmla="*/ 5 w 80"/>
                <a:gd name="T3" fmla="*/ 1 h 16"/>
                <a:gd name="T4" fmla="*/ 3 w 80"/>
                <a:gd name="T5" fmla="*/ 3 h 16"/>
                <a:gd name="T6" fmla="*/ 0 w 80"/>
                <a:gd name="T7" fmla="*/ 8 h 16"/>
                <a:gd name="T8" fmla="*/ 3 w 80"/>
                <a:gd name="T9" fmla="*/ 13 h 16"/>
                <a:gd name="T10" fmla="*/ 5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5" y="1"/>
                  </a:lnTo>
                  <a:lnTo>
                    <a:pt x="3" y="3"/>
                  </a:lnTo>
                  <a:lnTo>
                    <a:pt x="0" y="8"/>
                  </a:lnTo>
                  <a:lnTo>
                    <a:pt x="3" y="13"/>
                  </a:lnTo>
                  <a:lnTo>
                    <a:pt x="5"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00" name="Freeform 30">
              <a:extLst>
                <a:ext uri="{FF2B5EF4-FFF2-40B4-BE49-F238E27FC236}">
                  <a16:creationId xmlns:a16="http://schemas.microsoft.com/office/drawing/2014/main" id="{0986A0FC-5807-3463-D895-A63DC961E6AA}"/>
                </a:ext>
              </a:extLst>
            </p:cNvPr>
            <p:cNvSpPr>
              <a:spLocks/>
            </p:cNvSpPr>
            <p:nvPr/>
          </p:nvSpPr>
          <p:spPr bwMode="auto">
            <a:xfrm>
              <a:off x="1575" y="1672"/>
              <a:ext cx="40"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01" name="Freeform 31">
              <a:extLst>
                <a:ext uri="{FF2B5EF4-FFF2-40B4-BE49-F238E27FC236}">
                  <a16:creationId xmlns:a16="http://schemas.microsoft.com/office/drawing/2014/main" id="{DC46CA83-416D-7A47-F816-0B40A2EC34A2}"/>
                </a:ext>
              </a:extLst>
            </p:cNvPr>
            <p:cNvSpPr>
              <a:spLocks/>
            </p:cNvSpPr>
            <p:nvPr/>
          </p:nvSpPr>
          <p:spPr bwMode="auto">
            <a:xfrm>
              <a:off x="1631" y="167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5 w 80"/>
                <a:gd name="T17" fmla="*/ 16 h 16"/>
                <a:gd name="T18" fmla="*/ 77 w 80"/>
                <a:gd name="T19" fmla="*/ 13 h 16"/>
                <a:gd name="T20" fmla="*/ 80 w 80"/>
                <a:gd name="T21" fmla="*/ 8 h 16"/>
                <a:gd name="T22" fmla="*/ 77 w 80"/>
                <a:gd name="T23" fmla="*/ 3 h 16"/>
                <a:gd name="T24" fmla="*/ 75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5" y="16"/>
                  </a:lnTo>
                  <a:lnTo>
                    <a:pt x="77" y="13"/>
                  </a:lnTo>
                  <a:lnTo>
                    <a:pt x="80" y="8"/>
                  </a:lnTo>
                  <a:lnTo>
                    <a:pt x="77" y="3"/>
                  </a:lnTo>
                  <a:lnTo>
                    <a:pt x="75"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02" name="Freeform 32">
              <a:extLst>
                <a:ext uri="{FF2B5EF4-FFF2-40B4-BE49-F238E27FC236}">
                  <a16:creationId xmlns:a16="http://schemas.microsoft.com/office/drawing/2014/main" id="{4E693222-574B-38E7-1FE4-F974CDA03FF4}"/>
                </a:ext>
              </a:extLst>
            </p:cNvPr>
            <p:cNvSpPr>
              <a:spLocks/>
            </p:cNvSpPr>
            <p:nvPr/>
          </p:nvSpPr>
          <p:spPr bwMode="auto">
            <a:xfrm>
              <a:off x="1686" y="167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03" name="Freeform 33">
              <a:extLst>
                <a:ext uri="{FF2B5EF4-FFF2-40B4-BE49-F238E27FC236}">
                  <a16:creationId xmlns:a16="http://schemas.microsoft.com/office/drawing/2014/main" id="{FF4D662F-0C38-8AB8-5FD1-88AFF71BF43F}"/>
                </a:ext>
              </a:extLst>
            </p:cNvPr>
            <p:cNvSpPr>
              <a:spLocks/>
            </p:cNvSpPr>
            <p:nvPr/>
          </p:nvSpPr>
          <p:spPr bwMode="auto">
            <a:xfrm>
              <a:off x="1742" y="167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04" name="Freeform 34">
              <a:extLst>
                <a:ext uri="{FF2B5EF4-FFF2-40B4-BE49-F238E27FC236}">
                  <a16:creationId xmlns:a16="http://schemas.microsoft.com/office/drawing/2014/main" id="{336C30CC-EDBB-FFB8-6DF5-32AB9DFDEE0A}"/>
                </a:ext>
              </a:extLst>
            </p:cNvPr>
            <p:cNvSpPr>
              <a:spLocks/>
            </p:cNvSpPr>
            <p:nvPr/>
          </p:nvSpPr>
          <p:spPr bwMode="auto">
            <a:xfrm>
              <a:off x="1797" y="167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05" name="Freeform 35">
              <a:extLst>
                <a:ext uri="{FF2B5EF4-FFF2-40B4-BE49-F238E27FC236}">
                  <a16:creationId xmlns:a16="http://schemas.microsoft.com/office/drawing/2014/main" id="{FFC3FF17-9743-E476-8F15-F5E7BC20753F}"/>
                </a:ext>
              </a:extLst>
            </p:cNvPr>
            <p:cNvSpPr>
              <a:spLocks/>
            </p:cNvSpPr>
            <p:nvPr/>
          </p:nvSpPr>
          <p:spPr bwMode="auto">
            <a:xfrm>
              <a:off x="1853" y="167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06" name="Freeform 36">
              <a:extLst>
                <a:ext uri="{FF2B5EF4-FFF2-40B4-BE49-F238E27FC236}">
                  <a16:creationId xmlns:a16="http://schemas.microsoft.com/office/drawing/2014/main" id="{951A7EE8-1E44-8A74-C2F8-36C1E75770DD}"/>
                </a:ext>
              </a:extLst>
            </p:cNvPr>
            <p:cNvSpPr>
              <a:spLocks/>
            </p:cNvSpPr>
            <p:nvPr/>
          </p:nvSpPr>
          <p:spPr bwMode="auto">
            <a:xfrm>
              <a:off x="1909" y="1672"/>
              <a:ext cx="39" cy="8"/>
            </a:xfrm>
            <a:custGeom>
              <a:avLst/>
              <a:gdLst>
                <a:gd name="T0" fmla="*/ 8 w 80"/>
                <a:gd name="T1" fmla="*/ 0 h 16"/>
                <a:gd name="T2" fmla="*/ 5 w 80"/>
                <a:gd name="T3" fmla="*/ 1 h 16"/>
                <a:gd name="T4" fmla="*/ 3 w 80"/>
                <a:gd name="T5" fmla="*/ 3 h 16"/>
                <a:gd name="T6" fmla="*/ 0 w 80"/>
                <a:gd name="T7" fmla="*/ 8 h 16"/>
                <a:gd name="T8" fmla="*/ 3 w 80"/>
                <a:gd name="T9" fmla="*/ 13 h 16"/>
                <a:gd name="T10" fmla="*/ 5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5" y="1"/>
                  </a:lnTo>
                  <a:lnTo>
                    <a:pt x="3" y="3"/>
                  </a:lnTo>
                  <a:lnTo>
                    <a:pt x="0" y="8"/>
                  </a:lnTo>
                  <a:lnTo>
                    <a:pt x="3" y="13"/>
                  </a:lnTo>
                  <a:lnTo>
                    <a:pt x="5"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07" name="Freeform 37">
              <a:extLst>
                <a:ext uri="{FF2B5EF4-FFF2-40B4-BE49-F238E27FC236}">
                  <a16:creationId xmlns:a16="http://schemas.microsoft.com/office/drawing/2014/main" id="{AE27E0A7-AD44-9B3C-E86D-40CA713D89E5}"/>
                </a:ext>
              </a:extLst>
            </p:cNvPr>
            <p:cNvSpPr>
              <a:spLocks/>
            </p:cNvSpPr>
            <p:nvPr/>
          </p:nvSpPr>
          <p:spPr bwMode="auto">
            <a:xfrm>
              <a:off x="1964" y="1672"/>
              <a:ext cx="40"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08" name="Freeform 38">
              <a:extLst>
                <a:ext uri="{FF2B5EF4-FFF2-40B4-BE49-F238E27FC236}">
                  <a16:creationId xmlns:a16="http://schemas.microsoft.com/office/drawing/2014/main" id="{85B86546-7E47-F494-82C3-2B5832791DF7}"/>
                </a:ext>
              </a:extLst>
            </p:cNvPr>
            <p:cNvSpPr>
              <a:spLocks/>
            </p:cNvSpPr>
            <p:nvPr/>
          </p:nvSpPr>
          <p:spPr bwMode="auto">
            <a:xfrm>
              <a:off x="2020" y="167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09" name="Freeform 39">
              <a:extLst>
                <a:ext uri="{FF2B5EF4-FFF2-40B4-BE49-F238E27FC236}">
                  <a16:creationId xmlns:a16="http://schemas.microsoft.com/office/drawing/2014/main" id="{EF439990-3B8E-320F-E62E-5E97BF95DBA3}"/>
                </a:ext>
              </a:extLst>
            </p:cNvPr>
            <p:cNvSpPr>
              <a:spLocks/>
            </p:cNvSpPr>
            <p:nvPr/>
          </p:nvSpPr>
          <p:spPr bwMode="auto">
            <a:xfrm>
              <a:off x="2075" y="1672"/>
              <a:ext cx="40" cy="8"/>
            </a:xfrm>
            <a:custGeom>
              <a:avLst/>
              <a:gdLst>
                <a:gd name="T0" fmla="*/ 7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7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7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7" y="0"/>
                  </a:moveTo>
                  <a:lnTo>
                    <a:pt x="5" y="1"/>
                  </a:lnTo>
                  <a:lnTo>
                    <a:pt x="2" y="3"/>
                  </a:lnTo>
                  <a:lnTo>
                    <a:pt x="0" y="8"/>
                  </a:lnTo>
                  <a:lnTo>
                    <a:pt x="2" y="13"/>
                  </a:lnTo>
                  <a:lnTo>
                    <a:pt x="5" y="16"/>
                  </a:lnTo>
                  <a:lnTo>
                    <a:pt x="7" y="16"/>
                  </a:lnTo>
                  <a:lnTo>
                    <a:pt x="71" y="16"/>
                  </a:lnTo>
                  <a:lnTo>
                    <a:pt x="74" y="16"/>
                  </a:lnTo>
                  <a:lnTo>
                    <a:pt x="76" y="13"/>
                  </a:lnTo>
                  <a:lnTo>
                    <a:pt x="79" y="8"/>
                  </a:lnTo>
                  <a:lnTo>
                    <a:pt x="76" y="3"/>
                  </a:lnTo>
                  <a:lnTo>
                    <a:pt x="74" y="1"/>
                  </a:lnTo>
                  <a:lnTo>
                    <a:pt x="71"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10" name="Freeform 40">
              <a:extLst>
                <a:ext uri="{FF2B5EF4-FFF2-40B4-BE49-F238E27FC236}">
                  <a16:creationId xmlns:a16="http://schemas.microsoft.com/office/drawing/2014/main" id="{20A1B700-FEB3-A3CF-BF33-144C2F6A54DB}"/>
                </a:ext>
              </a:extLst>
            </p:cNvPr>
            <p:cNvSpPr>
              <a:spLocks/>
            </p:cNvSpPr>
            <p:nvPr/>
          </p:nvSpPr>
          <p:spPr bwMode="auto">
            <a:xfrm>
              <a:off x="2131" y="167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11" name="Freeform 41">
              <a:extLst>
                <a:ext uri="{FF2B5EF4-FFF2-40B4-BE49-F238E27FC236}">
                  <a16:creationId xmlns:a16="http://schemas.microsoft.com/office/drawing/2014/main" id="{7BDCC065-D2C7-149D-010A-D7687E920FF5}"/>
                </a:ext>
              </a:extLst>
            </p:cNvPr>
            <p:cNvSpPr>
              <a:spLocks/>
            </p:cNvSpPr>
            <p:nvPr/>
          </p:nvSpPr>
          <p:spPr bwMode="auto">
            <a:xfrm>
              <a:off x="2186" y="167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12" name="Freeform 42">
              <a:extLst>
                <a:ext uri="{FF2B5EF4-FFF2-40B4-BE49-F238E27FC236}">
                  <a16:creationId xmlns:a16="http://schemas.microsoft.com/office/drawing/2014/main" id="{8C030724-11AE-8546-61B7-944C2313B579}"/>
                </a:ext>
              </a:extLst>
            </p:cNvPr>
            <p:cNvSpPr>
              <a:spLocks/>
            </p:cNvSpPr>
            <p:nvPr/>
          </p:nvSpPr>
          <p:spPr bwMode="auto">
            <a:xfrm>
              <a:off x="2242" y="167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13" name="Freeform 43">
              <a:extLst>
                <a:ext uri="{FF2B5EF4-FFF2-40B4-BE49-F238E27FC236}">
                  <a16:creationId xmlns:a16="http://schemas.microsoft.com/office/drawing/2014/main" id="{20FC2322-B9DD-8E83-7A7A-DE42342CAD85}"/>
                </a:ext>
              </a:extLst>
            </p:cNvPr>
            <p:cNvSpPr>
              <a:spLocks/>
            </p:cNvSpPr>
            <p:nvPr/>
          </p:nvSpPr>
          <p:spPr bwMode="auto">
            <a:xfrm>
              <a:off x="2298" y="1672"/>
              <a:ext cx="39"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2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2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2" y="16"/>
                  </a:lnTo>
                  <a:lnTo>
                    <a:pt x="74" y="16"/>
                  </a:lnTo>
                  <a:lnTo>
                    <a:pt x="77" y="13"/>
                  </a:lnTo>
                  <a:lnTo>
                    <a:pt x="79"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14" name="Freeform 44">
              <a:extLst>
                <a:ext uri="{FF2B5EF4-FFF2-40B4-BE49-F238E27FC236}">
                  <a16:creationId xmlns:a16="http://schemas.microsoft.com/office/drawing/2014/main" id="{2CA12F56-BEAB-8B03-FC98-A43F2A599BDA}"/>
                </a:ext>
              </a:extLst>
            </p:cNvPr>
            <p:cNvSpPr>
              <a:spLocks/>
            </p:cNvSpPr>
            <p:nvPr/>
          </p:nvSpPr>
          <p:spPr bwMode="auto">
            <a:xfrm>
              <a:off x="2353" y="1672"/>
              <a:ext cx="40" cy="8"/>
            </a:xfrm>
            <a:custGeom>
              <a:avLst/>
              <a:gdLst>
                <a:gd name="T0" fmla="*/ 8 w 80"/>
                <a:gd name="T1" fmla="*/ 0 h 16"/>
                <a:gd name="T2" fmla="*/ 5 w 80"/>
                <a:gd name="T3" fmla="*/ 1 h 16"/>
                <a:gd name="T4" fmla="*/ 3 w 80"/>
                <a:gd name="T5" fmla="*/ 3 h 16"/>
                <a:gd name="T6" fmla="*/ 0 w 80"/>
                <a:gd name="T7" fmla="*/ 8 h 16"/>
                <a:gd name="T8" fmla="*/ 3 w 80"/>
                <a:gd name="T9" fmla="*/ 13 h 16"/>
                <a:gd name="T10" fmla="*/ 5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5" y="1"/>
                  </a:lnTo>
                  <a:lnTo>
                    <a:pt x="3" y="3"/>
                  </a:lnTo>
                  <a:lnTo>
                    <a:pt x="0" y="8"/>
                  </a:lnTo>
                  <a:lnTo>
                    <a:pt x="3" y="13"/>
                  </a:lnTo>
                  <a:lnTo>
                    <a:pt x="5"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15" name="Freeform 45">
              <a:extLst>
                <a:ext uri="{FF2B5EF4-FFF2-40B4-BE49-F238E27FC236}">
                  <a16:creationId xmlns:a16="http://schemas.microsoft.com/office/drawing/2014/main" id="{9F4CC5FC-A5D9-3D9B-A224-BF37BB619B1B}"/>
                </a:ext>
              </a:extLst>
            </p:cNvPr>
            <p:cNvSpPr>
              <a:spLocks/>
            </p:cNvSpPr>
            <p:nvPr/>
          </p:nvSpPr>
          <p:spPr bwMode="auto">
            <a:xfrm>
              <a:off x="2409" y="167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16" name="Freeform 46">
              <a:extLst>
                <a:ext uri="{FF2B5EF4-FFF2-40B4-BE49-F238E27FC236}">
                  <a16:creationId xmlns:a16="http://schemas.microsoft.com/office/drawing/2014/main" id="{18846D7E-CFA8-BD08-F8BE-F51DACBB13A1}"/>
                </a:ext>
              </a:extLst>
            </p:cNvPr>
            <p:cNvSpPr>
              <a:spLocks/>
            </p:cNvSpPr>
            <p:nvPr/>
          </p:nvSpPr>
          <p:spPr bwMode="auto">
            <a:xfrm>
              <a:off x="2464" y="1672"/>
              <a:ext cx="40"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5 w 80"/>
                <a:gd name="T17" fmla="*/ 16 h 16"/>
                <a:gd name="T18" fmla="*/ 77 w 80"/>
                <a:gd name="T19" fmla="*/ 13 h 16"/>
                <a:gd name="T20" fmla="*/ 80 w 80"/>
                <a:gd name="T21" fmla="*/ 8 h 16"/>
                <a:gd name="T22" fmla="*/ 77 w 80"/>
                <a:gd name="T23" fmla="*/ 3 h 16"/>
                <a:gd name="T24" fmla="*/ 75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5" y="16"/>
                  </a:lnTo>
                  <a:lnTo>
                    <a:pt x="77" y="13"/>
                  </a:lnTo>
                  <a:lnTo>
                    <a:pt x="80" y="8"/>
                  </a:lnTo>
                  <a:lnTo>
                    <a:pt x="77" y="3"/>
                  </a:lnTo>
                  <a:lnTo>
                    <a:pt x="75"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17" name="Freeform 47">
              <a:extLst>
                <a:ext uri="{FF2B5EF4-FFF2-40B4-BE49-F238E27FC236}">
                  <a16:creationId xmlns:a16="http://schemas.microsoft.com/office/drawing/2014/main" id="{D095DA5F-C172-0423-E402-9313CCC20726}"/>
                </a:ext>
              </a:extLst>
            </p:cNvPr>
            <p:cNvSpPr>
              <a:spLocks/>
            </p:cNvSpPr>
            <p:nvPr/>
          </p:nvSpPr>
          <p:spPr bwMode="auto">
            <a:xfrm>
              <a:off x="2520" y="1672"/>
              <a:ext cx="39"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18" name="Freeform 48">
              <a:extLst>
                <a:ext uri="{FF2B5EF4-FFF2-40B4-BE49-F238E27FC236}">
                  <a16:creationId xmlns:a16="http://schemas.microsoft.com/office/drawing/2014/main" id="{01434733-432F-F918-6B0F-CA36241FAAB8}"/>
                </a:ext>
              </a:extLst>
            </p:cNvPr>
            <p:cNvSpPr>
              <a:spLocks/>
            </p:cNvSpPr>
            <p:nvPr/>
          </p:nvSpPr>
          <p:spPr bwMode="auto">
            <a:xfrm>
              <a:off x="2575" y="167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19" name="Freeform 49">
              <a:extLst>
                <a:ext uri="{FF2B5EF4-FFF2-40B4-BE49-F238E27FC236}">
                  <a16:creationId xmlns:a16="http://schemas.microsoft.com/office/drawing/2014/main" id="{DBFC49CB-A856-E627-2750-60B67095DEB1}"/>
                </a:ext>
              </a:extLst>
            </p:cNvPr>
            <p:cNvSpPr>
              <a:spLocks/>
            </p:cNvSpPr>
            <p:nvPr/>
          </p:nvSpPr>
          <p:spPr bwMode="auto">
            <a:xfrm>
              <a:off x="2631" y="167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20" name="Freeform 50">
              <a:extLst>
                <a:ext uri="{FF2B5EF4-FFF2-40B4-BE49-F238E27FC236}">
                  <a16:creationId xmlns:a16="http://schemas.microsoft.com/office/drawing/2014/main" id="{74AA882C-173A-C30C-3ABA-C22E219D7CEC}"/>
                </a:ext>
              </a:extLst>
            </p:cNvPr>
            <p:cNvSpPr>
              <a:spLocks/>
            </p:cNvSpPr>
            <p:nvPr/>
          </p:nvSpPr>
          <p:spPr bwMode="auto">
            <a:xfrm>
              <a:off x="2687" y="1672"/>
              <a:ext cx="39"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21" name="Freeform 51">
              <a:extLst>
                <a:ext uri="{FF2B5EF4-FFF2-40B4-BE49-F238E27FC236}">
                  <a16:creationId xmlns:a16="http://schemas.microsoft.com/office/drawing/2014/main" id="{41C2AEEE-27B9-248D-56A8-206983B128F8}"/>
                </a:ext>
              </a:extLst>
            </p:cNvPr>
            <p:cNvSpPr>
              <a:spLocks/>
            </p:cNvSpPr>
            <p:nvPr/>
          </p:nvSpPr>
          <p:spPr bwMode="auto">
            <a:xfrm>
              <a:off x="2742" y="1672"/>
              <a:ext cx="40" cy="8"/>
            </a:xfrm>
            <a:custGeom>
              <a:avLst/>
              <a:gdLst>
                <a:gd name="T0" fmla="*/ 8 w 80"/>
                <a:gd name="T1" fmla="*/ 0 h 16"/>
                <a:gd name="T2" fmla="*/ 5 w 80"/>
                <a:gd name="T3" fmla="*/ 1 h 16"/>
                <a:gd name="T4" fmla="*/ 3 w 80"/>
                <a:gd name="T5" fmla="*/ 3 h 16"/>
                <a:gd name="T6" fmla="*/ 0 w 80"/>
                <a:gd name="T7" fmla="*/ 8 h 16"/>
                <a:gd name="T8" fmla="*/ 3 w 80"/>
                <a:gd name="T9" fmla="*/ 13 h 16"/>
                <a:gd name="T10" fmla="*/ 5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5" y="1"/>
                  </a:lnTo>
                  <a:lnTo>
                    <a:pt x="3" y="3"/>
                  </a:lnTo>
                  <a:lnTo>
                    <a:pt x="0" y="8"/>
                  </a:lnTo>
                  <a:lnTo>
                    <a:pt x="3" y="13"/>
                  </a:lnTo>
                  <a:lnTo>
                    <a:pt x="5"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22" name="Freeform 52">
              <a:extLst>
                <a:ext uri="{FF2B5EF4-FFF2-40B4-BE49-F238E27FC236}">
                  <a16:creationId xmlns:a16="http://schemas.microsoft.com/office/drawing/2014/main" id="{530CCE25-CFAC-A922-2B52-C45661F55FE3}"/>
                </a:ext>
              </a:extLst>
            </p:cNvPr>
            <p:cNvSpPr>
              <a:spLocks/>
            </p:cNvSpPr>
            <p:nvPr/>
          </p:nvSpPr>
          <p:spPr bwMode="auto">
            <a:xfrm>
              <a:off x="2798" y="167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23" name="Freeform 53">
              <a:extLst>
                <a:ext uri="{FF2B5EF4-FFF2-40B4-BE49-F238E27FC236}">
                  <a16:creationId xmlns:a16="http://schemas.microsoft.com/office/drawing/2014/main" id="{4A000A48-0387-B9FD-A1A5-E59C76B5F68F}"/>
                </a:ext>
              </a:extLst>
            </p:cNvPr>
            <p:cNvSpPr>
              <a:spLocks/>
            </p:cNvSpPr>
            <p:nvPr/>
          </p:nvSpPr>
          <p:spPr bwMode="auto">
            <a:xfrm>
              <a:off x="2853" y="1672"/>
              <a:ext cx="40"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5 w 80"/>
                <a:gd name="T17" fmla="*/ 16 h 16"/>
                <a:gd name="T18" fmla="*/ 77 w 80"/>
                <a:gd name="T19" fmla="*/ 13 h 16"/>
                <a:gd name="T20" fmla="*/ 80 w 80"/>
                <a:gd name="T21" fmla="*/ 8 h 16"/>
                <a:gd name="T22" fmla="*/ 77 w 80"/>
                <a:gd name="T23" fmla="*/ 3 h 16"/>
                <a:gd name="T24" fmla="*/ 75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5" y="16"/>
                  </a:lnTo>
                  <a:lnTo>
                    <a:pt x="77" y="13"/>
                  </a:lnTo>
                  <a:lnTo>
                    <a:pt x="80" y="8"/>
                  </a:lnTo>
                  <a:lnTo>
                    <a:pt x="77" y="3"/>
                  </a:lnTo>
                  <a:lnTo>
                    <a:pt x="75"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24" name="Freeform 54">
              <a:extLst>
                <a:ext uri="{FF2B5EF4-FFF2-40B4-BE49-F238E27FC236}">
                  <a16:creationId xmlns:a16="http://schemas.microsoft.com/office/drawing/2014/main" id="{9CC65087-9F6E-86AB-13B9-551F7A404F97}"/>
                </a:ext>
              </a:extLst>
            </p:cNvPr>
            <p:cNvSpPr>
              <a:spLocks/>
            </p:cNvSpPr>
            <p:nvPr/>
          </p:nvSpPr>
          <p:spPr bwMode="auto">
            <a:xfrm>
              <a:off x="2909" y="1672"/>
              <a:ext cx="39" cy="8"/>
            </a:xfrm>
            <a:custGeom>
              <a:avLst/>
              <a:gdLst>
                <a:gd name="T0" fmla="*/ 7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7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7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7" y="0"/>
                  </a:moveTo>
                  <a:lnTo>
                    <a:pt x="5" y="1"/>
                  </a:lnTo>
                  <a:lnTo>
                    <a:pt x="2" y="3"/>
                  </a:lnTo>
                  <a:lnTo>
                    <a:pt x="0" y="8"/>
                  </a:lnTo>
                  <a:lnTo>
                    <a:pt x="2" y="13"/>
                  </a:lnTo>
                  <a:lnTo>
                    <a:pt x="5" y="16"/>
                  </a:lnTo>
                  <a:lnTo>
                    <a:pt x="7" y="16"/>
                  </a:lnTo>
                  <a:lnTo>
                    <a:pt x="71" y="16"/>
                  </a:lnTo>
                  <a:lnTo>
                    <a:pt x="74" y="16"/>
                  </a:lnTo>
                  <a:lnTo>
                    <a:pt x="76" y="13"/>
                  </a:lnTo>
                  <a:lnTo>
                    <a:pt x="79" y="8"/>
                  </a:lnTo>
                  <a:lnTo>
                    <a:pt x="76" y="3"/>
                  </a:lnTo>
                  <a:lnTo>
                    <a:pt x="74" y="1"/>
                  </a:lnTo>
                  <a:lnTo>
                    <a:pt x="71"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25" name="Freeform 55">
              <a:extLst>
                <a:ext uri="{FF2B5EF4-FFF2-40B4-BE49-F238E27FC236}">
                  <a16:creationId xmlns:a16="http://schemas.microsoft.com/office/drawing/2014/main" id="{63D15E16-824F-3549-3F9A-9C69D8F3DE8B}"/>
                </a:ext>
              </a:extLst>
            </p:cNvPr>
            <p:cNvSpPr>
              <a:spLocks/>
            </p:cNvSpPr>
            <p:nvPr/>
          </p:nvSpPr>
          <p:spPr bwMode="auto">
            <a:xfrm>
              <a:off x="2964" y="167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26" name="Freeform 56">
              <a:extLst>
                <a:ext uri="{FF2B5EF4-FFF2-40B4-BE49-F238E27FC236}">
                  <a16:creationId xmlns:a16="http://schemas.microsoft.com/office/drawing/2014/main" id="{57E74E12-ABBE-2259-276F-442DF7CD0A84}"/>
                </a:ext>
              </a:extLst>
            </p:cNvPr>
            <p:cNvSpPr>
              <a:spLocks/>
            </p:cNvSpPr>
            <p:nvPr/>
          </p:nvSpPr>
          <p:spPr bwMode="auto">
            <a:xfrm>
              <a:off x="3020" y="167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27" name="Freeform 57">
              <a:extLst>
                <a:ext uri="{FF2B5EF4-FFF2-40B4-BE49-F238E27FC236}">
                  <a16:creationId xmlns:a16="http://schemas.microsoft.com/office/drawing/2014/main" id="{977E26D1-6E74-C7F7-2AF4-00CA5F8DAB32}"/>
                </a:ext>
              </a:extLst>
            </p:cNvPr>
            <p:cNvSpPr>
              <a:spLocks/>
            </p:cNvSpPr>
            <p:nvPr/>
          </p:nvSpPr>
          <p:spPr bwMode="auto">
            <a:xfrm>
              <a:off x="3075" y="167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28" name="Freeform 58">
              <a:extLst>
                <a:ext uri="{FF2B5EF4-FFF2-40B4-BE49-F238E27FC236}">
                  <a16:creationId xmlns:a16="http://schemas.microsoft.com/office/drawing/2014/main" id="{7ECA7AED-8052-135B-C69F-B00B0800F751}"/>
                </a:ext>
              </a:extLst>
            </p:cNvPr>
            <p:cNvSpPr>
              <a:spLocks/>
            </p:cNvSpPr>
            <p:nvPr/>
          </p:nvSpPr>
          <p:spPr bwMode="auto">
            <a:xfrm>
              <a:off x="3131" y="167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2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2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2" y="16"/>
                  </a:lnTo>
                  <a:lnTo>
                    <a:pt x="74" y="16"/>
                  </a:lnTo>
                  <a:lnTo>
                    <a:pt x="77" y="13"/>
                  </a:lnTo>
                  <a:lnTo>
                    <a:pt x="79"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29" name="Freeform 59">
              <a:extLst>
                <a:ext uri="{FF2B5EF4-FFF2-40B4-BE49-F238E27FC236}">
                  <a16:creationId xmlns:a16="http://schemas.microsoft.com/office/drawing/2014/main" id="{1CAC592C-7A86-54CF-B99B-2BFF834C8401}"/>
                </a:ext>
              </a:extLst>
            </p:cNvPr>
            <p:cNvSpPr>
              <a:spLocks/>
            </p:cNvSpPr>
            <p:nvPr/>
          </p:nvSpPr>
          <p:spPr bwMode="auto">
            <a:xfrm>
              <a:off x="3187" y="167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30" name="Freeform 60">
              <a:extLst>
                <a:ext uri="{FF2B5EF4-FFF2-40B4-BE49-F238E27FC236}">
                  <a16:creationId xmlns:a16="http://schemas.microsoft.com/office/drawing/2014/main" id="{295CFA6E-5F3F-C598-E356-7E45679021B7}"/>
                </a:ext>
              </a:extLst>
            </p:cNvPr>
            <p:cNvSpPr>
              <a:spLocks/>
            </p:cNvSpPr>
            <p:nvPr/>
          </p:nvSpPr>
          <p:spPr bwMode="auto">
            <a:xfrm>
              <a:off x="3242" y="1672"/>
              <a:ext cx="40"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31" name="Freeform 61">
              <a:extLst>
                <a:ext uri="{FF2B5EF4-FFF2-40B4-BE49-F238E27FC236}">
                  <a16:creationId xmlns:a16="http://schemas.microsoft.com/office/drawing/2014/main" id="{A23A4D47-5A8F-CD62-AF6B-5EAD19D525BA}"/>
                </a:ext>
              </a:extLst>
            </p:cNvPr>
            <p:cNvSpPr>
              <a:spLocks/>
            </p:cNvSpPr>
            <p:nvPr/>
          </p:nvSpPr>
          <p:spPr bwMode="auto">
            <a:xfrm>
              <a:off x="3298" y="167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5 w 80"/>
                <a:gd name="T17" fmla="*/ 16 h 16"/>
                <a:gd name="T18" fmla="*/ 77 w 80"/>
                <a:gd name="T19" fmla="*/ 13 h 16"/>
                <a:gd name="T20" fmla="*/ 80 w 80"/>
                <a:gd name="T21" fmla="*/ 8 h 16"/>
                <a:gd name="T22" fmla="*/ 77 w 80"/>
                <a:gd name="T23" fmla="*/ 3 h 16"/>
                <a:gd name="T24" fmla="*/ 75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5" y="16"/>
                  </a:lnTo>
                  <a:lnTo>
                    <a:pt x="77" y="13"/>
                  </a:lnTo>
                  <a:lnTo>
                    <a:pt x="80" y="8"/>
                  </a:lnTo>
                  <a:lnTo>
                    <a:pt x="77" y="3"/>
                  </a:lnTo>
                  <a:lnTo>
                    <a:pt x="75"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32" name="Freeform 62">
              <a:extLst>
                <a:ext uri="{FF2B5EF4-FFF2-40B4-BE49-F238E27FC236}">
                  <a16:creationId xmlns:a16="http://schemas.microsoft.com/office/drawing/2014/main" id="{9A9D79CE-5F7F-AB88-6E81-FEDAC2940D7B}"/>
                </a:ext>
              </a:extLst>
            </p:cNvPr>
            <p:cNvSpPr>
              <a:spLocks/>
            </p:cNvSpPr>
            <p:nvPr/>
          </p:nvSpPr>
          <p:spPr bwMode="auto">
            <a:xfrm>
              <a:off x="3353" y="167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33" name="Freeform 63">
              <a:extLst>
                <a:ext uri="{FF2B5EF4-FFF2-40B4-BE49-F238E27FC236}">
                  <a16:creationId xmlns:a16="http://schemas.microsoft.com/office/drawing/2014/main" id="{8BBB6A6E-C94D-5496-2357-592E4CA580C9}"/>
                </a:ext>
              </a:extLst>
            </p:cNvPr>
            <p:cNvSpPr>
              <a:spLocks/>
            </p:cNvSpPr>
            <p:nvPr/>
          </p:nvSpPr>
          <p:spPr bwMode="auto">
            <a:xfrm>
              <a:off x="3409" y="167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34" name="Freeform 64">
              <a:extLst>
                <a:ext uri="{FF2B5EF4-FFF2-40B4-BE49-F238E27FC236}">
                  <a16:creationId xmlns:a16="http://schemas.microsoft.com/office/drawing/2014/main" id="{CCFB5177-AC11-C7A9-1DCA-F466A240BFDF}"/>
                </a:ext>
              </a:extLst>
            </p:cNvPr>
            <p:cNvSpPr>
              <a:spLocks/>
            </p:cNvSpPr>
            <p:nvPr/>
          </p:nvSpPr>
          <p:spPr bwMode="auto">
            <a:xfrm>
              <a:off x="3464" y="167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35" name="Freeform 65">
              <a:extLst>
                <a:ext uri="{FF2B5EF4-FFF2-40B4-BE49-F238E27FC236}">
                  <a16:creationId xmlns:a16="http://schemas.microsoft.com/office/drawing/2014/main" id="{4B4F85F4-91DB-C059-F6C4-8DADCD09C635}"/>
                </a:ext>
              </a:extLst>
            </p:cNvPr>
            <p:cNvSpPr>
              <a:spLocks/>
            </p:cNvSpPr>
            <p:nvPr/>
          </p:nvSpPr>
          <p:spPr bwMode="auto">
            <a:xfrm>
              <a:off x="3520" y="167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36" name="Freeform 66">
              <a:extLst>
                <a:ext uri="{FF2B5EF4-FFF2-40B4-BE49-F238E27FC236}">
                  <a16:creationId xmlns:a16="http://schemas.microsoft.com/office/drawing/2014/main" id="{10493371-4876-98DD-6B07-D32AEE2B3498}"/>
                </a:ext>
              </a:extLst>
            </p:cNvPr>
            <p:cNvSpPr>
              <a:spLocks/>
            </p:cNvSpPr>
            <p:nvPr/>
          </p:nvSpPr>
          <p:spPr bwMode="auto">
            <a:xfrm>
              <a:off x="3576" y="1672"/>
              <a:ext cx="39" cy="8"/>
            </a:xfrm>
            <a:custGeom>
              <a:avLst/>
              <a:gdLst>
                <a:gd name="T0" fmla="*/ 8 w 80"/>
                <a:gd name="T1" fmla="*/ 0 h 16"/>
                <a:gd name="T2" fmla="*/ 5 w 80"/>
                <a:gd name="T3" fmla="*/ 1 h 16"/>
                <a:gd name="T4" fmla="*/ 3 w 80"/>
                <a:gd name="T5" fmla="*/ 3 h 16"/>
                <a:gd name="T6" fmla="*/ 0 w 80"/>
                <a:gd name="T7" fmla="*/ 8 h 16"/>
                <a:gd name="T8" fmla="*/ 3 w 80"/>
                <a:gd name="T9" fmla="*/ 13 h 16"/>
                <a:gd name="T10" fmla="*/ 5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5" y="1"/>
                  </a:lnTo>
                  <a:lnTo>
                    <a:pt x="3" y="3"/>
                  </a:lnTo>
                  <a:lnTo>
                    <a:pt x="0" y="8"/>
                  </a:lnTo>
                  <a:lnTo>
                    <a:pt x="3" y="13"/>
                  </a:lnTo>
                  <a:lnTo>
                    <a:pt x="5"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37" name="Freeform 67">
              <a:extLst>
                <a:ext uri="{FF2B5EF4-FFF2-40B4-BE49-F238E27FC236}">
                  <a16:creationId xmlns:a16="http://schemas.microsoft.com/office/drawing/2014/main" id="{3611E30C-4E93-A41A-7CBD-A7AD6CCC5E8C}"/>
                </a:ext>
              </a:extLst>
            </p:cNvPr>
            <p:cNvSpPr>
              <a:spLocks/>
            </p:cNvSpPr>
            <p:nvPr/>
          </p:nvSpPr>
          <p:spPr bwMode="auto">
            <a:xfrm>
              <a:off x="3631" y="1672"/>
              <a:ext cx="40"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38" name="Freeform 68">
              <a:extLst>
                <a:ext uri="{FF2B5EF4-FFF2-40B4-BE49-F238E27FC236}">
                  <a16:creationId xmlns:a16="http://schemas.microsoft.com/office/drawing/2014/main" id="{C41BF244-3F44-7453-8668-336606109CD7}"/>
                </a:ext>
              </a:extLst>
            </p:cNvPr>
            <p:cNvSpPr>
              <a:spLocks/>
            </p:cNvSpPr>
            <p:nvPr/>
          </p:nvSpPr>
          <p:spPr bwMode="auto">
            <a:xfrm>
              <a:off x="3687" y="167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5 w 80"/>
                <a:gd name="T17" fmla="*/ 16 h 16"/>
                <a:gd name="T18" fmla="*/ 77 w 80"/>
                <a:gd name="T19" fmla="*/ 13 h 16"/>
                <a:gd name="T20" fmla="*/ 80 w 80"/>
                <a:gd name="T21" fmla="*/ 8 h 16"/>
                <a:gd name="T22" fmla="*/ 77 w 80"/>
                <a:gd name="T23" fmla="*/ 3 h 16"/>
                <a:gd name="T24" fmla="*/ 75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5" y="16"/>
                  </a:lnTo>
                  <a:lnTo>
                    <a:pt x="77" y="13"/>
                  </a:lnTo>
                  <a:lnTo>
                    <a:pt x="80" y="8"/>
                  </a:lnTo>
                  <a:lnTo>
                    <a:pt x="77" y="3"/>
                  </a:lnTo>
                  <a:lnTo>
                    <a:pt x="75"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39" name="Freeform 69">
              <a:extLst>
                <a:ext uri="{FF2B5EF4-FFF2-40B4-BE49-F238E27FC236}">
                  <a16:creationId xmlns:a16="http://schemas.microsoft.com/office/drawing/2014/main" id="{19FDF5AC-98CF-A8BB-505E-78030043DF65}"/>
                </a:ext>
              </a:extLst>
            </p:cNvPr>
            <p:cNvSpPr>
              <a:spLocks/>
            </p:cNvSpPr>
            <p:nvPr/>
          </p:nvSpPr>
          <p:spPr bwMode="auto">
            <a:xfrm>
              <a:off x="3742" y="167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40" name="Freeform 70">
              <a:extLst>
                <a:ext uri="{FF2B5EF4-FFF2-40B4-BE49-F238E27FC236}">
                  <a16:creationId xmlns:a16="http://schemas.microsoft.com/office/drawing/2014/main" id="{EC12FD14-6F61-F6C4-6205-6E83769A48BA}"/>
                </a:ext>
              </a:extLst>
            </p:cNvPr>
            <p:cNvSpPr>
              <a:spLocks/>
            </p:cNvSpPr>
            <p:nvPr/>
          </p:nvSpPr>
          <p:spPr bwMode="auto">
            <a:xfrm>
              <a:off x="3798" y="167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41" name="Freeform 71">
              <a:extLst>
                <a:ext uri="{FF2B5EF4-FFF2-40B4-BE49-F238E27FC236}">
                  <a16:creationId xmlns:a16="http://schemas.microsoft.com/office/drawing/2014/main" id="{862D2FD3-65A3-774A-4E90-A74A6E62F5F9}"/>
                </a:ext>
              </a:extLst>
            </p:cNvPr>
            <p:cNvSpPr>
              <a:spLocks/>
            </p:cNvSpPr>
            <p:nvPr/>
          </p:nvSpPr>
          <p:spPr bwMode="auto">
            <a:xfrm>
              <a:off x="3853" y="167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42" name="Freeform 72">
              <a:extLst>
                <a:ext uri="{FF2B5EF4-FFF2-40B4-BE49-F238E27FC236}">
                  <a16:creationId xmlns:a16="http://schemas.microsoft.com/office/drawing/2014/main" id="{A51D27CE-001C-E087-264D-13BDFEF870D0}"/>
                </a:ext>
              </a:extLst>
            </p:cNvPr>
            <p:cNvSpPr>
              <a:spLocks/>
            </p:cNvSpPr>
            <p:nvPr/>
          </p:nvSpPr>
          <p:spPr bwMode="auto">
            <a:xfrm>
              <a:off x="3909" y="167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43" name="Freeform 73">
              <a:extLst>
                <a:ext uri="{FF2B5EF4-FFF2-40B4-BE49-F238E27FC236}">
                  <a16:creationId xmlns:a16="http://schemas.microsoft.com/office/drawing/2014/main" id="{CCF16BD0-B892-0CA2-FBD7-B1CC39B4097F}"/>
                </a:ext>
              </a:extLst>
            </p:cNvPr>
            <p:cNvSpPr>
              <a:spLocks/>
            </p:cNvSpPr>
            <p:nvPr/>
          </p:nvSpPr>
          <p:spPr bwMode="auto">
            <a:xfrm>
              <a:off x="3965" y="1672"/>
              <a:ext cx="39" cy="8"/>
            </a:xfrm>
            <a:custGeom>
              <a:avLst/>
              <a:gdLst>
                <a:gd name="T0" fmla="*/ 8 w 80"/>
                <a:gd name="T1" fmla="*/ 0 h 16"/>
                <a:gd name="T2" fmla="*/ 5 w 80"/>
                <a:gd name="T3" fmla="*/ 1 h 16"/>
                <a:gd name="T4" fmla="*/ 3 w 80"/>
                <a:gd name="T5" fmla="*/ 3 h 16"/>
                <a:gd name="T6" fmla="*/ 0 w 80"/>
                <a:gd name="T7" fmla="*/ 8 h 16"/>
                <a:gd name="T8" fmla="*/ 3 w 80"/>
                <a:gd name="T9" fmla="*/ 13 h 16"/>
                <a:gd name="T10" fmla="*/ 5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5" y="1"/>
                  </a:lnTo>
                  <a:lnTo>
                    <a:pt x="3" y="3"/>
                  </a:lnTo>
                  <a:lnTo>
                    <a:pt x="0" y="8"/>
                  </a:lnTo>
                  <a:lnTo>
                    <a:pt x="3" y="13"/>
                  </a:lnTo>
                  <a:lnTo>
                    <a:pt x="5"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44" name="Freeform 74">
              <a:extLst>
                <a:ext uri="{FF2B5EF4-FFF2-40B4-BE49-F238E27FC236}">
                  <a16:creationId xmlns:a16="http://schemas.microsoft.com/office/drawing/2014/main" id="{F9C72692-3AE3-F1AC-A82F-99D77C7CAC93}"/>
                </a:ext>
              </a:extLst>
            </p:cNvPr>
            <p:cNvSpPr>
              <a:spLocks/>
            </p:cNvSpPr>
            <p:nvPr/>
          </p:nvSpPr>
          <p:spPr bwMode="auto">
            <a:xfrm>
              <a:off x="4020" y="1672"/>
              <a:ext cx="40"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45" name="Freeform 75">
              <a:extLst>
                <a:ext uri="{FF2B5EF4-FFF2-40B4-BE49-F238E27FC236}">
                  <a16:creationId xmlns:a16="http://schemas.microsoft.com/office/drawing/2014/main" id="{5C8E738F-EF3C-665C-AA0B-AEF9A1E07D29}"/>
                </a:ext>
              </a:extLst>
            </p:cNvPr>
            <p:cNvSpPr>
              <a:spLocks/>
            </p:cNvSpPr>
            <p:nvPr/>
          </p:nvSpPr>
          <p:spPr bwMode="auto">
            <a:xfrm>
              <a:off x="4076" y="167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46" name="Freeform 76">
              <a:extLst>
                <a:ext uri="{FF2B5EF4-FFF2-40B4-BE49-F238E27FC236}">
                  <a16:creationId xmlns:a16="http://schemas.microsoft.com/office/drawing/2014/main" id="{915D56CC-67B5-F723-33B7-505506EA1885}"/>
                </a:ext>
              </a:extLst>
            </p:cNvPr>
            <p:cNvSpPr>
              <a:spLocks/>
            </p:cNvSpPr>
            <p:nvPr/>
          </p:nvSpPr>
          <p:spPr bwMode="auto">
            <a:xfrm>
              <a:off x="4131" y="1672"/>
              <a:ext cx="40" cy="8"/>
            </a:xfrm>
            <a:custGeom>
              <a:avLst/>
              <a:gdLst>
                <a:gd name="T0" fmla="*/ 7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7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7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7" y="0"/>
                  </a:moveTo>
                  <a:lnTo>
                    <a:pt x="5" y="1"/>
                  </a:lnTo>
                  <a:lnTo>
                    <a:pt x="2" y="3"/>
                  </a:lnTo>
                  <a:lnTo>
                    <a:pt x="0" y="8"/>
                  </a:lnTo>
                  <a:lnTo>
                    <a:pt x="2" y="13"/>
                  </a:lnTo>
                  <a:lnTo>
                    <a:pt x="5" y="16"/>
                  </a:lnTo>
                  <a:lnTo>
                    <a:pt x="7" y="16"/>
                  </a:lnTo>
                  <a:lnTo>
                    <a:pt x="71" y="16"/>
                  </a:lnTo>
                  <a:lnTo>
                    <a:pt x="74" y="16"/>
                  </a:lnTo>
                  <a:lnTo>
                    <a:pt x="76" y="13"/>
                  </a:lnTo>
                  <a:lnTo>
                    <a:pt x="79" y="8"/>
                  </a:lnTo>
                  <a:lnTo>
                    <a:pt x="76" y="3"/>
                  </a:lnTo>
                  <a:lnTo>
                    <a:pt x="74" y="1"/>
                  </a:lnTo>
                  <a:lnTo>
                    <a:pt x="71"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47" name="Freeform 77">
              <a:extLst>
                <a:ext uri="{FF2B5EF4-FFF2-40B4-BE49-F238E27FC236}">
                  <a16:creationId xmlns:a16="http://schemas.microsoft.com/office/drawing/2014/main" id="{5E29C8FF-1DEF-4C1A-51B7-C6AED25514AE}"/>
                </a:ext>
              </a:extLst>
            </p:cNvPr>
            <p:cNvSpPr>
              <a:spLocks/>
            </p:cNvSpPr>
            <p:nvPr/>
          </p:nvSpPr>
          <p:spPr bwMode="auto">
            <a:xfrm>
              <a:off x="4187" y="167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48" name="Freeform 78">
              <a:extLst>
                <a:ext uri="{FF2B5EF4-FFF2-40B4-BE49-F238E27FC236}">
                  <a16:creationId xmlns:a16="http://schemas.microsoft.com/office/drawing/2014/main" id="{9E9B56CD-B7D9-1762-43F5-41FE79E17D19}"/>
                </a:ext>
              </a:extLst>
            </p:cNvPr>
            <p:cNvSpPr>
              <a:spLocks/>
            </p:cNvSpPr>
            <p:nvPr/>
          </p:nvSpPr>
          <p:spPr bwMode="auto">
            <a:xfrm>
              <a:off x="4242" y="167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49" name="Freeform 79">
              <a:extLst>
                <a:ext uri="{FF2B5EF4-FFF2-40B4-BE49-F238E27FC236}">
                  <a16:creationId xmlns:a16="http://schemas.microsoft.com/office/drawing/2014/main" id="{34B5F43B-D1A6-B4F9-59A0-075D77194F0B}"/>
                </a:ext>
              </a:extLst>
            </p:cNvPr>
            <p:cNvSpPr>
              <a:spLocks/>
            </p:cNvSpPr>
            <p:nvPr/>
          </p:nvSpPr>
          <p:spPr bwMode="auto">
            <a:xfrm>
              <a:off x="4298" y="167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50" name="Freeform 80">
              <a:extLst>
                <a:ext uri="{FF2B5EF4-FFF2-40B4-BE49-F238E27FC236}">
                  <a16:creationId xmlns:a16="http://schemas.microsoft.com/office/drawing/2014/main" id="{C6EC4E26-0C5C-4232-4067-EE1E103FF5B5}"/>
                </a:ext>
              </a:extLst>
            </p:cNvPr>
            <p:cNvSpPr>
              <a:spLocks/>
            </p:cNvSpPr>
            <p:nvPr/>
          </p:nvSpPr>
          <p:spPr bwMode="auto">
            <a:xfrm>
              <a:off x="4354" y="1672"/>
              <a:ext cx="39"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2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2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2" y="16"/>
                  </a:lnTo>
                  <a:lnTo>
                    <a:pt x="74" y="16"/>
                  </a:lnTo>
                  <a:lnTo>
                    <a:pt x="77" y="13"/>
                  </a:lnTo>
                  <a:lnTo>
                    <a:pt x="79"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51" name="Freeform 81">
              <a:extLst>
                <a:ext uri="{FF2B5EF4-FFF2-40B4-BE49-F238E27FC236}">
                  <a16:creationId xmlns:a16="http://schemas.microsoft.com/office/drawing/2014/main" id="{1A3F6CF7-47F4-79D5-78D7-617EF5F76B45}"/>
                </a:ext>
              </a:extLst>
            </p:cNvPr>
            <p:cNvSpPr>
              <a:spLocks/>
            </p:cNvSpPr>
            <p:nvPr/>
          </p:nvSpPr>
          <p:spPr bwMode="auto">
            <a:xfrm>
              <a:off x="4409" y="1672"/>
              <a:ext cx="40" cy="8"/>
            </a:xfrm>
            <a:custGeom>
              <a:avLst/>
              <a:gdLst>
                <a:gd name="T0" fmla="*/ 8 w 80"/>
                <a:gd name="T1" fmla="*/ 0 h 16"/>
                <a:gd name="T2" fmla="*/ 5 w 80"/>
                <a:gd name="T3" fmla="*/ 1 h 16"/>
                <a:gd name="T4" fmla="*/ 3 w 80"/>
                <a:gd name="T5" fmla="*/ 3 h 16"/>
                <a:gd name="T6" fmla="*/ 0 w 80"/>
                <a:gd name="T7" fmla="*/ 8 h 16"/>
                <a:gd name="T8" fmla="*/ 3 w 80"/>
                <a:gd name="T9" fmla="*/ 13 h 16"/>
                <a:gd name="T10" fmla="*/ 5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5" y="1"/>
                  </a:lnTo>
                  <a:lnTo>
                    <a:pt x="3" y="3"/>
                  </a:lnTo>
                  <a:lnTo>
                    <a:pt x="0" y="8"/>
                  </a:lnTo>
                  <a:lnTo>
                    <a:pt x="3" y="13"/>
                  </a:lnTo>
                  <a:lnTo>
                    <a:pt x="5"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52" name="Freeform 82">
              <a:extLst>
                <a:ext uri="{FF2B5EF4-FFF2-40B4-BE49-F238E27FC236}">
                  <a16:creationId xmlns:a16="http://schemas.microsoft.com/office/drawing/2014/main" id="{D779FFAC-8436-616F-E59B-78BF785930EC}"/>
                </a:ext>
              </a:extLst>
            </p:cNvPr>
            <p:cNvSpPr>
              <a:spLocks/>
            </p:cNvSpPr>
            <p:nvPr/>
          </p:nvSpPr>
          <p:spPr bwMode="auto">
            <a:xfrm>
              <a:off x="4465" y="167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53" name="Freeform 83">
              <a:extLst>
                <a:ext uri="{FF2B5EF4-FFF2-40B4-BE49-F238E27FC236}">
                  <a16:creationId xmlns:a16="http://schemas.microsoft.com/office/drawing/2014/main" id="{9C43C58D-C098-E5DC-03BF-72ACAAB991F6}"/>
                </a:ext>
              </a:extLst>
            </p:cNvPr>
            <p:cNvSpPr>
              <a:spLocks/>
            </p:cNvSpPr>
            <p:nvPr/>
          </p:nvSpPr>
          <p:spPr bwMode="auto">
            <a:xfrm>
              <a:off x="4520" y="1672"/>
              <a:ext cx="40"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5 w 80"/>
                <a:gd name="T17" fmla="*/ 16 h 16"/>
                <a:gd name="T18" fmla="*/ 77 w 80"/>
                <a:gd name="T19" fmla="*/ 13 h 16"/>
                <a:gd name="T20" fmla="*/ 80 w 80"/>
                <a:gd name="T21" fmla="*/ 8 h 16"/>
                <a:gd name="T22" fmla="*/ 77 w 80"/>
                <a:gd name="T23" fmla="*/ 3 h 16"/>
                <a:gd name="T24" fmla="*/ 75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5" y="16"/>
                  </a:lnTo>
                  <a:lnTo>
                    <a:pt x="77" y="13"/>
                  </a:lnTo>
                  <a:lnTo>
                    <a:pt x="80" y="8"/>
                  </a:lnTo>
                  <a:lnTo>
                    <a:pt x="77" y="3"/>
                  </a:lnTo>
                  <a:lnTo>
                    <a:pt x="75"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54" name="Freeform 84">
              <a:extLst>
                <a:ext uri="{FF2B5EF4-FFF2-40B4-BE49-F238E27FC236}">
                  <a16:creationId xmlns:a16="http://schemas.microsoft.com/office/drawing/2014/main" id="{FA23D0F2-ECF2-D3D9-BB27-15A6B8B2E41F}"/>
                </a:ext>
              </a:extLst>
            </p:cNvPr>
            <p:cNvSpPr>
              <a:spLocks/>
            </p:cNvSpPr>
            <p:nvPr/>
          </p:nvSpPr>
          <p:spPr bwMode="auto">
            <a:xfrm>
              <a:off x="4576" y="1672"/>
              <a:ext cx="39"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55" name="Freeform 85">
              <a:extLst>
                <a:ext uri="{FF2B5EF4-FFF2-40B4-BE49-F238E27FC236}">
                  <a16:creationId xmlns:a16="http://schemas.microsoft.com/office/drawing/2014/main" id="{4B4A0CF7-07CA-5CE3-05D3-12FD355090B2}"/>
                </a:ext>
              </a:extLst>
            </p:cNvPr>
            <p:cNvSpPr>
              <a:spLocks/>
            </p:cNvSpPr>
            <p:nvPr/>
          </p:nvSpPr>
          <p:spPr bwMode="auto">
            <a:xfrm>
              <a:off x="4631" y="167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56" name="Freeform 86">
              <a:extLst>
                <a:ext uri="{FF2B5EF4-FFF2-40B4-BE49-F238E27FC236}">
                  <a16:creationId xmlns:a16="http://schemas.microsoft.com/office/drawing/2014/main" id="{A2AB9092-4141-9088-008E-CA924710DA35}"/>
                </a:ext>
              </a:extLst>
            </p:cNvPr>
            <p:cNvSpPr>
              <a:spLocks/>
            </p:cNvSpPr>
            <p:nvPr/>
          </p:nvSpPr>
          <p:spPr bwMode="auto">
            <a:xfrm>
              <a:off x="4687" y="167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57" name="Freeform 87">
              <a:extLst>
                <a:ext uri="{FF2B5EF4-FFF2-40B4-BE49-F238E27FC236}">
                  <a16:creationId xmlns:a16="http://schemas.microsoft.com/office/drawing/2014/main" id="{1FC17ABF-915F-2BD7-2B06-0EBEE390464C}"/>
                </a:ext>
              </a:extLst>
            </p:cNvPr>
            <p:cNvSpPr>
              <a:spLocks/>
            </p:cNvSpPr>
            <p:nvPr/>
          </p:nvSpPr>
          <p:spPr bwMode="auto">
            <a:xfrm>
              <a:off x="4743" y="1672"/>
              <a:ext cx="39"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58" name="Freeform 88">
              <a:extLst>
                <a:ext uri="{FF2B5EF4-FFF2-40B4-BE49-F238E27FC236}">
                  <a16:creationId xmlns:a16="http://schemas.microsoft.com/office/drawing/2014/main" id="{7C890FF4-5BB2-ED3D-735B-CA12C3F304ED}"/>
                </a:ext>
              </a:extLst>
            </p:cNvPr>
            <p:cNvSpPr>
              <a:spLocks/>
            </p:cNvSpPr>
            <p:nvPr/>
          </p:nvSpPr>
          <p:spPr bwMode="auto">
            <a:xfrm>
              <a:off x="4798" y="1672"/>
              <a:ext cx="40" cy="8"/>
            </a:xfrm>
            <a:custGeom>
              <a:avLst/>
              <a:gdLst>
                <a:gd name="T0" fmla="*/ 8 w 80"/>
                <a:gd name="T1" fmla="*/ 0 h 16"/>
                <a:gd name="T2" fmla="*/ 5 w 80"/>
                <a:gd name="T3" fmla="*/ 1 h 16"/>
                <a:gd name="T4" fmla="*/ 3 w 80"/>
                <a:gd name="T5" fmla="*/ 3 h 16"/>
                <a:gd name="T6" fmla="*/ 0 w 80"/>
                <a:gd name="T7" fmla="*/ 8 h 16"/>
                <a:gd name="T8" fmla="*/ 3 w 80"/>
                <a:gd name="T9" fmla="*/ 13 h 16"/>
                <a:gd name="T10" fmla="*/ 5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5" y="1"/>
                  </a:lnTo>
                  <a:lnTo>
                    <a:pt x="3" y="3"/>
                  </a:lnTo>
                  <a:lnTo>
                    <a:pt x="0" y="8"/>
                  </a:lnTo>
                  <a:lnTo>
                    <a:pt x="3" y="13"/>
                  </a:lnTo>
                  <a:lnTo>
                    <a:pt x="5"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59" name="Freeform 89">
              <a:extLst>
                <a:ext uri="{FF2B5EF4-FFF2-40B4-BE49-F238E27FC236}">
                  <a16:creationId xmlns:a16="http://schemas.microsoft.com/office/drawing/2014/main" id="{3D352FC3-62FB-58CC-E39C-6FCD79C6F2AB}"/>
                </a:ext>
              </a:extLst>
            </p:cNvPr>
            <p:cNvSpPr>
              <a:spLocks/>
            </p:cNvSpPr>
            <p:nvPr/>
          </p:nvSpPr>
          <p:spPr bwMode="auto">
            <a:xfrm>
              <a:off x="4854" y="167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60" name="Freeform 90">
              <a:extLst>
                <a:ext uri="{FF2B5EF4-FFF2-40B4-BE49-F238E27FC236}">
                  <a16:creationId xmlns:a16="http://schemas.microsoft.com/office/drawing/2014/main" id="{CE073E67-EBCE-74DF-75AA-B2AAA6F42826}"/>
                </a:ext>
              </a:extLst>
            </p:cNvPr>
            <p:cNvSpPr>
              <a:spLocks/>
            </p:cNvSpPr>
            <p:nvPr/>
          </p:nvSpPr>
          <p:spPr bwMode="auto">
            <a:xfrm>
              <a:off x="4909" y="1672"/>
              <a:ext cx="40"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5 w 80"/>
                <a:gd name="T17" fmla="*/ 16 h 16"/>
                <a:gd name="T18" fmla="*/ 77 w 80"/>
                <a:gd name="T19" fmla="*/ 13 h 16"/>
                <a:gd name="T20" fmla="*/ 80 w 80"/>
                <a:gd name="T21" fmla="*/ 8 h 16"/>
                <a:gd name="T22" fmla="*/ 77 w 80"/>
                <a:gd name="T23" fmla="*/ 3 h 16"/>
                <a:gd name="T24" fmla="*/ 75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5" y="16"/>
                  </a:lnTo>
                  <a:lnTo>
                    <a:pt x="77" y="13"/>
                  </a:lnTo>
                  <a:lnTo>
                    <a:pt x="80" y="8"/>
                  </a:lnTo>
                  <a:lnTo>
                    <a:pt x="77" y="3"/>
                  </a:lnTo>
                  <a:lnTo>
                    <a:pt x="75"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61" name="Freeform 91">
              <a:extLst>
                <a:ext uri="{FF2B5EF4-FFF2-40B4-BE49-F238E27FC236}">
                  <a16:creationId xmlns:a16="http://schemas.microsoft.com/office/drawing/2014/main" id="{50BE5E40-127D-3386-6F83-0BC3ACE6DF36}"/>
                </a:ext>
              </a:extLst>
            </p:cNvPr>
            <p:cNvSpPr>
              <a:spLocks/>
            </p:cNvSpPr>
            <p:nvPr/>
          </p:nvSpPr>
          <p:spPr bwMode="auto">
            <a:xfrm>
              <a:off x="4965" y="1672"/>
              <a:ext cx="39" cy="8"/>
            </a:xfrm>
            <a:custGeom>
              <a:avLst/>
              <a:gdLst>
                <a:gd name="T0" fmla="*/ 7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7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7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7" y="0"/>
                  </a:moveTo>
                  <a:lnTo>
                    <a:pt x="5" y="1"/>
                  </a:lnTo>
                  <a:lnTo>
                    <a:pt x="2" y="3"/>
                  </a:lnTo>
                  <a:lnTo>
                    <a:pt x="0" y="8"/>
                  </a:lnTo>
                  <a:lnTo>
                    <a:pt x="2" y="13"/>
                  </a:lnTo>
                  <a:lnTo>
                    <a:pt x="5" y="16"/>
                  </a:lnTo>
                  <a:lnTo>
                    <a:pt x="7" y="16"/>
                  </a:lnTo>
                  <a:lnTo>
                    <a:pt x="71" y="16"/>
                  </a:lnTo>
                  <a:lnTo>
                    <a:pt x="74" y="16"/>
                  </a:lnTo>
                  <a:lnTo>
                    <a:pt x="76" y="13"/>
                  </a:lnTo>
                  <a:lnTo>
                    <a:pt x="79" y="8"/>
                  </a:lnTo>
                  <a:lnTo>
                    <a:pt x="76" y="3"/>
                  </a:lnTo>
                  <a:lnTo>
                    <a:pt x="74" y="1"/>
                  </a:lnTo>
                  <a:lnTo>
                    <a:pt x="71"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62" name="Freeform 92">
              <a:extLst>
                <a:ext uri="{FF2B5EF4-FFF2-40B4-BE49-F238E27FC236}">
                  <a16:creationId xmlns:a16="http://schemas.microsoft.com/office/drawing/2014/main" id="{302E55B7-CA9D-95CB-5D29-162BDC72233E}"/>
                </a:ext>
              </a:extLst>
            </p:cNvPr>
            <p:cNvSpPr>
              <a:spLocks/>
            </p:cNvSpPr>
            <p:nvPr/>
          </p:nvSpPr>
          <p:spPr bwMode="auto">
            <a:xfrm>
              <a:off x="5020" y="167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63" name="Freeform 93">
              <a:extLst>
                <a:ext uri="{FF2B5EF4-FFF2-40B4-BE49-F238E27FC236}">
                  <a16:creationId xmlns:a16="http://schemas.microsoft.com/office/drawing/2014/main" id="{A64A74C3-4FE0-6E49-0732-5F20319FEF9F}"/>
                </a:ext>
              </a:extLst>
            </p:cNvPr>
            <p:cNvSpPr>
              <a:spLocks/>
            </p:cNvSpPr>
            <p:nvPr/>
          </p:nvSpPr>
          <p:spPr bwMode="auto">
            <a:xfrm>
              <a:off x="5076" y="167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64" name="Freeform 94">
              <a:extLst>
                <a:ext uri="{FF2B5EF4-FFF2-40B4-BE49-F238E27FC236}">
                  <a16:creationId xmlns:a16="http://schemas.microsoft.com/office/drawing/2014/main" id="{DF771A47-0986-F39C-0B7B-37E2EA5F466E}"/>
                </a:ext>
              </a:extLst>
            </p:cNvPr>
            <p:cNvSpPr>
              <a:spLocks/>
            </p:cNvSpPr>
            <p:nvPr/>
          </p:nvSpPr>
          <p:spPr bwMode="auto">
            <a:xfrm>
              <a:off x="5131" y="167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65" name="Freeform 95">
              <a:extLst>
                <a:ext uri="{FF2B5EF4-FFF2-40B4-BE49-F238E27FC236}">
                  <a16:creationId xmlns:a16="http://schemas.microsoft.com/office/drawing/2014/main" id="{5CB3BB95-BD7C-A0A7-F4E7-F7CD40BD6AF4}"/>
                </a:ext>
              </a:extLst>
            </p:cNvPr>
            <p:cNvSpPr>
              <a:spLocks/>
            </p:cNvSpPr>
            <p:nvPr/>
          </p:nvSpPr>
          <p:spPr bwMode="auto">
            <a:xfrm>
              <a:off x="5187" y="167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2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2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2" y="16"/>
                  </a:lnTo>
                  <a:lnTo>
                    <a:pt x="74" y="16"/>
                  </a:lnTo>
                  <a:lnTo>
                    <a:pt x="77" y="13"/>
                  </a:lnTo>
                  <a:lnTo>
                    <a:pt x="79"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66" name="Freeform 96">
              <a:extLst>
                <a:ext uri="{FF2B5EF4-FFF2-40B4-BE49-F238E27FC236}">
                  <a16:creationId xmlns:a16="http://schemas.microsoft.com/office/drawing/2014/main" id="{98380158-05BF-2487-845C-D5D81813A780}"/>
                </a:ext>
              </a:extLst>
            </p:cNvPr>
            <p:cNvSpPr>
              <a:spLocks/>
            </p:cNvSpPr>
            <p:nvPr/>
          </p:nvSpPr>
          <p:spPr bwMode="auto">
            <a:xfrm>
              <a:off x="5243" y="167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67" name="Freeform 97">
              <a:extLst>
                <a:ext uri="{FF2B5EF4-FFF2-40B4-BE49-F238E27FC236}">
                  <a16:creationId xmlns:a16="http://schemas.microsoft.com/office/drawing/2014/main" id="{B41C693B-FFA0-D83A-04F3-873285AC3A7E}"/>
                </a:ext>
              </a:extLst>
            </p:cNvPr>
            <p:cNvSpPr>
              <a:spLocks/>
            </p:cNvSpPr>
            <p:nvPr/>
          </p:nvSpPr>
          <p:spPr bwMode="auto">
            <a:xfrm>
              <a:off x="5298" y="1672"/>
              <a:ext cx="40"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68" name="Freeform 98">
              <a:extLst>
                <a:ext uri="{FF2B5EF4-FFF2-40B4-BE49-F238E27FC236}">
                  <a16:creationId xmlns:a16="http://schemas.microsoft.com/office/drawing/2014/main" id="{098FEE52-D0F6-D8AD-691A-0040BF4D9B86}"/>
                </a:ext>
              </a:extLst>
            </p:cNvPr>
            <p:cNvSpPr>
              <a:spLocks/>
            </p:cNvSpPr>
            <p:nvPr/>
          </p:nvSpPr>
          <p:spPr bwMode="auto">
            <a:xfrm>
              <a:off x="5354" y="167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5 w 80"/>
                <a:gd name="T17" fmla="*/ 16 h 16"/>
                <a:gd name="T18" fmla="*/ 77 w 80"/>
                <a:gd name="T19" fmla="*/ 13 h 16"/>
                <a:gd name="T20" fmla="*/ 80 w 80"/>
                <a:gd name="T21" fmla="*/ 8 h 16"/>
                <a:gd name="T22" fmla="*/ 77 w 80"/>
                <a:gd name="T23" fmla="*/ 3 h 16"/>
                <a:gd name="T24" fmla="*/ 75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5" y="16"/>
                  </a:lnTo>
                  <a:lnTo>
                    <a:pt x="77" y="13"/>
                  </a:lnTo>
                  <a:lnTo>
                    <a:pt x="80" y="8"/>
                  </a:lnTo>
                  <a:lnTo>
                    <a:pt x="77" y="3"/>
                  </a:lnTo>
                  <a:lnTo>
                    <a:pt x="75"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69" name="Freeform 99">
              <a:extLst>
                <a:ext uri="{FF2B5EF4-FFF2-40B4-BE49-F238E27FC236}">
                  <a16:creationId xmlns:a16="http://schemas.microsoft.com/office/drawing/2014/main" id="{3747DB14-83D4-6F6C-4325-D8CB477EB83A}"/>
                </a:ext>
              </a:extLst>
            </p:cNvPr>
            <p:cNvSpPr>
              <a:spLocks/>
            </p:cNvSpPr>
            <p:nvPr/>
          </p:nvSpPr>
          <p:spPr bwMode="auto">
            <a:xfrm>
              <a:off x="5409" y="167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70" name="Freeform 100">
              <a:extLst>
                <a:ext uri="{FF2B5EF4-FFF2-40B4-BE49-F238E27FC236}">
                  <a16:creationId xmlns:a16="http://schemas.microsoft.com/office/drawing/2014/main" id="{7637BFF1-7EF0-DF05-0CA9-54DA56DDE398}"/>
                </a:ext>
              </a:extLst>
            </p:cNvPr>
            <p:cNvSpPr>
              <a:spLocks/>
            </p:cNvSpPr>
            <p:nvPr/>
          </p:nvSpPr>
          <p:spPr bwMode="auto">
            <a:xfrm>
              <a:off x="5465" y="167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71" name="Freeform 101">
              <a:extLst>
                <a:ext uri="{FF2B5EF4-FFF2-40B4-BE49-F238E27FC236}">
                  <a16:creationId xmlns:a16="http://schemas.microsoft.com/office/drawing/2014/main" id="{5A9A65B6-31DC-1E1B-C291-9176F2C67BC0}"/>
                </a:ext>
              </a:extLst>
            </p:cNvPr>
            <p:cNvSpPr>
              <a:spLocks/>
            </p:cNvSpPr>
            <p:nvPr/>
          </p:nvSpPr>
          <p:spPr bwMode="auto">
            <a:xfrm>
              <a:off x="5520" y="167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872" name="Freeform 102">
              <a:extLst>
                <a:ext uri="{FF2B5EF4-FFF2-40B4-BE49-F238E27FC236}">
                  <a16:creationId xmlns:a16="http://schemas.microsoft.com/office/drawing/2014/main" id="{0FE419C1-9010-0CAB-5191-C5248A48CBE5}"/>
                </a:ext>
              </a:extLst>
            </p:cNvPr>
            <p:cNvSpPr>
              <a:spLocks/>
            </p:cNvSpPr>
            <p:nvPr/>
          </p:nvSpPr>
          <p:spPr bwMode="auto">
            <a:xfrm>
              <a:off x="5576" y="1672"/>
              <a:ext cx="26" cy="8"/>
            </a:xfrm>
            <a:custGeom>
              <a:avLst/>
              <a:gdLst>
                <a:gd name="T0" fmla="*/ 8 w 52"/>
                <a:gd name="T1" fmla="*/ 0 h 16"/>
                <a:gd name="T2" fmla="*/ 5 w 52"/>
                <a:gd name="T3" fmla="*/ 1 h 16"/>
                <a:gd name="T4" fmla="*/ 3 w 52"/>
                <a:gd name="T5" fmla="*/ 3 h 16"/>
                <a:gd name="T6" fmla="*/ 0 w 52"/>
                <a:gd name="T7" fmla="*/ 8 h 16"/>
                <a:gd name="T8" fmla="*/ 3 w 52"/>
                <a:gd name="T9" fmla="*/ 13 h 16"/>
                <a:gd name="T10" fmla="*/ 5 w 52"/>
                <a:gd name="T11" fmla="*/ 16 h 16"/>
                <a:gd name="T12" fmla="*/ 8 w 52"/>
                <a:gd name="T13" fmla="*/ 16 h 16"/>
                <a:gd name="T14" fmla="*/ 44 w 52"/>
                <a:gd name="T15" fmla="*/ 16 h 16"/>
                <a:gd name="T16" fmla="*/ 46 w 52"/>
                <a:gd name="T17" fmla="*/ 15 h 16"/>
                <a:gd name="T18" fmla="*/ 49 w 52"/>
                <a:gd name="T19" fmla="*/ 13 h 16"/>
                <a:gd name="T20" fmla="*/ 52 w 52"/>
                <a:gd name="T21" fmla="*/ 8 h 16"/>
                <a:gd name="T22" fmla="*/ 49 w 52"/>
                <a:gd name="T23" fmla="*/ 3 h 16"/>
                <a:gd name="T24" fmla="*/ 46 w 52"/>
                <a:gd name="T25" fmla="*/ 1 h 16"/>
                <a:gd name="T26" fmla="*/ 44 w 52"/>
                <a:gd name="T27" fmla="*/ 0 h 16"/>
                <a:gd name="T28" fmla="*/ 8 w 52"/>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
                <a:gd name="T46" fmla="*/ 0 h 16"/>
                <a:gd name="T47" fmla="*/ 52 w 52"/>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 h="16">
                  <a:moveTo>
                    <a:pt x="8" y="0"/>
                  </a:moveTo>
                  <a:lnTo>
                    <a:pt x="5" y="1"/>
                  </a:lnTo>
                  <a:lnTo>
                    <a:pt x="3" y="3"/>
                  </a:lnTo>
                  <a:lnTo>
                    <a:pt x="0" y="8"/>
                  </a:lnTo>
                  <a:lnTo>
                    <a:pt x="3" y="13"/>
                  </a:lnTo>
                  <a:lnTo>
                    <a:pt x="5" y="16"/>
                  </a:lnTo>
                  <a:lnTo>
                    <a:pt x="8" y="16"/>
                  </a:lnTo>
                  <a:lnTo>
                    <a:pt x="44" y="16"/>
                  </a:lnTo>
                  <a:lnTo>
                    <a:pt x="46" y="15"/>
                  </a:lnTo>
                  <a:lnTo>
                    <a:pt x="49" y="13"/>
                  </a:lnTo>
                  <a:lnTo>
                    <a:pt x="52" y="8"/>
                  </a:lnTo>
                  <a:lnTo>
                    <a:pt x="49" y="3"/>
                  </a:lnTo>
                  <a:lnTo>
                    <a:pt x="46" y="1"/>
                  </a:lnTo>
                  <a:lnTo>
                    <a:pt x="44"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grpSp>
        <p:nvGrpSpPr>
          <p:cNvPr id="58393" name="Group 103">
            <a:extLst>
              <a:ext uri="{FF2B5EF4-FFF2-40B4-BE49-F238E27FC236}">
                <a16:creationId xmlns:a16="http://schemas.microsoft.com/office/drawing/2014/main" id="{D340E8A9-3F7E-D0D5-EB74-52671125DFD8}"/>
              </a:ext>
            </a:extLst>
          </p:cNvPr>
          <p:cNvGrpSpPr>
            <a:grpSpLocks/>
          </p:cNvGrpSpPr>
          <p:nvPr/>
        </p:nvGrpSpPr>
        <p:grpSpPr bwMode="auto">
          <a:xfrm>
            <a:off x="2058988" y="3844925"/>
            <a:ext cx="6834187" cy="12700"/>
            <a:chOff x="1297" y="2422"/>
            <a:chExt cx="4305" cy="8"/>
          </a:xfrm>
        </p:grpSpPr>
        <p:sp>
          <p:nvSpPr>
            <p:cNvPr id="58717" name="Freeform 104">
              <a:extLst>
                <a:ext uri="{FF2B5EF4-FFF2-40B4-BE49-F238E27FC236}">
                  <a16:creationId xmlns:a16="http://schemas.microsoft.com/office/drawing/2014/main" id="{08176DCD-A976-C2B6-1F4C-228C168C8245}"/>
                </a:ext>
              </a:extLst>
            </p:cNvPr>
            <p:cNvSpPr>
              <a:spLocks/>
            </p:cNvSpPr>
            <p:nvPr/>
          </p:nvSpPr>
          <p:spPr bwMode="auto">
            <a:xfrm>
              <a:off x="1297" y="242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5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5"/>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18" name="Freeform 105">
              <a:extLst>
                <a:ext uri="{FF2B5EF4-FFF2-40B4-BE49-F238E27FC236}">
                  <a16:creationId xmlns:a16="http://schemas.microsoft.com/office/drawing/2014/main" id="{2AE79C9B-965C-9A0A-D463-A39398CADA95}"/>
                </a:ext>
              </a:extLst>
            </p:cNvPr>
            <p:cNvSpPr>
              <a:spLocks/>
            </p:cNvSpPr>
            <p:nvPr/>
          </p:nvSpPr>
          <p:spPr bwMode="auto">
            <a:xfrm>
              <a:off x="1353" y="242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19" name="Freeform 106">
              <a:extLst>
                <a:ext uri="{FF2B5EF4-FFF2-40B4-BE49-F238E27FC236}">
                  <a16:creationId xmlns:a16="http://schemas.microsoft.com/office/drawing/2014/main" id="{3071F847-CDC6-365A-B376-FE65DB3E7D42}"/>
                </a:ext>
              </a:extLst>
            </p:cNvPr>
            <p:cNvSpPr>
              <a:spLocks/>
            </p:cNvSpPr>
            <p:nvPr/>
          </p:nvSpPr>
          <p:spPr bwMode="auto">
            <a:xfrm>
              <a:off x="1408" y="242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20" name="Freeform 107">
              <a:extLst>
                <a:ext uri="{FF2B5EF4-FFF2-40B4-BE49-F238E27FC236}">
                  <a16:creationId xmlns:a16="http://schemas.microsoft.com/office/drawing/2014/main" id="{004ECA78-6AF7-802C-488C-04CF7E3D9E4B}"/>
                </a:ext>
              </a:extLst>
            </p:cNvPr>
            <p:cNvSpPr>
              <a:spLocks/>
            </p:cNvSpPr>
            <p:nvPr/>
          </p:nvSpPr>
          <p:spPr bwMode="auto">
            <a:xfrm>
              <a:off x="1464" y="242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21" name="Freeform 108">
              <a:extLst>
                <a:ext uri="{FF2B5EF4-FFF2-40B4-BE49-F238E27FC236}">
                  <a16:creationId xmlns:a16="http://schemas.microsoft.com/office/drawing/2014/main" id="{0F588C53-3001-19E0-B639-EB390F01B485}"/>
                </a:ext>
              </a:extLst>
            </p:cNvPr>
            <p:cNvSpPr>
              <a:spLocks/>
            </p:cNvSpPr>
            <p:nvPr/>
          </p:nvSpPr>
          <p:spPr bwMode="auto">
            <a:xfrm>
              <a:off x="1520" y="2422"/>
              <a:ext cx="39" cy="8"/>
            </a:xfrm>
            <a:custGeom>
              <a:avLst/>
              <a:gdLst>
                <a:gd name="T0" fmla="*/ 8 w 80"/>
                <a:gd name="T1" fmla="*/ 0 h 16"/>
                <a:gd name="T2" fmla="*/ 5 w 80"/>
                <a:gd name="T3" fmla="*/ 1 h 16"/>
                <a:gd name="T4" fmla="*/ 3 w 80"/>
                <a:gd name="T5" fmla="*/ 3 h 16"/>
                <a:gd name="T6" fmla="*/ 0 w 80"/>
                <a:gd name="T7" fmla="*/ 8 h 16"/>
                <a:gd name="T8" fmla="*/ 3 w 80"/>
                <a:gd name="T9" fmla="*/ 13 h 16"/>
                <a:gd name="T10" fmla="*/ 5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5" y="1"/>
                  </a:lnTo>
                  <a:lnTo>
                    <a:pt x="3" y="3"/>
                  </a:lnTo>
                  <a:lnTo>
                    <a:pt x="0" y="8"/>
                  </a:lnTo>
                  <a:lnTo>
                    <a:pt x="3" y="13"/>
                  </a:lnTo>
                  <a:lnTo>
                    <a:pt x="5"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22" name="Freeform 109">
              <a:extLst>
                <a:ext uri="{FF2B5EF4-FFF2-40B4-BE49-F238E27FC236}">
                  <a16:creationId xmlns:a16="http://schemas.microsoft.com/office/drawing/2014/main" id="{5197A6D0-A0FA-1AB9-E26F-E2453F316AA6}"/>
                </a:ext>
              </a:extLst>
            </p:cNvPr>
            <p:cNvSpPr>
              <a:spLocks/>
            </p:cNvSpPr>
            <p:nvPr/>
          </p:nvSpPr>
          <p:spPr bwMode="auto">
            <a:xfrm>
              <a:off x="1575" y="2422"/>
              <a:ext cx="40"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23" name="Freeform 110">
              <a:extLst>
                <a:ext uri="{FF2B5EF4-FFF2-40B4-BE49-F238E27FC236}">
                  <a16:creationId xmlns:a16="http://schemas.microsoft.com/office/drawing/2014/main" id="{3A8B160D-8150-D194-B5EB-A0831B1996BC}"/>
                </a:ext>
              </a:extLst>
            </p:cNvPr>
            <p:cNvSpPr>
              <a:spLocks/>
            </p:cNvSpPr>
            <p:nvPr/>
          </p:nvSpPr>
          <p:spPr bwMode="auto">
            <a:xfrm>
              <a:off x="1631" y="242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5 w 80"/>
                <a:gd name="T17" fmla="*/ 16 h 16"/>
                <a:gd name="T18" fmla="*/ 77 w 80"/>
                <a:gd name="T19" fmla="*/ 13 h 16"/>
                <a:gd name="T20" fmla="*/ 80 w 80"/>
                <a:gd name="T21" fmla="*/ 8 h 16"/>
                <a:gd name="T22" fmla="*/ 77 w 80"/>
                <a:gd name="T23" fmla="*/ 3 h 16"/>
                <a:gd name="T24" fmla="*/ 75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5" y="16"/>
                  </a:lnTo>
                  <a:lnTo>
                    <a:pt x="77" y="13"/>
                  </a:lnTo>
                  <a:lnTo>
                    <a:pt x="80" y="8"/>
                  </a:lnTo>
                  <a:lnTo>
                    <a:pt x="77" y="3"/>
                  </a:lnTo>
                  <a:lnTo>
                    <a:pt x="75"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24" name="Freeform 111">
              <a:extLst>
                <a:ext uri="{FF2B5EF4-FFF2-40B4-BE49-F238E27FC236}">
                  <a16:creationId xmlns:a16="http://schemas.microsoft.com/office/drawing/2014/main" id="{B3EC6DA3-7BAA-5E31-6341-BB6A8DD7E8E2}"/>
                </a:ext>
              </a:extLst>
            </p:cNvPr>
            <p:cNvSpPr>
              <a:spLocks/>
            </p:cNvSpPr>
            <p:nvPr/>
          </p:nvSpPr>
          <p:spPr bwMode="auto">
            <a:xfrm>
              <a:off x="1686" y="242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25" name="Freeform 112">
              <a:extLst>
                <a:ext uri="{FF2B5EF4-FFF2-40B4-BE49-F238E27FC236}">
                  <a16:creationId xmlns:a16="http://schemas.microsoft.com/office/drawing/2014/main" id="{CC8A0291-0105-07DB-8068-18EABC1C4775}"/>
                </a:ext>
              </a:extLst>
            </p:cNvPr>
            <p:cNvSpPr>
              <a:spLocks/>
            </p:cNvSpPr>
            <p:nvPr/>
          </p:nvSpPr>
          <p:spPr bwMode="auto">
            <a:xfrm>
              <a:off x="1742" y="242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26" name="Freeform 113">
              <a:extLst>
                <a:ext uri="{FF2B5EF4-FFF2-40B4-BE49-F238E27FC236}">
                  <a16:creationId xmlns:a16="http://schemas.microsoft.com/office/drawing/2014/main" id="{A9670367-8B4D-EB77-1EF6-75CE08D1C619}"/>
                </a:ext>
              </a:extLst>
            </p:cNvPr>
            <p:cNvSpPr>
              <a:spLocks/>
            </p:cNvSpPr>
            <p:nvPr/>
          </p:nvSpPr>
          <p:spPr bwMode="auto">
            <a:xfrm>
              <a:off x="1797" y="242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27" name="Freeform 114">
              <a:extLst>
                <a:ext uri="{FF2B5EF4-FFF2-40B4-BE49-F238E27FC236}">
                  <a16:creationId xmlns:a16="http://schemas.microsoft.com/office/drawing/2014/main" id="{F716B4FA-FA56-25D3-7C17-83D07BC8C93B}"/>
                </a:ext>
              </a:extLst>
            </p:cNvPr>
            <p:cNvSpPr>
              <a:spLocks/>
            </p:cNvSpPr>
            <p:nvPr/>
          </p:nvSpPr>
          <p:spPr bwMode="auto">
            <a:xfrm>
              <a:off x="1853" y="242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28" name="Freeform 115">
              <a:extLst>
                <a:ext uri="{FF2B5EF4-FFF2-40B4-BE49-F238E27FC236}">
                  <a16:creationId xmlns:a16="http://schemas.microsoft.com/office/drawing/2014/main" id="{826FA13E-D5E5-3530-E4BF-0B6E18C2028E}"/>
                </a:ext>
              </a:extLst>
            </p:cNvPr>
            <p:cNvSpPr>
              <a:spLocks/>
            </p:cNvSpPr>
            <p:nvPr/>
          </p:nvSpPr>
          <p:spPr bwMode="auto">
            <a:xfrm>
              <a:off x="1909" y="2422"/>
              <a:ext cx="39" cy="8"/>
            </a:xfrm>
            <a:custGeom>
              <a:avLst/>
              <a:gdLst>
                <a:gd name="T0" fmla="*/ 8 w 80"/>
                <a:gd name="T1" fmla="*/ 0 h 16"/>
                <a:gd name="T2" fmla="*/ 5 w 80"/>
                <a:gd name="T3" fmla="*/ 1 h 16"/>
                <a:gd name="T4" fmla="*/ 3 w 80"/>
                <a:gd name="T5" fmla="*/ 3 h 16"/>
                <a:gd name="T6" fmla="*/ 0 w 80"/>
                <a:gd name="T7" fmla="*/ 8 h 16"/>
                <a:gd name="T8" fmla="*/ 3 w 80"/>
                <a:gd name="T9" fmla="*/ 13 h 16"/>
                <a:gd name="T10" fmla="*/ 5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5" y="1"/>
                  </a:lnTo>
                  <a:lnTo>
                    <a:pt x="3" y="3"/>
                  </a:lnTo>
                  <a:lnTo>
                    <a:pt x="0" y="8"/>
                  </a:lnTo>
                  <a:lnTo>
                    <a:pt x="3" y="13"/>
                  </a:lnTo>
                  <a:lnTo>
                    <a:pt x="5"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29" name="Freeform 116">
              <a:extLst>
                <a:ext uri="{FF2B5EF4-FFF2-40B4-BE49-F238E27FC236}">
                  <a16:creationId xmlns:a16="http://schemas.microsoft.com/office/drawing/2014/main" id="{BC8A327C-181F-2CA9-E5F0-9202388E492D}"/>
                </a:ext>
              </a:extLst>
            </p:cNvPr>
            <p:cNvSpPr>
              <a:spLocks/>
            </p:cNvSpPr>
            <p:nvPr/>
          </p:nvSpPr>
          <p:spPr bwMode="auto">
            <a:xfrm>
              <a:off x="1964" y="2422"/>
              <a:ext cx="40"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30" name="Freeform 117">
              <a:extLst>
                <a:ext uri="{FF2B5EF4-FFF2-40B4-BE49-F238E27FC236}">
                  <a16:creationId xmlns:a16="http://schemas.microsoft.com/office/drawing/2014/main" id="{FD7D3BD4-5D02-056D-4DC3-D22EDC19B660}"/>
                </a:ext>
              </a:extLst>
            </p:cNvPr>
            <p:cNvSpPr>
              <a:spLocks/>
            </p:cNvSpPr>
            <p:nvPr/>
          </p:nvSpPr>
          <p:spPr bwMode="auto">
            <a:xfrm>
              <a:off x="2020" y="242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31" name="Freeform 118">
              <a:extLst>
                <a:ext uri="{FF2B5EF4-FFF2-40B4-BE49-F238E27FC236}">
                  <a16:creationId xmlns:a16="http://schemas.microsoft.com/office/drawing/2014/main" id="{1172AE1A-4B70-FC31-C50F-6AE48473C9E9}"/>
                </a:ext>
              </a:extLst>
            </p:cNvPr>
            <p:cNvSpPr>
              <a:spLocks/>
            </p:cNvSpPr>
            <p:nvPr/>
          </p:nvSpPr>
          <p:spPr bwMode="auto">
            <a:xfrm>
              <a:off x="2075" y="2422"/>
              <a:ext cx="40" cy="8"/>
            </a:xfrm>
            <a:custGeom>
              <a:avLst/>
              <a:gdLst>
                <a:gd name="T0" fmla="*/ 7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7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7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7" y="0"/>
                  </a:moveTo>
                  <a:lnTo>
                    <a:pt x="5" y="1"/>
                  </a:lnTo>
                  <a:lnTo>
                    <a:pt x="2" y="3"/>
                  </a:lnTo>
                  <a:lnTo>
                    <a:pt x="0" y="8"/>
                  </a:lnTo>
                  <a:lnTo>
                    <a:pt x="2" y="13"/>
                  </a:lnTo>
                  <a:lnTo>
                    <a:pt x="5" y="16"/>
                  </a:lnTo>
                  <a:lnTo>
                    <a:pt x="7" y="16"/>
                  </a:lnTo>
                  <a:lnTo>
                    <a:pt x="71" y="16"/>
                  </a:lnTo>
                  <a:lnTo>
                    <a:pt x="74" y="16"/>
                  </a:lnTo>
                  <a:lnTo>
                    <a:pt x="76" y="13"/>
                  </a:lnTo>
                  <a:lnTo>
                    <a:pt x="79" y="8"/>
                  </a:lnTo>
                  <a:lnTo>
                    <a:pt x="76" y="3"/>
                  </a:lnTo>
                  <a:lnTo>
                    <a:pt x="74" y="1"/>
                  </a:lnTo>
                  <a:lnTo>
                    <a:pt x="71"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32" name="Freeform 119">
              <a:extLst>
                <a:ext uri="{FF2B5EF4-FFF2-40B4-BE49-F238E27FC236}">
                  <a16:creationId xmlns:a16="http://schemas.microsoft.com/office/drawing/2014/main" id="{77413497-54C5-58F7-1A71-9CEB8BB2C52E}"/>
                </a:ext>
              </a:extLst>
            </p:cNvPr>
            <p:cNvSpPr>
              <a:spLocks/>
            </p:cNvSpPr>
            <p:nvPr/>
          </p:nvSpPr>
          <p:spPr bwMode="auto">
            <a:xfrm>
              <a:off x="2131" y="242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33" name="Freeform 120">
              <a:extLst>
                <a:ext uri="{FF2B5EF4-FFF2-40B4-BE49-F238E27FC236}">
                  <a16:creationId xmlns:a16="http://schemas.microsoft.com/office/drawing/2014/main" id="{B7F67AEC-E4A3-4E97-D040-17E6520A2CF1}"/>
                </a:ext>
              </a:extLst>
            </p:cNvPr>
            <p:cNvSpPr>
              <a:spLocks/>
            </p:cNvSpPr>
            <p:nvPr/>
          </p:nvSpPr>
          <p:spPr bwMode="auto">
            <a:xfrm>
              <a:off x="2186" y="242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34" name="Freeform 121">
              <a:extLst>
                <a:ext uri="{FF2B5EF4-FFF2-40B4-BE49-F238E27FC236}">
                  <a16:creationId xmlns:a16="http://schemas.microsoft.com/office/drawing/2014/main" id="{F347C20D-9DE2-6595-B5D9-6401E8C38909}"/>
                </a:ext>
              </a:extLst>
            </p:cNvPr>
            <p:cNvSpPr>
              <a:spLocks/>
            </p:cNvSpPr>
            <p:nvPr/>
          </p:nvSpPr>
          <p:spPr bwMode="auto">
            <a:xfrm>
              <a:off x="2242" y="242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35" name="Freeform 122">
              <a:extLst>
                <a:ext uri="{FF2B5EF4-FFF2-40B4-BE49-F238E27FC236}">
                  <a16:creationId xmlns:a16="http://schemas.microsoft.com/office/drawing/2014/main" id="{81CEAEAC-AAB6-13CF-C5CC-A9D60444821C}"/>
                </a:ext>
              </a:extLst>
            </p:cNvPr>
            <p:cNvSpPr>
              <a:spLocks/>
            </p:cNvSpPr>
            <p:nvPr/>
          </p:nvSpPr>
          <p:spPr bwMode="auto">
            <a:xfrm>
              <a:off x="2298" y="2422"/>
              <a:ext cx="39"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2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2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2" y="16"/>
                  </a:lnTo>
                  <a:lnTo>
                    <a:pt x="74" y="16"/>
                  </a:lnTo>
                  <a:lnTo>
                    <a:pt x="77" y="13"/>
                  </a:lnTo>
                  <a:lnTo>
                    <a:pt x="79"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36" name="Freeform 123">
              <a:extLst>
                <a:ext uri="{FF2B5EF4-FFF2-40B4-BE49-F238E27FC236}">
                  <a16:creationId xmlns:a16="http://schemas.microsoft.com/office/drawing/2014/main" id="{41640EE2-2FB5-D300-A3E1-C4A81B86D827}"/>
                </a:ext>
              </a:extLst>
            </p:cNvPr>
            <p:cNvSpPr>
              <a:spLocks/>
            </p:cNvSpPr>
            <p:nvPr/>
          </p:nvSpPr>
          <p:spPr bwMode="auto">
            <a:xfrm>
              <a:off x="2353" y="2422"/>
              <a:ext cx="40" cy="8"/>
            </a:xfrm>
            <a:custGeom>
              <a:avLst/>
              <a:gdLst>
                <a:gd name="T0" fmla="*/ 8 w 80"/>
                <a:gd name="T1" fmla="*/ 0 h 16"/>
                <a:gd name="T2" fmla="*/ 5 w 80"/>
                <a:gd name="T3" fmla="*/ 1 h 16"/>
                <a:gd name="T4" fmla="*/ 3 w 80"/>
                <a:gd name="T5" fmla="*/ 3 h 16"/>
                <a:gd name="T6" fmla="*/ 0 w 80"/>
                <a:gd name="T7" fmla="*/ 8 h 16"/>
                <a:gd name="T8" fmla="*/ 3 w 80"/>
                <a:gd name="T9" fmla="*/ 13 h 16"/>
                <a:gd name="T10" fmla="*/ 5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5" y="1"/>
                  </a:lnTo>
                  <a:lnTo>
                    <a:pt x="3" y="3"/>
                  </a:lnTo>
                  <a:lnTo>
                    <a:pt x="0" y="8"/>
                  </a:lnTo>
                  <a:lnTo>
                    <a:pt x="3" y="13"/>
                  </a:lnTo>
                  <a:lnTo>
                    <a:pt x="5"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37" name="Freeform 124">
              <a:extLst>
                <a:ext uri="{FF2B5EF4-FFF2-40B4-BE49-F238E27FC236}">
                  <a16:creationId xmlns:a16="http://schemas.microsoft.com/office/drawing/2014/main" id="{A0389961-CD82-FBB3-1631-AE068B84A680}"/>
                </a:ext>
              </a:extLst>
            </p:cNvPr>
            <p:cNvSpPr>
              <a:spLocks/>
            </p:cNvSpPr>
            <p:nvPr/>
          </p:nvSpPr>
          <p:spPr bwMode="auto">
            <a:xfrm>
              <a:off x="2409" y="242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38" name="Freeform 125">
              <a:extLst>
                <a:ext uri="{FF2B5EF4-FFF2-40B4-BE49-F238E27FC236}">
                  <a16:creationId xmlns:a16="http://schemas.microsoft.com/office/drawing/2014/main" id="{A3B6F9DE-7610-6B33-C31E-4C2DA12FF8E1}"/>
                </a:ext>
              </a:extLst>
            </p:cNvPr>
            <p:cNvSpPr>
              <a:spLocks/>
            </p:cNvSpPr>
            <p:nvPr/>
          </p:nvSpPr>
          <p:spPr bwMode="auto">
            <a:xfrm>
              <a:off x="2464" y="2422"/>
              <a:ext cx="40"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5 w 80"/>
                <a:gd name="T17" fmla="*/ 16 h 16"/>
                <a:gd name="T18" fmla="*/ 77 w 80"/>
                <a:gd name="T19" fmla="*/ 13 h 16"/>
                <a:gd name="T20" fmla="*/ 80 w 80"/>
                <a:gd name="T21" fmla="*/ 8 h 16"/>
                <a:gd name="T22" fmla="*/ 77 w 80"/>
                <a:gd name="T23" fmla="*/ 3 h 16"/>
                <a:gd name="T24" fmla="*/ 75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5" y="16"/>
                  </a:lnTo>
                  <a:lnTo>
                    <a:pt x="77" y="13"/>
                  </a:lnTo>
                  <a:lnTo>
                    <a:pt x="80" y="8"/>
                  </a:lnTo>
                  <a:lnTo>
                    <a:pt x="77" y="3"/>
                  </a:lnTo>
                  <a:lnTo>
                    <a:pt x="75"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39" name="Freeform 126">
              <a:extLst>
                <a:ext uri="{FF2B5EF4-FFF2-40B4-BE49-F238E27FC236}">
                  <a16:creationId xmlns:a16="http://schemas.microsoft.com/office/drawing/2014/main" id="{F96B88E9-AF52-81B4-7B59-96C95638B760}"/>
                </a:ext>
              </a:extLst>
            </p:cNvPr>
            <p:cNvSpPr>
              <a:spLocks/>
            </p:cNvSpPr>
            <p:nvPr/>
          </p:nvSpPr>
          <p:spPr bwMode="auto">
            <a:xfrm>
              <a:off x="2520" y="2422"/>
              <a:ext cx="39"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40" name="Freeform 127">
              <a:extLst>
                <a:ext uri="{FF2B5EF4-FFF2-40B4-BE49-F238E27FC236}">
                  <a16:creationId xmlns:a16="http://schemas.microsoft.com/office/drawing/2014/main" id="{D1057A97-C515-D23E-78A9-491D0559A7C8}"/>
                </a:ext>
              </a:extLst>
            </p:cNvPr>
            <p:cNvSpPr>
              <a:spLocks/>
            </p:cNvSpPr>
            <p:nvPr/>
          </p:nvSpPr>
          <p:spPr bwMode="auto">
            <a:xfrm>
              <a:off x="2575" y="242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41" name="Freeform 128">
              <a:extLst>
                <a:ext uri="{FF2B5EF4-FFF2-40B4-BE49-F238E27FC236}">
                  <a16:creationId xmlns:a16="http://schemas.microsoft.com/office/drawing/2014/main" id="{F364BA5F-57FE-CBE5-F4FB-38BD15F3DCF8}"/>
                </a:ext>
              </a:extLst>
            </p:cNvPr>
            <p:cNvSpPr>
              <a:spLocks/>
            </p:cNvSpPr>
            <p:nvPr/>
          </p:nvSpPr>
          <p:spPr bwMode="auto">
            <a:xfrm>
              <a:off x="2631" y="242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42" name="Freeform 129">
              <a:extLst>
                <a:ext uri="{FF2B5EF4-FFF2-40B4-BE49-F238E27FC236}">
                  <a16:creationId xmlns:a16="http://schemas.microsoft.com/office/drawing/2014/main" id="{A27700A1-0E09-B681-1D7F-765976F8624F}"/>
                </a:ext>
              </a:extLst>
            </p:cNvPr>
            <p:cNvSpPr>
              <a:spLocks/>
            </p:cNvSpPr>
            <p:nvPr/>
          </p:nvSpPr>
          <p:spPr bwMode="auto">
            <a:xfrm>
              <a:off x="2687" y="2422"/>
              <a:ext cx="39"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43" name="Freeform 130">
              <a:extLst>
                <a:ext uri="{FF2B5EF4-FFF2-40B4-BE49-F238E27FC236}">
                  <a16:creationId xmlns:a16="http://schemas.microsoft.com/office/drawing/2014/main" id="{3113DABA-143F-F77B-9FFE-124682FBA04E}"/>
                </a:ext>
              </a:extLst>
            </p:cNvPr>
            <p:cNvSpPr>
              <a:spLocks/>
            </p:cNvSpPr>
            <p:nvPr/>
          </p:nvSpPr>
          <p:spPr bwMode="auto">
            <a:xfrm>
              <a:off x="2742" y="2422"/>
              <a:ext cx="40" cy="8"/>
            </a:xfrm>
            <a:custGeom>
              <a:avLst/>
              <a:gdLst>
                <a:gd name="T0" fmla="*/ 8 w 80"/>
                <a:gd name="T1" fmla="*/ 0 h 16"/>
                <a:gd name="T2" fmla="*/ 5 w 80"/>
                <a:gd name="T3" fmla="*/ 1 h 16"/>
                <a:gd name="T4" fmla="*/ 3 w 80"/>
                <a:gd name="T5" fmla="*/ 3 h 16"/>
                <a:gd name="T6" fmla="*/ 0 w 80"/>
                <a:gd name="T7" fmla="*/ 8 h 16"/>
                <a:gd name="T8" fmla="*/ 3 w 80"/>
                <a:gd name="T9" fmla="*/ 13 h 16"/>
                <a:gd name="T10" fmla="*/ 5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5" y="1"/>
                  </a:lnTo>
                  <a:lnTo>
                    <a:pt x="3" y="3"/>
                  </a:lnTo>
                  <a:lnTo>
                    <a:pt x="0" y="8"/>
                  </a:lnTo>
                  <a:lnTo>
                    <a:pt x="3" y="13"/>
                  </a:lnTo>
                  <a:lnTo>
                    <a:pt x="5"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44" name="Freeform 131">
              <a:extLst>
                <a:ext uri="{FF2B5EF4-FFF2-40B4-BE49-F238E27FC236}">
                  <a16:creationId xmlns:a16="http://schemas.microsoft.com/office/drawing/2014/main" id="{F562D9E5-AD40-4B6F-0455-B2ADBC3D59C2}"/>
                </a:ext>
              </a:extLst>
            </p:cNvPr>
            <p:cNvSpPr>
              <a:spLocks/>
            </p:cNvSpPr>
            <p:nvPr/>
          </p:nvSpPr>
          <p:spPr bwMode="auto">
            <a:xfrm>
              <a:off x="2798" y="242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45" name="Freeform 132">
              <a:extLst>
                <a:ext uri="{FF2B5EF4-FFF2-40B4-BE49-F238E27FC236}">
                  <a16:creationId xmlns:a16="http://schemas.microsoft.com/office/drawing/2014/main" id="{0F96CF1E-71E2-29D6-F8BC-3A4FB692478E}"/>
                </a:ext>
              </a:extLst>
            </p:cNvPr>
            <p:cNvSpPr>
              <a:spLocks/>
            </p:cNvSpPr>
            <p:nvPr/>
          </p:nvSpPr>
          <p:spPr bwMode="auto">
            <a:xfrm>
              <a:off x="2853" y="2422"/>
              <a:ext cx="40"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5 w 80"/>
                <a:gd name="T17" fmla="*/ 16 h 16"/>
                <a:gd name="T18" fmla="*/ 77 w 80"/>
                <a:gd name="T19" fmla="*/ 13 h 16"/>
                <a:gd name="T20" fmla="*/ 80 w 80"/>
                <a:gd name="T21" fmla="*/ 8 h 16"/>
                <a:gd name="T22" fmla="*/ 77 w 80"/>
                <a:gd name="T23" fmla="*/ 3 h 16"/>
                <a:gd name="T24" fmla="*/ 75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5" y="16"/>
                  </a:lnTo>
                  <a:lnTo>
                    <a:pt x="77" y="13"/>
                  </a:lnTo>
                  <a:lnTo>
                    <a:pt x="80" y="8"/>
                  </a:lnTo>
                  <a:lnTo>
                    <a:pt x="77" y="3"/>
                  </a:lnTo>
                  <a:lnTo>
                    <a:pt x="75"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46" name="Freeform 133">
              <a:extLst>
                <a:ext uri="{FF2B5EF4-FFF2-40B4-BE49-F238E27FC236}">
                  <a16:creationId xmlns:a16="http://schemas.microsoft.com/office/drawing/2014/main" id="{C06DD26E-E11B-840E-768E-24D6CB89B995}"/>
                </a:ext>
              </a:extLst>
            </p:cNvPr>
            <p:cNvSpPr>
              <a:spLocks/>
            </p:cNvSpPr>
            <p:nvPr/>
          </p:nvSpPr>
          <p:spPr bwMode="auto">
            <a:xfrm>
              <a:off x="2909" y="2422"/>
              <a:ext cx="39" cy="8"/>
            </a:xfrm>
            <a:custGeom>
              <a:avLst/>
              <a:gdLst>
                <a:gd name="T0" fmla="*/ 7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7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7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7" y="0"/>
                  </a:moveTo>
                  <a:lnTo>
                    <a:pt x="5" y="1"/>
                  </a:lnTo>
                  <a:lnTo>
                    <a:pt x="2" y="3"/>
                  </a:lnTo>
                  <a:lnTo>
                    <a:pt x="0" y="8"/>
                  </a:lnTo>
                  <a:lnTo>
                    <a:pt x="2" y="13"/>
                  </a:lnTo>
                  <a:lnTo>
                    <a:pt x="5" y="16"/>
                  </a:lnTo>
                  <a:lnTo>
                    <a:pt x="7" y="16"/>
                  </a:lnTo>
                  <a:lnTo>
                    <a:pt x="71" y="16"/>
                  </a:lnTo>
                  <a:lnTo>
                    <a:pt x="74" y="16"/>
                  </a:lnTo>
                  <a:lnTo>
                    <a:pt x="76" y="13"/>
                  </a:lnTo>
                  <a:lnTo>
                    <a:pt x="79" y="8"/>
                  </a:lnTo>
                  <a:lnTo>
                    <a:pt x="76" y="3"/>
                  </a:lnTo>
                  <a:lnTo>
                    <a:pt x="74" y="1"/>
                  </a:lnTo>
                  <a:lnTo>
                    <a:pt x="71"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47" name="Freeform 134">
              <a:extLst>
                <a:ext uri="{FF2B5EF4-FFF2-40B4-BE49-F238E27FC236}">
                  <a16:creationId xmlns:a16="http://schemas.microsoft.com/office/drawing/2014/main" id="{041F9C93-501B-FA78-0EF1-CAB098FD8141}"/>
                </a:ext>
              </a:extLst>
            </p:cNvPr>
            <p:cNvSpPr>
              <a:spLocks/>
            </p:cNvSpPr>
            <p:nvPr/>
          </p:nvSpPr>
          <p:spPr bwMode="auto">
            <a:xfrm>
              <a:off x="2964" y="242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48" name="Freeform 135">
              <a:extLst>
                <a:ext uri="{FF2B5EF4-FFF2-40B4-BE49-F238E27FC236}">
                  <a16:creationId xmlns:a16="http://schemas.microsoft.com/office/drawing/2014/main" id="{737AE01F-C37A-75B7-79C0-F07C7B700321}"/>
                </a:ext>
              </a:extLst>
            </p:cNvPr>
            <p:cNvSpPr>
              <a:spLocks/>
            </p:cNvSpPr>
            <p:nvPr/>
          </p:nvSpPr>
          <p:spPr bwMode="auto">
            <a:xfrm>
              <a:off x="3020" y="242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49" name="Freeform 136">
              <a:extLst>
                <a:ext uri="{FF2B5EF4-FFF2-40B4-BE49-F238E27FC236}">
                  <a16:creationId xmlns:a16="http://schemas.microsoft.com/office/drawing/2014/main" id="{6AEB19C7-82D4-2363-FAE7-D641F9223857}"/>
                </a:ext>
              </a:extLst>
            </p:cNvPr>
            <p:cNvSpPr>
              <a:spLocks/>
            </p:cNvSpPr>
            <p:nvPr/>
          </p:nvSpPr>
          <p:spPr bwMode="auto">
            <a:xfrm>
              <a:off x="3075" y="242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50" name="Freeform 137">
              <a:extLst>
                <a:ext uri="{FF2B5EF4-FFF2-40B4-BE49-F238E27FC236}">
                  <a16:creationId xmlns:a16="http://schemas.microsoft.com/office/drawing/2014/main" id="{77D7287B-D6B2-99D2-0312-CDB48F140388}"/>
                </a:ext>
              </a:extLst>
            </p:cNvPr>
            <p:cNvSpPr>
              <a:spLocks/>
            </p:cNvSpPr>
            <p:nvPr/>
          </p:nvSpPr>
          <p:spPr bwMode="auto">
            <a:xfrm>
              <a:off x="3131" y="242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2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2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2" y="16"/>
                  </a:lnTo>
                  <a:lnTo>
                    <a:pt x="74" y="16"/>
                  </a:lnTo>
                  <a:lnTo>
                    <a:pt x="77" y="13"/>
                  </a:lnTo>
                  <a:lnTo>
                    <a:pt x="79"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51" name="Freeform 138">
              <a:extLst>
                <a:ext uri="{FF2B5EF4-FFF2-40B4-BE49-F238E27FC236}">
                  <a16:creationId xmlns:a16="http://schemas.microsoft.com/office/drawing/2014/main" id="{E4A048E3-E43B-4F7A-EC5F-603B23CA8448}"/>
                </a:ext>
              </a:extLst>
            </p:cNvPr>
            <p:cNvSpPr>
              <a:spLocks/>
            </p:cNvSpPr>
            <p:nvPr/>
          </p:nvSpPr>
          <p:spPr bwMode="auto">
            <a:xfrm>
              <a:off x="3187" y="242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52" name="Freeform 139">
              <a:extLst>
                <a:ext uri="{FF2B5EF4-FFF2-40B4-BE49-F238E27FC236}">
                  <a16:creationId xmlns:a16="http://schemas.microsoft.com/office/drawing/2014/main" id="{34C22C33-CD86-49C3-E96B-0B1F38152F34}"/>
                </a:ext>
              </a:extLst>
            </p:cNvPr>
            <p:cNvSpPr>
              <a:spLocks/>
            </p:cNvSpPr>
            <p:nvPr/>
          </p:nvSpPr>
          <p:spPr bwMode="auto">
            <a:xfrm>
              <a:off x="3242" y="2422"/>
              <a:ext cx="40"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53" name="Freeform 140">
              <a:extLst>
                <a:ext uri="{FF2B5EF4-FFF2-40B4-BE49-F238E27FC236}">
                  <a16:creationId xmlns:a16="http://schemas.microsoft.com/office/drawing/2014/main" id="{EB4ABCC3-A387-07C4-B065-746E44D035AB}"/>
                </a:ext>
              </a:extLst>
            </p:cNvPr>
            <p:cNvSpPr>
              <a:spLocks/>
            </p:cNvSpPr>
            <p:nvPr/>
          </p:nvSpPr>
          <p:spPr bwMode="auto">
            <a:xfrm>
              <a:off x="3298" y="242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5 w 80"/>
                <a:gd name="T17" fmla="*/ 16 h 16"/>
                <a:gd name="T18" fmla="*/ 77 w 80"/>
                <a:gd name="T19" fmla="*/ 13 h 16"/>
                <a:gd name="T20" fmla="*/ 80 w 80"/>
                <a:gd name="T21" fmla="*/ 8 h 16"/>
                <a:gd name="T22" fmla="*/ 77 w 80"/>
                <a:gd name="T23" fmla="*/ 3 h 16"/>
                <a:gd name="T24" fmla="*/ 75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5" y="16"/>
                  </a:lnTo>
                  <a:lnTo>
                    <a:pt x="77" y="13"/>
                  </a:lnTo>
                  <a:lnTo>
                    <a:pt x="80" y="8"/>
                  </a:lnTo>
                  <a:lnTo>
                    <a:pt x="77" y="3"/>
                  </a:lnTo>
                  <a:lnTo>
                    <a:pt x="75"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54" name="Freeform 141">
              <a:extLst>
                <a:ext uri="{FF2B5EF4-FFF2-40B4-BE49-F238E27FC236}">
                  <a16:creationId xmlns:a16="http://schemas.microsoft.com/office/drawing/2014/main" id="{DE627631-BF0B-B2C0-BFA3-602DE70DECBD}"/>
                </a:ext>
              </a:extLst>
            </p:cNvPr>
            <p:cNvSpPr>
              <a:spLocks/>
            </p:cNvSpPr>
            <p:nvPr/>
          </p:nvSpPr>
          <p:spPr bwMode="auto">
            <a:xfrm>
              <a:off x="3353" y="242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55" name="Freeform 142">
              <a:extLst>
                <a:ext uri="{FF2B5EF4-FFF2-40B4-BE49-F238E27FC236}">
                  <a16:creationId xmlns:a16="http://schemas.microsoft.com/office/drawing/2014/main" id="{8679C318-6AD5-4D2B-E36A-71842F2557D0}"/>
                </a:ext>
              </a:extLst>
            </p:cNvPr>
            <p:cNvSpPr>
              <a:spLocks/>
            </p:cNvSpPr>
            <p:nvPr/>
          </p:nvSpPr>
          <p:spPr bwMode="auto">
            <a:xfrm>
              <a:off x="3409" y="242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56" name="Freeform 143">
              <a:extLst>
                <a:ext uri="{FF2B5EF4-FFF2-40B4-BE49-F238E27FC236}">
                  <a16:creationId xmlns:a16="http://schemas.microsoft.com/office/drawing/2014/main" id="{61AB7C66-E3C1-21A6-C30A-76E70BD704A2}"/>
                </a:ext>
              </a:extLst>
            </p:cNvPr>
            <p:cNvSpPr>
              <a:spLocks/>
            </p:cNvSpPr>
            <p:nvPr/>
          </p:nvSpPr>
          <p:spPr bwMode="auto">
            <a:xfrm>
              <a:off x="3464" y="242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57" name="Freeform 144">
              <a:extLst>
                <a:ext uri="{FF2B5EF4-FFF2-40B4-BE49-F238E27FC236}">
                  <a16:creationId xmlns:a16="http://schemas.microsoft.com/office/drawing/2014/main" id="{58E78E57-B6EF-3FA6-1256-F5137BD2B27D}"/>
                </a:ext>
              </a:extLst>
            </p:cNvPr>
            <p:cNvSpPr>
              <a:spLocks/>
            </p:cNvSpPr>
            <p:nvPr/>
          </p:nvSpPr>
          <p:spPr bwMode="auto">
            <a:xfrm>
              <a:off x="3520" y="242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58" name="Freeform 145">
              <a:extLst>
                <a:ext uri="{FF2B5EF4-FFF2-40B4-BE49-F238E27FC236}">
                  <a16:creationId xmlns:a16="http://schemas.microsoft.com/office/drawing/2014/main" id="{739D0E38-7149-0C3F-9FC2-08DD7731A6CC}"/>
                </a:ext>
              </a:extLst>
            </p:cNvPr>
            <p:cNvSpPr>
              <a:spLocks/>
            </p:cNvSpPr>
            <p:nvPr/>
          </p:nvSpPr>
          <p:spPr bwMode="auto">
            <a:xfrm>
              <a:off x="3576" y="2422"/>
              <a:ext cx="39" cy="8"/>
            </a:xfrm>
            <a:custGeom>
              <a:avLst/>
              <a:gdLst>
                <a:gd name="T0" fmla="*/ 8 w 80"/>
                <a:gd name="T1" fmla="*/ 0 h 16"/>
                <a:gd name="T2" fmla="*/ 5 w 80"/>
                <a:gd name="T3" fmla="*/ 1 h 16"/>
                <a:gd name="T4" fmla="*/ 3 w 80"/>
                <a:gd name="T5" fmla="*/ 3 h 16"/>
                <a:gd name="T6" fmla="*/ 0 w 80"/>
                <a:gd name="T7" fmla="*/ 8 h 16"/>
                <a:gd name="T8" fmla="*/ 3 w 80"/>
                <a:gd name="T9" fmla="*/ 13 h 16"/>
                <a:gd name="T10" fmla="*/ 5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5" y="1"/>
                  </a:lnTo>
                  <a:lnTo>
                    <a:pt x="3" y="3"/>
                  </a:lnTo>
                  <a:lnTo>
                    <a:pt x="0" y="8"/>
                  </a:lnTo>
                  <a:lnTo>
                    <a:pt x="3" y="13"/>
                  </a:lnTo>
                  <a:lnTo>
                    <a:pt x="5"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59" name="Freeform 146">
              <a:extLst>
                <a:ext uri="{FF2B5EF4-FFF2-40B4-BE49-F238E27FC236}">
                  <a16:creationId xmlns:a16="http://schemas.microsoft.com/office/drawing/2014/main" id="{C73AE84F-8895-F6C3-D23A-69E82E7922B9}"/>
                </a:ext>
              </a:extLst>
            </p:cNvPr>
            <p:cNvSpPr>
              <a:spLocks/>
            </p:cNvSpPr>
            <p:nvPr/>
          </p:nvSpPr>
          <p:spPr bwMode="auto">
            <a:xfrm>
              <a:off x="3631" y="2422"/>
              <a:ext cx="40"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60" name="Freeform 147">
              <a:extLst>
                <a:ext uri="{FF2B5EF4-FFF2-40B4-BE49-F238E27FC236}">
                  <a16:creationId xmlns:a16="http://schemas.microsoft.com/office/drawing/2014/main" id="{8FAF422F-43D3-2F66-EEC6-8AFEAEDD78BF}"/>
                </a:ext>
              </a:extLst>
            </p:cNvPr>
            <p:cNvSpPr>
              <a:spLocks/>
            </p:cNvSpPr>
            <p:nvPr/>
          </p:nvSpPr>
          <p:spPr bwMode="auto">
            <a:xfrm>
              <a:off x="3687" y="242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5 w 80"/>
                <a:gd name="T17" fmla="*/ 16 h 16"/>
                <a:gd name="T18" fmla="*/ 77 w 80"/>
                <a:gd name="T19" fmla="*/ 13 h 16"/>
                <a:gd name="T20" fmla="*/ 80 w 80"/>
                <a:gd name="T21" fmla="*/ 8 h 16"/>
                <a:gd name="T22" fmla="*/ 77 w 80"/>
                <a:gd name="T23" fmla="*/ 3 h 16"/>
                <a:gd name="T24" fmla="*/ 75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5" y="16"/>
                  </a:lnTo>
                  <a:lnTo>
                    <a:pt x="77" y="13"/>
                  </a:lnTo>
                  <a:lnTo>
                    <a:pt x="80" y="8"/>
                  </a:lnTo>
                  <a:lnTo>
                    <a:pt x="77" y="3"/>
                  </a:lnTo>
                  <a:lnTo>
                    <a:pt x="75"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61" name="Freeform 148">
              <a:extLst>
                <a:ext uri="{FF2B5EF4-FFF2-40B4-BE49-F238E27FC236}">
                  <a16:creationId xmlns:a16="http://schemas.microsoft.com/office/drawing/2014/main" id="{B9D8F218-52FC-969E-A471-87A559CB9276}"/>
                </a:ext>
              </a:extLst>
            </p:cNvPr>
            <p:cNvSpPr>
              <a:spLocks/>
            </p:cNvSpPr>
            <p:nvPr/>
          </p:nvSpPr>
          <p:spPr bwMode="auto">
            <a:xfrm>
              <a:off x="3742" y="242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62" name="Freeform 149">
              <a:extLst>
                <a:ext uri="{FF2B5EF4-FFF2-40B4-BE49-F238E27FC236}">
                  <a16:creationId xmlns:a16="http://schemas.microsoft.com/office/drawing/2014/main" id="{89B1A82F-B175-011E-DE71-DE51EEE7EC86}"/>
                </a:ext>
              </a:extLst>
            </p:cNvPr>
            <p:cNvSpPr>
              <a:spLocks/>
            </p:cNvSpPr>
            <p:nvPr/>
          </p:nvSpPr>
          <p:spPr bwMode="auto">
            <a:xfrm>
              <a:off x="3798" y="242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63" name="Freeform 150">
              <a:extLst>
                <a:ext uri="{FF2B5EF4-FFF2-40B4-BE49-F238E27FC236}">
                  <a16:creationId xmlns:a16="http://schemas.microsoft.com/office/drawing/2014/main" id="{77DA0E96-77A6-78C0-DE50-CA108465E75B}"/>
                </a:ext>
              </a:extLst>
            </p:cNvPr>
            <p:cNvSpPr>
              <a:spLocks/>
            </p:cNvSpPr>
            <p:nvPr/>
          </p:nvSpPr>
          <p:spPr bwMode="auto">
            <a:xfrm>
              <a:off x="3853" y="242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64" name="Freeform 151">
              <a:extLst>
                <a:ext uri="{FF2B5EF4-FFF2-40B4-BE49-F238E27FC236}">
                  <a16:creationId xmlns:a16="http://schemas.microsoft.com/office/drawing/2014/main" id="{649A31FC-B54D-2285-5D1F-9965B0A8E616}"/>
                </a:ext>
              </a:extLst>
            </p:cNvPr>
            <p:cNvSpPr>
              <a:spLocks/>
            </p:cNvSpPr>
            <p:nvPr/>
          </p:nvSpPr>
          <p:spPr bwMode="auto">
            <a:xfrm>
              <a:off x="3909" y="242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65" name="Freeform 152">
              <a:extLst>
                <a:ext uri="{FF2B5EF4-FFF2-40B4-BE49-F238E27FC236}">
                  <a16:creationId xmlns:a16="http://schemas.microsoft.com/office/drawing/2014/main" id="{D890646B-EA20-DB7D-79B9-33B6CC06B33F}"/>
                </a:ext>
              </a:extLst>
            </p:cNvPr>
            <p:cNvSpPr>
              <a:spLocks/>
            </p:cNvSpPr>
            <p:nvPr/>
          </p:nvSpPr>
          <p:spPr bwMode="auto">
            <a:xfrm>
              <a:off x="3965" y="2422"/>
              <a:ext cx="39" cy="8"/>
            </a:xfrm>
            <a:custGeom>
              <a:avLst/>
              <a:gdLst>
                <a:gd name="T0" fmla="*/ 8 w 80"/>
                <a:gd name="T1" fmla="*/ 0 h 16"/>
                <a:gd name="T2" fmla="*/ 5 w 80"/>
                <a:gd name="T3" fmla="*/ 1 h 16"/>
                <a:gd name="T4" fmla="*/ 3 w 80"/>
                <a:gd name="T5" fmla="*/ 3 h 16"/>
                <a:gd name="T6" fmla="*/ 0 w 80"/>
                <a:gd name="T7" fmla="*/ 8 h 16"/>
                <a:gd name="T8" fmla="*/ 3 w 80"/>
                <a:gd name="T9" fmla="*/ 13 h 16"/>
                <a:gd name="T10" fmla="*/ 5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5" y="1"/>
                  </a:lnTo>
                  <a:lnTo>
                    <a:pt x="3" y="3"/>
                  </a:lnTo>
                  <a:lnTo>
                    <a:pt x="0" y="8"/>
                  </a:lnTo>
                  <a:lnTo>
                    <a:pt x="3" y="13"/>
                  </a:lnTo>
                  <a:lnTo>
                    <a:pt x="5"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66" name="Freeform 153">
              <a:extLst>
                <a:ext uri="{FF2B5EF4-FFF2-40B4-BE49-F238E27FC236}">
                  <a16:creationId xmlns:a16="http://schemas.microsoft.com/office/drawing/2014/main" id="{D3852B64-3E4B-CD3C-194A-36D846E4D58A}"/>
                </a:ext>
              </a:extLst>
            </p:cNvPr>
            <p:cNvSpPr>
              <a:spLocks/>
            </p:cNvSpPr>
            <p:nvPr/>
          </p:nvSpPr>
          <p:spPr bwMode="auto">
            <a:xfrm>
              <a:off x="4020" y="2422"/>
              <a:ext cx="40"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67" name="Freeform 154">
              <a:extLst>
                <a:ext uri="{FF2B5EF4-FFF2-40B4-BE49-F238E27FC236}">
                  <a16:creationId xmlns:a16="http://schemas.microsoft.com/office/drawing/2014/main" id="{653F8DBC-162F-BD99-1050-C19551DD5072}"/>
                </a:ext>
              </a:extLst>
            </p:cNvPr>
            <p:cNvSpPr>
              <a:spLocks/>
            </p:cNvSpPr>
            <p:nvPr/>
          </p:nvSpPr>
          <p:spPr bwMode="auto">
            <a:xfrm>
              <a:off x="4076" y="242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68" name="Freeform 155">
              <a:extLst>
                <a:ext uri="{FF2B5EF4-FFF2-40B4-BE49-F238E27FC236}">
                  <a16:creationId xmlns:a16="http://schemas.microsoft.com/office/drawing/2014/main" id="{6596DB81-3F01-BE25-6346-D87D624A89B7}"/>
                </a:ext>
              </a:extLst>
            </p:cNvPr>
            <p:cNvSpPr>
              <a:spLocks/>
            </p:cNvSpPr>
            <p:nvPr/>
          </p:nvSpPr>
          <p:spPr bwMode="auto">
            <a:xfrm>
              <a:off x="4131" y="2422"/>
              <a:ext cx="40" cy="8"/>
            </a:xfrm>
            <a:custGeom>
              <a:avLst/>
              <a:gdLst>
                <a:gd name="T0" fmla="*/ 7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7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7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7" y="0"/>
                  </a:moveTo>
                  <a:lnTo>
                    <a:pt x="5" y="1"/>
                  </a:lnTo>
                  <a:lnTo>
                    <a:pt x="2" y="3"/>
                  </a:lnTo>
                  <a:lnTo>
                    <a:pt x="0" y="8"/>
                  </a:lnTo>
                  <a:lnTo>
                    <a:pt x="2" y="13"/>
                  </a:lnTo>
                  <a:lnTo>
                    <a:pt x="5" y="16"/>
                  </a:lnTo>
                  <a:lnTo>
                    <a:pt x="7" y="16"/>
                  </a:lnTo>
                  <a:lnTo>
                    <a:pt x="71" y="16"/>
                  </a:lnTo>
                  <a:lnTo>
                    <a:pt x="74" y="16"/>
                  </a:lnTo>
                  <a:lnTo>
                    <a:pt x="76" y="13"/>
                  </a:lnTo>
                  <a:lnTo>
                    <a:pt x="79" y="8"/>
                  </a:lnTo>
                  <a:lnTo>
                    <a:pt x="76" y="3"/>
                  </a:lnTo>
                  <a:lnTo>
                    <a:pt x="74" y="1"/>
                  </a:lnTo>
                  <a:lnTo>
                    <a:pt x="71"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69" name="Freeform 156">
              <a:extLst>
                <a:ext uri="{FF2B5EF4-FFF2-40B4-BE49-F238E27FC236}">
                  <a16:creationId xmlns:a16="http://schemas.microsoft.com/office/drawing/2014/main" id="{D47B4A54-2044-81B5-89B7-BDB7F936EB1E}"/>
                </a:ext>
              </a:extLst>
            </p:cNvPr>
            <p:cNvSpPr>
              <a:spLocks/>
            </p:cNvSpPr>
            <p:nvPr/>
          </p:nvSpPr>
          <p:spPr bwMode="auto">
            <a:xfrm>
              <a:off x="4187" y="242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70" name="Freeform 157">
              <a:extLst>
                <a:ext uri="{FF2B5EF4-FFF2-40B4-BE49-F238E27FC236}">
                  <a16:creationId xmlns:a16="http://schemas.microsoft.com/office/drawing/2014/main" id="{E5E7B35A-AA3B-4D92-17E2-331552DD1C7F}"/>
                </a:ext>
              </a:extLst>
            </p:cNvPr>
            <p:cNvSpPr>
              <a:spLocks/>
            </p:cNvSpPr>
            <p:nvPr/>
          </p:nvSpPr>
          <p:spPr bwMode="auto">
            <a:xfrm>
              <a:off x="4242" y="242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71" name="Freeform 158">
              <a:extLst>
                <a:ext uri="{FF2B5EF4-FFF2-40B4-BE49-F238E27FC236}">
                  <a16:creationId xmlns:a16="http://schemas.microsoft.com/office/drawing/2014/main" id="{A4C3F2DE-5432-CAE9-E463-C86C8B4F307B}"/>
                </a:ext>
              </a:extLst>
            </p:cNvPr>
            <p:cNvSpPr>
              <a:spLocks/>
            </p:cNvSpPr>
            <p:nvPr/>
          </p:nvSpPr>
          <p:spPr bwMode="auto">
            <a:xfrm>
              <a:off x="4298" y="242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72" name="Freeform 159">
              <a:extLst>
                <a:ext uri="{FF2B5EF4-FFF2-40B4-BE49-F238E27FC236}">
                  <a16:creationId xmlns:a16="http://schemas.microsoft.com/office/drawing/2014/main" id="{3B897D88-D715-0AB1-2D0F-59336FFF8700}"/>
                </a:ext>
              </a:extLst>
            </p:cNvPr>
            <p:cNvSpPr>
              <a:spLocks/>
            </p:cNvSpPr>
            <p:nvPr/>
          </p:nvSpPr>
          <p:spPr bwMode="auto">
            <a:xfrm>
              <a:off x="4354" y="2422"/>
              <a:ext cx="39"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2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2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2" y="16"/>
                  </a:lnTo>
                  <a:lnTo>
                    <a:pt x="74" y="16"/>
                  </a:lnTo>
                  <a:lnTo>
                    <a:pt x="77" y="13"/>
                  </a:lnTo>
                  <a:lnTo>
                    <a:pt x="79"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73" name="Freeform 160">
              <a:extLst>
                <a:ext uri="{FF2B5EF4-FFF2-40B4-BE49-F238E27FC236}">
                  <a16:creationId xmlns:a16="http://schemas.microsoft.com/office/drawing/2014/main" id="{B49FFE72-D5EA-1087-2BA0-C6C23C6DCD06}"/>
                </a:ext>
              </a:extLst>
            </p:cNvPr>
            <p:cNvSpPr>
              <a:spLocks/>
            </p:cNvSpPr>
            <p:nvPr/>
          </p:nvSpPr>
          <p:spPr bwMode="auto">
            <a:xfrm>
              <a:off x="4409" y="2422"/>
              <a:ext cx="40" cy="8"/>
            </a:xfrm>
            <a:custGeom>
              <a:avLst/>
              <a:gdLst>
                <a:gd name="T0" fmla="*/ 8 w 80"/>
                <a:gd name="T1" fmla="*/ 0 h 16"/>
                <a:gd name="T2" fmla="*/ 5 w 80"/>
                <a:gd name="T3" fmla="*/ 1 h 16"/>
                <a:gd name="T4" fmla="*/ 3 w 80"/>
                <a:gd name="T5" fmla="*/ 3 h 16"/>
                <a:gd name="T6" fmla="*/ 0 w 80"/>
                <a:gd name="T7" fmla="*/ 8 h 16"/>
                <a:gd name="T8" fmla="*/ 3 w 80"/>
                <a:gd name="T9" fmla="*/ 13 h 16"/>
                <a:gd name="T10" fmla="*/ 5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5" y="1"/>
                  </a:lnTo>
                  <a:lnTo>
                    <a:pt x="3" y="3"/>
                  </a:lnTo>
                  <a:lnTo>
                    <a:pt x="0" y="8"/>
                  </a:lnTo>
                  <a:lnTo>
                    <a:pt x="3" y="13"/>
                  </a:lnTo>
                  <a:lnTo>
                    <a:pt x="5"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74" name="Freeform 161">
              <a:extLst>
                <a:ext uri="{FF2B5EF4-FFF2-40B4-BE49-F238E27FC236}">
                  <a16:creationId xmlns:a16="http://schemas.microsoft.com/office/drawing/2014/main" id="{FA1B035F-20B3-60EF-95ED-B32481DE78A9}"/>
                </a:ext>
              </a:extLst>
            </p:cNvPr>
            <p:cNvSpPr>
              <a:spLocks/>
            </p:cNvSpPr>
            <p:nvPr/>
          </p:nvSpPr>
          <p:spPr bwMode="auto">
            <a:xfrm>
              <a:off x="4465" y="242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75" name="Freeform 162">
              <a:extLst>
                <a:ext uri="{FF2B5EF4-FFF2-40B4-BE49-F238E27FC236}">
                  <a16:creationId xmlns:a16="http://schemas.microsoft.com/office/drawing/2014/main" id="{11C1695C-F5C9-591D-9CA5-D1C4A8D78E7D}"/>
                </a:ext>
              </a:extLst>
            </p:cNvPr>
            <p:cNvSpPr>
              <a:spLocks/>
            </p:cNvSpPr>
            <p:nvPr/>
          </p:nvSpPr>
          <p:spPr bwMode="auto">
            <a:xfrm>
              <a:off x="4520" y="2422"/>
              <a:ext cx="40"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5 w 80"/>
                <a:gd name="T17" fmla="*/ 16 h 16"/>
                <a:gd name="T18" fmla="*/ 77 w 80"/>
                <a:gd name="T19" fmla="*/ 13 h 16"/>
                <a:gd name="T20" fmla="*/ 80 w 80"/>
                <a:gd name="T21" fmla="*/ 8 h 16"/>
                <a:gd name="T22" fmla="*/ 77 w 80"/>
                <a:gd name="T23" fmla="*/ 3 h 16"/>
                <a:gd name="T24" fmla="*/ 75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5" y="16"/>
                  </a:lnTo>
                  <a:lnTo>
                    <a:pt x="77" y="13"/>
                  </a:lnTo>
                  <a:lnTo>
                    <a:pt x="80" y="8"/>
                  </a:lnTo>
                  <a:lnTo>
                    <a:pt x="77" y="3"/>
                  </a:lnTo>
                  <a:lnTo>
                    <a:pt x="75"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76" name="Freeform 163">
              <a:extLst>
                <a:ext uri="{FF2B5EF4-FFF2-40B4-BE49-F238E27FC236}">
                  <a16:creationId xmlns:a16="http://schemas.microsoft.com/office/drawing/2014/main" id="{C488FC00-80F2-8DC2-E302-1AEFC3FAF148}"/>
                </a:ext>
              </a:extLst>
            </p:cNvPr>
            <p:cNvSpPr>
              <a:spLocks/>
            </p:cNvSpPr>
            <p:nvPr/>
          </p:nvSpPr>
          <p:spPr bwMode="auto">
            <a:xfrm>
              <a:off x="4576" y="2422"/>
              <a:ext cx="39"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77" name="Freeform 164">
              <a:extLst>
                <a:ext uri="{FF2B5EF4-FFF2-40B4-BE49-F238E27FC236}">
                  <a16:creationId xmlns:a16="http://schemas.microsoft.com/office/drawing/2014/main" id="{B7378E70-B3B5-A23B-B869-087BD3C5A0CC}"/>
                </a:ext>
              </a:extLst>
            </p:cNvPr>
            <p:cNvSpPr>
              <a:spLocks/>
            </p:cNvSpPr>
            <p:nvPr/>
          </p:nvSpPr>
          <p:spPr bwMode="auto">
            <a:xfrm>
              <a:off x="4631" y="242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78" name="Freeform 165">
              <a:extLst>
                <a:ext uri="{FF2B5EF4-FFF2-40B4-BE49-F238E27FC236}">
                  <a16:creationId xmlns:a16="http://schemas.microsoft.com/office/drawing/2014/main" id="{73F927D9-148B-8C48-C73E-F906F3013890}"/>
                </a:ext>
              </a:extLst>
            </p:cNvPr>
            <p:cNvSpPr>
              <a:spLocks/>
            </p:cNvSpPr>
            <p:nvPr/>
          </p:nvSpPr>
          <p:spPr bwMode="auto">
            <a:xfrm>
              <a:off x="4687" y="242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79" name="Freeform 166">
              <a:extLst>
                <a:ext uri="{FF2B5EF4-FFF2-40B4-BE49-F238E27FC236}">
                  <a16:creationId xmlns:a16="http://schemas.microsoft.com/office/drawing/2014/main" id="{301EE15D-F496-BEF4-E3FC-4327758B79D6}"/>
                </a:ext>
              </a:extLst>
            </p:cNvPr>
            <p:cNvSpPr>
              <a:spLocks/>
            </p:cNvSpPr>
            <p:nvPr/>
          </p:nvSpPr>
          <p:spPr bwMode="auto">
            <a:xfrm>
              <a:off x="4743" y="2422"/>
              <a:ext cx="39"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80" name="Freeform 167">
              <a:extLst>
                <a:ext uri="{FF2B5EF4-FFF2-40B4-BE49-F238E27FC236}">
                  <a16:creationId xmlns:a16="http://schemas.microsoft.com/office/drawing/2014/main" id="{66E25484-F793-176D-E6A0-06FD6C358F68}"/>
                </a:ext>
              </a:extLst>
            </p:cNvPr>
            <p:cNvSpPr>
              <a:spLocks/>
            </p:cNvSpPr>
            <p:nvPr/>
          </p:nvSpPr>
          <p:spPr bwMode="auto">
            <a:xfrm>
              <a:off x="4798" y="2422"/>
              <a:ext cx="40" cy="8"/>
            </a:xfrm>
            <a:custGeom>
              <a:avLst/>
              <a:gdLst>
                <a:gd name="T0" fmla="*/ 8 w 80"/>
                <a:gd name="T1" fmla="*/ 0 h 16"/>
                <a:gd name="T2" fmla="*/ 5 w 80"/>
                <a:gd name="T3" fmla="*/ 1 h 16"/>
                <a:gd name="T4" fmla="*/ 3 w 80"/>
                <a:gd name="T5" fmla="*/ 3 h 16"/>
                <a:gd name="T6" fmla="*/ 0 w 80"/>
                <a:gd name="T7" fmla="*/ 8 h 16"/>
                <a:gd name="T8" fmla="*/ 3 w 80"/>
                <a:gd name="T9" fmla="*/ 13 h 16"/>
                <a:gd name="T10" fmla="*/ 5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5" y="1"/>
                  </a:lnTo>
                  <a:lnTo>
                    <a:pt x="3" y="3"/>
                  </a:lnTo>
                  <a:lnTo>
                    <a:pt x="0" y="8"/>
                  </a:lnTo>
                  <a:lnTo>
                    <a:pt x="3" y="13"/>
                  </a:lnTo>
                  <a:lnTo>
                    <a:pt x="5"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81" name="Freeform 168">
              <a:extLst>
                <a:ext uri="{FF2B5EF4-FFF2-40B4-BE49-F238E27FC236}">
                  <a16:creationId xmlns:a16="http://schemas.microsoft.com/office/drawing/2014/main" id="{B05FB07A-F173-CC9C-87D2-6103B4562C6D}"/>
                </a:ext>
              </a:extLst>
            </p:cNvPr>
            <p:cNvSpPr>
              <a:spLocks/>
            </p:cNvSpPr>
            <p:nvPr/>
          </p:nvSpPr>
          <p:spPr bwMode="auto">
            <a:xfrm>
              <a:off x="4854" y="242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82" name="Freeform 169">
              <a:extLst>
                <a:ext uri="{FF2B5EF4-FFF2-40B4-BE49-F238E27FC236}">
                  <a16:creationId xmlns:a16="http://schemas.microsoft.com/office/drawing/2014/main" id="{13C9DE12-B232-8765-9115-B615A2BED672}"/>
                </a:ext>
              </a:extLst>
            </p:cNvPr>
            <p:cNvSpPr>
              <a:spLocks/>
            </p:cNvSpPr>
            <p:nvPr/>
          </p:nvSpPr>
          <p:spPr bwMode="auto">
            <a:xfrm>
              <a:off x="4909" y="2422"/>
              <a:ext cx="40"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5 w 80"/>
                <a:gd name="T17" fmla="*/ 16 h 16"/>
                <a:gd name="T18" fmla="*/ 77 w 80"/>
                <a:gd name="T19" fmla="*/ 13 h 16"/>
                <a:gd name="T20" fmla="*/ 80 w 80"/>
                <a:gd name="T21" fmla="*/ 8 h 16"/>
                <a:gd name="T22" fmla="*/ 77 w 80"/>
                <a:gd name="T23" fmla="*/ 3 h 16"/>
                <a:gd name="T24" fmla="*/ 75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5" y="16"/>
                  </a:lnTo>
                  <a:lnTo>
                    <a:pt x="77" y="13"/>
                  </a:lnTo>
                  <a:lnTo>
                    <a:pt x="80" y="8"/>
                  </a:lnTo>
                  <a:lnTo>
                    <a:pt x="77" y="3"/>
                  </a:lnTo>
                  <a:lnTo>
                    <a:pt x="75"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83" name="Freeform 170">
              <a:extLst>
                <a:ext uri="{FF2B5EF4-FFF2-40B4-BE49-F238E27FC236}">
                  <a16:creationId xmlns:a16="http://schemas.microsoft.com/office/drawing/2014/main" id="{1F94A034-9C0D-8AFE-AE13-6354157AF74D}"/>
                </a:ext>
              </a:extLst>
            </p:cNvPr>
            <p:cNvSpPr>
              <a:spLocks/>
            </p:cNvSpPr>
            <p:nvPr/>
          </p:nvSpPr>
          <p:spPr bwMode="auto">
            <a:xfrm>
              <a:off x="4965" y="2422"/>
              <a:ext cx="39" cy="8"/>
            </a:xfrm>
            <a:custGeom>
              <a:avLst/>
              <a:gdLst>
                <a:gd name="T0" fmla="*/ 7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7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7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7" y="0"/>
                  </a:moveTo>
                  <a:lnTo>
                    <a:pt x="5" y="1"/>
                  </a:lnTo>
                  <a:lnTo>
                    <a:pt x="2" y="3"/>
                  </a:lnTo>
                  <a:lnTo>
                    <a:pt x="0" y="8"/>
                  </a:lnTo>
                  <a:lnTo>
                    <a:pt x="2" y="13"/>
                  </a:lnTo>
                  <a:lnTo>
                    <a:pt x="5" y="16"/>
                  </a:lnTo>
                  <a:lnTo>
                    <a:pt x="7" y="16"/>
                  </a:lnTo>
                  <a:lnTo>
                    <a:pt x="71" y="16"/>
                  </a:lnTo>
                  <a:lnTo>
                    <a:pt x="74" y="16"/>
                  </a:lnTo>
                  <a:lnTo>
                    <a:pt x="76" y="13"/>
                  </a:lnTo>
                  <a:lnTo>
                    <a:pt x="79" y="8"/>
                  </a:lnTo>
                  <a:lnTo>
                    <a:pt x="76" y="3"/>
                  </a:lnTo>
                  <a:lnTo>
                    <a:pt x="74" y="1"/>
                  </a:lnTo>
                  <a:lnTo>
                    <a:pt x="71"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84" name="Freeform 171">
              <a:extLst>
                <a:ext uri="{FF2B5EF4-FFF2-40B4-BE49-F238E27FC236}">
                  <a16:creationId xmlns:a16="http://schemas.microsoft.com/office/drawing/2014/main" id="{150914F4-A22F-C86B-B33E-FA201AC736E7}"/>
                </a:ext>
              </a:extLst>
            </p:cNvPr>
            <p:cNvSpPr>
              <a:spLocks/>
            </p:cNvSpPr>
            <p:nvPr/>
          </p:nvSpPr>
          <p:spPr bwMode="auto">
            <a:xfrm>
              <a:off x="5020" y="242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85" name="Freeform 172">
              <a:extLst>
                <a:ext uri="{FF2B5EF4-FFF2-40B4-BE49-F238E27FC236}">
                  <a16:creationId xmlns:a16="http://schemas.microsoft.com/office/drawing/2014/main" id="{88980230-5FF6-C233-1025-29E8CB623892}"/>
                </a:ext>
              </a:extLst>
            </p:cNvPr>
            <p:cNvSpPr>
              <a:spLocks/>
            </p:cNvSpPr>
            <p:nvPr/>
          </p:nvSpPr>
          <p:spPr bwMode="auto">
            <a:xfrm>
              <a:off x="5076" y="242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86" name="Freeform 173">
              <a:extLst>
                <a:ext uri="{FF2B5EF4-FFF2-40B4-BE49-F238E27FC236}">
                  <a16:creationId xmlns:a16="http://schemas.microsoft.com/office/drawing/2014/main" id="{F1833194-E01B-3E5A-FAAB-49C0351D5EA4}"/>
                </a:ext>
              </a:extLst>
            </p:cNvPr>
            <p:cNvSpPr>
              <a:spLocks/>
            </p:cNvSpPr>
            <p:nvPr/>
          </p:nvSpPr>
          <p:spPr bwMode="auto">
            <a:xfrm>
              <a:off x="5131" y="242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87" name="Freeform 174">
              <a:extLst>
                <a:ext uri="{FF2B5EF4-FFF2-40B4-BE49-F238E27FC236}">
                  <a16:creationId xmlns:a16="http://schemas.microsoft.com/office/drawing/2014/main" id="{31559501-14AC-43E3-8BC1-D623F4618BEE}"/>
                </a:ext>
              </a:extLst>
            </p:cNvPr>
            <p:cNvSpPr>
              <a:spLocks/>
            </p:cNvSpPr>
            <p:nvPr/>
          </p:nvSpPr>
          <p:spPr bwMode="auto">
            <a:xfrm>
              <a:off x="5187" y="242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2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2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2" y="16"/>
                  </a:lnTo>
                  <a:lnTo>
                    <a:pt x="74" y="16"/>
                  </a:lnTo>
                  <a:lnTo>
                    <a:pt x="77" y="13"/>
                  </a:lnTo>
                  <a:lnTo>
                    <a:pt x="79"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88" name="Freeform 175">
              <a:extLst>
                <a:ext uri="{FF2B5EF4-FFF2-40B4-BE49-F238E27FC236}">
                  <a16:creationId xmlns:a16="http://schemas.microsoft.com/office/drawing/2014/main" id="{785CB9BE-6721-F0A3-F680-7C5DD63D68A2}"/>
                </a:ext>
              </a:extLst>
            </p:cNvPr>
            <p:cNvSpPr>
              <a:spLocks/>
            </p:cNvSpPr>
            <p:nvPr/>
          </p:nvSpPr>
          <p:spPr bwMode="auto">
            <a:xfrm>
              <a:off x="5243" y="242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89" name="Freeform 176">
              <a:extLst>
                <a:ext uri="{FF2B5EF4-FFF2-40B4-BE49-F238E27FC236}">
                  <a16:creationId xmlns:a16="http://schemas.microsoft.com/office/drawing/2014/main" id="{C2FBE31D-C177-BDAC-52B5-9DCEC3543EE3}"/>
                </a:ext>
              </a:extLst>
            </p:cNvPr>
            <p:cNvSpPr>
              <a:spLocks/>
            </p:cNvSpPr>
            <p:nvPr/>
          </p:nvSpPr>
          <p:spPr bwMode="auto">
            <a:xfrm>
              <a:off x="5298" y="2422"/>
              <a:ext cx="40"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4 w 80"/>
                <a:gd name="T17" fmla="*/ 16 h 16"/>
                <a:gd name="T18" fmla="*/ 77 w 80"/>
                <a:gd name="T19" fmla="*/ 13 h 16"/>
                <a:gd name="T20" fmla="*/ 80 w 80"/>
                <a:gd name="T21" fmla="*/ 8 h 16"/>
                <a:gd name="T22" fmla="*/ 77 w 80"/>
                <a:gd name="T23" fmla="*/ 3 h 16"/>
                <a:gd name="T24" fmla="*/ 74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4" y="16"/>
                  </a:lnTo>
                  <a:lnTo>
                    <a:pt x="77" y="13"/>
                  </a:lnTo>
                  <a:lnTo>
                    <a:pt x="80" y="8"/>
                  </a:lnTo>
                  <a:lnTo>
                    <a:pt x="77" y="3"/>
                  </a:lnTo>
                  <a:lnTo>
                    <a:pt x="74"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90" name="Freeform 177">
              <a:extLst>
                <a:ext uri="{FF2B5EF4-FFF2-40B4-BE49-F238E27FC236}">
                  <a16:creationId xmlns:a16="http://schemas.microsoft.com/office/drawing/2014/main" id="{FF05633C-4CDB-A535-521C-07914F11B4E2}"/>
                </a:ext>
              </a:extLst>
            </p:cNvPr>
            <p:cNvSpPr>
              <a:spLocks/>
            </p:cNvSpPr>
            <p:nvPr/>
          </p:nvSpPr>
          <p:spPr bwMode="auto">
            <a:xfrm>
              <a:off x="5354" y="2422"/>
              <a:ext cx="39" cy="8"/>
            </a:xfrm>
            <a:custGeom>
              <a:avLst/>
              <a:gdLst>
                <a:gd name="T0" fmla="*/ 8 w 80"/>
                <a:gd name="T1" fmla="*/ 0 h 16"/>
                <a:gd name="T2" fmla="*/ 6 w 80"/>
                <a:gd name="T3" fmla="*/ 1 h 16"/>
                <a:gd name="T4" fmla="*/ 3 w 80"/>
                <a:gd name="T5" fmla="*/ 3 h 16"/>
                <a:gd name="T6" fmla="*/ 0 w 80"/>
                <a:gd name="T7" fmla="*/ 8 h 16"/>
                <a:gd name="T8" fmla="*/ 3 w 80"/>
                <a:gd name="T9" fmla="*/ 13 h 16"/>
                <a:gd name="T10" fmla="*/ 6 w 80"/>
                <a:gd name="T11" fmla="*/ 16 h 16"/>
                <a:gd name="T12" fmla="*/ 8 w 80"/>
                <a:gd name="T13" fmla="*/ 16 h 16"/>
                <a:gd name="T14" fmla="*/ 72 w 80"/>
                <a:gd name="T15" fmla="*/ 16 h 16"/>
                <a:gd name="T16" fmla="*/ 75 w 80"/>
                <a:gd name="T17" fmla="*/ 16 h 16"/>
                <a:gd name="T18" fmla="*/ 77 w 80"/>
                <a:gd name="T19" fmla="*/ 13 h 16"/>
                <a:gd name="T20" fmla="*/ 80 w 80"/>
                <a:gd name="T21" fmla="*/ 8 h 16"/>
                <a:gd name="T22" fmla="*/ 77 w 80"/>
                <a:gd name="T23" fmla="*/ 3 h 16"/>
                <a:gd name="T24" fmla="*/ 75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6" y="1"/>
                  </a:lnTo>
                  <a:lnTo>
                    <a:pt x="3" y="3"/>
                  </a:lnTo>
                  <a:lnTo>
                    <a:pt x="0" y="8"/>
                  </a:lnTo>
                  <a:lnTo>
                    <a:pt x="3" y="13"/>
                  </a:lnTo>
                  <a:lnTo>
                    <a:pt x="6" y="16"/>
                  </a:lnTo>
                  <a:lnTo>
                    <a:pt x="8" y="16"/>
                  </a:lnTo>
                  <a:lnTo>
                    <a:pt x="72" y="16"/>
                  </a:lnTo>
                  <a:lnTo>
                    <a:pt x="75" y="16"/>
                  </a:lnTo>
                  <a:lnTo>
                    <a:pt x="77" y="13"/>
                  </a:lnTo>
                  <a:lnTo>
                    <a:pt x="80" y="8"/>
                  </a:lnTo>
                  <a:lnTo>
                    <a:pt x="77" y="3"/>
                  </a:lnTo>
                  <a:lnTo>
                    <a:pt x="75"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91" name="Freeform 178">
              <a:extLst>
                <a:ext uri="{FF2B5EF4-FFF2-40B4-BE49-F238E27FC236}">
                  <a16:creationId xmlns:a16="http://schemas.microsoft.com/office/drawing/2014/main" id="{63F1EE9F-9418-4848-2363-B40AC546B0AF}"/>
                </a:ext>
              </a:extLst>
            </p:cNvPr>
            <p:cNvSpPr>
              <a:spLocks/>
            </p:cNvSpPr>
            <p:nvPr/>
          </p:nvSpPr>
          <p:spPr bwMode="auto">
            <a:xfrm>
              <a:off x="5409" y="242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6 w 79"/>
                <a:gd name="T19" fmla="*/ 13 h 16"/>
                <a:gd name="T20" fmla="*/ 79 w 79"/>
                <a:gd name="T21" fmla="*/ 8 h 16"/>
                <a:gd name="T22" fmla="*/ 76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6" y="13"/>
                  </a:lnTo>
                  <a:lnTo>
                    <a:pt x="79" y="8"/>
                  </a:lnTo>
                  <a:lnTo>
                    <a:pt x="76"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92" name="Freeform 179">
              <a:extLst>
                <a:ext uri="{FF2B5EF4-FFF2-40B4-BE49-F238E27FC236}">
                  <a16:creationId xmlns:a16="http://schemas.microsoft.com/office/drawing/2014/main" id="{71F29BF0-A304-5317-4748-223B99B644EA}"/>
                </a:ext>
              </a:extLst>
            </p:cNvPr>
            <p:cNvSpPr>
              <a:spLocks/>
            </p:cNvSpPr>
            <p:nvPr/>
          </p:nvSpPr>
          <p:spPr bwMode="auto">
            <a:xfrm>
              <a:off x="5465" y="2422"/>
              <a:ext cx="40" cy="8"/>
            </a:xfrm>
            <a:custGeom>
              <a:avLst/>
              <a:gdLst>
                <a:gd name="T0" fmla="*/ 8 w 79"/>
                <a:gd name="T1" fmla="*/ 0 h 16"/>
                <a:gd name="T2" fmla="*/ 5 w 79"/>
                <a:gd name="T3" fmla="*/ 1 h 16"/>
                <a:gd name="T4" fmla="*/ 2 w 79"/>
                <a:gd name="T5" fmla="*/ 3 h 16"/>
                <a:gd name="T6" fmla="*/ 0 w 79"/>
                <a:gd name="T7" fmla="*/ 8 h 16"/>
                <a:gd name="T8" fmla="*/ 2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2" y="3"/>
                  </a:lnTo>
                  <a:lnTo>
                    <a:pt x="0" y="8"/>
                  </a:lnTo>
                  <a:lnTo>
                    <a:pt x="2"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93" name="Freeform 180">
              <a:extLst>
                <a:ext uri="{FF2B5EF4-FFF2-40B4-BE49-F238E27FC236}">
                  <a16:creationId xmlns:a16="http://schemas.microsoft.com/office/drawing/2014/main" id="{E1E0F2BE-FE07-B427-FA29-1F4BB42AA2CE}"/>
                </a:ext>
              </a:extLst>
            </p:cNvPr>
            <p:cNvSpPr>
              <a:spLocks/>
            </p:cNvSpPr>
            <p:nvPr/>
          </p:nvSpPr>
          <p:spPr bwMode="auto">
            <a:xfrm>
              <a:off x="5520" y="2422"/>
              <a:ext cx="40" cy="8"/>
            </a:xfrm>
            <a:custGeom>
              <a:avLst/>
              <a:gdLst>
                <a:gd name="T0" fmla="*/ 8 w 79"/>
                <a:gd name="T1" fmla="*/ 0 h 16"/>
                <a:gd name="T2" fmla="*/ 5 w 79"/>
                <a:gd name="T3" fmla="*/ 1 h 16"/>
                <a:gd name="T4" fmla="*/ 3 w 79"/>
                <a:gd name="T5" fmla="*/ 3 h 16"/>
                <a:gd name="T6" fmla="*/ 0 w 79"/>
                <a:gd name="T7" fmla="*/ 8 h 16"/>
                <a:gd name="T8" fmla="*/ 3 w 79"/>
                <a:gd name="T9" fmla="*/ 13 h 16"/>
                <a:gd name="T10" fmla="*/ 5 w 79"/>
                <a:gd name="T11" fmla="*/ 16 h 16"/>
                <a:gd name="T12" fmla="*/ 8 w 79"/>
                <a:gd name="T13" fmla="*/ 16 h 16"/>
                <a:gd name="T14" fmla="*/ 71 w 79"/>
                <a:gd name="T15" fmla="*/ 16 h 16"/>
                <a:gd name="T16" fmla="*/ 74 w 79"/>
                <a:gd name="T17" fmla="*/ 16 h 16"/>
                <a:gd name="T18" fmla="*/ 77 w 79"/>
                <a:gd name="T19" fmla="*/ 13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5" y="1"/>
                  </a:lnTo>
                  <a:lnTo>
                    <a:pt x="3" y="3"/>
                  </a:lnTo>
                  <a:lnTo>
                    <a:pt x="0" y="8"/>
                  </a:lnTo>
                  <a:lnTo>
                    <a:pt x="3" y="13"/>
                  </a:lnTo>
                  <a:lnTo>
                    <a:pt x="5" y="16"/>
                  </a:lnTo>
                  <a:lnTo>
                    <a:pt x="8" y="16"/>
                  </a:lnTo>
                  <a:lnTo>
                    <a:pt x="71" y="16"/>
                  </a:lnTo>
                  <a:lnTo>
                    <a:pt x="74" y="16"/>
                  </a:lnTo>
                  <a:lnTo>
                    <a:pt x="77" y="13"/>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94" name="Freeform 181">
              <a:extLst>
                <a:ext uri="{FF2B5EF4-FFF2-40B4-BE49-F238E27FC236}">
                  <a16:creationId xmlns:a16="http://schemas.microsoft.com/office/drawing/2014/main" id="{CB8610B7-00C9-0E31-509C-3B52E0E3A56C}"/>
                </a:ext>
              </a:extLst>
            </p:cNvPr>
            <p:cNvSpPr>
              <a:spLocks/>
            </p:cNvSpPr>
            <p:nvPr/>
          </p:nvSpPr>
          <p:spPr bwMode="auto">
            <a:xfrm>
              <a:off x="5576" y="2422"/>
              <a:ext cx="26" cy="8"/>
            </a:xfrm>
            <a:custGeom>
              <a:avLst/>
              <a:gdLst>
                <a:gd name="T0" fmla="*/ 8 w 52"/>
                <a:gd name="T1" fmla="*/ 0 h 16"/>
                <a:gd name="T2" fmla="*/ 5 w 52"/>
                <a:gd name="T3" fmla="*/ 1 h 16"/>
                <a:gd name="T4" fmla="*/ 3 w 52"/>
                <a:gd name="T5" fmla="*/ 3 h 16"/>
                <a:gd name="T6" fmla="*/ 0 w 52"/>
                <a:gd name="T7" fmla="*/ 8 h 16"/>
                <a:gd name="T8" fmla="*/ 3 w 52"/>
                <a:gd name="T9" fmla="*/ 13 h 16"/>
                <a:gd name="T10" fmla="*/ 5 w 52"/>
                <a:gd name="T11" fmla="*/ 16 h 16"/>
                <a:gd name="T12" fmla="*/ 8 w 52"/>
                <a:gd name="T13" fmla="*/ 16 h 16"/>
                <a:gd name="T14" fmla="*/ 44 w 52"/>
                <a:gd name="T15" fmla="*/ 16 h 16"/>
                <a:gd name="T16" fmla="*/ 46 w 52"/>
                <a:gd name="T17" fmla="*/ 15 h 16"/>
                <a:gd name="T18" fmla="*/ 49 w 52"/>
                <a:gd name="T19" fmla="*/ 13 h 16"/>
                <a:gd name="T20" fmla="*/ 52 w 52"/>
                <a:gd name="T21" fmla="*/ 8 h 16"/>
                <a:gd name="T22" fmla="*/ 49 w 52"/>
                <a:gd name="T23" fmla="*/ 3 h 16"/>
                <a:gd name="T24" fmla="*/ 46 w 52"/>
                <a:gd name="T25" fmla="*/ 1 h 16"/>
                <a:gd name="T26" fmla="*/ 44 w 52"/>
                <a:gd name="T27" fmla="*/ 0 h 16"/>
                <a:gd name="T28" fmla="*/ 8 w 52"/>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
                <a:gd name="T46" fmla="*/ 0 h 16"/>
                <a:gd name="T47" fmla="*/ 52 w 52"/>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 h="16">
                  <a:moveTo>
                    <a:pt x="8" y="0"/>
                  </a:moveTo>
                  <a:lnTo>
                    <a:pt x="5" y="1"/>
                  </a:lnTo>
                  <a:lnTo>
                    <a:pt x="3" y="3"/>
                  </a:lnTo>
                  <a:lnTo>
                    <a:pt x="0" y="8"/>
                  </a:lnTo>
                  <a:lnTo>
                    <a:pt x="3" y="13"/>
                  </a:lnTo>
                  <a:lnTo>
                    <a:pt x="5" y="16"/>
                  </a:lnTo>
                  <a:lnTo>
                    <a:pt x="8" y="16"/>
                  </a:lnTo>
                  <a:lnTo>
                    <a:pt x="44" y="16"/>
                  </a:lnTo>
                  <a:lnTo>
                    <a:pt x="46" y="15"/>
                  </a:lnTo>
                  <a:lnTo>
                    <a:pt x="49" y="13"/>
                  </a:lnTo>
                  <a:lnTo>
                    <a:pt x="52" y="8"/>
                  </a:lnTo>
                  <a:lnTo>
                    <a:pt x="49" y="3"/>
                  </a:lnTo>
                  <a:lnTo>
                    <a:pt x="46" y="1"/>
                  </a:lnTo>
                  <a:lnTo>
                    <a:pt x="44"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grpSp>
        <p:nvGrpSpPr>
          <p:cNvPr id="58394" name="Group 182">
            <a:extLst>
              <a:ext uri="{FF2B5EF4-FFF2-40B4-BE49-F238E27FC236}">
                <a16:creationId xmlns:a16="http://schemas.microsoft.com/office/drawing/2014/main" id="{874F1F8A-1550-6809-E140-72C1E6466518}"/>
              </a:ext>
            </a:extLst>
          </p:cNvPr>
          <p:cNvGrpSpPr>
            <a:grpSpLocks/>
          </p:cNvGrpSpPr>
          <p:nvPr/>
        </p:nvGrpSpPr>
        <p:grpSpPr bwMode="auto">
          <a:xfrm>
            <a:off x="3338513" y="1606550"/>
            <a:ext cx="12700" cy="3316288"/>
            <a:chOff x="2103" y="1012"/>
            <a:chExt cx="8" cy="2089"/>
          </a:xfrm>
        </p:grpSpPr>
        <p:sp>
          <p:nvSpPr>
            <p:cNvPr id="58679" name="Freeform 183">
              <a:extLst>
                <a:ext uri="{FF2B5EF4-FFF2-40B4-BE49-F238E27FC236}">
                  <a16:creationId xmlns:a16="http://schemas.microsoft.com/office/drawing/2014/main" id="{346A2378-E343-94FC-D3A5-6BBAB11CD4E8}"/>
                </a:ext>
              </a:extLst>
            </p:cNvPr>
            <p:cNvSpPr>
              <a:spLocks/>
            </p:cNvSpPr>
            <p:nvPr/>
          </p:nvSpPr>
          <p:spPr bwMode="auto">
            <a:xfrm>
              <a:off x="2103" y="1012"/>
              <a:ext cx="8" cy="40"/>
            </a:xfrm>
            <a:custGeom>
              <a:avLst/>
              <a:gdLst>
                <a:gd name="T0" fmla="*/ 16 w 16"/>
                <a:gd name="T1" fmla="*/ 8 h 79"/>
                <a:gd name="T2" fmla="*/ 13 w 16"/>
                <a:gd name="T3" fmla="*/ 3 h 79"/>
                <a:gd name="T4" fmla="*/ 11 w 16"/>
                <a:gd name="T5" fmla="*/ 1 h 79"/>
                <a:gd name="T6" fmla="*/ 8 w 16"/>
                <a:gd name="T7" fmla="*/ 0 h 79"/>
                <a:gd name="T8" fmla="*/ 5 w 16"/>
                <a:gd name="T9" fmla="*/ 1 h 79"/>
                <a:gd name="T10" fmla="*/ 3 w 16"/>
                <a:gd name="T11" fmla="*/ 3 h 79"/>
                <a:gd name="T12" fmla="*/ 0 w 16"/>
                <a:gd name="T13" fmla="*/ 8 h 79"/>
                <a:gd name="T14" fmla="*/ 0 w 16"/>
                <a:gd name="T15" fmla="*/ 71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1"/>
                  </a:lnTo>
                  <a:lnTo>
                    <a:pt x="8" y="0"/>
                  </a:lnTo>
                  <a:lnTo>
                    <a:pt x="5" y="1"/>
                  </a:lnTo>
                  <a:lnTo>
                    <a:pt x="3" y="3"/>
                  </a:lnTo>
                  <a:lnTo>
                    <a:pt x="0" y="8"/>
                  </a:lnTo>
                  <a:lnTo>
                    <a:pt x="0" y="71"/>
                  </a:lnTo>
                  <a:lnTo>
                    <a:pt x="3" y="77"/>
                  </a:lnTo>
                  <a:lnTo>
                    <a:pt x="5" y="78"/>
                  </a:lnTo>
                  <a:lnTo>
                    <a:pt x="8" y="79"/>
                  </a:lnTo>
                  <a:lnTo>
                    <a:pt x="11"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80" name="Freeform 184">
              <a:extLst>
                <a:ext uri="{FF2B5EF4-FFF2-40B4-BE49-F238E27FC236}">
                  <a16:creationId xmlns:a16="http://schemas.microsoft.com/office/drawing/2014/main" id="{37E6B53E-BAD3-C977-C2FF-3C145D11C102}"/>
                </a:ext>
              </a:extLst>
            </p:cNvPr>
            <p:cNvSpPr>
              <a:spLocks/>
            </p:cNvSpPr>
            <p:nvPr/>
          </p:nvSpPr>
          <p:spPr bwMode="auto">
            <a:xfrm>
              <a:off x="2103" y="1068"/>
              <a:ext cx="8" cy="39"/>
            </a:xfrm>
            <a:custGeom>
              <a:avLst/>
              <a:gdLst>
                <a:gd name="T0" fmla="*/ 16 w 16"/>
                <a:gd name="T1" fmla="*/ 8 h 79"/>
                <a:gd name="T2" fmla="*/ 13 w 16"/>
                <a:gd name="T3" fmla="*/ 3 h 79"/>
                <a:gd name="T4" fmla="*/ 11 w 16"/>
                <a:gd name="T5" fmla="*/ 0 h 79"/>
                <a:gd name="T6" fmla="*/ 8 w 16"/>
                <a:gd name="T7" fmla="*/ 0 h 79"/>
                <a:gd name="T8" fmla="*/ 5 w 16"/>
                <a:gd name="T9" fmla="*/ 0 h 79"/>
                <a:gd name="T10" fmla="*/ 3 w 16"/>
                <a:gd name="T11" fmla="*/ 3 h 79"/>
                <a:gd name="T12" fmla="*/ 0 w 16"/>
                <a:gd name="T13" fmla="*/ 8 h 79"/>
                <a:gd name="T14" fmla="*/ 0 w 16"/>
                <a:gd name="T15" fmla="*/ 71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0"/>
                  </a:lnTo>
                  <a:lnTo>
                    <a:pt x="8" y="0"/>
                  </a:lnTo>
                  <a:lnTo>
                    <a:pt x="5" y="0"/>
                  </a:lnTo>
                  <a:lnTo>
                    <a:pt x="3" y="3"/>
                  </a:lnTo>
                  <a:lnTo>
                    <a:pt x="0" y="8"/>
                  </a:lnTo>
                  <a:lnTo>
                    <a:pt x="0" y="71"/>
                  </a:lnTo>
                  <a:lnTo>
                    <a:pt x="3" y="77"/>
                  </a:lnTo>
                  <a:lnTo>
                    <a:pt x="5" y="78"/>
                  </a:lnTo>
                  <a:lnTo>
                    <a:pt x="8" y="79"/>
                  </a:lnTo>
                  <a:lnTo>
                    <a:pt x="11"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81" name="Freeform 185">
              <a:extLst>
                <a:ext uri="{FF2B5EF4-FFF2-40B4-BE49-F238E27FC236}">
                  <a16:creationId xmlns:a16="http://schemas.microsoft.com/office/drawing/2014/main" id="{8B2D854F-B001-47D4-EF35-61F30B884640}"/>
                </a:ext>
              </a:extLst>
            </p:cNvPr>
            <p:cNvSpPr>
              <a:spLocks/>
            </p:cNvSpPr>
            <p:nvPr/>
          </p:nvSpPr>
          <p:spPr bwMode="auto">
            <a:xfrm>
              <a:off x="2103" y="1123"/>
              <a:ext cx="8" cy="40"/>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8 h 80"/>
                <a:gd name="T20" fmla="*/ 8 w 16"/>
                <a:gd name="T21" fmla="*/ 80 h 80"/>
                <a:gd name="T22" fmla="*/ 11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8"/>
                  </a:lnTo>
                  <a:lnTo>
                    <a:pt x="8" y="80"/>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82" name="Freeform 186">
              <a:extLst>
                <a:ext uri="{FF2B5EF4-FFF2-40B4-BE49-F238E27FC236}">
                  <a16:creationId xmlns:a16="http://schemas.microsoft.com/office/drawing/2014/main" id="{48C15F39-2C08-5285-3270-6F3119D17254}"/>
                </a:ext>
              </a:extLst>
            </p:cNvPr>
            <p:cNvSpPr>
              <a:spLocks/>
            </p:cNvSpPr>
            <p:nvPr/>
          </p:nvSpPr>
          <p:spPr bwMode="auto">
            <a:xfrm>
              <a:off x="2103" y="1179"/>
              <a:ext cx="8" cy="39"/>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8 h 80"/>
                <a:gd name="T20" fmla="*/ 8 w 16"/>
                <a:gd name="T21" fmla="*/ 80 h 80"/>
                <a:gd name="T22" fmla="*/ 11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8"/>
                  </a:lnTo>
                  <a:lnTo>
                    <a:pt x="8" y="80"/>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83" name="Freeform 187">
              <a:extLst>
                <a:ext uri="{FF2B5EF4-FFF2-40B4-BE49-F238E27FC236}">
                  <a16:creationId xmlns:a16="http://schemas.microsoft.com/office/drawing/2014/main" id="{91A122E3-5ECF-10D3-9955-924A3F1C6266}"/>
                </a:ext>
              </a:extLst>
            </p:cNvPr>
            <p:cNvSpPr>
              <a:spLocks/>
            </p:cNvSpPr>
            <p:nvPr/>
          </p:nvSpPr>
          <p:spPr bwMode="auto">
            <a:xfrm>
              <a:off x="2103" y="1234"/>
              <a:ext cx="8" cy="40"/>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8 h 80"/>
                <a:gd name="T20" fmla="*/ 8 w 16"/>
                <a:gd name="T21" fmla="*/ 80 h 80"/>
                <a:gd name="T22" fmla="*/ 11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8"/>
                  </a:lnTo>
                  <a:lnTo>
                    <a:pt x="8" y="80"/>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84" name="Freeform 188">
              <a:extLst>
                <a:ext uri="{FF2B5EF4-FFF2-40B4-BE49-F238E27FC236}">
                  <a16:creationId xmlns:a16="http://schemas.microsoft.com/office/drawing/2014/main" id="{A2AAFE8A-D6D6-E711-7C2D-2CE035DEC5AC}"/>
                </a:ext>
              </a:extLst>
            </p:cNvPr>
            <p:cNvSpPr>
              <a:spLocks/>
            </p:cNvSpPr>
            <p:nvPr/>
          </p:nvSpPr>
          <p:spPr bwMode="auto">
            <a:xfrm>
              <a:off x="2103" y="1290"/>
              <a:ext cx="8" cy="39"/>
            </a:xfrm>
            <a:custGeom>
              <a:avLst/>
              <a:gdLst>
                <a:gd name="T0" fmla="*/ 16 w 16"/>
                <a:gd name="T1" fmla="*/ 7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7 h 79"/>
                <a:gd name="T14" fmla="*/ 0 w 16"/>
                <a:gd name="T15" fmla="*/ 71 h 79"/>
                <a:gd name="T16" fmla="*/ 3 w 16"/>
                <a:gd name="T17" fmla="*/ 76 h 79"/>
                <a:gd name="T18" fmla="*/ 5 w 16"/>
                <a:gd name="T19" fmla="*/ 78 h 79"/>
                <a:gd name="T20" fmla="*/ 8 w 16"/>
                <a:gd name="T21" fmla="*/ 79 h 79"/>
                <a:gd name="T22" fmla="*/ 11 w 16"/>
                <a:gd name="T23" fmla="*/ 78 h 79"/>
                <a:gd name="T24" fmla="*/ 13 w 16"/>
                <a:gd name="T25" fmla="*/ 76 h 79"/>
                <a:gd name="T26" fmla="*/ 16 w 16"/>
                <a:gd name="T27" fmla="*/ 71 h 79"/>
                <a:gd name="T28" fmla="*/ 16 w 16"/>
                <a:gd name="T29" fmla="*/ 7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7"/>
                  </a:moveTo>
                  <a:lnTo>
                    <a:pt x="13" y="2"/>
                  </a:lnTo>
                  <a:lnTo>
                    <a:pt x="11" y="0"/>
                  </a:lnTo>
                  <a:lnTo>
                    <a:pt x="8" y="0"/>
                  </a:lnTo>
                  <a:lnTo>
                    <a:pt x="5" y="0"/>
                  </a:lnTo>
                  <a:lnTo>
                    <a:pt x="3" y="2"/>
                  </a:lnTo>
                  <a:lnTo>
                    <a:pt x="0" y="7"/>
                  </a:lnTo>
                  <a:lnTo>
                    <a:pt x="0" y="71"/>
                  </a:lnTo>
                  <a:lnTo>
                    <a:pt x="3" y="76"/>
                  </a:lnTo>
                  <a:lnTo>
                    <a:pt x="5" y="78"/>
                  </a:lnTo>
                  <a:lnTo>
                    <a:pt x="8" y="79"/>
                  </a:lnTo>
                  <a:lnTo>
                    <a:pt x="11" y="78"/>
                  </a:lnTo>
                  <a:lnTo>
                    <a:pt x="13" y="76"/>
                  </a:lnTo>
                  <a:lnTo>
                    <a:pt x="16" y="71"/>
                  </a:lnTo>
                  <a:lnTo>
                    <a:pt x="1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85" name="Freeform 189">
              <a:extLst>
                <a:ext uri="{FF2B5EF4-FFF2-40B4-BE49-F238E27FC236}">
                  <a16:creationId xmlns:a16="http://schemas.microsoft.com/office/drawing/2014/main" id="{196FE2E6-2A56-83B3-EBD8-755B604A3ACB}"/>
                </a:ext>
              </a:extLst>
            </p:cNvPr>
            <p:cNvSpPr>
              <a:spLocks/>
            </p:cNvSpPr>
            <p:nvPr/>
          </p:nvSpPr>
          <p:spPr bwMode="auto">
            <a:xfrm>
              <a:off x="2103" y="1345"/>
              <a:ext cx="8" cy="40"/>
            </a:xfrm>
            <a:custGeom>
              <a:avLst/>
              <a:gdLst>
                <a:gd name="T0" fmla="*/ 16 w 16"/>
                <a:gd name="T1" fmla="*/ 8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8 h 79"/>
                <a:gd name="T14" fmla="*/ 0 w 16"/>
                <a:gd name="T15" fmla="*/ 71 h 79"/>
                <a:gd name="T16" fmla="*/ 3 w 16"/>
                <a:gd name="T17" fmla="*/ 76 h 79"/>
                <a:gd name="T18" fmla="*/ 5 w 16"/>
                <a:gd name="T19" fmla="*/ 78 h 79"/>
                <a:gd name="T20" fmla="*/ 8 w 16"/>
                <a:gd name="T21" fmla="*/ 79 h 79"/>
                <a:gd name="T22" fmla="*/ 11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1" y="0"/>
                  </a:lnTo>
                  <a:lnTo>
                    <a:pt x="8" y="0"/>
                  </a:lnTo>
                  <a:lnTo>
                    <a:pt x="5" y="0"/>
                  </a:lnTo>
                  <a:lnTo>
                    <a:pt x="3" y="2"/>
                  </a:lnTo>
                  <a:lnTo>
                    <a:pt x="0" y="8"/>
                  </a:lnTo>
                  <a:lnTo>
                    <a:pt x="0" y="71"/>
                  </a:lnTo>
                  <a:lnTo>
                    <a:pt x="3" y="76"/>
                  </a:lnTo>
                  <a:lnTo>
                    <a:pt x="5" y="78"/>
                  </a:lnTo>
                  <a:lnTo>
                    <a:pt x="8" y="79"/>
                  </a:lnTo>
                  <a:lnTo>
                    <a:pt x="11"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86" name="Freeform 190">
              <a:extLst>
                <a:ext uri="{FF2B5EF4-FFF2-40B4-BE49-F238E27FC236}">
                  <a16:creationId xmlns:a16="http://schemas.microsoft.com/office/drawing/2014/main" id="{48D7B709-C776-40E2-87BF-02BFC2A8060F}"/>
                </a:ext>
              </a:extLst>
            </p:cNvPr>
            <p:cNvSpPr>
              <a:spLocks/>
            </p:cNvSpPr>
            <p:nvPr/>
          </p:nvSpPr>
          <p:spPr bwMode="auto">
            <a:xfrm>
              <a:off x="2103" y="1401"/>
              <a:ext cx="8" cy="40"/>
            </a:xfrm>
            <a:custGeom>
              <a:avLst/>
              <a:gdLst>
                <a:gd name="T0" fmla="*/ 16 w 16"/>
                <a:gd name="T1" fmla="*/ 8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8 h 79"/>
                <a:gd name="T14" fmla="*/ 0 w 16"/>
                <a:gd name="T15" fmla="*/ 71 h 79"/>
                <a:gd name="T16" fmla="*/ 3 w 16"/>
                <a:gd name="T17" fmla="*/ 76 h 79"/>
                <a:gd name="T18" fmla="*/ 5 w 16"/>
                <a:gd name="T19" fmla="*/ 78 h 79"/>
                <a:gd name="T20" fmla="*/ 8 w 16"/>
                <a:gd name="T21" fmla="*/ 79 h 79"/>
                <a:gd name="T22" fmla="*/ 11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1" y="0"/>
                  </a:lnTo>
                  <a:lnTo>
                    <a:pt x="8" y="0"/>
                  </a:lnTo>
                  <a:lnTo>
                    <a:pt x="5" y="0"/>
                  </a:lnTo>
                  <a:lnTo>
                    <a:pt x="3" y="2"/>
                  </a:lnTo>
                  <a:lnTo>
                    <a:pt x="0" y="8"/>
                  </a:lnTo>
                  <a:lnTo>
                    <a:pt x="0" y="71"/>
                  </a:lnTo>
                  <a:lnTo>
                    <a:pt x="3" y="76"/>
                  </a:lnTo>
                  <a:lnTo>
                    <a:pt x="5" y="78"/>
                  </a:lnTo>
                  <a:lnTo>
                    <a:pt x="8" y="79"/>
                  </a:lnTo>
                  <a:lnTo>
                    <a:pt x="11"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87" name="Freeform 191">
              <a:extLst>
                <a:ext uri="{FF2B5EF4-FFF2-40B4-BE49-F238E27FC236}">
                  <a16:creationId xmlns:a16="http://schemas.microsoft.com/office/drawing/2014/main" id="{4BB01D43-CF6E-014C-BC3A-590EAD6B76F9}"/>
                </a:ext>
              </a:extLst>
            </p:cNvPr>
            <p:cNvSpPr>
              <a:spLocks/>
            </p:cNvSpPr>
            <p:nvPr/>
          </p:nvSpPr>
          <p:spPr bwMode="auto">
            <a:xfrm>
              <a:off x="2103" y="1456"/>
              <a:ext cx="8" cy="40"/>
            </a:xfrm>
            <a:custGeom>
              <a:avLst/>
              <a:gdLst>
                <a:gd name="T0" fmla="*/ 16 w 16"/>
                <a:gd name="T1" fmla="*/ 8 h 79"/>
                <a:gd name="T2" fmla="*/ 13 w 16"/>
                <a:gd name="T3" fmla="*/ 3 h 79"/>
                <a:gd name="T4" fmla="*/ 11 w 16"/>
                <a:gd name="T5" fmla="*/ 0 h 79"/>
                <a:gd name="T6" fmla="*/ 8 w 16"/>
                <a:gd name="T7" fmla="*/ 0 h 79"/>
                <a:gd name="T8" fmla="*/ 5 w 16"/>
                <a:gd name="T9" fmla="*/ 0 h 79"/>
                <a:gd name="T10" fmla="*/ 3 w 16"/>
                <a:gd name="T11" fmla="*/ 3 h 79"/>
                <a:gd name="T12" fmla="*/ 0 w 16"/>
                <a:gd name="T13" fmla="*/ 8 h 79"/>
                <a:gd name="T14" fmla="*/ 0 w 16"/>
                <a:gd name="T15" fmla="*/ 71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0"/>
                  </a:lnTo>
                  <a:lnTo>
                    <a:pt x="8" y="0"/>
                  </a:lnTo>
                  <a:lnTo>
                    <a:pt x="5" y="0"/>
                  </a:lnTo>
                  <a:lnTo>
                    <a:pt x="3" y="3"/>
                  </a:lnTo>
                  <a:lnTo>
                    <a:pt x="0" y="8"/>
                  </a:lnTo>
                  <a:lnTo>
                    <a:pt x="0" y="71"/>
                  </a:lnTo>
                  <a:lnTo>
                    <a:pt x="3" y="77"/>
                  </a:lnTo>
                  <a:lnTo>
                    <a:pt x="5" y="78"/>
                  </a:lnTo>
                  <a:lnTo>
                    <a:pt x="8" y="79"/>
                  </a:lnTo>
                  <a:lnTo>
                    <a:pt x="11"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88" name="Freeform 192">
              <a:extLst>
                <a:ext uri="{FF2B5EF4-FFF2-40B4-BE49-F238E27FC236}">
                  <a16:creationId xmlns:a16="http://schemas.microsoft.com/office/drawing/2014/main" id="{38DD4919-8693-67E7-DB4D-67783A04CABF}"/>
                </a:ext>
              </a:extLst>
            </p:cNvPr>
            <p:cNvSpPr>
              <a:spLocks/>
            </p:cNvSpPr>
            <p:nvPr/>
          </p:nvSpPr>
          <p:spPr bwMode="auto">
            <a:xfrm>
              <a:off x="2103" y="1512"/>
              <a:ext cx="8" cy="40"/>
            </a:xfrm>
            <a:custGeom>
              <a:avLst/>
              <a:gdLst>
                <a:gd name="T0" fmla="*/ 16 w 16"/>
                <a:gd name="T1" fmla="*/ 8 h 79"/>
                <a:gd name="T2" fmla="*/ 13 w 16"/>
                <a:gd name="T3" fmla="*/ 3 h 79"/>
                <a:gd name="T4" fmla="*/ 11 w 16"/>
                <a:gd name="T5" fmla="*/ 0 h 79"/>
                <a:gd name="T6" fmla="*/ 8 w 16"/>
                <a:gd name="T7" fmla="*/ 0 h 79"/>
                <a:gd name="T8" fmla="*/ 5 w 16"/>
                <a:gd name="T9" fmla="*/ 0 h 79"/>
                <a:gd name="T10" fmla="*/ 3 w 16"/>
                <a:gd name="T11" fmla="*/ 3 h 79"/>
                <a:gd name="T12" fmla="*/ 0 w 16"/>
                <a:gd name="T13" fmla="*/ 8 h 79"/>
                <a:gd name="T14" fmla="*/ 0 w 16"/>
                <a:gd name="T15" fmla="*/ 71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0"/>
                  </a:lnTo>
                  <a:lnTo>
                    <a:pt x="8" y="0"/>
                  </a:lnTo>
                  <a:lnTo>
                    <a:pt x="5" y="0"/>
                  </a:lnTo>
                  <a:lnTo>
                    <a:pt x="3" y="3"/>
                  </a:lnTo>
                  <a:lnTo>
                    <a:pt x="0" y="8"/>
                  </a:lnTo>
                  <a:lnTo>
                    <a:pt x="0" y="71"/>
                  </a:lnTo>
                  <a:lnTo>
                    <a:pt x="3" y="77"/>
                  </a:lnTo>
                  <a:lnTo>
                    <a:pt x="5" y="78"/>
                  </a:lnTo>
                  <a:lnTo>
                    <a:pt x="8" y="79"/>
                  </a:lnTo>
                  <a:lnTo>
                    <a:pt x="11"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89" name="Freeform 193">
              <a:extLst>
                <a:ext uri="{FF2B5EF4-FFF2-40B4-BE49-F238E27FC236}">
                  <a16:creationId xmlns:a16="http://schemas.microsoft.com/office/drawing/2014/main" id="{F095BF84-A85F-3D3B-FF4A-1DAD6E0A07D9}"/>
                </a:ext>
              </a:extLst>
            </p:cNvPr>
            <p:cNvSpPr>
              <a:spLocks/>
            </p:cNvSpPr>
            <p:nvPr/>
          </p:nvSpPr>
          <p:spPr bwMode="auto">
            <a:xfrm>
              <a:off x="2103" y="1568"/>
              <a:ext cx="8" cy="39"/>
            </a:xfrm>
            <a:custGeom>
              <a:avLst/>
              <a:gdLst>
                <a:gd name="T0" fmla="*/ 16 w 16"/>
                <a:gd name="T1" fmla="*/ 8 h 79"/>
                <a:gd name="T2" fmla="*/ 13 w 16"/>
                <a:gd name="T3" fmla="*/ 3 h 79"/>
                <a:gd name="T4" fmla="*/ 11 w 16"/>
                <a:gd name="T5" fmla="*/ 0 h 79"/>
                <a:gd name="T6" fmla="*/ 8 w 16"/>
                <a:gd name="T7" fmla="*/ 0 h 79"/>
                <a:gd name="T8" fmla="*/ 5 w 16"/>
                <a:gd name="T9" fmla="*/ 0 h 79"/>
                <a:gd name="T10" fmla="*/ 3 w 16"/>
                <a:gd name="T11" fmla="*/ 3 h 79"/>
                <a:gd name="T12" fmla="*/ 0 w 16"/>
                <a:gd name="T13" fmla="*/ 8 h 79"/>
                <a:gd name="T14" fmla="*/ 0 w 16"/>
                <a:gd name="T15" fmla="*/ 72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2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0"/>
                  </a:lnTo>
                  <a:lnTo>
                    <a:pt x="8" y="0"/>
                  </a:lnTo>
                  <a:lnTo>
                    <a:pt x="5" y="0"/>
                  </a:lnTo>
                  <a:lnTo>
                    <a:pt x="3" y="3"/>
                  </a:lnTo>
                  <a:lnTo>
                    <a:pt x="0" y="8"/>
                  </a:lnTo>
                  <a:lnTo>
                    <a:pt x="0" y="72"/>
                  </a:lnTo>
                  <a:lnTo>
                    <a:pt x="3" y="77"/>
                  </a:lnTo>
                  <a:lnTo>
                    <a:pt x="5" y="78"/>
                  </a:lnTo>
                  <a:lnTo>
                    <a:pt x="8" y="79"/>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90" name="Freeform 194">
              <a:extLst>
                <a:ext uri="{FF2B5EF4-FFF2-40B4-BE49-F238E27FC236}">
                  <a16:creationId xmlns:a16="http://schemas.microsoft.com/office/drawing/2014/main" id="{FBD64AAF-6A10-7CB3-C5D1-4F19764874D6}"/>
                </a:ext>
              </a:extLst>
            </p:cNvPr>
            <p:cNvSpPr>
              <a:spLocks/>
            </p:cNvSpPr>
            <p:nvPr/>
          </p:nvSpPr>
          <p:spPr bwMode="auto">
            <a:xfrm>
              <a:off x="2103" y="1623"/>
              <a:ext cx="8" cy="40"/>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8 h 80"/>
                <a:gd name="T20" fmla="*/ 8 w 16"/>
                <a:gd name="T21" fmla="*/ 80 h 80"/>
                <a:gd name="T22" fmla="*/ 11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8"/>
                  </a:lnTo>
                  <a:lnTo>
                    <a:pt x="8" y="80"/>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91" name="Freeform 195">
              <a:extLst>
                <a:ext uri="{FF2B5EF4-FFF2-40B4-BE49-F238E27FC236}">
                  <a16:creationId xmlns:a16="http://schemas.microsoft.com/office/drawing/2014/main" id="{E594572E-9429-32E1-DB9F-7C90DDBF76B3}"/>
                </a:ext>
              </a:extLst>
            </p:cNvPr>
            <p:cNvSpPr>
              <a:spLocks/>
            </p:cNvSpPr>
            <p:nvPr/>
          </p:nvSpPr>
          <p:spPr bwMode="auto">
            <a:xfrm>
              <a:off x="2103" y="1679"/>
              <a:ext cx="8" cy="39"/>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8 h 80"/>
                <a:gd name="T20" fmla="*/ 8 w 16"/>
                <a:gd name="T21" fmla="*/ 80 h 80"/>
                <a:gd name="T22" fmla="*/ 11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8"/>
                  </a:lnTo>
                  <a:lnTo>
                    <a:pt x="8" y="80"/>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92" name="Freeform 196">
              <a:extLst>
                <a:ext uri="{FF2B5EF4-FFF2-40B4-BE49-F238E27FC236}">
                  <a16:creationId xmlns:a16="http://schemas.microsoft.com/office/drawing/2014/main" id="{8BBFDEE3-B139-1918-619C-97A1FA0BE596}"/>
                </a:ext>
              </a:extLst>
            </p:cNvPr>
            <p:cNvSpPr>
              <a:spLocks/>
            </p:cNvSpPr>
            <p:nvPr/>
          </p:nvSpPr>
          <p:spPr bwMode="auto">
            <a:xfrm>
              <a:off x="2103" y="1734"/>
              <a:ext cx="8" cy="40"/>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8 h 80"/>
                <a:gd name="T20" fmla="*/ 8 w 16"/>
                <a:gd name="T21" fmla="*/ 80 h 80"/>
                <a:gd name="T22" fmla="*/ 11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8"/>
                  </a:lnTo>
                  <a:lnTo>
                    <a:pt x="8" y="80"/>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93" name="Freeform 197">
              <a:extLst>
                <a:ext uri="{FF2B5EF4-FFF2-40B4-BE49-F238E27FC236}">
                  <a16:creationId xmlns:a16="http://schemas.microsoft.com/office/drawing/2014/main" id="{87B0DDE7-A90B-4764-B386-B1B86373C270}"/>
                </a:ext>
              </a:extLst>
            </p:cNvPr>
            <p:cNvSpPr>
              <a:spLocks/>
            </p:cNvSpPr>
            <p:nvPr/>
          </p:nvSpPr>
          <p:spPr bwMode="auto">
            <a:xfrm>
              <a:off x="2103" y="1790"/>
              <a:ext cx="8" cy="39"/>
            </a:xfrm>
            <a:custGeom>
              <a:avLst/>
              <a:gdLst>
                <a:gd name="T0" fmla="*/ 16 w 16"/>
                <a:gd name="T1" fmla="*/ 7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7 h 79"/>
                <a:gd name="T14" fmla="*/ 0 w 16"/>
                <a:gd name="T15" fmla="*/ 71 h 79"/>
                <a:gd name="T16" fmla="*/ 3 w 16"/>
                <a:gd name="T17" fmla="*/ 76 h 79"/>
                <a:gd name="T18" fmla="*/ 5 w 16"/>
                <a:gd name="T19" fmla="*/ 78 h 79"/>
                <a:gd name="T20" fmla="*/ 8 w 16"/>
                <a:gd name="T21" fmla="*/ 79 h 79"/>
                <a:gd name="T22" fmla="*/ 11 w 16"/>
                <a:gd name="T23" fmla="*/ 78 h 79"/>
                <a:gd name="T24" fmla="*/ 13 w 16"/>
                <a:gd name="T25" fmla="*/ 76 h 79"/>
                <a:gd name="T26" fmla="*/ 16 w 16"/>
                <a:gd name="T27" fmla="*/ 71 h 79"/>
                <a:gd name="T28" fmla="*/ 16 w 16"/>
                <a:gd name="T29" fmla="*/ 7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7"/>
                  </a:moveTo>
                  <a:lnTo>
                    <a:pt x="13" y="2"/>
                  </a:lnTo>
                  <a:lnTo>
                    <a:pt x="11" y="0"/>
                  </a:lnTo>
                  <a:lnTo>
                    <a:pt x="8" y="0"/>
                  </a:lnTo>
                  <a:lnTo>
                    <a:pt x="5" y="0"/>
                  </a:lnTo>
                  <a:lnTo>
                    <a:pt x="3" y="2"/>
                  </a:lnTo>
                  <a:lnTo>
                    <a:pt x="0" y="7"/>
                  </a:lnTo>
                  <a:lnTo>
                    <a:pt x="0" y="71"/>
                  </a:lnTo>
                  <a:lnTo>
                    <a:pt x="3" y="76"/>
                  </a:lnTo>
                  <a:lnTo>
                    <a:pt x="5" y="78"/>
                  </a:lnTo>
                  <a:lnTo>
                    <a:pt x="8" y="79"/>
                  </a:lnTo>
                  <a:lnTo>
                    <a:pt x="11" y="78"/>
                  </a:lnTo>
                  <a:lnTo>
                    <a:pt x="13" y="76"/>
                  </a:lnTo>
                  <a:lnTo>
                    <a:pt x="16" y="71"/>
                  </a:lnTo>
                  <a:lnTo>
                    <a:pt x="1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94" name="Freeform 198">
              <a:extLst>
                <a:ext uri="{FF2B5EF4-FFF2-40B4-BE49-F238E27FC236}">
                  <a16:creationId xmlns:a16="http://schemas.microsoft.com/office/drawing/2014/main" id="{6EB2491B-35C7-725A-B8C5-CCA158C0E82E}"/>
                </a:ext>
              </a:extLst>
            </p:cNvPr>
            <p:cNvSpPr>
              <a:spLocks/>
            </p:cNvSpPr>
            <p:nvPr/>
          </p:nvSpPr>
          <p:spPr bwMode="auto">
            <a:xfrm>
              <a:off x="2103" y="1845"/>
              <a:ext cx="8" cy="40"/>
            </a:xfrm>
            <a:custGeom>
              <a:avLst/>
              <a:gdLst>
                <a:gd name="T0" fmla="*/ 16 w 16"/>
                <a:gd name="T1" fmla="*/ 8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8 h 79"/>
                <a:gd name="T14" fmla="*/ 0 w 16"/>
                <a:gd name="T15" fmla="*/ 71 h 79"/>
                <a:gd name="T16" fmla="*/ 3 w 16"/>
                <a:gd name="T17" fmla="*/ 76 h 79"/>
                <a:gd name="T18" fmla="*/ 5 w 16"/>
                <a:gd name="T19" fmla="*/ 78 h 79"/>
                <a:gd name="T20" fmla="*/ 8 w 16"/>
                <a:gd name="T21" fmla="*/ 79 h 79"/>
                <a:gd name="T22" fmla="*/ 11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1" y="0"/>
                  </a:lnTo>
                  <a:lnTo>
                    <a:pt x="8" y="0"/>
                  </a:lnTo>
                  <a:lnTo>
                    <a:pt x="5" y="0"/>
                  </a:lnTo>
                  <a:lnTo>
                    <a:pt x="3" y="2"/>
                  </a:lnTo>
                  <a:lnTo>
                    <a:pt x="0" y="8"/>
                  </a:lnTo>
                  <a:lnTo>
                    <a:pt x="0" y="71"/>
                  </a:lnTo>
                  <a:lnTo>
                    <a:pt x="3" y="76"/>
                  </a:lnTo>
                  <a:lnTo>
                    <a:pt x="5" y="78"/>
                  </a:lnTo>
                  <a:lnTo>
                    <a:pt x="8" y="79"/>
                  </a:lnTo>
                  <a:lnTo>
                    <a:pt x="11"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95" name="Freeform 199">
              <a:extLst>
                <a:ext uri="{FF2B5EF4-FFF2-40B4-BE49-F238E27FC236}">
                  <a16:creationId xmlns:a16="http://schemas.microsoft.com/office/drawing/2014/main" id="{2922AF0C-48EE-43C0-E930-DC48E1F6D11E}"/>
                </a:ext>
              </a:extLst>
            </p:cNvPr>
            <p:cNvSpPr>
              <a:spLocks/>
            </p:cNvSpPr>
            <p:nvPr/>
          </p:nvSpPr>
          <p:spPr bwMode="auto">
            <a:xfrm>
              <a:off x="2103" y="1901"/>
              <a:ext cx="8" cy="40"/>
            </a:xfrm>
            <a:custGeom>
              <a:avLst/>
              <a:gdLst>
                <a:gd name="T0" fmla="*/ 16 w 16"/>
                <a:gd name="T1" fmla="*/ 8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8 h 79"/>
                <a:gd name="T14" fmla="*/ 0 w 16"/>
                <a:gd name="T15" fmla="*/ 71 h 79"/>
                <a:gd name="T16" fmla="*/ 3 w 16"/>
                <a:gd name="T17" fmla="*/ 76 h 79"/>
                <a:gd name="T18" fmla="*/ 5 w 16"/>
                <a:gd name="T19" fmla="*/ 78 h 79"/>
                <a:gd name="T20" fmla="*/ 8 w 16"/>
                <a:gd name="T21" fmla="*/ 79 h 79"/>
                <a:gd name="T22" fmla="*/ 11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1" y="0"/>
                  </a:lnTo>
                  <a:lnTo>
                    <a:pt x="8" y="0"/>
                  </a:lnTo>
                  <a:lnTo>
                    <a:pt x="5" y="0"/>
                  </a:lnTo>
                  <a:lnTo>
                    <a:pt x="3" y="2"/>
                  </a:lnTo>
                  <a:lnTo>
                    <a:pt x="0" y="8"/>
                  </a:lnTo>
                  <a:lnTo>
                    <a:pt x="0" y="71"/>
                  </a:lnTo>
                  <a:lnTo>
                    <a:pt x="3" y="76"/>
                  </a:lnTo>
                  <a:lnTo>
                    <a:pt x="5" y="78"/>
                  </a:lnTo>
                  <a:lnTo>
                    <a:pt x="8" y="79"/>
                  </a:lnTo>
                  <a:lnTo>
                    <a:pt x="11"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96" name="Freeform 200">
              <a:extLst>
                <a:ext uri="{FF2B5EF4-FFF2-40B4-BE49-F238E27FC236}">
                  <a16:creationId xmlns:a16="http://schemas.microsoft.com/office/drawing/2014/main" id="{6808BE8E-3D33-70E1-0858-4CB28BF1427D}"/>
                </a:ext>
              </a:extLst>
            </p:cNvPr>
            <p:cNvSpPr>
              <a:spLocks/>
            </p:cNvSpPr>
            <p:nvPr/>
          </p:nvSpPr>
          <p:spPr bwMode="auto">
            <a:xfrm>
              <a:off x="2103" y="1956"/>
              <a:ext cx="8" cy="40"/>
            </a:xfrm>
            <a:custGeom>
              <a:avLst/>
              <a:gdLst>
                <a:gd name="T0" fmla="*/ 16 w 16"/>
                <a:gd name="T1" fmla="*/ 8 h 79"/>
                <a:gd name="T2" fmla="*/ 13 w 16"/>
                <a:gd name="T3" fmla="*/ 3 h 79"/>
                <a:gd name="T4" fmla="*/ 11 w 16"/>
                <a:gd name="T5" fmla="*/ 0 h 79"/>
                <a:gd name="T6" fmla="*/ 8 w 16"/>
                <a:gd name="T7" fmla="*/ 0 h 79"/>
                <a:gd name="T8" fmla="*/ 5 w 16"/>
                <a:gd name="T9" fmla="*/ 0 h 79"/>
                <a:gd name="T10" fmla="*/ 3 w 16"/>
                <a:gd name="T11" fmla="*/ 3 h 79"/>
                <a:gd name="T12" fmla="*/ 0 w 16"/>
                <a:gd name="T13" fmla="*/ 8 h 79"/>
                <a:gd name="T14" fmla="*/ 0 w 16"/>
                <a:gd name="T15" fmla="*/ 71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0"/>
                  </a:lnTo>
                  <a:lnTo>
                    <a:pt x="8" y="0"/>
                  </a:lnTo>
                  <a:lnTo>
                    <a:pt x="5" y="0"/>
                  </a:lnTo>
                  <a:lnTo>
                    <a:pt x="3" y="3"/>
                  </a:lnTo>
                  <a:lnTo>
                    <a:pt x="0" y="8"/>
                  </a:lnTo>
                  <a:lnTo>
                    <a:pt x="0" y="71"/>
                  </a:lnTo>
                  <a:lnTo>
                    <a:pt x="3" y="77"/>
                  </a:lnTo>
                  <a:lnTo>
                    <a:pt x="5" y="78"/>
                  </a:lnTo>
                  <a:lnTo>
                    <a:pt x="8" y="79"/>
                  </a:lnTo>
                  <a:lnTo>
                    <a:pt x="11"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97" name="Freeform 201">
              <a:extLst>
                <a:ext uri="{FF2B5EF4-FFF2-40B4-BE49-F238E27FC236}">
                  <a16:creationId xmlns:a16="http://schemas.microsoft.com/office/drawing/2014/main" id="{13A95BAB-7B7E-1002-1C9A-A498684A8D32}"/>
                </a:ext>
              </a:extLst>
            </p:cNvPr>
            <p:cNvSpPr>
              <a:spLocks/>
            </p:cNvSpPr>
            <p:nvPr/>
          </p:nvSpPr>
          <p:spPr bwMode="auto">
            <a:xfrm>
              <a:off x="2103" y="2012"/>
              <a:ext cx="8" cy="40"/>
            </a:xfrm>
            <a:custGeom>
              <a:avLst/>
              <a:gdLst>
                <a:gd name="T0" fmla="*/ 16 w 16"/>
                <a:gd name="T1" fmla="*/ 8 h 79"/>
                <a:gd name="T2" fmla="*/ 13 w 16"/>
                <a:gd name="T3" fmla="*/ 3 h 79"/>
                <a:gd name="T4" fmla="*/ 11 w 16"/>
                <a:gd name="T5" fmla="*/ 0 h 79"/>
                <a:gd name="T6" fmla="*/ 8 w 16"/>
                <a:gd name="T7" fmla="*/ 0 h 79"/>
                <a:gd name="T8" fmla="*/ 5 w 16"/>
                <a:gd name="T9" fmla="*/ 0 h 79"/>
                <a:gd name="T10" fmla="*/ 3 w 16"/>
                <a:gd name="T11" fmla="*/ 3 h 79"/>
                <a:gd name="T12" fmla="*/ 0 w 16"/>
                <a:gd name="T13" fmla="*/ 8 h 79"/>
                <a:gd name="T14" fmla="*/ 0 w 16"/>
                <a:gd name="T15" fmla="*/ 71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0"/>
                  </a:lnTo>
                  <a:lnTo>
                    <a:pt x="8" y="0"/>
                  </a:lnTo>
                  <a:lnTo>
                    <a:pt x="5" y="0"/>
                  </a:lnTo>
                  <a:lnTo>
                    <a:pt x="3" y="3"/>
                  </a:lnTo>
                  <a:lnTo>
                    <a:pt x="0" y="8"/>
                  </a:lnTo>
                  <a:lnTo>
                    <a:pt x="0" y="71"/>
                  </a:lnTo>
                  <a:lnTo>
                    <a:pt x="3" y="77"/>
                  </a:lnTo>
                  <a:lnTo>
                    <a:pt x="5" y="78"/>
                  </a:lnTo>
                  <a:lnTo>
                    <a:pt x="8" y="79"/>
                  </a:lnTo>
                  <a:lnTo>
                    <a:pt x="11"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98" name="Freeform 202">
              <a:extLst>
                <a:ext uri="{FF2B5EF4-FFF2-40B4-BE49-F238E27FC236}">
                  <a16:creationId xmlns:a16="http://schemas.microsoft.com/office/drawing/2014/main" id="{09351178-3EE6-830D-01C8-9971BF15A45A}"/>
                </a:ext>
              </a:extLst>
            </p:cNvPr>
            <p:cNvSpPr>
              <a:spLocks/>
            </p:cNvSpPr>
            <p:nvPr/>
          </p:nvSpPr>
          <p:spPr bwMode="auto">
            <a:xfrm>
              <a:off x="2103" y="2068"/>
              <a:ext cx="8" cy="39"/>
            </a:xfrm>
            <a:custGeom>
              <a:avLst/>
              <a:gdLst>
                <a:gd name="T0" fmla="*/ 16 w 16"/>
                <a:gd name="T1" fmla="*/ 8 h 79"/>
                <a:gd name="T2" fmla="*/ 13 w 16"/>
                <a:gd name="T3" fmla="*/ 3 h 79"/>
                <a:gd name="T4" fmla="*/ 11 w 16"/>
                <a:gd name="T5" fmla="*/ 0 h 79"/>
                <a:gd name="T6" fmla="*/ 8 w 16"/>
                <a:gd name="T7" fmla="*/ 0 h 79"/>
                <a:gd name="T8" fmla="*/ 5 w 16"/>
                <a:gd name="T9" fmla="*/ 0 h 79"/>
                <a:gd name="T10" fmla="*/ 3 w 16"/>
                <a:gd name="T11" fmla="*/ 3 h 79"/>
                <a:gd name="T12" fmla="*/ 0 w 16"/>
                <a:gd name="T13" fmla="*/ 8 h 79"/>
                <a:gd name="T14" fmla="*/ 0 w 16"/>
                <a:gd name="T15" fmla="*/ 72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2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0"/>
                  </a:lnTo>
                  <a:lnTo>
                    <a:pt x="8" y="0"/>
                  </a:lnTo>
                  <a:lnTo>
                    <a:pt x="5" y="0"/>
                  </a:lnTo>
                  <a:lnTo>
                    <a:pt x="3" y="3"/>
                  </a:lnTo>
                  <a:lnTo>
                    <a:pt x="0" y="8"/>
                  </a:lnTo>
                  <a:lnTo>
                    <a:pt x="0" y="72"/>
                  </a:lnTo>
                  <a:lnTo>
                    <a:pt x="3" y="77"/>
                  </a:lnTo>
                  <a:lnTo>
                    <a:pt x="5" y="78"/>
                  </a:lnTo>
                  <a:lnTo>
                    <a:pt x="8" y="79"/>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99" name="Freeform 203">
              <a:extLst>
                <a:ext uri="{FF2B5EF4-FFF2-40B4-BE49-F238E27FC236}">
                  <a16:creationId xmlns:a16="http://schemas.microsoft.com/office/drawing/2014/main" id="{F523C6FB-81BA-678D-46A1-77B4E9003BFE}"/>
                </a:ext>
              </a:extLst>
            </p:cNvPr>
            <p:cNvSpPr>
              <a:spLocks/>
            </p:cNvSpPr>
            <p:nvPr/>
          </p:nvSpPr>
          <p:spPr bwMode="auto">
            <a:xfrm>
              <a:off x="2103" y="2123"/>
              <a:ext cx="8" cy="40"/>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8 h 80"/>
                <a:gd name="T20" fmla="*/ 8 w 16"/>
                <a:gd name="T21" fmla="*/ 80 h 80"/>
                <a:gd name="T22" fmla="*/ 11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8"/>
                  </a:lnTo>
                  <a:lnTo>
                    <a:pt x="8" y="80"/>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00" name="Freeform 204">
              <a:extLst>
                <a:ext uri="{FF2B5EF4-FFF2-40B4-BE49-F238E27FC236}">
                  <a16:creationId xmlns:a16="http://schemas.microsoft.com/office/drawing/2014/main" id="{FD31E016-9C2E-8285-C0E1-F745848BF20E}"/>
                </a:ext>
              </a:extLst>
            </p:cNvPr>
            <p:cNvSpPr>
              <a:spLocks/>
            </p:cNvSpPr>
            <p:nvPr/>
          </p:nvSpPr>
          <p:spPr bwMode="auto">
            <a:xfrm>
              <a:off x="2103" y="2179"/>
              <a:ext cx="8" cy="39"/>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8 h 80"/>
                <a:gd name="T20" fmla="*/ 8 w 16"/>
                <a:gd name="T21" fmla="*/ 80 h 80"/>
                <a:gd name="T22" fmla="*/ 11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8"/>
                  </a:lnTo>
                  <a:lnTo>
                    <a:pt x="8" y="80"/>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01" name="Freeform 205">
              <a:extLst>
                <a:ext uri="{FF2B5EF4-FFF2-40B4-BE49-F238E27FC236}">
                  <a16:creationId xmlns:a16="http://schemas.microsoft.com/office/drawing/2014/main" id="{10707945-99AC-ECA9-B085-DB494DE888D8}"/>
                </a:ext>
              </a:extLst>
            </p:cNvPr>
            <p:cNvSpPr>
              <a:spLocks/>
            </p:cNvSpPr>
            <p:nvPr/>
          </p:nvSpPr>
          <p:spPr bwMode="auto">
            <a:xfrm>
              <a:off x="2103" y="2234"/>
              <a:ext cx="8" cy="40"/>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9 h 80"/>
                <a:gd name="T20" fmla="*/ 8 w 16"/>
                <a:gd name="T21" fmla="*/ 80 h 80"/>
                <a:gd name="T22" fmla="*/ 11 w 16"/>
                <a:gd name="T23" fmla="*/ 79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9"/>
                  </a:lnTo>
                  <a:lnTo>
                    <a:pt x="8" y="80"/>
                  </a:lnTo>
                  <a:lnTo>
                    <a:pt x="11" y="79"/>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02" name="Freeform 206">
              <a:extLst>
                <a:ext uri="{FF2B5EF4-FFF2-40B4-BE49-F238E27FC236}">
                  <a16:creationId xmlns:a16="http://schemas.microsoft.com/office/drawing/2014/main" id="{16D52B2A-15A1-AAE3-4A6D-942E81F9CC9A}"/>
                </a:ext>
              </a:extLst>
            </p:cNvPr>
            <p:cNvSpPr>
              <a:spLocks/>
            </p:cNvSpPr>
            <p:nvPr/>
          </p:nvSpPr>
          <p:spPr bwMode="auto">
            <a:xfrm>
              <a:off x="2103" y="2290"/>
              <a:ext cx="8" cy="39"/>
            </a:xfrm>
            <a:custGeom>
              <a:avLst/>
              <a:gdLst>
                <a:gd name="T0" fmla="*/ 16 w 16"/>
                <a:gd name="T1" fmla="*/ 8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8 h 79"/>
                <a:gd name="T14" fmla="*/ 0 w 16"/>
                <a:gd name="T15" fmla="*/ 71 h 79"/>
                <a:gd name="T16" fmla="*/ 3 w 16"/>
                <a:gd name="T17" fmla="*/ 76 h 79"/>
                <a:gd name="T18" fmla="*/ 5 w 16"/>
                <a:gd name="T19" fmla="*/ 78 h 79"/>
                <a:gd name="T20" fmla="*/ 8 w 16"/>
                <a:gd name="T21" fmla="*/ 79 h 79"/>
                <a:gd name="T22" fmla="*/ 11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1" y="0"/>
                  </a:lnTo>
                  <a:lnTo>
                    <a:pt x="8" y="0"/>
                  </a:lnTo>
                  <a:lnTo>
                    <a:pt x="5" y="0"/>
                  </a:lnTo>
                  <a:lnTo>
                    <a:pt x="3" y="2"/>
                  </a:lnTo>
                  <a:lnTo>
                    <a:pt x="0" y="8"/>
                  </a:lnTo>
                  <a:lnTo>
                    <a:pt x="0" y="71"/>
                  </a:lnTo>
                  <a:lnTo>
                    <a:pt x="3" y="76"/>
                  </a:lnTo>
                  <a:lnTo>
                    <a:pt x="5" y="78"/>
                  </a:lnTo>
                  <a:lnTo>
                    <a:pt x="8" y="79"/>
                  </a:lnTo>
                  <a:lnTo>
                    <a:pt x="11"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03" name="Freeform 207">
              <a:extLst>
                <a:ext uri="{FF2B5EF4-FFF2-40B4-BE49-F238E27FC236}">
                  <a16:creationId xmlns:a16="http://schemas.microsoft.com/office/drawing/2014/main" id="{B7CE2444-6597-540A-0CD5-7468124B2EAC}"/>
                </a:ext>
              </a:extLst>
            </p:cNvPr>
            <p:cNvSpPr>
              <a:spLocks/>
            </p:cNvSpPr>
            <p:nvPr/>
          </p:nvSpPr>
          <p:spPr bwMode="auto">
            <a:xfrm>
              <a:off x="2103" y="2345"/>
              <a:ext cx="8" cy="40"/>
            </a:xfrm>
            <a:custGeom>
              <a:avLst/>
              <a:gdLst>
                <a:gd name="T0" fmla="*/ 16 w 16"/>
                <a:gd name="T1" fmla="*/ 8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8 h 79"/>
                <a:gd name="T14" fmla="*/ 0 w 16"/>
                <a:gd name="T15" fmla="*/ 71 h 79"/>
                <a:gd name="T16" fmla="*/ 3 w 16"/>
                <a:gd name="T17" fmla="*/ 76 h 79"/>
                <a:gd name="T18" fmla="*/ 5 w 16"/>
                <a:gd name="T19" fmla="*/ 78 h 79"/>
                <a:gd name="T20" fmla="*/ 8 w 16"/>
                <a:gd name="T21" fmla="*/ 79 h 79"/>
                <a:gd name="T22" fmla="*/ 11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1" y="0"/>
                  </a:lnTo>
                  <a:lnTo>
                    <a:pt x="8" y="0"/>
                  </a:lnTo>
                  <a:lnTo>
                    <a:pt x="5" y="0"/>
                  </a:lnTo>
                  <a:lnTo>
                    <a:pt x="3" y="2"/>
                  </a:lnTo>
                  <a:lnTo>
                    <a:pt x="0" y="8"/>
                  </a:lnTo>
                  <a:lnTo>
                    <a:pt x="0" y="71"/>
                  </a:lnTo>
                  <a:lnTo>
                    <a:pt x="3" y="76"/>
                  </a:lnTo>
                  <a:lnTo>
                    <a:pt x="5" y="78"/>
                  </a:lnTo>
                  <a:lnTo>
                    <a:pt x="8" y="79"/>
                  </a:lnTo>
                  <a:lnTo>
                    <a:pt x="11"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04" name="Freeform 208">
              <a:extLst>
                <a:ext uri="{FF2B5EF4-FFF2-40B4-BE49-F238E27FC236}">
                  <a16:creationId xmlns:a16="http://schemas.microsoft.com/office/drawing/2014/main" id="{FE008FD8-8496-0FD1-2215-5550D178E58F}"/>
                </a:ext>
              </a:extLst>
            </p:cNvPr>
            <p:cNvSpPr>
              <a:spLocks/>
            </p:cNvSpPr>
            <p:nvPr/>
          </p:nvSpPr>
          <p:spPr bwMode="auto">
            <a:xfrm>
              <a:off x="2103" y="2401"/>
              <a:ext cx="8" cy="40"/>
            </a:xfrm>
            <a:custGeom>
              <a:avLst/>
              <a:gdLst>
                <a:gd name="T0" fmla="*/ 16 w 16"/>
                <a:gd name="T1" fmla="*/ 8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8 h 79"/>
                <a:gd name="T14" fmla="*/ 0 w 16"/>
                <a:gd name="T15" fmla="*/ 71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1" y="0"/>
                  </a:lnTo>
                  <a:lnTo>
                    <a:pt x="8" y="0"/>
                  </a:lnTo>
                  <a:lnTo>
                    <a:pt x="5" y="0"/>
                  </a:lnTo>
                  <a:lnTo>
                    <a:pt x="3" y="2"/>
                  </a:lnTo>
                  <a:lnTo>
                    <a:pt x="0" y="8"/>
                  </a:lnTo>
                  <a:lnTo>
                    <a:pt x="0" y="71"/>
                  </a:lnTo>
                  <a:lnTo>
                    <a:pt x="3" y="77"/>
                  </a:lnTo>
                  <a:lnTo>
                    <a:pt x="5" y="78"/>
                  </a:lnTo>
                  <a:lnTo>
                    <a:pt x="8" y="79"/>
                  </a:lnTo>
                  <a:lnTo>
                    <a:pt x="11"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05" name="Freeform 209">
              <a:extLst>
                <a:ext uri="{FF2B5EF4-FFF2-40B4-BE49-F238E27FC236}">
                  <a16:creationId xmlns:a16="http://schemas.microsoft.com/office/drawing/2014/main" id="{8FFE311B-C0EB-23A6-668E-F1E135D50CE8}"/>
                </a:ext>
              </a:extLst>
            </p:cNvPr>
            <p:cNvSpPr>
              <a:spLocks/>
            </p:cNvSpPr>
            <p:nvPr/>
          </p:nvSpPr>
          <p:spPr bwMode="auto">
            <a:xfrm>
              <a:off x="2103" y="2456"/>
              <a:ext cx="8" cy="40"/>
            </a:xfrm>
            <a:custGeom>
              <a:avLst/>
              <a:gdLst>
                <a:gd name="T0" fmla="*/ 16 w 16"/>
                <a:gd name="T1" fmla="*/ 8 h 79"/>
                <a:gd name="T2" fmla="*/ 13 w 16"/>
                <a:gd name="T3" fmla="*/ 3 h 79"/>
                <a:gd name="T4" fmla="*/ 11 w 16"/>
                <a:gd name="T5" fmla="*/ 0 h 79"/>
                <a:gd name="T6" fmla="*/ 8 w 16"/>
                <a:gd name="T7" fmla="*/ 0 h 79"/>
                <a:gd name="T8" fmla="*/ 5 w 16"/>
                <a:gd name="T9" fmla="*/ 0 h 79"/>
                <a:gd name="T10" fmla="*/ 3 w 16"/>
                <a:gd name="T11" fmla="*/ 3 h 79"/>
                <a:gd name="T12" fmla="*/ 0 w 16"/>
                <a:gd name="T13" fmla="*/ 8 h 79"/>
                <a:gd name="T14" fmla="*/ 0 w 16"/>
                <a:gd name="T15" fmla="*/ 71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0"/>
                  </a:lnTo>
                  <a:lnTo>
                    <a:pt x="8" y="0"/>
                  </a:lnTo>
                  <a:lnTo>
                    <a:pt x="5" y="0"/>
                  </a:lnTo>
                  <a:lnTo>
                    <a:pt x="3" y="3"/>
                  </a:lnTo>
                  <a:lnTo>
                    <a:pt x="0" y="8"/>
                  </a:lnTo>
                  <a:lnTo>
                    <a:pt x="0" y="71"/>
                  </a:lnTo>
                  <a:lnTo>
                    <a:pt x="3" y="77"/>
                  </a:lnTo>
                  <a:lnTo>
                    <a:pt x="5" y="78"/>
                  </a:lnTo>
                  <a:lnTo>
                    <a:pt x="8" y="79"/>
                  </a:lnTo>
                  <a:lnTo>
                    <a:pt x="11"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06" name="Freeform 210">
              <a:extLst>
                <a:ext uri="{FF2B5EF4-FFF2-40B4-BE49-F238E27FC236}">
                  <a16:creationId xmlns:a16="http://schemas.microsoft.com/office/drawing/2014/main" id="{A62E3318-1611-9E9B-5DD2-87B6333411D8}"/>
                </a:ext>
              </a:extLst>
            </p:cNvPr>
            <p:cNvSpPr>
              <a:spLocks/>
            </p:cNvSpPr>
            <p:nvPr/>
          </p:nvSpPr>
          <p:spPr bwMode="auto">
            <a:xfrm>
              <a:off x="2103" y="2512"/>
              <a:ext cx="8" cy="40"/>
            </a:xfrm>
            <a:custGeom>
              <a:avLst/>
              <a:gdLst>
                <a:gd name="T0" fmla="*/ 16 w 16"/>
                <a:gd name="T1" fmla="*/ 8 h 79"/>
                <a:gd name="T2" fmla="*/ 13 w 16"/>
                <a:gd name="T3" fmla="*/ 3 h 79"/>
                <a:gd name="T4" fmla="*/ 11 w 16"/>
                <a:gd name="T5" fmla="*/ 0 h 79"/>
                <a:gd name="T6" fmla="*/ 8 w 16"/>
                <a:gd name="T7" fmla="*/ 0 h 79"/>
                <a:gd name="T8" fmla="*/ 5 w 16"/>
                <a:gd name="T9" fmla="*/ 0 h 79"/>
                <a:gd name="T10" fmla="*/ 3 w 16"/>
                <a:gd name="T11" fmla="*/ 3 h 79"/>
                <a:gd name="T12" fmla="*/ 0 w 16"/>
                <a:gd name="T13" fmla="*/ 8 h 79"/>
                <a:gd name="T14" fmla="*/ 0 w 16"/>
                <a:gd name="T15" fmla="*/ 71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0"/>
                  </a:lnTo>
                  <a:lnTo>
                    <a:pt x="8" y="0"/>
                  </a:lnTo>
                  <a:lnTo>
                    <a:pt x="5" y="0"/>
                  </a:lnTo>
                  <a:lnTo>
                    <a:pt x="3" y="3"/>
                  </a:lnTo>
                  <a:lnTo>
                    <a:pt x="0" y="8"/>
                  </a:lnTo>
                  <a:lnTo>
                    <a:pt x="0" y="71"/>
                  </a:lnTo>
                  <a:lnTo>
                    <a:pt x="3" y="77"/>
                  </a:lnTo>
                  <a:lnTo>
                    <a:pt x="5" y="78"/>
                  </a:lnTo>
                  <a:lnTo>
                    <a:pt x="8" y="79"/>
                  </a:lnTo>
                  <a:lnTo>
                    <a:pt x="11"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07" name="Freeform 211">
              <a:extLst>
                <a:ext uri="{FF2B5EF4-FFF2-40B4-BE49-F238E27FC236}">
                  <a16:creationId xmlns:a16="http://schemas.microsoft.com/office/drawing/2014/main" id="{2562D2E6-F8A0-DD64-AD20-40C83BBBDA69}"/>
                </a:ext>
              </a:extLst>
            </p:cNvPr>
            <p:cNvSpPr>
              <a:spLocks/>
            </p:cNvSpPr>
            <p:nvPr/>
          </p:nvSpPr>
          <p:spPr bwMode="auto">
            <a:xfrm>
              <a:off x="2103" y="2568"/>
              <a:ext cx="8" cy="39"/>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8 h 80"/>
                <a:gd name="T20" fmla="*/ 8 w 16"/>
                <a:gd name="T21" fmla="*/ 80 h 80"/>
                <a:gd name="T22" fmla="*/ 11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8"/>
                  </a:lnTo>
                  <a:lnTo>
                    <a:pt x="8" y="80"/>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08" name="Freeform 212">
              <a:extLst>
                <a:ext uri="{FF2B5EF4-FFF2-40B4-BE49-F238E27FC236}">
                  <a16:creationId xmlns:a16="http://schemas.microsoft.com/office/drawing/2014/main" id="{79770852-4251-EF91-7A95-CF3B6AF028A8}"/>
                </a:ext>
              </a:extLst>
            </p:cNvPr>
            <p:cNvSpPr>
              <a:spLocks/>
            </p:cNvSpPr>
            <p:nvPr/>
          </p:nvSpPr>
          <p:spPr bwMode="auto">
            <a:xfrm>
              <a:off x="2103" y="2623"/>
              <a:ext cx="8" cy="40"/>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8 h 80"/>
                <a:gd name="T20" fmla="*/ 8 w 16"/>
                <a:gd name="T21" fmla="*/ 80 h 80"/>
                <a:gd name="T22" fmla="*/ 11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8"/>
                  </a:lnTo>
                  <a:lnTo>
                    <a:pt x="8" y="80"/>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09" name="Freeform 213">
              <a:extLst>
                <a:ext uri="{FF2B5EF4-FFF2-40B4-BE49-F238E27FC236}">
                  <a16:creationId xmlns:a16="http://schemas.microsoft.com/office/drawing/2014/main" id="{6D41D803-4A45-3FFF-3D1F-31B14126076E}"/>
                </a:ext>
              </a:extLst>
            </p:cNvPr>
            <p:cNvSpPr>
              <a:spLocks/>
            </p:cNvSpPr>
            <p:nvPr/>
          </p:nvSpPr>
          <p:spPr bwMode="auto">
            <a:xfrm>
              <a:off x="2103" y="2679"/>
              <a:ext cx="8" cy="39"/>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8 h 80"/>
                <a:gd name="T20" fmla="*/ 8 w 16"/>
                <a:gd name="T21" fmla="*/ 80 h 80"/>
                <a:gd name="T22" fmla="*/ 11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8"/>
                  </a:lnTo>
                  <a:lnTo>
                    <a:pt x="8" y="80"/>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10" name="Freeform 214">
              <a:extLst>
                <a:ext uri="{FF2B5EF4-FFF2-40B4-BE49-F238E27FC236}">
                  <a16:creationId xmlns:a16="http://schemas.microsoft.com/office/drawing/2014/main" id="{320F2FFA-6778-6AA3-BDCE-37B44F86725B}"/>
                </a:ext>
              </a:extLst>
            </p:cNvPr>
            <p:cNvSpPr>
              <a:spLocks/>
            </p:cNvSpPr>
            <p:nvPr/>
          </p:nvSpPr>
          <p:spPr bwMode="auto">
            <a:xfrm>
              <a:off x="2103" y="2734"/>
              <a:ext cx="8" cy="40"/>
            </a:xfrm>
            <a:custGeom>
              <a:avLst/>
              <a:gdLst>
                <a:gd name="T0" fmla="*/ 16 w 16"/>
                <a:gd name="T1" fmla="*/ 7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7 h 79"/>
                <a:gd name="T14" fmla="*/ 0 w 16"/>
                <a:gd name="T15" fmla="*/ 71 h 79"/>
                <a:gd name="T16" fmla="*/ 3 w 16"/>
                <a:gd name="T17" fmla="*/ 76 h 79"/>
                <a:gd name="T18" fmla="*/ 5 w 16"/>
                <a:gd name="T19" fmla="*/ 78 h 79"/>
                <a:gd name="T20" fmla="*/ 8 w 16"/>
                <a:gd name="T21" fmla="*/ 79 h 79"/>
                <a:gd name="T22" fmla="*/ 11 w 16"/>
                <a:gd name="T23" fmla="*/ 78 h 79"/>
                <a:gd name="T24" fmla="*/ 13 w 16"/>
                <a:gd name="T25" fmla="*/ 76 h 79"/>
                <a:gd name="T26" fmla="*/ 16 w 16"/>
                <a:gd name="T27" fmla="*/ 71 h 79"/>
                <a:gd name="T28" fmla="*/ 16 w 16"/>
                <a:gd name="T29" fmla="*/ 7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7"/>
                  </a:moveTo>
                  <a:lnTo>
                    <a:pt x="13" y="2"/>
                  </a:lnTo>
                  <a:lnTo>
                    <a:pt x="11" y="0"/>
                  </a:lnTo>
                  <a:lnTo>
                    <a:pt x="8" y="0"/>
                  </a:lnTo>
                  <a:lnTo>
                    <a:pt x="5" y="0"/>
                  </a:lnTo>
                  <a:lnTo>
                    <a:pt x="3" y="2"/>
                  </a:lnTo>
                  <a:lnTo>
                    <a:pt x="0" y="7"/>
                  </a:lnTo>
                  <a:lnTo>
                    <a:pt x="0" y="71"/>
                  </a:lnTo>
                  <a:lnTo>
                    <a:pt x="3" y="76"/>
                  </a:lnTo>
                  <a:lnTo>
                    <a:pt x="5" y="78"/>
                  </a:lnTo>
                  <a:lnTo>
                    <a:pt x="8" y="79"/>
                  </a:lnTo>
                  <a:lnTo>
                    <a:pt x="11" y="78"/>
                  </a:lnTo>
                  <a:lnTo>
                    <a:pt x="13" y="76"/>
                  </a:lnTo>
                  <a:lnTo>
                    <a:pt x="16" y="71"/>
                  </a:lnTo>
                  <a:lnTo>
                    <a:pt x="1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11" name="Freeform 215">
              <a:extLst>
                <a:ext uri="{FF2B5EF4-FFF2-40B4-BE49-F238E27FC236}">
                  <a16:creationId xmlns:a16="http://schemas.microsoft.com/office/drawing/2014/main" id="{D74BDED6-1F6D-FF3E-763C-E470BA8093EC}"/>
                </a:ext>
              </a:extLst>
            </p:cNvPr>
            <p:cNvSpPr>
              <a:spLocks/>
            </p:cNvSpPr>
            <p:nvPr/>
          </p:nvSpPr>
          <p:spPr bwMode="auto">
            <a:xfrm>
              <a:off x="2103" y="2790"/>
              <a:ext cx="8" cy="39"/>
            </a:xfrm>
            <a:custGeom>
              <a:avLst/>
              <a:gdLst>
                <a:gd name="T0" fmla="*/ 16 w 16"/>
                <a:gd name="T1" fmla="*/ 8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8 h 79"/>
                <a:gd name="T14" fmla="*/ 0 w 16"/>
                <a:gd name="T15" fmla="*/ 71 h 79"/>
                <a:gd name="T16" fmla="*/ 3 w 16"/>
                <a:gd name="T17" fmla="*/ 76 h 79"/>
                <a:gd name="T18" fmla="*/ 5 w 16"/>
                <a:gd name="T19" fmla="*/ 78 h 79"/>
                <a:gd name="T20" fmla="*/ 8 w 16"/>
                <a:gd name="T21" fmla="*/ 79 h 79"/>
                <a:gd name="T22" fmla="*/ 11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1" y="0"/>
                  </a:lnTo>
                  <a:lnTo>
                    <a:pt x="8" y="0"/>
                  </a:lnTo>
                  <a:lnTo>
                    <a:pt x="5" y="0"/>
                  </a:lnTo>
                  <a:lnTo>
                    <a:pt x="3" y="2"/>
                  </a:lnTo>
                  <a:lnTo>
                    <a:pt x="0" y="8"/>
                  </a:lnTo>
                  <a:lnTo>
                    <a:pt x="0" y="71"/>
                  </a:lnTo>
                  <a:lnTo>
                    <a:pt x="3" y="76"/>
                  </a:lnTo>
                  <a:lnTo>
                    <a:pt x="5" y="78"/>
                  </a:lnTo>
                  <a:lnTo>
                    <a:pt x="8" y="79"/>
                  </a:lnTo>
                  <a:lnTo>
                    <a:pt x="11"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12" name="Freeform 216">
              <a:extLst>
                <a:ext uri="{FF2B5EF4-FFF2-40B4-BE49-F238E27FC236}">
                  <a16:creationId xmlns:a16="http://schemas.microsoft.com/office/drawing/2014/main" id="{3051AEE5-FDF8-A14D-CA2A-D7CB30AB6E31}"/>
                </a:ext>
              </a:extLst>
            </p:cNvPr>
            <p:cNvSpPr>
              <a:spLocks/>
            </p:cNvSpPr>
            <p:nvPr/>
          </p:nvSpPr>
          <p:spPr bwMode="auto">
            <a:xfrm>
              <a:off x="2103" y="2845"/>
              <a:ext cx="8" cy="40"/>
            </a:xfrm>
            <a:custGeom>
              <a:avLst/>
              <a:gdLst>
                <a:gd name="T0" fmla="*/ 16 w 16"/>
                <a:gd name="T1" fmla="*/ 8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8 h 79"/>
                <a:gd name="T14" fmla="*/ 0 w 16"/>
                <a:gd name="T15" fmla="*/ 71 h 79"/>
                <a:gd name="T16" fmla="*/ 3 w 16"/>
                <a:gd name="T17" fmla="*/ 76 h 79"/>
                <a:gd name="T18" fmla="*/ 5 w 16"/>
                <a:gd name="T19" fmla="*/ 78 h 79"/>
                <a:gd name="T20" fmla="*/ 8 w 16"/>
                <a:gd name="T21" fmla="*/ 79 h 79"/>
                <a:gd name="T22" fmla="*/ 11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1" y="0"/>
                  </a:lnTo>
                  <a:lnTo>
                    <a:pt x="8" y="0"/>
                  </a:lnTo>
                  <a:lnTo>
                    <a:pt x="5" y="0"/>
                  </a:lnTo>
                  <a:lnTo>
                    <a:pt x="3" y="2"/>
                  </a:lnTo>
                  <a:lnTo>
                    <a:pt x="0" y="8"/>
                  </a:lnTo>
                  <a:lnTo>
                    <a:pt x="0" y="71"/>
                  </a:lnTo>
                  <a:lnTo>
                    <a:pt x="3" y="76"/>
                  </a:lnTo>
                  <a:lnTo>
                    <a:pt x="5" y="78"/>
                  </a:lnTo>
                  <a:lnTo>
                    <a:pt x="8" y="79"/>
                  </a:lnTo>
                  <a:lnTo>
                    <a:pt x="11"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13" name="Freeform 217">
              <a:extLst>
                <a:ext uri="{FF2B5EF4-FFF2-40B4-BE49-F238E27FC236}">
                  <a16:creationId xmlns:a16="http://schemas.microsoft.com/office/drawing/2014/main" id="{A8B47E13-0597-5998-1E9E-B52D5B9DD5A5}"/>
                </a:ext>
              </a:extLst>
            </p:cNvPr>
            <p:cNvSpPr>
              <a:spLocks/>
            </p:cNvSpPr>
            <p:nvPr/>
          </p:nvSpPr>
          <p:spPr bwMode="auto">
            <a:xfrm>
              <a:off x="2103" y="2901"/>
              <a:ext cx="8" cy="40"/>
            </a:xfrm>
            <a:custGeom>
              <a:avLst/>
              <a:gdLst>
                <a:gd name="T0" fmla="*/ 16 w 16"/>
                <a:gd name="T1" fmla="*/ 8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8 h 79"/>
                <a:gd name="T14" fmla="*/ 0 w 16"/>
                <a:gd name="T15" fmla="*/ 71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1" y="0"/>
                  </a:lnTo>
                  <a:lnTo>
                    <a:pt x="8" y="0"/>
                  </a:lnTo>
                  <a:lnTo>
                    <a:pt x="5" y="0"/>
                  </a:lnTo>
                  <a:lnTo>
                    <a:pt x="3" y="2"/>
                  </a:lnTo>
                  <a:lnTo>
                    <a:pt x="0" y="8"/>
                  </a:lnTo>
                  <a:lnTo>
                    <a:pt x="0" y="71"/>
                  </a:lnTo>
                  <a:lnTo>
                    <a:pt x="3" y="77"/>
                  </a:lnTo>
                  <a:lnTo>
                    <a:pt x="5" y="78"/>
                  </a:lnTo>
                  <a:lnTo>
                    <a:pt x="8" y="79"/>
                  </a:lnTo>
                  <a:lnTo>
                    <a:pt x="11"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14" name="Freeform 218">
              <a:extLst>
                <a:ext uri="{FF2B5EF4-FFF2-40B4-BE49-F238E27FC236}">
                  <a16:creationId xmlns:a16="http://schemas.microsoft.com/office/drawing/2014/main" id="{975EF85F-B3AE-39BF-603A-CF37F2295D5E}"/>
                </a:ext>
              </a:extLst>
            </p:cNvPr>
            <p:cNvSpPr>
              <a:spLocks/>
            </p:cNvSpPr>
            <p:nvPr/>
          </p:nvSpPr>
          <p:spPr bwMode="auto">
            <a:xfrm>
              <a:off x="2103" y="2956"/>
              <a:ext cx="8" cy="40"/>
            </a:xfrm>
            <a:custGeom>
              <a:avLst/>
              <a:gdLst>
                <a:gd name="T0" fmla="*/ 16 w 16"/>
                <a:gd name="T1" fmla="*/ 8 h 79"/>
                <a:gd name="T2" fmla="*/ 13 w 16"/>
                <a:gd name="T3" fmla="*/ 3 h 79"/>
                <a:gd name="T4" fmla="*/ 11 w 16"/>
                <a:gd name="T5" fmla="*/ 0 h 79"/>
                <a:gd name="T6" fmla="*/ 8 w 16"/>
                <a:gd name="T7" fmla="*/ 0 h 79"/>
                <a:gd name="T8" fmla="*/ 5 w 16"/>
                <a:gd name="T9" fmla="*/ 0 h 79"/>
                <a:gd name="T10" fmla="*/ 3 w 16"/>
                <a:gd name="T11" fmla="*/ 3 h 79"/>
                <a:gd name="T12" fmla="*/ 0 w 16"/>
                <a:gd name="T13" fmla="*/ 8 h 79"/>
                <a:gd name="T14" fmla="*/ 0 w 16"/>
                <a:gd name="T15" fmla="*/ 71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0"/>
                  </a:lnTo>
                  <a:lnTo>
                    <a:pt x="8" y="0"/>
                  </a:lnTo>
                  <a:lnTo>
                    <a:pt x="5" y="0"/>
                  </a:lnTo>
                  <a:lnTo>
                    <a:pt x="3" y="3"/>
                  </a:lnTo>
                  <a:lnTo>
                    <a:pt x="0" y="8"/>
                  </a:lnTo>
                  <a:lnTo>
                    <a:pt x="0" y="71"/>
                  </a:lnTo>
                  <a:lnTo>
                    <a:pt x="3" y="77"/>
                  </a:lnTo>
                  <a:lnTo>
                    <a:pt x="5" y="78"/>
                  </a:lnTo>
                  <a:lnTo>
                    <a:pt x="8" y="79"/>
                  </a:lnTo>
                  <a:lnTo>
                    <a:pt x="11"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15" name="Freeform 219">
              <a:extLst>
                <a:ext uri="{FF2B5EF4-FFF2-40B4-BE49-F238E27FC236}">
                  <a16:creationId xmlns:a16="http://schemas.microsoft.com/office/drawing/2014/main" id="{9E25A10E-EE17-6AB6-01B4-E72D861AC29D}"/>
                </a:ext>
              </a:extLst>
            </p:cNvPr>
            <p:cNvSpPr>
              <a:spLocks/>
            </p:cNvSpPr>
            <p:nvPr/>
          </p:nvSpPr>
          <p:spPr bwMode="auto">
            <a:xfrm>
              <a:off x="2103" y="3012"/>
              <a:ext cx="8" cy="40"/>
            </a:xfrm>
            <a:custGeom>
              <a:avLst/>
              <a:gdLst>
                <a:gd name="T0" fmla="*/ 16 w 16"/>
                <a:gd name="T1" fmla="*/ 8 h 79"/>
                <a:gd name="T2" fmla="*/ 13 w 16"/>
                <a:gd name="T3" fmla="*/ 3 h 79"/>
                <a:gd name="T4" fmla="*/ 11 w 16"/>
                <a:gd name="T5" fmla="*/ 0 h 79"/>
                <a:gd name="T6" fmla="*/ 8 w 16"/>
                <a:gd name="T7" fmla="*/ 0 h 79"/>
                <a:gd name="T8" fmla="*/ 5 w 16"/>
                <a:gd name="T9" fmla="*/ 0 h 79"/>
                <a:gd name="T10" fmla="*/ 3 w 16"/>
                <a:gd name="T11" fmla="*/ 3 h 79"/>
                <a:gd name="T12" fmla="*/ 0 w 16"/>
                <a:gd name="T13" fmla="*/ 8 h 79"/>
                <a:gd name="T14" fmla="*/ 0 w 16"/>
                <a:gd name="T15" fmla="*/ 72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2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0"/>
                  </a:lnTo>
                  <a:lnTo>
                    <a:pt x="8" y="0"/>
                  </a:lnTo>
                  <a:lnTo>
                    <a:pt x="5" y="0"/>
                  </a:lnTo>
                  <a:lnTo>
                    <a:pt x="3" y="3"/>
                  </a:lnTo>
                  <a:lnTo>
                    <a:pt x="0" y="8"/>
                  </a:lnTo>
                  <a:lnTo>
                    <a:pt x="0" y="72"/>
                  </a:lnTo>
                  <a:lnTo>
                    <a:pt x="3" y="77"/>
                  </a:lnTo>
                  <a:lnTo>
                    <a:pt x="5" y="78"/>
                  </a:lnTo>
                  <a:lnTo>
                    <a:pt x="8" y="79"/>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716" name="Freeform 220">
              <a:extLst>
                <a:ext uri="{FF2B5EF4-FFF2-40B4-BE49-F238E27FC236}">
                  <a16:creationId xmlns:a16="http://schemas.microsoft.com/office/drawing/2014/main" id="{F52DC14B-E279-07B2-E700-7EDF41C7F44B}"/>
                </a:ext>
              </a:extLst>
            </p:cNvPr>
            <p:cNvSpPr>
              <a:spLocks/>
            </p:cNvSpPr>
            <p:nvPr/>
          </p:nvSpPr>
          <p:spPr bwMode="auto">
            <a:xfrm>
              <a:off x="2103" y="3068"/>
              <a:ext cx="8" cy="33"/>
            </a:xfrm>
            <a:custGeom>
              <a:avLst/>
              <a:gdLst>
                <a:gd name="T0" fmla="*/ 16 w 16"/>
                <a:gd name="T1" fmla="*/ 8 h 66"/>
                <a:gd name="T2" fmla="*/ 13 w 16"/>
                <a:gd name="T3" fmla="*/ 3 h 66"/>
                <a:gd name="T4" fmla="*/ 11 w 16"/>
                <a:gd name="T5" fmla="*/ 0 h 66"/>
                <a:gd name="T6" fmla="*/ 8 w 16"/>
                <a:gd name="T7" fmla="*/ 0 h 66"/>
                <a:gd name="T8" fmla="*/ 5 w 16"/>
                <a:gd name="T9" fmla="*/ 0 h 66"/>
                <a:gd name="T10" fmla="*/ 3 w 16"/>
                <a:gd name="T11" fmla="*/ 3 h 66"/>
                <a:gd name="T12" fmla="*/ 0 w 16"/>
                <a:gd name="T13" fmla="*/ 8 h 66"/>
                <a:gd name="T14" fmla="*/ 0 w 16"/>
                <a:gd name="T15" fmla="*/ 58 h 66"/>
                <a:gd name="T16" fmla="*/ 3 w 16"/>
                <a:gd name="T17" fmla="*/ 64 h 66"/>
                <a:gd name="T18" fmla="*/ 5 w 16"/>
                <a:gd name="T19" fmla="*/ 65 h 66"/>
                <a:gd name="T20" fmla="*/ 8 w 16"/>
                <a:gd name="T21" fmla="*/ 66 h 66"/>
                <a:gd name="T22" fmla="*/ 11 w 16"/>
                <a:gd name="T23" fmla="*/ 65 h 66"/>
                <a:gd name="T24" fmla="*/ 13 w 16"/>
                <a:gd name="T25" fmla="*/ 64 h 66"/>
                <a:gd name="T26" fmla="*/ 16 w 16"/>
                <a:gd name="T27" fmla="*/ 58 h 66"/>
                <a:gd name="T28" fmla="*/ 16 w 16"/>
                <a:gd name="T29" fmla="*/ 8 h 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66"/>
                <a:gd name="T47" fmla="*/ 16 w 16"/>
                <a:gd name="T48" fmla="*/ 66 h 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66">
                  <a:moveTo>
                    <a:pt x="16" y="8"/>
                  </a:moveTo>
                  <a:lnTo>
                    <a:pt x="13" y="3"/>
                  </a:lnTo>
                  <a:lnTo>
                    <a:pt x="11" y="0"/>
                  </a:lnTo>
                  <a:lnTo>
                    <a:pt x="8" y="0"/>
                  </a:lnTo>
                  <a:lnTo>
                    <a:pt x="5" y="0"/>
                  </a:lnTo>
                  <a:lnTo>
                    <a:pt x="3" y="3"/>
                  </a:lnTo>
                  <a:lnTo>
                    <a:pt x="0" y="8"/>
                  </a:lnTo>
                  <a:lnTo>
                    <a:pt x="0" y="58"/>
                  </a:lnTo>
                  <a:lnTo>
                    <a:pt x="3" y="64"/>
                  </a:lnTo>
                  <a:lnTo>
                    <a:pt x="5" y="65"/>
                  </a:lnTo>
                  <a:lnTo>
                    <a:pt x="8" y="66"/>
                  </a:lnTo>
                  <a:lnTo>
                    <a:pt x="11" y="65"/>
                  </a:lnTo>
                  <a:lnTo>
                    <a:pt x="13" y="64"/>
                  </a:lnTo>
                  <a:lnTo>
                    <a:pt x="16" y="58"/>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grpSp>
        <p:nvGrpSpPr>
          <p:cNvPr id="58395" name="Group 221">
            <a:extLst>
              <a:ext uri="{FF2B5EF4-FFF2-40B4-BE49-F238E27FC236}">
                <a16:creationId xmlns:a16="http://schemas.microsoft.com/office/drawing/2014/main" id="{A63B7430-9EAB-EF5F-C08C-06888263DA31}"/>
              </a:ext>
            </a:extLst>
          </p:cNvPr>
          <p:cNvGrpSpPr>
            <a:grpSpLocks/>
          </p:cNvGrpSpPr>
          <p:nvPr/>
        </p:nvGrpSpPr>
        <p:grpSpPr bwMode="auto">
          <a:xfrm>
            <a:off x="4724400" y="1606550"/>
            <a:ext cx="12700" cy="3316288"/>
            <a:chOff x="2976" y="1012"/>
            <a:chExt cx="8" cy="2089"/>
          </a:xfrm>
        </p:grpSpPr>
        <p:sp>
          <p:nvSpPr>
            <p:cNvPr id="58641" name="Freeform 222">
              <a:extLst>
                <a:ext uri="{FF2B5EF4-FFF2-40B4-BE49-F238E27FC236}">
                  <a16:creationId xmlns:a16="http://schemas.microsoft.com/office/drawing/2014/main" id="{81531D1C-9C28-9343-CDC2-C82C289EEABC}"/>
                </a:ext>
              </a:extLst>
            </p:cNvPr>
            <p:cNvSpPr>
              <a:spLocks/>
            </p:cNvSpPr>
            <p:nvPr/>
          </p:nvSpPr>
          <p:spPr bwMode="auto">
            <a:xfrm>
              <a:off x="2976" y="1012"/>
              <a:ext cx="8" cy="40"/>
            </a:xfrm>
            <a:custGeom>
              <a:avLst/>
              <a:gdLst>
                <a:gd name="T0" fmla="*/ 16 w 16"/>
                <a:gd name="T1" fmla="*/ 8 h 79"/>
                <a:gd name="T2" fmla="*/ 13 w 16"/>
                <a:gd name="T3" fmla="*/ 3 h 79"/>
                <a:gd name="T4" fmla="*/ 11 w 16"/>
                <a:gd name="T5" fmla="*/ 1 h 79"/>
                <a:gd name="T6" fmla="*/ 8 w 16"/>
                <a:gd name="T7" fmla="*/ 0 h 79"/>
                <a:gd name="T8" fmla="*/ 5 w 16"/>
                <a:gd name="T9" fmla="*/ 1 h 79"/>
                <a:gd name="T10" fmla="*/ 3 w 16"/>
                <a:gd name="T11" fmla="*/ 3 h 79"/>
                <a:gd name="T12" fmla="*/ 0 w 16"/>
                <a:gd name="T13" fmla="*/ 8 h 79"/>
                <a:gd name="T14" fmla="*/ 0 w 16"/>
                <a:gd name="T15" fmla="*/ 71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1"/>
                  </a:lnTo>
                  <a:lnTo>
                    <a:pt x="8" y="0"/>
                  </a:lnTo>
                  <a:lnTo>
                    <a:pt x="5" y="1"/>
                  </a:lnTo>
                  <a:lnTo>
                    <a:pt x="3" y="3"/>
                  </a:lnTo>
                  <a:lnTo>
                    <a:pt x="0" y="8"/>
                  </a:lnTo>
                  <a:lnTo>
                    <a:pt x="0" y="71"/>
                  </a:lnTo>
                  <a:lnTo>
                    <a:pt x="3" y="77"/>
                  </a:lnTo>
                  <a:lnTo>
                    <a:pt x="5" y="78"/>
                  </a:lnTo>
                  <a:lnTo>
                    <a:pt x="8" y="79"/>
                  </a:lnTo>
                  <a:lnTo>
                    <a:pt x="11"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42" name="Freeform 223">
              <a:extLst>
                <a:ext uri="{FF2B5EF4-FFF2-40B4-BE49-F238E27FC236}">
                  <a16:creationId xmlns:a16="http://schemas.microsoft.com/office/drawing/2014/main" id="{152D5579-2600-96BC-5355-3F45BFF7EB23}"/>
                </a:ext>
              </a:extLst>
            </p:cNvPr>
            <p:cNvSpPr>
              <a:spLocks/>
            </p:cNvSpPr>
            <p:nvPr/>
          </p:nvSpPr>
          <p:spPr bwMode="auto">
            <a:xfrm>
              <a:off x="2976" y="1068"/>
              <a:ext cx="8" cy="39"/>
            </a:xfrm>
            <a:custGeom>
              <a:avLst/>
              <a:gdLst>
                <a:gd name="T0" fmla="*/ 16 w 16"/>
                <a:gd name="T1" fmla="*/ 8 h 79"/>
                <a:gd name="T2" fmla="*/ 13 w 16"/>
                <a:gd name="T3" fmla="*/ 3 h 79"/>
                <a:gd name="T4" fmla="*/ 11 w 16"/>
                <a:gd name="T5" fmla="*/ 0 h 79"/>
                <a:gd name="T6" fmla="*/ 8 w 16"/>
                <a:gd name="T7" fmla="*/ 0 h 79"/>
                <a:gd name="T8" fmla="*/ 5 w 16"/>
                <a:gd name="T9" fmla="*/ 0 h 79"/>
                <a:gd name="T10" fmla="*/ 3 w 16"/>
                <a:gd name="T11" fmla="*/ 3 h 79"/>
                <a:gd name="T12" fmla="*/ 0 w 16"/>
                <a:gd name="T13" fmla="*/ 8 h 79"/>
                <a:gd name="T14" fmla="*/ 0 w 16"/>
                <a:gd name="T15" fmla="*/ 71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0"/>
                  </a:lnTo>
                  <a:lnTo>
                    <a:pt x="8" y="0"/>
                  </a:lnTo>
                  <a:lnTo>
                    <a:pt x="5" y="0"/>
                  </a:lnTo>
                  <a:lnTo>
                    <a:pt x="3" y="3"/>
                  </a:lnTo>
                  <a:lnTo>
                    <a:pt x="0" y="8"/>
                  </a:lnTo>
                  <a:lnTo>
                    <a:pt x="0" y="71"/>
                  </a:lnTo>
                  <a:lnTo>
                    <a:pt x="3" y="77"/>
                  </a:lnTo>
                  <a:lnTo>
                    <a:pt x="5" y="78"/>
                  </a:lnTo>
                  <a:lnTo>
                    <a:pt x="8" y="79"/>
                  </a:lnTo>
                  <a:lnTo>
                    <a:pt x="11"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43" name="Freeform 224">
              <a:extLst>
                <a:ext uri="{FF2B5EF4-FFF2-40B4-BE49-F238E27FC236}">
                  <a16:creationId xmlns:a16="http://schemas.microsoft.com/office/drawing/2014/main" id="{DAF1F35D-094E-FC7F-31D4-5942F02848BC}"/>
                </a:ext>
              </a:extLst>
            </p:cNvPr>
            <p:cNvSpPr>
              <a:spLocks/>
            </p:cNvSpPr>
            <p:nvPr/>
          </p:nvSpPr>
          <p:spPr bwMode="auto">
            <a:xfrm>
              <a:off x="2976" y="1123"/>
              <a:ext cx="8" cy="40"/>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8 h 80"/>
                <a:gd name="T20" fmla="*/ 8 w 16"/>
                <a:gd name="T21" fmla="*/ 80 h 80"/>
                <a:gd name="T22" fmla="*/ 11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8"/>
                  </a:lnTo>
                  <a:lnTo>
                    <a:pt x="8" y="80"/>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44" name="Freeform 225">
              <a:extLst>
                <a:ext uri="{FF2B5EF4-FFF2-40B4-BE49-F238E27FC236}">
                  <a16:creationId xmlns:a16="http://schemas.microsoft.com/office/drawing/2014/main" id="{3A9FD31D-3DE8-E391-2938-3D99D17F5AB2}"/>
                </a:ext>
              </a:extLst>
            </p:cNvPr>
            <p:cNvSpPr>
              <a:spLocks/>
            </p:cNvSpPr>
            <p:nvPr/>
          </p:nvSpPr>
          <p:spPr bwMode="auto">
            <a:xfrm>
              <a:off x="2976" y="1179"/>
              <a:ext cx="8" cy="39"/>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8 h 80"/>
                <a:gd name="T20" fmla="*/ 8 w 16"/>
                <a:gd name="T21" fmla="*/ 80 h 80"/>
                <a:gd name="T22" fmla="*/ 11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8"/>
                  </a:lnTo>
                  <a:lnTo>
                    <a:pt x="8" y="80"/>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45" name="Freeform 226">
              <a:extLst>
                <a:ext uri="{FF2B5EF4-FFF2-40B4-BE49-F238E27FC236}">
                  <a16:creationId xmlns:a16="http://schemas.microsoft.com/office/drawing/2014/main" id="{A41480BA-341D-122B-2F60-34F811B582AD}"/>
                </a:ext>
              </a:extLst>
            </p:cNvPr>
            <p:cNvSpPr>
              <a:spLocks/>
            </p:cNvSpPr>
            <p:nvPr/>
          </p:nvSpPr>
          <p:spPr bwMode="auto">
            <a:xfrm>
              <a:off x="2976" y="1234"/>
              <a:ext cx="8" cy="40"/>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8 h 80"/>
                <a:gd name="T20" fmla="*/ 8 w 16"/>
                <a:gd name="T21" fmla="*/ 80 h 80"/>
                <a:gd name="T22" fmla="*/ 11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8"/>
                  </a:lnTo>
                  <a:lnTo>
                    <a:pt x="8" y="80"/>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46" name="Freeform 227">
              <a:extLst>
                <a:ext uri="{FF2B5EF4-FFF2-40B4-BE49-F238E27FC236}">
                  <a16:creationId xmlns:a16="http://schemas.microsoft.com/office/drawing/2014/main" id="{57BEA1D7-FA83-E86A-BD91-443DF60E3091}"/>
                </a:ext>
              </a:extLst>
            </p:cNvPr>
            <p:cNvSpPr>
              <a:spLocks/>
            </p:cNvSpPr>
            <p:nvPr/>
          </p:nvSpPr>
          <p:spPr bwMode="auto">
            <a:xfrm>
              <a:off x="2976" y="1290"/>
              <a:ext cx="8" cy="39"/>
            </a:xfrm>
            <a:custGeom>
              <a:avLst/>
              <a:gdLst>
                <a:gd name="T0" fmla="*/ 16 w 16"/>
                <a:gd name="T1" fmla="*/ 7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7 h 79"/>
                <a:gd name="T14" fmla="*/ 0 w 16"/>
                <a:gd name="T15" fmla="*/ 71 h 79"/>
                <a:gd name="T16" fmla="*/ 3 w 16"/>
                <a:gd name="T17" fmla="*/ 76 h 79"/>
                <a:gd name="T18" fmla="*/ 5 w 16"/>
                <a:gd name="T19" fmla="*/ 78 h 79"/>
                <a:gd name="T20" fmla="*/ 8 w 16"/>
                <a:gd name="T21" fmla="*/ 79 h 79"/>
                <a:gd name="T22" fmla="*/ 11 w 16"/>
                <a:gd name="T23" fmla="*/ 78 h 79"/>
                <a:gd name="T24" fmla="*/ 13 w 16"/>
                <a:gd name="T25" fmla="*/ 76 h 79"/>
                <a:gd name="T26" fmla="*/ 16 w 16"/>
                <a:gd name="T27" fmla="*/ 71 h 79"/>
                <a:gd name="T28" fmla="*/ 16 w 16"/>
                <a:gd name="T29" fmla="*/ 7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7"/>
                  </a:moveTo>
                  <a:lnTo>
                    <a:pt x="13" y="2"/>
                  </a:lnTo>
                  <a:lnTo>
                    <a:pt x="11" y="0"/>
                  </a:lnTo>
                  <a:lnTo>
                    <a:pt x="8" y="0"/>
                  </a:lnTo>
                  <a:lnTo>
                    <a:pt x="5" y="0"/>
                  </a:lnTo>
                  <a:lnTo>
                    <a:pt x="3" y="2"/>
                  </a:lnTo>
                  <a:lnTo>
                    <a:pt x="0" y="7"/>
                  </a:lnTo>
                  <a:lnTo>
                    <a:pt x="0" y="71"/>
                  </a:lnTo>
                  <a:lnTo>
                    <a:pt x="3" y="76"/>
                  </a:lnTo>
                  <a:lnTo>
                    <a:pt x="5" y="78"/>
                  </a:lnTo>
                  <a:lnTo>
                    <a:pt x="8" y="79"/>
                  </a:lnTo>
                  <a:lnTo>
                    <a:pt x="11" y="78"/>
                  </a:lnTo>
                  <a:lnTo>
                    <a:pt x="13" y="76"/>
                  </a:lnTo>
                  <a:lnTo>
                    <a:pt x="16" y="71"/>
                  </a:lnTo>
                  <a:lnTo>
                    <a:pt x="1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47" name="Freeform 228">
              <a:extLst>
                <a:ext uri="{FF2B5EF4-FFF2-40B4-BE49-F238E27FC236}">
                  <a16:creationId xmlns:a16="http://schemas.microsoft.com/office/drawing/2014/main" id="{5B0C7C44-F06A-D26A-5D14-B55B2C463987}"/>
                </a:ext>
              </a:extLst>
            </p:cNvPr>
            <p:cNvSpPr>
              <a:spLocks/>
            </p:cNvSpPr>
            <p:nvPr/>
          </p:nvSpPr>
          <p:spPr bwMode="auto">
            <a:xfrm>
              <a:off x="2976" y="1345"/>
              <a:ext cx="8" cy="40"/>
            </a:xfrm>
            <a:custGeom>
              <a:avLst/>
              <a:gdLst>
                <a:gd name="T0" fmla="*/ 16 w 16"/>
                <a:gd name="T1" fmla="*/ 8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8 h 79"/>
                <a:gd name="T14" fmla="*/ 0 w 16"/>
                <a:gd name="T15" fmla="*/ 71 h 79"/>
                <a:gd name="T16" fmla="*/ 3 w 16"/>
                <a:gd name="T17" fmla="*/ 76 h 79"/>
                <a:gd name="T18" fmla="*/ 5 w 16"/>
                <a:gd name="T19" fmla="*/ 78 h 79"/>
                <a:gd name="T20" fmla="*/ 8 w 16"/>
                <a:gd name="T21" fmla="*/ 79 h 79"/>
                <a:gd name="T22" fmla="*/ 11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1" y="0"/>
                  </a:lnTo>
                  <a:lnTo>
                    <a:pt x="8" y="0"/>
                  </a:lnTo>
                  <a:lnTo>
                    <a:pt x="5" y="0"/>
                  </a:lnTo>
                  <a:lnTo>
                    <a:pt x="3" y="2"/>
                  </a:lnTo>
                  <a:lnTo>
                    <a:pt x="0" y="8"/>
                  </a:lnTo>
                  <a:lnTo>
                    <a:pt x="0" y="71"/>
                  </a:lnTo>
                  <a:lnTo>
                    <a:pt x="3" y="76"/>
                  </a:lnTo>
                  <a:lnTo>
                    <a:pt x="5" y="78"/>
                  </a:lnTo>
                  <a:lnTo>
                    <a:pt x="8" y="79"/>
                  </a:lnTo>
                  <a:lnTo>
                    <a:pt x="11"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48" name="Freeform 229">
              <a:extLst>
                <a:ext uri="{FF2B5EF4-FFF2-40B4-BE49-F238E27FC236}">
                  <a16:creationId xmlns:a16="http://schemas.microsoft.com/office/drawing/2014/main" id="{A8AFC283-DB17-EDB3-DF15-48FC280DB7E2}"/>
                </a:ext>
              </a:extLst>
            </p:cNvPr>
            <p:cNvSpPr>
              <a:spLocks/>
            </p:cNvSpPr>
            <p:nvPr/>
          </p:nvSpPr>
          <p:spPr bwMode="auto">
            <a:xfrm>
              <a:off x="2976" y="1401"/>
              <a:ext cx="8" cy="40"/>
            </a:xfrm>
            <a:custGeom>
              <a:avLst/>
              <a:gdLst>
                <a:gd name="T0" fmla="*/ 16 w 16"/>
                <a:gd name="T1" fmla="*/ 8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8 h 79"/>
                <a:gd name="T14" fmla="*/ 0 w 16"/>
                <a:gd name="T15" fmla="*/ 71 h 79"/>
                <a:gd name="T16" fmla="*/ 3 w 16"/>
                <a:gd name="T17" fmla="*/ 76 h 79"/>
                <a:gd name="T18" fmla="*/ 5 w 16"/>
                <a:gd name="T19" fmla="*/ 78 h 79"/>
                <a:gd name="T20" fmla="*/ 8 w 16"/>
                <a:gd name="T21" fmla="*/ 79 h 79"/>
                <a:gd name="T22" fmla="*/ 11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1" y="0"/>
                  </a:lnTo>
                  <a:lnTo>
                    <a:pt x="8" y="0"/>
                  </a:lnTo>
                  <a:lnTo>
                    <a:pt x="5" y="0"/>
                  </a:lnTo>
                  <a:lnTo>
                    <a:pt x="3" y="2"/>
                  </a:lnTo>
                  <a:lnTo>
                    <a:pt x="0" y="8"/>
                  </a:lnTo>
                  <a:lnTo>
                    <a:pt x="0" y="71"/>
                  </a:lnTo>
                  <a:lnTo>
                    <a:pt x="3" y="76"/>
                  </a:lnTo>
                  <a:lnTo>
                    <a:pt x="5" y="78"/>
                  </a:lnTo>
                  <a:lnTo>
                    <a:pt x="8" y="79"/>
                  </a:lnTo>
                  <a:lnTo>
                    <a:pt x="11"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49" name="Freeform 230">
              <a:extLst>
                <a:ext uri="{FF2B5EF4-FFF2-40B4-BE49-F238E27FC236}">
                  <a16:creationId xmlns:a16="http://schemas.microsoft.com/office/drawing/2014/main" id="{B49E1396-D090-CB82-0EAD-2B50A85FA8C4}"/>
                </a:ext>
              </a:extLst>
            </p:cNvPr>
            <p:cNvSpPr>
              <a:spLocks/>
            </p:cNvSpPr>
            <p:nvPr/>
          </p:nvSpPr>
          <p:spPr bwMode="auto">
            <a:xfrm>
              <a:off x="2976" y="1456"/>
              <a:ext cx="8" cy="40"/>
            </a:xfrm>
            <a:custGeom>
              <a:avLst/>
              <a:gdLst>
                <a:gd name="T0" fmla="*/ 16 w 16"/>
                <a:gd name="T1" fmla="*/ 8 h 79"/>
                <a:gd name="T2" fmla="*/ 13 w 16"/>
                <a:gd name="T3" fmla="*/ 3 h 79"/>
                <a:gd name="T4" fmla="*/ 11 w 16"/>
                <a:gd name="T5" fmla="*/ 0 h 79"/>
                <a:gd name="T6" fmla="*/ 8 w 16"/>
                <a:gd name="T7" fmla="*/ 0 h 79"/>
                <a:gd name="T8" fmla="*/ 5 w 16"/>
                <a:gd name="T9" fmla="*/ 0 h 79"/>
                <a:gd name="T10" fmla="*/ 3 w 16"/>
                <a:gd name="T11" fmla="*/ 3 h 79"/>
                <a:gd name="T12" fmla="*/ 0 w 16"/>
                <a:gd name="T13" fmla="*/ 8 h 79"/>
                <a:gd name="T14" fmla="*/ 0 w 16"/>
                <a:gd name="T15" fmla="*/ 71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0"/>
                  </a:lnTo>
                  <a:lnTo>
                    <a:pt x="8" y="0"/>
                  </a:lnTo>
                  <a:lnTo>
                    <a:pt x="5" y="0"/>
                  </a:lnTo>
                  <a:lnTo>
                    <a:pt x="3" y="3"/>
                  </a:lnTo>
                  <a:lnTo>
                    <a:pt x="0" y="8"/>
                  </a:lnTo>
                  <a:lnTo>
                    <a:pt x="0" y="71"/>
                  </a:lnTo>
                  <a:lnTo>
                    <a:pt x="3" y="77"/>
                  </a:lnTo>
                  <a:lnTo>
                    <a:pt x="5" y="78"/>
                  </a:lnTo>
                  <a:lnTo>
                    <a:pt x="8" y="79"/>
                  </a:lnTo>
                  <a:lnTo>
                    <a:pt x="11"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50" name="Freeform 231">
              <a:extLst>
                <a:ext uri="{FF2B5EF4-FFF2-40B4-BE49-F238E27FC236}">
                  <a16:creationId xmlns:a16="http://schemas.microsoft.com/office/drawing/2014/main" id="{D2DFA140-04F6-62DC-11E8-69743F46E955}"/>
                </a:ext>
              </a:extLst>
            </p:cNvPr>
            <p:cNvSpPr>
              <a:spLocks/>
            </p:cNvSpPr>
            <p:nvPr/>
          </p:nvSpPr>
          <p:spPr bwMode="auto">
            <a:xfrm>
              <a:off x="2976" y="1512"/>
              <a:ext cx="8" cy="40"/>
            </a:xfrm>
            <a:custGeom>
              <a:avLst/>
              <a:gdLst>
                <a:gd name="T0" fmla="*/ 16 w 16"/>
                <a:gd name="T1" fmla="*/ 8 h 79"/>
                <a:gd name="T2" fmla="*/ 13 w 16"/>
                <a:gd name="T3" fmla="*/ 3 h 79"/>
                <a:gd name="T4" fmla="*/ 11 w 16"/>
                <a:gd name="T5" fmla="*/ 0 h 79"/>
                <a:gd name="T6" fmla="*/ 8 w 16"/>
                <a:gd name="T7" fmla="*/ 0 h 79"/>
                <a:gd name="T8" fmla="*/ 5 w 16"/>
                <a:gd name="T9" fmla="*/ 0 h 79"/>
                <a:gd name="T10" fmla="*/ 3 w 16"/>
                <a:gd name="T11" fmla="*/ 3 h 79"/>
                <a:gd name="T12" fmla="*/ 0 w 16"/>
                <a:gd name="T13" fmla="*/ 8 h 79"/>
                <a:gd name="T14" fmla="*/ 0 w 16"/>
                <a:gd name="T15" fmla="*/ 71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0"/>
                  </a:lnTo>
                  <a:lnTo>
                    <a:pt x="8" y="0"/>
                  </a:lnTo>
                  <a:lnTo>
                    <a:pt x="5" y="0"/>
                  </a:lnTo>
                  <a:lnTo>
                    <a:pt x="3" y="3"/>
                  </a:lnTo>
                  <a:lnTo>
                    <a:pt x="0" y="8"/>
                  </a:lnTo>
                  <a:lnTo>
                    <a:pt x="0" y="71"/>
                  </a:lnTo>
                  <a:lnTo>
                    <a:pt x="3" y="77"/>
                  </a:lnTo>
                  <a:lnTo>
                    <a:pt x="5" y="78"/>
                  </a:lnTo>
                  <a:lnTo>
                    <a:pt x="8" y="79"/>
                  </a:lnTo>
                  <a:lnTo>
                    <a:pt x="11"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51" name="Freeform 232">
              <a:extLst>
                <a:ext uri="{FF2B5EF4-FFF2-40B4-BE49-F238E27FC236}">
                  <a16:creationId xmlns:a16="http://schemas.microsoft.com/office/drawing/2014/main" id="{D02E7202-311C-3126-8C3E-E067D1CD80E9}"/>
                </a:ext>
              </a:extLst>
            </p:cNvPr>
            <p:cNvSpPr>
              <a:spLocks/>
            </p:cNvSpPr>
            <p:nvPr/>
          </p:nvSpPr>
          <p:spPr bwMode="auto">
            <a:xfrm>
              <a:off x="2976" y="1568"/>
              <a:ext cx="8" cy="39"/>
            </a:xfrm>
            <a:custGeom>
              <a:avLst/>
              <a:gdLst>
                <a:gd name="T0" fmla="*/ 16 w 16"/>
                <a:gd name="T1" fmla="*/ 8 h 79"/>
                <a:gd name="T2" fmla="*/ 13 w 16"/>
                <a:gd name="T3" fmla="*/ 3 h 79"/>
                <a:gd name="T4" fmla="*/ 11 w 16"/>
                <a:gd name="T5" fmla="*/ 0 h 79"/>
                <a:gd name="T6" fmla="*/ 8 w 16"/>
                <a:gd name="T7" fmla="*/ 0 h 79"/>
                <a:gd name="T8" fmla="*/ 5 w 16"/>
                <a:gd name="T9" fmla="*/ 0 h 79"/>
                <a:gd name="T10" fmla="*/ 3 w 16"/>
                <a:gd name="T11" fmla="*/ 3 h 79"/>
                <a:gd name="T12" fmla="*/ 0 w 16"/>
                <a:gd name="T13" fmla="*/ 8 h 79"/>
                <a:gd name="T14" fmla="*/ 0 w 16"/>
                <a:gd name="T15" fmla="*/ 72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2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0"/>
                  </a:lnTo>
                  <a:lnTo>
                    <a:pt x="8" y="0"/>
                  </a:lnTo>
                  <a:lnTo>
                    <a:pt x="5" y="0"/>
                  </a:lnTo>
                  <a:lnTo>
                    <a:pt x="3" y="3"/>
                  </a:lnTo>
                  <a:lnTo>
                    <a:pt x="0" y="8"/>
                  </a:lnTo>
                  <a:lnTo>
                    <a:pt x="0" y="72"/>
                  </a:lnTo>
                  <a:lnTo>
                    <a:pt x="3" y="77"/>
                  </a:lnTo>
                  <a:lnTo>
                    <a:pt x="5" y="78"/>
                  </a:lnTo>
                  <a:lnTo>
                    <a:pt x="8" y="79"/>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52" name="Freeform 233">
              <a:extLst>
                <a:ext uri="{FF2B5EF4-FFF2-40B4-BE49-F238E27FC236}">
                  <a16:creationId xmlns:a16="http://schemas.microsoft.com/office/drawing/2014/main" id="{FD1A7572-E55B-9AEC-6744-D1474C971F46}"/>
                </a:ext>
              </a:extLst>
            </p:cNvPr>
            <p:cNvSpPr>
              <a:spLocks/>
            </p:cNvSpPr>
            <p:nvPr/>
          </p:nvSpPr>
          <p:spPr bwMode="auto">
            <a:xfrm>
              <a:off x="2976" y="1623"/>
              <a:ext cx="8" cy="40"/>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8 h 80"/>
                <a:gd name="T20" fmla="*/ 8 w 16"/>
                <a:gd name="T21" fmla="*/ 80 h 80"/>
                <a:gd name="T22" fmla="*/ 11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8"/>
                  </a:lnTo>
                  <a:lnTo>
                    <a:pt x="8" y="80"/>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53" name="Freeform 234">
              <a:extLst>
                <a:ext uri="{FF2B5EF4-FFF2-40B4-BE49-F238E27FC236}">
                  <a16:creationId xmlns:a16="http://schemas.microsoft.com/office/drawing/2014/main" id="{097C4C1E-C6FA-E319-46CA-C83E39E99090}"/>
                </a:ext>
              </a:extLst>
            </p:cNvPr>
            <p:cNvSpPr>
              <a:spLocks/>
            </p:cNvSpPr>
            <p:nvPr/>
          </p:nvSpPr>
          <p:spPr bwMode="auto">
            <a:xfrm>
              <a:off x="2976" y="1679"/>
              <a:ext cx="8" cy="39"/>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8 h 80"/>
                <a:gd name="T20" fmla="*/ 8 w 16"/>
                <a:gd name="T21" fmla="*/ 80 h 80"/>
                <a:gd name="T22" fmla="*/ 11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8"/>
                  </a:lnTo>
                  <a:lnTo>
                    <a:pt x="8" y="80"/>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54" name="Freeform 235">
              <a:extLst>
                <a:ext uri="{FF2B5EF4-FFF2-40B4-BE49-F238E27FC236}">
                  <a16:creationId xmlns:a16="http://schemas.microsoft.com/office/drawing/2014/main" id="{74B813B1-5409-675B-01D5-8F5FB90C18CE}"/>
                </a:ext>
              </a:extLst>
            </p:cNvPr>
            <p:cNvSpPr>
              <a:spLocks/>
            </p:cNvSpPr>
            <p:nvPr/>
          </p:nvSpPr>
          <p:spPr bwMode="auto">
            <a:xfrm>
              <a:off x="2976" y="1734"/>
              <a:ext cx="8" cy="40"/>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8 h 80"/>
                <a:gd name="T20" fmla="*/ 8 w 16"/>
                <a:gd name="T21" fmla="*/ 80 h 80"/>
                <a:gd name="T22" fmla="*/ 11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8"/>
                  </a:lnTo>
                  <a:lnTo>
                    <a:pt x="8" y="80"/>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55" name="Freeform 236">
              <a:extLst>
                <a:ext uri="{FF2B5EF4-FFF2-40B4-BE49-F238E27FC236}">
                  <a16:creationId xmlns:a16="http://schemas.microsoft.com/office/drawing/2014/main" id="{76D9A94F-9474-2B90-2B50-80103B394FE9}"/>
                </a:ext>
              </a:extLst>
            </p:cNvPr>
            <p:cNvSpPr>
              <a:spLocks/>
            </p:cNvSpPr>
            <p:nvPr/>
          </p:nvSpPr>
          <p:spPr bwMode="auto">
            <a:xfrm>
              <a:off x="2976" y="1790"/>
              <a:ext cx="8" cy="39"/>
            </a:xfrm>
            <a:custGeom>
              <a:avLst/>
              <a:gdLst>
                <a:gd name="T0" fmla="*/ 16 w 16"/>
                <a:gd name="T1" fmla="*/ 7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7 h 79"/>
                <a:gd name="T14" fmla="*/ 0 w 16"/>
                <a:gd name="T15" fmla="*/ 71 h 79"/>
                <a:gd name="T16" fmla="*/ 3 w 16"/>
                <a:gd name="T17" fmla="*/ 76 h 79"/>
                <a:gd name="T18" fmla="*/ 5 w 16"/>
                <a:gd name="T19" fmla="*/ 78 h 79"/>
                <a:gd name="T20" fmla="*/ 8 w 16"/>
                <a:gd name="T21" fmla="*/ 79 h 79"/>
                <a:gd name="T22" fmla="*/ 11 w 16"/>
                <a:gd name="T23" fmla="*/ 78 h 79"/>
                <a:gd name="T24" fmla="*/ 13 w 16"/>
                <a:gd name="T25" fmla="*/ 76 h 79"/>
                <a:gd name="T26" fmla="*/ 16 w 16"/>
                <a:gd name="T27" fmla="*/ 71 h 79"/>
                <a:gd name="T28" fmla="*/ 16 w 16"/>
                <a:gd name="T29" fmla="*/ 7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7"/>
                  </a:moveTo>
                  <a:lnTo>
                    <a:pt x="13" y="2"/>
                  </a:lnTo>
                  <a:lnTo>
                    <a:pt x="11" y="0"/>
                  </a:lnTo>
                  <a:lnTo>
                    <a:pt x="8" y="0"/>
                  </a:lnTo>
                  <a:lnTo>
                    <a:pt x="5" y="0"/>
                  </a:lnTo>
                  <a:lnTo>
                    <a:pt x="3" y="2"/>
                  </a:lnTo>
                  <a:lnTo>
                    <a:pt x="0" y="7"/>
                  </a:lnTo>
                  <a:lnTo>
                    <a:pt x="0" y="71"/>
                  </a:lnTo>
                  <a:lnTo>
                    <a:pt x="3" y="76"/>
                  </a:lnTo>
                  <a:lnTo>
                    <a:pt x="5" y="78"/>
                  </a:lnTo>
                  <a:lnTo>
                    <a:pt x="8" y="79"/>
                  </a:lnTo>
                  <a:lnTo>
                    <a:pt x="11" y="78"/>
                  </a:lnTo>
                  <a:lnTo>
                    <a:pt x="13" y="76"/>
                  </a:lnTo>
                  <a:lnTo>
                    <a:pt x="16" y="71"/>
                  </a:lnTo>
                  <a:lnTo>
                    <a:pt x="1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56" name="Freeform 237">
              <a:extLst>
                <a:ext uri="{FF2B5EF4-FFF2-40B4-BE49-F238E27FC236}">
                  <a16:creationId xmlns:a16="http://schemas.microsoft.com/office/drawing/2014/main" id="{EAE30412-DB5A-26B5-822D-39DCCF21E9BB}"/>
                </a:ext>
              </a:extLst>
            </p:cNvPr>
            <p:cNvSpPr>
              <a:spLocks/>
            </p:cNvSpPr>
            <p:nvPr/>
          </p:nvSpPr>
          <p:spPr bwMode="auto">
            <a:xfrm>
              <a:off x="2976" y="1845"/>
              <a:ext cx="8" cy="40"/>
            </a:xfrm>
            <a:custGeom>
              <a:avLst/>
              <a:gdLst>
                <a:gd name="T0" fmla="*/ 16 w 16"/>
                <a:gd name="T1" fmla="*/ 8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8 h 79"/>
                <a:gd name="T14" fmla="*/ 0 w 16"/>
                <a:gd name="T15" fmla="*/ 71 h 79"/>
                <a:gd name="T16" fmla="*/ 3 w 16"/>
                <a:gd name="T17" fmla="*/ 76 h 79"/>
                <a:gd name="T18" fmla="*/ 5 w 16"/>
                <a:gd name="T19" fmla="*/ 78 h 79"/>
                <a:gd name="T20" fmla="*/ 8 w 16"/>
                <a:gd name="T21" fmla="*/ 79 h 79"/>
                <a:gd name="T22" fmla="*/ 11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1" y="0"/>
                  </a:lnTo>
                  <a:lnTo>
                    <a:pt x="8" y="0"/>
                  </a:lnTo>
                  <a:lnTo>
                    <a:pt x="5" y="0"/>
                  </a:lnTo>
                  <a:lnTo>
                    <a:pt x="3" y="2"/>
                  </a:lnTo>
                  <a:lnTo>
                    <a:pt x="0" y="8"/>
                  </a:lnTo>
                  <a:lnTo>
                    <a:pt x="0" y="71"/>
                  </a:lnTo>
                  <a:lnTo>
                    <a:pt x="3" y="76"/>
                  </a:lnTo>
                  <a:lnTo>
                    <a:pt x="5" y="78"/>
                  </a:lnTo>
                  <a:lnTo>
                    <a:pt x="8" y="79"/>
                  </a:lnTo>
                  <a:lnTo>
                    <a:pt x="11"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57" name="Freeform 238">
              <a:extLst>
                <a:ext uri="{FF2B5EF4-FFF2-40B4-BE49-F238E27FC236}">
                  <a16:creationId xmlns:a16="http://schemas.microsoft.com/office/drawing/2014/main" id="{30C831EF-DA8D-74CE-8C87-F5E3DC3B6748}"/>
                </a:ext>
              </a:extLst>
            </p:cNvPr>
            <p:cNvSpPr>
              <a:spLocks/>
            </p:cNvSpPr>
            <p:nvPr/>
          </p:nvSpPr>
          <p:spPr bwMode="auto">
            <a:xfrm>
              <a:off x="2976" y="1901"/>
              <a:ext cx="8" cy="40"/>
            </a:xfrm>
            <a:custGeom>
              <a:avLst/>
              <a:gdLst>
                <a:gd name="T0" fmla="*/ 16 w 16"/>
                <a:gd name="T1" fmla="*/ 8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8 h 79"/>
                <a:gd name="T14" fmla="*/ 0 w 16"/>
                <a:gd name="T15" fmla="*/ 71 h 79"/>
                <a:gd name="T16" fmla="*/ 3 w 16"/>
                <a:gd name="T17" fmla="*/ 76 h 79"/>
                <a:gd name="T18" fmla="*/ 5 w 16"/>
                <a:gd name="T19" fmla="*/ 78 h 79"/>
                <a:gd name="T20" fmla="*/ 8 w 16"/>
                <a:gd name="T21" fmla="*/ 79 h 79"/>
                <a:gd name="T22" fmla="*/ 11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1" y="0"/>
                  </a:lnTo>
                  <a:lnTo>
                    <a:pt x="8" y="0"/>
                  </a:lnTo>
                  <a:lnTo>
                    <a:pt x="5" y="0"/>
                  </a:lnTo>
                  <a:lnTo>
                    <a:pt x="3" y="2"/>
                  </a:lnTo>
                  <a:lnTo>
                    <a:pt x="0" y="8"/>
                  </a:lnTo>
                  <a:lnTo>
                    <a:pt x="0" y="71"/>
                  </a:lnTo>
                  <a:lnTo>
                    <a:pt x="3" y="76"/>
                  </a:lnTo>
                  <a:lnTo>
                    <a:pt x="5" y="78"/>
                  </a:lnTo>
                  <a:lnTo>
                    <a:pt x="8" y="79"/>
                  </a:lnTo>
                  <a:lnTo>
                    <a:pt x="11"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58" name="Freeform 239">
              <a:extLst>
                <a:ext uri="{FF2B5EF4-FFF2-40B4-BE49-F238E27FC236}">
                  <a16:creationId xmlns:a16="http://schemas.microsoft.com/office/drawing/2014/main" id="{FB8DAAB6-B651-67D5-D56A-A2DB33225101}"/>
                </a:ext>
              </a:extLst>
            </p:cNvPr>
            <p:cNvSpPr>
              <a:spLocks/>
            </p:cNvSpPr>
            <p:nvPr/>
          </p:nvSpPr>
          <p:spPr bwMode="auto">
            <a:xfrm>
              <a:off x="2976" y="1956"/>
              <a:ext cx="8" cy="40"/>
            </a:xfrm>
            <a:custGeom>
              <a:avLst/>
              <a:gdLst>
                <a:gd name="T0" fmla="*/ 16 w 16"/>
                <a:gd name="T1" fmla="*/ 8 h 79"/>
                <a:gd name="T2" fmla="*/ 13 w 16"/>
                <a:gd name="T3" fmla="*/ 3 h 79"/>
                <a:gd name="T4" fmla="*/ 11 w 16"/>
                <a:gd name="T5" fmla="*/ 0 h 79"/>
                <a:gd name="T6" fmla="*/ 8 w 16"/>
                <a:gd name="T7" fmla="*/ 0 h 79"/>
                <a:gd name="T8" fmla="*/ 5 w 16"/>
                <a:gd name="T9" fmla="*/ 0 h 79"/>
                <a:gd name="T10" fmla="*/ 3 w 16"/>
                <a:gd name="T11" fmla="*/ 3 h 79"/>
                <a:gd name="T12" fmla="*/ 0 w 16"/>
                <a:gd name="T13" fmla="*/ 8 h 79"/>
                <a:gd name="T14" fmla="*/ 0 w 16"/>
                <a:gd name="T15" fmla="*/ 71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0"/>
                  </a:lnTo>
                  <a:lnTo>
                    <a:pt x="8" y="0"/>
                  </a:lnTo>
                  <a:lnTo>
                    <a:pt x="5" y="0"/>
                  </a:lnTo>
                  <a:lnTo>
                    <a:pt x="3" y="3"/>
                  </a:lnTo>
                  <a:lnTo>
                    <a:pt x="0" y="8"/>
                  </a:lnTo>
                  <a:lnTo>
                    <a:pt x="0" y="71"/>
                  </a:lnTo>
                  <a:lnTo>
                    <a:pt x="3" y="77"/>
                  </a:lnTo>
                  <a:lnTo>
                    <a:pt x="5" y="78"/>
                  </a:lnTo>
                  <a:lnTo>
                    <a:pt x="8" y="79"/>
                  </a:lnTo>
                  <a:lnTo>
                    <a:pt x="11"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59" name="Freeform 240">
              <a:extLst>
                <a:ext uri="{FF2B5EF4-FFF2-40B4-BE49-F238E27FC236}">
                  <a16:creationId xmlns:a16="http://schemas.microsoft.com/office/drawing/2014/main" id="{282868A0-8F98-14D5-ABFE-422C31E118BF}"/>
                </a:ext>
              </a:extLst>
            </p:cNvPr>
            <p:cNvSpPr>
              <a:spLocks/>
            </p:cNvSpPr>
            <p:nvPr/>
          </p:nvSpPr>
          <p:spPr bwMode="auto">
            <a:xfrm>
              <a:off x="2976" y="2012"/>
              <a:ext cx="8" cy="40"/>
            </a:xfrm>
            <a:custGeom>
              <a:avLst/>
              <a:gdLst>
                <a:gd name="T0" fmla="*/ 16 w 16"/>
                <a:gd name="T1" fmla="*/ 8 h 79"/>
                <a:gd name="T2" fmla="*/ 13 w 16"/>
                <a:gd name="T3" fmla="*/ 3 h 79"/>
                <a:gd name="T4" fmla="*/ 11 w 16"/>
                <a:gd name="T5" fmla="*/ 0 h 79"/>
                <a:gd name="T6" fmla="*/ 8 w 16"/>
                <a:gd name="T7" fmla="*/ 0 h 79"/>
                <a:gd name="T8" fmla="*/ 5 w 16"/>
                <a:gd name="T9" fmla="*/ 0 h 79"/>
                <a:gd name="T10" fmla="*/ 3 w 16"/>
                <a:gd name="T11" fmla="*/ 3 h 79"/>
                <a:gd name="T12" fmla="*/ 0 w 16"/>
                <a:gd name="T13" fmla="*/ 8 h 79"/>
                <a:gd name="T14" fmla="*/ 0 w 16"/>
                <a:gd name="T15" fmla="*/ 71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0"/>
                  </a:lnTo>
                  <a:lnTo>
                    <a:pt x="8" y="0"/>
                  </a:lnTo>
                  <a:lnTo>
                    <a:pt x="5" y="0"/>
                  </a:lnTo>
                  <a:lnTo>
                    <a:pt x="3" y="3"/>
                  </a:lnTo>
                  <a:lnTo>
                    <a:pt x="0" y="8"/>
                  </a:lnTo>
                  <a:lnTo>
                    <a:pt x="0" y="71"/>
                  </a:lnTo>
                  <a:lnTo>
                    <a:pt x="3" y="77"/>
                  </a:lnTo>
                  <a:lnTo>
                    <a:pt x="5" y="78"/>
                  </a:lnTo>
                  <a:lnTo>
                    <a:pt x="8" y="79"/>
                  </a:lnTo>
                  <a:lnTo>
                    <a:pt x="11"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60" name="Freeform 241">
              <a:extLst>
                <a:ext uri="{FF2B5EF4-FFF2-40B4-BE49-F238E27FC236}">
                  <a16:creationId xmlns:a16="http://schemas.microsoft.com/office/drawing/2014/main" id="{D1964CAC-4A91-DDA6-6AB6-9D599B24B386}"/>
                </a:ext>
              </a:extLst>
            </p:cNvPr>
            <p:cNvSpPr>
              <a:spLocks/>
            </p:cNvSpPr>
            <p:nvPr/>
          </p:nvSpPr>
          <p:spPr bwMode="auto">
            <a:xfrm>
              <a:off x="2976" y="2068"/>
              <a:ext cx="8" cy="39"/>
            </a:xfrm>
            <a:custGeom>
              <a:avLst/>
              <a:gdLst>
                <a:gd name="T0" fmla="*/ 16 w 16"/>
                <a:gd name="T1" fmla="*/ 8 h 79"/>
                <a:gd name="T2" fmla="*/ 13 w 16"/>
                <a:gd name="T3" fmla="*/ 3 h 79"/>
                <a:gd name="T4" fmla="*/ 11 w 16"/>
                <a:gd name="T5" fmla="*/ 0 h 79"/>
                <a:gd name="T6" fmla="*/ 8 w 16"/>
                <a:gd name="T7" fmla="*/ 0 h 79"/>
                <a:gd name="T8" fmla="*/ 5 w 16"/>
                <a:gd name="T9" fmla="*/ 0 h 79"/>
                <a:gd name="T10" fmla="*/ 3 w 16"/>
                <a:gd name="T11" fmla="*/ 3 h 79"/>
                <a:gd name="T12" fmla="*/ 0 w 16"/>
                <a:gd name="T13" fmla="*/ 8 h 79"/>
                <a:gd name="T14" fmla="*/ 0 w 16"/>
                <a:gd name="T15" fmla="*/ 72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2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0"/>
                  </a:lnTo>
                  <a:lnTo>
                    <a:pt x="8" y="0"/>
                  </a:lnTo>
                  <a:lnTo>
                    <a:pt x="5" y="0"/>
                  </a:lnTo>
                  <a:lnTo>
                    <a:pt x="3" y="3"/>
                  </a:lnTo>
                  <a:lnTo>
                    <a:pt x="0" y="8"/>
                  </a:lnTo>
                  <a:lnTo>
                    <a:pt x="0" y="72"/>
                  </a:lnTo>
                  <a:lnTo>
                    <a:pt x="3" y="77"/>
                  </a:lnTo>
                  <a:lnTo>
                    <a:pt x="5" y="78"/>
                  </a:lnTo>
                  <a:lnTo>
                    <a:pt x="8" y="79"/>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61" name="Freeform 242">
              <a:extLst>
                <a:ext uri="{FF2B5EF4-FFF2-40B4-BE49-F238E27FC236}">
                  <a16:creationId xmlns:a16="http://schemas.microsoft.com/office/drawing/2014/main" id="{CFB5B68D-B73C-390B-DC70-D6EE46634666}"/>
                </a:ext>
              </a:extLst>
            </p:cNvPr>
            <p:cNvSpPr>
              <a:spLocks/>
            </p:cNvSpPr>
            <p:nvPr/>
          </p:nvSpPr>
          <p:spPr bwMode="auto">
            <a:xfrm>
              <a:off x="2976" y="2123"/>
              <a:ext cx="8" cy="40"/>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8 h 80"/>
                <a:gd name="T20" fmla="*/ 8 w 16"/>
                <a:gd name="T21" fmla="*/ 80 h 80"/>
                <a:gd name="T22" fmla="*/ 11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8"/>
                  </a:lnTo>
                  <a:lnTo>
                    <a:pt x="8" y="80"/>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62" name="Freeform 243">
              <a:extLst>
                <a:ext uri="{FF2B5EF4-FFF2-40B4-BE49-F238E27FC236}">
                  <a16:creationId xmlns:a16="http://schemas.microsoft.com/office/drawing/2014/main" id="{F208AB22-D42F-CEBE-D3CE-DC003CC574CE}"/>
                </a:ext>
              </a:extLst>
            </p:cNvPr>
            <p:cNvSpPr>
              <a:spLocks/>
            </p:cNvSpPr>
            <p:nvPr/>
          </p:nvSpPr>
          <p:spPr bwMode="auto">
            <a:xfrm>
              <a:off x="2976" y="2179"/>
              <a:ext cx="8" cy="39"/>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8 h 80"/>
                <a:gd name="T20" fmla="*/ 8 w 16"/>
                <a:gd name="T21" fmla="*/ 80 h 80"/>
                <a:gd name="T22" fmla="*/ 11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8"/>
                  </a:lnTo>
                  <a:lnTo>
                    <a:pt x="8" y="80"/>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63" name="Freeform 244">
              <a:extLst>
                <a:ext uri="{FF2B5EF4-FFF2-40B4-BE49-F238E27FC236}">
                  <a16:creationId xmlns:a16="http://schemas.microsoft.com/office/drawing/2014/main" id="{D03DE334-BB0C-B956-A285-0B4D6C48B9FA}"/>
                </a:ext>
              </a:extLst>
            </p:cNvPr>
            <p:cNvSpPr>
              <a:spLocks/>
            </p:cNvSpPr>
            <p:nvPr/>
          </p:nvSpPr>
          <p:spPr bwMode="auto">
            <a:xfrm>
              <a:off x="2976" y="2234"/>
              <a:ext cx="8" cy="40"/>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9 h 80"/>
                <a:gd name="T20" fmla="*/ 8 w 16"/>
                <a:gd name="T21" fmla="*/ 80 h 80"/>
                <a:gd name="T22" fmla="*/ 11 w 16"/>
                <a:gd name="T23" fmla="*/ 79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9"/>
                  </a:lnTo>
                  <a:lnTo>
                    <a:pt x="8" y="80"/>
                  </a:lnTo>
                  <a:lnTo>
                    <a:pt x="11" y="79"/>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64" name="Freeform 245">
              <a:extLst>
                <a:ext uri="{FF2B5EF4-FFF2-40B4-BE49-F238E27FC236}">
                  <a16:creationId xmlns:a16="http://schemas.microsoft.com/office/drawing/2014/main" id="{544AA6BA-8BF2-054F-3A18-81498F8F5A91}"/>
                </a:ext>
              </a:extLst>
            </p:cNvPr>
            <p:cNvSpPr>
              <a:spLocks/>
            </p:cNvSpPr>
            <p:nvPr/>
          </p:nvSpPr>
          <p:spPr bwMode="auto">
            <a:xfrm>
              <a:off x="2976" y="2290"/>
              <a:ext cx="8" cy="39"/>
            </a:xfrm>
            <a:custGeom>
              <a:avLst/>
              <a:gdLst>
                <a:gd name="T0" fmla="*/ 16 w 16"/>
                <a:gd name="T1" fmla="*/ 8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8 h 79"/>
                <a:gd name="T14" fmla="*/ 0 w 16"/>
                <a:gd name="T15" fmla="*/ 71 h 79"/>
                <a:gd name="T16" fmla="*/ 3 w 16"/>
                <a:gd name="T17" fmla="*/ 76 h 79"/>
                <a:gd name="T18" fmla="*/ 5 w 16"/>
                <a:gd name="T19" fmla="*/ 78 h 79"/>
                <a:gd name="T20" fmla="*/ 8 w 16"/>
                <a:gd name="T21" fmla="*/ 79 h 79"/>
                <a:gd name="T22" fmla="*/ 11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1" y="0"/>
                  </a:lnTo>
                  <a:lnTo>
                    <a:pt x="8" y="0"/>
                  </a:lnTo>
                  <a:lnTo>
                    <a:pt x="5" y="0"/>
                  </a:lnTo>
                  <a:lnTo>
                    <a:pt x="3" y="2"/>
                  </a:lnTo>
                  <a:lnTo>
                    <a:pt x="0" y="8"/>
                  </a:lnTo>
                  <a:lnTo>
                    <a:pt x="0" y="71"/>
                  </a:lnTo>
                  <a:lnTo>
                    <a:pt x="3" y="76"/>
                  </a:lnTo>
                  <a:lnTo>
                    <a:pt x="5" y="78"/>
                  </a:lnTo>
                  <a:lnTo>
                    <a:pt x="8" y="79"/>
                  </a:lnTo>
                  <a:lnTo>
                    <a:pt x="11"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65" name="Freeform 246">
              <a:extLst>
                <a:ext uri="{FF2B5EF4-FFF2-40B4-BE49-F238E27FC236}">
                  <a16:creationId xmlns:a16="http://schemas.microsoft.com/office/drawing/2014/main" id="{00904871-ACEC-EFE8-7974-871E1EA41921}"/>
                </a:ext>
              </a:extLst>
            </p:cNvPr>
            <p:cNvSpPr>
              <a:spLocks/>
            </p:cNvSpPr>
            <p:nvPr/>
          </p:nvSpPr>
          <p:spPr bwMode="auto">
            <a:xfrm>
              <a:off x="2976" y="2345"/>
              <a:ext cx="8" cy="40"/>
            </a:xfrm>
            <a:custGeom>
              <a:avLst/>
              <a:gdLst>
                <a:gd name="T0" fmla="*/ 16 w 16"/>
                <a:gd name="T1" fmla="*/ 8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8 h 79"/>
                <a:gd name="T14" fmla="*/ 0 w 16"/>
                <a:gd name="T15" fmla="*/ 71 h 79"/>
                <a:gd name="T16" fmla="*/ 3 w 16"/>
                <a:gd name="T17" fmla="*/ 76 h 79"/>
                <a:gd name="T18" fmla="*/ 5 w 16"/>
                <a:gd name="T19" fmla="*/ 78 h 79"/>
                <a:gd name="T20" fmla="*/ 8 w 16"/>
                <a:gd name="T21" fmla="*/ 79 h 79"/>
                <a:gd name="T22" fmla="*/ 11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1" y="0"/>
                  </a:lnTo>
                  <a:lnTo>
                    <a:pt x="8" y="0"/>
                  </a:lnTo>
                  <a:lnTo>
                    <a:pt x="5" y="0"/>
                  </a:lnTo>
                  <a:lnTo>
                    <a:pt x="3" y="2"/>
                  </a:lnTo>
                  <a:lnTo>
                    <a:pt x="0" y="8"/>
                  </a:lnTo>
                  <a:lnTo>
                    <a:pt x="0" y="71"/>
                  </a:lnTo>
                  <a:lnTo>
                    <a:pt x="3" y="76"/>
                  </a:lnTo>
                  <a:lnTo>
                    <a:pt x="5" y="78"/>
                  </a:lnTo>
                  <a:lnTo>
                    <a:pt x="8" y="79"/>
                  </a:lnTo>
                  <a:lnTo>
                    <a:pt x="11"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66" name="Freeform 247">
              <a:extLst>
                <a:ext uri="{FF2B5EF4-FFF2-40B4-BE49-F238E27FC236}">
                  <a16:creationId xmlns:a16="http://schemas.microsoft.com/office/drawing/2014/main" id="{1F0C7F48-6B8C-348F-A89A-F7FBFC33A9B5}"/>
                </a:ext>
              </a:extLst>
            </p:cNvPr>
            <p:cNvSpPr>
              <a:spLocks/>
            </p:cNvSpPr>
            <p:nvPr/>
          </p:nvSpPr>
          <p:spPr bwMode="auto">
            <a:xfrm>
              <a:off x="2976" y="2401"/>
              <a:ext cx="8" cy="40"/>
            </a:xfrm>
            <a:custGeom>
              <a:avLst/>
              <a:gdLst>
                <a:gd name="T0" fmla="*/ 16 w 16"/>
                <a:gd name="T1" fmla="*/ 8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8 h 79"/>
                <a:gd name="T14" fmla="*/ 0 w 16"/>
                <a:gd name="T15" fmla="*/ 71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1" y="0"/>
                  </a:lnTo>
                  <a:lnTo>
                    <a:pt x="8" y="0"/>
                  </a:lnTo>
                  <a:lnTo>
                    <a:pt x="5" y="0"/>
                  </a:lnTo>
                  <a:lnTo>
                    <a:pt x="3" y="2"/>
                  </a:lnTo>
                  <a:lnTo>
                    <a:pt x="0" y="8"/>
                  </a:lnTo>
                  <a:lnTo>
                    <a:pt x="0" y="71"/>
                  </a:lnTo>
                  <a:lnTo>
                    <a:pt x="3" y="77"/>
                  </a:lnTo>
                  <a:lnTo>
                    <a:pt x="5" y="78"/>
                  </a:lnTo>
                  <a:lnTo>
                    <a:pt x="8" y="79"/>
                  </a:lnTo>
                  <a:lnTo>
                    <a:pt x="11"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67" name="Freeform 248">
              <a:extLst>
                <a:ext uri="{FF2B5EF4-FFF2-40B4-BE49-F238E27FC236}">
                  <a16:creationId xmlns:a16="http://schemas.microsoft.com/office/drawing/2014/main" id="{BE0E0BF2-E685-0BA8-28BD-52C77656A6D5}"/>
                </a:ext>
              </a:extLst>
            </p:cNvPr>
            <p:cNvSpPr>
              <a:spLocks/>
            </p:cNvSpPr>
            <p:nvPr/>
          </p:nvSpPr>
          <p:spPr bwMode="auto">
            <a:xfrm>
              <a:off x="2976" y="2456"/>
              <a:ext cx="8" cy="40"/>
            </a:xfrm>
            <a:custGeom>
              <a:avLst/>
              <a:gdLst>
                <a:gd name="T0" fmla="*/ 16 w 16"/>
                <a:gd name="T1" fmla="*/ 8 h 79"/>
                <a:gd name="T2" fmla="*/ 13 w 16"/>
                <a:gd name="T3" fmla="*/ 3 h 79"/>
                <a:gd name="T4" fmla="*/ 11 w 16"/>
                <a:gd name="T5" fmla="*/ 0 h 79"/>
                <a:gd name="T6" fmla="*/ 8 w 16"/>
                <a:gd name="T7" fmla="*/ 0 h 79"/>
                <a:gd name="T8" fmla="*/ 5 w 16"/>
                <a:gd name="T9" fmla="*/ 0 h 79"/>
                <a:gd name="T10" fmla="*/ 3 w 16"/>
                <a:gd name="T11" fmla="*/ 3 h 79"/>
                <a:gd name="T12" fmla="*/ 0 w 16"/>
                <a:gd name="T13" fmla="*/ 8 h 79"/>
                <a:gd name="T14" fmla="*/ 0 w 16"/>
                <a:gd name="T15" fmla="*/ 71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0"/>
                  </a:lnTo>
                  <a:lnTo>
                    <a:pt x="8" y="0"/>
                  </a:lnTo>
                  <a:lnTo>
                    <a:pt x="5" y="0"/>
                  </a:lnTo>
                  <a:lnTo>
                    <a:pt x="3" y="3"/>
                  </a:lnTo>
                  <a:lnTo>
                    <a:pt x="0" y="8"/>
                  </a:lnTo>
                  <a:lnTo>
                    <a:pt x="0" y="71"/>
                  </a:lnTo>
                  <a:lnTo>
                    <a:pt x="3" y="77"/>
                  </a:lnTo>
                  <a:lnTo>
                    <a:pt x="5" y="78"/>
                  </a:lnTo>
                  <a:lnTo>
                    <a:pt x="8" y="79"/>
                  </a:lnTo>
                  <a:lnTo>
                    <a:pt x="11"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68" name="Freeform 249">
              <a:extLst>
                <a:ext uri="{FF2B5EF4-FFF2-40B4-BE49-F238E27FC236}">
                  <a16:creationId xmlns:a16="http://schemas.microsoft.com/office/drawing/2014/main" id="{E25D2167-D6C5-CA7D-70CC-EBEA4C7BBDEB}"/>
                </a:ext>
              </a:extLst>
            </p:cNvPr>
            <p:cNvSpPr>
              <a:spLocks/>
            </p:cNvSpPr>
            <p:nvPr/>
          </p:nvSpPr>
          <p:spPr bwMode="auto">
            <a:xfrm>
              <a:off x="2976" y="2512"/>
              <a:ext cx="8" cy="40"/>
            </a:xfrm>
            <a:custGeom>
              <a:avLst/>
              <a:gdLst>
                <a:gd name="T0" fmla="*/ 16 w 16"/>
                <a:gd name="T1" fmla="*/ 8 h 79"/>
                <a:gd name="T2" fmla="*/ 13 w 16"/>
                <a:gd name="T3" fmla="*/ 3 h 79"/>
                <a:gd name="T4" fmla="*/ 11 w 16"/>
                <a:gd name="T5" fmla="*/ 0 h 79"/>
                <a:gd name="T6" fmla="*/ 8 w 16"/>
                <a:gd name="T7" fmla="*/ 0 h 79"/>
                <a:gd name="T8" fmla="*/ 5 w 16"/>
                <a:gd name="T9" fmla="*/ 0 h 79"/>
                <a:gd name="T10" fmla="*/ 3 w 16"/>
                <a:gd name="T11" fmla="*/ 3 h 79"/>
                <a:gd name="T12" fmla="*/ 0 w 16"/>
                <a:gd name="T13" fmla="*/ 8 h 79"/>
                <a:gd name="T14" fmla="*/ 0 w 16"/>
                <a:gd name="T15" fmla="*/ 71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0"/>
                  </a:lnTo>
                  <a:lnTo>
                    <a:pt x="8" y="0"/>
                  </a:lnTo>
                  <a:lnTo>
                    <a:pt x="5" y="0"/>
                  </a:lnTo>
                  <a:lnTo>
                    <a:pt x="3" y="3"/>
                  </a:lnTo>
                  <a:lnTo>
                    <a:pt x="0" y="8"/>
                  </a:lnTo>
                  <a:lnTo>
                    <a:pt x="0" y="71"/>
                  </a:lnTo>
                  <a:lnTo>
                    <a:pt x="3" y="77"/>
                  </a:lnTo>
                  <a:lnTo>
                    <a:pt x="5" y="78"/>
                  </a:lnTo>
                  <a:lnTo>
                    <a:pt x="8" y="79"/>
                  </a:lnTo>
                  <a:lnTo>
                    <a:pt x="11"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69" name="Freeform 250">
              <a:extLst>
                <a:ext uri="{FF2B5EF4-FFF2-40B4-BE49-F238E27FC236}">
                  <a16:creationId xmlns:a16="http://schemas.microsoft.com/office/drawing/2014/main" id="{66CCB8CE-6F40-9222-61E5-A614F988991B}"/>
                </a:ext>
              </a:extLst>
            </p:cNvPr>
            <p:cNvSpPr>
              <a:spLocks/>
            </p:cNvSpPr>
            <p:nvPr/>
          </p:nvSpPr>
          <p:spPr bwMode="auto">
            <a:xfrm>
              <a:off x="2976" y="2568"/>
              <a:ext cx="8" cy="39"/>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8 h 80"/>
                <a:gd name="T20" fmla="*/ 8 w 16"/>
                <a:gd name="T21" fmla="*/ 80 h 80"/>
                <a:gd name="T22" fmla="*/ 11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8"/>
                  </a:lnTo>
                  <a:lnTo>
                    <a:pt x="8" y="80"/>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70" name="Freeform 251">
              <a:extLst>
                <a:ext uri="{FF2B5EF4-FFF2-40B4-BE49-F238E27FC236}">
                  <a16:creationId xmlns:a16="http://schemas.microsoft.com/office/drawing/2014/main" id="{31AC6DE4-9133-3C2B-D38E-740D743C720F}"/>
                </a:ext>
              </a:extLst>
            </p:cNvPr>
            <p:cNvSpPr>
              <a:spLocks/>
            </p:cNvSpPr>
            <p:nvPr/>
          </p:nvSpPr>
          <p:spPr bwMode="auto">
            <a:xfrm>
              <a:off x="2976" y="2623"/>
              <a:ext cx="8" cy="40"/>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8 h 80"/>
                <a:gd name="T20" fmla="*/ 8 w 16"/>
                <a:gd name="T21" fmla="*/ 80 h 80"/>
                <a:gd name="T22" fmla="*/ 11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8"/>
                  </a:lnTo>
                  <a:lnTo>
                    <a:pt x="8" y="80"/>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71" name="Freeform 252">
              <a:extLst>
                <a:ext uri="{FF2B5EF4-FFF2-40B4-BE49-F238E27FC236}">
                  <a16:creationId xmlns:a16="http://schemas.microsoft.com/office/drawing/2014/main" id="{D7002683-B5E8-98D8-BE76-4B6AEFCF6619}"/>
                </a:ext>
              </a:extLst>
            </p:cNvPr>
            <p:cNvSpPr>
              <a:spLocks/>
            </p:cNvSpPr>
            <p:nvPr/>
          </p:nvSpPr>
          <p:spPr bwMode="auto">
            <a:xfrm>
              <a:off x="2976" y="2679"/>
              <a:ext cx="8" cy="39"/>
            </a:xfrm>
            <a:custGeom>
              <a:avLst/>
              <a:gdLst>
                <a:gd name="T0" fmla="*/ 16 w 16"/>
                <a:gd name="T1" fmla="*/ 8 h 80"/>
                <a:gd name="T2" fmla="*/ 13 w 16"/>
                <a:gd name="T3" fmla="*/ 3 h 80"/>
                <a:gd name="T4" fmla="*/ 11 w 16"/>
                <a:gd name="T5" fmla="*/ 0 h 80"/>
                <a:gd name="T6" fmla="*/ 8 w 16"/>
                <a:gd name="T7" fmla="*/ 0 h 80"/>
                <a:gd name="T8" fmla="*/ 5 w 16"/>
                <a:gd name="T9" fmla="*/ 0 h 80"/>
                <a:gd name="T10" fmla="*/ 3 w 16"/>
                <a:gd name="T11" fmla="*/ 3 h 80"/>
                <a:gd name="T12" fmla="*/ 0 w 16"/>
                <a:gd name="T13" fmla="*/ 8 h 80"/>
                <a:gd name="T14" fmla="*/ 0 w 16"/>
                <a:gd name="T15" fmla="*/ 72 h 80"/>
                <a:gd name="T16" fmla="*/ 3 w 16"/>
                <a:gd name="T17" fmla="*/ 77 h 80"/>
                <a:gd name="T18" fmla="*/ 5 w 16"/>
                <a:gd name="T19" fmla="*/ 78 h 80"/>
                <a:gd name="T20" fmla="*/ 8 w 16"/>
                <a:gd name="T21" fmla="*/ 80 h 80"/>
                <a:gd name="T22" fmla="*/ 11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1" y="0"/>
                  </a:lnTo>
                  <a:lnTo>
                    <a:pt x="8" y="0"/>
                  </a:lnTo>
                  <a:lnTo>
                    <a:pt x="5" y="0"/>
                  </a:lnTo>
                  <a:lnTo>
                    <a:pt x="3" y="3"/>
                  </a:lnTo>
                  <a:lnTo>
                    <a:pt x="0" y="8"/>
                  </a:lnTo>
                  <a:lnTo>
                    <a:pt x="0" y="72"/>
                  </a:lnTo>
                  <a:lnTo>
                    <a:pt x="3" y="77"/>
                  </a:lnTo>
                  <a:lnTo>
                    <a:pt x="5" y="78"/>
                  </a:lnTo>
                  <a:lnTo>
                    <a:pt x="8" y="80"/>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72" name="Freeform 253">
              <a:extLst>
                <a:ext uri="{FF2B5EF4-FFF2-40B4-BE49-F238E27FC236}">
                  <a16:creationId xmlns:a16="http://schemas.microsoft.com/office/drawing/2014/main" id="{596C4888-BC2A-1E39-248C-EAD24EFD86B9}"/>
                </a:ext>
              </a:extLst>
            </p:cNvPr>
            <p:cNvSpPr>
              <a:spLocks/>
            </p:cNvSpPr>
            <p:nvPr/>
          </p:nvSpPr>
          <p:spPr bwMode="auto">
            <a:xfrm>
              <a:off x="2976" y="2734"/>
              <a:ext cx="8" cy="40"/>
            </a:xfrm>
            <a:custGeom>
              <a:avLst/>
              <a:gdLst>
                <a:gd name="T0" fmla="*/ 16 w 16"/>
                <a:gd name="T1" fmla="*/ 7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7 h 79"/>
                <a:gd name="T14" fmla="*/ 0 w 16"/>
                <a:gd name="T15" fmla="*/ 71 h 79"/>
                <a:gd name="T16" fmla="*/ 3 w 16"/>
                <a:gd name="T17" fmla="*/ 76 h 79"/>
                <a:gd name="T18" fmla="*/ 5 w 16"/>
                <a:gd name="T19" fmla="*/ 78 h 79"/>
                <a:gd name="T20" fmla="*/ 8 w 16"/>
                <a:gd name="T21" fmla="*/ 79 h 79"/>
                <a:gd name="T22" fmla="*/ 11 w 16"/>
                <a:gd name="T23" fmla="*/ 78 h 79"/>
                <a:gd name="T24" fmla="*/ 13 w 16"/>
                <a:gd name="T25" fmla="*/ 76 h 79"/>
                <a:gd name="T26" fmla="*/ 16 w 16"/>
                <a:gd name="T27" fmla="*/ 71 h 79"/>
                <a:gd name="T28" fmla="*/ 16 w 16"/>
                <a:gd name="T29" fmla="*/ 7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7"/>
                  </a:moveTo>
                  <a:lnTo>
                    <a:pt x="13" y="2"/>
                  </a:lnTo>
                  <a:lnTo>
                    <a:pt x="11" y="0"/>
                  </a:lnTo>
                  <a:lnTo>
                    <a:pt x="8" y="0"/>
                  </a:lnTo>
                  <a:lnTo>
                    <a:pt x="5" y="0"/>
                  </a:lnTo>
                  <a:lnTo>
                    <a:pt x="3" y="2"/>
                  </a:lnTo>
                  <a:lnTo>
                    <a:pt x="0" y="7"/>
                  </a:lnTo>
                  <a:lnTo>
                    <a:pt x="0" y="71"/>
                  </a:lnTo>
                  <a:lnTo>
                    <a:pt x="3" y="76"/>
                  </a:lnTo>
                  <a:lnTo>
                    <a:pt x="5" y="78"/>
                  </a:lnTo>
                  <a:lnTo>
                    <a:pt x="8" y="79"/>
                  </a:lnTo>
                  <a:lnTo>
                    <a:pt x="11" y="78"/>
                  </a:lnTo>
                  <a:lnTo>
                    <a:pt x="13" y="76"/>
                  </a:lnTo>
                  <a:lnTo>
                    <a:pt x="16" y="71"/>
                  </a:lnTo>
                  <a:lnTo>
                    <a:pt x="1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73" name="Freeform 254">
              <a:extLst>
                <a:ext uri="{FF2B5EF4-FFF2-40B4-BE49-F238E27FC236}">
                  <a16:creationId xmlns:a16="http://schemas.microsoft.com/office/drawing/2014/main" id="{899E4820-4ECA-2D7F-A85B-0DA44CDABB74}"/>
                </a:ext>
              </a:extLst>
            </p:cNvPr>
            <p:cNvSpPr>
              <a:spLocks/>
            </p:cNvSpPr>
            <p:nvPr/>
          </p:nvSpPr>
          <p:spPr bwMode="auto">
            <a:xfrm>
              <a:off x="2976" y="2790"/>
              <a:ext cx="8" cy="39"/>
            </a:xfrm>
            <a:custGeom>
              <a:avLst/>
              <a:gdLst>
                <a:gd name="T0" fmla="*/ 16 w 16"/>
                <a:gd name="T1" fmla="*/ 8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8 h 79"/>
                <a:gd name="T14" fmla="*/ 0 w 16"/>
                <a:gd name="T15" fmla="*/ 71 h 79"/>
                <a:gd name="T16" fmla="*/ 3 w 16"/>
                <a:gd name="T17" fmla="*/ 76 h 79"/>
                <a:gd name="T18" fmla="*/ 5 w 16"/>
                <a:gd name="T19" fmla="*/ 78 h 79"/>
                <a:gd name="T20" fmla="*/ 8 w 16"/>
                <a:gd name="T21" fmla="*/ 79 h 79"/>
                <a:gd name="T22" fmla="*/ 11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1" y="0"/>
                  </a:lnTo>
                  <a:lnTo>
                    <a:pt x="8" y="0"/>
                  </a:lnTo>
                  <a:lnTo>
                    <a:pt x="5" y="0"/>
                  </a:lnTo>
                  <a:lnTo>
                    <a:pt x="3" y="2"/>
                  </a:lnTo>
                  <a:lnTo>
                    <a:pt x="0" y="8"/>
                  </a:lnTo>
                  <a:lnTo>
                    <a:pt x="0" y="71"/>
                  </a:lnTo>
                  <a:lnTo>
                    <a:pt x="3" y="76"/>
                  </a:lnTo>
                  <a:lnTo>
                    <a:pt x="5" y="78"/>
                  </a:lnTo>
                  <a:lnTo>
                    <a:pt x="8" y="79"/>
                  </a:lnTo>
                  <a:lnTo>
                    <a:pt x="11"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74" name="Freeform 255">
              <a:extLst>
                <a:ext uri="{FF2B5EF4-FFF2-40B4-BE49-F238E27FC236}">
                  <a16:creationId xmlns:a16="http://schemas.microsoft.com/office/drawing/2014/main" id="{1A54D28E-3413-60FE-D656-FF2792DFB930}"/>
                </a:ext>
              </a:extLst>
            </p:cNvPr>
            <p:cNvSpPr>
              <a:spLocks/>
            </p:cNvSpPr>
            <p:nvPr/>
          </p:nvSpPr>
          <p:spPr bwMode="auto">
            <a:xfrm>
              <a:off x="2976" y="2845"/>
              <a:ext cx="8" cy="40"/>
            </a:xfrm>
            <a:custGeom>
              <a:avLst/>
              <a:gdLst>
                <a:gd name="T0" fmla="*/ 16 w 16"/>
                <a:gd name="T1" fmla="*/ 8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8 h 79"/>
                <a:gd name="T14" fmla="*/ 0 w 16"/>
                <a:gd name="T15" fmla="*/ 71 h 79"/>
                <a:gd name="T16" fmla="*/ 3 w 16"/>
                <a:gd name="T17" fmla="*/ 76 h 79"/>
                <a:gd name="T18" fmla="*/ 5 w 16"/>
                <a:gd name="T19" fmla="*/ 78 h 79"/>
                <a:gd name="T20" fmla="*/ 8 w 16"/>
                <a:gd name="T21" fmla="*/ 79 h 79"/>
                <a:gd name="T22" fmla="*/ 11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1" y="0"/>
                  </a:lnTo>
                  <a:lnTo>
                    <a:pt x="8" y="0"/>
                  </a:lnTo>
                  <a:lnTo>
                    <a:pt x="5" y="0"/>
                  </a:lnTo>
                  <a:lnTo>
                    <a:pt x="3" y="2"/>
                  </a:lnTo>
                  <a:lnTo>
                    <a:pt x="0" y="8"/>
                  </a:lnTo>
                  <a:lnTo>
                    <a:pt x="0" y="71"/>
                  </a:lnTo>
                  <a:lnTo>
                    <a:pt x="3" y="76"/>
                  </a:lnTo>
                  <a:lnTo>
                    <a:pt x="5" y="78"/>
                  </a:lnTo>
                  <a:lnTo>
                    <a:pt x="8" y="79"/>
                  </a:lnTo>
                  <a:lnTo>
                    <a:pt x="11"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75" name="Freeform 256">
              <a:extLst>
                <a:ext uri="{FF2B5EF4-FFF2-40B4-BE49-F238E27FC236}">
                  <a16:creationId xmlns:a16="http://schemas.microsoft.com/office/drawing/2014/main" id="{E2C828DC-BE40-952D-73AE-02681D056805}"/>
                </a:ext>
              </a:extLst>
            </p:cNvPr>
            <p:cNvSpPr>
              <a:spLocks/>
            </p:cNvSpPr>
            <p:nvPr/>
          </p:nvSpPr>
          <p:spPr bwMode="auto">
            <a:xfrm>
              <a:off x="2976" y="2901"/>
              <a:ext cx="8" cy="40"/>
            </a:xfrm>
            <a:custGeom>
              <a:avLst/>
              <a:gdLst>
                <a:gd name="T0" fmla="*/ 16 w 16"/>
                <a:gd name="T1" fmla="*/ 8 h 79"/>
                <a:gd name="T2" fmla="*/ 13 w 16"/>
                <a:gd name="T3" fmla="*/ 2 h 79"/>
                <a:gd name="T4" fmla="*/ 11 w 16"/>
                <a:gd name="T5" fmla="*/ 0 h 79"/>
                <a:gd name="T6" fmla="*/ 8 w 16"/>
                <a:gd name="T7" fmla="*/ 0 h 79"/>
                <a:gd name="T8" fmla="*/ 5 w 16"/>
                <a:gd name="T9" fmla="*/ 0 h 79"/>
                <a:gd name="T10" fmla="*/ 3 w 16"/>
                <a:gd name="T11" fmla="*/ 2 h 79"/>
                <a:gd name="T12" fmla="*/ 0 w 16"/>
                <a:gd name="T13" fmla="*/ 8 h 79"/>
                <a:gd name="T14" fmla="*/ 0 w 16"/>
                <a:gd name="T15" fmla="*/ 71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1" y="0"/>
                  </a:lnTo>
                  <a:lnTo>
                    <a:pt x="8" y="0"/>
                  </a:lnTo>
                  <a:lnTo>
                    <a:pt x="5" y="0"/>
                  </a:lnTo>
                  <a:lnTo>
                    <a:pt x="3" y="2"/>
                  </a:lnTo>
                  <a:lnTo>
                    <a:pt x="0" y="8"/>
                  </a:lnTo>
                  <a:lnTo>
                    <a:pt x="0" y="71"/>
                  </a:lnTo>
                  <a:lnTo>
                    <a:pt x="3" y="77"/>
                  </a:lnTo>
                  <a:lnTo>
                    <a:pt x="5" y="78"/>
                  </a:lnTo>
                  <a:lnTo>
                    <a:pt x="8" y="79"/>
                  </a:lnTo>
                  <a:lnTo>
                    <a:pt x="11"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76" name="Freeform 257">
              <a:extLst>
                <a:ext uri="{FF2B5EF4-FFF2-40B4-BE49-F238E27FC236}">
                  <a16:creationId xmlns:a16="http://schemas.microsoft.com/office/drawing/2014/main" id="{1CB0F42E-A06F-70C1-4183-E75E898012F8}"/>
                </a:ext>
              </a:extLst>
            </p:cNvPr>
            <p:cNvSpPr>
              <a:spLocks/>
            </p:cNvSpPr>
            <p:nvPr/>
          </p:nvSpPr>
          <p:spPr bwMode="auto">
            <a:xfrm>
              <a:off x="2976" y="2956"/>
              <a:ext cx="8" cy="40"/>
            </a:xfrm>
            <a:custGeom>
              <a:avLst/>
              <a:gdLst>
                <a:gd name="T0" fmla="*/ 16 w 16"/>
                <a:gd name="T1" fmla="*/ 8 h 79"/>
                <a:gd name="T2" fmla="*/ 13 w 16"/>
                <a:gd name="T3" fmla="*/ 3 h 79"/>
                <a:gd name="T4" fmla="*/ 11 w 16"/>
                <a:gd name="T5" fmla="*/ 0 h 79"/>
                <a:gd name="T6" fmla="*/ 8 w 16"/>
                <a:gd name="T7" fmla="*/ 0 h 79"/>
                <a:gd name="T8" fmla="*/ 5 w 16"/>
                <a:gd name="T9" fmla="*/ 0 h 79"/>
                <a:gd name="T10" fmla="*/ 3 w 16"/>
                <a:gd name="T11" fmla="*/ 3 h 79"/>
                <a:gd name="T12" fmla="*/ 0 w 16"/>
                <a:gd name="T13" fmla="*/ 8 h 79"/>
                <a:gd name="T14" fmla="*/ 0 w 16"/>
                <a:gd name="T15" fmla="*/ 71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0"/>
                  </a:lnTo>
                  <a:lnTo>
                    <a:pt x="8" y="0"/>
                  </a:lnTo>
                  <a:lnTo>
                    <a:pt x="5" y="0"/>
                  </a:lnTo>
                  <a:lnTo>
                    <a:pt x="3" y="3"/>
                  </a:lnTo>
                  <a:lnTo>
                    <a:pt x="0" y="8"/>
                  </a:lnTo>
                  <a:lnTo>
                    <a:pt x="0" y="71"/>
                  </a:lnTo>
                  <a:lnTo>
                    <a:pt x="3" y="77"/>
                  </a:lnTo>
                  <a:lnTo>
                    <a:pt x="5" y="78"/>
                  </a:lnTo>
                  <a:lnTo>
                    <a:pt x="8" y="79"/>
                  </a:lnTo>
                  <a:lnTo>
                    <a:pt x="11"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77" name="Freeform 258">
              <a:extLst>
                <a:ext uri="{FF2B5EF4-FFF2-40B4-BE49-F238E27FC236}">
                  <a16:creationId xmlns:a16="http://schemas.microsoft.com/office/drawing/2014/main" id="{D7710C4C-5F79-6CF2-653F-D04E8433FB21}"/>
                </a:ext>
              </a:extLst>
            </p:cNvPr>
            <p:cNvSpPr>
              <a:spLocks/>
            </p:cNvSpPr>
            <p:nvPr/>
          </p:nvSpPr>
          <p:spPr bwMode="auto">
            <a:xfrm>
              <a:off x="2976" y="3012"/>
              <a:ext cx="8" cy="40"/>
            </a:xfrm>
            <a:custGeom>
              <a:avLst/>
              <a:gdLst>
                <a:gd name="T0" fmla="*/ 16 w 16"/>
                <a:gd name="T1" fmla="*/ 8 h 79"/>
                <a:gd name="T2" fmla="*/ 13 w 16"/>
                <a:gd name="T3" fmla="*/ 3 h 79"/>
                <a:gd name="T4" fmla="*/ 11 w 16"/>
                <a:gd name="T5" fmla="*/ 0 h 79"/>
                <a:gd name="T6" fmla="*/ 8 w 16"/>
                <a:gd name="T7" fmla="*/ 0 h 79"/>
                <a:gd name="T8" fmla="*/ 5 w 16"/>
                <a:gd name="T9" fmla="*/ 0 h 79"/>
                <a:gd name="T10" fmla="*/ 3 w 16"/>
                <a:gd name="T11" fmla="*/ 3 h 79"/>
                <a:gd name="T12" fmla="*/ 0 w 16"/>
                <a:gd name="T13" fmla="*/ 8 h 79"/>
                <a:gd name="T14" fmla="*/ 0 w 16"/>
                <a:gd name="T15" fmla="*/ 72 h 79"/>
                <a:gd name="T16" fmla="*/ 3 w 16"/>
                <a:gd name="T17" fmla="*/ 77 h 79"/>
                <a:gd name="T18" fmla="*/ 5 w 16"/>
                <a:gd name="T19" fmla="*/ 78 h 79"/>
                <a:gd name="T20" fmla="*/ 8 w 16"/>
                <a:gd name="T21" fmla="*/ 79 h 79"/>
                <a:gd name="T22" fmla="*/ 11 w 16"/>
                <a:gd name="T23" fmla="*/ 78 h 79"/>
                <a:gd name="T24" fmla="*/ 13 w 16"/>
                <a:gd name="T25" fmla="*/ 77 h 79"/>
                <a:gd name="T26" fmla="*/ 16 w 16"/>
                <a:gd name="T27" fmla="*/ 72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1" y="0"/>
                  </a:lnTo>
                  <a:lnTo>
                    <a:pt x="8" y="0"/>
                  </a:lnTo>
                  <a:lnTo>
                    <a:pt x="5" y="0"/>
                  </a:lnTo>
                  <a:lnTo>
                    <a:pt x="3" y="3"/>
                  </a:lnTo>
                  <a:lnTo>
                    <a:pt x="0" y="8"/>
                  </a:lnTo>
                  <a:lnTo>
                    <a:pt x="0" y="72"/>
                  </a:lnTo>
                  <a:lnTo>
                    <a:pt x="3" y="77"/>
                  </a:lnTo>
                  <a:lnTo>
                    <a:pt x="5" y="78"/>
                  </a:lnTo>
                  <a:lnTo>
                    <a:pt x="8" y="79"/>
                  </a:lnTo>
                  <a:lnTo>
                    <a:pt x="11"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78" name="Freeform 259">
              <a:extLst>
                <a:ext uri="{FF2B5EF4-FFF2-40B4-BE49-F238E27FC236}">
                  <a16:creationId xmlns:a16="http://schemas.microsoft.com/office/drawing/2014/main" id="{69A49F37-AB42-77FF-980C-37FE6F8B3C2F}"/>
                </a:ext>
              </a:extLst>
            </p:cNvPr>
            <p:cNvSpPr>
              <a:spLocks/>
            </p:cNvSpPr>
            <p:nvPr/>
          </p:nvSpPr>
          <p:spPr bwMode="auto">
            <a:xfrm>
              <a:off x="2976" y="3068"/>
              <a:ext cx="8" cy="33"/>
            </a:xfrm>
            <a:custGeom>
              <a:avLst/>
              <a:gdLst>
                <a:gd name="T0" fmla="*/ 16 w 16"/>
                <a:gd name="T1" fmla="*/ 8 h 66"/>
                <a:gd name="T2" fmla="*/ 13 w 16"/>
                <a:gd name="T3" fmla="*/ 3 h 66"/>
                <a:gd name="T4" fmla="*/ 11 w 16"/>
                <a:gd name="T5" fmla="*/ 0 h 66"/>
                <a:gd name="T6" fmla="*/ 8 w 16"/>
                <a:gd name="T7" fmla="*/ 0 h 66"/>
                <a:gd name="T8" fmla="*/ 5 w 16"/>
                <a:gd name="T9" fmla="*/ 0 h 66"/>
                <a:gd name="T10" fmla="*/ 3 w 16"/>
                <a:gd name="T11" fmla="*/ 3 h 66"/>
                <a:gd name="T12" fmla="*/ 0 w 16"/>
                <a:gd name="T13" fmla="*/ 8 h 66"/>
                <a:gd name="T14" fmla="*/ 0 w 16"/>
                <a:gd name="T15" fmla="*/ 58 h 66"/>
                <a:gd name="T16" fmla="*/ 3 w 16"/>
                <a:gd name="T17" fmla="*/ 64 h 66"/>
                <a:gd name="T18" fmla="*/ 5 w 16"/>
                <a:gd name="T19" fmla="*/ 65 h 66"/>
                <a:gd name="T20" fmla="*/ 8 w 16"/>
                <a:gd name="T21" fmla="*/ 66 h 66"/>
                <a:gd name="T22" fmla="*/ 11 w 16"/>
                <a:gd name="T23" fmla="*/ 65 h 66"/>
                <a:gd name="T24" fmla="*/ 13 w 16"/>
                <a:gd name="T25" fmla="*/ 64 h 66"/>
                <a:gd name="T26" fmla="*/ 16 w 16"/>
                <a:gd name="T27" fmla="*/ 58 h 66"/>
                <a:gd name="T28" fmla="*/ 16 w 16"/>
                <a:gd name="T29" fmla="*/ 8 h 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66"/>
                <a:gd name="T47" fmla="*/ 16 w 16"/>
                <a:gd name="T48" fmla="*/ 66 h 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66">
                  <a:moveTo>
                    <a:pt x="16" y="8"/>
                  </a:moveTo>
                  <a:lnTo>
                    <a:pt x="13" y="3"/>
                  </a:lnTo>
                  <a:lnTo>
                    <a:pt x="11" y="0"/>
                  </a:lnTo>
                  <a:lnTo>
                    <a:pt x="8" y="0"/>
                  </a:lnTo>
                  <a:lnTo>
                    <a:pt x="5" y="0"/>
                  </a:lnTo>
                  <a:lnTo>
                    <a:pt x="3" y="3"/>
                  </a:lnTo>
                  <a:lnTo>
                    <a:pt x="0" y="8"/>
                  </a:lnTo>
                  <a:lnTo>
                    <a:pt x="0" y="58"/>
                  </a:lnTo>
                  <a:lnTo>
                    <a:pt x="3" y="64"/>
                  </a:lnTo>
                  <a:lnTo>
                    <a:pt x="5" y="65"/>
                  </a:lnTo>
                  <a:lnTo>
                    <a:pt x="8" y="66"/>
                  </a:lnTo>
                  <a:lnTo>
                    <a:pt x="11" y="65"/>
                  </a:lnTo>
                  <a:lnTo>
                    <a:pt x="13" y="64"/>
                  </a:lnTo>
                  <a:lnTo>
                    <a:pt x="16" y="58"/>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grpSp>
        <p:nvGrpSpPr>
          <p:cNvPr id="58396" name="Group 260">
            <a:extLst>
              <a:ext uri="{FF2B5EF4-FFF2-40B4-BE49-F238E27FC236}">
                <a16:creationId xmlns:a16="http://schemas.microsoft.com/office/drawing/2014/main" id="{5C9FD35C-A8CC-0CEC-E318-255855ED7A00}"/>
              </a:ext>
            </a:extLst>
          </p:cNvPr>
          <p:cNvGrpSpPr>
            <a:grpSpLocks/>
          </p:cNvGrpSpPr>
          <p:nvPr/>
        </p:nvGrpSpPr>
        <p:grpSpPr bwMode="auto">
          <a:xfrm>
            <a:off x="6162675" y="1606550"/>
            <a:ext cx="12700" cy="3316288"/>
            <a:chOff x="3882" y="1012"/>
            <a:chExt cx="8" cy="2089"/>
          </a:xfrm>
        </p:grpSpPr>
        <p:sp>
          <p:nvSpPr>
            <p:cNvPr id="58603" name="Freeform 261">
              <a:extLst>
                <a:ext uri="{FF2B5EF4-FFF2-40B4-BE49-F238E27FC236}">
                  <a16:creationId xmlns:a16="http://schemas.microsoft.com/office/drawing/2014/main" id="{085275B4-1416-B204-2041-EFFA3E7F6E4E}"/>
                </a:ext>
              </a:extLst>
            </p:cNvPr>
            <p:cNvSpPr>
              <a:spLocks/>
            </p:cNvSpPr>
            <p:nvPr/>
          </p:nvSpPr>
          <p:spPr bwMode="auto">
            <a:xfrm>
              <a:off x="3882" y="1012"/>
              <a:ext cx="8" cy="40"/>
            </a:xfrm>
            <a:custGeom>
              <a:avLst/>
              <a:gdLst>
                <a:gd name="T0" fmla="*/ 16 w 16"/>
                <a:gd name="T1" fmla="*/ 8 h 79"/>
                <a:gd name="T2" fmla="*/ 13 w 16"/>
                <a:gd name="T3" fmla="*/ 3 h 79"/>
                <a:gd name="T4" fmla="*/ 10 w 16"/>
                <a:gd name="T5" fmla="*/ 1 h 79"/>
                <a:gd name="T6" fmla="*/ 8 w 16"/>
                <a:gd name="T7" fmla="*/ 0 h 79"/>
                <a:gd name="T8" fmla="*/ 5 w 16"/>
                <a:gd name="T9" fmla="*/ 1 h 79"/>
                <a:gd name="T10" fmla="*/ 2 w 16"/>
                <a:gd name="T11" fmla="*/ 3 h 79"/>
                <a:gd name="T12" fmla="*/ 0 w 16"/>
                <a:gd name="T13" fmla="*/ 8 h 79"/>
                <a:gd name="T14" fmla="*/ 0 w 16"/>
                <a:gd name="T15" fmla="*/ 71 h 79"/>
                <a:gd name="T16" fmla="*/ 2 w 16"/>
                <a:gd name="T17" fmla="*/ 77 h 79"/>
                <a:gd name="T18" fmla="*/ 5 w 16"/>
                <a:gd name="T19" fmla="*/ 78 h 79"/>
                <a:gd name="T20" fmla="*/ 8 w 16"/>
                <a:gd name="T21" fmla="*/ 79 h 79"/>
                <a:gd name="T22" fmla="*/ 10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0" y="1"/>
                  </a:lnTo>
                  <a:lnTo>
                    <a:pt x="8" y="0"/>
                  </a:lnTo>
                  <a:lnTo>
                    <a:pt x="5" y="1"/>
                  </a:lnTo>
                  <a:lnTo>
                    <a:pt x="2" y="3"/>
                  </a:lnTo>
                  <a:lnTo>
                    <a:pt x="0" y="8"/>
                  </a:lnTo>
                  <a:lnTo>
                    <a:pt x="0" y="71"/>
                  </a:lnTo>
                  <a:lnTo>
                    <a:pt x="2" y="77"/>
                  </a:lnTo>
                  <a:lnTo>
                    <a:pt x="5" y="78"/>
                  </a:lnTo>
                  <a:lnTo>
                    <a:pt x="8" y="79"/>
                  </a:lnTo>
                  <a:lnTo>
                    <a:pt x="10"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04" name="Freeform 262">
              <a:extLst>
                <a:ext uri="{FF2B5EF4-FFF2-40B4-BE49-F238E27FC236}">
                  <a16:creationId xmlns:a16="http://schemas.microsoft.com/office/drawing/2014/main" id="{062C0E50-98A6-E43B-A64C-3824DDB2D1AB}"/>
                </a:ext>
              </a:extLst>
            </p:cNvPr>
            <p:cNvSpPr>
              <a:spLocks/>
            </p:cNvSpPr>
            <p:nvPr/>
          </p:nvSpPr>
          <p:spPr bwMode="auto">
            <a:xfrm>
              <a:off x="3882" y="1068"/>
              <a:ext cx="8" cy="39"/>
            </a:xfrm>
            <a:custGeom>
              <a:avLst/>
              <a:gdLst>
                <a:gd name="T0" fmla="*/ 16 w 16"/>
                <a:gd name="T1" fmla="*/ 8 h 79"/>
                <a:gd name="T2" fmla="*/ 13 w 16"/>
                <a:gd name="T3" fmla="*/ 3 h 79"/>
                <a:gd name="T4" fmla="*/ 10 w 16"/>
                <a:gd name="T5" fmla="*/ 0 h 79"/>
                <a:gd name="T6" fmla="*/ 8 w 16"/>
                <a:gd name="T7" fmla="*/ 0 h 79"/>
                <a:gd name="T8" fmla="*/ 5 w 16"/>
                <a:gd name="T9" fmla="*/ 0 h 79"/>
                <a:gd name="T10" fmla="*/ 2 w 16"/>
                <a:gd name="T11" fmla="*/ 3 h 79"/>
                <a:gd name="T12" fmla="*/ 0 w 16"/>
                <a:gd name="T13" fmla="*/ 8 h 79"/>
                <a:gd name="T14" fmla="*/ 0 w 16"/>
                <a:gd name="T15" fmla="*/ 71 h 79"/>
                <a:gd name="T16" fmla="*/ 2 w 16"/>
                <a:gd name="T17" fmla="*/ 77 h 79"/>
                <a:gd name="T18" fmla="*/ 5 w 16"/>
                <a:gd name="T19" fmla="*/ 78 h 79"/>
                <a:gd name="T20" fmla="*/ 8 w 16"/>
                <a:gd name="T21" fmla="*/ 79 h 79"/>
                <a:gd name="T22" fmla="*/ 10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0" y="0"/>
                  </a:lnTo>
                  <a:lnTo>
                    <a:pt x="8" y="0"/>
                  </a:lnTo>
                  <a:lnTo>
                    <a:pt x="5" y="0"/>
                  </a:lnTo>
                  <a:lnTo>
                    <a:pt x="2" y="3"/>
                  </a:lnTo>
                  <a:lnTo>
                    <a:pt x="0" y="8"/>
                  </a:lnTo>
                  <a:lnTo>
                    <a:pt x="0" y="71"/>
                  </a:lnTo>
                  <a:lnTo>
                    <a:pt x="2" y="77"/>
                  </a:lnTo>
                  <a:lnTo>
                    <a:pt x="5" y="78"/>
                  </a:lnTo>
                  <a:lnTo>
                    <a:pt x="8" y="79"/>
                  </a:lnTo>
                  <a:lnTo>
                    <a:pt x="10"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05" name="Freeform 263">
              <a:extLst>
                <a:ext uri="{FF2B5EF4-FFF2-40B4-BE49-F238E27FC236}">
                  <a16:creationId xmlns:a16="http://schemas.microsoft.com/office/drawing/2014/main" id="{0CC05888-D533-28B7-D88B-CB4BAA8C3F92}"/>
                </a:ext>
              </a:extLst>
            </p:cNvPr>
            <p:cNvSpPr>
              <a:spLocks/>
            </p:cNvSpPr>
            <p:nvPr/>
          </p:nvSpPr>
          <p:spPr bwMode="auto">
            <a:xfrm>
              <a:off x="3882" y="1123"/>
              <a:ext cx="8" cy="40"/>
            </a:xfrm>
            <a:custGeom>
              <a:avLst/>
              <a:gdLst>
                <a:gd name="T0" fmla="*/ 16 w 16"/>
                <a:gd name="T1" fmla="*/ 8 h 80"/>
                <a:gd name="T2" fmla="*/ 13 w 16"/>
                <a:gd name="T3" fmla="*/ 3 h 80"/>
                <a:gd name="T4" fmla="*/ 10 w 16"/>
                <a:gd name="T5" fmla="*/ 0 h 80"/>
                <a:gd name="T6" fmla="*/ 8 w 16"/>
                <a:gd name="T7" fmla="*/ 0 h 80"/>
                <a:gd name="T8" fmla="*/ 5 w 16"/>
                <a:gd name="T9" fmla="*/ 0 h 80"/>
                <a:gd name="T10" fmla="*/ 2 w 16"/>
                <a:gd name="T11" fmla="*/ 3 h 80"/>
                <a:gd name="T12" fmla="*/ 0 w 16"/>
                <a:gd name="T13" fmla="*/ 8 h 80"/>
                <a:gd name="T14" fmla="*/ 0 w 16"/>
                <a:gd name="T15" fmla="*/ 72 h 80"/>
                <a:gd name="T16" fmla="*/ 2 w 16"/>
                <a:gd name="T17" fmla="*/ 77 h 80"/>
                <a:gd name="T18" fmla="*/ 5 w 16"/>
                <a:gd name="T19" fmla="*/ 78 h 80"/>
                <a:gd name="T20" fmla="*/ 8 w 16"/>
                <a:gd name="T21" fmla="*/ 80 h 80"/>
                <a:gd name="T22" fmla="*/ 10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0" y="0"/>
                  </a:lnTo>
                  <a:lnTo>
                    <a:pt x="8" y="0"/>
                  </a:lnTo>
                  <a:lnTo>
                    <a:pt x="5" y="0"/>
                  </a:lnTo>
                  <a:lnTo>
                    <a:pt x="2" y="3"/>
                  </a:lnTo>
                  <a:lnTo>
                    <a:pt x="0" y="8"/>
                  </a:lnTo>
                  <a:lnTo>
                    <a:pt x="0" y="72"/>
                  </a:lnTo>
                  <a:lnTo>
                    <a:pt x="2" y="77"/>
                  </a:lnTo>
                  <a:lnTo>
                    <a:pt x="5" y="78"/>
                  </a:lnTo>
                  <a:lnTo>
                    <a:pt x="8" y="80"/>
                  </a:lnTo>
                  <a:lnTo>
                    <a:pt x="10"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06" name="Freeform 264">
              <a:extLst>
                <a:ext uri="{FF2B5EF4-FFF2-40B4-BE49-F238E27FC236}">
                  <a16:creationId xmlns:a16="http://schemas.microsoft.com/office/drawing/2014/main" id="{15962F6E-D410-6E8A-F971-F641DEE30EC0}"/>
                </a:ext>
              </a:extLst>
            </p:cNvPr>
            <p:cNvSpPr>
              <a:spLocks/>
            </p:cNvSpPr>
            <p:nvPr/>
          </p:nvSpPr>
          <p:spPr bwMode="auto">
            <a:xfrm>
              <a:off x="3882" y="1179"/>
              <a:ext cx="8" cy="39"/>
            </a:xfrm>
            <a:custGeom>
              <a:avLst/>
              <a:gdLst>
                <a:gd name="T0" fmla="*/ 16 w 16"/>
                <a:gd name="T1" fmla="*/ 8 h 80"/>
                <a:gd name="T2" fmla="*/ 13 w 16"/>
                <a:gd name="T3" fmla="*/ 3 h 80"/>
                <a:gd name="T4" fmla="*/ 10 w 16"/>
                <a:gd name="T5" fmla="*/ 0 h 80"/>
                <a:gd name="T6" fmla="*/ 8 w 16"/>
                <a:gd name="T7" fmla="*/ 0 h 80"/>
                <a:gd name="T8" fmla="*/ 5 w 16"/>
                <a:gd name="T9" fmla="*/ 0 h 80"/>
                <a:gd name="T10" fmla="*/ 2 w 16"/>
                <a:gd name="T11" fmla="*/ 3 h 80"/>
                <a:gd name="T12" fmla="*/ 0 w 16"/>
                <a:gd name="T13" fmla="*/ 8 h 80"/>
                <a:gd name="T14" fmla="*/ 0 w 16"/>
                <a:gd name="T15" fmla="*/ 72 h 80"/>
                <a:gd name="T16" fmla="*/ 2 w 16"/>
                <a:gd name="T17" fmla="*/ 77 h 80"/>
                <a:gd name="T18" fmla="*/ 5 w 16"/>
                <a:gd name="T19" fmla="*/ 78 h 80"/>
                <a:gd name="T20" fmla="*/ 8 w 16"/>
                <a:gd name="T21" fmla="*/ 80 h 80"/>
                <a:gd name="T22" fmla="*/ 10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0" y="0"/>
                  </a:lnTo>
                  <a:lnTo>
                    <a:pt x="8" y="0"/>
                  </a:lnTo>
                  <a:lnTo>
                    <a:pt x="5" y="0"/>
                  </a:lnTo>
                  <a:lnTo>
                    <a:pt x="2" y="3"/>
                  </a:lnTo>
                  <a:lnTo>
                    <a:pt x="0" y="8"/>
                  </a:lnTo>
                  <a:lnTo>
                    <a:pt x="0" y="72"/>
                  </a:lnTo>
                  <a:lnTo>
                    <a:pt x="2" y="77"/>
                  </a:lnTo>
                  <a:lnTo>
                    <a:pt x="5" y="78"/>
                  </a:lnTo>
                  <a:lnTo>
                    <a:pt x="8" y="80"/>
                  </a:lnTo>
                  <a:lnTo>
                    <a:pt x="10"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07" name="Freeform 265">
              <a:extLst>
                <a:ext uri="{FF2B5EF4-FFF2-40B4-BE49-F238E27FC236}">
                  <a16:creationId xmlns:a16="http://schemas.microsoft.com/office/drawing/2014/main" id="{669D3634-D96D-6822-0D2A-862CCE81146D}"/>
                </a:ext>
              </a:extLst>
            </p:cNvPr>
            <p:cNvSpPr>
              <a:spLocks/>
            </p:cNvSpPr>
            <p:nvPr/>
          </p:nvSpPr>
          <p:spPr bwMode="auto">
            <a:xfrm>
              <a:off x="3882" y="1234"/>
              <a:ext cx="8" cy="40"/>
            </a:xfrm>
            <a:custGeom>
              <a:avLst/>
              <a:gdLst>
                <a:gd name="T0" fmla="*/ 16 w 16"/>
                <a:gd name="T1" fmla="*/ 8 h 80"/>
                <a:gd name="T2" fmla="*/ 13 w 16"/>
                <a:gd name="T3" fmla="*/ 3 h 80"/>
                <a:gd name="T4" fmla="*/ 10 w 16"/>
                <a:gd name="T5" fmla="*/ 0 h 80"/>
                <a:gd name="T6" fmla="*/ 8 w 16"/>
                <a:gd name="T7" fmla="*/ 0 h 80"/>
                <a:gd name="T8" fmla="*/ 5 w 16"/>
                <a:gd name="T9" fmla="*/ 0 h 80"/>
                <a:gd name="T10" fmla="*/ 2 w 16"/>
                <a:gd name="T11" fmla="*/ 3 h 80"/>
                <a:gd name="T12" fmla="*/ 0 w 16"/>
                <a:gd name="T13" fmla="*/ 8 h 80"/>
                <a:gd name="T14" fmla="*/ 0 w 16"/>
                <a:gd name="T15" fmla="*/ 72 h 80"/>
                <a:gd name="T16" fmla="*/ 2 w 16"/>
                <a:gd name="T17" fmla="*/ 77 h 80"/>
                <a:gd name="T18" fmla="*/ 5 w 16"/>
                <a:gd name="T19" fmla="*/ 78 h 80"/>
                <a:gd name="T20" fmla="*/ 8 w 16"/>
                <a:gd name="T21" fmla="*/ 80 h 80"/>
                <a:gd name="T22" fmla="*/ 10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0" y="0"/>
                  </a:lnTo>
                  <a:lnTo>
                    <a:pt x="8" y="0"/>
                  </a:lnTo>
                  <a:lnTo>
                    <a:pt x="5" y="0"/>
                  </a:lnTo>
                  <a:lnTo>
                    <a:pt x="2" y="3"/>
                  </a:lnTo>
                  <a:lnTo>
                    <a:pt x="0" y="8"/>
                  </a:lnTo>
                  <a:lnTo>
                    <a:pt x="0" y="72"/>
                  </a:lnTo>
                  <a:lnTo>
                    <a:pt x="2" y="77"/>
                  </a:lnTo>
                  <a:lnTo>
                    <a:pt x="5" y="78"/>
                  </a:lnTo>
                  <a:lnTo>
                    <a:pt x="8" y="80"/>
                  </a:lnTo>
                  <a:lnTo>
                    <a:pt x="10"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08" name="Freeform 266">
              <a:extLst>
                <a:ext uri="{FF2B5EF4-FFF2-40B4-BE49-F238E27FC236}">
                  <a16:creationId xmlns:a16="http://schemas.microsoft.com/office/drawing/2014/main" id="{7353A267-0C79-B40A-9DCC-CCA7CA5DA739}"/>
                </a:ext>
              </a:extLst>
            </p:cNvPr>
            <p:cNvSpPr>
              <a:spLocks/>
            </p:cNvSpPr>
            <p:nvPr/>
          </p:nvSpPr>
          <p:spPr bwMode="auto">
            <a:xfrm>
              <a:off x="3882" y="1290"/>
              <a:ext cx="8" cy="39"/>
            </a:xfrm>
            <a:custGeom>
              <a:avLst/>
              <a:gdLst>
                <a:gd name="T0" fmla="*/ 16 w 16"/>
                <a:gd name="T1" fmla="*/ 7 h 79"/>
                <a:gd name="T2" fmla="*/ 13 w 16"/>
                <a:gd name="T3" fmla="*/ 2 h 79"/>
                <a:gd name="T4" fmla="*/ 10 w 16"/>
                <a:gd name="T5" fmla="*/ 0 h 79"/>
                <a:gd name="T6" fmla="*/ 8 w 16"/>
                <a:gd name="T7" fmla="*/ 0 h 79"/>
                <a:gd name="T8" fmla="*/ 5 w 16"/>
                <a:gd name="T9" fmla="*/ 0 h 79"/>
                <a:gd name="T10" fmla="*/ 2 w 16"/>
                <a:gd name="T11" fmla="*/ 2 h 79"/>
                <a:gd name="T12" fmla="*/ 0 w 16"/>
                <a:gd name="T13" fmla="*/ 7 h 79"/>
                <a:gd name="T14" fmla="*/ 0 w 16"/>
                <a:gd name="T15" fmla="*/ 71 h 79"/>
                <a:gd name="T16" fmla="*/ 2 w 16"/>
                <a:gd name="T17" fmla="*/ 76 h 79"/>
                <a:gd name="T18" fmla="*/ 5 w 16"/>
                <a:gd name="T19" fmla="*/ 78 h 79"/>
                <a:gd name="T20" fmla="*/ 8 w 16"/>
                <a:gd name="T21" fmla="*/ 79 h 79"/>
                <a:gd name="T22" fmla="*/ 10 w 16"/>
                <a:gd name="T23" fmla="*/ 78 h 79"/>
                <a:gd name="T24" fmla="*/ 13 w 16"/>
                <a:gd name="T25" fmla="*/ 76 h 79"/>
                <a:gd name="T26" fmla="*/ 16 w 16"/>
                <a:gd name="T27" fmla="*/ 71 h 79"/>
                <a:gd name="T28" fmla="*/ 16 w 16"/>
                <a:gd name="T29" fmla="*/ 7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7"/>
                  </a:moveTo>
                  <a:lnTo>
                    <a:pt x="13" y="2"/>
                  </a:lnTo>
                  <a:lnTo>
                    <a:pt x="10" y="0"/>
                  </a:lnTo>
                  <a:lnTo>
                    <a:pt x="8" y="0"/>
                  </a:lnTo>
                  <a:lnTo>
                    <a:pt x="5" y="0"/>
                  </a:lnTo>
                  <a:lnTo>
                    <a:pt x="2" y="2"/>
                  </a:lnTo>
                  <a:lnTo>
                    <a:pt x="0" y="7"/>
                  </a:lnTo>
                  <a:lnTo>
                    <a:pt x="0" y="71"/>
                  </a:lnTo>
                  <a:lnTo>
                    <a:pt x="2" y="76"/>
                  </a:lnTo>
                  <a:lnTo>
                    <a:pt x="5" y="78"/>
                  </a:lnTo>
                  <a:lnTo>
                    <a:pt x="8" y="79"/>
                  </a:lnTo>
                  <a:lnTo>
                    <a:pt x="10" y="78"/>
                  </a:lnTo>
                  <a:lnTo>
                    <a:pt x="13" y="76"/>
                  </a:lnTo>
                  <a:lnTo>
                    <a:pt x="16" y="71"/>
                  </a:lnTo>
                  <a:lnTo>
                    <a:pt x="1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09" name="Freeform 267">
              <a:extLst>
                <a:ext uri="{FF2B5EF4-FFF2-40B4-BE49-F238E27FC236}">
                  <a16:creationId xmlns:a16="http://schemas.microsoft.com/office/drawing/2014/main" id="{F67F032C-DE52-C4C5-3557-DBBBDBF25653}"/>
                </a:ext>
              </a:extLst>
            </p:cNvPr>
            <p:cNvSpPr>
              <a:spLocks/>
            </p:cNvSpPr>
            <p:nvPr/>
          </p:nvSpPr>
          <p:spPr bwMode="auto">
            <a:xfrm>
              <a:off x="3882" y="1345"/>
              <a:ext cx="8" cy="40"/>
            </a:xfrm>
            <a:custGeom>
              <a:avLst/>
              <a:gdLst>
                <a:gd name="T0" fmla="*/ 16 w 16"/>
                <a:gd name="T1" fmla="*/ 8 h 79"/>
                <a:gd name="T2" fmla="*/ 13 w 16"/>
                <a:gd name="T3" fmla="*/ 2 h 79"/>
                <a:gd name="T4" fmla="*/ 10 w 16"/>
                <a:gd name="T5" fmla="*/ 0 h 79"/>
                <a:gd name="T6" fmla="*/ 8 w 16"/>
                <a:gd name="T7" fmla="*/ 0 h 79"/>
                <a:gd name="T8" fmla="*/ 5 w 16"/>
                <a:gd name="T9" fmla="*/ 0 h 79"/>
                <a:gd name="T10" fmla="*/ 2 w 16"/>
                <a:gd name="T11" fmla="*/ 2 h 79"/>
                <a:gd name="T12" fmla="*/ 0 w 16"/>
                <a:gd name="T13" fmla="*/ 8 h 79"/>
                <a:gd name="T14" fmla="*/ 0 w 16"/>
                <a:gd name="T15" fmla="*/ 71 h 79"/>
                <a:gd name="T16" fmla="*/ 2 w 16"/>
                <a:gd name="T17" fmla="*/ 76 h 79"/>
                <a:gd name="T18" fmla="*/ 5 w 16"/>
                <a:gd name="T19" fmla="*/ 78 h 79"/>
                <a:gd name="T20" fmla="*/ 8 w 16"/>
                <a:gd name="T21" fmla="*/ 79 h 79"/>
                <a:gd name="T22" fmla="*/ 10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0" y="0"/>
                  </a:lnTo>
                  <a:lnTo>
                    <a:pt x="8" y="0"/>
                  </a:lnTo>
                  <a:lnTo>
                    <a:pt x="5" y="0"/>
                  </a:lnTo>
                  <a:lnTo>
                    <a:pt x="2" y="2"/>
                  </a:lnTo>
                  <a:lnTo>
                    <a:pt x="0" y="8"/>
                  </a:lnTo>
                  <a:lnTo>
                    <a:pt x="0" y="71"/>
                  </a:lnTo>
                  <a:lnTo>
                    <a:pt x="2" y="76"/>
                  </a:lnTo>
                  <a:lnTo>
                    <a:pt x="5" y="78"/>
                  </a:lnTo>
                  <a:lnTo>
                    <a:pt x="8" y="79"/>
                  </a:lnTo>
                  <a:lnTo>
                    <a:pt x="10"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10" name="Freeform 268">
              <a:extLst>
                <a:ext uri="{FF2B5EF4-FFF2-40B4-BE49-F238E27FC236}">
                  <a16:creationId xmlns:a16="http://schemas.microsoft.com/office/drawing/2014/main" id="{8F3969FD-8A2B-364D-C800-79C724800F56}"/>
                </a:ext>
              </a:extLst>
            </p:cNvPr>
            <p:cNvSpPr>
              <a:spLocks/>
            </p:cNvSpPr>
            <p:nvPr/>
          </p:nvSpPr>
          <p:spPr bwMode="auto">
            <a:xfrm>
              <a:off x="3882" y="1401"/>
              <a:ext cx="8" cy="40"/>
            </a:xfrm>
            <a:custGeom>
              <a:avLst/>
              <a:gdLst>
                <a:gd name="T0" fmla="*/ 16 w 16"/>
                <a:gd name="T1" fmla="*/ 8 h 79"/>
                <a:gd name="T2" fmla="*/ 13 w 16"/>
                <a:gd name="T3" fmla="*/ 2 h 79"/>
                <a:gd name="T4" fmla="*/ 10 w 16"/>
                <a:gd name="T5" fmla="*/ 0 h 79"/>
                <a:gd name="T6" fmla="*/ 8 w 16"/>
                <a:gd name="T7" fmla="*/ 0 h 79"/>
                <a:gd name="T8" fmla="*/ 5 w 16"/>
                <a:gd name="T9" fmla="*/ 0 h 79"/>
                <a:gd name="T10" fmla="*/ 2 w 16"/>
                <a:gd name="T11" fmla="*/ 2 h 79"/>
                <a:gd name="T12" fmla="*/ 0 w 16"/>
                <a:gd name="T13" fmla="*/ 8 h 79"/>
                <a:gd name="T14" fmla="*/ 0 w 16"/>
                <a:gd name="T15" fmla="*/ 71 h 79"/>
                <a:gd name="T16" fmla="*/ 2 w 16"/>
                <a:gd name="T17" fmla="*/ 76 h 79"/>
                <a:gd name="T18" fmla="*/ 5 w 16"/>
                <a:gd name="T19" fmla="*/ 78 h 79"/>
                <a:gd name="T20" fmla="*/ 8 w 16"/>
                <a:gd name="T21" fmla="*/ 79 h 79"/>
                <a:gd name="T22" fmla="*/ 10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0" y="0"/>
                  </a:lnTo>
                  <a:lnTo>
                    <a:pt x="8" y="0"/>
                  </a:lnTo>
                  <a:lnTo>
                    <a:pt x="5" y="0"/>
                  </a:lnTo>
                  <a:lnTo>
                    <a:pt x="2" y="2"/>
                  </a:lnTo>
                  <a:lnTo>
                    <a:pt x="0" y="8"/>
                  </a:lnTo>
                  <a:lnTo>
                    <a:pt x="0" y="71"/>
                  </a:lnTo>
                  <a:lnTo>
                    <a:pt x="2" y="76"/>
                  </a:lnTo>
                  <a:lnTo>
                    <a:pt x="5" y="78"/>
                  </a:lnTo>
                  <a:lnTo>
                    <a:pt x="8" y="79"/>
                  </a:lnTo>
                  <a:lnTo>
                    <a:pt x="10"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11" name="Freeform 269">
              <a:extLst>
                <a:ext uri="{FF2B5EF4-FFF2-40B4-BE49-F238E27FC236}">
                  <a16:creationId xmlns:a16="http://schemas.microsoft.com/office/drawing/2014/main" id="{509463EE-04FE-4081-9ECF-D6E00662D1E5}"/>
                </a:ext>
              </a:extLst>
            </p:cNvPr>
            <p:cNvSpPr>
              <a:spLocks/>
            </p:cNvSpPr>
            <p:nvPr/>
          </p:nvSpPr>
          <p:spPr bwMode="auto">
            <a:xfrm>
              <a:off x="3882" y="1456"/>
              <a:ext cx="8" cy="40"/>
            </a:xfrm>
            <a:custGeom>
              <a:avLst/>
              <a:gdLst>
                <a:gd name="T0" fmla="*/ 16 w 16"/>
                <a:gd name="T1" fmla="*/ 8 h 79"/>
                <a:gd name="T2" fmla="*/ 13 w 16"/>
                <a:gd name="T3" fmla="*/ 3 h 79"/>
                <a:gd name="T4" fmla="*/ 10 w 16"/>
                <a:gd name="T5" fmla="*/ 0 h 79"/>
                <a:gd name="T6" fmla="*/ 8 w 16"/>
                <a:gd name="T7" fmla="*/ 0 h 79"/>
                <a:gd name="T8" fmla="*/ 5 w 16"/>
                <a:gd name="T9" fmla="*/ 0 h 79"/>
                <a:gd name="T10" fmla="*/ 2 w 16"/>
                <a:gd name="T11" fmla="*/ 3 h 79"/>
                <a:gd name="T12" fmla="*/ 0 w 16"/>
                <a:gd name="T13" fmla="*/ 8 h 79"/>
                <a:gd name="T14" fmla="*/ 0 w 16"/>
                <a:gd name="T15" fmla="*/ 71 h 79"/>
                <a:gd name="T16" fmla="*/ 2 w 16"/>
                <a:gd name="T17" fmla="*/ 77 h 79"/>
                <a:gd name="T18" fmla="*/ 5 w 16"/>
                <a:gd name="T19" fmla="*/ 78 h 79"/>
                <a:gd name="T20" fmla="*/ 8 w 16"/>
                <a:gd name="T21" fmla="*/ 79 h 79"/>
                <a:gd name="T22" fmla="*/ 10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0" y="0"/>
                  </a:lnTo>
                  <a:lnTo>
                    <a:pt x="8" y="0"/>
                  </a:lnTo>
                  <a:lnTo>
                    <a:pt x="5" y="0"/>
                  </a:lnTo>
                  <a:lnTo>
                    <a:pt x="2" y="3"/>
                  </a:lnTo>
                  <a:lnTo>
                    <a:pt x="0" y="8"/>
                  </a:lnTo>
                  <a:lnTo>
                    <a:pt x="0" y="71"/>
                  </a:lnTo>
                  <a:lnTo>
                    <a:pt x="2" y="77"/>
                  </a:lnTo>
                  <a:lnTo>
                    <a:pt x="5" y="78"/>
                  </a:lnTo>
                  <a:lnTo>
                    <a:pt x="8" y="79"/>
                  </a:lnTo>
                  <a:lnTo>
                    <a:pt x="10"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12" name="Freeform 270">
              <a:extLst>
                <a:ext uri="{FF2B5EF4-FFF2-40B4-BE49-F238E27FC236}">
                  <a16:creationId xmlns:a16="http://schemas.microsoft.com/office/drawing/2014/main" id="{2F0ECAE1-E008-4598-B1AD-D388F2D3F517}"/>
                </a:ext>
              </a:extLst>
            </p:cNvPr>
            <p:cNvSpPr>
              <a:spLocks/>
            </p:cNvSpPr>
            <p:nvPr/>
          </p:nvSpPr>
          <p:spPr bwMode="auto">
            <a:xfrm>
              <a:off x="3882" y="1512"/>
              <a:ext cx="8" cy="40"/>
            </a:xfrm>
            <a:custGeom>
              <a:avLst/>
              <a:gdLst>
                <a:gd name="T0" fmla="*/ 16 w 16"/>
                <a:gd name="T1" fmla="*/ 8 h 79"/>
                <a:gd name="T2" fmla="*/ 13 w 16"/>
                <a:gd name="T3" fmla="*/ 3 h 79"/>
                <a:gd name="T4" fmla="*/ 10 w 16"/>
                <a:gd name="T5" fmla="*/ 0 h 79"/>
                <a:gd name="T6" fmla="*/ 8 w 16"/>
                <a:gd name="T7" fmla="*/ 0 h 79"/>
                <a:gd name="T8" fmla="*/ 5 w 16"/>
                <a:gd name="T9" fmla="*/ 0 h 79"/>
                <a:gd name="T10" fmla="*/ 2 w 16"/>
                <a:gd name="T11" fmla="*/ 3 h 79"/>
                <a:gd name="T12" fmla="*/ 0 w 16"/>
                <a:gd name="T13" fmla="*/ 8 h 79"/>
                <a:gd name="T14" fmla="*/ 0 w 16"/>
                <a:gd name="T15" fmla="*/ 71 h 79"/>
                <a:gd name="T16" fmla="*/ 2 w 16"/>
                <a:gd name="T17" fmla="*/ 77 h 79"/>
                <a:gd name="T18" fmla="*/ 5 w 16"/>
                <a:gd name="T19" fmla="*/ 78 h 79"/>
                <a:gd name="T20" fmla="*/ 8 w 16"/>
                <a:gd name="T21" fmla="*/ 79 h 79"/>
                <a:gd name="T22" fmla="*/ 10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0" y="0"/>
                  </a:lnTo>
                  <a:lnTo>
                    <a:pt x="8" y="0"/>
                  </a:lnTo>
                  <a:lnTo>
                    <a:pt x="5" y="0"/>
                  </a:lnTo>
                  <a:lnTo>
                    <a:pt x="2" y="3"/>
                  </a:lnTo>
                  <a:lnTo>
                    <a:pt x="0" y="8"/>
                  </a:lnTo>
                  <a:lnTo>
                    <a:pt x="0" y="71"/>
                  </a:lnTo>
                  <a:lnTo>
                    <a:pt x="2" y="77"/>
                  </a:lnTo>
                  <a:lnTo>
                    <a:pt x="5" y="78"/>
                  </a:lnTo>
                  <a:lnTo>
                    <a:pt x="8" y="79"/>
                  </a:lnTo>
                  <a:lnTo>
                    <a:pt x="10"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13" name="Freeform 271">
              <a:extLst>
                <a:ext uri="{FF2B5EF4-FFF2-40B4-BE49-F238E27FC236}">
                  <a16:creationId xmlns:a16="http://schemas.microsoft.com/office/drawing/2014/main" id="{3954B758-4E8F-4BBA-97ED-7FD61F35A6AA}"/>
                </a:ext>
              </a:extLst>
            </p:cNvPr>
            <p:cNvSpPr>
              <a:spLocks/>
            </p:cNvSpPr>
            <p:nvPr/>
          </p:nvSpPr>
          <p:spPr bwMode="auto">
            <a:xfrm>
              <a:off x="3882" y="1568"/>
              <a:ext cx="8" cy="39"/>
            </a:xfrm>
            <a:custGeom>
              <a:avLst/>
              <a:gdLst>
                <a:gd name="T0" fmla="*/ 16 w 16"/>
                <a:gd name="T1" fmla="*/ 8 h 79"/>
                <a:gd name="T2" fmla="*/ 13 w 16"/>
                <a:gd name="T3" fmla="*/ 3 h 79"/>
                <a:gd name="T4" fmla="*/ 10 w 16"/>
                <a:gd name="T5" fmla="*/ 0 h 79"/>
                <a:gd name="T6" fmla="*/ 8 w 16"/>
                <a:gd name="T7" fmla="*/ 0 h 79"/>
                <a:gd name="T8" fmla="*/ 5 w 16"/>
                <a:gd name="T9" fmla="*/ 0 h 79"/>
                <a:gd name="T10" fmla="*/ 2 w 16"/>
                <a:gd name="T11" fmla="*/ 3 h 79"/>
                <a:gd name="T12" fmla="*/ 0 w 16"/>
                <a:gd name="T13" fmla="*/ 8 h 79"/>
                <a:gd name="T14" fmla="*/ 0 w 16"/>
                <a:gd name="T15" fmla="*/ 72 h 79"/>
                <a:gd name="T16" fmla="*/ 2 w 16"/>
                <a:gd name="T17" fmla="*/ 77 h 79"/>
                <a:gd name="T18" fmla="*/ 5 w 16"/>
                <a:gd name="T19" fmla="*/ 78 h 79"/>
                <a:gd name="T20" fmla="*/ 8 w 16"/>
                <a:gd name="T21" fmla="*/ 79 h 79"/>
                <a:gd name="T22" fmla="*/ 10 w 16"/>
                <a:gd name="T23" fmla="*/ 78 h 79"/>
                <a:gd name="T24" fmla="*/ 13 w 16"/>
                <a:gd name="T25" fmla="*/ 77 h 79"/>
                <a:gd name="T26" fmla="*/ 16 w 16"/>
                <a:gd name="T27" fmla="*/ 72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0" y="0"/>
                  </a:lnTo>
                  <a:lnTo>
                    <a:pt x="8" y="0"/>
                  </a:lnTo>
                  <a:lnTo>
                    <a:pt x="5" y="0"/>
                  </a:lnTo>
                  <a:lnTo>
                    <a:pt x="2" y="3"/>
                  </a:lnTo>
                  <a:lnTo>
                    <a:pt x="0" y="8"/>
                  </a:lnTo>
                  <a:lnTo>
                    <a:pt x="0" y="72"/>
                  </a:lnTo>
                  <a:lnTo>
                    <a:pt x="2" y="77"/>
                  </a:lnTo>
                  <a:lnTo>
                    <a:pt x="5" y="78"/>
                  </a:lnTo>
                  <a:lnTo>
                    <a:pt x="8" y="79"/>
                  </a:lnTo>
                  <a:lnTo>
                    <a:pt x="10"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14" name="Freeform 272">
              <a:extLst>
                <a:ext uri="{FF2B5EF4-FFF2-40B4-BE49-F238E27FC236}">
                  <a16:creationId xmlns:a16="http://schemas.microsoft.com/office/drawing/2014/main" id="{3D1A8A4B-3908-0CAC-5C4D-27BD2F0D2FE8}"/>
                </a:ext>
              </a:extLst>
            </p:cNvPr>
            <p:cNvSpPr>
              <a:spLocks/>
            </p:cNvSpPr>
            <p:nvPr/>
          </p:nvSpPr>
          <p:spPr bwMode="auto">
            <a:xfrm>
              <a:off x="3882" y="1623"/>
              <a:ext cx="8" cy="40"/>
            </a:xfrm>
            <a:custGeom>
              <a:avLst/>
              <a:gdLst>
                <a:gd name="T0" fmla="*/ 16 w 16"/>
                <a:gd name="T1" fmla="*/ 8 h 80"/>
                <a:gd name="T2" fmla="*/ 13 w 16"/>
                <a:gd name="T3" fmla="*/ 3 h 80"/>
                <a:gd name="T4" fmla="*/ 10 w 16"/>
                <a:gd name="T5" fmla="*/ 0 h 80"/>
                <a:gd name="T6" fmla="*/ 8 w 16"/>
                <a:gd name="T7" fmla="*/ 0 h 80"/>
                <a:gd name="T8" fmla="*/ 5 w 16"/>
                <a:gd name="T9" fmla="*/ 0 h 80"/>
                <a:gd name="T10" fmla="*/ 2 w 16"/>
                <a:gd name="T11" fmla="*/ 3 h 80"/>
                <a:gd name="T12" fmla="*/ 0 w 16"/>
                <a:gd name="T13" fmla="*/ 8 h 80"/>
                <a:gd name="T14" fmla="*/ 0 w 16"/>
                <a:gd name="T15" fmla="*/ 72 h 80"/>
                <a:gd name="T16" fmla="*/ 2 w 16"/>
                <a:gd name="T17" fmla="*/ 77 h 80"/>
                <a:gd name="T18" fmla="*/ 5 w 16"/>
                <a:gd name="T19" fmla="*/ 78 h 80"/>
                <a:gd name="T20" fmla="*/ 8 w 16"/>
                <a:gd name="T21" fmla="*/ 80 h 80"/>
                <a:gd name="T22" fmla="*/ 10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0" y="0"/>
                  </a:lnTo>
                  <a:lnTo>
                    <a:pt x="8" y="0"/>
                  </a:lnTo>
                  <a:lnTo>
                    <a:pt x="5" y="0"/>
                  </a:lnTo>
                  <a:lnTo>
                    <a:pt x="2" y="3"/>
                  </a:lnTo>
                  <a:lnTo>
                    <a:pt x="0" y="8"/>
                  </a:lnTo>
                  <a:lnTo>
                    <a:pt x="0" y="72"/>
                  </a:lnTo>
                  <a:lnTo>
                    <a:pt x="2" y="77"/>
                  </a:lnTo>
                  <a:lnTo>
                    <a:pt x="5" y="78"/>
                  </a:lnTo>
                  <a:lnTo>
                    <a:pt x="8" y="80"/>
                  </a:lnTo>
                  <a:lnTo>
                    <a:pt x="10"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15" name="Freeform 273">
              <a:extLst>
                <a:ext uri="{FF2B5EF4-FFF2-40B4-BE49-F238E27FC236}">
                  <a16:creationId xmlns:a16="http://schemas.microsoft.com/office/drawing/2014/main" id="{996698EF-467E-CA1E-AF77-217937711B75}"/>
                </a:ext>
              </a:extLst>
            </p:cNvPr>
            <p:cNvSpPr>
              <a:spLocks/>
            </p:cNvSpPr>
            <p:nvPr/>
          </p:nvSpPr>
          <p:spPr bwMode="auto">
            <a:xfrm>
              <a:off x="3882" y="1679"/>
              <a:ext cx="8" cy="39"/>
            </a:xfrm>
            <a:custGeom>
              <a:avLst/>
              <a:gdLst>
                <a:gd name="T0" fmla="*/ 16 w 16"/>
                <a:gd name="T1" fmla="*/ 8 h 80"/>
                <a:gd name="T2" fmla="*/ 13 w 16"/>
                <a:gd name="T3" fmla="*/ 3 h 80"/>
                <a:gd name="T4" fmla="*/ 10 w 16"/>
                <a:gd name="T5" fmla="*/ 0 h 80"/>
                <a:gd name="T6" fmla="*/ 8 w 16"/>
                <a:gd name="T7" fmla="*/ 0 h 80"/>
                <a:gd name="T8" fmla="*/ 5 w 16"/>
                <a:gd name="T9" fmla="*/ 0 h 80"/>
                <a:gd name="T10" fmla="*/ 2 w 16"/>
                <a:gd name="T11" fmla="*/ 3 h 80"/>
                <a:gd name="T12" fmla="*/ 0 w 16"/>
                <a:gd name="T13" fmla="*/ 8 h 80"/>
                <a:gd name="T14" fmla="*/ 0 w 16"/>
                <a:gd name="T15" fmla="*/ 72 h 80"/>
                <a:gd name="T16" fmla="*/ 2 w 16"/>
                <a:gd name="T17" fmla="*/ 77 h 80"/>
                <a:gd name="T18" fmla="*/ 5 w 16"/>
                <a:gd name="T19" fmla="*/ 78 h 80"/>
                <a:gd name="T20" fmla="*/ 8 w 16"/>
                <a:gd name="T21" fmla="*/ 80 h 80"/>
                <a:gd name="T22" fmla="*/ 10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0" y="0"/>
                  </a:lnTo>
                  <a:lnTo>
                    <a:pt x="8" y="0"/>
                  </a:lnTo>
                  <a:lnTo>
                    <a:pt x="5" y="0"/>
                  </a:lnTo>
                  <a:lnTo>
                    <a:pt x="2" y="3"/>
                  </a:lnTo>
                  <a:lnTo>
                    <a:pt x="0" y="8"/>
                  </a:lnTo>
                  <a:lnTo>
                    <a:pt x="0" y="72"/>
                  </a:lnTo>
                  <a:lnTo>
                    <a:pt x="2" y="77"/>
                  </a:lnTo>
                  <a:lnTo>
                    <a:pt x="5" y="78"/>
                  </a:lnTo>
                  <a:lnTo>
                    <a:pt x="8" y="80"/>
                  </a:lnTo>
                  <a:lnTo>
                    <a:pt x="10"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16" name="Freeform 274">
              <a:extLst>
                <a:ext uri="{FF2B5EF4-FFF2-40B4-BE49-F238E27FC236}">
                  <a16:creationId xmlns:a16="http://schemas.microsoft.com/office/drawing/2014/main" id="{23D70892-82C1-A028-9F42-8C04C3384A4C}"/>
                </a:ext>
              </a:extLst>
            </p:cNvPr>
            <p:cNvSpPr>
              <a:spLocks/>
            </p:cNvSpPr>
            <p:nvPr/>
          </p:nvSpPr>
          <p:spPr bwMode="auto">
            <a:xfrm>
              <a:off x="3882" y="1734"/>
              <a:ext cx="8" cy="40"/>
            </a:xfrm>
            <a:custGeom>
              <a:avLst/>
              <a:gdLst>
                <a:gd name="T0" fmla="*/ 16 w 16"/>
                <a:gd name="T1" fmla="*/ 8 h 80"/>
                <a:gd name="T2" fmla="*/ 13 w 16"/>
                <a:gd name="T3" fmla="*/ 3 h 80"/>
                <a:gd name="T4" fmla="*/ 10 w 16"/>
                <a:gd name="T5" fmla="*/ 0 h 80"/>
                <a:gd name="T6" fmla="*/ 8 w 16"/>
                <a:gd name="T7" fmla="*/ 0 h 80"/>
                <a:gd name="T8" fmla="*/ 5 w 16"/>
                <a:gd name="T9" fmla="*/ 0 h 80"/>
                <a:gd name="T10" fmla="*/ 2 w 16"/>
                <a:gd name="T11" fmla="*/ 3 h 80"/>
                <a:gd name="T12" fmla="*/ 0 w 16"/>
                <a:gd name="T13" fmla="*/ 8 h 80"/>
                <a:gd name="T14" fmla="*/ 0 w 16"/>
                <a:gd name="T15" fmla="*/ 72 h 80"/>
                <a:gd name="T16" fmla="*/ 2 w 16"/>
                <a:gd name="T17" fmla="*/ 77 h 80"/>
                <a:gd name="T18" fmla="*/ 5 w 16"/>
                <a:gd name="T19" fmla="*/ 78 h 80"/>
                <a:gd name="T20" fmla="*/ 8 w 16"/>
                <a:gd name="T21" fmla="*/ 80 h 80"/>
                <a:gd name="T22" fmla="*/ 10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0" y="0"/>
                  </a:lnTo>
                  <a:lnTo>
                    <a:pt x="8" y="0"/>
                  </a:lnTo>
                  <a:lnTo>
                    <a:pt x="5" y="0"/>
                  </a:lnTo>
                  <a:lnTo>
                    <a:pt x="2" y="3"/>
                  </a:lnTo>
                  <a:lnTo>
                    <a:pt x="0" y="8"/>
                  </a:lnTo>
                  <a:lnTo>
                    <a:pt x="0" y="72"/>
                  </a:lnTo>
                  <a:lnTo>
                    <a:pt x="2" y="77"/>
                  </a:lnTo>
                  <a:lnTo>
                    <a:pt x="5" y="78"/>
                  </a:lnTo>
                  <a:lnTo>
                    <a:pt x="8" y="80"/>
                  </a:lnTo>
                  <a:lnTo>
                    <a:pt x="10"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17" name="Freeform 275">
              <a:extLst>
                <a:ext uri="{FF2B5EF4-FFF2-40B4-BE49-F238E27FC236}">
                  <a16:creationId xmlns:a16="http://schemas.microsoft.com/office/drawing/2014/main" id="{57BB2E2A-5CC8-2AA2-0693-57A78F895F31}"/>
                </a:ext>
              </a:extLst>
            </p:cNvPr>
            <p:cNvSpPr>
              <a:spLocks/>
            </p:cNvSpPr>
            <p:nvPr/>
          </p:nvSpPr>
          <p:spPr bwMode="auto">
            <a:xfrm>
              <a:off x="3882" y="1790"/>
              <a:ext cx="8" cy="39"/>
            </a:xfrm>
            <a:custGeom>
              <a:avLst/>
              <a:gdLst>
                <a:gd name="T0" fmla="*/ 16 w 16"/>
                <a:gd name="T1" fmla="*/ 7 h 79"/>
                <a:gd name="T2" fmla="*/ 13 w 16"/>
                <a:gd name="T3" fmla="*/ 2 h 79"/>
                <a:gd name="T4" fmla="*/ 10 w 16"/>
                <a:gd name="T5" fmla="*/ 0 h 79"/>
                <a:gd name="T6" fmla="*/ 8 w 16"/>
                <a:gd name="T7" fmla="*/ 0 h 79"/>
                <a:gd name="T8" fmla="*/ 5 w 16"/>
                <a:gd name="T9" fmla="*/ 0 h 79"/>
                <a:gd name="T10" fmla="*/ 2 w 16"/>
                <a:gd name="T11" fmla="*/ 2 h 79"/>
                <a:gd name="T12" fmla="*/ 0 w 16"/>
                <a:gd name="T13" fmla="*/ 7 h 79"/>
                <a:gd name="T14" fmla="*/ 0 w 16"/>
                <a:gd name="T15" fmla="*/ 71 h 79"/>
                <a:gd name="T16" fmla="*/ 2 w 16"/>
                <a:gd name="T17" fmla="*/ 76 h 79"/>
                <a:gd name="T18" fmla="*/ 5 w 16"/>
                <a:gd name="T19" fmla="*/ 78 h 79"/>
                <a:gd name="T20" fmla="*/ 8 w 16"/>
                <a:gd name="T21" fmla="*/ 79 h 79"/>
                <a:gd name="T22" fmla="*/ 10 w 16"/>
                <a:gd name="T23" fmla="*/ 78 h 79"/>
                <a:gd name="T24" fmla="*/ 13 w 16"/>
                <a:gd name="T25" fmla="*/ 76 h 79"/>
                <a:gd name="T26" fmla="*/ 16 w 16"/>
                <a:gd name="T27" fmla="*/ 71 h 79"/>
                <a:gd name="T28" fmla="*/ 16 w 16"/>
                <a:gd name="T29" fmla="*/ 7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7"/>
                  </a:moveTo>
                  <a:lnTo>
                    <a:pt x="13" y="2"/>
                  </a:lnTo>
                  <a:lnTo>
                    <a:pt x="10" y="0"/>
                  </a:lnTo>
                  <a:lnTo>
                    <a:pt x="8" y="0"/>
                  </a:lnTo>
                  <a:lnTo>
                    <a:pt x="5" y="0"/>
                  </a:lnTo>
                  <a:lnTo>
                    <a:pt x="2" y="2"/>
                  </a:lnTo>
                  <a:lnTo>
                    <a:pt x="0" y="7"/>
                  </a:lnTo>
                  <a:lnTo>
                    <a:pt x="0" y="71"/>
                  </a:lnTo>
                  <a:lnTo>
                    <a:pt x="2" y="76"/>
                  </a:lnTo>
                  <a:lnTo>
                    <a:pt x="5" y="78"/>
                  </a:lnTo>
                  <a:lnTo>
                    <a:pt x="8" y="79"/>
                  </a:lnTo>
                  <a:lnTo>
                    <a:pt x="10" y="78"/>
                  </a:lnTo>
                  <a:lnTo>
                    <a:pt x="13" y="76"/>
                  </a:lnTo>
                  <a:lnTo>
                    <a:pt x="16" y="71"/>
                  </a:lnTo>
                  <a:lnTo>
                    <a:pt x="1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18" name="Freeform 276">
              <a:extLst>
                <a:ext uri="{FF2B5EF4-FFF2-40B4-BE49-F238E27FC236}">
                  <a16:creationId xmlns:a16="http://schemas.microsoft.com/office/drawing/2014/main" id="{DDFBC62F-078F-A238-9203-7990BAF0143D}"/>
                </a:ext>
              </a:extLst>
            </p:cNvPr>
            <p:cNvSpPr>
              <a:spLocks/>
            </p:cNvSpPr>
            <p:nvPr/>
          </p:nvSpPr>
          <p:spPr bwMode="auto">
            <a:xfrm>
              <a:off x="3882" y="1845"/>
              <a:ext cx="8" cy="40"/>
            </a:xfrm>
            <a:custGeom>
              <a:avLst/>
              <a:gdLst>
                <a:gd name="T0" fmla="*/ 16 w 16"/>
                <a:gd name="T1" fmla="*/ 8 h 79"/>
                <a:gd name="T2" fmla="*/ 13 w 16"/>
                <a:gd name="T3" fmla="*/ 2 h 79"/>
                <a:gd name="T4" fmla="*/ 10 w 16"/>
                <a:gd name="T5" fmla="*/ 0 h 79"/>
                <a:gd name="T6" fmla="*/ 8 w 16"/>
                <a:gd name="T7" fmla="*/ 0 h 79"/>
                <a:gd name="T8" fmla="*/ 5 w 16"/>
                <a:gd name="T9" fmla="*/ 0 h 79"/>
                <a:gd name="T10" fmla="*/ 2 w 16"/>
                <a:gd name="T11" fmla="*/ 2 h 79"/>
                <a:gd name="T12" fmla="*/ 0 w 16"/>
                <a:gd name="T13" fmla="*/ 8 h 79"/>
                <a:gd name="T14" fmla="*/ 0 w 16"/>
                <a:gd name="T15" fmla="*/ 71 h 79"/>
                <a:gd name="T16" fmla="*/ 2 w 16"/>
                <a:gd name="T17" fmla="*/ 76 h 79"/>
                <a:gd name="T18" fmla="*/ 5 w 16"/>
                <a:gd name="T19" fmla="*/ 78 h 79"/>
                <a:gd name="T20" fmla="*/ 8 w 16"/>
                <a:gd name="T21" fmla="*/ 79 h 79"/>
                <a:gd name="T22" fmla="*/ 10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0" y="0"/>
                  </a:lnTo>
                  <a:lnTo>
                    <a:pt x="8" y="0"/>
                  </a:lnTo>
                  <a:lnTo>
                    <a:pt x="5" y="0"/>
                  </a:lnTo>
                  <a:lnTo>
                    <a:pt x="2" y="2"/>
                  </a:lnTo>
                  <a:lnTo>
                    <a:pt x="0" y="8"/>
                  </a:lnTo>
                  <a:lnTo>
                    <a:pt x="0" y="71"/>
                  </a:lnTo>
                  <a:lnTo>
                    <a:pt x="2" y="76"/>
                  </a:lnTo>
                  <a:lnTo>
                    <a:pt x="5" y="78"/>
                  </a:lnTo>
                  <a:lnTo>
                    <a:pt x="8" y="79"/>
                  </a:lnTo>
                  <a:lnTo>
                    <a:pt x="10"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19" name="Freeform 277">
              <a:extLst>
                <a:ext uri="{FF2B5EF4-FFF2-40B4-BE49-F238E27FC236}">
                  <a16:creationId xmlns:a16="http://schemas.microsoft.com/office/drawing/2014/main" id="{8737E759-0D27-01B3-4728-00DC5A8C0CF4}"/>
                </a:ext>
              </a:extLst>
            </p:cNvPr>
            <p:cNvSpPr>
              <a:spLocks/>
            </p:cNvSpPr>
            <p:nvPr/>
          </p:nvSpPr>
          <p:spPr bwMode="auto">
            <a:xfrm>
              <a:off x="3882" y="1901"/>
              <a:ext cx="8" cy="40"/>
            </a:xfrm>
            <a:custGeom>
              <a:avLst/>
              <a:gdLst>
                <a:gd name="T0" fmla="*/ 16 w 16"/>
                <a:gd name="T1" fmla="*/ 8 h 79"/>
                <a:gd name="T2" fmla="*/ 13 w 16"/>
                <a:gd name="T3" fmla="*/ 2 h 79"/>
                <a:gd name="T4" fmla="*/ 10 w 16"/>
                <a:gd name="T5" fmla="*/ 0 h 79"/>
                <a:gd name="T6" fmla="*/ 8 w 16"/>
                <a:gd name="T7" fmla="*/ 0 h 79"/>
                <a:gd name="T8" fmla="*/ 5 w 16"/>
                <a:gd name="T9" fmla="*/ 0 h 79"/>
                <a:gd name="T10" fmla="*/ 2 w 16"/>
                <a:gd name="T11" fmla="*/ 2 h 79"/>
                <a:gd name="T12" fmla="*/ 0 w 16"/>
                <a:gd name="T13" fmla="*/ 8 h 79"/>
                <a:gd name="T14" fmla="*/ 0 w 16"/>
                <a:gd name="T15" fmla="*/ 71 h 79"/>
                <a:gd name="T16" fmla="*/ 2 w 16"/>
                <a:gd name="T17" fmla="*/ 76 h 79"/>
                <a:gd name="T18" fmla="*/ 5 w 16"/>
                <a:gd name="T19" fmla="*/ 78 h 79"/>
                <a:gd name="T20" fmla="*/ 8 w 16"/>
                <a:gd name="T21" fmla="*/ 79 h 79"/>
                <a:gd name="T22" fmla="*/ 10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0" y="0"/>
                  </a:lnTo>
                  <a:lnTo>
                    <a:pt x="8" y="0"/>
                  </a:lnTo>
                  <a:lnTo>
                    <a:pt x="5" y="0"/>
                  </a:lnTo>
                  <a:lnTo>
                    <a:pt x="2" y="2"/>
                  </a:lnTo>
                  <a:lnTo>
                    <a:pt x="0" y="8"/>
                  </a:lnTo>
                  <a:lnTo>
                    <a:pt x="0" y="71"/>
                  </a:lnTo>
                  <a:lnTo>
                    <a:pt x="2" y="76"/>
                  </a:lnTo>
                  <a:lnTo>
                    <a:pt x="5" y="78"/>
                  </a:lnTo>
                  <a:lnTo>
                    <a:pt x="8" y="79"/>
                  </a:lnTo>
                  <a:lnTo>
                    <a:pt x="10"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20" name="Freeform 278">
              <a:extLst>
                <a:ext uri="{FF2B5EF4-FFF2-40B4-BE49-F238E27FC236}">
                  <a16:creationId xmlns:a16="http://schemas.microsoft.com/office/drawing/2014/main" id="{AF968EA9-DCEF-72AD-773D-FC14260B01A3}"/>
                </a:ext>
              </a:extLst>
            </p:cNvPr>
            <p:cNvSpPr>
              <a:spLocks/>
            </p:cNvSpPr>
            <p:nvPr/>
          </p:nvSpPr>
          <p:spPr bwMode="auto">
            <a:xfrm>
              <a:off x="3882" y="1956"/>
              <a:ext cx="8" cy="40"/>
            </a:xfrm>
            <a:custGeom>
              <a:avLst/>
              <a:gdLst>
                <a:gd name="T0" fmla="*/ 16 w 16"/>
                <a:gd name="T1" fmla="*/ 8 h 79"/>
                <a:gd name="T2" fmla="*/ 13 w 16"/>
                <a:gd name="T3" fmla="*/ 3 h 79"/>
                <a:gd name="T4" fmla="*/ 10 w 16"/>
                <a:gd name="T5" fmla="*/ 0 h 79"/>
                <a:gd name="T6" fmla="*/ 8 w 16"/>
                <a:gd name="T7" fmla="*/ 0 h 79"/>
                <a:gd name="T8" fmla="*/ 5 w 16"/>
                <a:gd name="T9" fmla="*/ 0 h 79"/>
                <a:gd name="T10" fmla="*/ 2 w 16"/>
                <a:gd name="T11" fmla="*/ 3 h 79"/>
                <a:gd name="T12" fmla="*/ 0 w 16"/>
                <a:gd name="T13" fmla="*/ 8 h 79"/>
                <a:gd name="T14" fmla="*/ 0 w 16"/>
                <a:gd name="T15" fmla="*/ 71 h 79"/>
                <a:gd name="T16" fmla="*/ 2 w 16"/>
                <a:gd name="T17" fmla="*/ 77 h 79"/>
                <a:gd name="T18" fmla="*/ 5 w 16"/>
                <a:gd name="T19" fmla="*/ 78 h 79"/>
                <a:gd name="T20" fmla="*/ 8 w 16"/>
                <a:gd name="T21" fmla="*/ 79 h 79"/>
                <a:gd name="T22" fmla="*/ 10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0" y="0"/>
                  </a:lnTo>
                  <a:lnTo>
                    <a:pt x="8" y="0"/>
                  </a:lnTo>
                  <a:lnTo>
                    <a:pt x="5" y="0"/>
                  </a:lnTo>
                  <a:lnTo>
                    <a:pt x="2" y="3"/>
                  </a:lnTo>
                  <a:lnTo>
                    <a:pt x="0" y="8"/>
                  </a:lnTo>
                  <a:lnTo>
                    <a:pt x="0" y="71"/>
                  </a:lnTo>
                  <a:lnTo>
                    <a:pt x="2" y="77"/>
                  </a:lnTo>
                  <a:lnTo>
                    <a:pt x="5" y="78"/>
                  </a:lnTo>
                  <a:lnTo>
                    <a:pt x="8" y="79"/>
                  </a:lnTo>
                  <a:lnTo>
                    <a:pt x="10"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21" name="Freeform 279">
              <a:extLst>
                <a:ext uri="{FF2B5EF4-FFF2-40B4-BE49-F238E27FC236}">
                  <a16:creationId xmlns:a16="http://schemas.microsoft.com/office/drawing/2014/main" id="{ABF8409F-41A0-DEBE-47CC-BEB01B30B8BA}"/>
                </a:ext>
              </a:extLst>
            </p:cNvPr>
            <p:cNvSpPr>
              <a:spLocks/>
            </p:cNvSpPr>
            <p:nvPr/>
          </p:nvSpPr>
          <p:spPr bwMode="auto">
            <a:xfrm>
              <a:off x="3882" y="2012"/>
              <a:ext cx="8" cy="40"/>
            </a:xfrm>
            <a:custGeom>
              <a:avLst/>
              <a:gdLst>
                <a:gd name="T0" fmla="*/ 16 w 16"/>
                <a:gd name="T1" fmla="*/ 8 h 79"/>
                <a:gd name="T2" fmla="*/ 13 w 16"/>
                <a:gd name="T3" fmla="*/ 3 h 79"/>
                <a:gd name="T4" fmla="*/ 10 w 16"/>
                <a:gd name="T5" fmla="*/ 0 h 79"/>
                <a:gd name="T6" fmla="*/ 8 w 16"/>
                <a:gd name="T7" fmla="*/ 0 h 79"/>
                <a:gd name="T8" fmla="*/ 5 w 16"/>
                <a:gd name="T9" fmla="*/ 0 h 79"/>
                <a:gd name="T10" fmla="*/ 2 w 16"/>
                <a:gd name="T11" fmla="*/ 3 h 79"/>
                <a:gd name="T12" fmla="*/ 0 w 16"/>
                <a:gd name="T13" fmla="*/ 8 h 79"/>
                <a:gd name="T14" fmla="*/ 0 w 16"/>
                <a:gd name="T15" fmla="*/ 71 h 79"/>
                <a:gd name="T16" fmla="*/ 2 w 16"/>
                <a:gd name="T17" fmla="*/ 77 h 79"/>
                <a:gd name="T18" fmla="*/ 5 w 16"/>
                <a:gd name="T19" fmla="*/ 78 h 79"/>
                <a:gd name="T20" fmla="*/ 8 w 16"/>
                <a:gd name="T21" fmla="*/ 79 h 79"/>
                <a:gd name="T22" fmla="*/ 10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0" y="0"/>
                  </a:lnTo>
                  <a:lnTo>
                    <a:pt x="8" y="0"/>
                  </a:lnTo>
                  <a:lnTo>
                    <a:pt x="5" y="0"/>
                  </a:lnTo>
                  <a:lnTo>
                    <a:pt x="2" y="3"/>
                  </a:lnTo>
                  <a:lnTo>
                    <a:pt x="0" y="8"/>
                  </a:lnTo>
                  <a:lnTo>
                    <a:pt x="0" y="71"/>
                  </a:lnTo>
                  <a:lnTo>
                    <a:pt x="2" y="77"/>
                  </a:lnTo>
                  <a:lnTo>
                    <a:pt x="5" y="78"/>
                  </a:lnTo>
                  <a:lnTo>
                    <a:pt x="8" y="79"/>
                  </a:lnTo>
                  <a:lnTo>
                    <a:pt x="10"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22" name="Freeform 280">
              <a:extLst>
                <a:ext uri="{FF2B5EF4-FFF2-40B4-BE49-F238E27FC236}">
                  <a16:creationId xmlns:a16="http://schemas.microsoft.com/office/drawing/2014/main" id="{A2F7FB42-098D-88A9-15AD-5227F8927D54}"/>
                </a:ext>
              </a:extLst>
            </p:cNvPr>
            <p:cNvSpPr>
              <a:spLocks/>
            </p:cNvSpPr>
            <p:nvPr/>
          </p:nvSpPr>
          <p:spPr bwMode="auto">
            <a:xfrm>
              <a:off x="3882" y="2068"/>
              <a:ext cx="8" cy="39"/>
            </a:xfrm>
            <a:custGeom>
              <a:avLst/>
              <a:gdLst>
                <a:gd name="T0" fmla="*/ 16 w 16"/>
                <a:gd name="T1" fmla="*/ 8 h 79"/>
                <a:gd name="T2" fmla="*/ 13 w 16"/>
                <a:gd name="T3" fmla="*/ 3 h 79"/>
                <a:gd name="T4" fmla="*/ 10 w 16"/>
                <a:gd name="T5" fmla="*/ 0 h 79"/>
                <a:gd name="T6" fmla="*/ 8 w 16"/>
                <a:gd name="T7" fmla="*/ 0 h 79"/>
                <a:gd name="T8" fmla="*/ 5 w 16"/>
                <a:gd name="T9" fmla="*/ 0 h 79"/>
                <a:gd name="T10" fmla="*/ 2 w 16"/>
                <a:gd name="T11" fmla="*/ 3 h 79"/>
                <a:gd name="T12" fmla="*/ 0 w 16"/>
                <a:gd name="T13" fmla="*/ 8 h 79"/>
                <a:gd name="T14" fmla="*/ 0 w 16"/>
                <a:gd name="T15" fmla="*/ 72 h 79"/>
                <a:gd name="T16" fmla="*/ 2 w 16"/>
                <a:gd name="T17" fmla="*/ 77 h 79"/>
                <a:gd name="T18" fmla="*/ 5 w 16"/>
                <a:gd name="T19" fmla="*/ 78 h 79"/>
                <a:gd name="T20" fmla="*/ 8 w 16"/>
                <a:gd name="T21" fmla="*/ 79 h 79"/>
                <a:gd name="T22" fmla="*/ 10 w 16"/>
                <a:gd name="T23" fmla="*/ 78 h 79"/>
                <a:gd name="T24" fmla="*/ 13 w 16"/>
                <a:gd name="T25" fmla="*/ 77 h 79"/>
                <a:gd name="T26" fmla="*/ 16 w 16"/>
                <a:gd name="T27" fmla="*/ 72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0" y="0"/>
                  </a:lnTo>
                  <a:lnTo>
                    <a:pt x="8" y="0"/>
                  </a:lnTo>
                  <a:lnTo>
                    <a:pt x="5" y="0"/>
                  </a:lnTo>
                  <a:lnTo>
                    <a:pt x="2" y="3"/>
                  </a:lnTo>
                  <a:lnTo>
                    <a:pt x="0" y="8"/>
                  </a:lnTo>
                  <a:lnTo>
                    <a:pt x="0" y="72"/>
                  </a:lnTo>
                  <a:lnTo>
                    <a:pt x="2" y="77"/>
                  </a:lnTo>
                  <a:lnTo>
                    <a:pt x="5" y="78"/>
                  </a:lnTo>
                  <a:lnTo>
                    <a:pt x="8" y="79"/>
                  </a:lnTo>
                  <a:lnTo>
                    <a:pt x="10"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23" name="Freeform 281">
              <a:extLst>
                <a:ext uri="{FF2B5EF4-FFF2-40B4-BE49-F238E27FC236}">
                  <a16:creationId xmlns:a16="http://schemas.microsoft.com/office/drawing/2014/main" id="{ACFAA180-0B74-0C90-865D-F137792933E7}"/>
                </a:ext>
              </a:extLst>
            </p:cNvPr>
            <p:cNvSpPr>
              <a:spLocks/>
            </p:cNvSpPr>
            <p:nvPr/>
          </p:nvSpPr>
          <p:spPr bwMode="auto">
            <a:xfrm>
              <a:off x="3882" y="2123"/>
              <a:ext cx="8" cy="40"/>
            </a:xfrm>
            <a:custGeom>
              <a:avLst/>
              <a:gdLst>
                <a:gd name="T0" fmla="*/ 16 w 16"/>
                <a:gd name="T1" fmla="*/ 8 h 80"/>
                <a:gd name="T2" fmla="*/ 13 w 16"/>
                <a:gd name="T3" fmla="*/ 3 h 80"/>
                <a:gd name="T4" fmla="*/ 10 w 16"/>
                <a:gd name="T5" fmla="*/ 0 h 80"/>
                <a:gd name="T6" fmla="*/ 8 w 16"/>
                <a:gd name="T7" fmla="*/ 0 h 80"/>
                <a:gd name="T8" fmla="*/ 5 w 16"/>
                <a:gd name="T9" fmla="*/ 0 h 80"/>
                <a:gd name="T10" fmla="*/ 2 w 16"/>
                <a:gd name="T11" fmla="*/ 3 h 80"/>
                <a:gd name="T12" fmla="*/ 0 w 16"/>
                <a:gd name="T13" fmla="*/ 8 h 80"/>
                <a:gd name="T14" fmla="*/ 0 w 16"/>
                <a:gd name="T15" fmla="*/ 72 h 80"/>
                <a:gd name="T16" fmla="*/ 2 w 16"/>
                <a:gd name="T17" fmla="*/ 77 h 80"/>
                <a:gd name="T18" fmla="*/ 5 w 16"/>
                <a:gd name="T19" fmla="*/ 78 h 80"/>
                <a:gd name="T20" fmla="*/ 8 w 16"/>
                <a:gd name="T21" fmla="*/ 80 h 80"/>
                <a:gd name="T22" fmla="*/ 10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0" y="0"/>
                  </a:lnTo>
                  <a:lnTo>
                    <a:pt x="8" y="0"/>
                  </a:lnTo>
                  <a:lnTo>
                    <a:pt x="5" y="0"/>
                  </a:lnTo>
                  <a:lnTo>
                    <a:pt x="2" y="3"/>
                  </a:lnTo>
                  <a:lnTo>
                    <a:pt x="0" y="8"/>
                  </a:lnTo>
                  <a:lnTo>
                    <a:pt x="0" y="72"/>
                  </a:lnTo>
                  <a:lnTo>
                    <a:pt x="2" y="77"/>
                  </a:lnTo>
                  <a:lnTo>
                    <a:pt x="5" y="78"/>
                  </a:lnTo>
                  <a:lnTo>
                    <a:pt x="8" y="80"/>
                  </a:lnTo>
                  <a:lnTo>
                    <a:pt x="10"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24" name="Freeform 282">
              <a:extLst>
                <a:ext uri="{FF2B5EF4-FFF2-40B4-BE49-F238E27FC236}">
                  <a16:creationId xmlns:a16="http://schemas.microsoft.com/office/drawing/2014/main" id="{E868249B-CB49-C95F-D5FB-A199B6D4888A}"/>
                </a:ext>
              </a:extLst>
            </p:cNvPr>
            <p:cNvSpPr>
              <a:spLocks/>
            </p:cNvSpPr>
            <p:nvPr/>
          </p:nvSpPr>
          <p:spPr bwMode="auto">
            <a:xfrm>
              <a:off x="3882" y="2179"/>
              <a:ext cx="8" cy="39"/>
            </a:xfrm>
            <a:custGeom>
              <a:avLst/>
              <a:gdLst>
                <a:gd name="T0" fmla="*/ 16 w 16"/>
                <a:gd name="T1" fmla="*/ 8 h 80"/>
                <a:gd name="T2" fmla="*/ 13 w 16"/>
                <a:gd name="T3" fmla="*/ 3 h 80"/>
                <a:gd name="T4" fmla="*/ 10 w 16"/>
                <a:gd name="T5" fmla="*/ 0 h 80"/>
                <a:gd name="T6" fmla="*/ 8 w 16"/>
                <a:gd name="T7" fmla="*/ 0 h 80"/>
                <a:gd name="T8" fmla="*/ 5 w 16"/>
                <a:gd name="T9" fmla="*/ 0 h 80"/>
                <a:gd name="T10" fmla="*/ 2 w 16"/>
                <a:gd name="T11" fmla="*/ 3 h 80"/>
                <a:gd name="T12" fmla="*/ 0 w 16"/>
                <a:gd name="T13" fmla="*/ 8 h 80"/>
                <a:gd name="T14" fmla="*/ 0 w 16"/>
                <a:gd name="T15" fmla="*/ 72 h 80"/>
                <a:gd name="T16" fmla="*/ 2 w 16"/>
                <a:gd name="T17" fmla="*/ 77 h 80"/>
                <a:gd name="T18" fmla="*/ 5 w 16"/>
                <a:gd name="T19" fmla="*/ 78 h 80"/>
                <a:gd name="T20" fmla="*/ 8 w 16"/>
                <a:gd name="T21" fmla="*/ 80 h 80"/>
                <a:gd name="T22" fmla="*/ 10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0" y="0"/>
                  </a:lnTo>
                  <a:lnTo>
                    <a:pt x="8" y="0"/>
                  </a:lnTo>
                  <a:lnTo>
                    <a:pt x="5" y="0"/>
                  </a:lnTo>
                  <a:lnTo>
                    <a:pt x="2" y="3"/>
                  </a:lnTo>
                  <a:lnTo>
                    <a:pt x="0" y="8"/>
                  </a:lnTo>
                  <a:lnTo>
                    <a:pt x="0" y="72"/>
                  </a:lnTo>
                  <a:lnTo>
                    <a:pt x="2" y="77"/>
                  </a:lnTo>
                  <a:lnTo>
                    <a:pt x="5" y="78"/>
                  </a:lnTo>
                  <a:lnTo>
                    <a:pt x="8" y="80"/>
                  </a:lnTo>
                  <a:lnTo>
                    <a:pt x="10"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25" name="Freeform 283">
              <a:extLst>
                <a:ext uri="{FF2B5EF4-FFF2-40B4-BE49-F238E27FC236}">
                  <a16:creationId xmlns:a16="http://schemas.microsoft.com/office/drawing/2014/main" id="{FCCF33CC-C208-EB79-9602-A0222079DC37}"/>
                </a:ext>
              </a:extLst>
            </p:cNvPr>
            <p:cNvSpPr>
              <a:spLocks/>
            </p:cNvSpPr>
            <p:nvPr/>
          </p:nvSpPr>
          <p:spPr bwMode="auto">
            <a:xfrm>
              <a:off x="3882" y="2234"/>
              <a:ext cx="8" cy="40"/>
            </a:xfrm>
            <a:custGeom>
              <a:avLst/>
              <a:gdLst>
                <a:gd name="T0" fmla="*/ 16 w 16"/>
                <a:gd name="T1" fmla="*/ 8 h 80"/>
                <a:gd name="T2" fmla="*/ 13 w 16"/>
                <a:gd name="T3" fmla="*/ 3 h 80"/>
                <a:gd name="T4" fmla="*/ 10 w 16"/>
                <a:gd name="T5" fmla="*/ 0 h 80"/>
                <a:gd name="T6" fmla="*/ 8 w 16"/>
                <a:gd name="T7" fmla="*/ 0 h 80"/>
                <a:gd name="T8" fmla="*/ 5 w 16"/>
                <a:gd name="T9" fmla="*/ 0 h 80"/>
                <a:gd name="T10" fmla="*/ 2 w 16"/>
                <a:gd name="T11" fmla="*/ 3 h 80"/>
                <a:gd name="T12" fmla="*/ 0 w 16"/>
                <a:gd name="T13" fmla="*/ 8 h 80"/>
                <a:gd name="T14" fmla="*/ 0 w 16"/>
                <a:gd name="T15" fmla="*/ 72 h 80"/>
                <a:gd name="T16" fmla="*/ 2 w 16"/>
                <a:gd name="T17" fmla="*/ 77 h 80"/>
                <a:gd name="T18" fmla="*/ 5 w 16"/>
                <a:gd name="T19" fmla="*/ 79 h 80"/>
                <a:gd name="T20" fmla="*/ 8 w 16"/>
                <a:gd name="T21" fmla="*/ 80 h 80"/>
                <a:gd name="T22" fmla="*/ 10 w 16"/>
                <a:gd name="T23" fmla="*/ 79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0" y="0"/>
                  </a:lnTo>
                  <a:lnTo>
                    <a:pt x="8" y="0"/>
                  </a:lnTo>
                  <a:lnTo>
                    <a:pt x="5" y="0"/>
                  </a:lnTo>
                  <a:lnTo>
                    <a:pt x="2" y="3"/>
                  </a:lnTo>
                  <a:lnTo>
                    <a:pt x="0" y="8"/>
                  </a:lnTo>
                  <a:lnTo>
                    <a:pt x="0" y="72"/>
                  </a:lnTo>
                  <a:lnTo>
                    <a:pt x="2" y="77"/>
                  </a:lnTo>
                  <a:lnTo>
                    <a:pt x="5" y="79"/>
                  </a:lnTo>
                  <a:lnTo>
                    <a:pt x="8" y="80"/>
                  </a:lnTo>
                  <a:lnTo>
                    <a:pt x="10" y="79"/>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26" name="Freeform 284">
              <a:extLst>
                <a:ext uri="{FF2B5EF4-FFF2-40B4-BE49-F238E27FC236}">
                  <a16:creationId xmlns:a16="http://schemas.microsoft.com/office/drawing/2014/main" id="{556D37DD-7078-11C4-48B1-E7E589699CCD}"/>
                </a:ext>
              </a:extLst>
            </p:cNvPr>
            <p:cNvSpPr>
              <a:spLocks/>
            </p:cNvSpPr>
            <p:nvPr/>
          </p:nvSpPr>
          <p:spPr bwMode="auto">
            <a:xfrm>
              <a:off x="3882" y="2290"/>
              <a:ext cx="8" cy="39"/>
            </a:xfrm>
            <a:custGeom>
              <a:avLst/>
              <a:gdLst>
                <a:gd name="T0" fmla="*/ 16 w 16"/>
                <a:gd name="T1" fmla="*/ 8 h 79"/>
                <a:gd name="T2" fmla="*/ 13 w 16"/>
                <a:gd name="T3" fmla="*/ 2 h 79"/>
                <a:gd name="T4" fmla="*/ 10 w 16"/>
                <a:gd name="T5" fmla="*/ 0 h 79"/>
                <a:gd name="T6" fmla="*/ 8 w 16"/>
                <a:gd name="T7" fmla="*/ 0 h 79"/>
                <a:gd name="T8" fmla="*/ 5 w 16"/>
                <a:gd name="T9" fmla="*/ 0 h 79"/>
                <a:gd name="T10" fmla="*/ 2 w 16"/>
                <a:gd name="T11" fmla="*/ 2 h 79"/>
                <a:gd name="T12" fmla="*/ 0 w 16"/>
                <a:gd name="T13" fmla="*/ 8 h 79"/>
                <a:gd name="T14" fmla="*/ 0 w 16"/>
                <a:gd name="T15" fmla="*/ 71 h 79"/>
                <a:gd name="T16" fmla="*/ 2 w 16"/>
                <a:gd name="T17" fmla="*/ 76 h 79"/>
                <a:gd name="T18" fmla="*/ 5 w 16"/>
                <a:gd name="T19" fmla="*/ 78 h 79"/>
                <a:gd name="T20" fmla="*/ 8 w 16"/>
                <a:gd name="T21" fmla="*/ 79 h 79"/>
                <a:gd name="T22" fmla="*/ 10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0" y="0"/>
                  </a:lnTo>
                  <a:lnTo>
                    <a:pt x="8" y="0"/>
                  </a:lnTo>
                  <a:lnTo>
                    <a:pt x="5" y="0"/>
                  </a:lnTo>
                  <a:lnTo>
                    <a:pt x="2" y="2"/>
                  </a:lnTo>
                  <a:lnTo>
                    <a:pt x="0" y="8"/>
                  </a:lnTo>
                  <a:lnTo>
                    <a:pt x="0" y="71"/>
                  </a:lnTo>
                  <a:lnTo>
                    <a:pt x="2" y="76"/>
                  </a:lnTo>
                  <a:lnTo>
                    <a:pt x="5" y="78"/>
                  </a:lnTo>
                  <a:lnTo>
                    <a:pt x="8" y="79"/>
                  </a:lnTo>
                  <a:lnTo>
                    <a:pt x="10"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27" name="Freeform 285">
              <a:extLst>
                <a:ext uri="{FF2B5EF4-FFF2-40B4-BE49-F238E27FC236}">
                  <a16:creationId xmlns:a16="http://schemas.microsoft.com/office/drawing/2014/main" id="{9B33229B-563F-6157-22B7-BD383EE437E1}"/>
                </a:ext>
              </a:extLst>
            </p:cNvPr>
            <p:cNvSpPr>
              <a:spLocks/>
            </p:cNvSpPr>
            <p:nvPr/>
          </p:nvSpPr>
          <p:spPr bwMode="auto">
            <a:xfrm>
              <a:off x="3882" y="2345"/>
              <a:ext cx="8" cy="40"/>
            </a:xfrm>
            <a:custGeom>
              <a:avLst/>
              <a:gdLst>
                <a:gd name="T0" fmla="*/ 16 w 16"/>
                <a:gd name="T1" fmla="*/ 8 h 79"/>
                <a:gd name="T2" fmla="*/ 13 w 16"/>
                <a:gd name="T3" fmla="*/ 2 h 79"/>
                <a:gd name="T4" fmla="*/ 10 w 16"/>
                <a:gd name="T5" fmla="*/ 0 h 79"/>
                <a:gd name="T6" fmla="*/ 8 w 16"/>
                <a:gd name="T7" fmla="*/ 0 h 79"/>
                <a:gd name="T8" fmla="*/ 5 w 16"/>
                <a:gd name="T9" fmla="*/ 0 h 79"/>
                <a:gd name="T10" fmla="*/ 2 w 16"/>
                <a:gd name="T11" fmla="*/ 2 h 79"/>
                <a:gd name="T12" fmla="*/ 0 w 16"/>
                <a:gd name="T13" fmla="*/ 8 h 79"/>
                <a:gd name="T14" fmla="*/ 0 w 16"/>
                <a:gd name="T15" fmla="*/ 71 h 79"/>
                <a:gd name="T16" fmla="*/ 2 w 16"/>
                <a:gd name="T17" fmla="*/ 76 h 79"/>
                <a:gd name="T18" fmla="*/ 5 w 16"/>
                <a:gd name="T19" fmla="*/ 78 h 79"/>
                <a:gd name="T20" fmla="*/ 8 w 16"/>
                <a:gd name="T21" fmla="*/ 79 h 79"/>
                <a:gd name="T22" fmla="*/ 10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0" y="0"/>
                  </a:lnTo>
                  <a:lnTo>
                    <a:pt x="8" y="0"/>
                  </a:lnTo>
                  <a:lnTo>
                    <a:pt x="5" y="0"/>
                  </a:lnTo>
                  <a:lnTo>
                    <a:pt x="2" y="2"/>
                  </a:lnTo>
                  <a:lnTo>
                    <a:pt x="0" y="8"/>
                  </a:lnTo>
                  <a:lnTo>
                    <a:pt x="0" y="71"/>
                  </a:lnTo>
                  <a:lnTo>
                    <a:pt x="2" y="76"/>
                  </a:lnTo>
                  <a:lnTo>
                    <a:pt x="5" y="78"/>
                  </a:lnTo>
                  <a:lnTo>
                    <a:pt x="8" y="79"/>
                  </a:lnTo>
                  <a:lnTo>
                    <a:pt x="10"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28" name="Freeform 286">
              <a:extLst>
                <a:ext uri="{FF2B5EF4-FFF2-40B4-BE49-F238E27FC236}">
                  <a16:creationId xmlns:a16="http://schemas.microsoft.com/office/drawing/2014/main" id="{64146D07-0E63-A8C7-3088-37A6B74DCF3D}"/>
                </a:ext>
              </a:extLst>
            </p:cNvPr>
            <p:cNvSpPr>
              <a:spLocks/>
            </p:cNvSpPr>
            <p:nvPr/>
          </p:nvSpPr>
          <p:spPr bwMode="auto">
            <a:xfrm>
              <a:off x="3882" y="2401"/>
              <a:ext cx="8" cy="40"/>
            </a:xfrm>
            <a:custGeom>
              <a:avLst/>
              <a:gdLst>
                <a:gd name="T0" fmla="*/ 16 w 16"/>
                <a:gd name="T1" fmla="*/ 8 h 79"/>
                <a:gd name="T2" fmla="*/ 13 w 16"/>
                <a:gd name="T3" fmla="*/ 2 h 79"/>
                <a:gd name="T4" fmla="*/ 10 w 16"/>
                <a:gd name="T5" fmla="*/ 0 h 79"/>
                <a:gd name="T6" fmla="*/ 8 w 16"/>
                <a:gd name="T7" fmla="*/ 0 h 79"/>
                <a:gd name="T8" fmla="*/ 5 w 16"/>
                <a:gd name="T9" fmla="*/ 0 h 79"/>
                <a:gd name="T10" fmla="*/ 2 w 16"/>
                <a:gd name="T11" fmla="*/ 2 h 79"/>
                <a:gd name="T12" fmla="*/ 0 w 16"/>
                <a:gd name="T13" fmla="*/ 8 h 79"/>
                <a:gd name="T14" fmla="*/ 0 w 16"/>
                <a:gd name="T15" fmla="*/ 71 h 79"/>
                <a:gd name="T16" fmla="*/ 2 w 16"/>
                <a:gd name="T17" fmla="*/ 77 h 79"/>
                <a:gd name="T18" fmla="*/ 5 w 16"/>
                <a:gd name="T19" fmla="*/ 78 h 79"/>
                <a:gd name="T20" fmla="*/ 8 w 16"/>
                <a:gd name="T21" fmla="*/ 79 h 79"/>
                <a:gd name="T22" fmla="*/ 10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0" y="0"/>
                  </a:lnTo>
                  <a:lnTo>
                    <a:pt x="8" y="0"/>
                  </a:lnTo>
                  <a:lnTo>
                    <a:pt x="5" y="0"/>
                  </a:lnTo>
                  <a:lnTo>
                    <a:pt x="2" y="2"/>
                  </a:lnTo>
                  <a:lnTo>
                    <a:pt x="0" y="8"/>
                  </a:lnTo>
                  <a:lnTo>
                    <a:pt x="0" y="71"/>
                  </a:lnTo>
                  <a:lnTo>
                    <a:pt x="2" y="77"/>
                  </a:lnTo>
                  <a:lnTo>
                    <a:pt x="5" y="78"/>
                  </a:lnTo>
                  <a:lnTo>
                    <a:pt x="8" y="79"/>
                  </a:lnTo>
                  <a:lnTo>
                    <a:pt x="10"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29" name="Freeform 287">
              <a:extLst>
                <a:ext uri="{FF2B5EF4-FFF2-40B4-BE49-F238E27FC236}">
                  <a16:creationId xmlns:a16="http://schemas.microsoft.com/office/drawing/2014/main" id="{5B9460B9-7856-638E-9A62-3E21B3ECD949}"/>
                </a:ext>
              </a:extLst>
            </p:cNvPr>
            <p:cNvSpPr>
              <a:spLocks/>
            </p:cNvSpPr>
            <p:nvPr/>
          </p:nvSpPr>
          <p:spPr bwMode="auto">
            <a:xfrm>
              <a:off x="3882" y="2456"/>
              <a:ext cx="8" cy="40"/>
            </a:xfrm>
            <a:custGeom>
              <a:avLst/>
              <a:gdLst>
                <a:gd name="T0" fmla="*/ 16 w 16"/>
                <a:gd name="T1" fmla="*/ 8 h 79"/>
                <a:gd name="T2" fmla="*/ 13 w 16"/>
                <a:gd name="T3" fmla="*/ 3 h 79"/>
                <a:gd name="T4" fmla="*/ 10 w 16"/>
                <a:gd name="T5" fmla="*/ 0 h 79"/>
                <a:gd name="T6" fmla="*/ 8 w 16"/>
                <a:gd name="T7" fmla="*/ 0 h 79"/>
                <a:gd name="T8" fmla="*/ 5 w 16"/>
                <a:gd name="T9" fmla="*/ 0 h 79"/>
                <a:gd name="T10" fmla="*/ 2 w 16"/>
                <a:gd name="T11" fmla="*/ 3 h 79"/>
                <a:gd name="T12" fmla="*/ 0 w 16"/>
                <a:gd name="T13" fmla="*/ 8 h 79"/>
                <a:gd name="T14" fmla="*/ 0 w 16"/>
                <a:gd name="T15" fmla="*/ 71 h 79"/>
                <a:gd name="T16" fmla="*/ 2 w 16"/>
                <a:gd name="T17" fmla="*/ 77 h 79"/>
                <a:gd name="T18" fmla="*/ 5 w 16"/>
                <a:gd name="T19" fmla="*/ 78 h 79"/>
                <a:gd name="T20" fmla="*/ 8 w 16"/>
                <a:gd name="T21" fmla="*/ 79 h 79"/>
                <a:gd name="T22" fmla="*/ 10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0" y="0"/>
                  </a:lnTo>
                  <a:lnTo>
                    <a:pt x="8" y="0"/>
                  </a:lnTo>
                  <a:lnTo>
                    <a:pt x="5" y="0"/>
                  </a:lnTo>
                  <a:lnTo>
                    <a:pt x="2" y="3"/>
                  </a:lnTo>
                  <a:lnTo>
                    <a:pt x="0" y="8"/>
                  </a:lnTo>
                  <a:lnTo>
                    <a:pt x="0" y="71"/>
                  </a:lnTo>
                  <a:lnTo>
                    <a:pt x="2" y="77"/>
                  </a:lnTo>
                  <a:lnTo>
                    <a:pt x="5" y="78"/>
                  </a:lnTo>
                  <a:lnTo>
                    <a:pt x="8" y="79"/>
                  </a:lnTo>
                  <a:lnTo>
                    <a:pt x="10"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30" name="Freeform 288">
              <a:extLst>
                <a:ext uri="{FF2B5EF4-FFF2-40B4-BE49-F238E27FC236}">
                  <a16:creationId xmlns:a16="http://schemas.microsoft.com/office/drawing/2014/main" id="{907A8159-254E-AE0E-1BDE-421803B3002A}"/>
                </a:ext>
              </a:extLst>
            </p:cNvPr>
            <p:cNvSpPr>
              <a:spLocks/>
            </p:cNvSpPr>
            <p:nvPr/>
          </p:nvSpPr>
          <p:spPr bwMode="auto">
            <a:xfrm>
              <a:off x="3882" y="2512"/>
              <a:ext cx="8" cy="40"/>
            </a:xfrm>
            <a:custGeom>
              <a:avLst/>
              <a:gdLst>
                <a:gd name="T0" fmla="*/ 16 w 16"/>
                <a:gd name="T1" fmla="*/ 8 h 79"/>
                <a:gd name="T2" fmla="*/ 13 w 16"/>
                <a:gd name="T3" fmla="*/ 3 h 79"/>
                <a:gd name="T4" fmla="*/ 10 w 16"/>
                <a:gd name="T5" fmla="*/ 0 h 79"/>
                <a:gd name="T6" fmla="*/ 8 w 16"/>
                <a:gd name="T7" fmla="*/ 0 h 79"/>
                <a:gd name="T8" fmla="*/ 5 w 16"/>
                <a:gd name="T9" fmla="*/ 0 h 79"/>
                <a:gd name="T10" fmla="*/ 2 w 16"/>
                <a:gd name="T11" fmla="*/ 3 h 79"/>
                <a:gd name="T12" fmla="*/ 0 w 16"/>
                <a:gd name="T13" fmla="*/ 8 h 79"/>
                <a:gd name="T14" fmla="*/ 0 w 16"/>
                <a:gd name="T15" fmla="*/ 71 h 79"/>
                <a:gd name="T16" fmla="*/ 2 w 16"/>
                <a:gd name="T17" fmla="*/ 77 h 79"/>
                <a:gd name="T18" fmla="*/ 5 w 16"/>
                <a:gd name="T19" fmla="*/ 78 h 79"/>
                <a:gd name="T20" fmla="*/ 8 w 16"/>
                <a:gd name="T21" fmla="*/ 79 h 79"/>
                <a:gd name="T22" fmla="*/ 10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0" y="0"/>
                  </a:lnTo>
                  <a:lnTo>
                    <a:pt x="8" y="0"/>
                  </a:lnTo>
                  <a:lnTo>
                    <a:pt x="5" y="0"/>
                  </a:lnTo>
                  <a:lnTo>
                    <a:pt x="2" y="3"/>
                  </a:lnTo>
                  <a:lnTo>
                    <a:pt x="0" y="8"/>
                  </a:lnTo>
                  <a:lnTo>
                    <a:pt x="0" y="71"/>
                  </a:lnTo>
                  <a:lnTo>
                    <a:pt x="2" y="77"/>
                  </a:lnTo>
                  <a:lnTo>
                    <a:pt x="5" y="78"/>
                  </a:lnTo>
                  <a:lnTo>
                    <a:pt x="8" y="79"/>
                  </a:lnTo>
                  <a:lnTo>
                    <a:pt x="10"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31" name="Freeform 289">
              <a:extLst>
                <a:ext uri="{FF2B5EF4-FFF2-40B4-BE49-F238E27FC236}">
                  <a16:creationId xmlns:a16="http://schemas.microsoft.com/office/drawing/2014/main" id="{1CB62E91-EA48-A3F3-A738-7099818B9584}"/>
                </a:ext>
              </a:extLst>
            </p:cNvPr>
            <p:cNvSpPr>
              <a:spLocks/>
            </p:cNvSpPr>
            <p:nvPr/>
          </p:nvSpPr>
          <p:spPr bwMode="auto">
            <a:xfrm>
              <a:off x="3882" y="2568"/>
              <a:ext cx="8" cy="39"/>
            </a:xfrm>
            <a:custGeom>
              <a:avLst/>
              <a:gdLst>
                <a:gd name="T0" fmla="*/ 16 w 16"/>
                <a:gd name="T1" fmla="*/ 8 h 80"/>
                <a:gd name="T2" fmla="*/ 13 w 16"/>
                <a:gd name="T3" fmla="*/ 3 h 80"/>
                <a:gd name="T4" fmla="*/ 10 w 16"/>
                <a:gd name="T5" fmla="*/ 0 h 80"/>
                <a:gd name="T6" fmla="*/ 8 w 16"/>
                <a:gd name="T7" fmla="*/ 0 h 80"/>
                <a:gd name="T8" fmla="*/ 5 w 16"/>
                <a:gd name="T9" fmla="*/ 0 h 80"/>
                <a:gd name="T10" fmla="*/ 2 w 16"/>
                <a:gd name="T11" fmla="*/ 3 h 80"/>
                <a:gd name="T12" fmla="*/ 0 w 16"/>
                <a:gd name="T13" fmla="*/ 8 h 80"/>
                <a:gd name="T14" fmla="*/ 0 w 16"/>
                <a:gd name="T15" fmla="*/ 72 h 80"/>
                <a:gd name="T16" fmla="*/ 2 w 16"/>
                <a:gd name="T17" fmla="*/ 77 h 80"/>
                <a:gd name="T18" fmla="*/ 5 w 16"/>
                <a:gd name="T19" fmla="*/ 78 h 80"/>
                <a:gd name="T20" fmla="*/ 8 w 16"/>
                <a:gd name="T21" fmla="*/ 80 h 80"/>
                <a:gd name="T22" fmla="*/ 10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0" y="0"/>
                  </a:lnTo>
                  <a:lnTo>
                    <a:pt x="8" y="0"/>
                  </a:lnTo>
                  <a:lnTo>
                    <a:pt x="5" y="0"/>
                  </a:lnTo>
                  <a:lnTo>
                    <a:pt x="2" y="3"/>
                  </a:lnTo>
                  <a:lnTo>
                    <a:pt x="0" y="8"/>
                  </a:lnTo>
                  <a:lnTo>
                    <a:pt x="0" y="72"/>
                  </a:lnTo>
                  <a:lnTo>
                    <a:pt x="2" y="77"/>
                  </a:lnTo>
                  <a:lnTo>
                    <a:pt x="5" y="78"/>
                  </a:lnTo>
                  <a:lnTo>
                    <a:pt x="8" y="80"/>
                  </a:lnTo>
                  <a:lnTo>
                    <a:pt x="10"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32" name="Freeform 290">
              <a:extLst>
                <a:ext uri="{FF2B5EF4-FFF2-40B4-BE49-F238E27FC236}">
                  <a16:creationId xmlns:a16="http://schemas.microsoft.com/office/drawing/2014/main" id="{3E73D59E-188B-214C-BC80-235597764455}"/>
                </a:ext>
              </a:extLst>
            </p:cNvPr>
            <p:cNvSpPr>
              <a:spLocks/>
            </p:cNvSpPr>
            <p:nvPr/>
          </p:nvSpPr>
          <p:spPr bwMode="auto">
            <a:xfrm>
              <a:off x="3882" y="2623"/>
              <a:ext cx="8" cy="40"/>
            </a:xfrm>
            <a:custGeom>
              <a:avLst/>
              <a:gdLst>
                <a:gd name="T0" fmla="*/ 16 w 16"/>
                <a:gd name="T1" fmla="*/ 8 h 80"/>
                <a:gd name="T2" fmla="*/ 13 w 16"/>
                <a:gd name="T3" fmla="*/ 3 h 80"/>
                <a:gd name="T4" fmla="*/ 10 w 16"/>
                <a:gd name="T5" fmla="*/ 0 h 80"/>
                <a:gd name="T6" fmla="*/ 8 w 16"/>
                <a:gd name="T7" fmla="*/ 0 h 80"/>
                <a:gd name="T8" fmla="*/ 5 w 16"/>
                <a:gd name="T9" fmla="*/ 0 h 80"/>
                <a:gd name="T10" fmla="*/ 2 w 16"/>
                <a:gd name="T11" fmla="*/ 3 h 80"/>
                <a:gd name="T12" fmla="*/ 0 w 16"/>
                <a:gd name="T13" fmla="*/ 8 h 80"/>
                <a:gd name="T14" fmla="*/ 0 w 16"/>
                <a:gd name="T15" fmla="*/ 72 h 80"/>
                <a:gd name="T16" fmla="*/ 2 w 16"/>
                <a:gd name="T17" fmla="*/ 77 h 80"/>
                <a:gd name="T18" fmla="*/ 5 w 16"/>
                <a:gd name="T19" fmla="*/ 78 h 80"/>
                <a:gd name="T20" fmla="*/ 8 w 16"/>
                <a:gd name="T21" fmla="*/ 80 h 80"/>
                <a:gd name="T22" fmla="*/ 10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0" y="0"/>
                  </a:lnTo>
                  <a:lnTo>
                    <a:pt x="8" y="0"/>
                  </a:lnTo>
                  <a:lnTo>
                    <a:pt x="5" y="0"/>
                  </a:lnTo>
                  <a:lnTo>
                    <a:pt x="2" y="3"/>
                  </a:lnTo>
                  <a:lnTo>
                    <a:pt x="0" y="8"/>
                  </a:lnTo>
                  <a:lnTo>
                    <a:pt x="0" y="72"/>
                  </a:lnTo>
                  <a:lnTo>
                    <a:pt x="2" y="77"/>
                  </a:lnTo>
                  <a:lnTo>
                    <a:pt x="5" y="78"/>
                  </a:lnTo>
                  <a:lnTo>
                    <a:pt x="8" y="80"/>
                  </a:lnTo>
                  <a:lnTo>
                    <a:pt x="10"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33" name="Freeform 291">
              <a:extLst>
                <a:ext uri="{FF2B5EF4-FFF2-40B4-BE49-F238E27FC236}">
                  <a16:creationId xmlns:a16="http://schemas.microsoft.com/office/drawing/2014/main" id="{4A82D5AF-AD43-5631-D31B-0E5DC70FE2C6}"/>
                </a:ext>
              </a:extLst>
            </p:cNvPr>
            <p:cNvSpPr>
              <a:spLocks/>
            </p:cNvSpPr>
            <p:nvPr/>
          </p:nvSpPr>
          <p:spPr bwMode="auto">
            <a:xfrm>
              <a:off x="3882" y="2679"/>
              <a:ext cx="8" cy="39"/>
            </a:xfrm>
            <a:custGeom>
              <a:avLst/>
              <a:gdLst>
                <a:gd name="T0" fmla="*/ 16 w 16"/>
                <a:gd name="T1" fmla="*/ 8 h 80"/>
                <a:gd name="T2" fmla="*/ 13 w 16"/>
                <a:gd name="T3" fmla="*/ 3 h 80"/>
                <a:gd name="T4" fmla="*/ 10 w 16"/>
                <a:gd name="T5" fmla="*/ 0 h 80"/>
                <a:gd name="T6" fmla="*/ 8 w 16"/>
                <a:gd name="T7" fmla="*/ 0 h 80"/>
                <a:gd name="T8" fmla="*/ 5 w 16"/>
                <a:gd name="T9" fmla="*/ 0 h 80"/>
                <a:gd name="T10" fmla="*/ 2 w 16"/>
                <a:gd name="T11" fmla="*/ 3 h 80"/>
                <a:gd name="T12" fmla="*/ 0 w 16"/>
                <a:gd name="T13" fmla="*/ 8 h 80"/>
                <a:gd name="T14" fmla="*/ 0 w 16"/>
                <a:gd name="T15" fmla="*/ 72 h 80"/>
                <a:gd name="T16" fmla="*/ 2 w 16"/>
                <a:gd name="T17" fmla="*/ 77 h 80"/>
                <a:gd name="T18" fmla="*/ 5 w 16"/>
                <a:gd name="T19" fmla="*/ 78 h 80"/>
                <a:gd name="T20" fmla="*/ 8 w 16"/>
                <a:gd name="T21" fmla="*/ 80 h 80"/>
                <a:gd name="T22" fmla="*/ 10 w 16"/>
                <a:gd name="T23" fmla="*/ 78 h 80"/>
                <a:gd name="T24" fmla="*/ 13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3" y="3"/>
                  </a:lnTo>
                  <a:lnTo>
                    <a:pt x="10" y="0"/>
                  </a:lnTo>
                  <a:lnTo>
                    <a:pt x="8" y="0"/>
                  </a:lnTo>
                  <a:lnTo>
                    <a:pt x="5" y="0"/>
                  </a:lnTo>
                  <a:lnTo>
                    <a:pt x="2" y="3"/>
                  </a:lnTo>
                  <a:lnTo>
                    <a:pt x="0" y="8"/>
                  </a:lnTo>
                  <a:lnTo>
                    <a:pt x="0" y="72"/>
                  </a:lnTo>
                  <a:lnTo>
                    <a:pt x="2" y="77"/>
                  </a:lnTo>
                  <a:lnTo>
                    <a:pt x="5" y="78"/>
                  </a:lnTo>
                  <a:lnTo>
                    <a:pt x="8" y="80"/>
                  </a:lnTo>
                  <a:lnTo>
                    <a:pt x="10"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34" name="Freeform 292">
              <a:extLst>
                <a:ext uri="{FF2B5EF4-FFF2-40B4-BE49-F238E27FC236}">
                  <a16:creationId xmlns:a16="http://schemas.microsoft.com/office/drawing/2014/main" id="{3ECA3E0F-1526-4A4A-A6F2-CF0F213CD9FC}"/>
                </a:ext>
              </a:extLst>
            </p:cNvPr>
            <p:cNvSpPr>
              <a:spLocks/>
            </p:cNvSpPr>
            <p:nvPr/>
          </p:nvSpPr>
          <p:spPr bwMode="auto">
            <a:xfrm>
              <a:off x="3882" y="2734"/>
              <a:ext cx="8" cy="40"/>
            </a:xfrm>
            <a:custGeom>
              <a:avLst/>
              <a:gdLst>
                <a:gd name="T0" fmla="*/ 16 w 16"/>
                <a:gd name="T1" fmla="*/ 7 h 79"/>
                <a:gd name="T2" fmla="*/ 13 w 16"/>
                <a:gd name="T3" fmla="*/ 2 h 79"/>
                <a:gd name="T4" fmla="*/ 10 w 16"/>
                <a:gd name="T5" fmla="*/ 0 h 79"/>
                <a:gd name="T6" fmla="*/ 8 w 16"/>
                <a:gd name="T7" fmla="*/ 0 h 79"/>
                <a:gd name="T8" fmla="*/ 5 w 16"/>
                <a:gd name="T9" fmla="*/ 0 h 79"/>
                <a:gd name="T10" fmla="*/ 2 w 16"/>
                <a:gd name="T11" fmla="*/ 2 h 79"/>
                <a:gd name="T12" fmla="*/ 0 w 16"/>
                <a:gd name="T13" fmla="*/ 7 h 79"/>
                <a:gd name="T14" fmla="*/ 0 w 16"/>
                <a:gd name="T15" fmla="*/ 71 h 79"/>
                <a:gd name="T16" fmla="*/ 2 w 16"/>
                <a:gd name="T17" fmla="*/ 76 h 79"/>
                <a:gd name="T18" fmla="*/ 5 w 16"/>
                <a:gd name="T19" fmla="*/ 78 h 79"/>
                <a:gd name="T20" fmla="*/ 8 w 16"/>
                <a:gd name="T21" fmla="*/ 79 h 79"/>
                <a:gd name="T22" fmla="*/ 10 w 16"/>
                <a:gd name="T23" fmla="*/ 78 h 79"/>
                <a:gd name="T24" fmla="*/ 13 w 16"/>
                <a:gd name="T25" fmla="*/ 76 h 79"/>
                <a:gd name="T26" fmla="*/ 16 w 16"/>
                <a:gd name="T27" fmla="*/ 71 h 79"/>
                <a:gd name="T28" fmla="*/ 16 w 16"/>
                <a:gd name="T29" fmla="*/ 7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7"/>
                  </a:moveTo>
                  <a:lnTo>
                    <a:pt x="13" y="2"/>
                  </a:lnTo>
                  <a:lnTo>
                    <a:pt x="10" y="0"/>
                  </a:lnTo>
                  <a:lnTo>
                    <a:pt x="8" y="0"/>
                  </a:lnTo>
                  <a:lnTo>
                    <a:pt x="5" y="0"/>
                  </a:lnTo>
                  <a:lnTo>
                    <a:pt x="2" y="2"/>
                  </a:lnTo>
                  <a:lnTo>
                    <a:pt x="0" y="7"/>
                  </a:lnTo>
                  <a:lnTo>
                    <a:pt x="0" y="71"/>
                  </a:lnTo>
                  <a:lnTo>
                    <a:pt x="2" y="76"/>
                  </a:lnTo>
                  <a:lnTo>
                    <a:pt x="5" y="78"/>
                  </a:lnTo>
                  <a:lnTo>
                    <a:pt x="8" y="79"/>
                  </a:lnTo>
                  <a:lnTo>
                    <a:pt x="10" y="78"/>
                  </a:lnTo>
                  <a:lnTo>
                    <a:pt x="13" y="76"/>
                  </a:lnTo>
                  <a:lnTo>
                    <a:pt x="16" y="71"/>
                  </a:lnTo>
                  <a:lnTo>
                    <a:pt x="1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35" name="Freeform 293">
              <a:extLst>
                <a:ext uri="{FF2B5EF4-FFF2-40B4-BE49-F238E27FC236}">
                  <a16:creationId xmlns:a16="http://schemas.microsoft.com/office/drawing/2014/main" id="{203799D4-B308-66C6-71EE-7F9172573716}"/>
                </a:ext>
              </a:extLst>
            </p:cNvPr>
            <p:cNvSpPr>
              <a:spLocks/>
            </p:cNvSpPr>
            <p:nvPr/>
          </p:nvSpPr>
          <p:spPr bwMode="auto">
            <a:xfrm>
              <a:off x="3882" y="2790"/>
              <a:ext cx="8" cy="39"/>
            </a:xfrm>
            <a:custGeom>
              <a:avLst/>
              <a:gdLst>
                <a:gd name="T0" fmla="*/ 16 w 16"/>
                <a:gd name="T1" fmla="*/ 8 h 79"/>
                <a:gd name="T2" fmla="*/ 13 w 16"/>
                <a:gd name="T3" fmla="*/ 2 h 79"/>
                <a:gd name="T4" fmla="*/ 10 w 16"/>
                <a:gd name="T5" fmla="*/ 0 h 79"/>
                <a:gd name="T6" fmla="*/ 8 w 16"/>
                <a:gd name="T7" fmla="*/ 0 h 79"/>
                <a:gd name="T8" fmla="*/ 5 w 16"/>
                <a:gd name="T9" fmla="*/ 0 h 79"/>
                <a:gd name="T10" fmla="*/ 2 w 16"/>
                <a:gd name="T11" fmla="*/ 2 h 79"/>
                <a:gd name="T12" fmla="*/ 0 w 16"/>
                <a:gd name="T13" fmla="*/ 8 h 79"/>
                <a:gd name="T14" fmla="*/ 0 w 16"/>
                <a:gd name="T15" fmla="*/ 71 h 79"/>
                <a:gd name="T16" fmla="*/ 2 w 16"/>
                <a:gd name="T17" fmla="*/ 76 h 79"/>
                <a:gd name="T18" fmla="*/ 5 w 16"/>
                <a:gd name="T19" fmla="*/ 78 h 79"/>
                <a:gd name="T20" fmla="*/ 8 w 16"/>
                <a:gd name="T21" fmla="*/ 79 h 79"/>
                <a:gd name="T22" fmla="*/ 10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0" y="0"/>
                  </a:lnTo>
                  <a:lnTo>
                    <a:pt x="8" y="0"/>
                  </a:lnTo>
                  <a:lnTo>
                    <a:pt x="5" y="0"/>
                  </a:lnTo>
                  <a:lnTo>
                    <a:pt x="2" y="2"/>
                  </a:lnTo>
                  <a:lnTo>
                    <a:pt x="0" y="8"/>
                  </a:lnTo>
                  <a:lnTo>
                    <a:pt x="0" y="71"/>
                  </a:lnTo>
                  <a:lnTo>
                    <a:pt x="2" y="76"/>
                  </a:lnTo>
                  <a:lnTo>
                    <a:pt x="5" y="78"/>
                  </a:lnTo>
                  <a:lnTo>
                    <a:pt x="8" y="79"/>
                  </a:lnTo>
                  <a:lnTo>
                    <a:pt x="10"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36" name="Freeform 294">
              <a:extLst>
                <a:ext uri="{FF2B5EF4-FFF2-40B4-BE49-F238E27FC236}">
                  <a16:creationId xmlns:a16="http://schemas.microsoft.com/office/drawing/2014/main" id="{56D8670C-9659-3F32-651C-30002592E39F}"/>
                </a:ext>
              </a:extLst>
            </p:cNvPr>
            <p:cNvSpPr>
              <a:spLocks/>
            </p:cNvSpPr>
            <p:nvPr/>
          </p:nvSpPr>
          <p:spPr bwMode="auto">
            <a:xfrm>
              <a:off x="3882" y="2845"/>
              <a:ext cx="8" cy="40"/>
            </a:xfrm>
            <a:custGeom>
              <a:avLst/>
              <a:gdLst>
                <a:gd name="T0" fmla="*/ 16 w 16"/>
                <a:gd name="T1" fmla="*/ 8 h 79"/>
                <a:gd name="T2" fmla="*/ 13 w 16"/>
                <a:gd name="T3" fmla="*/ 2 h 79"/>
                <a:gd name="T4" fmla="*/ 10 w 16"/>
                <a:gd name="T5" fmla="*/ 0 h 79"/>
                <a:gd name="T6" fmla="*/ 8 w 16"/>
                <a:gd name="T7" fmla="*/ 0 h 79"/>
                <a:gd name="T8" fmla="*/ 5 w 16"/>
                <a:gd name="T9" fmla="*/ 0 h 79"/>
                <a:gd name="T10" fmla="*/ 2 w 16"/>
                <a:gd name="T11" fmla="*/ 2 h 79"/>
                <a:gd name="T12" fmla="*/ 0 w 16"/>
                <a:gd name="T13" fmla="*/ 8 h 79"/>
                <a:gd name="T14" fmla="*/ 0 w 16"/>
                <a:gd name="T15" fmla="*/ 71 h 79"/>
                <a:gd name="T16" fmla="*/ 2 w 16"/>
                <a:gd name="T17" fmla="*/ 76 h 79"/>
                <a:gd name="T18" fmla="*/ 5 w 16"/>
                <a:gd name="T19" fmla="*/ 78 h 79"/>
                <a:gd name="T20" fmla="*/ 8 w 16"/>
                <a:gd name="T21" fmla="*/ 79 h 79"/>
                <a:gd name="T22" fmla="*/ 10 w 16"/>
                <a:gd name="T23" fmla="*/ 78 h 79"/>
                <a:gd name="T24" fmla="*/ 13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0" y="0"/>
                  </a:lnTo>
                  <a:lnTo>
                    <a:pt x="8" y="0"/>
                  </a:lnTo>
                  <a:lnTo>
                    <a:pt x="5" y="0"/>
                  </a:lnTo>
                  <a:lnTo>
                    <a:pt x="2" y="2"/>
                  </a:lnTo>
                  <a:lnTo>
                    <a:pt x="0" y="8"/>
                  </a:lnTo>
                  <a:lnTo>
                    <a:pt x="0" y="71"/>
                  </a:lnTo>
                  <a:lnTo>
                    <a:pt x="2" y="76"/>
                  </a:lnTo>
                  <a:lnTo>
                    <a:pt x="5" y="78"/>
                  </a:lnTo>
                  <a:lnTo>
                    <a:pt x="8" y="79"/>
                  </a:lnTo>
                  <a:lnTo>
                    <a:pt x="10" y="78"/>
                  </a:lnTo>
                  <a:lnTo>
                    <a:pt x="13"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37" name="Freeform 295">
              <a:extLst>
                <a:ext uri="{FF2B5EF4-FFF2-40B4-BE49-F238E27FC236}">
                  <a16:creationId xmlns:a16="http://schemas.microsoft.com/office/drawing/2014/main" id="{53798C96-947C-443E-B572-14FFDF31F3B0}"/>
                </a:ext>
              </a:extLst>
            </p:cNvPr>
            <p:cNvSpPr>
              <a:spLocks/>
            </p:cNvSpPr>
            <p:nvPr/>
          </p:nvSpPr>
          <p:spPr bwMode="auto">
            <a:xfrm>
              <a:off x="3882" y="2901"/>
              <a:ext cx="8" cy="40"/>
            </a:xfrm>
            <a:custGeom>
              <a:avLst/>
              <a:gdLst>
                <a:gd name="T0" fmla="*/ 16 w 16"/>
                <a:gd name="T1" fmla="*/ 8 h 79"/>
                <a:gd name="T2" fmla="*/ 13 w 16"/>
                <a:gd name="T3" fmla="*/ 2 h 79"/>
                <a:gd name="T4" fmla="*/ 10 w 16"/>
                <a:gd name="T5" fmla="*/ 0 h 79"/>
                <a:gd name="T6" fmla="*/ 8 w 16"/>
                <a:gd name="T7" fmla="*/ 0 h 79"/>
                <a:gd name="T8" fmla="*/ 5 w 16"/>
                <a:gd name="T9" fmla="*/ 0 h 79"/>
                <a:gd name="T10" fmla="*/ 2 w 16"/>
                <a:gd name="T11" fmla="*/ 2 h 79"/>
                <a:gd name="T12" fmla="*/ 0 w 16"/>
                <a:gd name="T13" fmla="*/ 8 h 79"/>
                <a:gd name="T14" fmla="*/ 0 w 16"/>
                <a:gd name="T15" fmla="*/ 71 h 79"/>
                <a:gd name="T16" fmla="*/ 2 w 16"/>
                <a:gd name="T17" fmla="*/ 77 h 79"/>
                <a:gd name="T18" fmla="*/ 5 w 16"/>
                <a:gd name="T19" fmla="*/ 78 h 79"/>
                <a:gd name="T20" fmla="*/ 8 w 16"/>
                <a:gd name="T21" fmla="*/ 79 h 79"/>
                <a:gd name="T22" fmla="*/ 10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2"/>
                  </a:lnTo>
                  <a:lnTo>
                    <a:pt x="10" y="0"/>
                  </a:lnTo>
                  <a:lnTo>
                    <a:pt x="8" y="0"/>
                  </a:lnTo>
                  <a:lnTo>
                    <a:pt x="5" y="0"/>
                  </a:lnTo>
                  <a:lnTo>
                    <a:pt x="2" y="2"/>
                  </a:lnTo>
                  <a:lnTo>
                    <a:pt x="0" y="8"/>
                  </a:lnTo>
                  <a:lnTo>
                    <a:pt x="0" y="71"/>
                  </a:lnTo>
                  <a:lnTo>
                    <a:pt x="2" y="77"/>
                  </a:lnTo>
                  <a:lnTo>
                    <a:pt x="5" y="78"/>
                  </a:lnTo>
                  <a:lnTo>
                    <a:pt x="8" y="79"/>
                  </a:lnTo>
                  <a:lnTo>
                    <a:pt x="10"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38" name="Freeform 296">
              <a:extLst>
                <a:ext uri="{FF2B5EF4-FFF2-40B4-BE49-F238E27FC236}">
                  <a16:creationId xmlns:a16="http://schemas.microsoft.com/office/drawing/2014/main" id="{644CBCDC-B725-ACDD-4B3A-8FE5D8F14330}"/>
                </a:ext>
              </a:extLst>
            </p:cNvPr>
            <p:cNvSpPr>
              <a:spLocks/>
            </p:cNvSpPr>
            <p:nvPr/>
          </p:nvSpPr>
          <p:spPr bwMode="auto">
            <a:xfrm>
              <a:off x="3882" y="2956"/>
              <a:ext cx="8" cy="40"/>
            </a:xfrm>
            <a:custGeom>
              <a:avLst/>
              <a:gdLst>
                <a:gd name="T0" fmla="*/ 16 w 16"/>
                <a:gd name="T1" fmla="*/ 8 h 79"/>
                <a:gd name="T2" fmla="*/ 13 w 16"/>
                <a:gd name="T3" fmla="*/ 3 h 79"/>
                <a:gd name="T4" fmla="*/ 10 w 16"/>
                <a:gd name="T5" fmla="*/ 0 h 79"/>
                <a:gd name="T6" fmla="*/ 8 w 16"/>
                <a:gd name="T7" fmla="*/ 0 h 79"/>
                <a:gd name="T8" fmla="*/ 5 w 16"/>
                <a:gd name="T9" fmla="*/ 0 h 79"/>
                <a:gd name="T10" fmla="*/ 2 w 16"/>
                <a:gd name="T11" fmla="*/ 3 h 79"/>
                <a:gd name="T12" fmla="*/ 0 w 16"/>
                <a:gd name="T13" fmla="*/ 8 h 79"/>
                <a:gd name="T14" fmla="*/ 0 w 16"/>
                <a:gd name="T15" fmla="*/ 71 h 79"/>
                <a:gd name="T16" fmla="*/ 2 w 16"/>
                <a:gd name="T17" fmla="*/ 77 h 79"/>
                <a:gd name="T18" fmla="*/ 5 w 16"/>
                <a:gd name="T19" fmla="*/ 78 h 79"/>
                <a:gd name="T20" fmla="*/ 8 w 16"/>
                <a:gd name="T21" fmla="*/ 79 h 79"/>
                <a:gd name="T22" fmla="*/ 10 w 16"/>
                <a:gd name="T23" fmla="*/ 78 h 79"/>
                <a:gd name="T24" fmla="*/ 13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0" y="0"/>
                  </a:lnTo>
                  <a:lnTo>
                    <a:pt x="8" y="0"/>
                  </a:lnTo>
                  <a:lnTo>
                    <a:pt x="5" y="0"/>
                  </a:lnTo>
                  <a:lnTo>
                    <a:pt x="2" y="3"/>
                  </a:lnTo>
                  <a:lnTo>
                    <a:pt x="0" y="8"/>
                  </a:lnTo>
                  <a:lnTo>
                    <a:pt x="0" y="71"/>
                  </a:lnTo>
                  <a:lnTo>
                    <a:pt x="2" y="77"/>
                  </a:lnTo>
                  <a:lnTo>
                    <a:pt x="5" y="78"/>
                  </a:lnTo>
                  <a:lnTo>
                    <a:pt x="8" y="79"/>
                  </a:lnTo>
                  <a:lnTo>
                    <a:pt x="10" y="78"/>
                  </a:lnTo>
                  <a:lnTo>
                    <a:pt x="13"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39" name="Freeform 297">
              <a:extLst>
                <a:ext uri="{FF2B5EF4-FFF2-40B4-BE49-F238E27FC236}">
                  <a16:creationId xmlns:a16="http://schemas.microsoft.com/office/drawing/2014/main" id="{D3979503-DACF-17CB-E9BA-E98F01D9A389}"/>
                </a:ext>
              </a:extLst>
            </p:cNvPr>
            <p:cNvSpPr>
              <a:spLocks/>
            </p:cNvSpPr>
            <p:nvPr/>
          </p:nvSpPr>
          <p:spPr bwMode="auto">
            <a:xfrm>
              <a:off x="3882" y="3012"/>
              <a:ext cx="8" cy="40"/>
            </a:xfrm>
            <a:custGeom>
              <a:avLst/>
              <a:gdLst>
                <a:gd name="T0" fmla="*/ 16 w 16"/>
                <a:gd name="T1" fmla="*/ 8 h 79"/>
                <a:gd name="T2" fmla="*/ 13 w 16"/>
                <a:gd name="T3" fmla="*/ 3 h 79"/>
                <a:gd name="T4" fmla="*/ 10 w 16"/>
                <a:gd name="T5" fmla="*/ 0 h 79"/>
                <a:gd name="T6" fmla="*/ 8 w 16"/>
                <a:gd name="T7" fmla="*/ 0 h 79"/>
                <a:gd name="T8" fmla="*/ 5 w 16"/>
                <a:gd name="T9" fmla="*/ 0 h 79"/>
                <a:gd name="T10" fmla="*/ 2 w 16"/>
                <a:gd name="T11" fmla="*/ 3 h 79"/>
                <a:gd name="T12" fmla="*/ 0 w 16"/>
                <a:gd name="T13" fmla="*/ 8 h 79"/>
                <a:gd name="T14" fmla="*/ 0 w 16"/>
                <a:gd name="T15" fmla="*/ 72 h 79"/>
                <a:gd name="T16" fmla="*/ 2 w 16"/>
                <a:gd name="T17" fmla="*/ 77 h 79"/>
                <a:gd name="T18" fmla="*/ 5 w 16"/>
                <a:gd name="T19" fmla="*/ 78 h 79"/>
                <a:gd name="T20" fmla="*/ 8 w 16"/>
                <a:gd name="T21" fmla="*/ 79 h 79"/>
                <a:gd name="T22" fmla="*/ 10 w 16"/>
                <a:gd name="T23" fmla="*/ 78 h 79"/>
                <a:gd name="T24" fmla="*/ 13 w 16"/>
                <a:gd name="T25" fmla="*/ 77 h 79"/>
                <a:gd name="T26" fmla="*/ 16 w 16"/>
                <a:gd name="T27" fmla="*/ 72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3" y="3"/>
                  </a:lnTo>
                  <a:lnTo>
                    <a:pt x="10" y="0"/>
                  </a:lnTo>
                  <a:lnTo>
                    <a:pt x="8" y="0"/>
                  </a:lnTo>
                  <a:lnTo>
                    <a:pt x="5" y="0"/>
                  </a:lnTo>
                  <a:lnTo>
                    <a:pt x="2" y="3"/>
                  </a:lnTo>
                  <a:lnTo>
                    <a:pt x="0" y="8"/>
                  </a:lnTo>
                  <a:lnTo>
                    <a:pt x="0" y="72"/>
                  </a:lnTo>
                  <a:lnTo>
                    <a:pt x="2" y="77"/>
                  </a:lnTo>
                  <a:lnTo>
                    <a:pt x="5" y="78"/>
                  </a:lnTo>
                  <a:lnTo>
                    <a:pt x="8" y="79"/>
                  </a:lnTo>
                  <a:lnTo>
                    <a:pt x="10" y="78"/>
                  </a:lnTo>
                  <a:lnTo>
                    <a:pt x="13"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40" name="Freeform 298">
              <a:extLst>
                <a:ext uri="{FF2B5EF4-FFF2-40B4-BE49-F238E27FC236}">
                  <a16:creationId xmlns:a16="http://schemas.microsoft.com/office/drawing/2014/main" id="{19C0406B-FA92-9F67-36FE-D4447060E602}"/>
                </a:ext>
              </a:extLst>
            </p:cNvPr>
            <p:cNvSpPr>
              <a:spLocks/>
            </p:cNvSpPr>
            <p:nvPr/>
          </p:nvSpPr>
          <p:spPr bwMode="auto">
            <a:xfrm>
              <a:off x="3882" y="3068"/>
              <a:ext cx="8" cy="33"/>
            </a:xfrm>
            <a:custGeom>
              <a:avLst/>
              <a:gdLst>
                <a:gd name="T0" fmla="*/ 16 w 16"/>
                <a:gd name="T1" fmla="*/ 8 h 66"/>
                <a:gd name="T2" fmla="*/ 13 w 16"/>
                <a:gd name="T3" fmla="*/ 3 h 66"/>
                <a:gd name="T4" fmla="*/ 10 w 16"/>
                <a:gd name="T5" fmla="*/ 0 h 66"/>
                <a:gd name="T6" fmla="*/ 8 w 16"/>
                <a:gd name="T7" fmla="*/ 0 h 66"/>
                <a:gd name="T8" fmla="*/ 5 w 16"/>
                <a:gd name="T9" fmla="*/ 0 h 66"/>
                <a:gd name="T10" fmla="*/ 2 w 16"/>
                <a:gd name="T11" fmla="*/ 3 h 66"/>
                <a:gd name="T12" fmla="*/ 0 w 16"/>
                <a:gd name="T13" fmla="*/ 8 h 66"/>
                <a:gd name="T14" fmla="*/ 0 w 16"/>
                <a:gd name="T15" fmla="*/ 58 h 66"/>
                <a:gd name="T16" fmla="*/ 2 w 16"/>
                <a:gd name="T17" fmla="*/ 64 h 66"/>
                <a:gd name="T18" fmla="*/ 5 w 16"/>
                <a:gd name="T19" fmla="*/ 65 h 66"/>
                <a:gd name="T20" fmla="*/ 8 w 16"/>
                <a:gd name="T21" fmla="*/ 66 h 66"/>
                <a:gd name="T22" fmla="*/ 10 w 16"/>
                <a:gd name="T23" fmla="*/ 65 h 66"/>
                <a:gd name="T24" fmla="*/ 13 w 16"/>
                <a:gd name="T25" fmla="*/ 64 h 66"/>
                <a:gd name="T26" fmla="*/ 16 w 16"/>
                <a:gd name="T27" fmla="*/ 58 h 66"/>
                <a:gd name="T28" fmla="*/ 16 w 16"/>
                <a:gd name="T29" fmla="*/ 8 h 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66"/>
                <a:gd name="T47" fmla="*/ 16 w 16"/>
                <a:gd name="T48" fmla="*/ 66 h 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66">
                  <a:moveTo>
                    <a:pt x="16" y="8"/>
                  </a:moveTo>
                  <a:lnTo>
                    <a:pt x="13" y="3"/>
                  </a:lnTo>
                  <a:lnTo>
                    <a:pt x="10" y="0"/>
                  </a:lnTo>
                  <a:lnTo>
                    <a:pt x="8" y="0"/>
                  </a:lnTo>
                  <a:lnTo>
                    <a:pt x="5" y="0"/>
                  </a:lnTo>
                  <a:lnTo>
                    <a:pt x="2" y="3"/>
                  </a:lnTo>
                  <a:lnTo>
                    <a:pt x="0" y="8"/>
                  </a:lnTo>
                  <a:lnTo>
                    <a:pt x="0" y="58"/>
                  </a:lnTo>
                  <a:lnTo>
                    <a:pt x="2" y="64"/>
                  </a:lnTo>
                  <a:lnTo>
                    <a:pt x="5" y="65"/>
                  </a:lnTo>
                  <a:lnTo>
                    <a:pt x="8" y="66"/>
                  </a:lnTo>
                  <a:lnTo>
                    <a:pt x="10" y="65"/>
                  </a:lnTo>
                  <a:lnTo>
                    <a:pt x="13" y="64"/>
                  </a:lnTo>
                  <a:lnTo>
                    <a:pt x="16" y="58"/>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grpSp>
        <p:nvGrpSpPr>
          <p:cNvPr id="58397" name="Group 299">
            <a:extLst>
              <a:ext uri="{FF2B5EF4-FFF2-40B4-BE49-F238E27FC236}">
                <a16:creationId xmlns:a16="http://schemas.microsoft.com/office/drawing/2014/main" id="{B50AD64D-803D-A479-1489-653E128BF8B9}"/>
              </a:ext>
            </a:extLst>
          </p:cNvPr>
          <p:cNvGrpSpPr>
            <a:grpSpLocks/>
          </p:cNvGrpSpPr>
          <p:nvPr/>
        </p:nvGrpSpPr>
        <p:grpSpPr bwMode="auto">
          <a:xfrm>
            <a:off x="7600950" y="1606550"/>
            <a:ext cx="12700" cy="3316288"/>
            <a:chOff x="4788" y="1012"/>
            <a:chExt cx="8" cy="2089"/>
          </a:xfrm>
        </p:grpSpPr>
        <p:sp>
          <p:nvSpPr>
            <p:cNvPr id="58565" name="Freeform 300">
              <a:extLst>
                <a:ext uri="{FF2B5EF4-FFF2-40B4-BE49-F238E27FC236}">
                  <a16:creationId xmlns:a16="http://schemas.microsoft.com/office/drawing/2014/main" id="{A85BCC76-0AEA-95F7-8309-8B31035D58F4}"/>
                </a:ext>
              </a:extLst>
            </p:cNvPr>
            <p:cNvSpPr>
              <a:spLocks/>
            </p:cNvSpPr>
            <p:nvPr/>
          </p:nvSpPr>
          <p:spPr bwMode="auto">
            <a:xfrm>
              <a:off x="4788" y="1012"/>
              <a:ext cx="8" cy="40"/>
            </a:xfrm>
            <a:custGeom>
              <a:avLst/>
              <a:gdLst>
                <a:gd name="T0" fmla="*/ 16 w 16"/>
                <a:gd name="T1" fmla="*/ 8 h 79"/>
                <a:gd name="T2" fmla="*/ 14 w 16"/>
                <a:gd name="T3" fmla="*/ 3 h 79"/>
                <a:gd name="T4" fmla="*/ 11 w 16"/>
                <a:gd name="T5" fmla="*/ 1 h 79"/>
                <a:gd name="T6" fmla="*/ 8 w 16"/>
                <a:gd name="T7" fmla="*/ 0 h 79"/>
                <a:gd name="T8" fmla="*/ 6 w 16"/>
                <a:gd name="T9" fmla="*/ 1 h 79"/>
                <a:gd name="T10" fmla="*/ 3 w 16"/>
                <a:gd name="T11" fmla="*/ 3 h 79"/>
                <a:gd name="T12" fmla="*/ 0 w 16"/>
                <a:gd name="T13" fmla="*/ 8 h 79"/>
                <a:gd name="T14" fmla="*/ 0 w 16"/>
                <a:gd name="T15" fmla="*/ 71 h 79"/>
                <a:gd name="T16" fmla="*/ 3 w 16"/>
                <a:gd name="T17" fmla="*/ 77 h 79"/>
                <a:gd name="T18" fmla="*/ 6 w 16"/>
                <a:gd name="T19" fmla="*/ 78 h 79"/>
                <a:gd name="T20" fmla="*/ 8 w 16"/>
                <a:gd name="T21" fmla="*/ 79 h 79"/>
                <a:gd name="T22" fmla="*/ 11 w 16"/>
                <a:gd name="T23" fmla="*/ 78 h 79"/>
                <a:gd name="T24" fmla="*/ 14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4" y="3"/>
                  </a:lnTo>
                  <a:lnTo>
                    <a:pt x="11" y="1"/>
                  </a:lnTo>
                  <a:lnTo>
                    <a:pt x="8" y="0"/>
                  </a:lnTo>
                  <a:lnTo>
                    <a:pt x="6" y="1"/>
                  </a:lnTo>
                  <a:lnTo>
                    <a:pt x="3" y="3"/>
                  </a:lnTo>
                  <a:lnTo>
                    <a:pt x="0" y="8"/>
                  </a:lnTo>
                  <a:lnTo>
                    <a:pt x="0" y="71"/>
                  </a:lnTo>
                  <a:lnTo>
                    <a:pt x="3" y="77"/>
                  </a:lnTo>
                  <a:lnTo>
                    <a:pt x="6" y="78"/>
                  </a:lnTo>
                  <a:lnTo>
                    <a:pt x="8" y="79"/>
                  </a:lnTo>
                  <a:lnTo>
                    <a:pt x="11" y="78"/>
                  </a:lnTo>
                  <a:lnTo>
                    <a:pt x="14"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66" name="Freeform 301">
              <a:extLst>
                <a:ext uri="{FF2B5EF4-FFF2-40B4-BE49-F238E27FC236}">
                  <a16:creationId xmlns:a16="http://schemas.microsoft.com/office/drawing/2014/main" id="{C0AE8BD3-0CCE-4A40-FE25-42A1004ECDCE}"/>
                </a:ext>
              </a:extLst>
            </p:cNvPr>
            <p:cNvSpPr>
              <a:spLocks/>
            </p:cNvSpPr>
            <p:nvPr/>
          </p:nvSpPr>
          <p:spPr bwMode="auto">
            <a:xfrm>
              <a:off x="4788" y="1068"/>
              <a:ext cx="8" cy="39"/>
            </a:xfrm>
            <a:custGeom>
              <a:avLst/>
              <a:gdLst>
                <a:gd name="T0" fmla="*/ 16 w 16"/>
                <a:gd name="T1" fmla="*/ 8 h 79"/>
                <a:gd name="T2" fmla="*/ 14 w 16"/>
                <a:gd name="T3" fmla="*/ 3 h 79"/>
                <a:gd name="T4" fmla="*/ 11 w 16"/>
                <a:gd name="T5" fmla="*/ 0 h 79"/>
                <a:gd name="T6" fmla="*/ 8 w 16"/>
                <a:gd name="T7" fmla="*/ 0 h 79"/>
                <a:gd name="T8" fmla="*/ 6 w 16"/>
                <a:gd name="T9" fmla="*/ 0 h 79"/>
                <a:gd name="T10" fmla="*/ 3 w 16"/>
                <a:gd name="T11" fmla="*/ 3 h 79"/>
                <a:gd name="T12" fmla="*/ 0 w 16"/>
                <a:gd name="T13" fmla="*/ 8 h 79"/>
                <a:gd name="T14" fmla="*/ 0 w 16"/>
                <a:gd name="T15" fmla="*/ 71 h 79"/>
                <a:gd name="T16" fmla="*/ 3 w 16"/>
                <a:gd name="T17" fmla="*/ 77 h 79"/>
                <a:gd name="T18" fmla="*/ 6 w 16"/>
                <a:gd name="T19" fmla="*/ 78 h 79"/>
                <a:gd name="T20" fmla="*/ 8 w 16"/>
                <a:gd name="T21" fmla="*/ 79 h 79"/>
                <a:gd name="T22" fmla="*/ 11 w 16"/>
                <a:gd name="T23" fmla="*/ 78 h 79"/>
                <a:gd name="T24" fmla="*/ 14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4" y="3"/>
                  </a:lnTo>
                  <a:lnTo>
                    <a:pt x="11" y="0"/>
                  </a:lnTo>
                  <a:lnTo>
                    <a:pt x="8" y="0"/>
                  </a:lnTo>
                  <a:lnTo>
                    <a:pt x="6" y="0"/>
                  </a:lnTo>
                  <a:lnTo>
                    <a:pt x="3" y="3"/>
                  </a:lnTo>
                  <a:lnTo>
                    <a:pt x="0" y="8"/>
                  </a:lnTo>
                  <a:lnTo>
                    <a:pt x="0" y="71"/>
                  </a:lnTo>
                  <a:lnTo>
                    <a:pt x="3" y="77"/>
                  </a:lnTo>
                  <a:lnTo>
                    <a:pt x="6" y="78"/>
                  </a:lnTo>
                  <a:lnTo>
                    <a:pt x="8" y="79"/>
                  </a:lnTo>
                  <a:lnTo>
                    <a:pt x="11" y="78"/>
                  </a:lnTo>
                  <a:lnTo>
                    <a:pt x="14"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67" name="Freeform 302">
              <a:extLst>
                <a:ext uri="{FF2B5EF4-FFF2-40B4-BE49-F238E27FC236}">
                  <a16:creationId xmlns:a16="http://schemas.microsoft.com/office/drawing/2014/main" id="{1710C62A-327D-7EB6-E431-2F7BD9142D93}"/>
                </a:ext>
              </a:extLst>
            </p:cNvPr>
            <p:cNvSpPr>
              <a:spLocks/>
            </p:cNvSpPr>
            <p:nvPr/>
          </p:nvSpPr>
          <p:spPr bwMode="auto">
            <a:xfrm>
              <a:off x="4788" y="1123"/>
              <a:ext cx="8" cy="40"/>
            </a:xfrm>
            <a:custGeom>
              <a:avLst/>
              <a:gdLst>
                <a:gd name="T0" fmla="*/ 16 w 16"/>
                <a:gd name="T1" fmla="*/ 8 h 80"/>
                <a:gd name="T2" fmla="*/ 14 w 16"/>
                <a:gd name="T3" fmla="*/ 3 h 80"/>
                <a:gd name="T4" fmla="*/ 11 w 16"/>
                <a:gd name="T5" fmla="*/ 0 h 80"/>
                <a:gd name="T6" fmla="*/ 8 w 16"/>
                <a:gd name="T7" fmla="*/ 0 h 80"/>
                <a:gd name="T8" fmla="*/ 6 w 16"/>
                <a:gd name="T9" fmla="*/ 0 h 80"/>
                <a:gd name="T10" fmla="*/ 3 w 16"/>
                <a:gd name="T11" fmla="*/ 3 h 80"/>
                <a:gd name="T12" fmla="*/ 0 w 16"/>
                <a:gd name="T13" fmla="*/ 8 h 80"/>
                <a:gd name="T14" fmla="*/ 0 w 16"/>
                <a:gd name="T15" fmla="*/ 72 h 80"/>
                <a:gd name="T16" fmla="*/ 3 w 16"/>
                <a:gd name="T17" fmla="*/ 77 h 80"/>
                <a:gd name="T18" fmla="*/ 6 w 16"/>
                <a:gd name="T19" fmla="*/ 78 h 80"/>
                <a:gd name="T20" fmla="*/ 8 w 16"/>
                <a:gd name="T21" fmla="*/ 80 h 80"/>
                <a:gd name="T22" fmla="*/ 11 w 16"/>
                <a:gd name="T23" fmla="*/ 78 h 80"/>
                <a:gd name="T24" fmla="*/ 14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4" y="3"/>
                  </a:lnTo>
                  <a:lnTo>
                    <a:pt x="11" y="0"/>
                  </a:lnTo>
                  <a:lnTo>
                    <a:pt x="8" y="0"/>
                  </a:lnTo>
                  <a:lnTo>
                    <a:pt x="6" y="0"/>
                  </a:lnTo>
                  <a:lnTo>
                    <a:pt x="3" y="3"/>
                  </a:lnTo>
                  <a:lnTo>
                    <a:pt x="0" y="8"/>
                  </a:lnTo>
                  <a:lnTo>
                    <a:pt x="0" y="72"/>
                  </a:lnTo>
                  <a:lnTo>
                    <a:pt x="3" y="77"/>
                  </a:lnTo>
                  <a:lnTo>
                    <a:pt x="6" y="78"/>
                  </a:lnTo>
                  <a:lnTo>
                    <a:pt x="8" y="80"/>
                  </a:lnTo>
                  <a:lnTo>
                    <a:pt x="11" y="78"/>
                  </a:lnTo>
                  <a:lnTo>
                    <a:pt x="14"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68" name="Freeform 303">
              <a:extLst>
                <a:ext uri="{FF2B5EF4-FFF2-40B4-BE49-F238E27FC236}">
                  <a16:creationId xmlns:a16="http://schemas.microsoft.com/office/drawing/2014/main" id="{1AFA54A9-32C6-C60D-9B39-23B7C1CEC311}"/>
                </a:ext>
              </a:extLst>
            </p:cNvPr>
            <p:cNvSpPr>
              <a:spLocks/>
            </p:cNvSpPr>
            <p:nvPr/>
          </p:nvSpPr>
          <p:spPr bwMode="auto">
            <a:xfrm>
              <a:off x="4788" y="1179"/>
              <a:ext cx="8" cy="39"/>
            </a:xfrm>
            <a:custGeom>
              <a:avLst/>
              <a:gdLst>
                <a:gd name="T0" fmla="*/ 16 w 16"/>
                <a:gd name="T1" fmla="*/ 8 h 80"/>
                <a:gd name="T2" fmla="*/ 14 w 16"/>
                <a:gd name="T3" fmla="*/ 3 h 80"/>
                <a:gd name="T4" fmla="*/ 11 w 16"/>
                <a:gd name="T5" fmla="*/ 0 h 80"/>
                <a:gd name="T6" fmla="*/ 8 w 16"/>
                <a:gd name="T7" fmla="*/ 0 h 80"/>
                <a:gd name="T8" fmla="*/ 6 w 16"/>
                <a:gd name="T9" fmla="*/ 0 h 80"/>
                <a:gd name="T10" fmla="*/ 3 w 16"/>
                <a:gd name="T11" fmla="*/ 3 h 80"/>
                <a:gd name="T12" fmla="*/ 0 w 16"/>
                <a:gd name="T13" fmla="*/ 8 h 80"/>
                <a:gd name="T14" fmla="*/ 0 w 16"/>
                <a:gd name="T15" fmla="*/ 72 h 80"/>
                <a:gd name="T16" fmla="*/ 3 w 16"/>
                <a:gd name="T17" fmla="*/ 77 h 80"/>
                <a:gd name="T18" fmla="*/ 6 w 16"/>
                <a:gd name="T19" fmla="*/ 78 h 80"/>
                <a:gd name="T20" fmla="*/ 8 w 16"/>
                <a:gd name="T21" fmla="*/ 80 h 80"/>
                <a:gd name="T22" fmla="*/ 11 w 16"/>
                <a:gd name="T23" fmla="*/ 78 h 80"/>
                <a:gd name="T24" fmla="*/ 14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4" y="3"/>
                  </a:lnTo>
                  <a:lnTo>
                    <a:pt x="11" y="0"/>
                  </a:lnTo>
                  <a:lnTo>
                    <a:pt x="8" y="0"/>
                  </a:lnTo>
                  <a:lnTo>
                    <a:pt x="6" y="0"/>
                  </a:lnTo>
                  <a:lnTo>
                    <a:pt x="3" y="3"/>
                  </a:lnTo>
                  <a:lnTo>
                    <a:pt x="0" y="8"/>
                  </a:lnTo>
                  <a:lnTo>
                    <a:pt x="0" y="72"/>
                  </a:lnTo>
                  <a:lnTo>
                    <a:pt x="3" y="77"/>
                  </a:lnTo>
                  <a:lnTo>
                    <a:pt x="6" y="78"/>
                  </a:lnTo>
                  <a:lnTo>
                    <a:pt x="8" y="80"/>
                  </a:lnTo>
                  <a:lnTo>
                    <a:pt x="11" y="78"/>
                  </a:lnTo>
                  <a:lnTo>
                    <a:pt x="14"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69" name="Freeform 304">
              <a:extLst>
                <a:ext uri="{FF2B5EF4-FFF2-40B4-BE49-F238E27FC236}">
                  <a16:creationId xmlns:a16="http://schemas.microsoft.com/office/drawing/2014/main" id="{A54D3998-E7A4-8203-F9F2-A5B3696E1197}"/>
                </a:ext>
              </a:extLst>
            </p:cNvPr>
            <p:cNvSpPr>
              <a:spLocks/>
            </p:cNvSpPr>
            <p:nvPr/>
          </p:nvSpPr>
          <p:spPr bwMode="auto">
            <a:xfrm>
              <a:off x="4788" y="1234"/>
              <a:ext cx="8" cy="40"/>
            </a:xfrm>
            <a:custGeom>
              <a:avLst/>
              <a:gdLst>
                <a:gd name="T0" fmla="*/ 16 w 16"/>
                <a:gd name="T1" fmla="*/ 8 h 80"/>
                <a:gd name="T2" fmla="*/ 14 w 16"/>
                <a:gd name="T3" fmla="*/ 3 h 80"/>
                <a:gd name="T4" fmla="*/ 11 w 16"/>
                <a:gd name="T5" fmla="*/ 0 h 80"/>
                <a:gd name="T6" fmla="*/ 8 w 16"/>
                <a:gd name="T7" fmla="*/ 0 h 80"/>
                <a:gd name="T8" fmla="*/ 6 w 16"/>
                <a:gd name="T9" fmla="*/ 0 h 80"/>
                <a:gd name="T10" fmla="*/ 3 w 16"/>
                <a:gd name="T11" fmla="*/ 3 h 80"/>
                <a:gd name="T12" fmla="*/ 0 w 16"/>
                <a:gd name="T13" fmla="*/ 8 h 80"/>
                <a:gd name="T14" fmla="*/ 0 w 16"/>
                <a:gd name="T15" fmla="*/ 72 h 80"/>
                <a:gd name="T16" fmla="*/ 3 w 16"/>
                <a:gd name="T17" fmla="*/ 77 h 80"/>
                <a:gd name="T18" fmla="*/ 6 w 16"/>
                <a:gd name="T19" fmla="*/ 78 h 80"/>
                <a:gd name="T20" fmla="*/ 8 w 16"/>
                <a:gd name="T21" fmla="*/ 80 h 80"/>
                <a:gd name="T22" fmla="*/ 11 w 16"/>
                <a:gd name="T23" fmla="*/ 78 h 80"/>
                <a:gd name="T24" fmla="*/ 14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4" y="3"/>
                  </a:lnTo>
                  <a:lnTo>
                    <a:pt x="11" y="0"/>
                  </a:lnTo>
                  <a:lnTo>
                    <a:pt x="8" y="0"/>
                  </a:lnTo>
                  <a:lnTo>
                    <a:pt x="6" y="0"/>
                  </a:lnTo>
                  <a:lnTo>
                    <a:pt x="3" y="3"/>
                  </a:lnTo>
                  <a:lnTo>
                    <a:pt x="0" y="8"/>
                  </a:lnTo>
                  <a:lnTo>
                    <a:pt x="0" y="72"/>
                  </a:lnTo>
                  <a:lnTo>
                    <a:pt x="3" y="77"/>
                  </a:lnTo>
                  <a:lnTo>
                    <a:pt x="6" y="78"/>
                  </a:lnTo>
                  <a:lnTo>
                    <a:pt x="8" y="80"/>
                  </a:lnTo>
                  <a:lnTo>
                    <a:pt x="11" y="78"/>
                  </a:lnTo>
                  <a:lnTo>
                    <a:pt x="14"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70" name="Freeform 305">
              <a:extLst>
                <a:ext uri="{FF2B5EF4-FFF2-40B4-BE49-F238E27FC236}">
                  <a16:creationId xmlns:a16="http://schemas.microsoft.com/office/drawing/2014/main" id="{B55454C5-0CAE-BD72-27D7-FAC29FE9D9C7}"/>
                </a:ext>
              </a:extLst>
            </p:cNvPr>
            <p:cNvSpPr>
              <a:spLocks/>
            </p:cNvSpPr>
            <p:nvPr/>
          </p:nvSpPr>
          <p:spPr bwMode="auto">
            <a:xfrm>
              <a:off x="4788" y="1290"/>
              <a:ext cx="8" cy="39"/>
            </a:xfrm>
            <a:custGeom>
              <a:avLst/>
              <a:gdLst>
                <a:gd name="T0" fmla="*/ 16 w 16"/>
                <a:gd name="T1" fmla="*/ 7 h 79"/>
                <a:gd name="T2" fmla="*/ 14 w 16"/>
                <a:gd name="T3" fmla="*/ 2 h 79"/>
                <a:gd name="T4" fmla="*/ 11 w 16"/>
                <a:gd name="T5" fmla="*/ 0 h 79"/>
                <a:gd name="T6" fmla="*/ 8 w 16"/>
                <a:gd name="T7" fmla="*/ 0 h 79"/>
                <a:gd name="T8" fmla="*/ 6 w 16"/>
                <a:gd name="T9" fmla="*/ 0 h 79"/>
                <a:gd name="T10" fmla="*/ 3 w 16"/>
                <a:gd name="T11" fmla="*/ 2 h 79"/>
                <a:gd name="T12" fmla="*/ 0 w 16"/>
                <a:gd name="T13" fmla="*/ 7 h 79"/>
                <a:gd name="T14" fmla="*/ 0 w 16"/>
                <a:gd name="T15" fmla="*/ 71 h 79"/>
                <a:gd name="T16" fmla="*/ 3 w 16"/>
                <a:gd name="T17" fmla="*/ 76 h 79"/>
                <a:gd name="T18" fmla="*/ 6 w 16"/>
                <a:gd name="T19" fmla="*/ 78 h 79"/>
                <a:gd name="T20" fmla="*/ 8 w 16"/>
                <a:gd name="T21" fmla="*/ 79 h 79"/>
                <a:gd name="T22" fmla="*/ 11 w 16"/>
                <a:gd name="T23" fmla="*/ 78 h 79"/>
                <a:gd name="T24" fmla="*/ 14 w 16"/>
                <a:gd name="T25" fmla="*/ 76 h 79"/>
                <a:gd name="T26" fmla="*/ 16 w 16"/>
                <a:gd name="T27" fmla="*/ 71 h 79"/>
                <a:gd name="T28" fmla="*/ 16 w 16"/>
                <a:gd name="T29" fmla="*/ 7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7"/>
                  </a:moveTo>
                  <a:lnTo>
                    <a:pt x="14" y="2"/>
                  </a:lnTo>
                  <a:lnTo>
                    <a:pt x="11" y="0"/>
                  </a:lnTo>
                  <a:lnTo>
                    <a:pt x="8" y="0"/>
                  </a:lnTo>
                  <a:lnTo>
                    <a:pt x="6" y="0"/>
                  </a:lnTo>
                  <a:lnTo>
                    <a:pt x="3" y="2"/>
                  </a:lnTo>
                  <a:lnTo>
                    <a:pt x="0" y="7"/>
                  </a:lnTo>
                  <a:lnTo>
                    <a:pt x="0" y="71"/>
                  </a:lnTo>
                  <a:lnTo>
                    <a:pt x="3" y="76"/>
                  </a:lnTo>
                  <a:lnTo>
                    <a:pt x="6" y="78"/>
                  </a:lnTo>
                  <a:lnTo>
                    <a:pt x="8" y="79"/>
                  </a:lnTo>
                  <a:lnTo>
                    <a:pt x="11" y="78"/>
                  </a:lnTo>
                  <a:lnTo>
                    <a:pt x="14" y="76"/>
                  </a:lnTo>
                  <a:lnTo>
                    <a:pt x="16" y="71"/>
                  </a:lnTo>
                  <a:lnTo>
                    <a:pt x="1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71" name="Freeform 306">
              <a:extLst>
                <a:ext uri="{FF2B5EF4-FFF2-40B4-BE49-F238E27FC236}">
                  <a16:creationId xmlns:a16="http://schemas.microsoft.com/office/drawing/2014/main" id="{A3404F37-AA57-D108-7F7F-ABC30B897AEB}"/>
                </a:ext>
              </a:extLst>
            </p:cNvPr>
            <p:cNvSpPr>
              <a:spLocks/>
            </p:cNvSpPr>
            <p:nvPr/>
          </p:nvSpPr>
          <p:spPr bwMode="auto">
            <a:xfrm>
              <a:off x="4788" y="1345"/>
              <a:ext cx="8" cy="40"/>
            </a:xfrm>
            <a:custGeom>
              <a:avLst/>
              <a:gdLst>
                <a:gd name="T0" fmla="*/ 16 w 16"/>
                <a:gd name="T1" fmla="*/ 8 h 79"/>
                <a:gd name="T2" fmla="*/ 14 w 16"/>
                <a:gd name="T3" fmla="*/ 2 h 79"/>
                <a:gd name="T4" fmla="*/ 11 w 16"/>
                <a:gd name="T5" fmla="*/ 0 h 79"/>
                <a:gd name="T6" fmla="*/ 8 w 16"/>
                <a:gd name="T7" fmla="*/ 0 h 79"/>
                <a:gd name="T8" fmla="*/ 6 w 16"/>
                <a:gd name="T9" fmla="*/ 0 h 79"/>
                <a:gd name="T10" fmla="*/ 3 w 16"/>
                <a:gd name="T11" fmla="*/ 2 h 79"/>
                <a:gd name="T12" fmla="*/ 0 w 16"/>
                <a:gd name="T13" fmla="*/ 8 h 79"/>
                <a:gd name="T14" fmla="*/ 0 w 16"/>
                <a:gd name="T15" fmla="*/ 71 h 79"/>
                <a:gd name="T16" fmla="*/ 3 w 16"/>
                <a:gd name="T17" fmla="*/ 76 h 79"/>
                <a:gd name="T18" fmla="*/ 6 w 16"/>
                <a:gd name="T19" fmla="*/ 78 h 79"/>
                <a:gd name="T20" fmla="*/ 8 w 16"/>
                <a:gd name="T21" fmla="*/ 79 h 79"/>
                <a:gd name="T22" fmla="*/ 11 w 16"/>
                <a:gd name="T23" fmla="*/ 78 h 79"/>
                <a:gd name="T24" fmla="*/ 14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4" y="2"/>
                  </a:lnTo>
                  <a:lnTo>
                    <a:pt x="11" y="0"/>
                  </a:lnTo>
                  <a:lnTo>
                    <a:pt x="8" y="0"/>
                  </a:lnTo>
                  <a:lnTo>
                    <a:pt x="6" y="0"/>
                  </a:lnTo>
                  <a:lnTo>
                    <a:pt x="3" y="2"/>
                  </a:lnTo>
                  <a:lnTo>
                    <a:pt x="0" y="8"/>
                  </a:lnTo>
                  <a:lnTo>
                    <a:pt x="0" y="71"/>
                  </a:lnTo>
                  <a:lnTo>
                    <a:pt x="3" y="76"/>
                  </a:lnTo>
                  <a:lnTo>
                    <a:pt x="6" y="78"/>
                  </a:lnTo>
                  <a:lnTo>
                    <a:pt x="8" y="79"/>
                  </a:lnTo>
                  <a:lnTo>
                    <a:pt x="11" y="78"/>
                  </a:lnTo>
                  <a:lnTo>
                    <a:pt x="14"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72" name="Freeform 307">
              <a:extLst>
                <a:ext uri="{FF2B5EF4-FFF2-40B4-BE49-F238E27FC236}">
                  <a16:creationId xmlns:a16="http://schemas.microsoft.com/office/drawing/2014/main" id="{929E8F58-CCAD-BB00-6066-EDA0BD211575}"/>
                </a:ext>
              </a:extLst>
            </p:cNvPr>
            <p:cNvSpPr>
              <a:spLocks/>
            </p:cNvSpPr>
            <p:nvPr/>
          </p:nvSpPr>
          <p:spPr bwMode="auto">
            <a:xfrm>
              <a:off x="4788" y="1401"/>
              <a:ext cx="8" cy="40"/>
            </a:xfrm>
            <a:custGeom>
              <a:avLst/>
              <a:gdLst>
                <a:gd name="T0" fmla="*/ 16 w 16"/>
                <a:gd name="T1" fmla="*/ 8 h 79"/>
                <a:gd name="T2" fmla="*/ 14 w 16"/>
                <a:gd name="T3" fmla="*/ 2 h 79"/>
                <a:gd name="T4" fmla="*/ 11 w 16"/>
                <a:gd name="T5" fmla="*/ 0 h 79"/>
                <a:gd name="T6" fmla="*/ 8 w 16"/>
                <a:gd name="T7" fmla="*/ 0 h 79"/>
                <a:gd name="T8" fmla="*/ 6 w 16"/>
                <a:gd name="T9" fmla="*/ 0 h 79"/>
                <a:gd name="T10" fmla="*/ 3 w 16"/>
                <a:gd name="T11" fmla="*/ 2 h 79"/>
                <a:gd name="T12" fmla="*/ 0 w 16"/>
                <a:gd name="T13" fmla="*/ 8 h 79"/>
                <a:gd name="T14" fmla="*/ 0 w 16"/>
                <a:gd name="T15" fmla="*/ 71 h 79"/>
                <a:gd name="T16" fmla="*/ 3 w 16"/>
                <a:gd name="T17" fmla="*/ 76 h 79"/>
                <a:gd name="T18" fmla="*/ 6 w 16"/>
                <a:gd name="T19" fmla="*/ 78 h 79"/>
                <a:gd name="T20" fmla="*/ 8 w 16"/>
                <a:gd name="T21" fmla="*/ 79 h 79"/>
                <a:gd name="T22" fmla="*/ 11 w 16"/>
                <a:gd name="T23" fmla="*/ 78 h 79"/>
                <a:gd name="T24" fmla="*/ 14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4" y="2"/>
                  </a:lnTo>
                  <a:lnTo>
                    <a:pt x="11" y="0"/>
                  </a:lnTo>
                  <a:lnTo>
                    <a:pt x="8" y="0"/>
                  </a:lnTo>
                  <a:lnTo>
                    <a:pt x="6" y="0"/>
                  </a:lnTo>
                  <a:lnTo>
                    <a:pt x="3" y="2"/>
                  </a:lnTo>
                  <a:lnTo>
                    <a:pt x="0" y="8"/>
                  </a:lnTo>
                  <a:lnTo>
                    <a:pt x="0" y="71"/>
                  </a:lnTo>
                  <a:lnTo>
                    <a:pt x="3" y="76"/>
                  </a:lnTo>
                  <a:lnTo>
                    <a:pt x="6" y="78"/>
                  </a:lnTo>
                  <a:lnTo>
                    <a:pt x="8" y="79"/>
                  </a:lnTo>
                  <a:lnTo>
                    <a:pt x="11" y="78"/>
                  </a:lnTo>
                  <a:lnTo>
                    <a:pt x="14"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73" name="Freeform 308">
              <a:extLst>
                <a:ext uri="{FF2B5EF4-FFF2-40B4-BE49-F238E27FC236}">
                  <a16:creationId xmlns:a16="http://schemas.microsoft.com/office/drawing/2014/main" id="{B363B072-1FA7-C6E6-F4D5-760130B83DF1}"/>
                </a:ext>
              </a:extLst>
            </p:cNvPr>
            <p:cNvSpPr>
              <a:spLocks/>
            </p:cNvSpPr>
            <p:nvPr/>
          </p:nvSpPr>
          <p:spPr bwMode="auto">
            <a:xfrm>
              <a:off x="4788" y="1456"/>
              <a:ext cx="8" cy="40"/>
            </a:xfrm>
            <a:custGeom>
              <a:avLst/>
              <a:gdLst>
                <a:gd name="T0" fmla="*/ 16 w 16"/>
                <a:gd name="T1" fmla="*/ 8 h 79"/>
                <a:gd name="T2" fmla="*/ 14 w 16"/>
                <a:gd name="T3" fmla="*/ 3 h 79"/>
                <a:gd name="T4" fmla="*/ 11 w 16"/>
                <a:gd name="T5" fmla="*/ 0 h 79"/>
                <a:gd name="T6" fmla="*/ 8 w 16"/>
                <a:gd name="T7" fmla="*/ 0 h 79"/>
                <a:gd name="T8" fmla="*/ 6 w 16"/>
                <a:gd name="T9" fmla="*/ 0 h 79"/>
                <a:gd name="T10" fmla="*/ 3 w 16"/>
                <a:gd name="T11" fmla="*/ 3 h 79"/>
                <a:gd name="T12" fmla="*/ 0 w 16"/>
                <a:gd name="T13" fmla="*/ 8 h 79"/>
                <a:gd name="T14" fmla="*/ 0 w 16"/>
                <a:gd name="T15" fmla="*/ 71 h 79"/>
                <a:gd name="T16" fmla="*/ 3 w 16"/>
                <a:gd name="T17" fmla="*/ 77 h 79"/>
                <a:gd name="T18" fmla="*/ 6 w 16"/>
                <a:gd name="T19" fmla="*/ 78 h 79"/>
                <a:gd name="T20" fmla="*/ 8 w 16"/>
                <a:gd name="T21" fmla="*/ 79 h 79"/>
                <a:gd name="T22" fmla="*/ 11 w 16"/>
                <a:gd name="T23" fmla="*/ 78 h 79"/>
                <a:gd name="T24" fmla="*/ 14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4" y="3"/>
                  </a:lnTo>
                  <a:lnTo>
                    <a:pt x="11" y="0"/>
                  </a:lnTo>
                  <a:lnTo>
                    <a:pt x="8" y="0"/>
                  </a:lnTo>
                  <a:lnTo>
                    <a:pt x="6" y="0"/>
                  </a:lnTo>
                  <a:lnTo>
                    <a:pt x="3" y="3"/>
                  </a:lnTo>
                  <a:lnTo>
                    <a:pt x="0" y="8"/>
                  </a:lnTo>
                  <a:lnTo>
                    <a:pt x="0" y="71"/>
                  </a:lnTo>
                  <a:lnTo>
                    <a:pt x="3" y="77"/>
                  </a:lnTo>
                  <a:lnTo>
                    <a:pt x="6" y="78"/>
                  </a:lnTo>
                  <a:lnTo>
                    <a:pt x="8" y="79"/>
                  </a:lnTo>
                  <a:lnTo>
                    <a:pt x="11" y="78"/>
                  </a:lnTo>
                  <a:lnTo>
                    <a:pt x="14"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74" name="Freeform 309">
              <a:extLst>
                <a:ext uri="{FF2B5EF4-FFF2-40B4-BE49-F238E27FC236}">
                  <a16:creationId xmlns:a16="http://schemas.microsoft.com/office/drawing/2014/main" id="{A610DBCA-2500-AB80-784A-6928FF51AC14}"/>
                </a:ext>
              </a:extLst>
            </p:cNvPr>
            <p:cNvSpPr>
              <a:spLocks/>
            </p:cNvSpPr>
            <p:nvPr/>
          </p:nvSpPr>
          <p:spPr bwMode="auto">
            <a:xfrm>
              <a:off x="4788" y="1512"/>
              <a:ext cx="8" cy="40"/>
            </a:xfrm>
            <a:custGeom>
              <a:avLst/>
              <a:gdLst>
                <a:gd name="T0" fmla="*/ 16 w 16"/>
                <a:gd name="T1" fmla="*/ 8 h 79"/>
                <a:gd name="T2" fmla="*/ 14 w 16"/>
                <a:gd name="T3" fmla="*/ 3 h 79"/>
                <a:gd name="T4" fmla="*/ 11 w 16"/>
                <a:gd name="T5" fmla="*/ 0 h 79"/>
                <a:gd name="T6" fmla="*/ 8 w 16"/>
                <a:gd name="T7" fmla="*/ 0 h 79"/>
                <a:gd name="T8" fmla="*/ 6 w 16"/>
                <a:gd name="T9" fmla="*/ 0 h 79"/>
                <a:gd name="T10" fmla="*/ 3 w 16"/>
                <a:gd name="T11" fmla="*/ 3 h 79"/>
                <a:gd name="T12" fmla="*/ 0 w 16"/>
                <a:gd name="T13" fmla="*/ 8 h 79"/>
                <a:gd name="T14" fmla="*/ 0 w 16"/>
                <a:gd name="T15" fmla="*/ 71 h 79"/>
                <a:gd name="T16" fmla="*/ 3 w 16"/>
                <a:gd name="T17" fmla="*/ 77 h 79"/>
                <a:gd name="T18" fmla="*/ 6 w 16"/>
                <a:gd name="T19" fmla="*/ 78 h 79"/>
                <a:gd name="T20" fmla="*/ 8 w 16"/>
                <a:gd name="T21" fmla="*/ 79 h 79"/>
                <a:gd name="T22" fmla="*/ 11 w 16"/>
                <a:gd name="T23" fmla="*/ 78 h 79"/>
                <a:gd name="T24" fmla="*/ 14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4" y="3"/>
                  </a:lnTo>
                  <a:lnTo>
                    <a:pt x="11" y="0"/>
                  </a:lnTo>
                  <a:lnTo>
                    <a:pt x="8" y="0"/>
                  </a:lnTo>
                  <a:lnTo>
                    <a:pt x="6" y="0"/>
                  </a:lnTo>
                  <a:lnTo>
                    <a:pt x="3" y="3"/>
                  </a:lnTo>
                  <a:lnTo>
                    <a:pt x="0" y="8"/>
                  </a:lnTo>
                  <a:lnTo>
                    <a:pt x="0" y="71"/>
                  </a:lnTo>
                  <a:lnTo>
                    <a:pt x="3" y="77"/>
                  </a:lnTo>
                  <a:lnTo>
                    <a:pt x="6" y="78"/>
                  </a:lnTo>
                  <a:lnTo>
                    <a:pt x="8" y="79"/>
                  </a:lnTo>
                  <a:lnTo>
                    <a:pt x="11" y="78"/>
                  </a:lnTo>
                  <a:lnTo>
                    <a:pt x="14"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75" name="Freeform 310">
              <a:extLst>
                <a:ext uri="{FF2B5EF4-FFF2-40B4-BE49-F238E27FC236}">
                  <a16:creationId xmlns:a16="http://schemas.microsoft.com/office/drawing/2014/main" id="{F5B9687D-F3DA-A860-1B41-516FA87C03B5}"/>
                </a:ext>
              </a:extLst>
            </p:cNvPr>
            <p:cNvSpPr>
              <a:spLocks/>
            </p:cNvSpPr>
            <p:nvPr/>
          </p:nvSpPr>
          <p:spPr bwMode="auto">
            <a:xfrm>
              <a:off x="4788" y="1568"/>
              <a:ext cx="8" cy="39"/>
            </a:xfrm>
            <a:custGeom>
              <a:avLst/>
              <a:gdLst>
                <a:gd name="T0" fmla="*/ 16 w 16"/>
                <a:gd name="T1" fmla="*/ 8 h 79"/>
                <a:gd name="T2" fmla="*/ 14 w 16"/>
                <a:gd name="T3" fmla="*/ 3 h 79"/>
                <a:gd name="T4" fmla="*/ 11 w 16"/>
                <a:gd name="T5" fmla="*/ 0 h 79"/>
                <a:gd name="T6" fmla="*/ 8 w 16"/>
                <a:gd name="T7" fmla="*/ 0 h 79"/>
                <a:gd name="T8" fmla="*/ 6 w 16"/>
                <a:gd name="T9" fmla="*/ 0 h 79"/>
                <a:gd name="T10" fmla="*/ 3 w 16"/>
                <a:gd name="T11" fmla="*/ 3 h 79"/>
                <a:gd name="T12" fmla="*/ 0 w 16"/>
                <a:gd name="T13" fmla="*/ 8 h 79"/>
                <a:gd name="T14" fmla="*/ 0 w 16"/>
                <a:gd name="T15" fmla="*/ 72 h 79"/>
                <a:gd name="T16" fmla="*/ 3 w 16"/>
                <a:gd name="T17" fmla="*/ 77 h 79"/>
                <a:gd name="T18" fmla="*/ 6 w 16"/>
                <a:gd name="T19" fmla="*/ 78 h 79"/>
                <a:gd name="T20" fmla="*/ 8 w 16"/>
                <a:gd name="T21" fmla="*/ 79 h 79"/>
                <a:gd name="T22" fmla="*/ 11 w 16"/>
                <a:gd name="T23" fmla="*/ 78 h 79"/>
                <a:gd name="T24" fmla="*/ 14 w 16"/>
                <a:gd name="T25" fmla="*/ 77 h 79"/>
                <a:gd name="T26" fmla="*/ 16 w 16"/>
                <a:gd name="T27" fmla="*/ 72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4" y="3"/>
                  </a:lnTo>
                  <a:lnTo>
                    <a:pt x="11" y="0"/>
                  </a:lnTo>
                  <a:lnTo>
                    <a:pt x="8" y="0"/>
                  </a:lnTo>
                  <a:lnTo>
                    <a:pt x="6" y="0"/>
                  </a:lnTo>
                  <a:lnTo>
                    <a:pt x="3" y="3"/>
                  </a:lnTo>
                  <a:lnTo>
                    <a:pt x="0" y="8"/>
                  </a:lnTo>
                  <a:lnTo>
                    <a:pt x="0" y="72"/>
                  </a:lnTo>
                  <a:lnTo>
                    <a:pt x="3" y="77"/>
                  </a:lnTo>
                  <a:lnTo>
                    <a:pt x="6" y="78"/>
                  </a:lnTo>
                  <a:lnTo>
                    <a:pt x="8" y="79"/>
                  </a:lnTo>
                  <a:lnTo>
                    <a:pt x="11" y="78"/>
                  </a:lnTo>
                  <a:lnTo>
                    <a:pt x="14"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76" name="Freeform 311">
              <a:extLst>
                <a:ext uri="{FF2B5EF4-FFF2-40B4-BE49-F238E27FC236}">
                  <a16:creationId xmlns:a16="http://schemas.microsoft.com/office/drawing/2014/main" id="{B82CD985-D19C-AFBB-783F-3CC046E399A3}"/>
                </a:ext>
              </a:extLst>
            </p:cNvPr>
            <p:cNvSpPr>
              <a:spLocks/>
            </p:cNvSpPr>
            <p:nvPr/>
          </p:nvSpPr>
          <p:spPr bwMode="auto">
            <a:xfrm>
              <a:off x="4788" y="1623"/>
              <a:ext cx="8" cy="40"/>
            </a:xfrm>
            <a:custGeom>
              <a:avLst/>
              <a:gdLst>
                <a:gd name="T0" fmla="*/ 16 w 16"/>
                <a:gd name="T1" fmla="*/ 8 h 80"/>
                <a:gd name="T2" fmla="*/ 14 w 16"/>
                <a:gd name="T3" fmla="*/ 3 h 80"/>
                <a:gd name="T4" fmla="*/ 11 w 16"/>
                <a:gd name="T5" fmla="*/ 0 h 80"/>
                <a:gd name="T6" fmla="*/ 8 w 16"/>
                <a:gd name="T7" fmla="*/ 0 h 80"/>
                <a:gd name="T8" fmla="*/ 6 w 16"/>
                <a:gd name="T9" fmla="*/ 0 h 80"/>
                <a:gd name="T10" fmla="*/ 3 w 16"/>
                <a:gd name="T11" fmla="*/ 3 h 80"/>
                <a:gd name="T12" fmla="*/ 0 w 16"/>
                <a:gd name="T13" fmla="*/ 8 h 80"/>
                <a:gd name="T14" fmla="*/ 0 w 16"/>
                <a:gd name="T15" fmla="*/ 72 h 80"/>
                <a:gd name="T16" fmla="*/ 3 w 16"/>
                <a:gd name="T17" fmla="*/ 77 h 80"/>
                <a:gd name="T18" fmla="*/ 6 w 16"/>
                <a:gd name="T19" fmla="*/ 78 h 80"/>
                <a:gd name="T20" fmla="*/ 8 w 16"/>
                <a:gd name="T21" fmla="*/ 80 h 80"/>
                <a:gd name="T22" fmla="*/ 11 w 16"/>
                <a:gd name="T23" fmla="*/ 78 h 80"/>
                <a:gd name="T24" fmla="*/ 14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4" y="3"/>
                  </a:lnTo>
                  <a:lnTo>
                    <a:pt x="11" y="0"/>
                  </a:lnTo>
                  <a:lnTo>
                    <a:pt x="8" y="0"/>
                  </a:lnTo>
                  <a:lnTo>
                    <a:pt x="6" y="0"/>
                  </a:lnTo>
                  <a:lnTo>
                    <a:pt x="3" y="3"/>
                  </a:lnTo>
                  <a:lnTo>
                    <a:pt x="0" y="8"/>
                  </a:lnTo>
                  <a:lnTo>
                    <a:pt x="0" y="72"/>
                  </a:lnTo>
                  <a:lnTo>
                    <a:pt x="3" y="77"/>
                  </a:lnTo>
                  <a:lnTo>
                    <a:pt x="6" y="78"/>
                  </a:lnTo>
                  <a:lnTo>
                    <a:pt x="8" y="80"/>
                  </a:lnTo>
                  <a:lnTo>
                    <a:pt x="11" y="78"/>
                  </a:lnTo>
                  <a:lnTo>
                    <a:pt x="14"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77" name="Freeform 312">
              <a:extLst>
                <a:ext uri="{FF2B5EF4-FFF2-40B4-BE49-F238E27FC236}">
                  <a16:creationId xmlns:a16="http://schemas.microsoft.com/office/drawing/2014/main" id="{896EE6EC-D249-7623-90EE-B0A7F8A0D36D}"/>
                </a:ext>
              </a:extLst>
            </p:cNvPr>
            <p:cNvSpPr>
              <a:spLocks/>
            </p:cNvSpPr>
            <p:nvPr/>
          </p:nvSpPr>
          <p:spPr bwMode="auto">
            <a:xfrm>
              <a:off x="4788" y="1679"/>
              <a:ext cx="8" cy="39"/>
            </a:xfrm>
            <a:custGeom>
              <a:avLst/>
              <a:gdLst>
                <a:gd name="T0" fmla="*/ 16 w 16"/>
                <a:gd name="T1" fmla="*/ 8 h 80"/>
                <a:gd name="T2" fmla="*/ 14 w 16"/>
                <a:gd name="T3" fmla="*/ 3 h 80"/>
                <a:gd name="T4" fmla="*/ 11 w 16"/>
                <a:gd name="T5" fmla="*/ 0 h 80"/>
                <a:gd name="T6" fmla="*/ 8 w 16"/>
                <a:gd name="T7" fmla="*/ 0 h 80"/>
                <a:gd name="T8" fmla="*/ 6 w 16"/>
                <a:gd name="T9" fmla="*/ 0 h 80"/>
                <a:gd name="T10" fmla="*/ 3 w 16"/>
                <a:gd name="T11" fmla="*/ 3 h 80"/>
                <a:gd name="T12" fmla="*/ 0 w 16"/>
                <a:gd name="T13" fmla="*/ 8 h 80"/>
                <a:gd name="T14" fmla="*/ 0 w 16"/>
                <a:gd name="T15" fmla="*/ 72 h 80"/>
                <a:gd name="T16" fmla="*/ 3 w 16"/>
                <a:gd name="T17" fmla="*/ 77 h 80"/>
                <a:gd name="T18" fmla="*/ 6 w 16"/>
                <a:gd name="T19" fmla="*/ 78 h 80"/>
                <a:gd name="T20" fmla="*/ 8 w 16"/>
                <a:gd name="T21" fmla="*/ 80 h 80"/>
                <a:gd name="T22" fmla="*/ 11 w 16"/>
                <a:gd name="T23" fmla="*/ 78 h 80"/>
                <a:gd name="T24" fmla="*/ 14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4" y="3"/>
                  </a:lnTo>
                  <a:lnTo>
                    <a:pt x="11" y="0"/>
                  </a:lnTo>
                  <a:lnTo>
                    <a:pt x="8" y="0"/>
                  </a:lnTo>
                  <a:lnTo>
                    <a:pt x="6" y="0"/>
                  </a:lnTo>
                  <a:lnTo>
                    <a:pt x="3" y="3"/>
                  </a:lnTo>
                  <a:lnTo>
                    <a:pt x="0" y="8"/>
                  </a:lnTo>
                  <a:lnTo>
                    <a:pt x="0" y="72"/>
                  </a:lnTo>
                  <a:lnTo>
                    <a:pt x="3" y="77"/>
                  </a:lnTo>
                  <a:lnTo>
                    <a:pt x="6" y="78"/>
                  </a:lnTo>
                  <a:lnTo>
                    <a:pt x="8" y="80"/>
                  </a:lnTo>
                  <a:lnTo>
                    <a:pt x="11" y="78"/>
                  </a:lnTo>
                  <a:lnTo>
                    <a:pt x="14"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78" name="Freeform 313">
              <a:extLst>
                <a:ext uri="{FF2B5EF4-FFF2-40B4-BE49-F238E27FC236}">
                  <a16:creationId xmlns:a16="http://schemas.microsoft.com/office/drawing/2014/main" id="{A86368C7-6448-F6EF-5EF6-804CEF5461BF}"/>
                </a:ext>
              </a:extLst>
            </p:cNvPr>
            <p:cNvSpPr>
              <a:spLocks/>
            </p:cNvSpPr>
            <p:nvPr/>
          </p:nvSpPr>
          <p:spPr bwMode="auto">
            <a:xfrm>
              <a:off x="4788" y="1734"/>
              <a:ext cx="8" cy="40"/>
            </a:xfrm>
            <a:custGeom>
              <a:avLst/>
              <a:gdLst>
                <a:gd name="T0" fmla="*/ 16 w 16"/>
                <a:gd name="T1" fmla="*/ 8 h 80"/>
                <a:gd name="T2" fmla="*/ 14 w 16"/>
                <a:gd name="T3" fmla="*/ 3 h 80"/>
                <a:gd name="T4" fmla="*/ 11 w 16"/>
                <a:gd name="T5" fmla="*/ 0 h 80"/>
                <a:gd name="T6" fmla="*/ 8 w 16"/>
                <a:gd name="T7" fmla="*/ 0 h 80"/>
                <a:gd name="T8" fmla="*/ 6 w 16"/>
                <a:gd name="T9" fmla="*/ 0 h 80"/>
                <a:gd name="T10" fmla="*/ 3 w 16"/>
                <a:gd name="T11" fmla="*/ 3 h 80"/>
                <a:gd name="T12" fmla="*/ 0 w 16"/>
                <a:gd name="T13" fmla="*/ 8 h 80"/>
                <a:gd name="T14" fmla="*/ 0 w 16"/>
                <a:gd name="T15" fmla="*/ 72 h 80"/>
                <a:gd name="T16" fmla="*/ 3 w 16"/>
                <a:gd name="T17" fmla="*/ 77 h 80"/>
                <a:gd name="T18" fmla="*/ 6 w 16"/>
                <a:gd name="T19" fmla="*/ 78 h 80"/>
                <a:gd name="T20" fmla="*/ 8 w 16"/>
                <a:gd name="T21" fmla="*/ 80 h 80"/>
                <a:gd name="T22" fmla="*/ 11 w 16"/>
                <a:gd name="T23" fmla="*/ 78 h 80"/>
                <a:gd name="T24" fmla="*/ 14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4" y="3"/>
                  </a:lnTo>
                  <a:lnTo>
                    <a:pt x="11" y="0"/>
                  </a:lnTo>
                  <a:lnTo>
                    <a:pt x="8" y="0"/>
                  </a:lnTo>
                  <a:lnTo>
                    <a:pt x="6" y="0"/>
                  </a:lnTo>
                  <a:lnTo>
                    <a:pt x="3" y="3"/>
                  </a:lnTo>
                  <a:lnTo>
                    <a:pt x="0" y="8"/>
                  </a:lnTo>
                  <a:lnTo>
                    <a:pt x="0" y="72"/>
                  </a:lnTo>
                  <a:lnTo>
                    <a:pt x="3" y="77"/>
                  </a:lnTo>
                  <a:lnTo>
                    <a:pt x="6" y="78"/>
                  </a:lnTo>
                  <a:lnTo>
                    <a:pt x="8" y="80"/>
                  </a:lnTo>
                  <a:lnTo>
                    <a:pt x="11" y="78"/>
                  </a:lnTo>
                  <a:lnTo>
                    <a:pt x="14"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79" name="Freeform 314">
              <a:extLst>
                <a:ext uri="{FF2B5EF4-FFF2-40B4-BE49-F238E27FC236}">
                  <a16:creationId xmlns:a16="http://schemas.microsoft.com/office/drawing/2014/main" id="{60D9BA0A-8BE3-0951-E26E-F4D1BBCE08F7}"/>
                </a:ext>
              </a:extLst>
            </p:cNvPr>
            <p:cNvSpPr>
              <a:spLocks/>
            </p:cNvSpPr>
            <p:nvPr/>
          </p:nvSpPr>
          <p:spPr bwMode="auto">
            <a:xfrm>
              <a:off x="4788" y="1790"/>
              <a:ext cx="8" cy="39"/>
            </a:xfrm>
            <a:custGeom>
              <a:avLst/>
              <a:gdLst>
                <a:gd name="T0" fmla="*/ 16 w 16"/>
                <a:gd name="T1" fmla="*/ 7 h 79"/>
                <a:gd name="T2" fmla="*/ 14 w 16"/>
                <a:gd name="T3" fmla="*/ 2 h 79"/>
                <a:gd name="T4" fmla="*/ 11 w 16"/>
                <a:gd name="T5" fmla="*/ 0 h 79"/>
                <a:gd name="T6" fmla="*/ 8 w 16"/>
                <a:gd name="T7" fmla="*/ 0 h 79"/>
                <a:gd name="T8" fmla="*/ 6 w 16"/>
                <a:gd name="T9" fmla="*/ 0 h 79"/>
                <a:gd name="T10" fmla="*/ 3 w 16"/>
                <a:gd name="T11" fmla="*/ 2 h 79"/>
                <a:gd name="T12" fmla="*/ 0 w 16"/>
                <a:gd name="T13" fmla="*/ 7 h 79"/>
                <a:gd name="T14" fmla="*/ 0 w 16"/>
                <a:gd name="T15" fmla="*/ 71 h 79"/>
                <a:gd name="T16" fmla="*/ 3 w 16"/>
                <a:gd name="T17" fmla="*/ 76 h 79"/>
                <a:gd name="T18" fmla="*/ 6 w 16"/>
                <a:gd name="T19" fmla="*/ 78 h 79"/>
                <a:gd name="T20" fmla="*/ 8 w 16"/>
                <a:gd name="T21" fmla="*/ 79 h 79"/>
                <a:gd name="T22" fmla="*/ 11 w 16"/>
                <a:gd name="T23" fmla="*/ 78 h 79"/>
                <a:gd name="T24" fmla="*/ 14 w 16"/>
                <a:gd name="T25" fmla="*/ 76 h 79"/>
                <a:gd name="T26" fmla="*/ 16 w 16"/>
                <a:gd name="T27" fmla="*/ 71 h 79"/>
                <a:gd name="T28" fmla="*/ 16 w 16"/>
                <a:gd name="T29" fmla="*/ 7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7"/>
                  </a:moveTo>
                  <a:lnTo>
                    <a:pt x="14" y="2"/>
                  </a:lnTo>
                  <a:lnTo>
                    <a:pt x="11" y="0"/>
                  </a:lnTo>
                  <a:lnTo>
                    <a:pt x="8" y="0"/>
                  </a:lnTo>
                  <a:lnTo>
                    <a:pt x="6" y="0"/>
                  </a:lnTo>
                  <a:lnTo>
                    <a:pt x="3" y="2"/>
                  </a:lnTo>
                  <a:lnTo>
                    <a:pt x="0" y="7"/>
                  </a:lnTo>
                  <a:lnTo>
                    <a:pt x="0" y="71"/>
                  </a:lnTo>
                  <a:lnTo>
                    <a:pt x="3" y="76"/>
                  </a:lnTo>
                  <a:lnTo>
                    <a:pt x="6" y="78"/>
                  </a:lnTo>
                  <a:lnTo>
                    <a:pt x="8" y="79"/>
                  </a:lnTo>
                  <a:lnTo>
                    <a:pt x="11" y="78"/>
                  </a:lnTo>
                  <a:lnTo>
                    <a:pt x="14" y="76"/>
                  </a:lnTo>
                  <a:lnTo>
                    <a:pt x="16" y="71"/>
                  </a:lnTo>
                  <a:lnTo>
                    <a:pt x="1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80" name="Freeform 315">
              <a:extLst>
                <a:ext uri="{FF2B5EF4-FFF2-40B4-BE49-F238E27FC236}">
                  <a16:creationId xmlns:a16="http://schemas.microsoft.com/office/drawing/2014/main" id="{3FD685CE-F4D1-6D87-ABFE-876250908A08}"/>
                </a:ext>
              </a:extLst>
            </p:cNvPr>
            <p:cNvSpPr>
              <a:spLocks/>
            </p:cNvSpPr>
            <p:nvPr/>
          </p:nvSpPr>
          <p:spPr bwMode="auto">
            <a:xfrm>
              <a:off x="4788" y="1845"/>
              <a:ext cx="8" cy="40"/>
            </a:xfrm>
            <a:custGeom>
              <a:avLst/>
              <a:gdLst>
                <a:gd name="T0" fmla="*/ 16 w 16"/>
                <a:gd name="T1" fmla="*/ 8 h 79"/>
                <a:gd name="T2" fmla="*/ 14 w 16"/>
                <a:gd name="T3" fmla="*/ 2 h 79"/>
                <a:gd name="T4" fmla="*/ 11 w 16"/>
                <a:gd name="T5" fmla="*/ 0 h 79"/>
                <a:gd name="T6" fmla="*/ 8 w 16"/>
                <a:gd name="T7" fmla="*/ 0 h 79"/>
                <a:gd name="T8" fmla="*/ 6 w 16"/>
                <a:gd name="T9" fmla="*/ 0 h 79"/>
                <a:gd name="T10" fmla="*/ 3 w 16"/>
                <a:gd name="T11" fmla="*/ 2 h 79"/>
                <a:gd name="T12" fmla="*/ 0 w 16"/>
                <a:gd name="T13" fmla="*/ 8 h 79"/>
                <a:gd name="T14" fmla="*/ 0 w 16"/>
                <a:gd name="T15" fmla="*/ 71 h 79"/>
                <a:gd name="T16" fmla="*/ 3 w 16"/>
                <a:gd name="T17" fmla="*/ 76 h 79"/>
                <a:gd name="T18" fmla="*/ 6 w 16"/>
                <a:gd name="T19" fmla="*/ 78 h 79"/>
                <a:gd name="T20" fmla="*/ 8 w 16"/>
                <a:gd name="T21" fmla="*/ 79 h 79"/>
                <a:gd name="T22" fmla="*/ 11 w 16"/>
                <a:gd name="T23" fmla="*/ 78 h 79"/>
                <a:gd name="T24" fmla="*/ 14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4" y="2"/>
                  </a:lnTo>
                  <a:lnTo>
                    <a:pt x="11" y="0"/>
                  </a:lnTo>
                  <a:lnTo>
                    <a:pt x="8" y="0"/>
                  </a:lnTo>
                  <a:lnTo>
                    <a:pt x="6" y="0"/>
                  </a:lnTo>
                  <a:lnTo>
                    <a:pt x="3" y="2"/>
                  </a:lnTo>
                  <a:lnTo>
                    <a:pt x="0" y="8"/>
                  </a:lnTo>
                  <a:lnTo>
                    <a:pt x="0" y="71"/>
                  </a:lnTo>
                  <a:lnTo>
                    <a:pt x="3" y="76"/>
                  </a:lnTo>
                  <a:lnTo>
                    <a:pt x="6" y="78"/>
                  </a:lnTo>
                  <a:lnTo>
                    <a:pt x="8" y="79"/>
                  </a:lnTo>
                  <a:lnTo>
                    <a:pt x="11" y="78"/>
                  </a:lnTo>
                  <a:lnTo>
                    <a:pt x="14"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81" name="Freeform 316">
              <a:extLst>
                <a:ext uri="{FF2B5EF4-FFF2-40B4-BE49-F238E27FC236}">
                  <a16:creationId xmlns:a16="http://schemas.microsoft.com/office/drawing/2014/main" id="{59A824B7-BA28-94B5-8636-A56AE931EF7C}"/>
                </a:ext>
              </a:extLst>
            </p:cNvPr>
            <p:cNvSpPr>
              <a:spLocks/>
            </p:cNvSpPr>
            <p:nvPr/>
          </p:nvSpPr>
          <p:spPr bwMode="auto">
            <a:xfrm>
              <a:off x="4788" y="1901"/>
              <a:ext cx="8" cy="40"/>
            </a:xfrm>
            <a:custGeom>
              <a:avLst/>
              <a:gdLst>
                <a:gd name="T0" fmla="*/ 16 w 16"/>
                <a:gd name="T1" fmla="*/ 8 h 79"/>
                <a:gd name="T2" fmla="*/ 14 w 16"/>
                <a:gd name="T3" fmla="*/ 2 h 79"/>
                <a:gd name="T4" fmla="*/ 11 w 16"/>
                <a:gd name="T5" fmla="*/ 0 h 79"/>
                <a:gd name="T6" fmla="*/ 8 w 16"/>
                <a:gd name="T7" fmla="*/ 0 h 79"/>
                <a:gd name="T8" fmla="*/ 6 w 16"/>
                <a:gd name="T9" fmla="*/ 0 h 79"/>
                <a:gd name="T10" fmla="*/ 3 w 16"/>
                <a:gd name="T11" fmla="*/ 2 h 79"/>
                <a:gd name="T12" fmla="*/ 0 w 16"/>
                <a:gd name="T13" fmla="*/ 8 h 79"/>
                <a:gd name="T14" fmla="*/ 0 w 16"/>
                <a:gd name="T15" fmla="*/ 71 h 79"/>
                <a:gd name="T16" fmla="*/ 3 w 16"/>
                <a:gd name="T17" fmla="*/ 76 h 79"/>
                <a:gd name="T18" fmla="*/ 6 w 16"/>
                <a:gd name="T19" fmla="*/ 78 h 79"/>
                <a:gd name="T20" fmla="*/ 8 w 16"/>
                <a:gd name="T21" fmla="*/ 79 h 79"/>
                <a:gd name="T22" fmla="*/ 11 w 16"/>
                <a:gd name="T23" fmla="*/ 78 h 79"/>
                <a:gd name="T24" fmla="*/ 14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4" y="2"/>
                  </a:lnTo>
                  <a:lnTo>
                    <a:pt x="11" y="0"/>
                  </a:lnTo>
                  <a:lnTo>
                    <a:pt x="8" y="0"/>
                  </a:lnTo>
                  <a:lnTo>
                    <a:pt x="6" y="0"/>
                  </a:lnTo>
                  <a:lnTo>
                    <a:pt x="3" y="2"/>
                  </a:lnTo>
                  <a:lnTo>
                    <a:pt x="0" y="8"/>
                  </a:lnTo>
                  <a:lnTo>
                    <a:pt x="0" y="71"/>
                  </a:lnTo>
                  <a:lnTo>
                    <a:pt x="3" y="76"/>
                  </a:lnTo>
                  <a:lnTo>
                    <a:pt x="6" y="78"/>
                  </a:lnTo>
                  <a:lnTo>
                    <a:pt x="8" y="79"/>
                  </a:lnTo>
                  <a:lnTo>
                    <a:pt x="11" y="78"/>
                  </a:lnTo>
                  <a:lnTo>
                    <a:pt x="14"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82" name="Freeform 317">
              <a:extLst>
                <a:ext uri="{FF2B5EF4-FFF2-40B4-BE49-F238E27FC236}">
                  <a16:creationId xmlns:a16="http://schemas.microsoft.com/office/drawing/2014/main" id="{E4FE44AA-AAD0-E524-44B1-DAAD24BF367C}"/>
                </a:ext>
              </a:extLst>
            </p:cNvPr>
            <p:cNvSpPr>
              <a:spLocks/>
            </p:cNvSpPr>
            <p:nvPr/>
          </p:nvSpPr>
          <p:spPr bwMode="auto">
            <a:xfrm>
              <a:off x="4788" y="1956"/>
              <a:ext cx="8" cy="40"/>
            </a:xfrm>
            <a:custGeom>
              <a:avLst/>
              <a:gdLst>
                <a:gd name="T0" fmla="*/ 16 w 16"/>
                <a:gd name="T1" fmla="*/ 8 h 79"/>
                <a:gd name="T2" fmla="*/ 14 w 16"/>
                <a:gd name="T3" fmla="*/ 3 h 79"/>
                <a:gd name="T4" fmla="*/ 11 w 16"/>
                <a:gd name="T5" fmla="*/ 0 h 79"/>
                <a:gd name="T6" fmla="*/ 8 w 16"/>
                <a:gd name="T7" fmla="*/ 0 h 79"/>
                <a:gd name="T8" fmla="*/ 6 w 16"/>
                <a:gd name="T9" fmla="*/ 0 h 79"/>
                <a:gd name="T10" fmla="*/ 3 w 16"/>
                <a:gd name="T11" fmla="*/ 3 h 79"/>
                <a:gd name="T12" fmla="*/ 0 w 16"/>
                <a:gd name="T13" fmla="*/ 8 h 79"/>
                <a:gd name="T14" fmla="*/ 0 w 16"/>
                <a:gd name="T15" fmla="*/ 71 h 79"/>
                <a:gd name="T16" fmla="*/ 3 w 16"/>
                <a:gd name="T17" fmla="*/ 77 h 79"/>
                <a:gd name="T18" fmla="*/ 6 w 16"/>
                <a:gd name="T19" fmla="*/ 78 h 79"/>
                <a:gd name="T20" fmla="*/ 8 w 16"/>
                <a:gd name="T21" fmla="*/ 79 h 79"/>
                <a:gd name="T22" fmla="*/ 11 w 16"/>
                <a:gd name="T23" fmla="*/ 78 h 79"/>
                <a:gd name="T24" fmla="*/ 14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4" y="3"/>
                  </a:lnTo>
                  <a:lnTo>
                    <a:pt x="11" y="0"/>
                  </a:lnTo>
                  <a:lnTo>
                    <a:pt x="8" y="0"/>
                  </a:lnTo>
                  <a:lnTo>
                    <a:pt x="6" y="0"/>
                  </a:lnTo>
                  <a:lnTo>
                    <a:pt x="3" y="3"/>
                  </a:lnTo>
                  <a:lnTo>
                    <a:pt x="0" y="8"/>
                  </a:lnTo>
                  <a:lnTo>
                    <a:pt x="0" y="71"/>
                  </a:lnTo>
                  <a:lnTo>
                    <a:pt x="3" y="77"/>
                  </a:lnTo>
                  <a:lnTo>
                    <a:pt x="6" y="78"/>
                  </a:lnTo>
                  <a:lnTo>
                    <a:pt x="8" y="79"/>
                  </a:lnTo>
                  <a:lnTo>
                    <a:pt x="11" y="78"/>
                  </a:lnTo>
                  <a:lnTo>
                    <a:pt x="14"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83" name="Freeform 318">
              <a:extLst>
                <a:ext uri="{FF2B5EF4-FFF2-40B4-BE49-F238E27FC236}">
                  <a16:creationId xmlns:a16="http://schemas.microsoft.com/office/drawing/2014/main" id="{C0471F99-2D54-9726-5DD1-F4F016144851}"/>
                </a:ext>
              </a:extLst>
            </p:cNvPr>
            <p:cNvSpPr>
              <a:spLocks/>
            </p:cNvSpPr>
            <p:nvPr/>
          </p:nvSpPr>
          <p:spPr bwMode="auto">
            <a:xfrm>
              <a:off x="4788" y="2012"/>
              <a:ext cx="8" cy="40"/>
            </a:xfrm>
            <a:custGeom>
              <a:avLst/>
              <a:gdLst>
                <a:gd name="T0" fmla="*/ 16 w 16"/>
                <a:gd name="T1" fmla="*/ 8 h 79"/>
                <a:gd name="T2" fmla="*/ 14 w 16"/>
                <a:gd name="T3" fmla="*/ 3 h 79"/>
                <a:gd name="T4" fmla="*/ 11 w 16"/>
                <a:gd name="T5" fmla="*/ 0 h 79"/>
                <a:gd name="T6" fmla="*/ 8 w 16"/>
                <a:gd name="T7" fmla="*/ 0 h 79"/>
                <a:gd name="T8" fmla="*/ 6 w 16"/>
                <a:gd name="T9" fmla="*/ 0 h 79"/>
                <a:gd name="T10" fmla="*/ 3 w 16"/>
                <a:gd name="T11" fmla="*/ 3 h 79"/>
                <a:gd name="T12" fmla="*/ 0 w 16"/>
                <a:gd name="T13" fmla="*/ 8 h 79"/>
                <a:gd name="T14" fmla="*/ 0 w 16"/>
                <a:gd name="T15" fmla="*/ 71 h 79"/>
                <a:gd name="T16" fmla="*/ 3 w 16"/>
                <a:gd name="T17" fmla="*/ 77 h 79"/>
                <a:gd name="T18" fmla="*/ 6 w 16"/>
                <a:gd name="T19" fmla="*/ 78 h 79"/>
                <a:gd name="T20" fmla="*/ 8 w 16"/>
                <a:gd name="T21" fmla="*/ 79 h 79"/>
                <a:gd name="T22" fmla="*/ 11 w 16"/>
                <a:gd name="T23" fmla="*/ 78 h 79"/>
                <a:gd name="T24" fmla="*/ 14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4" y="3"/>
                  </a:lnTo>
                  <a:lnTo>
                    <a:pt x="11" y="0"/>
                  </a:lnTo>
                  <a:lnTo>
                    <a:pt x="8" y="0"/>
                  </a:lnTo>
                  <a:lnTo>
                    <a:pt x="6" y="0"/>
                  </a:lnTo>
                  <a:lnTo>
                    <a:pt x="3" y="3"/>
                  </a:lnTo>
                  <a:lnTo>
                    <a:pt x="0" y="8"/>
                  </a:lnTo>
                  <a:lnTo>
                    <a:pt x="0" y="71"/>
                  </a:lnTo>
                  <a:lnTo>
                    <a:pt x="3" y="77"/>
                  </a:lnTo>
                  <a:lnTo>
                    <a:pt x="6" y="78"/>
                  </a:lnTo>
                  <a:lnTo>
                    <a:pt x="8" y="79"/>
                  </a:lnTo>
                  <a:lnTo>
                    <a:pt x="11" y="78"/>
                  </a:lnTo>
                  <a:lnTo>
                    <a:pt x="14"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84" name="Freeform 319">
              <a:extLst>
                <a:ext uri="{FF2B5EF4-FFF2-40B4-BE49-F238E27FC236}">
                  <a16:creationId xmlns:a16="http://schemas.microsoft.com/office/drawing/2014/main" id="{86E50507-0A0D-E61C-72A8-369C040080E2}"/>
                </a:ext>
              </a:extLst>
            </p:cNvPr>
            <p:cNvSpPr>
              <a:spLocks/>
            </p:cNvSpPr>
            <p:nvPr/>
          </p:nvSpPr>
          <p:spPr bwMode="auto">
            <a:xfrm>
              <a:off x="4788" y="2068"/>
              <a:ext cx="8" cy="39"/>
            </a:xfrm>
            <a:custGeom>
              <a:avLst/>
              <a:gdLst>
                <a:gd name="T0" fmla="*/ 16 w 16"/>
                <a:gd name="T1" fmla="*/ 8 h 79"/>
                <a:gd name="T2" fmla="*/ 14 w 16"/>
                <a:gd name="T3" fmla="*/ 3 h 79"/>
                <a:gd name="T4" fmla="*/ 11 w 16"/>
                <a:gd name="T5" fmla="*/ 0 h 79"/>
                <a:gd name="T6" fmla="*/ 8 w 16"/>
                <a:gd name="T7" fmla="*/ 0 h 79"/>
                <a:gd name="T8" fmla="*/ 6 w 16"/>
                <a:gd name="T9" fmla="*/ 0 h 79"/>
                <a:gd name="T10" fmla="*/ 3 w 16"/>
                <a:gd name="T11" fmla="*/ 3 h 79"/>
                <a:gd name="T12" fmla="*/ 0 w 16"/>
                <a:gd name="T13" fmla="*/ 8 h 79"/>
                <a:gd name="T14" fmla="*/ 0 w 16"/>
                <a:gd name="T15" fmla="*/ 72 h 79"/>
                <a:gd name="T16" fmla="*/ 3 w 16"/>
                <a:gd name="T17" fmla="*/ 77 h 79"/>
                <a:gd name="T18" fmla="*/ 6 w 16"/>
                <a:gd name="T19" fmla="*/ 78 h 79"/>
                <a:gd name="T20" fmla="*/ 8 w 16"/>
                <a:gd name="T21" fmla="*/ 79 h 79"/>
                <a:gd name="T22" fmla="*/ 11 w 16"/>
                <a:gd name="T23" fmla="*/ 78 h 79"/>
                <a:gd name="T24" fmla="*/ 14 w 16"/>
                <a:gd name="T25" fmla="*/ 77 h 79"/>
                <a:gd name="T26" fmla="*/ 16 w 16"/>
                <a:gd name="T27" fmla="*/ 72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4" y="3"/>
                  </a:lnTo>
                  <a:lnTo>
                    <a:pt x="11" y="0"/>
                  </a:lnTo>
                  <a:lnTo>
                    <a:pt x="8" y="0"/>
                  </a:lnTo>
                  <a:lnTo>
                    <a:pt x="6" y="0"/>
                  </a:lnTo>
                  <a:lnTo>
                    <a:pt x="3" y="3"/>
                  </a:lnTo>
                  <a:lnTo>
                    <a:pt x="0" y="8"/>
                  </a:lnTo>
                  <a:lnTo>
                    <a:pt x="0" y="72"/>
                  </a:lnTo>
                  <a:lnTo>
                    <a:pt x="3" y="77"/>
                  </a:lnTo>
                  <a:lnTo>
                    <a:pt x="6" y="78"/>
                  </a:lnTo>
                  <a:lnTo>
                    <a:pt x="8" y="79"/>
                  </a:lnTo>
                  <a:lnTo>
                    <a:pt x="11" y="78"/>
                  </a:lnTo>
                  <a:lnTo>
                    <a:pt x="14"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85" name="Freeform 320">
              <a:extLst>
                <a:ext uri="{FF2B5EF4-FFF2-40B4-BE49-F238E27FC236}">
                  <a16:creationId xmlns:a16="http://schemas.microsoft.com/office/drawing/2014/main" id="{5960CBD9-2F71-19E8-C5B0-EA40D1A90D30}"/>
                </a:ext>
              </a:extLst>
            </p:cNvPr>
            <p:cNvSpPr>
              <a:spLocks/>
            </p:cNvSpPr>
            <p:nvPr/>
          </p:nvSpPr>
          <p:spPr bwMode="auto">
            <a:xfrm>
              <a:off x="4788" y="2123"/>
              <a:ext cx="8" cy="40"/>
            </a:xfrm>
            <a:custGeom>
              <a:avLst/>
              <a:gdLst>
                <a:gd name="T0" fmla="*/ 16 w 16"/>
                <a:gd name="T1" fmla="*/ 8 h 80"/>
                <a:gd name="T2" fmla="*/ 14 w 16"/>
                <a:gd name="T3" fmla="*/ 3 h 80"/>
                <a:gd name="T4" fmla="*/ 11 w 16"/>
                <a:gd name="T5" fmla="*/ 0 h 80"/>
                <a:gd name="T6" fmla="*/ 8 w 16"/>
                <a:gd name="T7" fmla="*/ 0 h 80"/>
                <a:gd name="T8" fmla="*/ 6 w 16"/>
                <a:gd name="T9" fmla="*/ 0 h 80"/>
                <a:gd name="T10" fmla="*/ 3 w 16"/>
                <a:gd name="T11" fmla="*/ 3 h 80"/>
                <a:gd name="T12" fmla="*/ 0 w 16"/>
                <a:gd name="T13" fmla="*/ 8 h 80"/>
                <a:gd name="T14" fmla="*/ 0 w 16"/>
                <a:gd name="T15" fmla="*/ 72 h 80"/>
                <a:gd name="T16" fmla="*/ 3 w 16"/>
                <a:gd name="T17" fmla="*/ 77 h 80"/>
                <a:gd name="T18" fmla="*/ 6 w 16"/>
                <a:gd name="T19" fmla="*/ 78 h 80"/>
                <a:gd name="T20" fmla="*/ 8 w 16"/>
                <a:gd name="T21" fmla="*/ 80 h 80"/>
                <a:gd name="T22" fmla="*/ 11 w 16"/>
                <a:gd name="T23" fmla="*/ 78 h 80"/>
                <a:gd name="T24" fmla="*/ 14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4" y="3"/>
                  </a:lnTo>
                  <a:lnTo>
                    <a:pt x="11" y="0"/>
                  </a:lnTo>
                  <a:lnTo>
                    <a:pt x="8" y="0"/>
                  </a:lnTo>
                  <a:lnTo>
                    <a:pt x="6" y="0"/>
                  </a:lnTo>
                  <a:lnTo>
                    <a:pt x="3" y="3"/>
                  </a:lnTo>
                  <a:lnTo>
                    <a:pt x="0" y="8"/>
                  </a:lnTo>
                  <a:lnTo>
                    <a:pt x="0" y="72"/>
                  </a:lnTo>
                  <a:lnTo>
                    <a:pt x="3" y="77"/>
                  </a:lnTo>
                  <a:lnTo>
                    <a:pt x="6" y="78"/>
                  </a:lnTo>
                  <a:lnTo>
                    <a:pt x="8" y="80"/>
                  </a:lnTo>
                  <a:lnTo>
                    <a:pt x="11" y="78"/>
                  </a:lnTo>
                  <a:lnTo>
                    <a:pt x="14"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86" name="Freeform 321">
              <a:extLst>
                <a:ext uri="{FF2B5EF4-FFF2-40B4-BE49-F238E27FC236}">
                  <a16:creationId xmlns:a16="http://schemas.microsoft.com/office/drawing/2014/main" id="{1AB6A194-B538-3F83-82C9-FFE919A0A0E4}"/>
                </a:ext>
              </a:extLst>
            </p:cNvPr>
            <p:cNvSpPr>
              <a:spLocks/>
            </p:cNvSpPr>
            <p:nvPr/>
          </p:nvSpPr>
          <p:spPr bwMode="auto">
            <a:xfrm>
              <a:off x="4788" y="2179"/>
              <a:ext cx="8" cy="39"/>
            </a:xfrm>
            <a:custGeom>
              <a:avLst/>
              <a:gdLst>
                <a:gd name="T0" fmla="*/ 16 w 16"/>
                <a:gd name="T1" fmla="*/ 8 h 80"/>
                <a:gd name="T2" fmla="*/ 14 w 16"/>
                <a:gd name="T3" fmla="*/ 3 h 80"/>
                <a:gd name="T4" fmla="*/ 11 w 16"/>
                <a:gd name="T5" fmla="*/ 0 h 80"/>
                <a:gd name="T6" fmla="*/ 8 w 16"/>
                <a:gd name="T7" fmla="*/ 0 h 80"/>
                <a:gd name="T8" fmla="*/ 6 w 16"/>
                <a:gd name="T9" fmla="*/ 0 h 80"/>
                <a:gd name="T10" fmla="*/ 3 w 16"/>
                <a:gd name="T11" fmla="*/ 3 h 80"/>
                <a:gd name="T12" fmla="*/ 0 w 16"/>
                <a:gd name="T13" fmla="*/ 8 h 80"/>
                <a:gd name="T14" fmla="*/ 0 w 16"/>
                <a:gd name="T15" fmla="*/ 72 h 80"/>
                <a:gd name="T16" fmla="*/ 3 w 16"/>
                <a:gd name="T17" fmla="*/ 77 h 80"/>
                <a:gd name="T18" fmla="*/ 6 w 16"/>
                <a:gd name="T19" fmla="*/ 78 h 80"/>
                <a:gd name="T20" fmla="*/ 8 w 16"/>
                <a:gd name="T21" fmla="*/ 80 h 80"/>
                <a:gd name="T22" fmla="*/ 11 w 16"/>
                <a:gd name="T23" fmla="*/ 78 h 80"/>
                <a:gd name="T24" fmla="*/ 14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4" y="3"/>
                  </a:lnTo>
                  <a:lnTo>
                    <a:pt x="11" y="0"/>
                  </a:lnTo>
                  <a:lnTo>
                    <a:pt x="8" y="0"/>
                  </a:lnTo>
                  <a:lnTo>
                    <a:pt x="6" y="0"/>
                  </a:lnTo>
                  <a:lnTo>
                    <a:pt x="3" y="3"/>
                  </a:lnTo>
                  <a:lnTo>
                    <a:pt x="0" y="8"/>
                  </a:lnTo>
                  <a:lnTo>
                    <a:pt x="0" y="72"/>
                  </a:lnTo>
                  <a:lnTo>
                    <a:pt x="3" y="77"/>
                  </a:lnTo>
                  <a:lnTo>
                    <a:pt x="6" y="78"/>
                  </a:lnTo>
                  <a:lnTo>
                    <a:pt x="8" y="80"/>
                  </a:lnTo>
                  <a:lnTo>
                    <a:pt x="11" y="78"/>
                  </a:lnTo>
                  <a:lnTo>
                    <a:pt x="14"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87" name="Freeform 322">
              <a:extLst>
                <a:ext uri="{FF2B5EF4-FFF2-40B4-BE49-F238E27FC236}">
                  <a16:creationId xmlns:a16="http://schemas.microsoft.com/office/drawing/2014/main" id="{3B3E41B8-EFF9-3D7F-5DF2-47E1067D7985}"/>
                </a:ext>
              </a:extLst>
            </p:cNvPr>
            <p:cNvSpPr>
              <a:spLocks/>
            </p:cNvSpPr>
            <p:nvPr/>
          </p:nvSpPr>
          <p:spPr bwMode="auto">
            <a:xfrm>
              <a:off x="4788" y="2234"/>
              <a:ext cx="8" cy="40"/>
            </a:xfrm>
            <a:custGeom>
              <a:avLst/>
              <a:gdLst>
                <a:gd name="T0" fmla="*/ 16 w 16"/>
                <a:gd name="T1" fmla="*/ 8 h 80"/>
                <a:gd name="T2" fmla="*/ 14 w 16"/>
                <a:gd name="T3" fmla="*/ 3 h 80"/>
                <a:gd name="T4" fmla="*/ 11 w 16"/>
                <a:gd name="T5" fmla="*/ 0 h 80"/>
                <a:gd name="T6" fmla="*/ 8 w 16"/>
                <a:gd name="T7" fmla="*/ 0 h 80"/>
                <a:gd name="T8" fmla="*/ 6 w 16"/>
                <a:gd name="T9" fmla="*/ 0 h 80"/>
                <a:gd name="T10" fmla="*/ 3 w 16"/>
                <a:gd name="T11" fmla="*/ 3 h 80"/>
                <a:gd name="T12" fmla="*/ 0 w 16"/>
                <a:gd name="T13" fmla="*/ 8 h 80"/>
                <a:gd name="T14" fmla="*/ 0 w 16"/>
                <a:gd name="T15" fmla="*/ 72 h 80"/>
                <a:gd name="T16" fmla="*/ 3 w 16"/>
                <a:gd name="T17" fmla="*/ 77 h 80"/>
                <a:gd name="T18" fmla="*/ 6 w 16"/>
                <a:gd name="T19" fmla="*/ 79 h 80"/>
                <a:gd name="T20" fmla="*/ 8 w 16"/>
                <a:gd name="T21" fmla="*/ 80 h 80"/>
                <a:gd name="T22" fmla="*/ 11 w 16"/>
                <a:gd name="T23" fmla="*/ 79 h 80"/>
                <a:gd name="T24" fmla="*/ 14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4" y="3"/>
                  </a:lnTo>
                  <a:lnTo>
                    <a:pt x="11" y="0"/>
                  </a:lnTo>
                  <a:lnTo>
                    <a:pt x="8" y="0"/>
                  </a:lnTo>
                  <a:lnTo>
                    <a:pt x="6" y="0"/>
                  </a:lnTo>
                  <a:lnTo>
                    <a:pt x="3" y="3"/>
                  </a:lnTo>
                  <a:lnTo>
                    <a:pt x="0" y="8"/>
                  </a:lnTo>
                  <a:lnTo>
                    <a:pt x="0" y="72"/>
                  </a:lnTo>
                  <a:lnTo>
                    <a:pt x="3" y="77"/>
                  </a:lnTo>
                  <a:lnTo>
                    <a:pt x="6" y="79"/>
                  </a:lnTo>
                  <a:lnTo>
                    <a:pt x="8" y="80"/>
                  </a:lnTo>
                  <a:lnTo>
                    <a:pt x="11" y="79"/>
                  </a:lnTo>
                  <a:lnTo>
                    <a:pt x="14"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88" name="Freeform 323">
              <a:extLst>
                <a:ext uri="{FF2B5EF4-FFF2-40B4-BE49-F238E27FC236}">
                  <a16:creationId xmlns:a16="http://schemas.microsoft.com/office/drawing/2014/main" id="{DDA83F6F-DF22-DB5A-264D-175DA57037CD}"/>
                </a:ext>
              </a:extLst>
            </p:cNvPr>
            <p:cNvSpPr>
              <a:spLocks/>
            </p:cNvSpPr>
            <p:nvPr/>
          </p:nvSpPr>
          <p:spPr bwMode="auto">
            <a:xfrm>
              <a:off x="4788" y="2290"/>
              <a:ext cx="8" cy="39"/>
            </a:xfrm>
            <a:custGeom>
              <a:avLst/>
              <a:gdLst>
                <a:gd name="T0" fmla="*/ 16 w 16"/>
                <a:gd name="T1" fmla="*/ 8 h 79"/>
                <a:gd name="T2" fmla="*/ 14 w 16"/>
                <a:gd name="T3" fmla="*/ 2 h 79"/>
                <a:gd name="T4" fmla="*/ 11 w 16"/>
                <a:gd name="T5" fmla="*/ 0 h 79"/>
                <a:gd name="T6" fmla="*/ 8 w 16"/>
                <a:gd name="T7" fmla="*/ 0 h 79"/>
                <a:gd name="T8" fmla="*/ 6 w 16"/>
                <a:gd name="T9" fmla="*/ 0 h 79"/>
                <a:gd name="T10" fmla="*/ 3 w 16"/>
                <a:gd name="T11" fmla="*/ 2 h 79"/>
                <a:gd name="T12" fmla="*/ 0 w 16"/>
                <a:gd name="T13" fmla="*/ 8 h 79"/>
                <a:gd name="T14" fmla="*/ 0 w 16"/>
                <a:gd name="T15" fmla="*/ 71 h 79"/>
                <a:gd name="T16" fmla="*/ 3 w 16"/>
                <a:gd name="T17" fmla="*/ 76 h 79"/>
                <a:gd name="T18" fmla="*/ 6 w 16"/>
                <a:gd name="T19" fmla="*/ 78 h 79"/>
                <a:gd name="T20" fmla="*/ 8 w 16"/>
                <a:gd name="T21" fmla="*/ 79 h 79"/>
                <a:gd name="T22" fmla="*/ 11 w 16"/>
                <a:gd name="T23" fmla="*/ 78 h 79"/>
                <a:gd name="T24" fmla="*/ 14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4" y="2"/>
                  </a:lnTo>
                  <a:lnTo>
                    <a:pt x="11" y="0"/>
                  </a:lnTo>
                  <a:lnTo>
                    <a:pt x="8" y="0"/>
                  </a:lnTo>
                  <a:lnTo>
                    <a:pt x="6" y="0"/>
                  </a:lnTo>
                  <a:lnTo>
                    <a:pt x="3" y="2"/>
                  </a:lnTo>
                  <a:lnTo>
                    <a:pt x="0" y="8"/>
                  </a:lnTo>
                  <a:lnTo>
                    <a:pt x="0" y="71"/>
                  </a:lnTo>
                  <a:lnTo>
                    <a:pt x="3" y="76"/>
                  </a:lnTo>
                  <a:lnTo>
                    <a:pt x="6" y="78"/>
                  </a:lnTo>
                  <a:lnTo>
                    <a:pt x="8" y="79"/>
                  </a:lnTo>
                  <a:lnTo>
                    <a:pt x="11" y="78"/>
                  </a:lnTo>
                  <a:lnTo>
                    <a:pt x="14"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89" name="Freeform 324">
              <a:extLst>
                <a:ext uri="{FF2B5EF4-FFF2-40B4-BE49-F238E27FC236}">
                  <a16:creationId xmlns:a16="http://schemas.microsoft.com/office/drawing/2014/main" id="{047D49BF-CA5E-EE29-43CA-4284B7564BD9}"/>
                </a:ext>
              </a:extLst>
            </p:cNvPr>
            <p:cNvSpPr>
              <a:spLocks/>
            </p:cNvSpPr>
            <p:nvPr/>
          </p:nvSpPr>
          <p:spPr bwMode="auto">
            <a:xfrm>
              <a:off x="4788" y="2345"/>
              <a:ext cx="8" cy="40"/>
            </a:xfrm>
            <a:custGeom>
              <a:avLst/>
              <a:gdLst>
                <a:gd name="T0" fmla="*/ 16 w 16"/>
                <a:gd name="T1" fmla="*/ 8 h 79"/>
                <a:gd name="T2" fmla="*/ 14 w 16"/>
                <a:gd name="T3" fmla="*/ 2 h 79"/>
                <a:gd name="T4" fmla="*/ 11 w 16"/>
                <a:gd name="T5" fmla="*/ 0 h 79"/>
                <a:gd name="T6" fmla="*/ 8 w 16"/>
                <a:gd name="T7" fmla="*/ 0 h 79"/>
                <a:gd name="T8" fmla="*/ 6 w 16"/>
                <a:gd name="T9" fmla="*/ 0 h 79"/>
                <a:gd name="T10" fmla="*/ 3 w 16"/>
                <a:gd name="T11" fmla="*/ 2 h 79"/>
                <a:gd name="T12" fmla="*/ 0 w 16"/>
                <a:gd name="T13" fmla="*/ 8 h 79"/>
                <a:gd name="T14" fmla="*/ 0 w 16"/>
                <a:gd name="T15" fmla="*/ 71 h 79"/>
                <a:gd name="T16" fmla="*/ 3 w 16"/>
                <a:gd name="T17" fmla="*/ 76 h 79"/>
                <a:gd name="T18" fmla="*/ 6 w 16"/>
                <a:gd name="T19" fmla="*/ 78 h 79"/>
                <a:gd name="T20" fmla="*/ 8 w 16"/>
                <a:gd name="T21" fmla="*/ 79 h 79"/>
                <a:gd name="T22" fmla="*/ 11 w 16"/>
                <a:gd name="T23" fmla="*/ 78 h 79"/>
                <a:gd name="T24" fmla="*/ 14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4" y="2"/>
                  </a:lnTo>
                  <a:lnTo>
                    <a:pt x="11" y="0"/>
                  </a:lnTo>
                  <a:lnTo>
                    <a:pt x="8" y="0"/>
                  </a:lnTo>
                  <a:lnTo>
                    <a:pt x="6" y="0"/>
                  </a:lnTo>
                  <a:lnTo>
                    <a:pt x="3" y="2"/>
                  </a:lnTo>
                  <a:lnTo>
                    <a:pt x="0" y="8"/>
                  </a:lnTo>
                  <a:lnTo>
                    <a:pt x="0" y="71"/>
                  </a:lnTo>
                  <a:lnTo>
                    <a:pt x="3" y="76"/>
                  </a:lnTo>
                  <a:lnTo>
                    <a:pt x="6" y="78"/>
                  </a:lnTo>
                  <a:lnTo>
                    <a:pt x="8" y="79"/>
                  </a:lnTo>
                  <a:lnTo>
                    <a:pt x="11" y="78"/>
                  </a:lnTo>
                  <a:lnTo>
                    <a:pt x="14"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90" name="Freeform 325">
              <a:extLst>
                <a:ext uri="{FF2B5EF4-FFF2-40B4-BE49-F238E27FC236}">
                  <a16:creationId xmlns:a16="http://schemas.microsoft.com/office/drawing/2014/main" id="{CD0F90C0-9687-5C49-8E13-1C9ADC198A9E}"/>
                </a:ext>
              </a:extLst>
            </p:cNvPr>
            <p:cNvSpPr>
              <a:spLocks/>
            </p:cNvSpPr>
            <p:nvPr/>
          </p:nvSpPr>
          <p:spPr bwMode="auto">
            <a:xfrm>
              <a:off x="4788" y="2401"/>
              <a:ext cx="8" cy="40"/>
            </a:xfrm>
            <a:custGeom>
              <a:avLst/>
              <a:gdLst>
                <a:gd name="T0" fmla="*/ 16 w 16"/>
                <a:gd name="T1" fmla="*/ 8 h 79"/>
                <a:gd name="T2" fmla="*/ 14 w 16"/>
                <a:gd name="T3" fmla="*/ 2 h 79"/>
                <a:gd name="T4" fmla="*/ 11 w 16"/>
                <a:gd name="T5" fmla="*/ 0 h 79"/>
                <a:gd name="T6" fmla="*/ 8 w 16"/>
                <a:gd name="T7" fmla="*/ 0 h 79"/>
                <a:gd name="T8" fmla="*/ 6 w 16"/>
                <a:gd name="T9" fmla="*/ 0 h 79"/>
                <a:gd name="T10" fmla="*/ 3 w 16"/>
                <a:gd name="T11" fmla="*/ 2 h 79"/>
                <a:gd name="T12" fmla="*/ 0 w 16"/>
                <a:gd name="T13" fmla="*/ 8 h 79"/>
                <a:gd name="T14" fmla="*/ 0 w 16"/>
                <a:gd name="T15" fmla="*/ 71 h 79"/>
                <a:gd name="T16" fmla="*/ 3 w 16"/>
                <a:gd name="T17" fmla="*/ 77 h 79"/>
                <a:gd name="T18" fmla="*/ 6 w 16"/>
                <a:gd name="T19" fmla="*/ 78 h 79"/>
                <a:gd name="T20" fmla="*/ 8 w 16"/>
                <a:gd name="T21" fmla="*/ 79 h 79"/>
                <a:gd name="T22" fmla="*/ 11 w 16"/>
                <a:gd name="T23" fmla="*/ 78 h 79"/>
                <a:gd name="T24" fmla="*/ 14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4" y="2"/>
                  </a:lnTo>
                  <a:lnTo>
                    <a:pt x="11" y="0"/>
                  </a:lnTo>
                  <a:lnTo>
                    <a:pt x="8" y="0"/>
                  </a:lnTo>
                  <a:lnTo>
                    <a:pt x="6" y="0"/>
                  </a:lnTo>
                  <a:lnTo>
                    <a:pt x="3" y="2"/>
                  </a:lnTo>
                  <a:lnTo>
                    <a:pt x="0" y="8"/>
                  </a:lnTo>
                  <a:lnTo>
                    <a:pt x="0" y="71"/>
                  </a:lnTo>
                  <a:lnTo>
                    <a:pt x="3" y="77"/>
                  </a:lnTo>
                  <a:lnTo>
                    <a:pt x="6" y="78"/>
                  </a:lnTo>
                  <a:lnTo>
                    <a:pt x="8" y="79"/>
                  </a:lnTo>
                  <a:lnTo>
                    <a:pt x="11" y="78"/>
                  </a:lnTo>
                  <a:lnTo>
                    <a:pt x="14"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91" name="Freeform 326">
              <a:extLst>
                <a:ext uri="{FF2B5EF4-FFF2-40B4-BE49-F238E27FC236}">
                  <a16:creationId xmlns:a16="http://schemas.microsoft.com/office/drawing/2014/main" id="{9FE4E008-110B-3D87-1A09-B5402EF43458}"/>
                </a:ext>
              </a:extLst>
            </p:cNvPr>
            <p:cNvSpPr>
              <a:spLocks/>
            </p:cNvSpPr>
            <p:nvPr/>
          </p:nvSpPr>
          <p:spPr bwMode="auto">
            <a:xfrm>
              <a:off x="4788" y="2456"/>
              <a:ext cx="8" cy="40"/>
            </a:xfrm>
            <a:custGeom>
              <a:avLst/>
              <a:gdLst>
                <a:gd name="T0" fmla="*/ 16 w 16"/>
                <a:gd name="T1" fmla="*/ 8 h 79"/>
                <a:gd name="T2" fmla="*/ 14 w 16"/>
                <a:gd name="T3" fmla="*/ 3 h 79"/>
                <a:gd name="T4" fmla="*/ 11 w 16"/>
                <a:gd name="T5" fmla="*/ 0 h 79"/>
                <a:gd name="T6" fmla="*/ 8 w 16"/>
                <a:gd name="T7" fmla="*/ 0 h 79"/>
                <a:gd name="T8" fmla="*/ 6 w 16"/>
                <a:gd name="T9" fmla="*/ 0 h 79"/>
                <a:gd name="T10" fmla="*/ 3 w 16"/>
                <a:gd name="T11" fmla="*/ 3 h 79"/>
                <a:gd name="T12" fmla="*/ 0 w 16"/>
                <a:gd name="T13" fmla="*/ 8 h 79"/>
                <a:gd name="T14" fmla="*/ 0 w 16"/>
                <a:gd name="T15" fmla="*/ 71 h 79"/>
                <a:gd name="T16" fmla="*/ 3 w 16"/>
                <a:gd name="T17" fmla="*/ 77 h 79"/>
                <a:gd name="T18" fmla="*/ 6 w 16"/>
                <a:gd name="T19" fmla="*/ 78 h 79"/>
                <a:gd name="T20" fmla="*/ 8 w 16"/>
                <a:gd name="T21" fmla="*/ 79 h 79"/>
                <a:gd name="T22" fmla="*/ 11 w 16"/>
                <a:gd name="T23" fmla="*/ 78 h 79"/>
                <a:gd name="T24" fmla="*/ 14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4" y="3"/>
                  </a:lnTo>
                  <a:lnTo>
                    <a:pt x="11" y="0"/>
                  </a:lnTo>
                  <a:lnTo>
                    <a:pt x="8" y="0"/>
                  </a:lnTo>
                  <a:lnTo>
                    <a:pt x="6" y="0"/>
                  </a:lnTo>
                  <a:lnTo>
                    <a:pt x="3" y="3"/>
                  </a:lnTo>
                  <a:lnTo>
                    <a:pt x="0" y="8"/>
                  </a:lnTo>
                  <a:lnTo>
                    <a:pt x="0" y="71"/>
                  </a:lnTo>
                  <a:lnTo>
                    <a:pt x="3" y="77"/>
                  </a:lnTo>
                  <a:lnTo>
                    <a:pt x="6" y="78"/>
                  </a:lnTo>
                  <a:lnTo>
                    <a:pt x="8" y="79"/>
                  </a:lnTo>
                  <a:lnTo>
                    <a:pt x="11" y="78"/>
                  </a:lnTo>
                  <a:lnTo>
                    <a:pt x="14"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92" name="Freeform 327">
              <a:extLst>
                <a:ext uri="{FF2B5EF4-FFF2-40B4-BE49-F238E27FC236}">
                  <a16:creationId xmlns:a16="http://schemas.microsoft.com/office/drawing/2014/main" id="{D4681FA0-D0A9-1883-E053-0648B6BD4409}"/>
                </a:ext>
              </a:extLst>
            </p:cNvPr>
            <p:cNvSpPr>
              <a:spLocks/>
            </p:cNvSpPr>
            <p:nvPr/>
          </p:nvSpPr>
          <p:spPr bwMode="auto">
            <a:xfrm>
              <a:off x="4788" y="2512"/>
              <a:ext cx="8" cy="40"/>
            </a:xfrm>
            <a:custGeom>
              <a:avLst/>
              <a:gdLst>
                <a:gd name="T0" fmla="*/ 16 w 16"/>
                <a:gd name="T1" fmla="*/ 8 h 79"/>
                <a:gd name="T2" fmla="*/ 14 w 16"/>
                <a:gd name="T3" fmla="*/ 3 h 79"/>
                <a:gd name="T4" fmla="*/ 11 w 16"/>
                <a:gd name="T5" fmla="*/ 0 h 79"/>
                <a:gd name="T6" fmla="*/ 8 w 16"/>
                <a:gd name="T7" fmla="*/ 0 h 79"/>
                <a:gd name="T8" fmla="*/ 6 w 16"/>
                <a:gd name="T9" fmla="*/ 0 h 79"/>
                <a:gd name="T10" fmla="*/ 3 w 16"/>
                <a:gd name="T11" fmla="*/ 3 h 79"/>
                <a:gd name="T12" fmla="*/ 0 w 16"/>
                <a:gd name="T13" fmla="*/ 8 h 79"/>
                <a:gd name="T14" fmla="*/ 0 w 16"/>
                <a:gd name="T15" fmla="*/ 71 h 79"/>
                <a:gd name="T16" fmla="*/ 3 w 16"/>
                <a:gd name="T17" fmla="*/ 77 h 79"/>
                <a:gd name="T18" fmla="*/ 6 w 16"/>
                <a:gd name="T19" fmla="*/ 78 h 79"/>
                <a:gd name="T20" fmla="*/ 8 w 16"/>
                <a:gd name="T21" fmla="*/ 79 h 79"/>
                <a:gd name="T22" fmla="*/ 11 w 16"/>
                <a:gd name="T23" fmla="*/ 78 h 79"/>
                <a:gd name="T24" fmla="*/ 14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4" y="3"/>
                  </a:lnTo>
                  <a:lnTo>
                    <a:pt x="11" y="0"/>
                  </a:lnTo>
                  <a:lnTo>
                    <a:pt x="8" y="0"/>
                  </a:lnTo>
                  <a:lnTo>
                    <a:pt x="6" y="0"/>
                  </a:lnTo>
                  <a:lnTo>
                    <a:pt x="3" y="3"/>
                  </a:lnTo>
                  <a:lnTo>
                    <a:pt x="0" y="8"/>
                  </a:lnTo>
                  <a:lnTo>
                    <a:pt x="0" y="71"/>
                  </a:lnTo>
                  <a:lnTo>
                    <a:pt x="3" y="77"/>
                  </a:lnTo>
                  <a:lnTo>
                    <a:pt x="6" y="78"/>
                  </a:lnTo>
                  <a:lnTo>
                    <a:pt x="8" y="79"/>
                  </a:lnTo>
                  <a:lnTo>
                    <a:pt x="11" y="78"/>
                  </a:lnTo>
                  <a:lnTo>
                    <a:pt x="14"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93" name="Freeform 328">
              <a:extLst>
                <a:ext uri="{FF2B5EF4-FFF2-40B4-BE49-F238E27FC236}">
                  <a16:creationId xmlns:a16="http://schemas.microsoft.com/office/drawing/2014/main" id="{A7F02849-BAD6-8694-A650-B1C84A989778}"/>
                </a:ext>
              </a:extLst>
            </p:cNvPr>
            <p:cNvSpPr>
              <a:spLocks/>
            </p:cNvSpPr>
            <p:nvPr/>
          </p:nvSpPr>
          <p:spPr bwMode="auto">
            <a:xfrm>
              <a:off x="4788" y="2568"/>
              <a:ext cx="8" cy="39"/>
            </a:xfrm>
            <a:custGeom>
              <a:avLst/>
              <a:gdLst>
                <a:gd name="T0" fmla="*/ 16 w 16"/>
                <a:gd name="T1" fmla="*/ 8 h 80"/>
                <a:gd name="T2" fmla="*/ 14 w 16"/>
                <a:gd name="T3" fmla="*/ 3 h 80"/>
                <a:gd name="T4" fmla="*/ 11 w 16"/>
                <a:gd name="T5" fmla="*/ 0 h 80"/>
                <a:gd name="T6" fmla="*/ 8 w 16"/>
                <a:gd name="T7" fmla="*/ 0 h 80"/>
                <a:gd name="T8" fmla="*/ 6 w 16"/>
                <a:gd name="T9" fmla="*/ 0 h 80"/>
                <a:gd name="T10" fmla="*/ 3 w 16"/>
                <a:gd name="T11" fmla="*/ 3 h 80"/>
                <a:gd name="T12" fmla="*/ 0 w 16"/>
                <a:gd name="T13" fmla="*/ 8 h 80"/>
                <a:gd name="T14" fmla="*/ 0 w 16"/>
                <a:gd name="T15" fmla="*/ 72 h 80"/>
                <a:gd name="T16" fmla="*/ 3 w 16"/>
                <a:gd name="T17" fmla="*/ 77 h 80"/>
                <a:gd name="T18" fmla="*/ 6 w 16"/>
                <a:gd name="T19" fmla="*/ 78 h 80"/>
                <a:gd name="T20" fmla="*/ 8 w 16"/>
                <a:gd name="T21" fmla="*/ 80 h 80"/>
                <a:gd name="T22" fmla="*/ 11 w 16"/>
                <a:gd name="T23" fmla="*/ 78 h 80"/>
                <a:gd name="T24" fmla="*/ 14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4" y="3"/>
                  </a:lnTo>
                  <a:lnTo>
                    <a:pt x="11" y="0"/>
                  </a:lnTo>
                  <a:lnTo>
                    <a:pt x="8" y="0"/>
                  </a:lnTo>
                  <a:lnTo>
                    <a:pt x="6" y="0"/>
                  </a:lnTo>
                  <a:lnTo>
                    <a:pt x="3" y="3"/>
                  </a:lnTo>
                  <a:lnTo>
                    <a:pt x="0" y="8"/>
                  </a:lnTo>
                  <a:lnTo>
                    <a:pt x="0" y="72"/>
                  </a:lnTo>
                  <a:lnTo>
                    <a:pt x="3" y="77"/>
                  </a:lnTo>
                  <a:lnTo>
                    <a:pt x="6" y="78"/>
                  </a:lnTo>
                  <a:lnTo>
                    <a:pt x="8" y="80"/>
                  </a:lnTo>
                  <a:lnTo>
                    <a:pt x="11" y="78"/>
                  </a:lnTo>
                  <a:lnTo>
                    <a:pt x="14"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94" name="Freeform 329">
              <a:extLst>
                <a:ext uri="{FF2B5EF4-FFF2-40B4-BE49-F238E27FC236}">
                  <a16:creationId xmlns:a16="http://schemas.microsoft.com/office/drawing/2014/main" id="{77109956-723C-E36C-DADA-92E6A3BD84A9}"/>
                </a:ext>
              </a:extLst>
            </p:cNvPr>
            <p:cNvSpPr>
              <a:spLocks/>
            </p:cNvSpPr>
            <p:nvPr/>
          </p:nvSpPr>
          <p:spPr bwMode="auto">
            <a:xfrm>
              <a:off x="4788" y="2623"/>
              <a:ext cx="8" cy="40"/>
            </a:xfrm>
            <a:custGeom>
              <a:avLst/>
              <a:gdLst>
                <a:gd name="T0" fmla="*/ 16 w 16"/>
                <a:gd name="T1" fmla="*/ 8 h 80"/>
                <a:gd name="T2" fmla="*/ 14 w 16"/>
                <a:gd name="T3" fmla="*/ 3 h 80"/>
                <a:gd name="T4" fmla="*/ 11 w 16"/>
                <a:gd name="T5" fmla="*/ 0 h 80"/>
                <a:gd name="T6" fmla="*/ 8 w 16"/>
                <a:gd name="T7" fmla="*/ 0 h 80"/>
                <a:gd name="T8" fmla="*/ 6 w 16"/>
                <a:gd name="T9" fmla="*/ 0 h 80"/>
                <a:gd name="T10" fmla="*/ 3 w 16"/>
                <a:gd name="T11" fmla="*/ 3 h 80"/>
                <a:gd name="T12" fmla="*/ 0 w 16"/>
                <a:gd name="T13" fmla="*/ 8 h 80"/>
                <a:gd name="T14" fmla="*/ 0 w 16"/>
                <a:gd name="T15" fmla="*/ 72 h 80"/>
                <a:gd name="T16" fmla="*/ 3 w 16"/>
                <a:gd name="T17" fmla="*/ 77 h 80"/>
                <a:gd name="T18" fmla="*/ 6 w 16"/>
                <a:gd name="T19" fmla="*/ 78 h 80"/>
                <a:gd name="T20" fmla="*/ 8 w 16"/>
                <a:gd name="T21" fmla="*/ 80 h 80"/>
                <a:gd name="T22" fmla="*/ 11 w 16"/>
                <a:gd name="T23" fmla="*/ 78 h 80"/>
                <a:gd name="T24" fmla="*/ 14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4" y="3"/>
                  </a:lnTo>
                  <a:lnTo>
                    <a:pt x="11" y="0"/>
                  </a:lnTo>
                  <a:lnTo>
                    <a:pt x="8" y="0"/>
                  </a:lnTo>
                  <a:lnTo>
                    <a:pt x="6" y="0"/>
                  </a:lnTo>
                  <a:lnTo>
                    <a:pt x="3" y="3"/>
                  </a:lnTo>
                  <a:lnTo>
                    <a:pt x="0" y="8"/>
                  </a:lnTo>
                  <a:lnTo>
                    <a:pt x="0" y="72"/>
                  </a:lnTo>
                  <a:lnTo>
                    <a:pt x="3" y="77"/>
                  </a:lnTo>
                  <a:lnTo>
                    <a:pt x="6" y="78"/>
                  </a:lnTo>
                  <a:lnTo>
                    <a:pt x="8" y="80"/>
                  </a:lnTo>
                  <a:lnTo>
                    <a:pt x="11" y="78"/>
                  </a:lnTo>
                  <a:lnTo>
                    <a:pt x="14"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95" name="Freeform 330">
              <a:extLst>
                <a:ext uri="{FF2B5EF4-FFF2-40B4-BE49-F238E27FC236}">
                  <a16:creationId xmlns:a16="http://schemas.microsoft.com/office/drawing/2014/main" id="{470177D0-A853-EDB0-3C5E-77EFCE665A3C}"/>
                </a:ext>
              </a:extLst>
            </p:cNvPr>
            <p:cNvSpPr>
              <a:spLocks/>
            </p:cNvSpPr>
            <p:nvPr/>
          </p:nvSpPr>
          <p:spPr bwMode="auto">
            <a:xfrm>
              <a:off x="4788" y="2679"/>
              <a:ext cx="8" cy="39"/>
            </a:xfrm>
            <a:custGeom>
              <a:avLst/>
              <a:gdLst>
                <a:gd name="T0" fmla="*/ 16 w 16"/>
                <a:gd name="T1" fmla="*/ 8 h 80"/>
                <a:gd name="T2" fmla="*/ 14 w 16"/>
                <a:gd name="T3" fmla="*/ 3 h 80"/>
                <a:gd name="T4" fmla="*/ 11 w 16"/>
                <a:gd name="T5" fmla="*/ 0 h 80"/>
                <a:gd name="T6" fmla="*/ 8 w 16"/>
                <a:gd name="T7" fmla="*/ 0 h 80"/>
                <a:gd name="T8" fmla="*/ 6 w 16"/>
                <a:gd name="T9" fmla="*/ 0 h 80"/>
                <a:gd name="T10" fmla="*/ 3 w 16"/>
                <a:gd name="T11" fmla="*/ 3 h 80"/>
                <a:gd name="T12" fmla="*/ 0 w 16"/>
                <a:gd name="T13" fmla="*/ 8 h 80"/>
                <a:gd name="T14" fmla="*/ 0 w 16"/>
                <a:gd name="T15" fmla="*/ 72 h 80"/>
                <a:gd name="T16" fmla="*/ 3 w 16"/>
                <a:gd name="T17" fmla="*/ 77 h 80"/>
                <a:gd name="T18" fmla="*/ 6 w 16"/>
                <a:gd name="T19" fmla="*/ 78 h 80"/>
                <a:gd name="T20" fmla="*/ 8 w 16"/>
                <a:gd name="T21" fmla="*/ 80 h 80"/>
                <a:gd name="T22" fmla="*/ 11 w 16"/>
                <a:gd name="T23" fmla="*/ 78 h 80"/>
                <a:gd name="T24" fmla="*/ 14 w 16"/>
                <a:gd name="T25" fmla="*/ 77 h 80"/>
                <a:gd name="T26" fmla="*/ 16 w 16"/>
                <a:gd name="T27" fmla="*/ 72 h 80"/>
                <a:gd name="T28" fmla="*/ 16 w 16"/>
                <a:gd name="T29" fmla="*/ 8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80"/>
                <a:gd name="T47" fmla="*/ 16 w 16"/>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80">
                  <a:moveTo>
                    <a:pt x="16" y="8"/>
                  </a:moveTo>
                  <a:lnTo>
                    <a:pt x="14" y="3"/>
                  </a:lnTo>
                  <a:lnTo>
                    <a:pt x="11" y="0"/>
                  </a:lnTo>
                  <a:lnTo>
                    <a:pt x="8" y="0"/>
                  </a:lnTo>
                  <a:lnTo>
                    <a:pt x="6" y="0"/>
                  </a:lnTo>
                  <a:lnTo>
                    <a:pt x="3" y="3"/>
                  </a:lnTo>
                  <a:lnTo>
                    <a:pt x="0" y="8"/>
                  </a:lnTo>
                  <a:lnTo>
                    <a:pt x="0" y="72"/>
                  </a:lnTo>
                  <a:lnTo>
                    <a:pt x="3" y="77"/>
                  </a:lnTo>
                  <a:lnTo>
                    <a:pt x="6" y="78"/>
                  </a:lnTo>
                  <a:lnTo>
                    <a:pt x="8" y="80"/>
                  </a:lnTo>
                  <a:lnTo>
                    <a:pt x="11" y="78"/>
                  </a:lnTo>
                  <a:lnTo>
                    <a:pt x="14"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96" name="Freeform 331">
              <a:extLst>
                <a:ext uri="{FF2B5EF4-FFF2-40B4-BE49-F238E27FC236}">
                  <a16:creationId xmlns:a16="http://schemas.microsoft.com/office/drawing/2014/main" id="{5FE68DBB-EDF9-BAB2-60F4-662303E34D11}"/>
                </a:ext>
              </a:extLst>
            </p:cNvPr>
            <p:cNvSpPr>
              <a:spLocks/>
            </p:cNvSpPr>
            <p:nvPr/>
          </p:nvSpPr>
          <p:spPr bwMode="auto">
            <a:xfrm>
              <a:off x="4788" y="2734"/>
              <a:ext cx="8" cy="40"/>
            </a:xfrm>
            <a:custGeom>
              <a:avLst/>
              <a:gdLst>
                <a:gd name="T0" fmla="*/ 16 w 16"/>
                <a:gd name="T1" fmla="*/ 7 h 79"/>
                <a:gd name="T2" fmla="*/ 14 w 16"/>
                <a:gd name="T3" fmla="*/ 2 h 79"/>
                <a:gd name="T4" fmla="*/ 11 w 16"/>
                <a:gd name="T5" fmla="*/ 0 h 79"/>
                <a:gd name="T6" fmla="*/ 8 w 16"/>
                <a:gd name="T7" fmla="*/ 0 h 79"/>
                <a:gd name="T8" fmla="*/ 6 w 16"/>
                <a:gd name="T9" fmla="*/ 0 h 79"/>
                <a:gd name="T10" fmla="*/ 3 w 16"/>
                <a:gd name="T11" fmla="*/ 2 h 79"/>
                <a:gd name="T12" fmla="*/ 0 w 16"/>
                <a:gd name="T13" fmla="*/ 7 h 79"/>
                <a:gd name="T14" fmla="*/ 0 w 16"/>
                <a:gd name="T15" fmla="*/ 71 h 79"/>
                <a:gd name="T16" fmla="*/ 3 w 16"/>
                <a:gd name="T17" fmla="*/ 76 h 79"/>
                <a:gd name="T18" fmla="*/ 6 w 16"/>
                <a:gd name="T19" fmla="*/ 78 h 79"/>
                <a:gd name="T20" fmla="*/ 8 w 16"/>
                <a:gd name="T21" fmla="*/ 79 h 79"/>
                <a:gd name="T22" fmla="*/ 11 w 16"/>
                <a:gd name="T23" fmla="*/ 78 h 79"/>
                <a:gd name="T24" fmla="*/ 14 w 16"/>
                <a:gd name="T25" fmla="*/ 76 h 79"/>
                <a:gd name="T26" fmla="*/ 16 w 16"/>
                <a:gd name="T27" fmla="*/ 71 h 79"/>
                <a:gd name="T28" fmla="*/ 16 w 16"/>
                <a:gd name="T29" fmla="*/ 7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7"/>
                  </a:moveTo>
                  <a:lnTo>
                    <a:pt x="14" y="2"/>
                  </a:lnTo>
                  <a:lnTo>
                    <a:pt x="11" y="0"/>
                  </a:lnTo>
                  <a:lnTo>
                    <a:pt x="8" y="0"/>
                  </a:lnTo>
                  <a:lnTo>
                    <a:pt x="6" y="0"/>
                  </a:lnTo>
                  <a:lnTo>
                    <a:pt x="3" y="2"/>
                  </a:lnTo>
                  <a:lnTo>
                    <a:pt x="0" y="7"/>
                  </a:lnTo>
                  <a:lnTo>
                    <a:pt x="0" y="71"/>
                  </a:lnTo>
                  <a:lnTo>
                    <a:pt x="3" y="76"/>
                  </a:lnTo>
                  <a:lnTo>
                    <a:pt x="6" y="78"/>
                  </a:lnTo>
                  <a:lnTo>
                    <a:pt x="8" y="79"/>
                  </a:lnTo>
                  <a:lnTo>
                    <a:pt x="11" y="78"/>
                  </a:lnTo>
                  <a:lnTo>
                    <a:pt x="14" y="76"/>
                  </a:lnTo>
                  <a:lnTo>
                    <a:pt x="16" y="71"/>
                  </a:lnTo>
                  <a:lnTo>
                    <a:pt x="1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97" name="Freeform 332">
              <a:extLst>
                <a:ext uri="{FF2B5EF4-FFF2-40B4-BE49-F238E27FC236}">
                  <a16:creationId xmlns:a16="http://schemas.microsoft.com/office/drawing/2014/main" id="{C2783AF6-16CD-0E05-9B6C-8394AEE6C96A}"/>
                </a:ext>
              </a:extLst>
            </p:cNvPr>
            <p:cNvSpPr>
              <a:spLocks/>
            </p:cNvSpPr>
            <p:nvPr/>
          </p:nvSpPr>
          <p:spPr bwMode="auto">
            <a:xfrm>
              <a:off x="4788" y="2790"/>
              <a:ext cx="8" cy="39"/>
            </a:xfrm>
            <a:custGeom>
              <a:avLst/>
              <a:gdLst>
                <a:gd name="T0" fmla="*/ 16 w 16"/>
                <a:gd name="T1" fmla="*/ 8 h 79"/>
                <a:gd name="T2" fmla="*/ 14 w 16"/>
                <a:gd name="T3" fmla="*/ 2 h 79"/>
                <a:gd name="T4" fmla="*/ 11 w 16"/>
                <a:gd name="T5" fmla="*/ 0 h 79"/>
                <a:gd name="T6" fmla="*/ 8 w 16"/>
                <a:gd name="T7" fmla="*/ 0 h 79"/>
                <a:gd name="T8" fmla="*/ 6 w 16"/>
                <a:gd name="T9" fmla="*/ 0 h 79"/>
                <a:gd name="T10" fmla="*/ 3 w 16"/>
                <a:gd name="T11" fmla="*/ 2 h 79"/>
                <a:gd name="T12" fmla="*/ 0 w 16"/>
                <a:gd name="T13" fmla="*/ 8 h 79"/>
                <a:gd name="T14" fmla="*/ 0 w 16"/>
                <a:gd name="T15" fmla="*/ 71 h 79"/>
                <a:gd name="T16" fmla="*/ 3 w 16"/>
                <a:gd name="T17" fmla="*/ 76 h 79"/>
                <a:gd name="T18" fmla="*/ 6 w 16"/>
                <a:gd name="T19" fmla="*/ 78 h 79"/>
                <a:gd name="T20" fmla="*/ 8 w 16"/>
                <a:gd name="T21" fmla="*/ 79 h 79"/>
                <a:gd name="T22" fmla="*/ 11 w 16"/>
                <a:gd name="T23" fmla="*/ 78 h 79"/>
                <a:gd name="T24" fmla="*/ 14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4" y="2"/>
                  </a:lnTo>
                  <a:lnTo>
                    <a:pt x="11" y="0"/>
                  </a:lnTo>
                  <a:lnTo>
                    <a:pt x="8" y="0"/>
                  </a:lnTo>
                  <a:lnTo>
                    <a:pt x="6" y="0"/>
                  </a:lnTo>
                  <a:lnTo>
                    <a:pt x="3" y="2"/>
                  </a:lnTo>
                  <a:lnTo>
                    <a:pt x="0" y="8"/>
                  </a:lnTo>
                  <a:lnTo>
                    <a:pt x="0" y="71"/>
                  </a:lnTo>
                  <a:lnTo>
                    <a:pt x="3" y="76"/>
                  </a:lnTo>
                  <a:lnTo>
                    <a:pt x="6" y="78"/>
                  </a:lnTo>
                  <a:lnTo>
                    <a:pt x="8" y="79"/>
                  </a:lnTo>
                  <a:lnTo>
                    <a:pt x="11" y="78"/>
                  </a:lnTo>
                  <a:lnTo>
                    <a:pt x="14"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98" name="Freeform 333">
              <a:extLst>
                <a:ext uri="{FF2B5EF4-FFF2-40B4-BE49-F238E27FC236}">
                  <a16:creationId xmlns:a16="http://schemas.microsoft.com/office/drawing/2014/main" id="{CFF6E408-2CD4-23FC-710E-8A9C7239A08F}"/>
                </a:ext>
              </a:extLst>
            </p:cNvPr>
            <p:cNvSpPr>
              <a:spLocks/>
            </p:cNvSpPr>
            <p:nvPr/>
          </p:nvSpPr>
          <p:spPr bwMode="auto">
            <a:xfrm>
              <a:off x="4788" y="2845"/>
              <a:ext cx="8" cy="40"/>
            </a:xfrm>
            <a:custGeom>
              <a:avLst/>
              <a:gdLst>
                <a:gd name="T0" fmla="*/ 16 w 16"/>
                <a:gd name="T1" fmla="*/ 8 h 79"/>
                <a:gd name="T2" fmla="*/ 14 w 16"/>
                <a:gd name="T3" fmla="*/ 2 h 79"/>
                <a:gd name="T4" fmla="*/ 11 w 16"/>
                <a:gd name="T5" fmla="*/ 0 h 79"/>
                <a:gd name="T6" fmla="*/ 8 w 16"/>
                <a:gd name="T7" fmla="*/ 0 h 79"/>
                <a:gd name="T8" fmla="*/ 6 w 16"/>
                <a:gd name="T9" fmla="*/ 0 h 79"/>
                <a:gd name="T10" fmla="*/ 3 w 16"/>
                <a:gd name="T11" fmla="*/ 2 h 79"/>
                <a:gd name="T12" fmla="*/ 0 w 16"/>
                <a:gd name="T13" fmla="*/ 8 h 79"/>
                <a:gd name="T14" fmla="*/ 0 w 16"/>
                <a:gd name="T15" fmla="*/ 71 h 79"/>
                <a:gd name="T16" fmla="*/ 3 w 16"/>
                <a:gd name="T17" fmla="*/ 76 h 79"/>
                <a:gd name="T18" fmla="*/ 6 w 16"/>
                <a:gd name="T19" fmla="*/ 78 h 79"/>
                <a:gd name="T20" fmla="*/ 8 w 16"/>
                <a:gd name="T21" fmla="*/ 79 h 79"/>
                <a:gd name="T22" fmla="*/ 11 w 16"/>
                <a:gd name="T23" fmla="*/ 78 h 79"/>
                <a:gd name="T24" fmla="*/ 14 w 16"/>
                <a:gd name="T25" fmla="*/ 76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4" y="2"/>
                  </a:lnTo>
                  <a:lnTo>
                    <a:pt x="11" y="0"/>
                  </a:lnTo>
                  <a:lnTo>
                    <a:pt x="8" y="0"/>
                  </a:lnTo>
                  <a:lnTo>
                    <a:pt x="6" y="0"/>
                  </a:lnTo>
                  <a:lnTo>
                    <a:pt x="3" y="2"/>
                  </a:lnTo>
                  <a:lnTo>
                    <a:pt x="0" y="8"/>
                  </a:lnTo>
                  <a:lnTo>
                    <a:pt x="0" y="71"/>
                  </a:lnTo>
                  <a:lnTo>
                    <a:pt x="3" y="76"/>
                  </a:lnTo>
                  <a:lnTo>
                    <a:pt x="6" y="78"/>
                  </a:lnTo>
                  <a:lnTo>
                    <a:pt x="8" y="79"/>
                  </a:lnTo>
                  <a:lnTo>
                    <a:pt x="11" y="78"/>
                  </a:lnTo>
                  <a:lnTo>
                    <a:pt x="14" y="76"/>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99" name="Freeform 334">
              <a:extLst>
                <a:ext uri="{FF2B5EF4-FFF2-40B4-BE49-F238E27FC236}">
                  <a16:creationId xmlns:a16="http://schemas.microsoft.com/office/drawing/2014/main" id="{44E9FFC7-4276-45BB-EB36-C61B5A6E4465}"/>
                </a:ext>
              </a:extLst>
            </p:cNvPr>
            <p:cNvSpPr>
              <a:spLocks/>
            </p:cNvSpPr>
            <p:nvPr/>
          </p:nvSpPr>
          <p:spPr bwMode="auto">
            <a:xfrm>
              <a:off x="4788" y="2901"/>
              <a:ext cx="8" cy="40"/>
            </a:xfrm>
            <a:custGeom>
              <a:avLst/>
              <a:gdLst>
                <a:gd name="T0" fmla="*/ 16 w 16"/>
                <a:gd name="T1" fmla="*/ 8 h 79"/>
                <a:gd name="T2" fmla="*/ 14 w 16"/>
                <a:gd name="T3" fmla="*/ 2 h 79"/>
                <a:gd name="T4" fmla="*/ 11 w 16"/>
                <a:gd name="T5" fmla="*/ 0 h 79"/>
                <a:gd name="T6" fmla="*/ 8 w 16"/>
                <a:gd name="T7" fmla="*/ 0 h 79"/>
                <a:gd name="T8" fmla="*/ 6 w 16"/>
                <a:gd name="T9" fmla="*/ 0 h 79"/>
                <a:gd name="T10" fmla="*/ 3 w 16"/>
                <a:gd name="T11" fmla="*/ 2 h 79"/>
                <a:gd name="T12" fmla="*/ 0 w 16"/>
                <a:gd name="T13" fmla="*/ 8 h 79"/>
                <a:gd name="T14" fmla="*/ 0 w 16"/>
                <a:gd name="T15" fmla="*/ 71 h 79"/>
                <a:gd name="T16" fmla="*/ 3 w 16"/>
                <a:gd name="T17" fmla="*/ 77 h 79"/>
                <a:gd name="T18" fmla="*/ 6 w 16"/>
                <a:gd name="T19" fmla="*/ 78 h 79"/>
                <a:gd name="T20" fmla="*/ 8 w 16"/>
                <a:gd name="T21" fmla="*/ 79 h 79"/>
                <a:gd name="T22" fmla="*/ 11 w 16"/>
                <a:gd name="T23" fmla="*/ 78 h 79"/>
                <a:gd name="T24" fmla="*/ 14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4" y="2"/>
                  </a:lnTo>
                  <a:lnTo>
                    <a:pt x="11" y="0"/>
                  </a:lnTo>
                  <a:lnTo>
                    <a:pt x="8" y="0"/>
                  </a:lnTo>
                  <a:lnTo>
                    <a:pt x="6" y="0"/>
                  </a:lnTo>
                  <a:lnTo>
                    <a:pt x="3" y="2"/>
                  </a:lnTo>
                  <a:lnTo>
                    <a:pt x="0" y="8"/>
                  </a:lnTo>
                  <a:lnTo>
                    <a:pt x="0" y="71"/>
                  </a:lnTo>
                  <a:lnTo>
                    <a:pt x="3" y="77"/>
                  </a:lnTo>
                  <a:lnTo>
                    <a:pt x="6" y="78"/>
                  </a:lnTo>
                  <a:lnTo>
                    <a:pt x="8" y="79"/>
                  </a:lnTo>
                  <a:lnTo>
                    <a:pt x="11" y="78"/>
                  </a:lnTo>
                  <a:lnTo>
                    <a:pt x="14"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00" name="Freeform 335">
              <a:extLst>
                <a:ext uri="{FF2B5EF4-FFF2-40B4-BE49-F238E27FC236}">
                  <a16:creationId xmlns:a16="http://schemas.microsoft.com/office/drawing/2014/main" id="{49E906B8-58DB-BBB5-D72B-409FF80C1C7D}"/>
                </a:ext>
              </a:extLst>
            </p:cNvPr>
            <p:cNvSpPr>
              <a:spLocks/>
            </p:cNvSpPr>
            <p:nvPr/>
          </p:nvSpPr>
          <p:spPr bwMode="auto">
            <a:xfrm>
              <a:off x="4788" y="2956"/>
              <a:ext cx="8" cy="40"/>
            </a:xfrm>
            <a:custGeom>
              <a:avLst/>
              <a:gdLst>
                <a:gd name="T0" fmla="*/ 16 w 16"/>
                <a:gd name="T1" fmla="*/ 8 h 79"/>
                <a:gd name="T2" fmla="*/ 14 w 16"/>
                <a:gd name="T3" fmla="*/ 3 h 79"/>
                <a:gd name="T4" fmla="*/ 11 w 16"/>
                <a:gd name="T5" fmla="*/ 0 h 79"/>
                <a:gd name="T6" fmla="*/ 8 w 16"/>
                <a:gd name="T7" fmla="*/ 0 h 79"/>
                <a:gd name="T8" fmla="*/ 6 w 16"/>
                <a:gd name="T9" fmla="*/ 0 h 79"/>
                <a:gd name="T10" fmla="*/ 3 w 16"/>
                <a:gd name="T11" fmla="*/ 3 h 79"/>
                <a:gd name="T12" fmla="*/ 0 w 16"/>
                <a:gd name="T13" fmla="*/ 8 h 79"/>
                <a:gd name="T14" fmla="*/ 0 w 16"/>
                <a:gd name="T15" fmla="*/ 71 h 79"/>
                <a:gd name="T16" fmla="*/ 3 w 16"/>
                <a:gd name="T17" fmla="*/ 77 h 79"/>
                <a:gd name="T18" fmla="*/ 6 w 16"/>
                <a:gd name="T19" fmla="*/ 78 h 79"/>
                <a:gd name="T20" fmla="*/ 8 w 16"/>
                <a:gd name="T21" fmla="*/ 79 h 79"/>
                <a:gd name="T22" fmla="*/ 11 w 16"/>
                <a:gd name="T23" fmla="*/ 78 h 79"/>
                <a:gd name="T24" fmla="*/ 14 w 16"/>
                <a:gd name="T25" fmla="*/ 77 h 79"/>
                <a:gd name="T26" fmla="*/ 16 w 16"/>
                <a:gd name="T27" fmla="*/ 71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4" y="3"/>
                  </a:lnTo>
                  <a:lnTo>
                    <a:pt x="11" y="0"/>
                  </a:lnTo>
                  <a:lnTo>
                    <a:pt x="8" y="0"/>
                  </a:lnTo>
                  <a:lnTo>
                    <a:pt x="6" y="0"/>
                  </a:lnTo>
                  <a:lnTo>
                    <a:pt x="3" y="3"/>
                  </a:lnTo>
                  <a:lnTo>
                    <a:pt x="0" y="8"/>
                  </a:lnTo>
                  <a:lnTo>
                    <a:pt x="0" y="71"/>
                  </a:lnTo>
                  <a:lnTo>
                    <a:pt x="3" y="77"/>
                  </a:lnTo>
                  <a:lnTo>
                    <a:pt x="6" y="78"/>
                  </a:lnTo>
                  <a:lnTo>
                    <a:pt x="8" y="79"/>
                  </a:lnTo>
                  <a:lnTo>
                    <a:pt x="11" y="78"/>
                  </a:lnTo>
                  <a:lnTo>
                    <a:pt x="14" y="77"/>
                  </a:lnTo>
                  <a:lnTo>
                    <a:pt x="16" y="71"/>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01" name="Freeform 336">
              <a:extLst>
                <a:ext uri="{FF2B5EF4-FFF2-40B4-BE49-F238E27FC236}">
                  <a16:creationId xmlns:a16="http://schemas.microsoft.com/office/drawing/2014/main" id="{B01B5D8E-8F2F-973C-2A29-AF740FF4FDB4}"/>
                </a:ext>
              </a:extLst>
            </p:cNvPr>
            <p:cNvSpPr>
              <a:spLocks/>
            </p:cNvSpPr>
            <p:nvPr/>
          </p:nvSpPr>
          <p:spPr bwMode="auto">
            <a:xfrm>
              <a:off x="4788" y="3012"/>
              <a:ext cx="8" cy="40"/>
            </a:xfrm>
            <a:custGeom>
              <a:avLst/>
              <a:gdLst>
                <a:gd name="T0" fmla="*/ 16 w 16"/>
                <a:gd name="T1" fmla="*/ 8 h 79"/>
                <a:gd name="T2" fmla="*/ 14 w 16"/>
                <a:gd name="T3" fmla="*/ 3 h 79"/>
                <a:gd name="T4" fmla="*/ 11 w 16"/>
                <a:gd name="T5" fmla="*/ 0 h 79"/>
                <a:gd name="T6" fmla="*/ 8 w 16"/>
                <a:gd name="T7" fmla="*/ 0 h 79"/>
                <a:gd name="T8" fmla="*/ 6 w 16"/>
                <a:gd name="T9" fmla="*/ 0 h 79"/>
                <a:gd name="T10" fmla="*/ 3 w 16"/>
                <a:gd name="T11" fmla="*/ 3 h 79"/>
                <a:gd name="T12" fmla="*/ 0 w 16"/>
                <a:gd name="T13" fmla="*/ 8 h 79"/>
                <a:gd name="T14" fmla="*/ 0 w 16"/>
                <a:gd name="T15" fmla="*/ 72 h 79"/>
                <a:gd name="T16" fmla="*/ 3 w 16"/>
                <a:gd name="T17" fmla="*/ 77 h 79"/>
                <a:gd name="T18" fmla="*/ 6 w 16"/>
                <a:gd name="T19" fmla="*/ 78 h 79"/>
                <a:gd name="T20" fmla="*/ 8 w 16"/>
                <a:gd name="T21" fmla="*/ 79 h 79"/>
                <a:gd name="T22" fmla="*/ 11 w 16"/>
                <a:gd name="T23" fmla="*/ 78 h 79"/>
                <a:gd name="T24" fmla="*/ 14 w 16"/>
                <a:gd name="T25" fmla="*/ 77 h 79"/>
                <a:gd name="T26" fmla="*/ 16 w 16"/>
                <a:gd name="T27" fmla="*/ 72 h 79"/>
                <a:gd name="T28" fmla="*/ 16 w 16"/>
                <a:gd name="T29" fmla="*/ 8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9"/>
                <a:gd name="T47" fmla="*/ 16 w 16"/>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9">
                  <a:moveTo>
                    <a:pt x="16" y="8"/>
                  </a:moveTo>
                  <a:lnTo>
                    <a:pt x="14" y="3"/>
                  </a:lnTo>
                  <a:lnTo>
                    <a:pt x="11" y="0"/>
                  </a:lnTo>
                  <a:lnTo>
                    <a:pt x="8" y="0"/>
                  </a:lnTo>
                  <a:lnTo>
                    <a:pt x="6" y="0"/>
                  </a:lnTo>
                  <a:lnTo>
                    <a:pt x="3" y="3"/>
                  </a:lnTo>
                  <a:lnTo>
                    <a:pt x="0" y="8"/>
                  </a:lnTo>
                  <a:lnTo>
                    <a:pt x="0" y="72"/>
                  </a:lnTo>
                  <a:lnTo>
                    <a:pt x="3" y="77"/>
                  </a:lnTo>
                  <a:lnTo>
                    <a:pt x="6" y="78"/>
                  </a:lnTo>
                  <a:lnTo>
                    <a:pt x="8" y="79"/>
                  </a:lnTo>
                  <a:lnTo>
                    <a:pt x="11" y="78"/>
                  </a:lnTo>
                  <a:lnTo>
                    <a:pt x="14" y="77"/>
                  </a:lnTo>
                  <a:lnTo>
                    <a:pt x="16" y="72"/>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602" name="Freeform 337">
              <a:extLst>
                <a:ext uri="{FF2B5EF4-FFF2-40B4-BE49-F238E27FC236}">
                  <a16:creationId xmlns:a16="http://schemas.microsoft.com/office/drawing/2014/main" id="{C7B22AC2-D6DF-7BB7-1F77-2EAC191B484E}"/>
                </a:ext>
              </a:extLst>
            </p:cNvPr>
            <p:cNvSpPr>
              <a:spLocks/>
            </p:cNvSpPr>
            <p:nvPr/>
          </p:nvSpPr>
          <p:spPr bwMode="auto">
            <a:xfrm>
              <a:off x="4788" y="3068"/>
              <a:ext cx="8" cy="33"/>
            </a:xfrm>
            <a:custGeom>
              <a:avLst/>
              <a:gdLst>
                <a:gd name="T0" fmla="*/ 16 w 16"/>
                <a:gd name="T1" fmla="*/ 8 h 66"/>
                <a:gd name="T2" fmla="*/ 14 w 16"/>
                <a:gd name="T3" fmla="*/ 3 h 66"/>
                <a:gd name="T4" fmla="*/ 11 w 16"/>
                <a:gd name="T5" fmla="*/ 0 h 66"/>
                <a:gd name="T6" fmla="*/ 8 w 16"/>
                <a:gd name="T7" fmla="*/ 0 h 66"/>
                <a:gd name="T8" fmla="*/ 6 w 16"/>
                <a:gd name="T9" fmla="*/ 0 h 66"/>
                <a:gd name="T10" fmla="*/ 3 w 16"/>
                <a:gd name="T11" fmla="*/ 3 h 66"/>
                <a:gd name="T12" fmla="*/ 0 w 16"/>
                <a:gd name="T13" fmla="*/ 8 h 66"/>
                <a:gd name="T14" fmla="*/ 0 w 16"/>
                <a:gd name="T15" fmla="*/ 58 h 66"/>
                <a:gd name="T16" fmla="*/ 3 w 16"/>
                <a:gd name="T17" fmla="*/ 64 h 66"/>
                <a:gd name="T18" fmla="*/ 6 w 16"/>
                <a:gd name="T19" fmla="*/ 65 h 66"/>
                <a:gd name="T20" fmla="*/ 8 w 16"/>
                <a:gd name="T21" fmla="*/ 66 h 66"/>
                <a:gd name="T22" fmla="*/ 11 w 16"/>
                <a:gd name="T23" fmla="*/ 65 h 66"/>
                <a:gd name="T24" fmla="*/ 14 w 16"/>
                <a:gd name="T25" fmla="*/ 64 h 66"/>
                <a:gd name="T26" fmla="*/ 16 w 16"/>
                <a:gd name="T27" fmla="*/ 58 h 66"/>
                <a:gd name="T28" fmla="*/ 16 w 16"/>
                <a:gd name="T29" fmla="*/ 8 h 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66"/>
                <a:gd name="T47" fmla="*/ 16 w 16"/>
                <a:gd name="T48" fmla="*/ 66 h 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66">
                  <a:moveTo>
                    <a:pt x="16" y="8"/>
                  </a:moveTo>
                  <a:lnTo>
                    <a:pt x="14" y="3"/>
                  </a:lnTo>
                  <a:lnTo>
                    <a:pt x="11" y="0"/>
                  </a:lnTo>
                  <a:lnTo>
                    <a:pt x="8" y="0"/>
                  </a:lnTo>
                  <a:lnTo>
                    <a:pt x="6" y="0"/>
                  </a:lnTo>
                  <a:lnTo>
                    <a:pt x="3" y="3"/>
                  </a:lnTo>
                  <a:lnTo>
                    <a:pt x="0" y="8"/>
                  </a:lnTo>
                  <a:lnTo>
                    <a:pt x="0" y="58"/>
                  </a:lnTo>
                  <a:lnTo>
                    <a:pt x="3" y="64"/>
                  </a:lnTo>
                  <a:lnTo>
                    <a:pt x="6" y="65"/>
                  </a:lnTo>
                  <a:lnTo>
                    <a:pt x="8" y="66"/>
                  </a:lnTo>
                  <a:lnTo>
                    <a:pt x="11" y="65"/>
                  </a:lnTo>
                  <a:lnTo>
                    <a:pt x="14" y="64"/>
                  </a:lnTo>
                  <a:lnTo>
                    <a:pt x="16" y="58"/>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grpSp>
        <p:nvGrpSpPr>
          <p:cNvPr id="58398" name="Group 338">
            <a:extLst>
              <a:ext uri="{FF2B5EF4-FFF2-40B4-BE49-F238E27FC236}">
                <a16:creationId xmlns:a16="http://schemas.microsoft.com/office/drawing/2014/main" id="{FC39FFFC-0D79-0C4E-73A2-904D03D9E5B1}"/>
              </a:ext>
            </a:extLst>
          </p:cNvPr>
          <p:cNvGrpSpPr>
            <a:grpSpLocks/>
          </p:cNvGrpSpPr>
          <p:nvPr/>
        </p:nvGrpSpPr>
        <p:grpSpPr bwMode="auto">
          <a:xfrm>
            <a:off x="2201863" y="3495675"/>
            <a:ext cx="6564312" cy="1273175"/>
            <a:chOff x="1387" y="2202"/>
            <a:chExt cx="4135" cy="802"/>
          </a:xfrm>
        </p:grpSpPr>
        <p:sp>
          <p:nvSpPr>
            <p:cNvPr id="58408" name="Oval 339">
              <a:extLst>
                <a:ext uri="{FF2B5EF4-FFF2-40B4-BE49-F238E27FC236}">
                  <a16:creationId xmlns:a16="http://schemas.microsoft.com/office/drawing/2014/main" id="{1222A5E2-8278-B65C-B32B-87BF10C2E3D5}"/>
                </a:ext>
              </a:extLst>
            </p:cNvPr>
            <p:cNvSpPr>
              <a:spLocks noChangeArrowheads="1"/>
            </p:cNvSpPr>
            <p:nvPr/>
          </p:nvSpPr>
          <p:spPr bwMode="auto">
            <a:xfrm>
              <a:off x="1391" y="2206"/>
              <a:ext cx="4128" cy="7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09" name="Freeform 340">
              <a:extLst>
                <a:ext uri="{FF2B5EF4-FFF2-40B4-BE49-F238E27FC236}">
                  <a16:creationId xmlns:a16="http://schemas.microsoft.com/office/drawing/2014/main" id="{CFC0F948-CE42-A10E-B6E5-4CC581FF2F48}"/>
                </a:ext>
              </a:extLst>
            </p:cNvPr>
            <p:cNvSpPr>
              <a:spLocks/>
            </p:cNvSpPr>
            <p:nvPr/>
          </p:nvSpPr>
          <p:spPr bwMode="auto">
            <a:xfrm>
              <a:off x="3419" y="2202"/>
              <a:ext cx="39" cy="8"/>
            </a:xfrm>
            <a:custGeom>
              <a:avLst/>
              <a:gdLst>
                <a:gd name="T0" fmla="*/ 71 w 79"/>
                <a:gd name="T1" fmla="*/ 16 h 16"/>
                <a:gd name="T2" fmla="*/ 74 w 79"/>
                <a:gd name="T3" fmla="*/ 15 h 16"/>
                <a:gd name="T4" fmla="*/ 76 w 79"/>
                <a:gd name="T5" fmla="*/ 13 h 16"/>
                <a:gd name="T6" fmla="*/ 79 w 79"/>
                <a:gd name="T7" fmla="*/ 8 h 16"/>
                <a:gd name="T8" fmla="*/ 76 w 79"/>
                <a:gd name="T9" fmla="*/ 3 h 16"/>
                <a:gd name="T10" fmla="*/ 74 w 79"/>
                <a:gd name="T11" fmla="*/ 1 h 16"/>
                <a:gd name="T12" fmla="*/ 71 w 79"/>
                <a:gd name="T13" fmla="*/ 0 h 16"/>
                <a:gd name="T14" fmla="*/ 8 w 79"/>
                <a:gd name="T15" fmla="*/ 0 h 16"/>
                <a:gd name="T16" fmla="*/ 5 w 79"/>
                <a:gd name="T17" fmla="*/ 1 h 16"/>
                <a:gd name="T18" fmla="*/ 2 w 79"/>
                <a:gd name="T19" fmla="*/ 3 h 16"/>
                <a:gd name="T20" fmla="*/ 0 w 79"/>
                <a:gd name="T21" fmla="*/ 8 h 16"/>
                <a:gd name="T22" fmla="*/ 2 w 79"/>
                <a:gd name="T23" fmla="*/ 13 h 16"/>
                <a:gd name="T24" fmla="*/ 5 w 79"/>
                <a:gd name="T25" fmla="*/ 16 h 16"/>
                <a:gd name="T26" fmla="*/ 8 w 79"/>
                <a:gd name="T27" fmla="*/ 16 h 16"/>
                <a:gd name="T28" fmla="*/ 71 w 79"/>
                <a:gd name="T29" fmla="*/ 16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71" y="16"/>
                  </a:moveTo>
                  <a:lnTo>
                    <a:pt x="74" y="15"/>
                  </a:lnTo>
                  <a:lnTo>
                    <a:pt x="76" y="13"/>
                  </a:lnTo>
                  <a:lnTo>
                    <a:pt x="79" y="8"/>
                  </a:lnTo>
                  <a:lnTo>
                    <a:pt x="76" y="3"/>
                  </a:lnTo>
                  <a:lnTo>
                    <a:pt x="74" y="1"/>
                  </a:lnTo>
                  <a:lnTo>
                    <a:pt x="71" y="0"/>
                  </a:lnTo>
                  <a:lnTo>
                    <a:pt x="8" y="0"/>
                  </a:lnTo>
                  <a:lnTo>
                    <a:pt x="5" y="1"/>
                  </a:lnTo>
                  <a:lnTo>
                    <a:pt x="2" y="3"/>
                  </a:lnTo>
                  <a:lnTo>
                    <a:pt x="0" y="8"/>
                  </a:lnTo>
                  <a:lnTo>
                    <a:pt x="2" y="13"/>
                  </a:lnTo>
                  <a:lnTo>
                    <a:pt x="5" y="16"/>
                  </a:lnTo>
                  <a:lnTo>
                    <a:pt x="8" y="16"/>
                  </a:lnTo>
                  <a:lnTo>
                    <a:pt x="7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10" name="Freeform 341">
              <a:extLst>
                <a:ext uri="{FF2B5EF4-FFF2-40B4-BE49-F238E27FC236}">
                  <a16:creationId xmlns:a16="http://schemas.microsoft.com/office/drawing/2014/main" id="{CBAB1DA1-CB1B-5E70-2979-A945EBA1EB2F}"/>
                </a:ext>
              </a:extLst>
            </p:cNvPr>
            <p:cNvSpPr>
              <a:spLocks/>
            </p:cNvSpPr>
            <p:nvPr/>
          </p:nvSpPr>
          <p:spPr bwMode="auto">
            <a:xfrm>
              <a:off x="3363" y="2202"/>
              <a:ext cx="40" cy="9"/>
            </a:xfrm>
            <a:custGeom>
              <a:avLst/>
              <a:gdLst>
                <a:gd name="T0" fmla="*/ 72 w 80"/>
                <a:gd name="T1" fmla="*/ 16 h 17"/>
                <a:gd name="T2" fmla="*/ 75 w 80"/>
                <a:gd name="T3" fmla="*/ 16 h 17"/>
                <a:gd name="T4" fmla="*/ 77 w 80"/>
                <a:gd name="T5" fmla="*/ 15 h 17"/>
                <a:gd name="T6" fmla="*/ 80 w 80"/>
                <a:gd name="T7" fmla="*/ 8 h 17"/>
                <a:gd name="T8" fmla="*/ 77 w 80"/>
                <a:gd name="T9" fmla="*/ 3 h 17"/>
                <a:gd name="T10" fmla="*/ 75 w 80"/>
                <a:gd name="T11" fmla="*/ 1 h 17"/>
                <a:gd name="T12" fmla="*/ 72 w 80"/>
                <a:gd name="T13" fmla="*/ 0 h 17"/>
                <a:gd name="T14" fmla="*/ 8 w 80"/>
                <a:gd name="T15" fmla="*/ 1 h 17"/>
                <a:gd name="T16" fmla="*/ 6 w 80"/>
                <a:gd name="T17" fmla="*/ 1 h 17"/>
                <a:gd name="T18" fmla="*/ 3 w 80"/>
                <a:gd name="T19" fmla="*/ 3 h 17"/>
                <a:gd name="T20" fmla="*/ 0 w 80"/>
                <a:gd name="T21" fmla="*/ 9 h 17"/>
                <a:gd name="T22" fmla="*/ 3 w 80"/>
                <a:gd name="T23" fmla="*/ 15 h 17"/>
                <a:gd name="T24" fmla="*/ 6 w 80"/>
                <a:gd name="T25" fmla="*/ 16 h 17"/>
                <a:gd name="T26" fmla="*/ 8 w 80"/>
                <a:gd name="T27" fmla="*/ 17 h 17"/>
                <a:gd name="T28" fmla="*/ 72 w 80"/>
                <a:gd name="T29" fmla="*/ 16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7"/>
                <a:gd name="T47" fmla="*/ 80 w 80"/>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7">
                  <a:moveTo>
                    <a:pt x="72" y="16"/>
                  </a:moveTo>
                  <a:lnTo>
                    <a:pt x="75" y="16"/>
                  </a:lnTo>
                  <a:lnTo>
                    <a:pt x="77" y="15"/>
                  </a:lnTo>
                  <a:lnTo>
                    <a:pt x="80" y="8"/>
                  </a:lnTo>
                  <a:lnTo>
                    <a:pt x="77" y="3"/>
                  </a:lnTo>
                  <a:lnTo>
                    <a:pt x="75" y="1"/>
                  </a:lnTo>
                  <a:lnTo>
                    <a:pt x="72" y="0"/>
                  </a:lnTo>
                  <a:lnTo>
                    <a:pt x="8" y="1"/>
                  </a:lnTo>
                  <a:lnTo>
                    <a:pt x="6" y="1"/>
                  </a:lnTo>
                  <a:lnTo>
                    <a:pt x="3" y="3"/>
                  </a:lnTo>
                  <a:lnTo>
                    <a:pt x="0" y="9"/>
                  </a:lnTo>
                  <a:lnTo>
                    <a:pt x="3" y="15"/>
                  </a:lnTo>
                  <a:lnTo>
                    <a:pt x="6" y="16"/>
                  </a:lnTo>
                  <a:lnTo>
                    <a:pt x="8" y="17"/>
                  </a:lnTo>
                  <a:lnTo>
                    <a:pt x="7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11" name="Freeform 342">
              <a:extLst>
                <a:ext uri="{FF2B5EF4-FFF2-40B4-BE49-F238E27FC236}">
                  <a16:creationId xmlns:a16="http://schemas.microsoft.com/office/drawing/2014/main" id="{31BA91A1-92B5-431F-A9D6-14E15EE61F83}"/>
                </a:ext>
              </a:extLst>
            </p:cNvPr>
            <p:cNvSpPr>
              <a:spLocks/>
            </p:cNvSpPr>
            <p:nvPr/>
          </p:nvSpPr>
          <p:spPr bwMode="auto">
            <a:xfrm>
              <a:off x="3308" y="2203"/>
              <a:ext cx="39" cy="9"/>
            </a:xfrm>
            <a:custGeom>
              <a:avLst/>
              <a:gdLst>
                <a:gd name="T0" fmla="*/ 72 w 80"/>
                <a:gd name="T1" fmla="*/ 16 h 17"/>
                <a:gd name="T2" fmla="*/ 74 w 80"/>
                <a:gd name="T3" fmla="*/ 15 h 17"/>
                <a:gd name="T4" fmla="*/ 77 w 80"/>
                <a:gd name="T5" fmla="*/ 14 h 17"/>
                <a:gd name="T6" fmla="*/ 80 w 80"/>
                <a:gd name="T7" fmla="*/ 8 h 17"/>
                <a:gd name="T8" fmla="*/ 77 w 80"/>
                <a:gd name="T9" fmla="*/ 3 h 17"/>
                <a:gd name="T10" fmla="*/ 74 w 80"/>
                <a:gd name="T11" fmla="*/ 0 h 17"/>
                <a:gd name="T12" fmla="*/ 72 w 80"/>
                <a:gd name="T13" fmla="*/ 0 h 17"/>
                <a:gd name="T14" fmla="*/ 8 w 80"/>
                <a:gd name="T15" fmla="*/ 2 h 17"/>
                <a:gd name="T16" fmla="*/ 6 w 80"/>
                <a:gd name="T17" fmla="*/ 2 h 17"/>
                <a:gd name="T18" fmla="*/ 3 w 80"/>
                <a:gd name="T19" fmla="*/ 3 h 17"/>
                <a:gd name="T20" fmla="*/ 0 w 80"/>
                <a:gd name="T21" fmla="*/ 10 h 17"/>
                <a:gd name="T22" fmla="*/ 3 w 80"/>
                <a:gd name="T23" fmla="*/ 15 h 17"/>
                <a:gd name="T24" fmla="*/ 6 w 80"/>
                <a:gd name="T25" fmla="*/ 16 h 17"/>
                <a:gd name="T26" fmla="*/ 8 w 80"/>
                <a:gd name="T27" fmla="*/ 17 h 17"/>
                <a:gd name="T28" fmla="*/ 72 w 80"/>
                <a:gd name="T29" fmla="*/ 16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7"/>
                <a:gd name="T47" fmla="*/ 80 w 80"/>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7">
                  <a:moveTo>
                    <a:pt x="72" y="16"/>
                  </a:moveTo>
                  <a:lnTo>
                    <a:pt x="74" y="15"/>
                  </a:lnTo>
                  <a:lnTo>
                    <a:pt x="77" y="14"/>
                  </a:lnTo>
                  <a:lnTo>
                    <a:pt x="80" y="8"/>
                  </a:lnTo>
                  <a:lnTo>
                    <a:pt x="77" y="3"/>
                  </a:lnTo>
                  <a:lnTo>
                    <a:pt x="74" y="0"/>
                  </a:lnTo>
                  <a:lnTo>
                    <a:pt x="72" y="0"/>
                  </a:lnTo>
                  <a:lnTo>
                    <a:pt x="8" y="2"/>
                  </a:lnTo>
                  <a:lnTo>
                    <a:pt x="6" y="2"/>
                  </a:lnTo>
                  <a:lnTo>
                    <a:pt x="3" y="3"/>
                  </a:lnTo>
                  <a:lnTo>
                    <a:pt x="0" y="10"/>
                  </a:lnTo>
                  <a:lnTo>
                    <a:pt x="3" y="15"/>
                  </a:lnTo>
                  <a:lnTo>
                    <a:pt x="6" y="16"/>
                  </a:lnTo>
                  <a:lnTo>
                    <a:pt x="8" y="17"/>
                  </a:lnTo>
                  <a:lnTo>
                    <a:pt x="7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12" name="Freeform 343">
              <a:extLst>
                <a:ext uri="{FF2B5EF4-FFF2-40B4-BE49-F238E27FC236}">
                  <a16:creationId xmlns:a16="http://schemas.microsoft.com/office/drawing/2014/main" id="{9BED1576-BB30-8FFB-6BC3-1A79355D7389}"/>
                </a:ext>
              </a:extLst>
            </p:cNvPr>
            <p:cNvSpPr>
              <a:spLocks/>
            </p:cNvSpPr>
            <p:nvPr/>
          </p:nvSpPr>
          <p:spPr bwMode="auto">
            <a:xfrm>
              <a:off x="3252" y="2204"/>
              <a:ext cx="40" cy="8"/>
            </a:xfrm>
            <a:custGeom>
              <a:avLst/>
              <a:gdLst>
                <a:gd name="T0" fmla="*/ 72 w 80"/>
                <a:gd name="T1" fmla="*/ 15 h 17"/>
                <a:gd name="T2" fmla="*/ 74 w 80"/>
                <a:gd name="T3" fmla="*/ 15 h 17"/>
                <a:gd name="T4" fmla="*/ 77 w 80"/>
                <a:gd name="T5" fmla="*/ 13 h 17"/>
                <a:gd name="T6" fmla="*/ 80 w 80"/>
                <a:gd name="T7" fmla="*/ 8 h 17"/>
                <a:gd name="T8" fmla="*/ 77 w 80"/>
                <a:gd name="T9" fmla="*/ 2 h 17"/>
                <a:gd name="T10" fmla="*/ 74 w 80"/>
                <a:gd name="T11" fmla="*/ 1 h 17"/>
                <a:gd name="T12" fmla="*/ 72 w 80"/>
                <a:gd name="T13" fmla="*/ 0 h 17"/>
                <a:gd name="T14" fmla="*/ 8 w 80"/>
                <a:gd name="T15" fmla="*/ 1 h 17"/>
                <a:gd name="T16" fmla="*/ 6 w 80"/>
                <a:gd name="T17" fmla="*/ 1 h 17"/>
                <a:gd name="T18" fmla="*/ 3 w 80"/>
                <a:gd name="T19" fmla="*/ 4 h 17"/>
                <a:gd name="T20" fmla="*/ 0 w 80"/>
                <a:gd name="T21" fmla="*/ 9 h 17"/>
                <a:gd name="T22" fmla="*/ 3 w 80"/>
                <a:gd name="T23" fmla="*/ 14 h 17"/>
                <a:gd name="T24" fmla="*/ 6 w 80"/>
                <a:gd name="T25" fmla="*/ 15 h 17"/>
                <a:gd name="T26" fmla="*/ 8 w 80"/>
                <a:gd name="T27" fmla="*/ 17 h 17"/>
                <a:gd name="T28" fmla="*/ 72 w 80"/>
                <a:gd name="T29" fmla="*/ 15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7"/>
                <a:gd name="T47" fmla="*/ 80 w 80"/>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7">
                  <a:moveTo>
                    <a:pt x="72" y="15"/>
                  </a:moveTo>
                  <a:lnTo>
                    <a:pt x="74" y="15"/>
                  </a:lnTo>
                  <a:lnTo>
                    <a:pt x="77" y="13"/>
                  </a:lnTo>
                  <a:lnTo>
                    <a:pt x="80" y="8"/>
                  </a:lnTo>
                  <a:lnTo>
                    <a:pt x="77" y="2"/>
                  </a:lnTo>
                  <a:lnTo>
                    <a:pt x="74" y="1"/>
                  </a:lnTo>
                  <a:lnTo>
                    <a:pt x="72" y="0"/>
                  </a:lnTo>
                  <a:lnTo>
                    <a:pt x="8" y="1"/>
                  </a:lnTo>
                  <a:lnTo>
                    <a:pt x="6" y="1"/>
                  </a:lnTo>
                  <a:lnTo>
                    <a:pt x="3" y="4"/>
                  </a:lnTo>
                  <a:lnTo>
                    <a:pt x="0" y="9"/>
                  </a:lnTo>
                  <a:lnTo>
                    <a:pt x="3" y="14"/>
                  </a:lnTo>
                  <a:lnTo>
                    <a:pt x="6" y="15"/>
                  </a:lnTo>
                  <a:lnTo>
                    <a:pt x="8" y="17"/>
                  </a:lnTo>
                  <a:lnTo>
                    <a:pt x="72"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13" name="Freeform 344">
              <a:extLst>
                <a:ext uri="{FF2B5EF4-FFF2-40B4-BE49-F238E27FC236}">
                  <a16:creationId xmlns:a16="http://schemas.microsoft.com/office/drawing/2014/main" id="{88FFBC53-2479-480A-0C3E-7C22578F7C81}"/>
                </a:ext>
              </a:extLst>
            </p:cNvPr>
            <p:cNvSpPr>
              <a:spLocks/>
            </p:cNvSpPr>
            <p:nvPr/>
          </p:nvSpPr>
          <p:spPr bwMode="auto">
            <a:xfrm>
              <a:off x="3197" y="2204"/>
              <a:ext cx="39" cy="10"/>
            </a:xfrm>
            <a:custGeom>
              <a:avLst/>
              <a:gdLst>
                <a:gd name="T0" fmla="*/ 72 w 79"/>
                <a:gd name="T1" fmla="*/ 16 h 18"/>
                <a:gd name="T2" fmla="*/ 74 w 79"/>
                <a:gd name="T3" fmla="*/ 16 h 18"/>
                <a:gd name="T4" fmla="*/ 77 w 79"/>
                <a:gd name="T5" fmla="*/ 14 h 18"/>
                <a:gd name="T6" fmla="*/ 79 w 79"/>
                <a:gd name="T7" fmla="*/ 8 h 18"/>
                <a:gd name="T8" fmla="*/ 77 w 79"/>
                <a:gd name="T9" fmla="*/ 3 h 18"/>
                <a:gd name="T10" fmla="*/ 74 w 79"/>
                <a:gd name="T11" fmla="*/ 1 h 18"/>
                <a:gd name="T12" fmla="*/ 72 w 79"/>
                <a:gd name="T13" fmla="*/ 0 h 18"/>
                <a:gd name="T14" fmla="*/ 8 w 79"/>
                <a:gd name="T15" fmla="*/ 3 h 18"/>
                <a:gd name="T16" fmla="*/ 5 w 79"/>
                <a:gd name="T17" fmla="*/ 3 h 18"/>
                <a:gd name="T18" fmla="*/ 3 w 79"/>
                <a:gd name="T19" fmla="*/ 4 h 18"/>
                <a:gd name="T20" fmla="*/ 0 w 79"/>
                <a:gd name="T21" fmla="*/ 11 h 18"/>
                <a:gd name="T22" fmla="*/ 3 w 79"/>
                <a:gd name="T23" fmla="*/ 16 h 18"/>
                <a:gd name="T24" fmla="*/ 5 w 79"/>
                <a:gd name="T25" fmla="*/ 17 h 18"/>
                <a:gd name="T26" fmla="*/ 8 w 79"/>
                <a:gd name="T27" fmla="*/ 18 h 18"/>
                <a:gd name="T28" fmla="*/ 72 w 79"/>
                <a:gd name="T29" fmla="*/ 16 h 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8"/>
                <a:gd name="T47" fmla="*/ 79 w 79"/>
                <a:gd name="T48" fmla="*/ 18 h 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8">
                  <a:moveTo>
                    <a:pt x="72" y="16"/>
                  </a:moveTo>
                  <a:lnTo>
                    <a:pt x="74" y="16"/>
                  </a:lnTo>
                  <a:lnTo>
                    <a:pt x="77" y="14"/>
                  </a:lnTo>
                  <a:lnTo>
                    <a:pt x="79" y="8"/>
                  </a:lnTo>
                  <a:lnTo>
                    <a:pt x="77" y="3"/>
                  </a:lnTo>
                  <a:lnTo>
                    <a:pt x="74" y="1"/>
                  </a:lnTo>
                  <a:lnTo>
                    <a:pt x="72" y="0"/>
                  </a:lnTo>
                  <a:lnTo>
                    <a:pt x="8" y="3"/>
                  </a:lnTo>
                  <a:lnTo>
                    <a:pt x="5" y="3"/>
                  </a:lnTo>
                  <a:lnTo>
                    <a:pt x="3" y="4"/>
                  </a:lnTo>
                  <a:lnTo>
                    <a:pt x="0" y="11"/>
                  </a:lnTo>
                  <a:lnTo>
                    <a:pt x="3" y="16"/>
                  </a:lnTo>
                  <a:lnTo>
                    <a:pt x="5" y="17"/>
                  </a:lnTo>
                  <a:lnTo>
                    <a:pt x="8" y="18"/>
                  </a:lnTo>
                  <a:lnTo>
                    <a:pt x="7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14" name="Freeform 345">
              <a:extLst>
                <a:ext uri="{FF2B5EF4-FFF2-40B4-BE49-F238E27FC236}">
                  <a16:creationId xmlns:a16="http://schemas.microsoft.com/office/drawing/2014/main" id="{FC5C54AB-B4D2-9BE4-1AA7-66E65779AD4B}"/>
                </a:ext>
              </a:extLst>
            </p:cNvPr>
            <p:cNvSpPr>
              <a:spLocks/>
            </p:cNvSpPr>
            <p:nvPr/>
          </p:nvSpPr>
          <p:spPr bwMode="auto">
            <a:xfrm>
              <a:off x="3141" y="2206"/>
              <a:ext cx="40" cy="9"/>
            </a:xfrm>
            <a:custGeom>
              <a:avLst/>
              <a:gdLst>
                <a:gd name="T0" fmla="*/ 71 w 79"/>
                <a:gd name="T1" fmla="*/ 16 h 17"/>
                <a:gd name="T2" fmla="*/ 74 w 79"/>
                <a:gd name="T3" fmla="*/ 14 h 17"/>
                <a:gd name="T4" fmla="*/ 77 w 79"/>
                <a:gd name="T5" fmla="*/ 13 h 17"/>
                <a:gd name="T6" fmla="*/ 79 w 79"/>
                <a:gd name="T7" fmla="*/ 8 h 17"/>
                <a:gd name="T8" fmla="*/ 77 w 79"/>
                <a:gd name="T9" fmla="*/ 1 h 17"/>
                <a:gd name="T10" fmla="*/ 74 w 79"/>
                <a:gd name="T11" fmla="*/ 0 h 17"/>
                <a:gd name="T12" fmla="*/ 71 w 79"/>
                <a:gd name="T13" fmla="*/ 0 h 17"/>
                <a:gd name="T14" fmla="*/ 8 w 79"/>
                <a:gd name="T15" fmla="*/ 1 h 17"/>
                <a:gd name="T16" fmla="*/ 5 w 79"/>
                <a:gd name="T17" fmla="*/ 1 h 17"/>
                <a:gd name="T18" fmla="*/ 3 w 79"/>
                <a:gd name="T19" fmla="*/ 3 h 17"/>
                <a:gd name="T20" fmla="*/ 0 w 79"/>
                <a:gd name="T21" fmla="*/ 9 h 17"/>
                <a:gd name="T22" fmla="*/ 3 w 79"/>
                <a:gd name="T23" fmla="*/ 14 h 17"/>
                <a:gd name="T24" fmla="*/ 5 w 79"/>
                <a:gd name="T25" fmla="*/ 16 h 17"/>
                <a:gd name="T26" fmla="*/ 8 w 79"/>
                <a:gd name="T27" fmla="*/ 17 h 17"/>
                <a:gd name="T28" fmla="*/ 71 w 79"/>
                <a:gd name="T29" fmla="*/ 16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7"/>
                <a:gd name="T47" fmla="*/ 79 w 79"/>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7">
                  <a:moveTo>
                    <a:pt x="71" y="16"/>
                  </a:moveTo>
                  <a:lnTo>
                    <a:pt x="74" y="14"/>
                  </a:lnTo>
                  <a:lnTo>
                    <a:pt x="77" y="13"/>
                  </a:lnTo>
                  <a:lnTo>
                    <a:pt x="79" y="8"/>
                  </a:lnTo>
                  <a:lnTo>
                    <a:pt x="77" y="1"/>
                  </a:lnTo>
                  <a:lnTo>
                    <a:pt x="74" y="0"/>
                  </a:lnTo>
                  <a:lnTo>
                    <a:pt x="71" y="0"/>
                  </a:lnTo>
                  <a:lnTo>
                    <a:pt x="8" y="1"/>
                  </a:lnTo>
                  <a:lnTo>
                    <a:pt x="5" y="1"/>
                  </a:lnTo>
                  <a:lnTo>
                    <a:pt x="3" y="3"/>
                  </a:lnTo>
                  <a:lnTo>
                    <a:pt x="0" y="9"/>
                  </a:lnTo>
                  <a:lnTo>
                    <a:pt x="3" y="14"/>
                  </a:lnTo>
                  <a:lnTo>
                    <a:pt x="5" y="16"/>
                  </a:lnTo>
                  <a:lnTo>
                    <a:pt x="8" y="17"/>
                  </a:lnTo>
                  <a:lnTo>
                    <a:pt x="7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15" name="Freeform 346">
              <a:extLst>
                <a:ext uri="{FF2B5EF4-FFF2-40B4-BE49-F238E27FC236}">
                  <a16:creationId xmlns:a16="http://schemas.microsoft.com/office/drawing/2014/main" id="{FF261DA4-3722-0DE8-41D5-86052DA52B36}"/>
                </a:ext>
              </a:extLst>
            </p:cNvPr>
            <p:cNvSpPr>
              <a:spLocks/>
            </p:cNvSpPr>
            <p:nvPr/>
          </p:nvSpPr>
          <p:spPr bwMode="auto">
            <a:xfrm>
              <a:off x="3085" y="2208"/>
              <a:ext cx="40" cy="9"/>
            </a:xfrm>
            <a:custGeom>
              <a:avLst/>
              <a:gdLst>
                <a:gd name="T0" fmla="*/ 71 w 79"/>
                <a:gd name="T1" fmla="*/ 15 h 18"/>
                <a:gd name="T2" fmla="*/ 74 w 79"/>
                <a:gd name="T3" fmla="*/ 14 h 18"/>
                <a:gd name="T4" fmla="*/ 77 w 79"/>
                <a:gd name="T5" fmla="*/ 13 h 18"/>
                <a:gd name="T6" fmla="*/ 79 w 79"/>
                <a:gd name="T7" fmla="*/ 7 h 18"/>
                <a:gd name="T8" fmla="*/ 77 w 79"/>
                <a:gd name="T9" fmla="*/ 2 h 18"/>
                <a:gd name="T10" fmla="*/ 74 w 79"/>
                <a:gd name="T11" fmla="*/ 0 h 18"/>
                <a:gd name="T12" fmla="*/ 71 w 79"/>
                <a:gd name="T13" fmla="*/ 0 h 18"/>
                <a:gd name="T14" fmla="*/ 8 w 79"/>
                <a:gd name="T15" fmla="*/ 2 h 18"/>
                <a:gd name="T16" fmla="*/ 5 w 79"/>
                <a:gd name="T17" fmla="*/ 2 h 18"/>
                <a:gd name="T18" fmla="*/ 2 w 79"/>
                <a:gd name="T19" fmla="*/ 4 h 18"/>
                <a:gd name="T20" fmla="*/ 0 w 79"/>
                <a:gd name="T21" fmla="*/ 10 h 18"/>
                <a:gd name="T22" fmla="*/ 2 w 79"/>
                <a:gd name="T23" fmla="*/ 15 h 18"/>
                <a:gd name="T24" fmla="*/ 5 w 79"/>
                <a:gd name="T25" fmla="*/ 17 h 18"/>
                <a:gd name="T26" fmla="*/ 8 w 79"/>
                <a:gd name="T27" fmla="*/ 18 h 18"/>
                <a:gd name="T28" fmla="*/ 71 w 79"/>
                <a:gd name="T29" fmla="*/ 15 h 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8"/>
                <a:gd name="T47" fmla="*/ 79 w 79"/>
                <a:gd name="T48" fmla="*/ 18 h 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8">
                  <a:moveTo>
                    <a:pt x="71" y="15"/>
                  </a:moveTo>
                  <a:lnTo>
                    <a:pt x="74" y="14"/>
                  </a:lnTo>
                  <a:lnTo>
                    <a:pt x="77" y="13"/>
                  </a:lnTo>
                  <a:lnTo>
                    <a:pt x="79" y="7"/>
                  </a:lnTo>
                  <a:lnTo>
                    <a:pt x="77" y="2"/>
                  </a:lnTo>
                  <a:lnTo>
                    <a:pt x="74" y="0"/>
                  </a:lnTo>
                  <a:lnTo>
                    <a:pt x="71" y="0"/>
                  </a:lnTo>
                  <a:lnTo>
                    <a:pt x="8" y="2"/>
                  </a:lnTo>
                  <a:lnTo>
                    <a:pt x="5" y="2"/>
                  </a:lnTo>
                  <a:lnTo>
                    <a:pt x="2" y="4"/>
                  </a:lnTo>
                  <a:lnTo>
                    <a:pt x="0" y="10"/>
                  </a:lnTo>
                  <a:lnTo>
                    <a:pt x="2" y="15"/>
                  </a:lnTo>
                  <a:lnTo>
                    <a:pt x="5" y="17"/>
                  </a:lnTo>
                  <a:lnTo>
                    <a:pt x="8" y="18"/>
                  </a:lnTo>
                  <a:lnTo>
                    <a:pt x="71"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16" name="Freeform 347">
              <a:extLst>
                <a:ext uri="{FF2B5EF4-FFF2-40B4-BE49-F238E27FC236}">
                  <a16:creationId xmlns:a16="http://schemas.microsoft.com/office/drawing/2014/main" id="{2566D4CD-4F44-2267-8414-9C73BFC2CD77}"/>
                </a:ext>
              </a:extLst>
            </p:cNvPr>
            <p:cNvSpPr>
              <a:spLocks/>
            </p:cNvSpPr>
            <p:nvPr/>
          </p:nvSpPr>
          <p:spPr bwMode="auto">
            <a:xfrm>
              <a:off x="3030" y="2210"/>
              <a:ext cx="40" cy="8"/>
            </a:xfrm>
            <a:custGeom>
              <a:avLst/>
              <a:gdLst>
                <a:gd name="T0" fmla="*/ 71 w 79"/>
                <a:gd name="T1" fmla="*/ 15 h 17"/>
                <a:gd name="T2" fmla="*/ 75 w 79"/>
                <a:gd name="T3" fmla="*/ 14 h 17"/>
                <a:gd name="T4" fmla="*/ 76 w 79"/>
                <a:gd name="T5" fmla="*/ 13 h 17"/>
                <a:gd name="T6" fmla="*/ 79 w 79"/>
                <a:gd name="T7" fmla="*/ 7 h 17"/>
                <a:gd name="T8" fmla="*/ 76 w 79"/>
                <a:gd name="T9" fmla="*/ 2 h 17"/>
                <a:gd name="T10" fmla="*/ 75 w 79"/>
                <a:gd name="T11" fmla="*/ 0 h 17"/>
                <a:gd name="T12" fmla="*/ 71 w 79"/>
                <a:gd name="T13" fmla="*/ 0 h 17"/>
                <a:gd name="T14" fmla="*/ 17 w 79"/>
                <a:gd name="T15" fmla="*/ 1 h 17"/>
                <a:gd name="T16" fmla="*/ 8 w 79"/>
                <a:gd name="T17" fmla="*/ 1 h 17"/>
                <a:gd name="T18" fmla="*/ 5 w 79"/>
                <a:gd name="T19" fmla="*/ 2 h 17"/>
                <a:gd name="T20" fmla="*/ 2 w 79"/>
                <a:gd name="T21" fmla="*/ 3 h 17"/>
                <a:gd name="T22" fmla="*/ 0 w 79"/>
                <a:gd name="T23" fmla="*/ 9 h 17"/>
                <a:gd name="T24" fmla="*/ 2 w 79"/>
                <a:gd name="T25" fmla="*/ 15 h 17"/>
                <a:gd name="T26" fmla="*/ 5 w 79"/>
                <a:gd name="T27" fmla="*/ 17 h 17"/>
                <a:gd name="T28" fmla="*/ 8 w 79"/>
                <a:gd name="T29" fmla="*/ 17 h 17"/>
                <a:gd name="T30" fmla="*/ 17 w 79"/>
                <a:gd name="T31" fmla="*/ 17 h 17"/>
                <a:gd name="T32" fmla="*/ 71 w 79"/>
                <a:gd name="T33" fmla="*/ 15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17"/>
                <a:gd name="T53" fmla="*/ 79 w 79"/>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17">
                  <a:moveTo>
                    <a:pt x="71" y="15"/>
                  </a:moveTo>
                  <a:lnTo>
                    <a:pt x="75" y="14"/>
                  </a:lnTo>
                  <a:lnTo>
                    <a:pt x="76" y="13"/>
                  </a:lnTo>
                  <a:lnTo>
                    <a:pt x="79" y="7"/>
                  </a:lnTo>
                  <a:lnTo>
                    <a:pt x="76" y="2"/>
                  </a:lnTo>
                  <a:lnTo>
                    <a:pt x="75" y="0"/>
                  </a:lnTo>
                  <a:lnTo>
                    <a:pt x="71" y="0"/>
                  </a:lnTo>
                  <a:lnTo>
                    <a:pt x="17" y="1"/>
                  </a:lnTo>
                  <a:lnTo>
                    <a:pt x="8" y="1"/>
                  </a:lnTo>
                  <a:lnTo>
                    <a:pt x="5" y="2"/>
                  </a:lnTo>
                  <a:lnTo>
                    <a:pt x="2" y="3"/>
                  </a:lnTo>
                  <a:lnTo>
                    <a:pt x="0" y="9"/>
                  </a:lnTo>
                  <a:lnTo>
                    <a:pt x="2" y="15"/>
                  </a:lnTo>
                  <a:lnTo>
                    <a:pt x="5" y="17"/>
                  </a:lnTo>
                  <a:lnTo>
                    <a:pt x="8" y="17"/>
                  </a:lnTo>
                  <a:lnTo>
                    <a:pt x="17" y="17"/>
                  </a:lnTo>
                  <a:lnTo>
                    <a:pt x="71"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17" name="Freeform 348">
              <a:extLst>
                <a:ext uri="{FF2B5EF4-FFF2-40B4-BE49-F238E27FC236}">
                  <a16:creationId xmlns:a16="http://schemas.microsoft.com/office/drawing/2014/main" id="{C84B099D-AC4E-D49C-7E53-F57897DFEE28}"/>
                </a:ext>
              </a:extLst>
            </p:cNvPr>
            <p:cNvSpPr>
              <a:spLocks/>
            </p:cNvSpPr>
            <p:nvPr/>
          </p:nvSpPr>
          <p:spPr bwMode="auto">
            <a:xfrm>
              <a:off x="2974" y="2212"/>
              <a:ext cx="40" cy="9"/>
            </a:xfrm>
            <a:custGeom>
              <a:avLst/>
              <a:gdLst>
                <a:gd name="T0" fmla="*/ 71 w 79"/>
                <a:gd name="T1" fmla="*/ 16 h 19"/>
                <a:gd name="T2" fmla="*/ 75 w 79"/>
                <a:gd name="T3" fmla="*/ 16 h 19"/>
                <a:gd name="T4" fmla="*/ 76 w 79"/>
                <a:gd name="T5" fmla="*/ 14 h 19"/>
                <a:gd name="T6" fmla="*/ 79 w 79"/>
                <a:gd name="T7" fmla="*/ 8 h 19"/>
                <a:gd name="T8" fmla="*/ 76 w 79"/>
                <a:gd name="T9" fmla="*/ 3 h 19"/>
                <a:gd name="T10" fmla="*/ 75 w 79"/>
                <a:gd name="T11" fmla="*/ 2 h 19"/>
                <a:gd name="T12" fmla="*/ 71 w 79"/>
                <a:gd name="T13" fmla="*/ 0 h 19"/>
                <a:gd name="T14" fmla="*/ 7 w 79"/>
                <a:gd name="T15" fmla="*/ 3 h 19"/>
                <a:gd name="T16" fmla="*/ 5 w 79"/>
                <a:gd name="T17" fmla="*/ 4 h 19"/>
                <a:gd name="T18" fmla="*/ 2 w 79"/>
                <a:gd name="T19" fmla="*/ 6 h 19"/>
                <a:gd name="T20" fmla="*/ 0 w 79"/>
                <a:gd name="T21" fmla="*/ 11 h 19"/>
                <a:gd name="T22" fmla="*/ 2 w 79"/>
                <a:gd name="T23" fmla="*/ 16 h 19"/>
                <a:gd name="T24" fmla="*/ 5 w 79"/>
                <a:gd name="T25" fmla="*/ 19 h 19"/>
                <a:gd name="T26" fmla="*/ 7 w 79"/>
                <a:gd name="T27" fmla="*/ 19 h 19"/>
                <a:gd name="T28" fmla="*/ 71 w 79"/>
                <a:gd name="T29" fmla="*/ 16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9"/>
                <a:gd name="T47" fmla="*/ 79 w 7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9">
                  <a:moveTo>
                    <a:pt x="71" y="16"/>
                  </a:moveTo>
                  <a:lnTo>
                    <a:pt x="75" y="16"/>
                  </a:lnTo>
                  <a:lnTo>
                    <a:pt x="76" y="14"/>
                  </a:lnTo>
                  <a:lnTo>
                    <a:pt x="79" y="8"/>
                  </a:lnTo>
                  <a:lnTo>
                    <a:pt x="76" y="3"/>
                  </a:lnTo>
                  <a:lnTo>
                    <a:pt x="75" y="2"/>
                  </a:lnTo>
                  <a:lnTo>
                    <a:pt x="71" y="0"/>
                  </a:lnTo>
                  <a:lnTo>
                    <a:pt x="7" y="3"/>
                  </a:lnTo>
                  <a:lnTo>
                    <a:pt x="5" y="4"/>
                  </a:lnTo>
                  <a:lnTo>
                    <a:pt x="2" y="6"/>
                  </a:lnTo>
                  <a:lnTo>
                    <a:pt x="0" y="11"/>
                  </a:lnTo>
                  <a:lnTo>
                    <a:pt x="2" y="16"/>
                  </a:lnTo>
                  <a:lnTo>
                    <a:pt x="5" y="19"/>
                  </a:lnTo>
                  <a:lnTo>
                    <a:pt x="7" y="19"/>
                  </a:lnTo>
                  <a:lnTo>
                    <a:pt x="7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18" name="Freeform 349">
              <a:extLst>
                <a:ext uri="{FF2B5EF4-FFF2-40B4-BE49-F238E27FC236}">
                  <a16:creationId xmlns:a16="http://schemas.microsoft.com/office/drawing/2014/main" id="{12E880C9-840D-8A90-716C-1685E48E68DF}"/>
                </a:ext>
              </a:extLst>
            </p:cNvPr>
            <p:cNvSpPr>
              <a:spLocks/>
            </p:cNvSpPr>
            <p:nvPr/>
          </p:nvSpPr>
          <p:spPr bwMode="auto">
            <a:xfrm>
              <a:off x="2919" y="2214"/>
              <a:ext cx="39" cy="10"/>
            </a:xfrm>
            <a:custGeom>
              <a:avLst/>
              <a:gdLst>
                <a:gd name="T0" fmla="*/ 72 w 80"/>
                <a:gd name="T1" fmla="*/ 16 h 18"/>
                <a:gd name="T2" fmla="*/ 76 w 80"/>
                <a:gd name="T3" fmla="*/ 14 h 18"/>
                <a:gd name="T4" fmla="*/ 78 w 80"/>
                <a:gd name="T5" fmla="*/ 13 h 18"/>
                <a:gd name="T6" fmla="*/ 80 w 80"/>
                <a:gd name="T7" fmla="*/ 8 h 18"/>
                <a:gd name="T8" fmla="*/ 78 w 80"/>
                <a:gd name="T9" fmla="*/ 2 h 18"/>
                <a:gd name="T10" fmla="*/ 76 w 80"/>
                <a:gd name="T11" fmla="*/ 0 h 18"/>
                <a:gd name="T12" fmla="*/ 72 w 80"/>
                <a:gd name="T13" fmla="*/ 0 h 18"/>
                <a:gd name="T14" fmla="*/ 40 w 80"/>
                <a:gd name="T15" fmla="*/ 1 h 18"/>
                <a:gd name="T16" fmla="*/ 8 w 80"/>
                <a:gd name="T17" fmla="*/ 2 h 18"/>
                <a:gd name="T18" fmla="*/ 6 w 80"/>
                <a:gd name="T19" fmla="*/ 4 h 18"/>
                <a:gd name="T20" fmla="*/ 3 w 80"/>
                <a:gd name="T21" fmla="*/ 5 h 18"/>
                <a:gd name="T22" fmla="*/ 0 w 80"/>
                <a:gd name="T23" fmla="*/ 10 h 18"/>
                <a:gd name="T24" fmla="*/ 3 w 80"/>
                <a:gd name="T25" fmla="*/ 16 h 18"/>
                <a:gd name="T26" fmla="*/ 6 w 80"/>
                <a:gd name="T27" fmla="*/ 18 h 18"/>
                <a:gd name="T28" fmla="*/ 8 w 80"/>
                <a:gd name="T29" fmla="*/ 18 h 18"/>
                <a:gd name="T30" fmla="*/ 40 w 80"/>
                <a:gd name="T31" fmla="*/ 17 h 18"/>
                <a:gd name="T32" fmla="*/ 72 w 80"/>
                <a:gd name="T33" fmla="*/ 1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18"/>
                <a:gd name="T53" fmla="*/ 80 w 80"/>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18">
                  <a:moveTo>
                    <a:pt x="72" y="16"/>
                  </a:moveTo>
                  <a:lnTo>
                    <a:pt x="76" y="14"/>
                  </a:lnTo>
                  <a:lnTo>
                    <a:pt x="78" y="13"/>
                  </a:lnTo>
                  <a:lnTo>
                    <a:pt x="80" y="8"/>
                  </a:lnTo>
                  <a:lnTo>
                    <a:pt x="78" y="2"/>
                  </a:lnTo>
                  <a:lnTo>
                    <a:pt x="76" y="0"/>
                  </a:lnTo>
                  <a:lnTo>
                    <a:pt x="72" y="0"/>
                  </a:lnTo>
                  <a:lnTo>
                    <a:pt x="40" y="1"/>
                  </a:lnTo>
                  <a:lnTo>
                    <a:pt x="8" y="2"/>
                  </a:lnTo>
                  <a:lnTo>
                    <a:pt x="6" y="4"/>
                  </a:lnTo>
                  <a:lnTo>
                    <a:pt x="3" y="5"/>
                  </a:lnTo>
                  <a:lnTo>
                    <a:pt x="0" y="10"/>
                  </a:lnTo>
                  <a:lnTo>
                    <a:pt x="3" y="16"/>
                  </a:lnTo>
                  <a:lnTo>
                    <a:pt x="6" y="18"/>
                  </a:lnTo>
                  <a:lnTo>
                    <a:pt x="8" y="18"/>
                  </a:lnTo>
                  <a:lnTo>
                    <a:pt x="40" y="17"/>
                  </a:lnTo>
                  <a:lnTo>
                    <a:pt x="7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19" name="Freeform 350">
              <a:extLst>
                <a:ext uri="{FF2B5EF4-FFF2-40B4-BE49-F238E27FC236}">
                  <a16:creationId xmlns:a16="http://schemas.microsoft.com/office/drawing/2014/main" id="{38C8390D-2074-70F2-956B-4EE1035A15D7}"/>
                </a:ext>
              </a:extLst>
            </p:cNvPr>
            <p:cNvSpPr>
              <a:spLocks/>
            </p:cNvSpPr>
            <p:nvPr/>
          </p:nvSpPr>
          <p:spPr bwMode="auto">
            <a:xfrm>
              <a:off x="2863" y="2217"/>
              <a:ext cx="40" cy="10"/>
            </a:xfrm>
            <a:custGeom>
              <a:avLst/>
              <a:gdLst>
                <a:gd name="T0" fmla="*/ 72 w 80"/>
                <a:gd name="T1" fmla="*/ 16 h 20"/>
                <a:gd name="T2" fmla="*/ 76 w 80"/>
                <a:gd name="T3" fmla="*/ 16 h 20"/>
                <a:gd name="T4" fmla="*/ 78 w 80"/>
                <a:gd name="T5" fmla="*/ 13 h 20"/>
                <a:gd name="T6" fmla="*/ 80 w 80"/>
                <a:gd name="T7" fmla="*/ 8 h 20"/>
                <a:gd name="T8" fmla="*/ 78 w 80"/>
                <a:gd name="T9" fmla="*/ 3 h 20"/>
                <a:gd name="T10" fmla="*/ 76 w 80"/>
                <a:gd name="T11" fmla="*/ 1 h 20"/>
                <a:gd name="T12" fmla="*/ 72 w 80"/>
                <a:gd name="T13" fmla="*/ 0 h 20"/>
                <a:gd name="T14" fmla="*/ 8 w 80"/>
                <a:gd name="T15" fmla="*/ 4 h 20"/>
                <a:gd name="T16" fmla="*/ 6 w 80"/>
                <a:gd name="T17" fmla="*/ 4 h 20"/>
                <a:gd name="T18" fmla="*/ 3 w 80"/>
                <a:gd name="T19" fmla="*/ 5 h 20"/>
                <a:gd name="T20" fmla="*/ 0 w 80"/>
                <a:gd name="T21" fmla="*/ 12 h 20"/>
                <a:gd name="T22" fmla="*/ 3 w 80"/>
                <a:gd name="T23" fmla="*/ 17 h 20"/>
                <a:gd name="T24" fmla="*/ 6 w 80"/>
                <a:gd name="T25" fmla="*/ 19 h 20"/>
                <a:gd name="T26" fmla="*/ 8 w 80"/>
                <a:gd name="T27" fmla="*/ 20 h 20"/>
                <a:gd name="T28" fmla="*/ 72 w 80"/>
                <a:gd name="T29" fmla="*/ 16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20"/>
                <a:gd name="T47" fmla="*/ 80 w 80"/>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20">
                  <a:moveTo>
                    <a:pt x="72" y="16"/>
                  </a:moveTo>
                  <a:lnTo>
                    <a:pt x="76" y="16"/>
                  </a:lnTo>
                  <a:lnTo>
                    <a:pt x="78" y="13"/>
                  </a:lnTo>
                  <a:lnTo>
                    <a:pt x="80" y="8"/>
                  </a:lnTo>
                  <a:lnTo>
                    <a:pt x="78" y="3"/>
                  </a:lnTo>
                  <a:lnTo>
                    <a:pt x="76" y="1"/>
                  </a:lnTo>
                  <a:lnTo>
                    <a:pt x="72" y="0"/>
                  </a:lnTo>
                  <a:lnTo>
                    <a:pt x="8" y="4"/>
                  </a:lnTo>
                  <a:lnTo>
                    <a:pt x="6" y="4"/>
                  </a:lnTo>
                  <a:lnTo>
                    <a:pt x="3" y="5"/>
                  </a:lnTo>
                  <a:lnTo>
                    <a:pt x="0" y="12"/>
                  </a:lnTo>
                  <a:lnTo>
                    <a:pt x="3" y="17"/>
                  </a:lnTo>
                  <a:lnTo>
                    <a:pt x="6" y="19"/>
                  </a:lnTo>
                  <a:lnTo>
                    <a:pt x="8" y="20"/>
                  </a:lnTo>
                  <a:lnTo>
                    <a:pt x="7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20" name="Freeform 351">
              <a:extLst>
                <a:ext uri="{FF2B5EF4-FFF2-40B4-BE49-F238E27FC236}">
                  <a16:creationId xmlns:a16="http://schemas.microsoft.com/office/drawing/2014/main" id="{82C42635-FDCA-D58B-E937-54ABC8AC39AA}"/>
                </a:ext>
              </a:extLst>
            </p:cNvPr>
            <p:cNvSpPr>
              <a:spLocks/>
            </p:cNvSpPr>
            <p:nvPr/>
          </p:nvSpPr>
          <p:spPr bwMode="auto">
            <a:xfrm>
              <a:off x="2808" y="2220"/>
              <a:ext cx="40" cy="10"/>
            </a:xfrm>
            <a:custGeom>
              <a:avLst/>
              <a:gdLst>
                <a:gd name="T0" fmla="*/ 72 w 80"/>
                <a:gd name="T1" fmla="*/ 16 h 20"/>
                <a:gd name="T2" fmla="*/ 75 w 80"/>
                <a:gd name="T3" fmla="*/ 14 h 20"/>
                <a:gd name="T4" fmla="*/ 77 w 80"/>
                <a:gd name="T5" fmla="*/ 13 h 20"/>
                <a:gd name="T6" fmla="*/ 80 w 80"/>
                <a:gd name="T7" fmla="*/ 8 h 20"/>
                <a:gd name="T8" fmla="*/ 77 w 80"/>
                <a:gd name="T9" fmla="*/ 1 h 20"/>
                <a:gd name="T10" fmla="*/ 75 w 80"/>
                <a:gd name="T11" fmla="*/ 0 h 20"/>
                <a:gd name="T12" fmla="*/ 72 w 80"/>
                <a:gd name="T13" fmla="*/ 0 h 20"/>
                <a:gd name="T14" fmla="*/ 65 w 80"/>
                <a:gd name="T15" fmla="*/ 0 h 20"/>
                <a:gd name="T16" fmla="*/ 8 w 80"/>
                <a:gd name="T17" fmla="*/ 4 h 20"/>
                <a:gd name="T18" fmla="*/ 4 w 80"/>
                <a:gd name="T19" fmla="*/ 4 h 20"/>
                <a:gd name="T20" fmla="*/ 2 w 80"/>
                <a:gd name="T21" fmla="*/ 5 h 20"/>
                <a:gd name="T22" fmla="*/ 0 w 80"/>
                <a:gd name="T23" fmla="*/ 12 h 20"/>
                <a:gd name="T24" fmla="*/ 2 w 80"/>
                <a:gd name="T25" fmla="*/ 17 h 20"/>
                <a:gd name="T26" fmla="*/ 4 w 80"/>
                <a:gd name="T27" fmla="*/ 18 h 20"/>
                <a:gd name="T28" fmla="*/ 8 w 80"/>
                <a:gd name="T29" fmla="*/ 20 h 20"/>
                <a:gd name="T30" fmla="*/ 65 w 80"/>
                <a:gd name="T31" fmla="*/ 16 h 20"/>
                <a:gd name="T32" fmla="*/ 72 w 80"/>
                <a:gd name="T33" fmla="*/ 16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20"/>
                <a:gd name="T53" fmla="*/ 80 w 80"/>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20">
                  <a:moveTo>
                    <a:pt x="72" y="16"/>
                  </a:moveTo>
                  <a:lnTo>
                    <a:pt x="75" y="14"/>
                  </a:lnTo>
                  <a:lnTo>
                    <a:pt x="77" y="13"/>
                  </a:lnTo>
                  <a:lnTo>
                    <a:pt x="80" y="8"/>
                  </a:lnTo>
                  <a:lnTo>
                    <a:pt x="77" y="1"/>
                  </a:lnTo>
                  <a:lnTo>
                    <a:pt x="75" y="0"/>
                  </a:lnTo>
                  <a:lnTo>
                    <a:pt x="72" y="0"/>
                  </a:lnTo>
                  <a:lnTo>
                    <a:pt x="65" y="0"/>
                  </a:lnTo>
                  <a:lnTo>
                    <a:pt x="8" y="4"/>
                  </a:lnTo>
                  <a:lnTo>
                    <a:pt x="4" y="4"/>
                  </a:lnTo>
                  <a:lnTo>
                    <a:pt x="2" y="5"/>
                  </a:lnTo>
                  <a:lnTo>
                    <a:pt x="0" y="12"/>
                  </a:lnTo>
                  <a:lnTo>
                    <a:pt x="2" y="17"/>
                  </a:lnTo>
                  <a:lnTo>
                    <a:pt x="4" y="18"/>
                  </a:lnTo>
                  <a:lnTo>
                    <a:pt x="8" y="20"/>
                  </a:lnTo>
                  <a:lnTo>
                    <a:pt x="65" y="16"/>
                  </a:lnTo>
                  <a:lnTo>
                    <a:pt x="7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21" name="Freeform 352">
              <a:extLst>
                <a:ext uri="{FF2B5EF4-FFF2-40B4-BE49-F238E27FC236}">
                  <a16:creationId xmlns:a16="http://schemas.microsoft.com/office/drawing/2014/main" id="{480E4BC3-4724-1943-033E-44428A322788}"/>
                </a:ext>
              </a:extLst>
            </p:cNvPr>
            <p:cNvSpPr>
              <a:spLocks/>
            </p:cNvSpPr>
            <p:nvPr/>
          </p:nvSpPr>
          <p:spPr bwMode="auto">
            <a:xfrm>
              <a:off x="2753" y="2224"/>
              <a:ext cx="39" cy="10"/>
            </a:xfrm>
            <a:custGeom>
              <a:avLst/>
              <a:gdLst>
                <a:gd name="T0" fmla="*/ 72 w 80"/>
                <a:gd name="T1" fmla="*/ 16 h 20"/>
                <a:gd name="T2" fmla="*/ 74 w 80"/>
                <a:gd name="T3" fmla="*/ 16 h 20"/>
                <a:gd name="T4" fmla="*/ 77 w 80"/>
                <a:gd name="T5" fmla="*/ 14 h 20"/>
                <a:gd name="T6" fmla="*/ 80 w 80"/>
                <a:gd name="T7" fmla="*/ 8 h 20"/>
                <a:gd name="T8" fmla="*/ 77 w 80"/>
                <a:gd name="T9" fmla="*/ 3 h 20"/>
                <a:gd name="T10" fmla="*/ 74 w 80"/>
                <a:gd name="T11" fmla="*/ 2 h 20"/>
                <a:gd name="T12" fmla="*/ 72 w 80"/>
                <a:gd name="T13" fmla="*/ 0 h 20"/>
                <a:gd name="T14" fmla="*/ 8 w 80"/>
                <a:gd name="T15" fmla="*/ 4 h 20"/>
                <a:gd name="T16" fmla="*/ 4 w 80"/>
                <a:gd name="T17" fmla="*/ 6 h 20"/>
                <a:gd name="T18" fmla="*/ 3 w 80"/>
                <a:gd name="T19" fmla="*/ 7 h 20"/>
                <a:gd name="T20" fmla="*/ 0 w 80"/>
                <a:gd name="T21" fmla="*/ 12 h 20"/>
                <a:gd name="T22" fmla="*/ 3 w 80"/>
                <a:gd name="T23" fmla="*/ 17 h 20"/>
                <a:gd name="T24" fmla="*/ 4 w 80"/>
                <a:gd name="T25" fmla="*/ 20 h 20"/>
                <a:gd name="T26" fmla="*/ 8 w 80"/>
                <a:gd name="T27" fmla="*/ 20 h 20"/>
                <a:gd name="T28" fmla="*/ 72 w 80"/>
                <a:gd name="T29" fmla="*/ 16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20"/>
                <a:gd name="T47" fmla="*/ 80 w 80"/>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20">
                  <a:moveTo>
                    <a:pt x="72" y="16"/>
                  </a:moveTo>
                  <a:lnTo>
                    <a:pt x="74" y="16"/>
                  </a:lnTo>
                  <a:lnTo>
                    <a:pt x="77" y="14"/>
                  </a:lnTo>
                  <a:lnTo>
                    <a:pt x="80" y="8"/>
                  </a:lnTo>
                  <a:lnTo>
                    <a:pt x="77" y="3"/>
                  </a:lnTo>
                  <a:lnTo>
                    <a:pt x="74" y="2"/>
                  </a:lnTo>
                  <a:lnTo>
                    <a:pt x="72" y="0"/>
                  </a:lnTo>
                  <a:lnTo>
                    <a:pt x="8" y="4"/>
                  </a:lnTo>
                  <a:lnTo>
                    <a:pt x="4" y="6"/>
                  </a:lnTo>
                  <a:lnTo>
                    <a:pt x="3" y="7"/>
                  </a:lnTo>
                  <a:lnTo>
                    <a:pt x="0" y="12"/>
                  </a:lnTo>
                  <a:lnTo>
                    <a:pt x="3" y="17"/>
                  </a:lnTo>
                  <a:lnTo>
                    <a:pt x="4" y="20"/>
                  </a:lnTo>
                  <a:lnTo>
                    <a:pt x="8" y="20"/>
                  </a:lnTo>
                  <a:lnTo>
                    <a:pt x="7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22" name="Freeform 353">
              <a:extLst>
                <a:ext uri="{FF2B5EF4-FFF2-40B4-BE49-F238E27FC236}">
                  <a16:creationId xmlns:a16="http://schemas.microsoft.com/office/drawing/2014/main" id="{AEEF8C36-4D84-DD45-2AEE-4C1F6A245F51}"/>
                </a:ext>
              </a:extLst>
            </p:cNvPr>
            <p:cNvSpPr>
              <a:spLocks/>
            </p:cNvSpPr>
            <p:nvPr/>
          </p:nvSpPr>
          <p:spPr bwMode="auto">
            <a:xfrm>
              <a:off x="2697" y="2228"/>
              <a:ext cx="40" cy="10"/>
            </a:xfrm>
            <a:custGeom>
              <a:avLst/>
              <a:gdLst>
                <a:gd name="T0" fmla="*/ 72 w 80"/>
                <a:gd name="T1" fmla="*/ 16 h 20"/>
                <a:gd name="T2" fmla="*/ 74 w 80"/>
                <a:gd name="T3" fmla="*/ 15 h 20"/>
                <a:gd name="T4" fmla="*/ 77 w 80"/>
                <a:gd name="T5" fmla="*/ 13 h 20"/>
                <a:gd name="T6" fmla="*/ 80 w 80"/>
                <a:gd name="T7" fmla="*/ 8 h 20"/>
                <a:gd name="T8" fmla="*/ 77 w 80"/>
                <a:gd name="T9" fmla="*/ 2 h 20"/>
                <a:gd name="T10" fmla="*/ 74 w 80"/>
                <a:gd name="T11" fmla="*/ 0 h 20"/>
                <a:gd name="T12" fmla="*/ 72 w 80"/>
                <a:gd name="T13" fmla="*/ 0 h 20"/>
                <a:gd name="T14" fmla="*/ 8 w 80"/>
                <a:gd name="T15" fmla="*/ 4 h 20"/>
                <a:gd name="T16" fmla="*/ 5 w 80"/>
                <a:gd name="T17" fmla="*/ 6 h 20"/>
                <a:gd name="T18" fmla="*/ 3 w 80"/>
                <a:gd name="T19" fmla="*/ 7 h 20"/>
                <a:gd name="T20" fmla="*/ 0 w 80"/>
                <a:gd name="T21" fmla="*/ 12 h 20"/>
                <a:gd name="T22" fmla="*/ 3 w 80"/>
                <a:gd name="T23" fmla="*/ 19 h 20"/>
                <a:gd name="T24" fmla="*/ 5 w 80"/>
                <a:gd name="T25" fmla="*/ 20 h 20"/>
                <a:gd name="T26" fmla="*/ 8 w 80"/>
                <a:gd name="T27" fmla="*/ 20 h 20"/>
                <a:gd name="T28" fmla="*/ 72 w 80"/>
                <a:gd name="T29" fmla="*/ 16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20"/>
                <a:gd name="T47" fmla="*/ 80 w 80"/>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20">
                  <a:moveTo>
                    <a:pt x="72" y="16"/>
                  </a:moveTo>
                  <a:lnTo>
                    <a:pt x="74" y="15"/>
                  </a:lnTo>
                  <a:lnTo>
                    <a:pt x="77" y="13"/>
                  </a:lnTo>
                  <a:lnTo>
                    <a:pt x="80" y="8"/>
                  </a:lnTo>
                  <a:lnTo>
                    <a:pt x="77" y="2"/>
                  </a:lnTo>
                  <a:lnTo>
                    <a:pt x="74" y="0"/>
                  </a:lnTo>
                  <a:lnTo>
                    <a:pt x="72" y="0"/>
                  </a:lnTo>
                  <a:lnTo>
                    <a:pt x="8" y="4"/>
                  </a:lnTo>
                  <a:lnTo>
                    <a:pt x="5" y="6"/>
                  </a:lnTo>
                  <a:lnTo>
                    <a:pt x="3" y="7"/>
                  </a:lnTo>
                  <a:lnTo>
                    <a:pt x="0" y="12"/>
                  </a:lnTo>
                  <a:lnTo>
                    <a:pt x="3" y="19"/>
                  </a:lnTo>
                  <a:lnTo>
                    <a:pt x="5" y="20"/>
                  </a:lnTo>
                  <a:lnTo>
                    <a:pt x="8" y="20"/>
                  </a:lnTo>
                  <a:lnTo>
                    <a:pt x="7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23" name="Freeform 354">
              <a:extLst>
                <a:ext uri="{FF2B5EF4-FFF2-40B4-BE49-F238E27FC236}">
                  <a16:creationId xmlns:a16="http://schemas.microsoft.com/office/drawing/2014/main" id="{A859BC9A-CB4E-DEE6-8CEF-59D2EE0329C8}"/>
                </a:ext>
              </a:extLst>
            </p:cNvPr>
            <p:cNvSpPr>
              <a:spLocks/>
            </p:cNvSpPr>
            <p:nvPr/>
          </p:nvSpPr>
          <p:spPr bwMode="auto">
            <a:xfrm>
              <a:off x="2642" y="2232"/>
              <a:ext cx="39" cy="10"/>
            </a:xfrm>
            <a:custGeom>
              <a:avLst/>
              <a:gdLst>
                <a:gd name="T0" fmla="*/ 71 w 79"/>
                <a:gd name="T1" fmla="*/ 16 h 21"/>
                <a:gd name="T2" fmla="*/ 74 w 79"/>
                <a:gd name="T3" fmla="*/ 16 h 21"/>
                <a:gd name="T4" fmla="*/ 77 w 79"/>
                <a:gd name="T5" fmla="*/ 13 h 21"/>
                <a:gd name="T6" fmla="*/ 79 w 79"/>
                <a:gd name="T7" fmla="*/ 8 h 21"/>
                <a:gd name="T8" fmla="*/ 77 w 79"/>
                <a:gd name="T9" fmla="*/ 3 h 21"/>
                <a:gd name="T10" fmla="*/ 74 w 79"/>
                <a:gd name="T11" fmla="*/ 1 h 21"/>
                <a:gd name="T12" fmla="*/ 71 w 79"/>
                <a:gd name="T13" fmla="*/ 0 h 21"/>
                <a:gd name="T14" fmla="*/ 19 w 79"/>
                <a:gd name="T15" fmla="*/ 4 h 21"/>
                <a:gd name="T16" fmla="*/ 8 w 79"/>
                <a:gd name="T17" fmla="*/ 5 h 21"/>
                <a:gd name="T18" fmla="*/ 5 w 79"/>
                <a:gd name="T19" fmla="*/ 5 h 21"/>
                <a:gd name="T20" fmla="*/ 3 w 79"/>
                <a:gd name="T21" fmla="*/ 8 h 21"/>
                <a:gd name="T22" fmla="*/ 0 w 79"/>
                <a:gd name="T23" fmla="*/ 13 h 21"/>
                <a:gd name="T24" fmla="*/ 3 w 79"/>
                <a:gd name="T25" fmla="*/ 19 h 21"/>
                <a:gd name="T26" fmla="*/ 5 w 79"/>
                <a:gd name="T27" fmla="*/ 20 h 21"/>
                <a:gd name="T28" fmla="*/ 8 w 79"/>
                <a:gd name="T29" fmla="*/ 21 h 21"/>
                <a:gd name="T30" fmla="*/ 19 w 79"/>
                <a:gd name="T31" fmla="*/ 20 h 21"/>
                <a:gd name="T32" fmla="*/ 71 w 79"/>
                <a:gd name="T33" fmla="*/ 16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21"/>
                <a:gd name="T53" fmla="*/ 79 w 79"/>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21">
                  <a:moveTo>
                    <a:pt x="71" y="16"/>
                  </a:moveTo>
                  <a:lnTo>
                    <a:pt x="74" y="16"/>
                  </a:lnTo>
                  <a:lnTo>
                    <a:pt x="77" y="13"/>
                  </a:lnTo>
                  <a:lnTo>
                    <a:pt x="79" y="8"/>
                  </a:lnTo>
                  <a:lnTo>
                    <a:pt x="77" y="3"/>
                  </a:lnTo>
                  <a:lnTo>
                    <a:pt x="74" y="1"/>
                  </a:lnTo>
                  <a:lnTo>
                    <a:pt x="71" y="0"/>
                  </a:lnTo>
                  <a:lnTo>
                    <a:pt x="19" y="4"/>
                  </a:lnTo>
                  <a:lnTo>
                    <a:pt x="8" y="5"/>
                  </a:lnTo>
                  <a:lnTo>
                    <a:pt x="5" y="5"/>
                  </a:lnTo>
                  <a:lnTo>
                    <a:pt x="3" y="8"/>
                  </a:lnTo>
                  <a:lnTo>
                    <a:pt x="0" y="13"/>
                  </a:lnTo>
                  <a:lnTo>
                    <a:pt x="3" y="19"/>
                  </a:lnTo>
                  <a:lnTo>
                    <a:pt x="5" y="20"/>
                  </a:lnTo>
                  <a:lnTo>
                    <a:pt x="8" y="21"/>
                  </a:lnTo>
                  <a:lnTo>
                    <a:pt x="19" y="20"/>
                  </a:lnTo>
                  <a:lnTo>
                    <a:pt x="7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24" name="Freeform 355">
              <a:extLst>
                <a:ext uri="{FF2B5EF4-FFF2-40B4-BE49-F238E27FC236}">
                  <a16:creationId xmlns:a16="http://schemas.microsoft.com/office/drawing/2014/main" id="{2CA9F8E7-98CE-9BAC-4035-3116ED1D2B29}"/>
                </a:ext>
              </a:extLst>
            </p:cNvPr>
            <p:cNvSpPr>
              <a:spLocks/>
            </p:cNvSpPr>
            <p:nvPr/>
          </p:nvSpPr>
          <p:spPr bwMode="auto">
            <a:xfrm>
              <a:off x="2587" y="2236"/>
              <a:ext cx="39" cy="11"/>
            </a:xfrm>
            <a:custGeom>
              <a:avLst/>
              <a:gdLst>
                <a:gd name="T0" fmla="*/ 70 w 78"/>
                <a:gd name="T1" fmla="*/ 16 h 22"/>
                <a:gd name="T2" fmla="*/ 74 w 78"/>
                <a:gd name="T3" fmla="*/ 15 h 22"/>
                <a:gd name="T4" fmla="*/ 77 w 78"/>
                <a:gd name="T5" fmla="*/ 14 h 22"/>
                <a:gd name="T6" fmla="*/ 78 w 78"/>
                <a:gd name="T7" fmla="*/ 8 h 22"/>
                <a:gd name="T8" fmla="*/ 77 w 78"/>
                <a:gd name="T9" fmla="*/ 3 h 22"/>
                <a:gd name="T10" fmla="*/ 74 w 78"/>
                <a:gd name="T11" fmla="*/ 0 h 22"/>
                <a:gd name="T12" fmla="*/ 70 w 78"/>
                <a:gd name="T13" fmla="*/ 0 h 22"/>
                <a:gd name="T14" fmla="*/ 8 w 78"/>
                <a:gd name="T15" fmla="*/ 6 h 22"/>
                <a:gd name="T16" fmla="*/ 4 w 78"/>
                <a:gd name="T17" fmla="*/ 7 h 22"/>
                <a:gd name="T18" fmla="*/ 2 w 78"/>
                <a:gd name="T19" fmla="*/ 8 h 22"/>
                <a:gd name="T20" fmla="*/ 0 w 78"/>
                <a:gd name="T21" fmla="*/ 14 h 22"/>
                <a:gd name="T22" fmla="*/ 2 w 78"/>
                <a:gd name="T23" fmla="*/ 19 h 22"/>
                <a:gd name="T24" fmla="*/ 4 w 78"/>
                <a:gd name="T25" fmla="*/ 22 h 22"/>
                <a:gd name="T26" fmla="*/ 8 w 78"/>
                <a:gd name="T27" fmla="*/ 22 h 22"/>
                <a:gd name="T28" fmla="*/ 70 w 78"/>
                <a:gd name="T29" fmla="*/ 16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8"/>
                <a:gd name="T46" fmla="*/ 0 h 22"/>
                <a:gd name="T47" fmla="*/ 78 w 78"/>
                <a:gd name="T48" fmla="*/ 22 h 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8" h="22">
                  <a:moveTo>
                    <a:pt x="70" y="16"/>
                  </a:moveTo>
                  <a:lnTo>
                    <a:pt x="74" y="15"/>
                  </a:lnTo>
                  <a:lnTo>
                    <a:pt x="77" y="14"/>
                  </a:lnTo>
                  <a:lnTo>
                    <a:pt x="78" y="8"/>
                  </a:lnTo>
                  <a:lnTo>
                    <a:pt x="77" y="3"/>
                  </a:lnTo>
                  <a:lnTo>
                    <a:pt x="74" y="0"/>
                  </a:lnTo>
                  <a:lnTo>
                    <a:pt x="70" y="0"/>
                  </a:lnTo>
                  <a:lnTo>
                    <a:pt x="8" y="6"/>
                  </a:lnTo>
                  <a:lnTo>
                    <a:pt x="4" y="7"/>
                  </a:lnTo>
                  <a:lnTo>
                    <a:pt x="2" y="8"/>
                  </a:lnTo>
                  <a:lnTo>
                    <a:pt x="0" y="14"/>
                  </a:lnTo>
                  <a:lnTo>
                    <a:pt x="2" y="19"/>
                  </a:lnTo>
                  <a:lnTo>
                    <a:pt x="4" y="22"/>
                  </a:lnTo>
                  <a:lnTo>
                    <a:pt x="8" y="22"/>
                  </a:lnTo>
                  <a:lnTo>
                    <a:pt x="7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25" name="Freeform 356">
              <a:extLst>
                <a:ext uri="{FF2B5EF4-FFF2-40B4-BE49-F238E27FC236}">
                  <a16:creationId xmlns:a16="http://schemas.microsoft.com/office/drawing/2014/main" id="{5EF23D76-9944-1AE1-BB3B-699EDC0CAB14}"/>
                </a:ext>
              </a:extLst>
            </p:cNvPr>
            <p:cNvSpPr>
              <a:spLocks/>
            </p:cNvSpPr>
            <p:nvPr/>
          </p:nvSpPr>
          <p:spPr bwMode="auto">
            <a:xfrm>
              <a:off x="2531" y="2241"/>
              <a:ext cx="40" cy="11"/>
            </a:xfrm>
            <a:custGeom>
              <a:avLst/>
              <a:gdLst>
                <a:gd name="T0" fmla="*/ 72 w 79"/>
                <a:gd name="T1" fmla="*/ 16 h 22"/>
                <a:gd name="T2" fmla="*/ 74 w 79"/>
                <a:gd name="T3" fmla="*/ 16 h 22"/>
                <a:gd name="T4" fmla="*/ 77 w 79"/>
                <a:gd name="T5" fmla="*/ 13 h 22"/>
                <a:gd name="T6" fmla="*/ 79 w 79"/>
                <a:gd name="T7" fmla="*/ 8 h 22"/>
                <a:gd name="T8" fmla="*/ 77 w 79"/>
                <a:gd name="T9" fmla="*/ 2 h 22"/>
                <a:gd name="T10" fmla="*/ 74 w 79"/>
                <a:gd name="T11" fmla="*/ 1 h 22"/>
                <a:gd name="T12" fmla="*/ 72 w 79"/>
                <a:gd name="T13" fmla="*/ 0 h 22"/>
                <a:gd name="T14" fmla="*/ 57 w 79"/>
                <a:gd name="T15" fmla="*/ 1 h 22"/>
                <a:gd name="T16" fmla="*/ 8 w 79"/>
                <a:gd name="T17" fmla="*/ 6 h 22"/>
                <a:gd name="T18" fmla="*/ 5 w 79"/>
                <a:gd name="T19" fmla="*/ 6 h 22"/>
                <a:gd name="T20" fmla="*/ 3 w 79"/>
                <a:gd name="T21" fmla="*/ 8 h 22"/>
                <a:gd name="T22" fmla="*/ 0 w 79"/>
                <a:gd name="T23" fmla="*/ 14 h 22"/>
                <a:gd name="T24" fmla="*/ 3 w 79"/>
                <a:gd name="T25" fmla="*/ 20 h 22"/>
                <a:gd name="T26" fmla="*/ 5 w 79"/>
                <a:gd name="T27" fmla="*/ 21 h 22"/>
                <a:gd name="T28" fmla="*/ 8 w 79"/>
                <a:gd name="T29" fmla="*/ 22 h 22"/>
                <a:gd name="T30" fmla="*/ 57 w 79"/>
                <a:gd name="T31" fmla="*/ 17 h 22"/>
                <a:gd name="T32" fmla="*/ 72 w 79"/>
                <a:gd name="T33" fmla="*/ 16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22"/>
                <a:gd name="T53" fmla="*/ 79 w 79"/>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22">
                  <a:moveTo>
                    <a:pt x="72" y="16"/>
                  </a:moveTo>
                  <a:lnTo>
                    <a:pt x="74" y="16"/>
                  </a:lnTo>
                  <a:lnTo>
                    <a:pt x="77" y="13"/>
                  </a:lnTo>
                  <a:lnTo>
                    <a:pt x="79" y="8"/>
                  </a:lnTo>
                  <a:lnTo>
                    <a:pt x="77" y="2"/>
                  </a:lnTo>
                  <a:lnTo>
                    <a:pt x="74" y="1"/>
                  </a:lnTo>
                  <a:lnTo>
                    <a:pt x="72" y="0"/>
                  </a:lnTo>
                  <a:lnTo>
                    <a:pt x="57" y="1"/>
                  </a:lnTo>
                  <a:lnTo>
                    <a:pt x="8" y="6"/>
                  </a:lnTo>
                  <a:lnTo>
                    <a:pt x="5" y="6"/>
                  </a:lnTo>
                  <a:lnTo>
                    <a:pt x="3" y="8"/>
                  </a:lnTo>
                  <a:lnTo>
                    <a:pt x="0" y="14"/>
                  </a:lnTo>
                  <a:lnTo>
                    <a:pt x="3" y="20"/>
                  </a:lnTo>
                  <a:lnTo>
                    <a:pt x="5" y="21"/>
                  </a:lnTo>
                  <a:lnTo>
                    <a:pt x="8" y="22"/>
                  </a:lnTo>
                  <a:lnTo>
                    <a:pt x="57" y="17"/>
                  </a:lnTo>
                  <a:lnTo>
                    <a:pt x="7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26" name="Freeform 357">
              <a:extLst>
                <a:ext uri="{FF2B5EF4-FFF2-40B4-BE49-F238E27FC236}">
                  <a16:creationId xmlns:a16="http://schemas.microsoft.com/office/drawing/2014/main" id="{4D806232-4165-C19D-EC86-9B1492970C48}"/>
                </a:ext>
              </a:extLst>
            </p:cNvPr>
            <p:cNvSpPr>
              <a:spLocks/>
            </p:cNvSpPr>
            <p:nvPr/>
          </p:nvSpPr>
          <p:spPr bwMode="auto">
            <a:xfrm>
              <a:off x="2475" y="2246"/>
              <a:ext cx="40" cy="11"/>
            </a:xfrm>
            <a:custGeom>
              <a:avLst/>
              <a:gdLst>
                <a:gd name="T0" fmla="*/ 71 w 79"/>
                <a:gd name="T1" fmla="*/ 16 h 23"/>
                <a:gd name="T2" fmla="*/ 74 w 79"/>
                <a:gd name="T3" fmla="*/ 16 h 23"/>
                <a:gd name="T4" fmla="*/ 77 w 79"/>
                <a:gd name="T5" fmla="*/ 14 h 23"/>
                <a:gd name="T6" fmla="*/ 79 w 79"/>
                <a:gd name="T7" fmla="*/ 8 h 23"/>
                <a:gd name="T8" fmla="*/ 77 w 79"/>
                <a:gd name="T9" fmla="*/ 3 h 23"/>
                <a:gd name="T10" fmla="*/ 74 w 79"/>
                <a:gd name="T11" fmla="*/ 2 h 23"/>
                <a:gd name="T12" fmla="*/ 71 w 79"/>
                <a:gd name="T13" fmla="*/ 0 h 23"/>
                <a:gd name="T14" fmla="*/ 8 w 79"/>
                <a:gd name="T15" fmla="*/ 7 h 23"/>
                <a:gd name="T16" fmla="*/ 5 w 79"/>
                <a:gd name="T17" fmla="*/ 7 h 23"/>
                <a:gd name="T18" fmla="*/ 3 w 79"/>
                <a:gd name="T19" fmla="*/ 10 h 23"/>
                <a:gd name="T20" fmla="*/ 0 w 79"/>
                <a:gd name="T21" fmla="*/ 15 h 23"/>
                <a:gd name="T22" fmla="*/ 3 w 79"/>
                <a:gd name="T23" fmla="*/ 20 h 23"/>
                <a:gd name="T24" fmla="*/ 5 w 79"/>
                <a:gd name="T25" fmla="*/ 21 h 23"/>
                <a:gd name="T26" fmla="*/ 8 w 79"/>
                <a:gd name="T27" fmla="*/ 23 h 23"/>
                <a:gd name="T28" fmla="*/ 71 w 79"/>
                <a:gd name="T29" fmla="*/ 16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23"/>
                <a:gd name="T47" fmla="*/ 79 w 79"/>
                <a:gd name="T48" fmla="*/ 23 h 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23">
                  <a:moveTo>
                    <a:pt x="71" y="16"/>
                  </a:moveTo>
                  <a:lnTo>
                    <a:pt x="74" y="16"/>
                  </a:lnTo>
                  <a:lnTo>
                    <a:pt x="77" y="14"/>
                  </a:lnTo>
                  <a:lnTo>
                    <a:pt x="79" y="8"/>
                  </a:lnTo>
                  <a:lnTo>
                    <a:pt x="77" y="3"/>
                  </a:lnTo>
                  <a:lnTo>
                    <a:pt x="74" y="2"/>
                  </a:lnTo>
                  <a:lnTo>
                    <a:pt x="71" y="0"/>
                  </a:lnTo>
                  <a:lnTo>
                    <a:pt x="8" y="7"/>
                  </a:lnTo>
                  <a:lnTo>
                    <a:pt x="5" y="7"/>
                  </a:lnTo>
                  <a:lnTo>
                    <a:pt x="3" y="10"/>
                  </a:lnTo>
                  <a:lnTo>
                    <a:pt x="0" y="15"/>
                  </a:lnTo>
                  <a:lnTo>
                    <a:pt x="3" y="20"/>
                  </a:lnTo>
                  <a:lnTo>
                    <a:pt x="5" y="21"/>
                  </a:lnTo>
                  <a:lnTo>
                    <a:pt x="8" y="23"/>
                  </a:lnTo>
                  <a:lnTo>
                    <a:pt x="7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27" name="Freeform 358">
              <a:extLst>
                <a:ext uri="{FF2B5EF4-FFF2-40B4-BE49-F238E27FC236}">
                  <a16:creationId xmlns:a16="http://schemas.microsoft.com/office/drawing/2014/main" id="{E87F0953-E213-10F0-8794-318AE4D5FBE9}"/>
                </a:ext>
              </a:extLst>
            </p:cNvPr>
            <p:cNvSpPr>
              <a:spLocks/>
            </p:cNvSpPr>
            <p:nvPr/>
          </p:nvSpPr>
          <p:spPr bwMode="auto">
            <a:xfrm>
              <a:off x="2421" y="2252"/>
              <a:ext cx="39" cy="11"/>
            </a:xfrm>
            <a:custGeom>
              <a:avLst/>
              <a:gdLst>
                <a:gd name="T0" fmla="*/ 72 w 80"/>
                <a:gd name="T1" fmla="*/ 16 h 23"/>
                <a:gd name="T2" fmla="*/ 74 w 80"/>
                <a:gd name="T3" fmla="*/ 15 h 23"/>
                <a:gd name="T4" fmla="*/ 77 w 80"/>
                <a:gd name="T5" fmla="*/ 13 h 23"/>
                <a:gd name="T6" fmla="*/ 80 w 80"/>
                <a:gd name="T7" fmla="*/ 8 h 23"/>
                <a:gd name="T8" fmla="*/ 77 w 80"/>
                <a:gd name="T9" fmla="*/ 2 h 23"/>
                <a:gd name="T10" fmla="*/ 74 w 80"/>
                <a:gd name="T11" fmla="*/ 0 h 23"/>
                <a:gd name="T12" fmla="*/ 72 w 80"/>
                <a:gd name="T13" fmla="*/ 0 h 23"/>
                <a:gd name="T14" fmla="*/ 13 w 80"/>
                <a:gd name="T15" fmla="*/ 5 h 23"/>
                <a:gd name="T16" fmla="*/ 8 w 80"/>
                <a:gd name="T17" fmla="*/ 7 h 23"/>
                <a:gd name="T18" fmla="*/ 4 w 80"/>
                <a:gd name="T19" fmla="*/ 7 h 23"/>
                <a:gd name="T20" fmla="*/ 3 w 80"/>
                <a:gd name="T21" fmla="*/ 9 h 23"/>
                <a:gd name="T22" fmla="*/ 0 w 80"/>
                <a:gd name="T23" fmla="*/ 15 h 23"/>
                <a:gd name="T24" fmla="*/ 3 w 80"/>
                <a:gd name="T25" fmla="*/ 20 h 23"/>
                <a:gd name="T26" fmla="*/ 4 w 80"/>
                <a:gd name="T27" fmla="*/ 21 h 23"/>
                <a:gd name="T28" fmla="*/ 8 w 80"/>
                <a:gd name="T29" fmla="*/ 23 h 23"/>
                <a:gd name="T30" fmla="*/ 13 w 80"/>
                <a:gd name="T31" fmla="*/ 21 h 23"/>
                <a:gd name="T32" fmla="*/ 72 w 80"/>
                <a:gd name="T33" fmla="*/ 16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23"/>
                <a:gd name="T53" fmla="*/ 80 w 80"/>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23">
                  <a:moveTo>
                    <a:pt x="72" y="16"/>
                  </a:moveTo>
                  <a:lnTo>
                    <a:pt x="74" y="15"/>
                  </a:lnTo>
                  <a:lnTo>
                    <a:pt x="77" y="13"/>
                  </a:lnTo>
                  <a:lnTo>
                    <a:pt x="80" y="8"/>
                  </a:lnTo>
                  <a:lnTo>
                    <a:pt x="77" y="2"/>
                  </a:lnTo>
                  <a:lnTo>
                    <a:pt x="74" y="0"/>
                  </a:lnTo>
                  <a:lnTo>
                    <a:pt x="72" y="0"/>
                  </a:lnTo>
                  <a:lnTo>
                    <a:pt x="13" y="5"/>
                  </a:lnTo>
                  <a:lnTo>
                    <a:pt x="8" y="7"/>
                  </a:lnTo>
                  <a:lnTo>
                    <a:pt x="4" y="7"/>
                  </a:lnTo>
                  <a:lnTo>
                    <a:pt x="3" y="9"/>
                  </a:lnTo>
                  <a:lnTo>
                    <a:pt x="0" y="15"/>
                  </a:lnTo>
                  <a:lnTo>
                    <a:pt x="3" y="20"/>
                  </a:lnTo>
                  <a:lnTo>
                    <a:pt x="4" y="21"/>
                  </a:lnTo>
                  <a:lnTo>
                    <a:pt x="8" y="23"/>
                  </a:lnTo>
                  <a:lnTo>
                    <a:pt x="13" y="21"/>
                  </a:lnTo>
                  <a:lnTo>
                    <a:pt x="7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28" name="Freeform 359">
              <a:extLst>
                <a:ext uri="{FF2B5EF4-FFF2-40B4-BE49-F238E27FC236}">
                  <a16:creationId xmlns:a16="http://schemas.microsoft.com/office/drawing/2014/main" id="{25F7C209-2DDD-6AEA-F28E-16D9A07643D9}"/>
                </a:ext>
              </a:extLst>
            </p:cNvPr>
            <p:cNvSpPr>
              <a:spLocks/>
            </p:cNvSpPr>
            <p:nvPr/>
          </p:nvSpPr>
          <p:spPr bwMode="auto">
            <a:xfrm>
              <a:off x="2365" y="2258"/>
              <a:ext cx="40" cy="11"/>
            </a:xfrm>
            <a:custGeom>
              <a:avLst/>
              <a:gdLst>
                <a:gd name="T0" fmla="*/ 71 w 79"/>
                <a:gd name="T1" fmla="*/ 16 h 23"/>
                <a:gd name="T2" fmla="*/ 74 w 79"/>
                <a:gd name="T3" fmla="*/ 15 h 23"/>
                <a:gd name="T4" fmla="*/ 77 w 79"/>
                <a:gd name="T5" fmla="*/ 13 h 23"/>
                <a:gd name="T6" fmla="*/ 79 w 79"/>
                <a:gd name="T7" fmla="*/ 8 h 23"/>
                <a:gd name="T8" fmla="*/ 77 w 79"/>
                <a:gd name="T9" fmla="*/ 3 h 23"/>
                <a:gd name="T10" fmla="*/ 74 w 79"/>
                <a:gd name="T11" fmla="*/ 0 h 23"/>
                <a:gd name="T12" fmla="*/ 71 w 79"/>
                <a:gd name="T13" fmla="*/ 0 h 23"/>
                <a:gd name="T14" fmla="*/ 38 w 79"/>
                <a:gd name="T15" fmla="*/ 4 h 23"/>
                <a:gd name="T16" fmla="*/ 8 w 79"/>
                <a:gd name="T17" fmla="*/ 7 h 23"/>
                <a:gd name="T18" fmla="*/ 5 w 79"/>
                <a:gd name="T19" fmla="*/ 8 h 23"/>
                <a:gd name="T20" fmla="*/ 3 w 79"/>
                <a:gd name="T21" fmla="*/ 9 h 23"/>
                <a:gd name="T22" fmla="*/ 0 w 79"/>
                <a:gd name="T23" fmla="*/ 15 h 23"/>
                <a:gd name="T24" fmla="*/ 3 w 79"/>
                <a:gd name="T25" fmla="*/ 21 h 23"/>
                <a:gd name="T26" fmla="*/ 5 w 79"/>
                <a:gd name="T27" fmla="*/ 23 h 23"/>
                <a:gd name="T28" fmla="*/ 8 w 79"/>
                <a:gd name="T29" fmla="*/ 23 h 23"/>
                <a:gd name="T30" fmla="*/ 38 w 79"/>
                <a:gd name="T31" fmla="*/ 20 h 23"/>
                <a:gd name="T32" fmla="*/ 71 w 79"/>
                <a:gd name="T33" fmla="*/ 16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23"/>
                <a:gd name="T53" fmla="*/ 79 w 79"/>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23">
                  <a:moveTo>
                    <a:pt x="71" y="16"/>
                  </a:moveTo>
                  <a:lnTo>
                    <a:pt x="74" y="15"/>
                  </a:lnTo>
                  <a:lnTo>
                    <a:pt x="77" y="13"/>
                  </a:lnTo>
                  <a:lnTo>
                    <a:pt x="79" y="8"/>
                  </a:lnTo>
                  <a:lnTo>
                    <a:pt x="77" y="3"/>
                  </a:lnTo>
                  <a:lnTo>
                    <a:pt x="74" y="0"/>
                  </a:lnTo>
                  <a:lnTo>
                    <a:pt x="71" y="0"/>
                  </a:lnTo>
                  <a:lnTo>
                    <a:pt x="38" y="4"/>
                  </a:lnTo>
                  <a:lnTo>
                    <a:pt x="8" y="7"/>
                  </a:lnTo>
                  <a:lnTo>
                    <a:pt x="5" y="8"/>
                  </a:lnTo>
                  <a:lnTo>
                    <a:pt x="3" y="9"/>
                  </a:lnTo>
                  <a:lnTo>
                    <a:pt x="0" y="15"/>
                  </a:lnTo>
                  <a:lnTo>
                    <a:pt x="3" y="21"/>
                  </a:lnTo>
                  <a:lnTo>
                    <a:pt x="5" y="23"/>
                  </a:lnTo>
                  <a:lnTo>
                    <a:pt x="8" y="23"/>
                  </a:lnTo>
                  <a:lnTo>
                    <a:pt x="38" y="20"/>
                  </a:lnTo>
                  <a:lnTo>
                    <a:pt x="7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29" name="Freeform 360">
              <a:extLst>
                <a:ext uri="{FF2B5EF4-FFF2-40B4-BE49-F238E27FC236}">
                  <a16:creationId xmlns:a16="http://schemas.microsoft.com/office/drawing/2014/main" id="{918BB55C-1855-57F9-A786-24728568252C}"/>
                </a:ext>
              </a:extLst>
            </p:cNvPr>
            <p:cNvSpPr>
              <a:spLocks/>
            </p:cNvSpPr>
            <p:nvPr/>
          </p:nvSpPr>
          <p:spPr bwMode="auto">
            <a:xfrm>
              <a:off x="2310" y="2265"/>
              <a:ext cx="40" cy="12"/>
            </a:xfrm>
            <a:custGeom>
              <a:avLst/>
              <a:gdLst>
                <a:gd name="T0" fmla="*/ 72 w 80"/>
                <a:gd name="T1" fmla="*/ 16 h 24"/>
                <a:gd name="T2" fmla="*/ 74 w 80"/>
                <a:gd name="T3" fmla="*/ 15 h 24"/>
                <a:gd name="T4" fmla="*/ 77 w 80"/>
                <a:gd name="T5" fmla="*/ 14 h 24"/>
                <a:gd name="T6" fmla="*/ 80 w 80"/>
                <a:gd name="T7" fmla="*/ 8 h 24"/>
                <a:gd name="T8" fmla="*/ 77 w 80"/>
                <a:gd name="T9" fmla="*/ 2 h 24"/>
                <a:gd name="T10" fmla="*/ 74 w 80"/>
                <a:gd name="T11" fmla="*/ 0 h 24"/>
                <a:gd name="T12" fmla="*/ 72 w 80"/>
                <a:gd name="T13" fmla="*/ 0 h 24"/>
                <a:gd name="T14" fmla="*/ 64 w 80"/>
                <a:gd name="T15" fmla="*/ 0 h 24"/>
                <a:gd name="T16" fmla="*/ 8 w 80"/>
                <a:gd name="T17" fmla="*/ 8 h 24"/>
                <a:gd name="T18" fmla="*/ 5 w 80"/>
                <a:gd name="T19" fmla="*/ 8 h 24"/>
                <a:gd name="T20" fmla="*/ 3 w 80"/>
                <a:gd name="T21" fmla="*/ 10 h 24"/>
                <a:gd name="T22" fmla="*/ 0 w 80"/>
                <a:gd name="T23" fmla="*/ 16 h 24"/>
                <a:gd name="T24" fmla="*/ 3 w 80"/>
                <a:gd name="T25" fmla="*/ 21 h 24"/>
                <a:gd name="T26" fmla="*/ 5 w 80"/>
                <a:gd name="T27" fmla="*/ 23 h 24"/>
                <a:gd name="T28" fmla="*/ 8 w 80"/>
                <a:gd name="T29" fmla="*/ 24 h 24"/>
                <a:gd name="T30" fmla="*/ 64 w 80"/>
                <a:gd name="T31" fmla="*/ 16 h 24"/>
                <a:gd name="T32" fmla="*/ 72 w 80"/>
                <a:gd name="T33" fmla="*/ 16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24"/>
                <a:gd name="T53" fmla="*/ 80 w 80"/>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24">
                  <a:moveTo>
                    <a:pt x="72" y="16"/>
                  </a:moveTo>
                  <a:lnTo>
                    <a:pt x="74" y="15"/>
                  </a:lnTo>
                  <a:lnTo>
                    <a:pt x="77" y="14"/>
                  </a:lnTo>
                  <a:lnTo>
                    <a:pt x="80" y="8"/>
                  </a:lnTo>
                  <a:lnTo>
                    <a:pt x="77" y="2"/>
                  </a:lnTo>
                  <a:lnTo>
                    <a:pt x="74" y="0"/>
                  </a:lnTo>
                  <a:lnTo>
                    <a:pt x="72" y="0"/>
                  </a:lnTo>
                  <a:lnTo>
                    <a:pt x="64" y="0"/>
                  </a:lnTo>
                  <a:lnTo>
                    <a:pt x="8" y="8"/>
                  </a:lnTo>
                  <a:lnTo>
                    <a:pt x="5" y="8"/>
                  </a:lnTo>
                  <a:lnTo>
                    <a:pt x="3" y="10"/>
                  </a:lnTo>
                  <a:lnTo>
                    <a:pt x="0" y="16"/>
                  </a:lnTo>
                  <a:lnTo>
                    <a:pt x="3" y="21"/>
                  </a:lnTo>
                  <a:lnTo>
                    <a:pt x="5" y="23"/>
                  </a:lnTo>
                  <a:lnTo>
                    <a:pt x="8" y="24"/>
                  </a:lnTo>
                  <a:lnTo>
                    <a:pt x="64" y="16"/>
                  </a:lnTo>
                  <a:lnTo>
                    <a:pt x="7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30" name="Freeform 361">
              <a:extLst>
                <a:ext uri="{FF2B5EF4-FFF2-40B4-BE49-F238E27FC236}">
                  <a16:creationId xmlns:a16="http://schemas.microsoft.com/office/drawing/2014/main" id="{44E27AC4-4E7B-4679-EF12-61584BBCDB6A}"/>
                </a:ext>
              </a:extLst>
            </p:cNvPr>
            <p:cNvSpPr>
              <a:spLocks/>
            </p:cNvSpPr>
            <p:nvPr/>
          </p:nvSpPr>
          <p:spPr bwMode="auto">
            <a:xfrm>
              <a:off x="2255" y="2271"/>
              <a:ext cx="39" cy="13"/>
            </a:xfrm>
            <a:custGeom>
              <a:avLst/>
              <a:gdLst>
                <a:gd name="T0" fmla="*/ 71 w 78"/>
                <a:gd name="T1" fmla="*/ 15 h 25"/>
                <a:gd name="T2" fmla="*/ 74 w 78"/>
                <a:gd name="T3" fmla="*/ 15 h 25"/>
                <a:gd name="T4" fmla="*/ 77 w 78"/>
                <a:gd name="T5" fmla="*/ 14 h 25"/>
                <a:gd name="T6" fmla="*/ 78 w 78"/>
                <a:gd name="T7" fmla="*/ 7 h 25"/>
                <a:gd name="T8" fmla="*/ 77 w 78"/>
                <a:gd name="T9" fmla="*/ 2 h 25"/>
                <a:gd name="T10" fmla="*/ 74 w 78"/>
                <a:gd name="T11" fmla="*/ 1 h 25"/>
                <a:gd name="T12" fmla="*/ 71 w 78"/>
                <a:gd name="T13" fmla="*/ 0 h 25"/>
                <a:gd name="T14" fmla="*/ 10 w 78"/>
                <a:gd name="T15" fmla="*/ 9 h 25"/>
                <a:gd name="T16" fmla="*/ 8 w 78"/>
                <a:gd name="T17" fmla="*/ 9 h 25"/>
                <a:gd name="T18" fmla="*/ 4 w 78"/>
                <a:gd name="T19" fmla="*/ 9 h 25"/>
                <a:gd name="T20" fmla="*/ 2 w 78"/>
                <a:gd name="T21" fmla="*/ 10 h 25"/>
                <a:gd name="T22" fmla="*/ 0 w 78"/>
                <a:gd name="T23" fmla="*/ 17 h 25"/>
                <a:gd name="T24" fmla="*/ 2 w 78"/>
                <a:gd name="T25" fmla="*/ 22 h 25"/>
                <a:gd name="T26" fmla="*/ 4 w 78"/>
                <a:gd name="T27" fmla="*/ 23 h 25"/>
                <a:gd name="T28" fmla="*/ 8 w 78"/>
                <a:gd name="T29" fmla="*/ 25 h 25"/>
                <a:gd name="T30" fmla="*/ 10 w 78"/>
                <a:gd name="T31" fmla="*/ 25 h 25"/>
                <a:gd name="T32" fmla="*/ 71 w 78"/>
                <a:gd name="T33" fmla="*/ 15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25"/>
                <a:gd name="T53" fmla="*/ 78 w 78"/>
                <a:gd name="T54" fmla="*/ 25 h 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25">
                  <a:moveTo>
                    <a:pt x="71" y="15"/>
                  </a:moveTo>
                  <a:lnTo>
                    <a:pt x="74" y="15"/>
                  </a:lnTo>
                  <a:lnTo>
                    <a:pt x="77" y="14"/>
                  </a:lnTo>
                  <a:lnTo>
                    <a:pt x="78" y="7"/>
                  </a:lnTo>
                  <a:lnTo>
                    <a:pt x="77" y="2"/>
                  </a:lnTo>
                  <a:lnTo>
                    <a:pt x="74" y="1"/>
                  </a:lnTo>
                  <a:lnTo>
                    <a:pt x="71" y="0"/>
                  </a:lnTo>
                  <a:lnTo>
                    <a:pt x="10" y="9"/>
                  </a:lnTo>
                  <a:lnTo>
                    <a:pt x="8" y="9"/>
                  </a:lnTo>
                  <a:lnTo>
                    <a:pt x="4" y="9"/>
                  </a:lnTo>
                  <a:lnTo>
                    <a:pt x="2" y="10"/>
                  </a:lnTo>
                  <a:lnTo>
                    <a:pt x="0" y="17"/>
                  </a:lnTo>
                  <a:lnTo>
                    <a:pt x="2" y="22"/>
                  </a:lnTo>
                  <a:lnTo>
                    <a:pt x="4" y="23"/>
                  </a:lnTo>
                  <a:lnTo>
                    <a:pt x="8" y="25"/>
                  </a:lnTo>
                  <a:lnTo>
                    <a:pt x="10" y="25"/>
                  </a:lnTo>
                  <a:lnTo>
                    <a:pt x="71"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31" name="Freeform 362">
              <a:extLst>
                <a:ext uri="{FF2B5EF4-FFF2-40B4-BE49-F238E27FC236}">
                  <a16:creationId xmlns:a16="http://schemas.microsoft.com/office/drawing/2014/main" id="{F4769C47-5CB2-F746-31E0-17092384D6FF}"/>
                </a:ext>
              </a:extLst>
            </p:cNvPr>
            <p:cNvSpPr>
              <a:spLocks/>
            </p:cNvSpPr>
            <p:nvPr/>
          </p:nvSpPr>
          <p:spPr bwMode="auto">
            <a:xfrm>
              <a:off x="2200" y="2279"/>
              <a:ext cx="39" cy="12"/>
            </a:xfrm>
            <a:custGeom>
              <a:avLst/>
              <a:gdLst>
                <a:gd name="T0" fmla="*/ 70 w 78"/>
                <a:gd name="T1" fmla="*/ 16 h 24"/>
                <a:gd name="T2" fmla="*/ 72 w 78"/>
                <a:gd name="T3" fmla="*/ 15 h 24"/>
                <a:gd name="T4" fmla="*/ 75 w 78"/>
                <a:gd name="T5" fmla="*/ 14 h 24"/>
                <a:gd name="T6" fmla="*/ 78 w 78"/>
                <a:gd name="T7" fmla="*/ 8 h 24"/>
                <a:gd name="T8" fmla="*/ 75 w 78"/>
                <a:gd name="T9" fmla="*/ 2 h 24"/>
                <a:gd name="T10" fmla="*/ 72 w 78"/>
                <a:gd name="T11" fmla="*/ 0 h 24"/>
                <a:gd name="T12" fmla="*/ 70 w 78"/>
                <a:gd name="T13" fmla="*/ 0 h 24"/>
                <a:gd name="T14" fmla="*/ 38 w 78"/>
                <a:gd name="T15" fmla="*/ 4 h 24"/>
                <a:gd name="T16" fmla="*/ 8 w 78"/>
                <a:gd name="T17" fmla="*/ 8 h 24"/>
                <a:gd name="T18" fmla="*/ 4 w 78"/>
                <a:gd name="T19" fmla="*/ 10 h 24"/>
                <a:gd name="T20" fmla="*/ 1 w 78"/>
                <a:gd name="T21" fmla="*/ 11 h 24"/>
                <a:gd name="T22" fmla="*/ 0 w 78"/>
                <a:gd name="T23" fmla="*/ 16 h 24"/>
                <a:gd name="T24" fmla="*/ 1 w 78"/>
                <a:gd name="T25" fmla="*/ 23 h 24"/>
                <a:gd name="T26" fmla="*/ 4 w 78"/>
                <a:gd name="T27" fmla="*/ 24 h 24"/>
                <a:gd name="T28" fmla="*/ 8 w 78"/>
                <a:gd name="T29" fmla="*/ 24 h 24"/>
                <a:gd name="T30" fmla="*/ 38 w 78"/>
                <a:gd name="T31" fmla="*/ 20 h 24"/>
                <a:gd name="T32" fmla="*/ 70 w 78"/>
                <a:gd name="T33" fmla="*/ 16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24"/>
                <a:gd name="T53" fmla="*/ 78 w 78"/>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24">
                  <a:moveTo>
                    <a:pt x="70" y="16"/>
                  </a:moveTo>
                  <a:lnTo>
                    <a:pt x="72" y="15"/>
                  </a:lnTo>
                  <a:lnTo>
                    <a:pt x="75" y="14"/>
                  </a:lnTo>
                  <a:lnTo>
                    <a:pt x="78" y="8"/>
                  </a:lnTo>
                  <a:lnTo>
                    <a:pt x="75" y="2"/>
                  </a:lnTo>
                  <a:lnTo>
                    <a:pt x="72" y="0"/>
                  </a:lnTo>
                  <a:lnTo>
                    <a:pt x="70" y="0"/>
                  </a:lnTo>
                  <a:lnTo>
                    <a:pt x="38" y="4"/>
                  </a:lnTo>
                  <a:lnTo>
                    <a:pt x="8" y="8"/>
                  </a:lnTo>
                  <a:lnTo>
                    <a:pt x="4" y="10"/>
                  </a:lnTo>
                  <a:lnTo>
                    <a:pt x="1" y="11"/>
                  </a:lnTo>
                  <a:lnTo>
                    <a:pt x="0" y="16"/>
                  </a:lnTo>
                  <a:lnTo>
                    <a:pt x="1" y="23"/>
                  </a:lnTo>
                  <a:lnTo>
                    <a:pt x="4" y="24"/>
                  </a:lnTo>
                  <a:lnTo>
                    <a:pt x="8" y="24"/>
                  </a:lnTo>
                  <a:lnTo>
                    <a:pt x="38" y="20"/>
                  </a:lnTo>
                  <a:lnTo>
                    <a:pt x="7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32" name="Freeform 363">
              <a:extLst>
                <a:ext uri="{FF2B5EF4-FFF2-40B4-BE49-F238E27FC236}">
                  <a16:creationId xmlns:a16="http://schemas.microsoft.com/office/drawing/2014/main" id="{097989AB-F1AE-6476-0B47-4C69982EF7E3}"/>
                </a:ext>
              </a:extLst>
            </p:cNvPr>
            <p:cNvSpPr>
              <a:spLocks/>
            </p:cNvSpPr>
            <p:nvPr/>
          </p:nvSpPr>
          <p:spPr bwMode="auto">
            <a:xfrm>
              <a:off x="2145" y="2287"/>
              <a:ext cx="39" cy="13"/>
            </a:xfrm>
            <a:custGeom>
              <a:avLst/>
              <a:gdLst>
                <a:gd name="T0" fmla="*/ 72 w 80"/>
                <a:gd name="T1" fmla="*/ 16 h 25"/>
                <a:gd name="T2" fmla="*/ 75 w 80"/>
                <a:gd name="T3" fmla="*/ 15 h 25"/>
                <a:gd name="T4" fmla="*/ 77 w 80"/>
                <a:gd name="T5" fmla="*/ 14 h 25"/>
                <a:gd name="T6" fmla="*/ 80 w 80"/>
                <a:gd name="T7" fmla="*/ 8 h 25"/>
                <a:gd name="T8" fmla="*/ 77 w 80"/>
                <a:gd name="T9" fmla="*/ 2 h 25"/>
                <a:gd name="T10" fmla="*/ 75 w 80"/>
                <a:gd name="T11" fmla="*/ 0 h 25"/>
                <a:gd name="T12" fmla="*/ 72 w 80"/>
                <a:gd name="T13" fmla="*/ 0 h 25"/>
                <a:gd name="T14" fmla="*/ 71 w 80"/>
                <a:gd name="T15" fmla="*/ 0 h 25"/>
                <a:gd name="T16" fmla="*/ 8 w 80"/>
                <a:gd name="T17" fmla="*/ 10 h 25"/>
                <a:gd name="T18" fmla="*/ 6 w 80"/>
                <a:gd name="T19" fmla="*/ 11 h 25"/>
                <a:gd name="T20" fmla="*/ 3 w 80"/>
                <a:gd name="T21" fmla="*/ 12 h 25"/>
                <a:gd name="T22" fmla="*/ 0 w 80"/>
                <a:gd name="T23" fmla="*/ 17 h 25"/>
                <a:gd name="T24" fmla="*/ 3 w 80"/>
                <a:gd name="T25" fmla="*/ 23 h 25"/>
                <a:gd name="T26" fmla="*/ 6 w 80"/>
                <a:gd name="T27" fmla="*/ 25 h 25"/>
                <a:gd name="T28" fmla="*/ 8 w 80"/>
                <a:gd name="T29" fmla="*/ 25 h 25"/>
                <a:gd name="T30" fmla="*/ 71 w 80"/>
                <a:gd name="T31" fmla="*/ 16 h 25"/>
                <a:gd name="T32" fmla="*/ 72 w 80"/>
                <a:gd name="T33" fmla="*/ 16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25"/>
                <a:gd name="T53" fmla="*/ 80 w 80"/>
                <a:gd name="T54" fmla="*/ 25 h 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25">
                  <a:moveTo>
                    <a:pt x="72" y="16"/>
                  </a:moveTo>
                  <a:lnTo>
                    <a:pt x="75" y="15"/>
                  </a:lnTo>
                  <a:lnTo>
                    <a:pt x="77" y="14"/>
                  </a:lnTo>
                  <a:lnTo>
                    <a:pt x="80" y="8"/>
                  </a:lnTo>
                  <a:lnTo>
                    <a:pt x="77" y="2"/>
                  </a:lnTo>
                  <a:lnTo>
                    <a:pt x="75" y="0"/>
                  </a:lnTo>
                  <a:lnTo>
                    <a:pt x="72" y="0"/>
                  </a:lnTo>
                  <a:lnTo>
                    <a:pt x="71" y="0"/>
                  </a:lnTo>
                  <a:lnTo>
                    <a:pt x="8" y="10"/>
                  </a:lnTo>
                  <a:lnTo>
                    <a:pt x="6" y="11"/>
                  </a:lnTo>
                  <a:lnTo>
                    <a:pt x="3" y="12"/>
                  </a:lnTo>
                  <a:lnTo>
                    <a:pt x="0" y="17"/>
                  </a:lnTo>
                  <a:lnTo>
                    <a:pt x="3" y="23"/>
                  </a:lnTo>
                  <a:lnTo>
                    <a:pt x="6" y="25"/>
                  </a:lnTo>
                  <a:lnTo>
                    <a:pt x="8" y="25"/>
                  </a:lnTo>
                  <a:lnTo>
                    <a:pt x="71" y="16"/>
                  </a:lnTo>
                  <a:lnTo>
                    <a:pt x="7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33" name="Freeform 364">
              <a:extLst>
                <a:ext uri="{FF2B5EF4-FFF2-40B4-BE49-F238E27FC236}">
                  <a16:creationId xmlns:a16="http://schemas.microsoft.com/office/drawing/2014/main" id="{3A63628D-D860-5F81-11C0-9F3B47DEB770}"/>
                </a:ext>
              </a:extLst>
            </p:cNvPr>
            <p:cNvSpPr>
              <a:spLocks/>
            </p:cNvSpPr>
            <p:nvPr/>
          </p:nvSpPr>
          <p:spPr bwMode="auto">
            <a:xfrm>
              <a:off x="2090" y="2296"/>
              <a:ext cx="40" cy="13"/>
            </a:xfrm>
            <a:custGeom>
              <a:avLst/>
              <a:gdLst>
                <a:gd name="T0" fmla="*/ 70 w 78"/>
                <a:gd name="T1" fmla="*/ 16 h 27"/>
                <a:gd name="T2" fmla="*/ 73 w 78"/>
                <a:gd name="T3" fmla="*/ 15 h 27"/>
                <a:gd name="T4" fmla="*/ 75 w 78"/>
                <a:gd name="T5" fmla="*/ 14 h 27"/>
                <a:gd name="T6" fmla="*/ 78 w 78"/>
                <a:gd name="T7" fmla="*/ 8 h 27"/>
                <a:gd name="T8" fmla="*/ 75 w 78"/>
                <a:gd name="T9" fmla="*/ 2 h 27"/>
                <a:gd name="T10" fmla="*/ 73 w 78"/>
                <a:gd name="T11" fmla="*/ 0 h 27"/>
                <a:gd name="T12" fmla="*/ 70 w 78"/>
                <a:gd name="T13" fmla="*/ 0 h 27"/>
                <a:gd name="T14" fmla="*/ 26 w 78"/>
                <a:gd name="T15" fmla="*/ 7 h 27"/>
                <a:gd name="T16" fmla="*/ 8 w 78"/>
                <a:gd name="T17" fmla="*/ 11 h 27"/>
                <a:gd name="T18" fmla="*/ 4 w 78"/>
                <a:gd name="T19" fmla="*/ 11 h 27"/>
                <a:gd name="T20" fmla="*/ 1 w 78"/>
                <a:gd name="T21" fmla="*/ 12 h 27"/>
                <a:gd name="T22" fmla="*/ 0 w 78"/>
                <a:gd name="T23" fmla="*/ 19 h 27"/>
                <a:gd name="T24" fmla="*/ 1 w 78"/>
                <a:gd name="T25" fmla="*/ 24 h 27"/>
                <a:gd name="T26" fmla="*/ 4 w 78"/>
                <a:gd name="T27" fmla="*/ 26 h 27"/>
                <a:gd name="T28" fmla="*/ 8 w 78"/>
                <a:gd name="T29" fmla="*/ 27 h 27"/>
                <a:gd name="T30" fmla="*/ 26 w 78"/>
                <a:gd name="T31" fmla="*/ 23 h 27"/>
                <a:gd name="T32" fmla="*/ 70 w 78"/>
                <a:gd name="T33" fmla="*/ 16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27"/>
                <a:gd name="T53" fmla="*/ 78 w 78"/>
                <a:gd name="T54" fmla="*/ 27 h 2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27">
                  <a:moveTo>
                    <a:pt x="70" y="16"/>
                  </a:moveTo>
                  <a:lnTo>
                    <a:pt x="73" y="15"/>
                  </a:lnTo>
                  <a:lnTo>
                    <a:pt x="75" y="14"/>
                  </a:lnTo>
                  <a:lnTo>
                    <a:pt x="78" y="8"/>
                  </a:lnTo>
                  <a:lnTo>
                    <a:pt x="75" y="2"/>
                  </a:lnTo>
                  <a:lnTo>
                    <a:pt x="73" y="0"/>
                  </a:lnTo>
                  <a:lnTo>
                    <a:pt x="70" y="0"/>
                  </a:lnTo>
                  <a:lnTo>
                    <a:pt x="26" y="7"/>
                  </a:lnTo>
                  <a:lnTo>
                    <a:pt x="8" y="11"/>
                  </a:lnTo>
                  <a:lnTo>
                    <a:pt x="4" y="11"/>
                  </a:lnTo>
                  <a:lnTo>
                    <a:pt x="1" y="12"/>
                  </a:lnTo>
                  <a:lnTo>
                    <a:pt x="0" y="19"/>
                  </a:lnTo>
                  <a:lnTo>
                    <a:pt x="1" y="24"/>
                  </a:lnTo>
                  <a:lnTo>
                    <a:pt x="4" y="26"/>
                  </a:lnTo>
                  <a:lnTo>
                    <a:pt x="8" y="27"/>
                  </a:lnTo>
                  <a:lnTo>
                    <a:pt x="26" y="23"/>
                  </a:lnTo>
                  <a:lnTo>
                    <a:pt x="7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34" name="Freeform 365">
              <a:extLst>
                <a:ext uri="{FF2B5EF4-FFF2-40B4-BE49-F238E27FC236}">
                  <a16:creationId xmlns:a16="http://schemas.microsoft.com/office/drawing/2014/main" id="{CCA6019C-5382-7D51-04BC-C28896C0BCEC}"/>
                </a:ext>
              </a:extLst>
            </p:cNvPr>
            <p:cNvSpPr>
              <a:spLocks/>
            </p:cNvSpPr>
            <p:nvPr/>
          </p:nvSpPr>
          <p:spPr bwMode="auto">
            <a:xfrm>
              <a:off x="2036" y="2305"/>
              <a:ext cx="39" cy="13"/>
            </a:xfrm>
            <a:custGeom>
              <a:avLst/>
              <a:gdLst>
                <a:gd name="T0" fmla="*/ 70 w 78"/>
                <a:gd name="T1" fmla="*/ 16 h 26"/>
                <a:gd name="T2" fmla="*/ 73 w 78"/>
                <a:gd name="T3" fmla="*/ 15 h 26"/>
                <a:gd name="T4" fmla="*/ 76 w 78"/>
                <a:gd name="T5" fmla="*/ 13 h 26"/>
                <a:gd name="T6" fmla="*/ 78 w 78"/>
                <a:gd name="T7" fmla="*/ 8 h 26"/>
                <a:gd name="T8" fmla="*/ 76 w 78"/>
                <a:gd name="T9" fmla="*/ 1 h 26"/>
                <a:gd name="T10" fmla="*/ 73 w 78"/>
                <a:gd name="T11" fmla="*/ 0 h 26"/>
                <a:gd name="T12" fmla="*/ 70 w 78"/>
                <a:gd name="T13" fmla="*/ 0 h 26"/>
                <a:gd name="T14" fmla="*/ 62 w 78"/>
                <a:gd name="T15" fmla="*/ 1 h 26"/>
                <a:gd name="T16" fmla="*/ 8 w 78"/>
                <a:gd name="T17" fmla="*/ 11 h 26"/>
                <a:gd name="T18" fmla="*/ 4 w 78"/>
                <a:gd name="T19" fmla="*/ 11 h 26"/>
                <a:gd name="T20" fmla="*/ 3 w 78"/>
                <a:gd name="T21" fmla="*/ 13 h 26"/>
                <a:gd name="T22" fmla="*/ 0 w 78"/>
                <a:gd name="T23" fmla="*/ 19 h 26"/>
                <a:gd name="T24" fmla="*/ 3 w 78"/>
                <a:gd name="T25" fmla="*/ 24 h 26"/>
                <a:gd name="T26" fmla="*/ 4 w 78"/>
                <a:gd name="T27" fmla="*/ 25 h 26"/>
                <a:gd name="T28" fmla="*/ 8 w 78"/>
                <a:gd name="T29" fmla="*/ 26 h 26"/>
                <a:gd name="T30" fmla="*/ 62 w 78"/>
                <a:gd name="T31" fmla="*/ 17 h 26"/>
                <a:gd name="T32" fmla="*/ 70 w 78"/>
                <a:gd name="T33" fmla="*/ 16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26"/>
                <a:gd name="T53" fmla="*/ 78 w 78"/>
                <a:gd name="T54" fmla="*/ 26 h 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26">
                  <a:moveTo>
                    <a:pt x="70" y="16"/>
                  </a:moveTo>
                  <a:lnTo>
                    <a:pt x="73" y="15"/>
                  </a:lnTo>
                  <a:lnTo>
                    <a:pt x="76" y="13"/>
                  </a:lnTo>
                  <a:lnTo>
                    <a:pt x="78" y="8"/>
                  </a:lnTo>
                  <a:lnTo>
                    <a:pt x="76" y="1"/>
                  </a:lnTo>
                  <a:lnTo>
                    <a:pt x="73" y="0"/>
                  </a:lnTo>
                  <a:lnTo>
                    <a:pt x="70" y="0"/>
                  </a:lnTo>
                  <a:lnTo>
                    <a:pt x="62" y="1"/>
                  </a:lnTo>
                  <a:lnTo>
                    <a:pt x="8" y="11"/>
                  </a:lnTo>
                  <a:lnTo>
                    <a:pt x="4" y="11"/>
                  </a:lnTo>
                  <a:lnTo>
                    <a:pt x="3" y="13"/>
                  </a:lnTo>
                  <a:lnTo>
                    <a:pt x="0" y="19"/>
                  </a:lnTo>
                  <a:lnTo>
                    <a:pt x="3" y="24"/>
                  </a:lnTo>
                  <a:lnTo>
                    <a:pt x="4" y="25"/>
                  </a:lnTo>
                  <a:lnTo>
                    <a:pt x="8" y="26"/>
                  </a:lnTo>
                  <a:lnTo>
                    <a:pt x="62" y="17"/>
                  </a:lnTo>
                  <a:lnTo>
                    <a:pt x="7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35" name="Freeform 366">
              <a:extLst>
                <a:ext uri="{FF2B5EF4-FFF2-40B4-BE49-F238E27FC236}">
                  <a16:creationId xmlns:a16="http://schemas.microsoft.com/office/drawing/2014/main" id="{681A5FA8-65D4-E530-E4E3-B6CB3C47F61B}"/>
                </a:ext>
              </a:extLst>
            </p:cNvPr>
            <p:cNvSpPr>
              <a:spLocks/>
            </p:cNvSpPr>
            <p:nvPr/>
          </p:nvSpPr>
          <p:spPr bwMode="auto">
            <a:xfrm>
              <a:off x="1981" y="2315"/>
              <a:ext cx="39" cy="13"/>
            </a:xfrm>
            <a:custGeom>
              <a:avLst/>
              <a:gdLst>
                <a:gd name="T0" fmla="*/ 70 w 78"/>
                <a:gd name="T1" fmla="*/ 16 h 26"/>
                <a:gd name="T2" fmla="*/ 74 w 78"/>
                <a:gd name="T3" fmla="*/ 14 h 26"/>
                <a:gd name="T4" fmla="*/ 77 w 78"/>
                <a:gd name="T5" fmla="*/ 13 h 26"/>
                <a:gd name="T6" fmla="*/ 78 w 78"/>
                <a:gd name="T7" fmla="*/ 8 h 26"/>
                <a:gd name="T8" fmla="*/ 77 w 78"/>
                <a:gd name="T9" fmla="*/ 1 h 26"/>
                <a:gd name="T10" fmla="*/ 74 w 78"/>
                <a:gd name="T11" fmla="*/ 0 h 26"/>
                <a:gd name="T12" fmla="*/ 70 w 78"/>
                <a:gd name="T13" fmla="*/ 0 h 26"/>
                <a:gd name="T14" fmla="*/ 29 w 78"/>
                <a:gd name="T15" fmla="*/ 8 h 26"/>
                <a:gd name="T16" fmla="*/ 8 w 78"/>
                <a:gd name="T17" fmla="*/ 10 h 26"/>
                <a:gd name="T18" fmla="*/ 6 w 78"/>
                <a:gd name="T19" fmla="*/ 12 h 26"/>
                <a:gd name="T20" fmla="*/ 3 w 78"/>
                <a:gd name="T21" fmla="*/ 13 h 26"/>
                <a:gd name="T22" fmla="*/ 0 w 78"/>
                <a:gd name="T23" fmla="*/ 18 h 26"/>
                <a:gd name="T24" fmla="*/ 3 w 78"/>
                <a:gd name="T25" fmla="*/ 25 h 26"/>
                <a:gd name="T26" fmla="*/ 6 w 78"/>
                <a:gd name="T27" fmla="*/ 26 h 26"/>
                <a:gd name="T28" fmla="*/ 8 w 78"/>
                <a:gd name="T29" fmla="*/ 26 h 26"/>
                <a:gd name="T30" fmla="*/ 29 w 78"/>
                <a:gd name="T31" fmla="*/ 24 h 26"/>
                <a:gd name="T32" fmla="*/ 70 w 78"/>
                <a:gd name="T33" fmla="*/ 16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26"/>
                <a:gd name="T53" fmla="*/ 78 w 78"/>
                <a:gd name="T54" fmla="*/ 26 h 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26">
                  <a:moveTo>
                    <a:pt x="70" y="16"/>
                  </a:moveTo>
                  <a:lnTo>
                    <a:pt x="74" y="14"/>
                  </a:lnTo>
                  <a:lnTo>
                    <a:pt x="77" y="13"/>
                  </a:lnTo>
                  <a:lnTo>
                    <a:pt x="78" y="8"/>
                  </a:lnTo>
                  <a:lnTo>
                    <a:pt x="77" y="1"/>
                  </a:lnTo>
                  <a:lnTo>
                    <a:pt x="74" y="0"/>
                  </a:lnTo>
                  <a:lnTo>
                    <a:pt x="70" y="0"/>
                  </a:lnTo>
                  <a:lnTo>
                    <a:pt x="29" y="8"/>
                  </a:lnTo>
                  <a:lnTo>
                    <a:pt x="8" y="10"/>
                  </a:lnTo>
                  <a:lnTo>
                    <a:pt x="6" y="12"/>
                  </a:lnTo>
                  <a:lnTo>
                    <a:pt x="3" y="13"/>
                  </a:lnTo>
                  <a:lnTo>
                    <a:pt x="0" y="18"/>
                  </a:lnTo>
                  <a:lnTo>
                    <a:pt x="3" y="25"/>
                  </a:lnTo>
                  <a:lnTo>
                    <a:pt x="6" y="26"/>
                  </a:lnTo>
                  <a:lnTo>
                    <a:pt x="8" y="26"/>
                  </a:lnTo>
                  <a:lnTo>
                    <a:pt x="29" y="24"/>
                  </a:lnTo>
                  <a:lnTo>
                    <a:pt x="7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36" name="Freeform 367">
              <a:extLst>
                <a:ext uri="{FF2B5EF4-FFF2-40B4-BE49-F238E27FC236}">
                  <a16:creationId xmlns:a16="http://schemas.microsoft.com/office/drawing/2014/main" id="{2821A105-6242-4CD2-EA10-90AD9F5F04D5}"/>
                </a:ext>
              </a:extLst>
            </p:cNvPr>
            <p:cNvSpPr>
              <a:spLocks/>
            </p:cNvSpPr>
            <p:nvPr/>
          </p:nvSpPr>
          <p:spPr bwMode="auto">
            <a:xfrm>
              <a:off x="1926" y="2325"/>
              <a:ext cx="39" cy="14"/>
            </a:xfrm>
            <a:custGeom>
              <a:avLst/>
              <a:gdLst>
                <a:gd name="T0" fmla="*/ 70 w 78"/>
                <a:gd name="T1" fmla="*/ 16 h 29"/>
                <a:gd name="T2" fmla="*/ 73 w 78"/>
                <a:gd name="T3" fmla="*/ 16 h 29"/>
                <a:gd name="T4" fmla="*/ 75 w 78"/>
                <a:gd name="T5" fmla="*/ 14 h 29"/>
                <a:gd name="T6" fmla="*/ 78 w 78"/>
                <a:gd name="T7" fmla="*/ 8 h 29"/>
                <a:gd name="T8" fmla="*/ 75 w 78"/>
                <a:gd name="T9" fmla="*/ 2 h 29"/>
                <a:gd name="T10" fmla="*/ 73 w 78"/>
                <a:gd name="T11" fmla="*/ 1 h 29"/>
                <a:gd name="T12" fmla="*/ 70 w 78"/>
                <a:gd name="T13" fmla="*/ 0 h 29"/>
                <a:gd name="T14" fmla="*/ 67 w 78"/>
                <a:gd name="T15" fmla="*/ 1 h 29"/>
                <a:gd name="T16" fmla="*/ 8 w 78"/>
                <a:gd name="T17" fmla="*/ 13 h 29"/>
                <a:gd name="T18" fmla="*/ 5 w 78"/>
                <a:gd name="T19" fmla="*/ 14 h 29"/>
                <a:gd name="T20" fmla="*/ 2 w 78"/>
                <a:gd name="T21" fmla="*/ 16 h 29"/>
                <a:gd name="T22" fmla="*/ 0 w 78"/>
                <a:gd name="T23" fmla="*/ 21 h 29"/>
                <a:gd name="T24" fmla="*/ 2 w 78"/>
                <a:gd name="T25" fmla="*/ 26 h 29"/>
                <a:gd name="T26" fmla="*/ 5 w 78"/>
                <a:gd name="T27" fmla="*/ 29 h 29"/>
                <a:gd name="T28" fmla="*/ 8 w 78"/>
                <a:gd name="T29" fmla="*/ 29 h 29"/>
                <a:gd name="T30" fmla="*/ 67 w 78"/>
                <a:gd name="T31" fmla="*/ 17 h 29"/>
                <a:gd name="T32" fmla="*/ 70 w 78"/>
                <a:gd name="T33" fmla="*/ 16 h 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29"/>
                <a:gd name="T53" fmla="*/ 78 w 78"/>
                <a:gd name="T54" fmla="*/ 29 h 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29">
                  <a:moveTo>
                    <a:pt x="70" y="16"/>
                  </a:moveTo>
                  <a:lnTo>
                    <a:pt x="73" y="16"/>
                  </a:lnTo>
                  <a:lnTo>
                    <a:pt x="75" y="14"/>
                  </a:lnTo>
                  <a:lnTo>
                    <a:pt x="78" y="8"/>
                  </a:lnTo>
                  <a:lnTo>
                    <a:pt x="75" y="2"/>
                  </a:lnTo>
                  <a:lnTo>
                    <a:pt x="73" y="1"/>
                  </a:lnTo>
                  <a:lnTo>
                    <a:pt x="70" y="0"/>
                  </a:lnTo>
                  <a:lnTo>
                    <a:pt x="67" y="1"/>
                  </a:lnTo>
                  <a:lnTo>
                    <a:pt x="8" y="13"/>
                  </a:lnTo>
                  <a:lnTo>
                    <a:pt x="5" y="14"/>
                  </a:lnTo>
                  <a:lnTo>
                    <a:pt x="2" y="16"/>
                  </a:lnTo>
                  <a:lnTo>
                    <a:pt x="0" y="21"/>
                  </a:lnTo>
                  <a:lnTo>
                    <a:pt x="2" y="26"/>
                  </a:lnTo>
                  <a:lnTo>
                    <a:pt x="5" y="29"/>
                  </a:lnTo>
                  <a:lnTo>
                    <a:pt x="8" y="29"/>
                  </a:lnTo>
                  <a:lnTo>
                    <a:pt x="67" y="17"/>
                  </a:lnTo>
                  <a:lnTo>
                    <a:pt x="7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37" name="Freeform 368">
              <a:extLst>
                <a:ext uri="{FF2B5EF4-FFF2-40B4-BE49-F238E27FC236}">
                  <a16:creationId xmlns:a16="http://schemas.microsoft.com/office/drawing/2014/main" id="{56E59B13-6716-72B2-8881-F0865D26F204}"/>
                </a:ext>
              </a:extLst>
            </p:cNvPr>
            <p:cNvSpPr>
              <a:spLocks/>
            </p:cNvSpPr>
            <p:nvPr/>
          </p:nvSpPr>
          <p:spPr bwMode="auto">
            <a:xfrm>
              <a:off x="1872" y="2337"/>
              <a:ext cx="39" cy="14"/>
            </a:xfrm>
            <a:custGeom>
              <a:avLst/>
              <a:gdLst>
                <a:gd name="T0" fmla="*/ 73 w 78"/>
                <a:gd name="T1" fmla="*/ 14 h 29"/>
                <a:gd name="T2" fmla="*/ 76 w 78"/>
                <a:gd name="T3" fmla="*/ 13 h 29"/>
                <a:gd name="T4" fmla="*/ 78 w 78"/>
                <a:gd name="T5" fmla="*/ 7 h 29"/>
                <a:gd name="T6" fmla="*/ 76 w 78"/>
                <a:gd name="T7" fmla="*/ 1 h 29"/>
                <a:gd name="T8" fmla="*/ 73 w 78"/>
                <a:gd name="T9" fmla="*/ 0 h 29"/>
                <a:gd name="T10" fmla="*/ 70 w 78"/>
                <a:gd name="T11" fmla="*/ 0 h 29"/>
                <a:gd name="T12" fmla="*/ 67 w 78"/>
                <a:gd name="T13" fmla="*/ 0 h 29"/>
                <a:gd name="T14" fmla="*/ 40 w 78"/>
                <a:gd name="T15" fmla="*/ 6 h 29"/>
                <a:gd name="T16" fmla="*/ 4 w 78"/>
                <a:gd name="T17" fmla="*/ 14 h 29"/>
                <a:gd name="T18" fmla="*/ 3 w 78"/>
                <a:gd name="T19" fmla="*/ 15 h 29"/>
                <a:gd name="T20" fmla="*/ 0 w 78"/>
                <a:gd name="T21" fmla="*/ 21 h 29"/>
                <a:gd name="T22" fmla="*/ 3 w 78"/>
                <a:gd name="T23" fmla="*/ 26 h 29"/>
                <a:gd name="T24" fmla="*/ 6 w 78"/>
                <a:gd name="T25" fmla="*/ 29 h 29"/>
                <a:gd name="T26" fmla="*/ 8 w 78"/>
                <a:gd name="T27" fmla="*/ 29 h 29"/>
                <a:gd name="T28" fmla="*/ 11 w 78"/>
                <a:gd name="T29" fmla="*/ 29 h 29"/>
                <a:gd name="T30" fmla="*/ 47 w 78"/>
                <a:gd name="T31" fmla="*/ 21 h 29"/>
                <a:gd name="T32" fmla="*/ 73 w 78"/>
                <a:gd name="T33" fmla="*/ 14 h 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29"/>
                <a:gd name="T53" fmla="*/ 78 w 78"/>
                <a:gd name="T54" fmla="*/ 29 h 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29">
                  <a:moveTo>
                    <a:pt x="73" y="14"/>
                  </a:moveTo>
                  <a:lnTo>
                    <a:pt x="76" y="13"/>
                  </a:lnTo>
                  <a:lnTo>
                    <a:pt x="78" y="7"/>
                  </a:lnTo>
                  <a:lnTo>
                    <a:pt x="76" y="1"/>
                  </a:lnTo>
                  <a:lnTo>
                    <a:pt x="73" y="0"/>
                  </a:lnTo>
                  <a:lnTo>
                    <a:pt x="70" y="0"/>
                  </a:lnTo>
                  <a:lnTo>
                    <a:pt x="67" y="0"/>
                  </a:lnTo>
                  <a:lnTo>
                    <a:pt x="40" y="6"/>
                  </a:lnTo>
                  <a:lnTo>
                    <a:pt x="4" y="14"/>
                  </a:lnTo>
                  <a:lnTo>
                    <a:pt x="3" y="15"/>
                  </a:lnTo>
                  <a:lnTo>
                    <a:pt x="0" y="21"/>
                  </a:lnTo>
                  <a:lnTo>
                    <a:pt x="3" y="26"/>
                  </a:lnTo>
                  <a:lnTo>
                    <a:pt x="6" y="29"/>
                  </a:lnTo>
                  <a:lnTo>
                    <a:pt x="8" y="29"/>
                  </a:lnTo>
                  <a:lnTo>
                    <a:pt x="11" y="29"/>
                  </a:lnTo>
                  <a:lnTo>
                    <a:pt x="47" y="21"/>
                  </a:lnTo>
                  <a:lnTo>
                    <a:pt x="73"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38" name="Freeform 369">
              <a:extLst>
                <a:ext uri="{FF2B5EF4-FFF2-40B4-BE49-F238E27FC236}">
                  <a16:creationId xmlns:a16="http://schemas.microsoft.com/office/drawing/2014/main" id="{7028B975-1B97-EFFF-FD3C-8DE00B76DDA9}"/>
                </a:ext>
              </a:extLst>
            </p:cNvPr>
            <p:cNvSpPr>
              <a:spLocks/>
            </p:cNvSpPr>
            <p:nvPr/>
          </p:nvSpPr>
          <p:spPr bwMode="auto">
            <a:xfrm>
              <a:off x="1818" y="2349"/>
              <a:ext cx="39" cy="16"/>
            </a:xfrm>
            <a:custGeom>
              <a:avLst/>
              <a:gdLst>
                <a:gd name="T0" fmla="*/ 73 w 78"/>
                <a:gd name="T1" fmla="*/ 16 h 32"/>
                <a:gd name="T2" fmla="*/ 75 w 78"/>
                <a:gd name="T3" fmla="*/ 15 h 32"/>
                <a:gd name="T4" fmla="*/ 78 w 78"/>
                <a:gd name="T5" fmla="*/ 8 h 32"/>
                <a:gd name="T6" fmla="*/ 75 w 78"/>
                <a:gd name="T7" fmla="*/ 3 h 32"/>
                <a:gd name="T8" fmla="*/ 73 w 78"/>
                <a:gd name="T9" fmla="*/ 2 h 32"/>
                <a:gd name="T10" fmla="*/ 70 w 78"/>
                <a:gd name="T11" fmla="*/ 0 h 32"/>
                <a:gd name="T12" fmla="*/ 66 w 78"/>
                <a:gd name="T13" fmla="*/ 2 h 32"/>
                <a:gd name="T14" fmla="*/ 22 w 78"/>
                <a:gd name="T15" fmla="*/ 12 h 32"/>
                <a:gd name="T16" fmla="*/ 5 w 78"/>
                <a:gd name="T17" fmla="*/ 16 h 32"/>
                <a:gd name="T18" fmla="*/ 3 w 78"/>
                <a:gd name="T19" fmla="*/ 18 h 32"/>
                <a:gd name="T20" fmla="*/ 0 w 78"/>
                <a:gd name="T21" fmla="*/ 24 h 32"/>
                <a:gd name="T22" fmla="*/ 3 w 78"/>
                <a:gd name="T23" fmla="*/ 29 h 32"/>
                <a:gd name="T24" fmla="*/ 5 w 78"/>
                <a:gd name="T25" fmla="*/ 31 h 32"/>
                <a:gd name="T26" fmla="*/ 8 w 78"/>
                <a:gd name="T27" fmla="*/ 32 h 32"/>
                <a:gd name="T28" fmla="*/ 12 w 78"/>
                <a:gd name="T29" fmla="*/ 31 h 32"/>
                <a:gd name="T30" fmla="*/ 29 w 78"/>
                <a:gd name="T31" fmla="*/ 27 h 32"/>
                <a:gd name="T32" fmla="*/ 73 w 78"/>
                <a:gd name="T33" fmla="*/ 16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32"/>
                <a:gd name="T53" fmla="*/ 78 w 78"/>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32">
                  <a:moveTo>
                    <a:pt x="73" y="16"/>
                  </a:moveTo>
                  <a:lnTo>
                    <a:pt x="75" y="15"/>
                  </a:lnTo>
                  <a:lnTo>
                    <a:pt x="78" y="8"/>
                  </a:lnTo>
                  <a:lnTo>
                    <a:pt x="75" y="3"/>
                  </a:lnTo>
                  <a:lnTo>
                    <a:pt x="73" y="2"/>
                  </a:lnTo>
                  <a:lnTo>
                    <a:pt x="70" y="0"/>
                  </a:lnTo>
                  <a:lnTo>
                    <a:pt x="66" y="2"/>
                  </a:lnTo>
                  <a:lnTo>
                    <a:pt x="22" y="12"/>
                  </a:lnTo>
                  <a:lnTo>
                    <a:pt x="5" y="16"/>
                  </a:lnTo>
                  <a:lnTo>
                    <a:pt x="3" y="18"/>
                  </a:lnTo>
                  <a:lnTo>
                    <a:pt x="0" y="24"/>
                  </a:lnTo>
                  <a:lnTo>
                    <a:pt x="3" y="29"/>
                  </a:lnTo>
                  <a:lnTo>
                    <a:pt x="5" y="31"/>
                  </a:lnTo>
                  <a:lnTo>
                    <a:pt x="8" y="32"/>
                  </a:lnTo>
                  <a:lnTo>
                    <a:pt x="12" y="31"/>
                  </a:lnTo>
                  <a:lnTo>
                    <a:pt x="29" y="27"/>
                  </a:lnTo>
                  <a:lnTo>
                    <a:pt x="73"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39" name="Freeform 370">
              <a:extLst>
                <a:ext uri="{FF2B5EF4-FFF2-40B4-BE49-F238E27FC236}">
                  <a16:creationId xmlns:a16="http://schemas.microsoft.com/office/drawing/2014/main" id="{2909B49F-C664-AFFD-97DE-9FEED80E75B6}"/>
                </a:ext>
              </a:extLst>
            </p:cNvPr>
            <p:cNvSpPr>
              <a:spLocks/>
            </p:cNvSpPr>
            <p:nvPr/>
          </p:nvSpPr>
          <p:spPr bwMode="auto">
            <a:xfrm>
              <a:off x="1764" y="2362"/>
              <a:ext cx="39" cy="16"/>
            </a:xfrm>
            <a:custGeom>
              <a:avLst/>
              <a:gdLst>
                <a:gd name="T0" fmla="*/ 72 w 76"/>
                <a:gd name="T1" fmla="*/ 16 h 33"/>
                <a:gd name="T2" fmla="*/ 75 w 76"/>
                <a:gd name="T3" fmla="*/ 14 h 33"/>
                <a:gd name="T4" fmla="*/ 76 w 76"/>
                <a:gd name="T5" fmla="*/ 8 h 33"/>
                <a:gd name="T6" fmla="*/ 75 w 76"/>
                <a:gd name="T7" fmla="*/ 2 h 33"/>
                <a:gd name="T8" fmla="*/ 72 w 76"/>
                <a:gd name="T9" fmla="*/ 1 h 33"/>
                <a:gd name="T10" fmla="*/ 68 w 76"/>
                <a:gd name="T11" fmla="*/ 0 h 33"/>
                <a:gd name="T12" fmla="*/ 66 w 76"/>
                <a:gd name="T13" fmla="*/ 1 h 33"/>
                <a:gd name="T14" fmla="*/ 10 w 76"/>
                <a:gd name="T15" fmla="*/ 16 h 33"/>
                <a:gd name="T16" fmla="*/ 4 w 76"/>
                <a:gd name="T17" fmla="*/ 17 h 33"/>
                <a:gd name="T18" fmla="*/ 2 w 76"/>
                <a:gd name="T19" fmla="*/ 18 h 33"/>
                <a:gd name="T20" fmla="*/ 0 w 76"/>
                <a:gd name="T21" fmla="*/ 25 h 33"/>
                <a:gd name="T22" fmla="*/ 2 w 76"/>
                <a:gd name="T23" fmla="*/ 30 h 33"/>
                <a:gd name="T24" fmla="*/ 4 w 76"/>
                <a:gd name="T25" fmla="*/ 32 h 33"/>
                <a:gd name="T26" fmla="*/ 8 w 76"/>
                <a:gd name="T27" fmla="*/ 33 h 33"/>
                <a:gd name="T28" fmla="*/ 10 w 76"/>
                <a:gd name="T29" fmla="*/ 32 h 33"/>
                <a:gd name="T30" fmla="*/ 17 w 76"/>
                <a:gd name="T31" fmla="*/ 30 h 33"/>
                <a:gd name="T32" fmla="*/ 72 w 76"/>
                <a:gd name="T33" fmla="*/ 16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6"/>
                <a:gd name="T52" fmla="*/ 0 h 33"/>
                <a:gd name="T53" fmla="*/ 76 w 76"/>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6" h="33">
                  <a:moveTo>
                    <a:pt x="72" y="16"/>
                  </a:moveTo>
                  <a:lnTo>
                    <a:pt x="75" y="14"/>
                  </a:lnTo>
                  <a:lnTo>
                    <a:pt x="76" y="8"/>
                  </a:lnTo>
                  <a:lnTo>
                    <a:pt x="75" y="2"/>
                  </a:lnTo>
                  <a:lnTo>
                    <a:pt x="72" y="1"/>
                  </a:lnTo>
                  <a:lnTo>
                    <a:pt x="68" y="0"/>
                  </a:lnTo>
                  <a:lnTo>
                    <a:pt x="66" y="1"/>
                  </a:lnTo>
                  <a:lnTo>
                    <a:pt x="10" y="16"/>
                  </a:lnTo>
                  <a:lnTo>
                    <a:pt x="4" y="17"/>
                  </a:lnTo>
                  <a:lnTo>
                    <a:pt x="2" y="18"/>
                  </a:lnTo>
                  <a:lnTo>
                    <a:pt x="0" y="25"/>
                  </a:lnTo>
                  <a:lnTo>
                    <a:pt x="2" y="30"/>
                  </a:lnTo>
                  <a:lnTo>
                    <a:pt x="4" y="32"/>
                  </a:lnTo>
                  <a:lnTo>
                    <a:pt x="8" y="33"/>
                  </a:lnTo>
                  <a:lnTo>
                    <a:pt x="10" y="32"/>
                  </a:lnTo>
                  <a:lnTo>
                    <a:pt x="17" y="30"/>
                  </a:lnTo>
                  <a:lnTo>
                    <a:pt x="7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40" name="Freeform 371">
              <a:extLst>
                <a:ext uri="{FF2B5EF4-FFF2-40B4-BE49-F238E27FC236}">
                  <a16:creationId xmlns:a16="http://schemas.microsoft.com/office/drawing/2014/main" id="{0479ED92-10F7-DA6B-D8BD-43D0DF803AF4}"/>
                </a:ext>
              </a:extLst>
            </p:cNvPr>
            <p:cNvSpPr>
              <a:spLocks/>
            </p:cNvSpPr>
            <p:nvPr/>
          </p:nvSpPr>
          <p:spPr bwMode="auto">
            <a:xfrm>
              <a:off x="1711" y="2376"/>
              <a:ext cx="38" cy="18"/>
            </a:xfrm>
            <a:custGeom>
              <a:avLst/>
              <a:gdLst>
                <a:gd name="T0" fmla="*/ 72 w 76"/>
                <a:gd name="T1" fmla="*/ 16 h 34"/>
                <a:gd name="T2" fmla="*/ 74 w 76"/>
                <a:gd name="T3" fmla="*/ 14 h 34"/>
                <a:gd name="T4" fmla="*/ 76 w 76"/>
                <a:gd name="T5" fmla="*/ 8 h 34"/>
                <a:gd name="T6" fmla="*/ 74 w 76"/>
                <a:gd name="T7" fmla="*/ 3 h 34"/>
                <a:gd name="T8" fmla="*/ 72 w 76"/>
                <a:gd name="T9" fmla="*/ 1 h 34"/>
                <a:gd name="T10" fmla="*/ 68 w 76"/>
                <a:gd name="T11" fmla="*/ 0 h 34"/>
                <a:gd name="T12" fmla="*/ 66 w 76"/>
                <a:gd name="T13" fmla="*/ 1 h 34"/>
                <a:gd name="T14" fmla="*/ 60 w 76"/>
                <a:gd name="T15" fmla="*/ 3 h 34"/>
                <a:gd name="T16" fmla="*/ 6 w 76"/>
                <a:gd name="T17" fmla="*/ 18 h 34"/>
                <a:gd name="T18" fmla="*/ 5 w 76"/>
                <a:gd name="T19" fmla="*/ 18 h 34"/>
                <a:gd name="T20" fmla="*/ 2 w 76"/>
                <a:gd name="T21" fmla="*/ 20 h 34"/>
                <a:gd name="T22" fmla="*/ 0 w 76"/>
                <a:gd name="T23" fmla="*/ 26 h 34"/>
                <a:gd name="T24" fmla="*/ 2 w 76"/>
                <a:gd name="T25" fmla="*/ 32 h 34"/>
                <a:gd name="T26" fmla="*/ 5 w 76"/>
                <a:gd name="T27" fmla="*/ 33 h 34"/>
                <a:gd name="T28" fmla="*/ 7 w 76"/>
                <a:gd name="T29" fmla="*/ 34 h 34"/>
                <a:gd name="T30" fmla="*/ 11 w 76"/>
                <a:gd name="T31" fmla="*/ 33 h 34"/>
                <a:gd name="T32" fmla="*/ 13 w 76"/>
                <a:gd name="T33" fmla="*/ 33 h 34"/>
                <a:gd name="T34" fmla="*/ 67 w 76"/>
                <a:gd name="T35" fmla="*/ 17 h 34"/>
                <a:gd name="T36" fmla="*/ 72 w 76"/>
                <a:gd name="T37" fmla="*/ 16 h 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6"/>
                <a:gd name="T58" fmla="*/ 0 h 34"/>
                <a:gd name="T59" fmla="*/ 76 w 76"/>
                <a:gd name="T60" fmla="*/ 34 h 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6" h="34">
                  <a:moveTo>
                    <a:pt x="72" y="16"/>
                  </a:moveTo>
                  <a:lnTo>
                    <a:pt x="74" y="14"/>
                  </a:lnTo>
                  <a:lnTo>
                    <a:pt x="76" y="8"/>
                  </a:lnTo>
                  <a:lnTo>
                    <a:pt x="74" y="3"/>
                  </a:lnTo>
                  <a:lnTo>
                    <a:pt x="72" y="1"/>
                  </a:lnTo>
                  <a:lnTo>
                    <a:pt x="68" y="0"/>
                  </a:lnTo>
                  <a:lnTo>
                    <a:pt x="66" y="1"/>
                  </a:lnTo>
                  <a:lnTo>
                    <a:pt x="60" y="3"/>
                  </a:lnTo>
                  <a:lnTo>
                    <a:pt x="6" y="18"/>
                  </a:lnTo>
                  <a:lnTo>
                    <a:pt x="5" y="18"/>
                  </a:lnTo>
                  <a:lnTo>
                    <a:pt x="2" y="20"/>
                  </a:lnTo>
                  <a:lnTo>
                    <a:pt x="0" y="26"/>
                  </a:lnTo>
                  <a:lnTo>
                    <a:pt x="2" y="32"/>
                  </a:lnTo>
                  <a:lnTo>
                    <a:pt x="5" y="33"/>
                  </a:lnTo>
                  <a:lnTo>
                    <a:pt x="7" y="34"/>
                  </a:lnTo>
                  <a:lnTo>
                    <a:pt x="11" y="33"/>
                  </a:lnTo>
                  <a:lnTo>
                    <a:pt x="13" y="33"/>
                  </a:lnTo>
                  <a:lnTo>
                    <a:pt x="67" y="17"/>
                  </a:lnTo>
                  <a:lnTo>
                    <a:pt x="7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41" name="Freeform 372">
              <a:extLst>
                <a:ext uri="{FF2B5EF4-FFF2-40B4-BE49-F238E27FC236}">
                  <a16:creationId xmlns:a16="http://schemas.microsoft.com/office/drawing/2014/main" id="{39D4E4A0-A0FB-F00A-E794-C3E8927716B0}"/>
                </a:ext>
              </a:extLst>
            </p:cNvPr>
            <p:cNvSpPr>
              <a:spLocks/>
            </p:cNvSpPr>
            <p:nvPr/>
          </p:nvSpPr>
          <p:spPr bwMode="auto">
            <a:xfrm>
              <a:off x="1658" y="2392"/>
              <a:ext cx="38" cy="18"/>
            </a:xfrm>
            <a:custGeom>
              <a:avLst/>
              <a:gdLst>
                <a:gd name="T0" fmla="*/ 71 w 76"/>
                <a:gd name="T1" fmla="*/ 15 h 35"/>
                <a:gd name="T2" fmla="*/ 74 w 76"/>
                <a:gd name="T3" fmla="*/ 14 h 35"/>
                <a:gd name="T4" fmla="*/ 76 w 76"/>
                <a:gd name="T5" fmla="*/ 8 h 35"/>
                <a:gd name="T6" fmla="*/ 74 w 76"/>
                <a:gd name="T7" fmla="*/ 2 h 35"/>
                <a:gd name="T8" fmla="*/ 71 w 76"/>
                <a:gd name="T9" fmla="*/ 1 h 35"/>
                <a:gd name="T10" fmla="*/ 68 w 76"/>
                <a:gd name="T11" fmla="*/ 0 h 35"/>
                <a:gd name="T12" fmla="*/ 65 w 76"/>
                <a:gd name="T13" fmla="*/ 1 h 35"/>
                <a:gd name="T14" fmla="*/ 59 w 76"/>
                <a:gd name="T15" fmla="*/ 2 h 35"/>
                <a:gd name="T16" fmla="*/ 9 w 76"/>
                <a:gd name="T17" fmla="*/ 19 h 35"/>
                <a:gd name="T18" fmla="*/ 5 w 76"/>
                <a:gd name="T19" fmla="*/ 21 h 35"/>
                <a:gd name="T20" fmla="*/ 2 w 76"/>
                <a:gd name="T21" fmla="*/ 22 h 35"/>
                <a:gd name="T22" fmla="*/ 0 w 76"/>
                <a:gd name="T23" fmla="*/ 27 h 35"/>
                <a:gd name="T24" fmla="*/ 2 w 76"/>
                <a:gd name="T25" fmla="*/ 33 h 35"/>
                <a:gd name="T26" fmla="*/ 5 w 76"/>
                <a:gd name="T27" fmla="*/ 35 h 35"/>
                <a:gd name="T28" fmla="*/ 8 w 76"/>
                <a:gd name="T29" fmla="*/ 35 h 35"/>
                <a:gd name="T30" fmla="*/ 12 w 76"/>
                <a:gd name="T31" fmla="*/ 35 h 35"/>
                <a:gd name="T32" fmla="*/ 16 w 76"/>
                <a:gd name="T33" fmla="*/ 34 h 35"/>
                <a:gd name="T34" fmla="*/ 66 w 76"/>
                <a:gd name="T35" fmla="*/ 17 h 35"/>
                <a:gd name="T36" fmla="*/ 71 w 76"/>
                <a:gd name="T37" fmla="*/ 1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6"/>
                <a:gd name="T58" fmla="*/ 0 h 35"/>
                <a:gd name="T59" fmla="*/ 76 w 76"/>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6" h="35">
                  <a:moveTo>
                    <a:pt x="71" y="15"/>
                  </a:moveTo>
                  <a:lnTo>
                    <a:pt x="74" y="14"/>
                  </a:lnTo>
                  <a:lnTo>
                    <a:pt x="76" y="8"/>
                  </a:lnTo>
                  <a:lnTo>
                    <a:pt x="74" y="2"/>
                  </a:lnTo>
                  <a:lnTo>
                    <a:pt x="71" y="1"/>
                  </a:lnTo>
                  <a:lnTo>
                    <a:pt x="68" y="0"/>
                  </a:lnTo>
                  <a:lnTo>
                    <a:pt x="65" y="1"/>
                  </a:lnTo>
                  <a:lnTo>
                    <a:pt x="59" y="2"/>
                  </a:lnTo>
                  <a:lnTo>
                    <a:pt x="9" y="19"/>
                  </a:lnTo>
                  <a:lnTo>
                    <a:pt x="5" y="21"/>
                  </a:lnTo>
                  <a:lnTo>
                    <a:pt x="2" y="22"/>
                  </a:lnTo>
                  <a:lnTo>
                    <a:pt x="0" y="27"/>
                  </a:lnTo>
                  <a:lnTo>
                    <a:pt x="2" y="33"/>
                  </a:lnTo>
                  <a:lnTo>
                    <a:pt x="5" y="35"/>
                  </a:lnTo>
                  <a:lnTo>
                    <a:pt x="8" y="35"/>
                  </a:lnTo>
                  <a:lnTo>
                    <a:pt x="12" y="35"/>
                  </a:lnTo>
                  <a:lnTo>
                    <a:pt x="16" y="34"/>
                  </a:lnTo>
                  <a:lnTo>
                    <a:pt x="66" y="17"/>
                  </a:lnTo>
                  <a:lnTo>
                    <a:pt x="71"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42" name="Freeform 373">
              <a:extLst>
                <a:ext uri="{FF2B5EF4-FFF2-40B4-BE49-F238E27FC236}">
                  <a16:creationId xmlns:a16="http://schemas.microsoft.com/office/drawing/2014/main" id="{71AFE470-DCDC-BC06-10DE-5F38F0B04DE4}"/>
                </a:ext>
              </a:extLst>
            </p:cNvPr>
            <p:cNvSpPr>
              <a:spLocks/>
            </p:cNvSpPr>
            <p:nvPr/>
          </p:nvSpPr>
          <p:spPr bwMode="auto">
            <a:xfrm>
              <a:off x="1606" y="2410"/>
              <a:ext cx="37" cy="19"/>
            </a:xfrm>
            <a:custGeom>
              <a:avLst/>
              <a:gdLst>
                <a:gd name="T0" fmla="*/ 72 w 76"/>
                <a:gd name="T1" fmla="*/ 15 h 39"/>
                <a:gd name="T2" fmla="*/ 73 w 76"/>
                <a:gd name="T3" fmla="*/ 14 h 39"/>
                <a:gd name="T4" fmla="*/ 76 w 76"/>
                <a:gd name="T5" fmla="*/ 8 h 39"/>
                <a:gd name="T6" fmla="*/ 73 w 76"/>
                <a:gd name="T7" fmla="*/ 3 h 39"/>
                <a:gd name="T8" fmla="*/ 70 w 76"/>
                <a:gd name="T9" fmla="*/ 0 h 39"/>
                <a:gd name="T10" fmla="*/ 68 w 76"/>
                <a:gd name="T11" fmla="*/ 0 h 39"/>
                <a:gd name="T12" fmla="*/ 65 w 76"/>
                <a:gd name="T13" fmla="*/ 0 h 39"/>
                <a:gd name="T14" fmla="*/ 19 w 76"/>
                <a:gd name="T15" fmla="*/ 18 h 39"/>
                <a:gd name="T16" fmla="*/ 4 w 76"/>
                <a:gd name="T17" fmla="*/ 23 h 39"/>
                <a:gd name="T18" fmla="*/ 3 w 76"/>
                <a:gd name="T19" fmla="*/ 24 h 39"/>
                <a:gd name="T20" fmla="*/ 0 w 76"/>
                <a:gd name="T21" fmla="*/ 31 h 39"/>
                <a:gd name="T22" fmla="*/ 3 w 76"/>
                <a:gd name="T23" fmla="*/ 36 h 39"/>
                <a:gd name="T24" fmla="*/ 5 w 76"/>
                <a:gd name="T25" fmla="*/ 37 h 39"/>
                <a:gd name="T26" fmla="*/ 8 w 76"/>
                <a:gd name="T27" fmla="*/ 39 h 39"/>
                <a:gd name="T28" fmla="*/ 11 w 76"/>
                <a:gd name="T29" fmla="*/ 37 h 39"/>
                <a:gd name="T30" fmla="*/ 25 w 76"/>
                <a:gd name="T31" fmla="*/ 32 h 39"/>
                <a:gd name="T32" fmla="*/ 72 w 76"/>
                <a:gd name="T33" fmla="*/ 15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6"/>
                <a:gd name="T52" fmla="*/ 0 h 39"/>
                <a:gd name="T53" fmla="*/ 76 w 76"/>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6" h="39">
                  <a:moveTo>
                    <a:pt x="72" y="15"/>
                  </a:moveTo>
                  <a:lnTo>
                    <a:pt x="73" y="14"/>
                  </a:lnTo>
                  <a:lnTo>
                    <a:pt x="76" y="8"/>
                  </a:lnTo>
                  <a:lnTo>
                    <a:pt x="73" y="3"/>
                  </a:lnTo>
                  <a:lnTo>
                    <a:pt x="70" y="0"/>
                  </a:lnTo>
                  <a:lnTo>
                    <a:pt x="68" y="0"/>
                  </a:lnTo>
                  <a:lnTo>
                    <a:pt x="65" y="0"/>
                  </a:lnTo>
                  <a:lnTo>
                    <a:pt x="19" y="18"/>
                  </a:lnTo>
                  <a:lnTo>
                    <a:pt x="4" y="23"/>
                  </a:lnTo>
                  <a:lnTo>
                    <a:pt x="3" y="24"/>
                  </a:lnTo>
                  <a:lnTo>
                    <a:pt x="0" y="31"/>
                  </a:lnTo>
                  <a:lnTo>
                    <a:pt x="3" y="36"/>
                  </a:lnTo>
                  <a:lnTo>
                    <a:pt x="5" y="37"/>
                  </a:lnTo>
                  <a:lnTo>
                    <a:pt x="8" y="39"/>
                  </a:lnTo>
                  <a:lnTo>
                    <a:pt x="11" y="37"/>
                  </a:lnTo>
                  <a:lnTo>
                    <a:pt x="25" y="32"/>
                  </a:lnTo>
                  <a:lnTo>
                    <a:pt x="72"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43" name="Freeform 374">
              <a:extLst>
                <a:ext uri="{FF2B5EF4-FFF2-40B4-BE49-F238E27FC236}">
                  <a16:creationId xmlns:a16="http://schemas.microsoft.com/office/drawing/2014/main" id="{167AF2A9-1414-9F61-061E-685560B6B46B}"/>
                </a:ext>
              </a:extLst>
            </p:cNvPr>
            <p:cNvSpPr>
              <a:spLocks/>
            </p:cNvSpPr>
            <p:nvPr/>
          </p:nvSpPr>
          <p:spPr bwMode="auto">
            <a:xfrm>
              <a:off x="1554" y="2430"/>
              <a:ext cx="38" cy="21"/>
            </a:xfrm>
            <a:custGeom>
              <a:avLst/>
              <a:gdLst>
                <a:gd name="T0" fmla="*/ 70 w 75"/>
                <a:gd name="T1" fmla="*/ 15 h 41"/>
                <a:gd name="T2" fmla="*/ 73 w 75"/>
                <a:gd name="T3" fmla="*/ 13 h 41"/>
                <a:gd name="T4" fmla="*/ 75 w 75"/>
                <a:gd name="T5" fmla="*/ 8 h 41"/>
                <a:gd name="T6" fmla="*/ 73 w 75"/>
                <a:gd name="T7" fmla="*/ 1 h 41"/>
                <a:gd name="T8" fmla="*/ 70 w 75"/>
                <a:gd name="T9" fmla="*/ 0 h 41"/>
                <a:gd name="T10" fmla="*/ 67 w 75"/>
                <a:gd name="T11" fmla="*/ 0 h 41"/>
                <a:gd name="T12" fmla="*/ 63 w 75"/>
                <a:gd name="T13" fmla="*/ 0 h 41"/>
                <a:gd name="T14" fmla="*/ 34 w 75"/>
                <a:gd name="T15" fmla="*/ 12 h 41"/>
                <a:gd name="T16" fmla="*/ 5 w 75"/>
                <a:gd name="T17" fmla="*/ 25 h 41"/>
                <a:gd name="T18" fmla="*/ 3 w 75"/>
                <a:gd name="T19" fmla="*/ 26 h 41"/>
                <a:gd name="T20" fmla="*/ 0 w 75"/>
                <a:gd name="T21" fmla="*/ 33 h 41"/>
                <a:gd name="T22" fmla="*/ 3 w 75"/>
                <a:gd name="T23" fmla="*/ 38 h 41"/>
                <a:gd name="T24" fmla="*/ 5 w 75"/>
                <a:gd name="T25" fmla="*/ 40 h 41"/>
                <a:gd name="T26" fmla="*/ 8 w 75"/>
                <a:gd name="T27" fmla="*/ 41 h 41"/>
                <a:gd name="T28" fmla="*/ 12 w 75"/>
                <a:gd name="T29" fmla="*/ 40 h 41"/>
                <a:gd name="T30" fmla="*/ 41 w 75"/>
                <a:gd name="T31" fmla="*/ 26 h 41"/>
                <a:gd name="T32" fmla="*/ 70 w 75"/>
                <a:gd name="T33" fmla="*/ 15 h 4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5"/>
                <a:gd name="T52" fmla="*/ 0 h 41"/>
                <a:gd name="T53" fmla="*/ 75 w 75"/>
                <a:gd name="T54" fmla="*/ 41 h 4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5" h="41">
                  <a:moveTo>
                    <a:pt x="70" y="15"/>
                  </a:moveTo>
                  <a:lnTo>
                    <a:pt x="73" y="13"/>
                  </a:lnTo>
                  <a:lnTo>
                    <a:pt x="75" y="8"/>
                  </a:lnTo>
                  <a:lnTo>
                    <a:pt x="73" y="1"/>
                  </a:lnTo>
                  <a:lnTo>
                    <a:pt x="70" y="0"/>
                  </a:lnTo>
                  <a:lnTo>
                    <a:pt x="67" y="0"/>
                  </a:lnTo>
                  <a:lnTo>
                    <a:pt x="63" y="0"/>
                  </a:lnTo>
                  <a:lnTo>
                    <a:pt x="34" y="12"/>
                  </a:lnTo>
                  <a:lnTo>
                    <a:pt x="5" y="25"/>
                  </a:lnTo>
                  <a:lnTo>
                    <a:pt x="3" y="26"/>
                  </a:lnTo>
                  <a:lnTo>
                    <a:pt x="0" y="33"/>
                  </a:lnTo>
                  <a:lnTo>
                    <a:pt x="3" y="38"/>
                  </a:lnTo>
                  <a:lnTo>
                    <a:pt x="5" y="40"/>
                  </a:lnTo>
                  <a:lnTo>
                    <a:pt x="8" y="41"/>
                  </a:lnTo>
                  <a:lnTo>
                    <a:pt x="12" y="40"/>
                  </a:lnTo>
                  <a:lnTo>
                    <a:pt x="41" y="26"/>
                  </a:lnTo>
                  <a:lnTo>
                    <a:pt x="7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44" name="Freeform 375">
              <a:extLst>
                <a:ext uri="{FF2B5EF4-FFF2-40B4-BE49-F238E27FC236}">
                  <a16:creationId xmlns:a16="http://schemas.microsoft.com/office/drawing/2014/main" id="{313B86E0-E498-092E-FA85-F6D18B14C79D}"/>
                </a:ext>
              </a:extLst>
            </p:cNvPr>
            <p:cNvSpPr>
              <a:spLocks/>
            </p:cNvSpPr>
            <p:nvPr/>
          </p:nvSpPr>
          <p:spPr bwMode="auto">
            <a:xfrm>
              <a:off x="1504" y="2452"/>
              <a:ext cx="37" cy="23"/>
            </a:xfrm>
            <a:custGeom>
              <a:avLst/>
              <a:gdLst>
                <a:gd name="T0" fmla="*/ 67 w 73"/>
                <a:gd name="T1" fmla="*/ 15 h 45"/>
                <a:gd name="T2" fmla="*/ 70 w 73"/>
                <a:gd name="T3" fmla="*/ 13 h 45"/>
                <a:gd name="T4" fmla="*/ 73 w 73"/>
                <a:gd name="T5" fmla="*/ 8 h 45"/>
                <a:gd name="T6" fmla="*/ 70 w 73"/>
                <a:gd name="T7" fmla="*/ 1 h 45"/>
                <a:gd name="T8" fmla="*/ 67 w 73"/>
                <a:gd name="T9" fmla="*/ 0 h 45"/>
                <a:gd name="T10" fmla="*/ 65 w 73"/>
                <a:gd name="T11" fmla="*/ 0 h 45"/>
                <a:gd name="T12" fmla="*/ 61 w 73"/>
                <a:gd name="T13" fmla="*/ 0 h 45"/>
                <a:gd name="T14" fmla="*/ 55 w 73"/>
                <a:gd name="T15" fmla="*/ 3 h 45"/>
                <a:gd name="T16" fmla="*/ 20 w 73"/>
                <a:gd name="T17" fmla="*/ 21 h 45"/>
                <a:gd name="T18" fmla="*/ 4 w 73"/>
                <a:gd name="T19" fmla="*/ 29 h 45"/>
                <a:gd name="T20" fmla="*/ 2 w 73"/>
                <a:gd name="T21" fmla="*/ 30 h 45"/>
                <a:gd name="T22" fmla="*/ 0 w 73"/>
                <a:gd name="T23" fmla="*/ 37 h 45"/>
                <a:gd name="T24" fmla="*/ 2 w 73"/>
                <a:gd name="T25" fmla="*/ 42 h 45"/>
                <a:gd name="T26" fmla="*/ 5 w 73"/>
                <a:gd name="T27" fmla="*/ 44 h 45"/>
                <a:gd name="T28" fmla="*/ 8 w 73"/>
                <a:gd name="T29" fmla="*/ 45 h 45"/>
                <a:gd name="T30" fmla="*/ 10 w 73"/>
                <a:gd name="T31" fmla="*/ 44 h 45"/>
                <a:gd name="T32" fmla="*/ 26 w 73"/>
                <a:gd name="T33" fmla="*/ 36 h 45"/>
                <a:gd name="T34" fmla="*/ 62 w 73"/>
                <a:gd name="T35" fmla="*/ 17 h 45"/>
                <a:gd name="T36" fmla="*/ 67 w 73"/>
                <a:gd name="T37" fmla="*/ 15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3"/>
                <a:gd name="T58" fmla="*/ 0 h 45"/>
                <a:gd name="T59" fmla="*/ 73 w 73"/>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3" h="45">
                  <a:moveTo>
                    <a:pt x="67" y="15"/>
                  </a:moveTo>
                  <a:lnTo>
                    <a:pt x="70" y="13"/>
                  </a:lnTo>
                  <a:lnTo>
                    <a:pt x="73" y="8"/>
                  </a:lnTo>
                  <a:lnTo>
                    <a:pt x="70" y="1"/>
                  </a:lnTo>
                  <a:lnTo>
                    <a:pt x="67" y="0"/>
                  </a:lnTo>
                  <a:lnTo>
                    <a:pt x="65" y="0"/>
                  </a:lnTo>
                  <a:lnTo>
                    <a:pt x="61" y="0"/>
                  </a:lnTo>
                  <a:lnTo>
                    <a:pt x="55" y="3"/>
                  </a:lnTo>
                  <a:lnTo>
                    <a:pt x="20" y="21"/>
                  </a:lnTo>
                  <a:lnTo>
                    <a:pt x="4" y="29"/>
                  </a:lnTo>
                  <a:lnTo>
                    <a:pt x="2" y="30"/>
                  </a:lnTo>
                  <a:lnTo>
                    <a:pt x="0" y="37"/>
                  </a:lnTo>
                  <a:lnTo>
                    <a:pt x="2" y="42"/>
                  </a:lnTo>
                  <a:lnTo>
                    <a:pt x="5" y="44"/>
                  </a:lnTo>
                  <a:lnTo>
                    <a:pt x="8" y="45"/>
                  </a:lnTo>
                  <a:lnTo>
                    <a:pt x="10" y="44"/>
                  </a:lnTo>
                  <a:lnTo>
                    <a:pt x="26" y="36"/>
                  </a:lnTo>
                  <a:lnTo>
                    <a:pt x="62" y="17"/>
                  </a:lnTo>
                  <a:lnTo>
                    <a:pt x="67"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45" name="Freeform 376">
              <a:extLst>
                <a:ext uri="{FF2B5EF4-FFF2-40B4-BE49-F238E27FC236}">
                  <a16:creationId xmlns:a16="http://schemas.microsoft.com/office/drawing/2014/main" id="{6136FE5C-D23E-E375-1C4C-4CA1CBD05568}"/>
                </a:ext>
              </a:extLst>
            </p:cNvPr>
            <p:cNvSpPr>
              <a:spLocks/>
            </p:cNvSpPr>
            <p:nvPr/>
          </p:nvSpPr>
          <p:spPr bwMode="auto">
            <a:xfrm>
              <a:off x="1457" y="2478"/>
              <a:ext cx="35" cy="26"/>
            </a:xfrm>
            <a:custGeom>
              <a:avLst/>
              <a:gdLst>
                <a:gd name="T0" fmla="*/ 63 w 69"/>
                <a:gd name="T1" fmla="*/ 15 h 51"/>
                <a:gd name="T2" fmla="*/ 66 w 69"/>
                <a:gd name="T3" fmla="*/ 14 h 51"/>
                <a:gd name="T4" fmla="*/ 69 w 69"/>
                <a:gd name="T5" fmla="*/ 8 h 51"/>
                <a:gd name="T6" fmla="*/ 66 w 69"/>
                <a:gd name="T7" fmla="*/ 2 h 51"/>
                <a:gd name="T8" fmla="*/ 63 w 69"/>
                <a:gd name="T9" fmla="*/ 1 h 51"/>
                <a:gd name="T10" fmla="*/ 61 w 69"/>
                <a:gd name="T11" fmla="*/ 0 h 51"/>
                <a:gd name="T12" fmla="*/ 57 w 69"/>
                <a:gd name="T13" fmla="*/ 1 h 51"/>
                <a:gd name="T14" fmla="*/ 49 w 69"/>
                <a:gd name="T15" fmla="*/ 6 h 51"/>
                <a:gd name="T16" fmla="*/ 20 w 69"/>
                <a:gd name="T17" fmla="*/ 25 h 51"/>
                <a:gd name="T18" fmla="*/ 17 w 69"/>
                <a:gd name="T19" fmla="*/ 26 h 51"/>
                <a:gd name="T20" fmla="*/ 1 w 69"/>
                <a:gd name="T21" fmla="*/ 37 h 51"/>
                <a:gd name="T22" fmla="*/ 0 w 69"/>
                <a:gd name="T23" fmla="*/ 43 h 51"/>
                <a:gd name="T24" fmla="*/ 1 w 69"/>
                <a:gd name="T25" fmla="*/ 49 h 51"/>
                <a:gd name="T26" fmla="*/ 4 w 69"/>
                <a:gd name="T27" fmla="*/ 50 h 51"/>
                <a:gd name="T28" fmla="*/ 8 w 69"/>
                <a:gd name="T29" fmla="*/ 51 h 51"/>
                <a:gd name="T30" fmla="*/ 10 w 69"/>
                <a:gd name="T31" fmla="*/ 50 h 51"/>
                <a:gd name="T32" fmla="*/ 13 w 69"/>
                <a:gd name="T33" fmla="*/ 49 h 51"/>
                <a:gd name="T34" fmla="*/ 29 w 69"/>
                <a:gd name="T35" fmla="*/ 38 h 51"/>
                <a:gd name="T36" fmla="*/ 22 w 69"/>
                <a:gd name="T37" fmla="*/ 33 h 51"/>
                <a:gd name="T38" fmla="*/ 26 w 69"/>
                <a:gd name="T39" fmla="*/ 39 h 51"/>
                <a:gd name="T40" fmla="*/ 55 w 69"/>
                <a:gd name="T41" fmla="*/ 21 h 51"/>
                <a:gd name="T42" fmla="*/ 63 w 69"/>
                <a:gd name="T43" fmla="*/ 15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9"/>
                <a:gd name="T67" fmla="*/ 0 h 51"/>
                <a:gd name="T68" fmla="*/ 69 w 69"/>
                <a:gd name="T69" fmla="*/ 51 h 5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9" h="51">
                  <a:moveTo>
                    <a:pt x="63" y="15"/>
                  </a:moveTo>
                  <a:lnTo>
                    <a:pt x="66" y="14"/>
                  </a:lnTo>
                  <a:lnTo>
                    <a:pt x="69" y="8"/>
                  </a:lnTo>
                  <a:lnTo>
                    <a:pt x="66" y="2"/>
                  </a:lnTo>
                  <a:lnTo>
                    <a:pt x="63" y="1"/>
                  </a:lnTo>
                  <a:lnTo>
                    <a:pt x="61" y="0"/>
                  </a:lnTo>
                  <a:lnTo>
                    <a:pt x="57" y="1"/>
                  </a:lnTo>
                  <a:lnTo>
                    <a:pt x="49" y="6"/>
                  </a:lnTo>
                  <a:lnTo>
                    <a:pt x="20" y="25"/>
                  </a:lnTo>
                  <a:lnTo>
                    <a:pt x="17" y="26"/>
                  </a:lnTo>
                  <a:lnTo>
                    <a:pt x="1" y="37"/>
                  </a:lnTo>
                  <a:lnTo>
                    <a:pt x="0" y="43"/>
                  </a:lnTo>
                  <a:lnTo>
                    <a:pt x="1" y="49"/>
                  </a:lnTo>
                  <a:lnTo>
                    <a:pt x="4" y="50"/>
                  </a:lnTo>
                  <a:lnTo>
                    <a:pt x="8" y="51"/>
                  </a:lnTo>
                  <a:lnTo>
                    <a:pt x="10" y="50"/>
                  </a:lnTo>
                  <a:lnTo>
                    <a:pt x="13" y="49"/>
                  </a:lnTo>
                  <a:lnTo>
                    <a:pt x="29" y="38"/>
                  </a:lnTo>
                  <a:lnTo>
                    <a:pt x="22" y="33"/>
                  </a:lnTo>
                  <a:lnTo>
                    <a:pt x="26" y="39"/>
                  </a:lnTo>
                  <a:lnTo>
                    <a:pt x="55" y="21"/>
                  </a:lnTo>
                  <a:lnTo>
                    <a:pt x="63"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46" name="Freeform 377">
              <a:extLst>
                <a:ext uri="{FF2B5EF4-FFF2-40B4-BE49-F238E27FC236}">
                  <a16:creationId xmlns:a16="http://schemas.microsoft.com/office/drawing/2014/main" id="{1D8F2F58-C42C-C203-0F52-C1D9FFEE5986}"/>
                </a:ext>
              </a:extLst>
            </p:cNvPr>
            <p:cNvSpPr>
              <a:spLocks/>
            </p:cNvSpPr>
            <p:nvPr/>
          </p:nvSpPr>
          <p:spPr bwMode="auto">
            <a:xfrm>
              <a:off x="1416" y="2511"/>
              <a:ext cx="30" cy="29"/>
            </a:xfrm>
            <a:custGeom>
              <a:avLst/>
              <a:gdLst>
                <a:gd name="T0" fmla="*/ 60 w 61"/>
                <a:gd name="T1" fmla="*/ 14 h 60"/>
                <a:gd name="T2" fmla="*/ 61 w 61"/>
                <a:gd name="T3" fmla="*/ 8 h 60"/>
                <a:gd name="T4" fmla="*/ 59 w 61"/>
                <a:gd name="T5" fmla="*/ 3 h 60"/>
                <a:gd name="T6" fmla="*/ 57 w 61"/>
                <a:gd name="T7" fmla="*/ 0 h 60"/>
                <a:gd name="T8" fmla="*/ 53 w 61"/>
                <a:gd name="T9" fmla="*/ 0 h 60"/>
                <a:gd name="T10" fmla="*/ 51 w 61"/>
                <a:gd name="T11" fmla="*/ 0 h 60"/>
                <a:gd name="T12" fmla="*/ 48 w 61"/>
                <a:gd name="T13" fmla="*/ 2 h 60"/>
                <a:gd name="T14" fmla="*/ 28 w 61"/>
                <a:gd name="T15" fmla="*/ 19 h 60"/>
                <a:gd name="T16" fmla="*/ 8 w 61"/>
                <a:gd name="T17" fmla="*/ 39 h 60"/>
                <a:gd name="T18" fmla="*/ 2 w 61"/>
                <a:gd name="T19" fmla="*/ 47 h 60"/>
                <a:gd name="T20" fmla="*/ 0 w 61"/>
                <a:gd name="T21" fmla="*/ 52 h 60"/>
                <a:gd name="T22" fmla="*/ 3 w 61"/>
                <a:gd name="T23" fmla="*/ 59 h 60"/>
                <a:gd name="T24" fmla="*/ 4 w 61"/>
                <a:gd name="T25" fmla="*/ 60 h 60"/>
                <a:gd name="T26" fmla="*/ 8 w 61"/>
                <a:gd name="T27" fmla="*/ 60 h 60"/>
                <a:gd name="T28" fmla="*/ 11 w 61"/>
                <a:gd name="T29" fmla="*/ 60 h 60"/>
                <a:gd name="T30" fmla="*/ 14 w 61"/>
                <a:gd name="T31" fmla="*/ 59 h 60"/>
                <a:gd name="T32" fmla="*/ 20 w 61"/>
                <a:gd name="T33" fmla="*/ 51 h 60"/>
                <a:gd name="T34" fmla="*/ 40 w 61"/>
                <a:gd name="T35" fmla="*/ 31 h 60"/>
                <a:gd name="T36" fmla="*/ 60 w 61"/>
                <a:gd name="T37" fmla="*/ 14 h 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1"/>
                <a:gd name="T58" fmla="*/ 0 h 60"/>
                <a:gd name="T59" fmla="*/ 61 w 61"/>
                <a:gd name="T60" fmla="*/ 60 h 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1" h="60">
                  <a:moveTo>
                    <a:pt x="60" y="14"/>
                  </a:moveTo>
                  <a:lnTo>
                    <a:pt x="61" y="8"/>
                  </a:lnTo>
                  <a:lnTo>
                    <a:pt x="59" y="3"/>
                  </a:lnTo>
                  <a:lnTo>
                    <a:pt x="57" y="0"/>
                  </a:lnTo>
                  <a:lnTo>
                    <a:pt x="53" y="0"/>
                  </a:lnTo>
                  <a:lnTo>
                    <a:pt x="51" y="0"/>
                  </a:lnTo>
                  <a:lnTo>
                    <a:pt x="48" y="2"/>
                  </a:lnTo>
                  <a:lnTo>
                    <a:pt x="28" y="19"/>
                  </a:lnTo>
                  <a:lnTo>
                    <a:pt x="8" y="39"/>
                  </a:lnTo>
                  <a:lnTo>
                    <a:pt x="2" y="47"/>
                  </a:lnTo>
                  <a:lnTo>
                    <a:pt x="0" y="52"/>
                  </a:lnTo>
                  <a:lnTo>
                    <a:pt x="3" y="59"/>
                  </a:lnTo>
                  <a:lnTo>
                    <a:pt x="4" y="60"/>
                  </a:lnTo>
                  <a:lnTo>
                    <a:pt x="8" y="60"/>
                  </a:lnTo>
                  <a:lnTo>
                    <a:pt x="11" y="60"/>
                  </a:lnTo>
                  <a:lnTo>
                    <a:pt x="14" y="59"/>
                  </a:lnTo>
                  <a:lnTo>
                    <a:pt x="20" y="51"/>
                  </a:lnTo>
                  <a:lnTo>
                    <a:pt x="40" y="31"/>
                  </a:lnTo>
                  <a:lnTo>
                    <a:pt x="6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47" name="Freeform 378">
              <a:extLst>
                <a:ext uri="{FF2B5EF4-FFF2-40B4-BE49-F238E27FC236}">
                  <a16:creationId xmlns:a16="http://schemas.microsoft.com/office/drawing/2014/main" id="{FD3622F2-39E6-1EB0-31D9-7783E0D57E1D}"/>
                </a:ext>
              </a:extLst>
            </p:cNvPr>
            <p:cNvSpPr>
              <a:spLocks/>
            </p:cNvSpPr>
            <p:nvPr/>
          </p:nvSpPr>
          <p:spPr bwMode="auto">
            <a:xfrm>
              <a:off x="1389" y="2552"/>
              <a:ext cx="20" cy="37"/>
            </a:xfrm>
            <a:custGeom>
              <a:avLst/>
              <a:gdLst>
                <a:gd name="T0" fmla="*/ 40 w 41"/>
                <a:gd name="T1" fmla="*/ 15 h 74"/>
                <a:gd name="T2" fmla="*/ 41 w 41"/>
                <a:gd name="T3" fmla="*/ 8 h 74"/>
                <a:gd name="T4" fmla="*/ 40 w 41"/>
                <a:gd name="T5" fmla="*/ 3 h 74"/>
                <a:gd name="T6" fmla="*/ 37 w 41"/>
                <a:gd name="T7" fmla="*/ 2 h 74"/>
                <a:gd name="T8" fmla="*/ 33 w 41"/>
                <a:gd name="T9" fmla="*/ 0 h 74"/>
                <a:gd name="T10" fmla="*/ 31 w 41"/>
                <a:gd name="T11" fmla="*/ 2 h 74"/>
                <a:gd name="T12" fmla="*/ 28 w 41"/>
                <a:gd name="T13" fmla="*/ 3 h 74"/>
                <a:gd name="T14" fmla="*/ 20 w 41"/>
                <a:gd name="T15" fmla="*/ 16 h 74"/>
                <a:gd name="T16" fmla="*/ 11 w 41"/>
                <a:gd name="T17" fmla="*/ 36 h 74"/>
                <a:gd name="T18" fmla="*/ 8 w 41"/>
                <a:gd name="T19" fmla="*/ 43 h 74"/>
                <a:gd name="T20" fmla="*/ 2 w 41"/>
                <a:gd name="T21" fmla="*/ 63 h 74"/>
                <a:gd name="T22" fmla="*/ 0 w 41"/>
                <a:gd name="T23" fmla="*/ 67 h 74"/>
                <a:gd name="T24" fmla="*/ 3 w 41"/>
                <a:gd name="T25" fmla="*/ 72 h 74"/>
                <a:gd name="T26" fmla="*/ 6 w 41"/>
                <a:gd name="T27" fmla="*/ 73 h 74"/>
                <a:gd name="T28" fmla="*/ 8 w 41"/>
                <a:gd name="T29" fmla="*/ 74 h 74"/>
                <a:gd name="T30" fmla="*/ 12 w 41"/>
                <a:gd name="T31" fmla="*/ 73 h 74"/>
                <a:gd name="T32" fmla="*/ 15 w 41"/>
                <a:gd name="T33" fmla="*/ 72 h 74"/>
                <a:gd name="T34" fmla="*/ 16 w 41"/>
                <a:gd name="T35" fmla="*/ 67 h 74"/>
                <a:gd name="T36" fmla="*/ 17 w 41"/>
                <a:gd name="T37" fmla="*/ 63 h 74"/>
                <a:gd name="T38" fmla="*/ 24 w 41"/>
                <a:gd name="T39" fmla="*/ 43 h 74"/>
                <a:gd name="T40" fmla="*/ 16 w 41"/>
                <a:gd name="T41" fmla="*/ 43 h 74"/>
                <a:gd name="T42" fmla="*/ 23 w 41"/>
                <a:gd name="T43" fmla="*/ 48 h 74"/>
                <a:gd name="T44" fmla="*/ 32 w 41"/>
                <a:gd name="T45" fmla="*/ 28 h 74"/>
                <a:gd name="T46" fmla="*/ 40 w 41"/>
                <a:gd name="T47" fmla="*/ 15 h 7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1"/>
                <a:gd name="T73" fmla="*/ 0 h 74"/>
                <a:gd name="T74" fmla="*/ 41 w 41"/>
                <a:gd name="T75" fmla="*/ 74 h 7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1" h="74">
                  <a:moveTo>
                    <a:pt x="40" y="15"/>
                  </a:moveTo>
                  <a:lnTo>
                    <a:pt x="41" y="8"/>
                  </a:lnTo>
                  <a:lnTo>
                    <a:pt x="40" y="3"/>
                  </a:lnTo>
                  <a:lnTo>
                    <a:pt x="37" y="2"/>
                  </a:lnTo>
                  <a:lnTo>
                    <a:pt x="33" y="0"/>
                  </a:lnTo>
                  <a:lnTo>
                    <a:pt x="31" y="2"/>
                  </a:lnTo>
                  <a:lnTo>
                    <a:pt x="28" y="3"/>
                  </a:lnTo>
                  <a:lnTo>
                    <a:pt x="20" y="16"/>
                  </a:lnTo>
                  <a:lnTo>
                    <a:pt x="11" y="36"/>
                  </a:lnTo>
                  <a:lnTo>
                    <a:pt x="8" y="43"/>
                  </a:lnTo>
                  <a:lnTo>
                    <a:pt x="2" y="63"/>
                  </a:lnTo>
                  <a:lnTo>
                    <a:pt x="0" y="67"/>
                  </a:lnTo>
                  <a:lnTo>
                    <a:pt x="3" y="72"/>
                  </a:lnTo>
                  <a:lnTo>
                    <a:pt x="6" y="73"/>
                  </a:lnTo>
                  <a:lnTo>
                    <a:pt x="8" y="74"/>
                  </a:lnTo>
                  <a:lnTo>
                    <a:pt x="12" y="73"/>
                  </a:lnTo>
                  <a:lnTo>
                    <a:pt x="15" y="72"/>
                  </a:lnTo>
                  <a:lnTo>
                    <a:pt x="16" y="67"/>
                  </a:lnTo>
                  <a:lnTo>
                    <a:pt x="17" y="63"/>
                  </a:lnTo>
                  <a:lnTo>
                    <a:pt x="24" y="43"/>
                  </a:lnTo>
                  <a:lnTo>
                    <a:pt x="16" y="43"/>
                  </a:lnTo>
                  <a:lnTo>
                    <a:pt x="23" y="48"/>
                  </a:lnTo>
                  <a:lnTo>
                    <a:pt x="32" y="28"/>
                  </a:lnTo>
                  <a:lnTo>
                    <a:pt x="4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48" name="Freeform 379">
              <a:extLst>
                <a:ext uri="{FF2B5EF4-FFF2-40B4-BE49-F238E27FC236}">
                  <a16:creationId xmlns:a16="http://schemas.microsoft.com/office/drawing/2014/main" id="{5A0DD68F-12FD-C46C-D731-25C9A3AE36D4}"/>
                </a:ext>
              </a:extLst>
            </p:cNvPr>
            <p:cNvSpPr>
              <a:spLocks/>
            </p:cNvSpPr>
            <p:nvPr/>
          </p:nvSpPr>
          <p:spPr bwMode="auto">
            <a:xfrm>
              <a:off x="1387" y="2605"/>
              <a:ext cx="16" cy="38"/>
            </a:xfrm>
            <a:custGeom>
              <a:avLst/>
              <a:gdLst>
                <a:gd name="T0" fmla="*/ 16 w 33"/>
                <a:gd name="T1" fmla="*/ 8 h 77"/>
                <a:gd name="T2" fmla="*/ 15 w 33"/>
                <a:gd name="T3" fmla="*/ 2 h 77"/>
                <a:gd name="T4" fmla="*/ 12 w 33"/>
                <a:gd name="T5" fmla="*/ 0 h 77"/>
                <a:gd name="T6" fmla="*/ 8 w 33"/>
                <a:gd name="T7" fmla="*/ 0 h 77"/>
                <a:gd name="T8" fmla="*/ 6 w 33"/>
                <a:gd name="T9" fmla="*/ 0 h 77"/>
                <a:gd name="T10" fmla="*/ 3 w 33"/>
                <a:gd name="T11" fmla="*/ 2 h 77"/>
                <a:gd name="T12" fmla="*/ 0 w 33"/>
                <a:gd name="T13" fmla="*/ 8 h 77"/>
                <a:gd name="T14" fmla="*/ 2 w 33"/>
                <a:gd name="T15" fmla="*/ 19 h 77"/>
                <a:gd name="T16" fmla="*/ 6 w 33"/>
                <a:gd name="T17" fmla="*/ 39 h 77"/>
                <a:gd name="T18" fmla="*/ 12 w 33"/>
                <a:gd name="T19" fmla="*/ 58 h 77"/>
                <a:gd name="T20" fmla="*/ 15 w 33"/>
                <a:gd name="T21" fmla="*/ 65 h 77"/>
                <a:gd name="T22" fmla="*/ 19 w 33"/>
                <a:gd name="T23" fmla="*/ 74 h 77"/>
                <a:gd name="T24" fmla="*/ 21 w 33"/>
                <a:gd name="T25" fmla="*/ 76 h 77"/>
                <a:gd name="T26" fmla="*/ 25 w 33"/>
                <a:gd name="T27" fmla="*/ 77 h 77"/>
                <a:gd name="T28" fmla="*/ 28 w 33"/>
                <a:gd name="T29" fmla="*/ 76 h 77"/>
                <a:gd name="T30" fmla="*/ 31 w 33"/>
                <a:gd name="T31" fmla="*/ 74 h 77"/>
                <a:gd name="T32" fmla="*/ 33 w 33"/>
                <a:gd name="T33" fmla="*/ 69 h 77"/>
                <a:gd name="T34" fmla="*/ 31 w 33"/>
                <a:gd name="T35" fmla="*/ 62 h 77"/>
                <a:gd name="T36" fmla="*/ 27 w 33"/>
                <a:gd name="T37" fmla="*/ 53 h 77"/>
                <a:gd name="T38" fmla="*/ 20 w 33"/>
                <a:gd name="T39" fmla="*/ 58 h 77"/>
                <a:gd name="T40" fmla="*/ 28 w 33"/>
                <a:gd name="T41" fmla="*/ 58 h 77"/>
                <a:gd name="T42" fmla="*/ 21 w 33"/>
                <a:gd name="T43" fmla="*/ 39 h 77"/>
                <a:gd name="T44" fmla="*/ 17 w 33"/>
                <a:gd name="T45" fmla="*/ 19 h 77"/>
                <a:gd name="T46" fmla="*/ 16 w 33"/>
                <a:gd name="T47" fmla="*/ 8 h 7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3"/>
                <a:gd name="T73" fmla="*/ 0 h 77"/>
                <a:gd name="T74" fmla="*/ 33 w 33"/>
                <a:gd name="T75" fmla="*/ 77 h 7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3" h="77">
                  <a:moveTo>
                    <a:pt x="16" y="8"/>
                  </a:moveTo>
                  <a:lnTo>
                    <a:pt x="15" y="2"/>
                  </a:lnTo>
                  <a:lnTo>
                    <a:pt x="12" y="0"/>
                  </a:lnTo>
                  <a:lnTo>
                    <a:pt x="8" y="0"/>
                  </a:lnTo>
                  <a:lnTo>
                    <a:pt x="6" y="0"/>
                  </a:lnTo>
                  <a:lnTo>
                    <a:pt x="3" y="2"/>
                  </a:lnTo>
                  <a:lnTo>
                    <a:pt x="0" y="8"/>
                  </a:lnTo>
                  <a:lnTo>
                    <a:pt x="2" y="19"/>
                  </a:lnTo>
                  <a:lnTo>
                    <a:pt x="6" y="39"/>
                  </a:lnTo>
                  <a:lnTo>
                    <a:pt x="12" y="58"/>
                  </a:lnTo>
                  <a:lnTo>
                    <a:pt x="15" y="65"/>
                  </a:lnTo>
                  <a:lnTo>
                    <a:pt x="19" y="74"/>
                  </a:lnTo>
                  <a:lnTo>
                    <a:pt x="21" y="76"/>
                  </a:lnTo>
                  <a:lnTo>
                    <a:pt x="25" y="77"/>
                  </a:lnTo>
                  <a:lnTo>
                    <a:pt x="28" y="76"/>
                  </a:lnTo>
                  <a:lnTo>
                    <a:pt x="31" y="74"/>
                  </a:lnTo>
                  <a:lnTo>
                    <a:pt x="33" y="69"/>
                  </a:lnTo>
                  <a:lnTo>
                    <a:pt x="31" y="62"/>
                  </a:lnTo>
                  <a:lnTo>
                    <a:pt x="27" y="53"/>
                  </a:lnTo>
                  <a:lnTo>
                    <a:pt x="20" y="58"/>
                  </a:lnTo>
                  <a:lnTo>
                    <a:pt x="28" y="58"/>
                  </a:lnTo>
                  <a:lnTo>
                    <a:pt x="21" y="39"/>
                  </a:lnTo>
                  <a:lnTo>
                    <a:pt x="17" y="19"/>
                  </a:lnTo>
                  <a:lnTo>
                    <a:pt x="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49" name="Freeform 380">
              <a:extLst>
                <a:ext uri="{FF2B5EF4-FFF2-40B4-BE49-F238E27FC236}">
                  <a16:creationId xmlns:a16="http://schemas.microsoft.com/office/drawing/2014/main" id="{916F1E71-6109-7424-B66E-B68353C4FDBF}"/>
                </a:ext>
              </a:extLst>
            </p:cNvPr>
            <p:cNvSpPr>
              <a:spLocks/>
            </p:cNvSpPr>
            <p:nvPr/>
          </p:nvSpPr>
          <p:spPr bwMode="auto">
            <a:xfrm>
              <a:off x="1407" y="2656"/>
              <a:ext cx="29" cy="31"/>
            </a:xfrm>
            <a:custGeom>
              <a:avLst/>
              <a:gdLst>
                <a:gd name="T0" fmla="*/ 15 w 58"/>
                <a:gd name="T1" fmla="*/ 1 h 62"/>
                <a:gd name="T2" fmla="*/ 11 w 58"/>
                <a:gd name="T3" fmla="*/ 0 h 62"/>
                <a:gd name="T4" fmla="*/ 8 w 58"/>
                <a:gd name="T5" fmla="*/ 0 h 62"/>
                <a:gd name="T6" fmla="*/ 6 w 58"/>
                <a:gd name="T7" fmla="*/ 0 h 62"/>
                <a:gd name="T8" fmla="*/ 3 w 58"/>
                <a:gd name="T9" fmla="*/ 1 h 62"/>
                <a:gd name="T10" fmla="*/ 0 w 58"/>
                <a:gd name="T11" fmla="*/ 8 h 62"/>
                <a:gd name="T12" fmla="*/ 3 w 58"/>
                <a:gd name="T13" fmla="*/ 13 h 62"/>
                <a:gd name="T14" fmla="*/ 8 w 58"/>
                <a:gd name="T15" fmla="*/ 23 h 62"/>
                <a:gd name="T16" fmla="*/ 25 w 58"/>
                <a:gd name="T17" fmla="*/ 42 h 62"/>
                <a:gd name="T18" fmla="*/ 44 w 58"/>
                <a:gd name="T19" fmla="*/ 61 h 62"/>
                <a:gd name="T20" fmla="*/ 48 w 58"/>
                <a:gd name="T21" fmla="*/ 62 h 62"/>
                <a:gd name="T22" fmla="*/ 51 w 58"/>
                <a:gd name="T23" fmla="*/ 62 h 62"/>
                <a:gd name="T24" fmla="*/ 53 w 58"/>
                <a:gd name="T25" fmla="*/ 62 h 62"/>
                <a:gd name="T26" fmla="*/ 56 w 58"/>
                <a:gd name="T27" fmla="*/ 61 h 62"/>
                <a:gd name="T28" fmla="*/ 58 w 58"/>
                <a:gd name="T29" fmla="*/ 54 h 62"/>
                <a:gd name="T30" fmla="*/ 56 w 58"/>
                <a:gd name="T31" fmla="*/ 49 h 62"/>
                <a:gd name="T32" fmla="*/ 37 w 58"/>
                <a:gd name="T33" fmla="*/ 31 h 62"/>
                <a:gd name="T34" fmla="*/ 20 w 58"/>
                <a:gd name="T35" fmla="*/ 11 h 62"/>
                <a:gd name="T36" fmla="*/ 15 w 58"/>
                <a:gd name="T37" fmla="*/ 1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
                <a:gd name="T58" fmla="*/ 0 h 62"/>
                <a:gd name="T59" fmla="*/ 58 w 58"/>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 h="62">
                  <a:moveTo>
                    <a:pt x="15" y="1"/>
                  </a:moveTo>
                  <a:lnTo>
                    <a:pt x="11" y="0"/>
                  </a:lnTo>
                  <a:lnTo>
                    <a:pt x="8" y="0"/>
                  </a:lnTo>
                  <a:lnTo>
                    <a:pt x="6" y="0"/>
                  </a:lnTo>
                  <a:lnTo>
                    <a:pt x="3" y="1"/>
                  </a:lnTo>
                  <a:lnTo>
                    <a:pt x="0" y="8"/>
                  </a:lnTo>
                  <a:lnTo>
                    <a:pt x="3" y="13"/>
                  </a:lnTo>
                  <a:lnTo>
                    <a:pt x="8" y="23"/>
                  </a:lnTo>
                  <a:lnTo>
                    <a:pt x="25" y="42"/>
                  </a:lnTo>
                  <a:lnTo>
                    <a:pt x="44" y="61"/>
                  </a:lnTo>
                  <a:lnTo>
                    <a:pt x="48" y="62"/>
                  </a:lnTo>
                  <a:lnTo>
                    <a:pt x="51" y="62"/>
                  </a:lnTo>
                  <a:lnTo>
                    <a:pt x="53" y="62"/>
                  </a:lnTo>
                  <a:lnTo>
                    <a:pt x="56" y="61"/>
                  </a:lnTo>
                  <a:lnTo>
                    <a:pt x="58" y="54"/>
                  </a:lnTo>
                  <a:lnTo>
                    <a:pt x="56" y="49"/>
                  </a:lnTo>
                  <a:lnTo>
                    <a:pt x="37" y="31"/>
                  </a:lnTo>
                  <a:lnTo>
                    <a:pt x="20" y="11"/>
                  </a:lnTo>
                  <a:lnTo>
                    <a:pt x="1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50" name="Freeform 381">
              <a:extLst>
                <a:ext uri="{FF2B5EF4-FFF2-40B4-BE49-F238E27FC236}">
                  <a16:creationId xmlns:a16="http://schemas.microsoft.com/office/drawing/2014/main" id="{C707BDD8-1414-37C5-5F68-82F52FF2C3CA}"/>
                </a:ext>
              </a:extLst>
            </p:cNvPr>
            <p:cNvSpPr>
              <a:spLocks/>
            </p:cNvSpPr>
            <p:nvPr/>
          </p:nvSpPr>
          <p:spPr bwMode="auto">
            <a:xfrm>
              <a:off x="1446" y="2695"/>
              <a:ext cx="35" cy="25"/>
            </a:xfrm>
            <a:custGeom>
              <a:avLst/>
              <a:gdLst>
                <a:gd name="T0" fmla="*/ 15 w 69"/>
                <a:gd name="T1" fmla="*/ 1 h 52"/>
                <a:gd name="T2" fmla="*/ 12 w 69"/>
                <a:gd name="T3" fmla="*/ 0 h 52"/>
                <a:gd name="T4" fmla="*/ 8 w 69"/>
                <a:gd name="T5" fmla="*/ 0 h 52"/>
                <a:gd name="T6" fmla="*/ 6 w 69"/>
                <a:gd name="T7" fmla="*/ 0 h 52"/>
                <a:gd name="T8" fmla="*/ 3 w 69"/>
                <a:gd name="T9" fmla="*/ 1 h 52"/>
                <a:gd name="T10" fmla="*/ 0 w 69"/>
                <a:gd name="T11" fmla="*/ 8 h 52"/>
                <a:gd name="T12" fmla="*/ 3 w 69"/>
                <a:gd name="T13" fmla="*/ 13 h 52"/>
                <a:gd name="T14" fmla="*/ 14 w 69"/>
                <a:gd name="T15" fmla="*/ 21 h 52"/>
                <a:gd name="T16" fmla="*/ 40 w 69"/>
                <a:gd name="T17" fmla="*/ 41 h 52"/>
                <a:gd name="T18" fmla="*/ 43 w 69"/>
                <a:gd name="T19" fmla="*/ 42 h 52"/>
                <a:gd name="T20" fmla="*/ 57 w 69"/>
                <a:gd name="T21" fmla="*/ 52 h 52"/>
                <a:gd name="T22" fmla="*/ 61 w 69"/>
                <a:gd name="T23" fmla="*/ 52 h 52"/>
                <a:gd name="T24" fmla="*/ 64 w 69"/>
                <a:gd name="T25" fmla="*/ 52 h 52"/>
                <a:gd name="T26" fmla="*/ 66 w 69"/>
                <a:gd name="T27" fmla="*/ 50 h 52"/>
                <a:gd name="T28" fmla="*/ 69 w 69"/>
                <a:gd name="T29" fmla="*/ 44 h 52"/>
                <a:gd name="T30" fmla="*/ 66 w 69"/>
                <a:gd name="T31" fmla="*/ 38 h 52"/>
                <a:gd name="T32" fmla="*/ 64 w 69"/>
                <a:gd name="T33" fmla="*/ 37 h 52"/>
                <a:gd name="T34" fmla="*/ 49 w 69"/>
                <a:gd name="T35" fmla="*/ 28 h 52"/>
                <a:gd name="T36" fmla="*/ 45 w 69"/>
                <a:gd name="T37" fmla="*/ 35 h 52"/>
                <a:gd name="T38" fmla="*/ 52 w 69"/>
                <a:gd name="T39" fmla="*/ 29 h 52"/>
                <a:gd name="T40" fmla="*/ 25 w 69"/>
                <a:gd name="T41" fmla="*/ 9 h 52"/>
                <a:gd name="T42" fmla="*/ 15 w 69"/>
                <a:gd name="T43" fmla="*/ 1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9"/>
                <a:gd name="T67" fmla="*/ 0 h 52"/>
                <a:gd name="T68" fmla="*/ 69 w 69"/>
                <a:gd name="T69" fmla="*/ 52 h 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9" h="52">
                  <a:moveTo>
                    <a:pt x="15" y="1"/>
                  </a:moveTo>
                  <a:lnTo>
                    <a:pt x="12" y="0"/>
                  </a:lnTo>
                  <a:lnTo>
                    <a:pt x="8" y="0"/>
                  </a:lnTo>
                  <a:lnTo>
                    <a:pt x="6" y="0"/>
                  </a:lnTo>
                  <a:lnTo>
                    <a:pt x="3" y="1"/>
                  </a:lnTo>
                  <a:lnTo>
                    <a:pt x="0" y="8"/>
                  </a:lnTo>
                  <a:lnTo>
                    <a:pt x="3" y="13"/>
                  </a:lnTo>
                  <a:lnTo>
                    <a:pt x="14" y="21"/>
                  </a:lnTo>
                  <a:lnTo>
                    <a:pt x="40" y="41"/>
                  </a:lnTo>
                  <a:lnTo>
                    <a:pt x="43" y="42"/>
                  </a:lnTo>
                  <a:lnTo>
                    <a:pt x="57" y="52"/>
                  </a:lnTo>
                  <a:lnTo>
                    <a:pt x="61" y="52"/>
                  </a:lnTo>
                  <a:lnTo>
                    <a:pt x="64" y="52"/>
                  </a:lnTo>
                  <a:lnTo>
                    <a:pt x="66" y="50"/>
                  </a:lnTo>
                  <a:lnTo>
                    <a:pt x="69" y="44"/>
                  </a:lnTo>
                  <a:lnTo>
                    <a:pt x="66" y="38"/>
                  </a:lnTo>
                  <a:lnTo>
                    <a:pt x="64" y="37"/>
                  </a:lnTo>
                  <a:lnTo>
                    <a:pt x="49" y="28"/>
                  </a:lnTo>
                  <a:lnTo>
                    <a:pt x="45" y="35"/>
                  </a:lnTo>
                  <a:lnTo>
                    <a:pt x="52" y="29"/>
                  </a:lnTo>
                  <a:lnTo>
                    <a:pt x="25" y="9"/>
                  </a:lnTo>
                  <a:lnTo>
                    <a:pt x="1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51" name="Freeform 382">
              <a:extLst>
                <a:ext uri="{FF2B5EF4-FFF2-40B4-BE49-F238E27FC236}">
                  <a16:creationId xmlns:a16="http://schemas.microsoft.com/office/drawing/2014/main" id="{B3F8588C-3CB7-687F-B7C3-2213D3720FA9}"/>
                </a:ext>
              </a:extLst>
            </p:cNvPr>
            <p:cNvSpPr>
              <a:spLocks/>
            </p:cNvSpPr>
            <p:nvPr/>
          </p:nvSpPr>
          <p:spPr bwMode="auto">
            <a:xfrm>
              <a:off x="1492" y="2725"/>
              <a:ext cx="37" cy="23"/>
            </a:xfrm>
            <a:custGeom>
              <a:avLst/>
              <a:gdLst>
                <a:gd name="T0" fmla="*/ 12 w 73"/>
                <a:gd name="T1" fmla="*/ 1 h 46"/>
                <a:gd name="T2" fmla="*/ 8 w 73"/>
                <a:gd name="T3" fmla="*/ 0 h 46"/>
                <a:gd name="T4" fmla="*/ 5 w 73"/>
                <a:gd name="T5" fmla="*/ 1 h 46"/>
                <a:gd name="T6" fmla="*/ 3 w 73"/>
                <a:gd name="T7" fmla="*/ 3 h 46"/>
                <a:gd name="T8" fmla="*/ 0 w 73"/>
                <a:gd name="T9" fmla="*/ 8 h 46"/>
                <a:gd name="T10" fmla="*/ 3 w 73"/>
                <a:gd name="T11" fmla="*/ 13 h 46"/>
                <a:gd name="T12" fmla="*/ 5 w 73"/>
                <a:gd name="T13" fmla="*/ 16 h 46"/>
                <a:gd name="T14" fmla="*/ 9 w 73"/>
                <a:gd name="T15" fmla="*/ 19 h 46"/>
                <a:gd name="T16" fmla="*/ 44 w 73"/>
                <a:gd name="T17" fmla="*/ 37 h 46"/>
                <a:gd name="T18" fmla="*/ 61 w 73"/>
                <a:gd name="T19" fmla="*/ 45 h 46"/>
                <a:gd name="T20" fmla="*/ 65 w 73"/>
                <a:gd name="T21" fmla="*/ 46 h 46"/>
                <a:gd name="T22" fmla="*/ 67 w 73"/>
                <a:gd name="T23" fmla="*/ 45 h 46"/>
                <a:gd name="T24" fmla="*/ 70 w 73"/>
                <a:gd name="T25" fmla="*/ 44 h 46"/>
                <a:gd name="T26" fmla="*/ 73 w 73"/>
                <a:gd name="T27" fmla="*/ 38 h 46"/>
                <a:gd name="T28" fmla="*/ 70 w 73"/>
                <a:gd name="T29" fmla="*/ 33 h 46"/>
                <a:gd name="T30" fmla="*/ 67 w 73"/>
                <a:gd name="T31" fmla="*/ 30 h 46"/>
                <a:gd name="T32" fmla="*/ 50 w 73"/>
                <a:gd name="T33" fmla="*/ 22 h 46"/>
                <a:gd name="T34" fmla="*/ 16 w 73"/>
                <a:gd name="T35" fmla="*/ 4 h 46"/>
                <a:gd name="T36" fmla="*/ 12 w 73"/>
                <a:gd name="T37" fmla="*/ 1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3"/>
                <a:gd name="T58" fmla="*/ 0 h 46"/>
                <a:gd name="T59" fmla="*/ 73 w 73"/>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3" h="46">
                  <a:moveTo>
                    <a:pt x="12" y="1"/>
                  </a:moveTo>
                  <a:lnTo>
                    <a:pt x="8" y="0"/>
                  </a:lnTo>
                  <a:lnTo>
                    <a:pt x="5" y="1"/>
                  </a:lnTo>
                  <a:lnTo>
                    <a:pt x="3" y="3"/>
                  </a:lnTo>
                  <a:lnTo>
                    <a:pt x="0" y="8"/>
                  </a:lnTo>
                  <a:lnTo>
                    <a:pt x="3" y="13"/>
                  </a:lnTo>
                  <a:lnTo>
                    <a:pt x="5" y="16"/>
                  </a:lnTo>
                  <a:lnTo>
                    <a:pt x="9" y="19"/>
                  </a:lnTo>
                  <a:lnTo>
                    <a:pt x="44" y="37"/>
                  </a:lnTo>
                  <a:lnTo>
                    <a:pt x="61" y="45"/>
                  </a:lnTo>
                  <a:lnTo>
                    <a:pt x="65" y="46"/>
                  </a:lnTo>
                  <a:lnTo>
                    <a:pt x="67" y="45"/>
                  </a:lnTo>
                  <a:lnTo>
                    <a:pt x="70" y="44"/>
                  </a:lnTo>
                  <a:lnTo>
                    <a:pt x="73" y="38"/>
                  </a:lnTo>
                  <a:lnTo>
                    <a:pt x="70" y="33"/>
                  </a:lnTo>
                  <a:lnTo>
                    <a:pt x="67" y="30"/>
                  </a:lnTo>
                  <a:lnTo>
                    <a:pt x="50" y="22"/>
                  </a:lnTo>
                  <a:lnTo>
                    <a:pt x="16" y="4"/>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52" name="Freeform 383">
              <a:extLst>
                <a:ext uri="{FF2B5EF4-FFF2-40B4-BE49-F238E27FC236}">
                  <a16:creationId xmlns:a16="http://schemas.microsoft.com/office/drawing/2014/main" id="{67A80653-F953-F427-5598-FC1012765C49}"/>
                </a:ext>
              </a:extLst>
            </p:cNvPr>
            <p:cNvSpPr>
              <a:spLocks/>
            </p:cNvSpPr>
            <p:nvPr/>
          </p:nvSpPr>
          <p:spPr bwMode="auto">
            <a:xfrm>
              <a:off x="1542" y="2751"/>
              <a:ext cx="37" cy="20"/>
            </a:xfrm>
            <a:custGeom>
              <a:avLst/>
              <a:gdLst>
                <a:gd name="T0" fmla="*/ 11 w 74"/>
                <a:gd name="T1" fmla="*/ 0 h 41"/>
                <a:gd name="T2" fmla="*/ 8 w 74"/>
                <a:gd name="T3" fmla="*/ 0 h 41"/>
                <a:gd name="T4" fmla="*/ 5 w 74"/>
                <a:gd name="T5" fmla="*/ 0 h 41"/>
                <a:gd name="T6" fmla="*/ 3 w 74"/>
                <a:gd name="T7" fmla="*/ 1 h 41"/>
                <a:gd name="T8" fmla="*/ 0 w 74"/>
                <a:gd name="T9" fmla="*/ 8 h 41"/>
                <a:gd name="T10" fmla="*/ 3 w 74"/>
                <a:gd name="T11" fmla="*/ 13 h 41"/>
                <a:gd name="T12" fmla="*/ 4 w 74"/>
                <a:gd name="T13" fmla="*/ 14 h 41"/>
                <a:gd name="T14" fmla="*/ 19 w 74"/>
                <a:gd name="T15" fmla="*/ 21 h 41"/>
                <a:gd name="T16" fmla="*/ 58 w 74"/>
                <a:gd name="T17" fmla="*/ 38 h 41"/>
                <a:gd name="T18" fmla="*/ 62 w 74"/>
                <a:gd name="T19" fmla="*/ 41 h 41"/>
                <a:gd name="T20" fmla="*/ 66 w 74"/>
                <a:gd name="T21" fmla="*/ 41 h 41"/>
                <a:gd name="T22" fmla="*/ 69 w 74"/>
                <a:gd name="T23" fmla="*/ 41 h 41"/>
                <a:gd name="T24" fmla="*/ 72 w 74"/>
                <a:gd name="T25" fmla="*/ 38 h 41"/>
                <a:gd name="T26" fmla="*/ 74 w 74"/>
                <a:gd name="T27" fmla="*/ 33 h 41"/>
                <a:gd name="T28" fmla="*/ 72 w 74"/>
                <a:gd name="T29" fmla="*/ 27 h 41"/>
                <a:gd name="T30" fmla="*/ 69 w 74"/>
                <a:gd name="T31" fmla="*/ 26 h 41"/>
                <a:gd name="T32" fmla="*/ 65 w 74"/>
                <a:gd name="T33" fmla="*/ 23 h 41"/>
                <a:gd name="T34" fmla="*/ 25 w 74"/>
                <a:gd name="T35" fmla="*/ 6 h 41"/>
                <a:gd name="T36" fmla="*/ 11 w 74"/>
                <a:gd name="T37" fmla="*/ 0 h 4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4"/>
                <a:gd name="T58" fmla="*/ 0 h 41"/>
                <a:gd name="T59" fmla="*/ 74 w 74"/>
                <a:gd name="T60" fmla="*/ 41 h 4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4" h="41">
                  <a:moveTo>
                    <a:pt x="11" y="0"/>
                  </a:moveTo>
                  <a:lnTo>
                    <a:pt x="8" y="0"/>
                  </a:lnTo>
                  <a:lnTo>
                    <a:pt x="5" y="0"/>
                  </a:lnTo>
                  <a:lnTo>
                    <a:pt x="3" y="1"/>
                  </a:lnTo>
                  <a:lnTo>
                    <a:pt x="0" y="8"/>
                  </a:lnTo>
                  <a:lnTo>
                    <a:pt x="3" y="13"/>
                  </a:lnTo>
                  <a:lnTo>
                    <a:pt x="4" y="14"/>
                  </a:lnTo>
                  <a:lnTo>
                    <a:pt x="19" y="21"/>
                  </a:lnTo>
                  <a:lnTo>
                    <a:pt x="58" y="38"/>
                  </a:lnTo>
                  <a:lnTo>
                    <a:pt x="62" y="41"/>
                  </a:lnTo>
                  <a:lnTo>
                    <a:pt x="66" y="41"/>
                  </a:lnTo>
                  <a:lnTo>
                    <a:pt x="69" y="41"/>
                  </a:lnTo>
                  <a:lnTo>
                    <a:pt x="72" y="38"/>
                  </a:lnTo>
                  <a:lnTo>
                    <a:pt x="74" y="33"/>
                  </a:lnTo>
                  <a:lnTo>
                    <a:pt x="72" y="27"/>
                  </a:lnTo>
                  <a:lnTo>
                    <a:pt x="69" y="26"/>
                  </a:lnTo>
                  <a:lnTo>
                    <a:pt x="65" y="23"/>
                  </a:lnTo>
                  <a:lnTo>
                    <a:pt x="25" y="6"/>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53" name="Freeform 384">
              <a:extLst>
                <a:ext uri="{FF2B5EF4-FFF2-40B4-BE49-F238E27FC236}">
                  <a16:creationId xmlns:a16="http://schemas.microsoft.com/office/drawing/2014/main" id="{E9093F01-2F01-6B3D-4498-83FC296BFA28}"/>
                </a:ext>
              </a:extLst>
            </p:cNvPr>
            <p:cNvSpPr>
              <a:spLocks/>
            </p:cNvSpPr>
            <p:nvPr/>
          </p:nvSpPr>
          <p:spPr bwMode="auto">
            <a:xfrm>
              <a:off x="1593" y="2773"/>
              <a:ext cx="38" cy="19"/>
            </a:xfrm>
            <a:custGeom>
              <a:avLst/>
              <a:gdLst>
                <a:gd name="T0" fmla="*/ 12 w 75"/>
                <a:gd name="T1" fmla="*/ 0 h 39"/>
                <a:gd name="T2" fmla="*/ 8 w 75"/>
                <a:gd name="T3" fmla="*/ 0 h 39"/>
                <a:gd name="T4" fmla="*/ 5 w 75"/>
                <a:gd name="T5" fmla="*/ 0 h 39"/>
                <a:gd name="T6" fmla="*/ 3 w 75"/>
                <a:gd name="T7" fmla="*/ 2 h 39"/>
                <a:gd name="T8" fmla="*/ 0 w 75"/>
                <a:gd name="T9" fmla="*/ 8 h 39"/>
                <a:gd name="T10" fmla="*/ 3 w 75"/>
                <a:gd name="T11" fmla="*/ 13 h 39"/>
                <a:gd name="T12" fmla="*/ 5 w 75"/>
                <a:gd name="T13" fmla="*/ 15 h 39"/>
                <a:gd name="T14" fmla="*/ 44 w 75"/>
                <a:gd name="T15" fmla="*/ 31 h 39"/>
                <a:gd name="T16" fmla="*/ 64 w 75"/>
                <a:gd name="T17" fmla="*/ 37 h 39"/>
                <a:gd name="T18" fmla="*/ 68 w 75"/>
                <a:gd name="T19" fmla="*/ 39 h 39"/>
                <a:gd name="T20" fmla="*/ 70 w 75"/>
                <a:gd name="T21" fmla="*/ 37 h 39"/>
                <a:gd name="T22" fmla="*/ 73 w 75"/>
                <a:gd name="T23" fmla="*/ 36 h 39"/>
                <a:gd name="T24" fmla="*/ 75 w 75"/>
                <a:gd name="T25" fmla="*/ 31 h 39"/>
                <a:gd name="T26" fmla="*/ 73 w 75"/>
                <a:gd name="T27" fmla="*/ 24 h 39"/>
                <a:gd name="T28" fmla="*/ 70 w 75"/>
                <a:gd name="T29" fmla="*/ 23 h 39"/>
                <a:gd name="T30" fmla="*/ 50 w 75"/>
                <a:gd name="T31" fmla="*/ 16 h 39"/>
                <a:gd name="T32" fmla="*/ 12 w 75"/>
                <a:gd name="T33" fmla="*/ 0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5"/>
                <a:gd name="T52" fmla="*/ 0 h 39"/>
                <a:gd name="T53" fmla="*/ 75 w 75"/>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5" h="39">
                  <a:moveTo>
                    <a:pt x="12" y="0"/>
                  </a:moveTo>
                  <a:lnTo>
                    <a:pt x="8" y="0"/>
                  </a:lnTo>
                  <a:lnTo>
                    <a:pt x="5" y="0"/>
                  </a:lnTo>
                  <a:lnTo>
                    <a:pt x="3" y="2"/>
                  </a:lnTo>
                  <a:lnTo>
                    <a:pt x="0" y="8"/>
                  </a:lnTo>
                  <a:lnTo>
                    <a:pt x="3" y="13"/>
                  </a:lnTo>
                  <a:lnTo>
                    <a:pt x="5" y="15"/>
                  </a:lnTo>
                  <a:lnTo>
                    <a:pt x="44" y="31"/>
                  </a:lnTo>
                  <a:lnTo>
                    <a:pt x="64" y="37"/>
                  </a:lnTo>
                  <a:lnTo>
                    <a:pt x="68" y="39"/>
                  </a:lnTo>
                  <a:lnTo>
                    <a:pt x="70" y="37"/>
                  </a:lnTo>
                  <a:lnTo>
                    <a:pt x="73" y="36"/>
                  </a:lnTo>
                  <a:lnTo>
                    <a:pt x="75" y="31"/>
                  </a:lnTo>
                  <a:lnTo>
                    <a:pt x="73" y="24"/>
                  </a:lnTo>
                  <a:lnTo>
                    <a:pt x="70" y="23"/>
                  </a:lnTo>
                  <a:lnTo>
                    <a:pt x="50" y="16"/>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54" name="Freeform 385">
              <a:extLst>
                <a:ext uri="{FF2B5EF4-FFF2-40B4-BE49-F238E27FC236}">
                  <a16:creationId xmlns:a16="http://schemas.microsoft.com/office/drawing/2014/main" id="{01B8B24F-A7B4-CEC3-6627-A1CB3243A9A8}"/>
                </a:ext>
              </a:extLst>
            </p:cNvPr>
            <p:cNvSpPr>
              <a:spLocks/>
            </p:cNvSpPr>
            <p:nvPr/>
          </p:nvSpPr>
          <p:spPr bwMode="auto">
            <a:xfrm>
              <a:off x="1645" y="2792"/>
              <a:ext cx="38" cy="18"/>
            </a:xfrm>
            <a:custGeom>
              <a:avLst/>
              <a:gdLst>
                <a:gd name="T0" fmla="*/ 10 w 75"/>
                <a:gd name="T1" fmla="*/ 0 h 35"/>
                <a:gd name="T2" fmla="*/ 7 w 75"/>
                <a:gd name="T3" fmla="*/ 0 h 35"/>
                <a:gd name="T4" fmla="*/ 4 w 75"/>
                <a:gd name="T5" fmla="*/ 0 h 35"/>
                <a:gd name="T6" fmla="*/ 2 w 75"/>
                <a:gd name="T7" fmla="*/ 2 h 35"/>
                <a:gd name="T8" fmla="*/ 0 w 75"/>
                <a:gd name="T9" fmla="*/ 8 h 35"/>
                <a:gd name="T10" fmla="*/ 2 w 75"/>
                <a:gd name="T11" fmla="*/ 13 h 35"/>
                <a:gd name="T12" fmla="*/ 4 w 75"/>
                <a:gd name="T13" fmla="*/ 14 h 35"/>
                <a:gd name="T14" fmla="*/ 34 w 75"/>
                <a:gd name="T15" fmla="*/ 25 h 35"/>
                <a:gd name="T16" fmla="*/ 64 w 75"/>
                <a:gd name="T17" fmla="*/ 35 h 35"/>
                <a:gd name="T18" fmla="*/ 67 w 75"/>
                <a:gd name="T19" fmla="*/ 35 h 35"/>
                <a:gd name="T20" fmla="*/ 71 w 75"/>
                <a:gd name="T21" fmla="*/ 35 h 35"/>
                <a:gd name="T22" fmla="*/ 74 w 75"/>
                <a:gd name="T23" fmla="*/ 33 h 35"/>
                <a:gd name="T24" fmla="*/ 75 w 75"/>
                <a:gd name="T25" fmla="*/ 27 h 35"/>
                <a:gd name="T26" fmla="*/ 74 w 75"/>
                <a:gd name="T27" fmla="*/ 22 h 35"/>
                <a:gd name="T28" fmla="*/ 71 w 75"/>
                <a:gd name="T29" fmla="*/ 21 h 35"/>
                <a:gd name="T30" fmla="*/ 41 w 75"/>
                <a:gd name="T31" fmla="*/ 10 h 35"/>
                <a:gd name="T32" fmla="*/ 10 w 75"/>
                <a:gd name="T33" fmla="*/ 0 h 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5"/>
                <a:gd name="T52" fmla="*/ 0 h 35"/>
                <a:gd name="T53" fmla="*/ 75 w 75"/>
                <a:gd name="T54" fmla="*/ 35 h 3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5" h="35">
                  <a:moveTo>
                    <a:pt x="10" y="0"/>
                  </a:moveTo>
                  <a:lnTo>
                    <a:pt x="7" y="0"/>
                  </a:lnTo>
                  <a:lnTo>
                    <a:pt x="4" y="0"/>
                  </a:lnTo>
                  <a:lnTo>
                    <a:pt x="2" y="2"/>
                  </a:lnTo>
                  <a:lnTo>
                    <a:pt x="0" y="8"/>
                  </a:lnTo>
                  <a:lnTo>
                    <a:pt x="2" y="13"/>
                  </a:lnTo>
                  <a:lnTo>
                    <a:pt x="4" y="14"/>
                  </a:lnTo>
                  <a:lnTo>
                    <a:pt x="34" y="25"/>
                  </a:lnTo>
                  <a:lnTo>
                    <a:pt x="64" y="35"/>
                  </a:lnTo>
                  <a:lnTo>
                    <a:pt x="67" y="35"/>
                  </a:lnTo>
                  <a:lnTo>
                    <a:pt x="71" y="35"/>
                  </a:lnTo>
                  <a:lnTo>
                    <a:pt x="74" y="33"/>
                  </a:lnTo>
                  <a:lnTo>
                    <a:pt x="75" y="27"/>
                  </a:lnTo>
                  <a:lnTo>
                    <a:pt x="74" y="22"/>
                  </a:lnTo>
                  <a:lnTo>
                    <a:pt x="71" y="21"/>
                  </a:lnTo>
                  <a:lnTo>
                    <a:pt x="41" y="1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55" name="Freeform 386">
              <a:extLst>
                <a:ext uri="{FF2B5EF4-FFF2-40B4-BE49-F238E27FC236}">
                  <a16:creationId xmlns:a16="http://schemas.microsoft.com/office/drawing/2014/main" id="{074BFCC2-B08A-DC0F-7AC9-CC1D5103A9F9}"/>
                </a:ext>
              </a:extLst>
            </p:cNvPr>
            <p:cNvSpPr>
              <a:spLocks/>
            </p:cNvSpPr>
            <p:nvPr/>
          </p:nvSpPr>
          <p:spPr bwMode="auto">
            <a:xfrm>
              <a:off x="1698" y="2809"/>
              <a:ext cx="39" cy="17"/>
            </a:xfrm>
            <a:custGeom>
              <a:avLst/>
              <a:gdLst>
                <a:gd name="T0" fmla="*/ 11 w 77"/>
                <a:gd name="T1" fmla="*/ 0 h 34"/>
                <a:gd name="T2" fmla="*/ 8 w 77"/>
                <a:gd name="T3" fmla="*/ 0 h 34"/>
                <a:gd name="T4" fmla="*/ 4 w 77"/>
                <a:gd name="T5" fmla="*/ 0 h 34"/>
                <a:gd name="T6" fmla="*/ 2 w 77"/>
                <a:gd name="T7" fmla="*/ 3 h 34"/>
                <a:gd name="T8" fmla="*/ 0 w 77"/>
                <a:gd name="T9" fmla="*/ 8 h 34"/>
                <a:gd name="T10" fmla="*/ 2 w 77"/>
                <a:gd name="T11" fmla="*/ 13 h 34"/>
                <a:gd name="T12" fmla="*/ 4 w 77"/>
                <a:gd name="T13" fmla="*/ 15 h 34"/>
                <a:gd name="T14" fmla="*/ 32 w 77"/>
                <a:gd name="T15" fmla="*/ 24 h 34"/>
                <a:gd name="T16" fmla="*/ 65 w 77"/>
                <a:gd name="T17" fmla="*/ 33 h 34"/>
                <a:gd name="T18" fmla="*/ 69 w 77"/>
                <a:gd name="T19" fmla="*/ 34 h 34"/>
                <a:gd name="T20" fmla="*/ 72 w 77"/>
                <a:gd name="T21" fmla="*/ 33 h 34"/>
                <a:gd name="T22" fmla="*/ 74 w 77"/>
                <a:gd name="T23" fmla="*/ 32 h 34"/>
                <a:gd name="T24" fmla="*/ 77 w 77"/>
                <a:gd name="T25" fmla="*/ 26 h 34"/>
                <a:gd name="T26" fmla="*/ 74 w 77"/>
                <a:gd name="T27" fmla="*/ 20 h 34"/>
                <a:gd name="T28" fmla="*/ 72 w 77"/>
                <a:gd name="T29" fmla="*/ 18 h 34"/>
                <a:gd name="T30" fmla="*/ 39 w 77"/>
                <a:gd name="T31" fmla="*/ 9 h 34"/>
                <a:gd name="T32" fmla="*/ 11 w 77"/>
                <a:gd name="T33" fmla="*/ 0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7"/>
                <a:gd name="T52" fmla="*/ 0 h 34"/>
                <a:gd name="T53" fmla="*/ 77 w 77"/>
                <a:gd name="T54" fmla="*/ 34 h 3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7" h="34">
                  <a:moveTo>
                    <a:pt x="11" y="0"/>
                  </a:moveTo>
                  <a:lnTo>
                    <a:pt x="8" y="0"/>
                  </a:lnTo>
                  <a:lnTo>
                    <a:pt x="4" y="0"/>
                  </a:lnTo>
                  <a:lnTo>
                    <a:pt x="2" y="3"/>
                  </a:lnTo>
                  <a:lnTo>
                    <a:pt x="0" y="8"/>
                  </a:lnTo>
                  <a:lnTo>
                    <a:pt x="2" y="13"/>
                  </a:lnTo>
                  <a:lnTo>
                    <a:pt x="4" y="15"/>
                  </a:lnTo>
                  <a:lnTo>
                    <a:pt x="32" y="24"/>
                  </a:lnTo>
                  <a:lnTo>
                    <a:pt x="65" y="33"/>
                  </a:lnTo>
                  <a:lnTo>
                    <a:pt x="69" y="34"/>
                  </a:lnTo>
                  <a:lnTo>
                    <a:pt x="72" y="33"/>
                  </a:lnTo>
                  <a:lnTo>
                    <a:pt x="74" y="32"/>
                  </a:lnTo>
                  <a:lnTo>
                    <a:pt x="77" y="26"/>
                  </a:lnTo>
                  <a:lnTo>
                    <a:pt x="74" y="20"/>
                  </a:lnTo>
                  <a:lnTo>
                    <a:pt x="72" y="18"/>
                  </a:lnTo>
                  <a:lnTo>
                    <a:pt x="39" y="9"/>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56" name="Freeform 387">
              <a:extLst>
                <a:ext uri="{FF2B5EF4-FFF2-40B4-BE49-F238E27FC236}">
                  <a16:creationId xmlns:a16="http://schemas.microsoft.com/office/drawing/2014/main" id="{2E7FC3AF-507E-EE09-BD4A-A3547D71FBEF}"/>
                </a:ext>
              </a:extLst>
            </p:cNvPr>
            <p:cNvSpPr>
              <a:spLocks/>
            </p:cNvSpPr>
            <p:nvPr/>
          </p:nvSpPr>
          <p:spPr bwMode="auto">
            <a:xfrm>
              <a:off x="1751" y="2825"/>
              <a:ext cx="39" cy="16"/>
            </a:xfrm>
            <a:custGeom>
              <a:avLst/>
              <a:gdLst>
                <a:gd name="T0" fmla="*/ 12 w 78"/>
                <a:gd name="T1" fmla="*/ 0 h 31"/>
                <a:gd name="T2" fmla="*/ 8 w 78"/>
                <a:gd name="T3" fmla="*/ 0 h 31"/>
                <a:gd name="T4" fmla="*/ 6 w 78"/>
                <a:gd name="T5" fmla="*/ 0 h 31"/>
                <a:gd name="T6" fmla="*/ 3 w 78"/>
                <a:gd name="T7" fmla="*/ 1 h 31"/>
                <a:gd name="T8" fmla="*/ 0 w 78"/>
                <a:gd name="T9" fmla="*/ 8 h 31"/>
                <a:gd name="T10" fmla="*/ 3 w 78"/>
                <a:gd name="T11" fmla="*/ 13 h 31"/>
                <a:gd name="T12" fmla="*/ 6 w 78"/>
                <a:gd name="T13" fmla="*/ 14 h 31"/>
                <a:gd name="T14" fmla="*/ 37 w 78"/>
                <a:gd name="T15" fmla="*/ 24 h 31"/>
                <a:gd name="T16" fmla="*/ 66 w 78"/>
                <a:gd name="T17" fmla="*/ 31 h 31"/>
                <a:gd name="T18" fmla="*/ 70 w 78"/>
                <a:gd name="T19" fmla="*/ 31 h 31"/>
                <a:gd name="T20" fmla="*/ 73 w 78"/>
                <a:gd name="T21" fmla="*/ 31 h 31"/>
                <a:gd name="T22" fmla="*/ 76 w 78"/>
                <a:gd name="T23" fmla="*/ 29 h 31"/>
                <a:gd name="T24" fmla="*/ 78 w 78"/>
                <a:gd name="T25" fmla="*/ 24 h 31"/>
                <a:gd name="T26" fmla="*/ 76 w 78"/>
                <a:gd name="T27" fmla="*/ 18 h 31"/>
                <a:gd name="T28" fmla="*/ 73 w 78"/>
                <a:gd name="T29" fmla="*/ 17 h 31"/>
                <a:gd name="T30" fmla="*/ 44 w 78"/>
                <a:gd name="T31" fmla="*/ 9 h 31"/>
                <a:gd name="T32" fmla="*/ 12 w 78"/>
                <a:gd name="T33" fmla="*/ 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31"/>
                <a:gd name="T53" fmla="*/ 78 w 78"/>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31">
                  <a:moveTo>
                    <a:pt x="12" y="0"/>
                  </a:moveTo>
                  <a:lnTo>
                    <a:pt x="8" y="0"/>
                  </a:lnTo>
                  <a:lnTo>
                    <a:pt x="6" y="0"/>
                  </a:lnTo>
                  <a:lnTo>
                    <a:pt x="3" y="1"/>
                  </a:lnTo>
                  <a:lnTo>
                    <a:pt x="0" y="8"/>
                  </a:lnTo>
                  <a:lnTo>
                    <a:pt x="3" y="13"/>
                  </a:lnTo>
                  <a:lnTo>
                    <a:pt x="6" y="14"/>
                  </a:lnTo>
                  <a:lnTo>
                    <a:pt x="37" y="24"/>
                  </a:lnTo>
                  <a:lnTo>
                    <a:pt x="66" y="31"/>
                  </a:lnTo>
                  <a:lnTo>
                    <a:pt x="70" y="31"/>
                  </a:lnTo>
                  <a:lnTo>
                    <a:pt x="73" y="31"/>
                  </a:lnTo>
                  <a:lnTo>
                    <a:pt x="76" y="29"/>
                  </a:lnTo>
                  <a:lnTo>
                    <a:pt x="78" y="24"/>
                  </a:lnTo>
                  <a:lnTo>
                    <a:pt x="76" y="18"/>
                  </a:lnTo>
                  <a:lnTo>
                    <a:pt x="73" y="17"/>
                  </a:lnTo>
                  <a:lnTo>
                    <a:pt x="44" y="9"/>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57" name="Freeform 388">
              <a:extLst>
                <a:ext uri="{FF2B5EF4-FFF2-40B4-BE49-F238E27FC236}">
                  <a16:creationId xmlns:a16="http://schemas.microsoft.com/office/drawing/2014/main" id="{A4511502-5DB0-AAF1-1B53-AF1C2C2715F4}"/>
                </a:ext>
              </a:extLst>
            </p:cNvPr>
            <p:cNvSpPr>
              <a:spLocks/>
            </p:cNvSpPr>
            <p:nvPr/>
          </p:nvSpPr>
          <p:spPr bwMode="auto">
            <a:xfrm>
              <a:off x="1805" y="2839"/>
              <a:ext cx="39" cy="16"/>
            </a:xfrm>
            <a:custGeom>
              <a:avLst/>
              <a:gdLst>
                <a:gd name="T0" fmla="*/ 12 w 78"/>
                <a:gd name="T1" fmla="*/ 1 h 31"/>
                <a:gd name="T2" fmla="*/ 8 w 78"/>
                <a:gd name="T3" fmla="*/ 0 h 31"/>
                <a:gd name="T4" fmla="*/ 6 w 78"/>
                <a:gd name="T5" fmla="*/ 1 h 31"/>
                <a:gd name="T6" fmla="*/ 3 w 78"/>
                <a:gd name="T7" fmla="*/ 2 h 31"/>
                <a:gd name="T8" fmla="*/ 0 w 78"/>
                <a:gd name="T9" fmla="*/ 7 h 31"/>
                <a:gd name="T10" fmla="*/ 3 w 78"/>
                <a:gd name="T11" fmla="*/ 13 h 31"/>
                <a:gd name="T12" fmla="*/ 6 w 78"/>
                <a:gd name="T13" fmla="*/ 15 h 31"/>
                <a:gd name="T14" fmla="*/ 49 w 78"/>
                <a:gd name="T15" fmla="*/ 26 h 31"/>
                <a:gd name="T16" fmla="*/ 68 w 78"/>
                <a:gd name="T17" fmla="*/ 30 h 31"/>
                <a:gd name="T18" fmla="*/ 71 w 78"/>
                <a:gd name="T19" fmla="*/ 31 h 31"/>
                <a:gd name="T20" fmla="*/ 73 w 78"/>
                <a:gd name="T21" fmla="*/ 30 h 31"/>
                <a:gd name="T22" fmla="*/ 76 w 78"/>
                <a:gd name="T23" fmla="*/ 29 h 31"/>
                <a:gd name="T24" fmla="*/ 78 w 78"/>
                <a:gd name="T25" fmla="*/ 23 h 31"/>
                <a:gd name="T26" fmla="*/ 76 w 78"/>
                <a:gd name="T27" fmla="*/ 17 h 31"/>
                <a:gd name="T28" fmla="*/ 74 w 78"/>
                <a:gd name="T29" fmla="*/ 15 h 31"/>
                <a:gd name="T30" fmla="*/ 56 w 78"/>
                <a:gd name="T31" fmla="*/ 11 h 31"/>
                <a:gd name="T32" fmla="*/ 12 w 78"/>
                <a:gd name="T33" fmla="*/ 1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31"/>
                <a:gd name="T53" fmla="*/ 78 w 78"/>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31">
                  <a:moveTo>
                    <a:pt x="12" y="1"/>
                  </a:moveTo>
                  <a:lnTo>
                    <a:pt x="8" y="0"/>
                  </a:lnTo>
                  <a:lnTo>
                    <a:pt x="6" y="1"/>
                  </a:lnTo>
                  <a:lnTo>
                    <a:pt x="3" y="2"/>
                  </a:lnTo>
                  <a:lnTo>
                    <a:pt x="0" y="7"/>
                  </a:lnTo>
                  <a:lnTo>
                    <a:pt x="3" y="13"/>
                  </a:lnTo>
                  <a:lnTo>
                    <a:pt x="6" y="15"/>
                  </a:lnTo>
                  <a:lnTo>
                    <a:pt x="49" y="26"/>
                  </a:lnTo>
                  <a:lnTo>
                    <a:pt x="68" y="30"/>
                  </a:lnTo>
                  <a:lnTo>
                    <a:pt x="71" y="31"/>
                  </a:lnTo>
                  <a:lnTo>
                    <a:pt x="73" y="30"/>
                  </a:lnTo>
                  <a:lnTo>
                    <a:pt x="76" y="29"/>
                  </a:lnTo>
                  <a:lnTo>
                    <a:pt x="78" y="23"/>
                  </a:lnTo>
                  <a:lnTo>
                    <a:pt x="76" y="17"/>
                  </a:lnTo>
                  <a:lnTo>
                    <a:pt x="74" y="15"/>
                  </a:lnTo>
                  <a:lnTo>
                    <a:pt x="56" y="1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58" name="Freeform 389">
              <a:extLst>
                <a:ext uri="{FF2B5EF4-FFF2-40B4-BE49-F238E27FC236}">
                  <a16:creationId xmlns:a16="http://schemas.microsoft.com/office/drawing/2014/main" id="{DE7002EE-AC9E-A2C8-488D-E336B24E3CC6}"/>
                </a:ext>
              </a:extLst>
            </p:cNvPr>
            <p:cNvSpPr>
              <a:spLocks/>
            </p:cNvSpPr>
            <p:nvPr/>
          </p:nvSpPr>
          <p:spPr bwMode="auto">
            <a:xfrm>
              <a:off x="1859" y="2852"/>
              <a:ext cx="39" cy="15"/>
            </a:xfrm>
            <a:custGeom>
              <a:avLst/>
              <a:gdLst>
                <a:gd name="T0" fmla="*/ 12 w 78"/>
                <a:gd name="T1" fmla="*/ 0 h 30"/>
                <a:gd name="T2" fmla="*/ 8 w 78"/>
                <a:gd name="T3" fmla="*/ 0 h 30"/>
                <a:gd name="T4" fmla="*/ 5 w 78"/>
                <a:gd name="T5" fmla="*/ 0 h 30"/>
                <a:gd name="T6" fmla="*/ 3 w 78"/>
                <a:gd name="T7" fmla="*/ 3 h 30"/>
                <a:gd name="T8" fmla="*/ 0 w 78"/>
                <a:gd name="T9" fmla="*/ 8 h 30"/>
                <a:gd name="T10" fmla="*/ 3 w 78"/>
                <a:gd name="T11" fmla="*/ 13 h 30"/>
                <a:gd name="T12" fmla="*/ 5 w 78"/>
                <a:gd name="T13" fmla="*/ 15 h 30"/>
                <a:gd name="T14" fmla="*/ 66 w 78"/>
                <a:gd name="T15" fmla="*/ 29 h 30"/>
                <a:gd name="T16" fmla="*/ 66 w 78"/>
                <a:gd name="T17" fmla="*/ 29 h 30"/>
                <a:gd name="T18" fmla="*/ 70 w 78"/>
                <a:gd name="T19" fmla="*/ 30 h 30"/>
                <a:gd name="T20" fmla="*/ 73 w 78"/>
                <a:gd name="T21" fmla="*/ 29 h 30"/>
                <a:gd name="T22" fmla="*/ 75 w 78"/>
                <a:gd name="T23" fmla="*/ 28 h 30"/>
                <a:gd name="T24" fmla="*/ 78 w 78"/>
                <a:gd name="T25" fmla="*/ 22 h 30"/>
                <a:gd name="T26" fmla="*/ 75 w 78"/>
                <a:gd name="T27" fmla="*/ 16 h 30"/>
                <a:gd name="T28" fmla="*/ 73 w 78"/>
                <a:gd name="T29" fmla="*/ 15 h 30"/>
                <a:gd name="T30" fmla="*/ 73 w 78"/>
                <a:gd name="T31" fmla="*/ 15 h 30"/>
                <a:gd name="T32" fmla="*/ 12 w 78"/>
                <a:gd name="T33" fmla="*/ 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30"/>
                <a:gd name="T53" fmla="*/ 78 w 78"/>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30">
                  <a:moveTo>
                    <a:pt x="12" y="0"/>
                  </a:moveTo>
                  <a:lnTo>
                    <a:pt x="8" y="0"/>
                  </a:lnTo>
                  <a:lnTo>
                    <a:pt x="5" y="0"/>
                  </a:lnTo>
                  <a:lnTo>
                    <a:pt x="3" y="3"/>
                  </a:lnTo>
                  <a:lnTo>
                    <a:pt x="0" y="8"/>
                  </a:lnTo>
                  <a:lnTo>
                    <a:pt x="3" y="13"/>
                  </a:lnTo>
                  <a:lnTo>
                    <a:pt x="5" y="15"/>
                  </a:lnTo>
                  <a:lnTo>
                    <a:pt x="66" y="29"/>
                  </a:lnTo>
                  <a:lnTo>
                    <a:pt x="70" y="30"/>
                  </a:lnTo>
                  <a:lnTo>
                    <a:pt x="73" y="29"/>
                  </a:lnTo>
                  <a:lnTo>
                    <a:pt x="75" y="28"/>
                  </a:lnTo>
                  <a:lnTo>
                    <a:pt x="78" y="22"/>
                  </a:lnTo>
                  <a:lnTo>
                    <a:pt x="75" y="16"/>
                  </a:lnTo>
                  <a:lnTo>
                    <a:pt x="73" y="15"/>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59" name="Freeform 390">
              <a:extLst>
                <a:ext uri="{FF2B5EF4-FFF2-40B4-BE49-F238E27FC236}">
                  <a16:creationId xmlns:a16="http://schemas.microsoft.com/office/drawing/2014/main" id="{AC762680-25B5-C3FF-6138-CC2A08A6D721}"/>
                </a:ext>
              </a:extLst>
            </p:cNvPr>
            <p:cNvSpPr>
              <a:spLocks/>
            </p:cNvSpPr>
            <p:nvPr/>
          </p:nvSpPr>
          <p:spPr bwMode="auto">
            <a:xfrm>
              <a:off x="1913" y="2864"/>
              <a:ext cx="39" cy="14"/>
            </a:xfrm>
            <a:custGeom>
              <a:avLst/>
              <a:gdLst>
                <a:gd name="T0" fmla="*/ 12 w 78"/>
                <a:gd name="T1" fmla="*/ 1 h 29"/>
                <a:gd name="T2" fmla="*/ 8 w 78"/>
                <a:gd name="T3" fmla="*/ 0 h 29"/>
                <a:gd name="T4" fmla="*/ 6 w 78"/>
                <a:gd name="T5" fmla="*/ 1 h 29"/>
                <a:gd name="T6" fmla="*/ 3 w 78"/>
                <a:gd name="T7" fmla="*/ 2 h 29"/>
                <a:gd name="T8" fmla="*/ 0 w 78"/>
                <a:gd name="T9" fmla="*/ 8 h 29"/>
                <a:gd name="T10" fmla="*/ 3 w 78"/>
                <a:gd name="T11" fmla="*/ 13 h 29"/>
                <a:gd name="T12" fmla="*/ 6 w 78"/>
                <a:gd name="T13" fmla="*/ 16 h 29"/>
                <a:gd name="T14" fmla="*/ 24 w 78"/>
                <a:gd name="T15" fmla="*/ 20 h 29"/>
                <a:gd name="T16" fmla="*/ 27 w 78"/>
                <a:gd name="T17" fmla="*/ 20 h 29"/>
                <a:gd name="T18" fmla="*/ 71 w 78"/>
                <a:gd name="T19" fmla="*/ 29 h 29"/>
                <a:gd name="T20" fmla="*/ 73 w 78"/>
                <a:gd name="T21" fmla="*/ 29 h 29"/>
                <a:gd name="T22" fmla="*/ 76 w 78"/>
                <a:gd name="T23" fmla="*/ 26 h 29"/>
                <a:gd name="T24" fmla="*/ 78 w 78"/>
                <a:gd name="T25" fmla="*/ 21 h 29"/>
                <a:gd name="T26" fmla="*/ 76 w 78"/>
                <a:gd name="T27" fmla="*/ 16 h 29"/>
                <a:gd name="T28" fmla="*/ 73 w 78"/>
                <a:gd name="T29" fmla="*/ 14 h 29"/>
                <a:gd name="T30" fmla="*/ 71 w 78"/>
                <a:gd name="T31" fmla="*/ 13 h 29"/>
                <a:gd name="T32" fmla="*/ 27 w 78"/>
                <a:gd name="T33" fmla="*/ 4 h 29"/>
                <a:gd name="T34" fmla="*/ 27 w 78"/>
                <a:gd name="T35" fmla="*/ 12 h 29"/>
                <a:gd name="T36" fmla="*/ 31 w 78"/>
                <a:gd name="T37" fmla="*/ 5 h 29"/>
                <a:gd name="T38" fmla="*/ 12 w 78"/>
                <a:gd name="T39" fmla="*/ 1 h 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29"/>
                <a:gd name="T62" fmla="*/ 78 w 78"/>
                <a:gd name="T63" fmla="*/ 29 h 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29">
                  <a:moveTo>
                    <a:pt x="12" y="1"/>
                  </a:moveTo>
                  <a:lnTo>
                    <a:pt x="8" y="0"/>
                  </a:lnTo>
                  <a:lnTo>
                    <a:pt x="6" y="1"/>
                  </a:lnTo>
                  <a:lnTo>
                    <a:pt x="3" y="2"/>
                  </a:lnTo>
                  <a:lnTo>
                    <a:pt x="0" y="8"/>
                  </a:lnTo>
                  <a:lnTo>
                    <a:pt x="3" y="13"/>
                  </a:lnTo>
                  <a:lnTo>
                    <a:pt x="6" y="16"/>
                  </a:lnTo>
                  <a:lnTo>
                    <a:pt x="24" y="20"/>
                  </a:lnTo>
                  <a:lnTo>
                    <a:pt x="27" y="20"/>
                  </a:lnTo>
                  <a:lnTo>
                    <a:pt x="71" y="29"/>
                  </a:lnTo>
                  <a:lnTo>
                    <a:pt x="73" y="29"/>
                  </a:lnTo>
                  <a:lnTo>
                    <a:pt x="76" y="26"/>
                  </a:lnTo>
                  <a:lnTo>
                    <a:pt x="78" y="21"/>
                  </a:lnTo>
                  <a:lnTo>
                    <a:pt x="76" y="16"/>
                  </a:lnTo>
                  <a:lnTo>
                    <a:pt x="73" y="14"/>
                  </a:lnTo>
                  <a:lnTo>
                    <a:pt x="71" y="13"/>
                  </a:lnTo>
                  <a:lnTo>
                    <a:pt x="27" y="4"/>
                  </a:lnTo>
                  <a:lnTo>
                    <a:pt x="27" y="12"/>
                  </a:lnTo>
                  <a:lnTo>
                    <a:pt x="31" y="5"/>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60" name="Freeform 391">
              <a:extLst>
                <a:ext uri="{FF2B5EF4-FFF2-40B4-BE49-F238E27FC236}">
                  <a16:creationId xmlns:a16="http://schemas.microsoft.com/office/drawing/2014/main" id="{519B3127-54E8-ACD0-7B1B-5D53D5EF19AB}"/>
                </a:ext>
              </a:extLst>
            </p:cNvPr>
            <p:cNvSpPr>
              <a:spLocks/>
            </p:cNvSpPr>
            <p:nvPr/>
          </p:nvSpPr>
          <p:spPr bwMode="auto">
            <a:xfrm>
              <a:off x="1967" y="2875"/>
              <a:ext cx="39" cy="14"/>
            </a:xfrm>
            <a:custGeom>
              <a:avLst/>
              <a:gdLst>
                <a:gd name="T0" fmla="*/ 8 w 78"/>
                <a:gd name="T1" fmla="*/ 0 h 28"/>
                <a:gd name="T2" fmla="*/ 5 w 78"/>
                <a:gd name="T3" fmla="*/ 2 h 28"/>
                <a:gd name="T4" fmla="*/ 3 w 78"/>
                <a:gd name="T5" fmla="*/ 3 h 28"/>
                <a:gd name="T6" fmla="*/ 0 w 78"/>
                <a:gd name="T7" fmla="*/ 8 h 28"/>
                <a:gd name="T8" fmla="*/ 3 w 78"/>
                <a:gd name="T9" fmla="*/ 13 h 28"/>
                <a:gd name="T10" fmla="*/ 5 w 78"/>
                <a:gd name="T11" fmla="*/ 16 h 28"/>
                <a:gd name="T12" fmla="*/ 8 w 78"/>
                <a:gd name="T13" fmla="*/ 16 h 28"/>
                <a:gd name="T14" fmla="*/ 55 w 78"/>
                <a:gd name="T15" fmla="*/ 25 h 28"/>
                <a:gd name="T16" fmla="*/ 70 w 78"/>
                <a:gd name="T17" fmla="*/ 28 h 28"/>
                <a:gd name="T18" fmla="*/ 74 w 78"/>
                <a:gd name="T19" fmla="*/ 28 h 28"/>
                <a:gd name="T20" fmla="*/ 77 w 78"/>
                <a:gd name="T21" fmla="*/ 27 h 28"/>
                <a:gd name="T22" fmla="*/ 78 w 78"/>
                <a:gd name="T23" fmla="*/ 20 h 28"/>
                <a:gd name="T24" fmla="*/ 77 w 78"/>
                <a:gd name="T25" fmla="*/ 15 h 28"/>
                <a:gd name="T26" fmla="*/ 74 w 78"/>
                <a:gd name="T27" fmla="*/ 13 h 28"/>
                <a:gd name="T28" fmla="*/ 70 w 78"/>
                <a:gd name="T29" fmla="*/ 12 h 28"/>
                <a:gd name="T30" fmla="*/ 55 w 78"/>
                <a:gd name="T31" fmla="*/ 10 h 28"/>
                <a:gd name="T32" fmla="*/ 8 w 78"/>
                <a:gd name="T33" fmla="*/ 0 h 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28"/>
                <a:gd name="T53" fmla="*/ 78 w 78"/>
                <a:gd name="T54" fmla="*/ 28 h 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28">
                  <a:moveTo>
                    <a:pt x="8" y="0"/>
                  </a:moveTo>
                  <a:lnTo>
                    <a:pt x="5" y="2"/>
                  </a:lnTo>
                  <a:lnTo>
                    <a:pt x="3" y="3"/>
                  </a:lnTo>
                  <a:lnTo>
                    <a:pt x="0" y="8"/>
                  </a:lnTo>
                  <a:lnTo>
                    <a:pt x="3" y="13"/>
                  </a:lnTo>
                  <a:lnTo>
                    <a:pt x="5" y="16"/>
                  </a:lnTo>
                  <a:lnTo>
                    <a:pt x="8" y="16"/>
                  </a:lnTo>
                  <a:lnTo>
                    <a:pt x="55" y="25"/>
                  </a:lnTo>
                  <a:lnTo>
                    <a:pt x="70" y="28"/>
                  </a:lnTo>
                  <a:lnTo>
                    <a:pt x="74" y="28"/>
                  </a:lnTo>
                  <a:lnTo>
                    <a:pt x="77" y="27"/>
                  </a:lnTo>
                  <a:lnTo>
                    <a:pt x="78" y="20"/>
                  </a:lnTo>
                  <a:lnTo>
                    <a:pt x="77" y="15"/>
                  </a:lnTo>
                  <a:lnTo>
                    <a:pt x="74" y="13"/>
                  </a:lnTo>
                  <a:lnTo>
                    <a:pt x="70" y="12"/>
                  </a:lnTo>
                  <a:lnTo>
                    <a:pt x="55" y="1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61" name="Freeform 392">
              <a:extLst>
                <a:ext uri="{FF2B5EF4-FFF2-40B4-BE49-F238E27FC236}">
                  <a16:creationId xmlns:a16="http://schemas.microsoft.com/office/drawing/2014/main" id="{F76EA6C3-EA89-12CE-3A2B-EC765C615B40}"/>
                </a:ext>
              </a:extLst>
            </p:cNvPr>
            <p:cNvSpPr>
              <a:spLocks/>
            </p:cNvSpPr>
            <p:nvPr/>
          </p:nvSpPr>
          <p:spPr bwMode="auto">
            <a:xfrm>
              <a:off x="2022" y="2886"/>
              <a:ext cx="39" cy="14"/>
            </a:xfrm>
            <a:custGeom>
              <a:avLst/>
              <a:gdLst>
                <a:gd name="T0" fmla="*/ 8 w 78"/>
                <a:gd name="T1" fmla="*/ 0 h 28"/>
                <a:gd name="T2" fmla="*/ 4 w 78"/>
                <a:gd name="T3" fmla="*/ 2 h 28"/>
                <a:gd name="T4" fmla="*/ 2 w 78"/>
                <a:gd name="T5" fmla="*/ 3 h 28"/>
                <a:gd name="T6" fmla="*/ 0 w 78"/>
                <a:gd name="T7" fmla="*/ 8 h 28"/>
                <a:gd name="T8" fmla="*/ 2 w 78"/>
                <a:gd name="T9" fmla="*/ 14 h 28"/>
                <a:gd name="T10" fmla="*/ 4 w 78"/>
                <a:gd name="T11" fmla="*/ 16 h 28"/>
                <a:gd name="T12" fmla="*/ 8 w 78"/>
                <a:gd name="T13" fmla="*/ 16 h 28"/>
                <a:gd name="T14" fmla="*/ 16 w 78"/>
                <a:gd name="T15" fmla="*/ 18 h 28"/>
                <a:gd name="T16" fmla="*/ 70 w 78"/>
                <a:gd name="T17" fmla="*/ 28 h 28"/>
                <a:gd name="T18" fmla="*/ 72 w 78"/>
                <a:gd name="T19" fmla="*/ 27 h 28"/>
                <a:gd name="T20" fmla="*/ 75 w 78"/>
                <a:gd name="T21" fmla="*/ 26 h 28"/>
                <a:gd name="T22" fmla="*/ 78 w 78"/>
                <a:gd name="T23" fmla="*/ 20 h 28"/>
                <a:gd name="T24" fmla="*/ 75 w 78"/>
                <a:gd name="T25" fmla="*/ 14 h 28"/>
                <a:gd name="T26" fmla="*/ 72 w 78"/>
                <a:gd name="T27" fmla="*/ 12 h 28"/>
                <a:gd name="T28" fmla="*/ 70 w 78"/>
                <a:gd name="T29" fmla="*/ 12 h 28"/>
                <a:gd name="T30" fmla="*/ 16 w 78"/>
                <a:gd name="T31" fmla="*/ 2 h 28"/>
                <a:gd name="T32" fmla="*/ 8 w 78"/>
                <a:gd name="T33" fmla="*/ 0 h 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28"/>
                <a:gd name="T53" fmla="*/ 78 w 78"/>
                <a:gd name="T54" fmla="*/ 28 h 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28">
                  <a:moveTo>
                    <a:pt x="8" y="0"/>
                  </a:moveTo>
                  <a:lnTo>
                    <a:pt x="4" y="2"/>
                  </a:lnTo>
                  <a:lnTo>
                    <a:pt x="2" y="3"/>
                  </a:lnTo>
                  <a:lnTo>
                    <a:pt x="0" y="8"/>
                  </a:lnTo>
                  <a:lnTo>
                    <a:pt x="2" y="14"/>
                  </a:lnTo>
                  <a:lnTo>
                    <a:pt x="4" y="16"/>
                  </a:lnTo>
                  <a:lnTo>
                    <a:pt x="8" y="16"/>
                  </a:lnTo>
                  <a:lnTo>
                    <a:pt x="16" y="18"/>
                  </a:lnTo>
                  <a:lnTo>
                    <a:pt x="70" y="28"/>
                  </a:lnTo>
                  <a:lnTo>
                    <a:pt x="72" y="27"/>
                  </a:lnTo>
                  <a:lnTo>
                    <a:pt x="75" y="26"/>
                  </a:lnTo>
                  <a:lnTo>
                    <a:pt x="78" y="20"/>
                  </a:lnTo>
                  <a:lnTo>
                    <a:pt x="75" y="14"/>
                  </a:lnTo>
                  <a:lnTo>
                    <a:pt x="72" y="12"/>
                  </a:lnTo>
                  <a:lnTo>
                    <a:pt x="70" y="12"/>
                  </a:lnTo>
                  <a:lnTo>
                    <a:pt x="16" y="2"/>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62" name="Freeform 393">
              <a:extLst>
                <a:ext uri="{FF2B5EF4-FFF2-40B4-BE49-F238E27FC236}">
                  <a16:creationId xmlns:a16="http://schemas.microsoft.com/office/drawing/2014/main" id="{39CFCEE6-5ECA-28BF-C982-D9AED1257EA1}"/>
                </a:ext>
              </a:extLst>
            </p:cNvPr>
            <p:cNvSpPr>
              <a:spLocks/>
            </p:cNvSpPr>
            <p:nvPr/>
          </p:nvSpPr>
          <p:spPr bwMode="auto">
            <a:xfrm>
              <a:off x="2077" y="2896"/>
              <a:ext cx="39" cy="13"/>
            </a:xfrm>
            <a:custGeom>
              <a:avLst/>
              <a:gdLst>
                <a:gd name="T0" fmla="*/ 8 w 79"/>
                <a:gd name="T1" fmla="*/ 0 h 27"/>
                <a:gd name="T2" fmla="*/ 4 w 79"/>
                <a:gd name="T3" fmla="*/ 0 h 27"/>
                <a:gd name="T4" fmla="*/ 2 w 79"/>
                <a:gd name="T5" fmla="*/ 2 h 27"/>
                <a:gd name="T6" fmla="*/ 0 w 79"/>
                <a:gd name="T7" fmla="*/ 8 h 27"/>
                <a:gd name="T8" fmla="*/ 2 w 79"/>
                <a:gd name="T9" fmla="*/ 13 h 27"/>
                <a:gd name="T10" fmla="*/ 4 w 79"/>
                <a:gd name="T11" fmla="*/ 15 h 27"/>
                <a:gd name="T12" fmla="*/ 8 w 79"/>
                <a:gd name="T13" fmla="*/ 16 h 27"/>
                <a:gd name="T14" fmla="*/ 53 w 79"/>
                <a:gd name="T15" fmla="*/ 24 h 27"/>
                <a:gd name="T16" fmla="*/ 71 w 79"/>
                <a:gd name="T17" fmla="*/ 27 h 27"/>
                <a:gd name="T18" fmla="*/ 73 w 79"/>
                <a:gd name="T19" fmla="*/ 25 h 27"/>
                <a:gd name="T20" fmla="*/ 76 w 79"/>
                <a:gd name="T21" fmla="*/ 24 h 27"/>
                <a:gd name="T22" fmla="*/ 79 w 79"/>
                <a:gd name="T23" fmla="*/ 19 h 27"/>
                <a:gd name="T24" fmla="*/ 76 w 79"/>
                <a:gd name="T25" fmla="*/ 12 h 27"/>
                <a:gd name="T26" fmla="*/ 73 w 79"/>
                <a:gd name="T27" fmla="*/ 11 h 27"/>
                <a:gd name="T28" fmla="*/ 71 w 79"/>
                <a:gd name="T29" fmla="*/ 11 h 27"/>
                <a:gd name="T30" fmla="*/ 53 w 79"/>
                <a:gd name="T31" fmla="*/ 8 h 27"/>
                <a:gd name="T32" fmla="*/ 8 w 79"/>
                <a:gd name="T33" fmla="*/ 0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27"/>
                <a:gd name="T53" fmla="*/ 79 w 79"/>
                <a:gd name="T54" fmla="*/ 27 h 2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27">
                  <a:moveTo>
                    <a:pt x="8" y="0"/>
                  </a:moveTo>
                  <a:lnTo>
                    <a:pt x="4" y="0"/>
                  </a:lnTo>
                  <a:lnTo>
                    <a:pt x="2" y="2"/>
                  </a:lnTo>
                  <a:lnTo>
                    <a:pt x="0" y="8"/>
                  </a:lnTo>
                  <a:lnTo>
                    <a:pt x="2" y="13"/>
                  </a:lnTo>
                  <a:lnTo>
                    <a:pt x="4" y="15"/>
                  </a:lnTo>
                  <a:lnTo>
                    <a:pt x="8" y="16"/>
                  </a:lnTo>
                  <a:lnTo>
                    <a:pt x="53" y="24"/>
                  </a:lnTo>
                  <a:lnTo>
                    <a:pt x="71" y="27"/>
                  </a:lnTo>
                  <a:lnTo>
                    <a:pt x="73" y="25"/>
                  </a:lnTo>
                  <a:lnTo>
                    <a:pt x="76" y="24"/>
                  </a:lnTo>
                  <a:lnTo>
                    <a:pt x="79" y="19"/>
                  </a:lnTo>
                  <a:lnTo>
                    <a:pt x="76" y="12"/>
                  </a:lnTo>
                  <a:lnTo>
                    <a:pt x="73" y="11"/>
                  </a:lnTo>
                  <a:lnTo>
                    <a:pt x="71" y="11"/>
                  </a:lnTo>
                  <a:lnTo>
                    <a:pt x="53"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63" name="Freeform 394">
              <a:extLst>
                <a:ext uri="{FF2B5EF4-FFF2-40B4-BE49-F238E27FC236}">
                  <a16:creationId xmlns:a16="http://schemas.microsoft.com/office/drawing/2014/main" id="{C84BEA3C-CCA0-D91B-F163-122DC988FE86}"/>
                </a:ext>
              </a:extLst>
            </p:cNvPr>
            <p:cNvSpPr>
              <a:spLocks/>
            </p:cNvSpPr>
            <p:nvPr/>
          </p:nvSpPr>
          <p:spPr bwMode="auto">
            <a:xfrm>
              <a:off x="2131" y="2904"/>
              <a:ext cx="40" cy="13"/>
            </a:xfrm>
            <a:custGeom>
              <a:avLst/>
              <a:gdLst>
                <a:gd name="T0" fmla="*/ 8 w 79"/>
                <a:gd name="T1" fmla="*/ 0 h 27"/>
                <a:gd name="T2" fmla="*/ 5 w 79"/>
                <a:gd name="T3" fmla="*/ 2 h 27"/>
                <a:gd name="T4" fmla="*/ 3 w 79"/>
                <a:gd name="T5" fmla="*/ 3 h 27"/>
                <a:gd name="T6" fmla="*/ 0 w 79"/>
                <a:gd name="T7" fmla="*/ 8 h 27"/>
                <a:gd name="T8" fmla="*/ 3 w 79"/>
                <a:gd name="T9" fmla="*/ 15 h 27"/>
                <a:gd name="T10" fmla="*/ 5 w 79"/>
                <a:gd name="T11" fmla="*/ 16 h 27"/>
                <a:gd name="T12" fmla="*/ 8 w 79"/>
                <a:gd name="T13" fmla="*/ 16 h 27"/>
                <a:gd name="T14" fmla="*/ 20 w 79"/>
                <a:gd name="T15" fmla="*/ 19 h 27"/>
                <a:gd name="T16" fmla="*/ 71 w 79"/>
                <a:gd name="T17" fmla="*/ 27 h 27"/>
                <a:gd name="T18" fmla="*/ 74 w 79"/>
                <a:gd name="T19" fmla="*/ 26 h 27"/>
                <a:gd name="T20" fmla="*/ 77 w 79"/>
                <a:gd name="T21" fmla="*/ 24 h 27"/>
                <a:gd name="T22" fmla="*/ 79 w 79"/>
                <a:gd name="T23" fmla="*/ 19 h 27"/>
                <a:gd name="T24" fmla="*/ 77 w 79"/>
                <a:gd name="T25" fmla="*/ 14 h 27"/>
                <a:gd name="T26" fmla="*/ 74 w 79"/>
                <a:gd name="T27" fmla="*/ 11 h 27"/>
                <a:gd name="T28" fmla="*/ 71 w 79"/>
                <a:gd name="T29" fmla="*/ 11 h 27"/>
                <a:gd name="T30" fmla="*/ 20 w 79"/>
                <a:gd name="T31" fmla="*/ 3 h 27"/>
                <a:gd name="T32" fmla="*/ 8 w 79"/>
                <a:gd name="T33" fmla="*/ 0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27"/>
                <a:gd name="T53" fmla="*/ 79 w 79"/>
                <a:gd name="T54" fmla="*/ 27 h 2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27">
                  <a:moveTo>
                    <a:pt x="8" y="0"/>
                  </a:moveTo>
                  <a:lnTo>
                    <a:pt x="5" y="2"/>
                  </a:lnTo>
                  <a:lnTo>
                    <a:pt x="3" y="3"/>
                  </a:lnTo>
                  <a:lnTo>
                    <a:pt x="0" y="8"/>
                  </a:lnTo>
                  <a:lnTo>
                    <a:pt x="3" y="15"/>
                  </a:lnTo>
                  <a:lnTo>
                    <a:pt x="5" y="16"/>
                  </a:lnTo>
                  <a:lnTo>
                    <a:pt x="8" y="16"/>
                  </a:lnTo>
                  <a:lnTo>
                    <a:pt x="20" y="19"/>
                  </a:lnTo>
                  <a:lnTo>
                    <a:pt x="71" y="27"/>
                  </a:lnTo>
                  <a:lnTo>
                    <a:pt x="74" y="26"/>
                  </a:lnTo>
                  <a:lnTo>
                    <a:pt x="77" y="24"/>
                  </a:lnTo>
                  <a:lnTo>
                    <a:pt x="79" y="19"/>
                  </a:lnTo>
                  <a:lnTo>
                    <a:pt x="77" y="14"/>
                  </a:lnTo>
                  <a:lnTo>
                    <a:pt x="74" y="11"/>
                  </a:lnTo>
                  <a:lnTo>
                    <a:pt x="71" y="11"/>
                  </a:lnTo>
                  <a:lnTo>
                    <a:pt x="20" y="3"/>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64" name="Freeform 395">
              <a:extLst>
                <a:ext uri="{FF2B5EF4-FFF2-40B4-BE49-F238E27FC236}">
                  <a16:creationId xmlns:a16="http://schemas.microsoft.com/office/drawing/2014/main" id="{C91F7F12-FD2D-DF5D-1F9D-573EA8AEDAC8}"/>
                </a:ext>
              </a:extLst>
            </p:cNvPr>
            <p:cNvSpPr>
              <a:spLocks/>
            </p:cNvSpPr>
            <p:nvPr/>
          </p:nvSpPr>
          <p:spPr bwMode="auto">
            <a:xfrm>
              <a:off x="2186" y="2913"/>
              <a:ext cx="40" cy="12"/>
            </a:xfrm>
            <a:custGeom>
              <a:avLst/>
              <a:gdLst>
                <a:gd name="T0" fmla="*/ 8 w 79"/>
                <a:gd name="T1" fmla="*/ 0 h 25"/>
                <a:gd name="T2" fmla="*/ 5 w 79"/>
                <a:gd name="T3" fmla="*/ 1 h 25"/>
                <a:gd name="T4" fmla="*/ 2 w 79"/>
                <a:gd name="T5" fmla="*/ 2 h 25"/>
                <a:gd name="T6" fmla="*/ 0 w 79"/>
                <a:gd name="T7" fmla="*/ 8 h 25"/>
                <a:gd name="T8" fmla="*/ 2 w 79"/>
                <a:gd name="T9" fmla="*/ 14 h 25"/>
                <a:gd name="T10" fmla="*/ 5 w 79"/>
                <a:gd name="T11" fmla="*/ 16 h 25"/>
                <a:gd name="T12" fmla="*/ 8 w 79"/>
                <a:gd name="T13" fmla="*/ 16 h 25"/>
                <a:gd name="T14" fmla="*/ 66 w 79"/>
                <a:gd name="T15" fmla="*/ 25 h 25"/>
                <a:gd name="T16" fmla="*/ 71 w 79"/>
                <a:gd name="T17" fmla="*/ 25 h 25"/>
                <a:gd name="T18" fmla="*/ 74 w 79"/>
                <a:gd name="T19" fmla="*/ 25 h 25"/>
                <a:gd name="T20" fmla="*/ 77 w 79"/>
                <a:gd name="T21" fmla="*/ 23 h 25"/>
                <a:gd name="T22" fmla="*/ 79 w 79"/>
                <a:gd name="T23" fmla="*/ 17 h 25"/>
                <a:gd name="T24" fmla="*/ 77 w 79"/>
                <a:gd name="T25" fmla="*/ 12 h 25"/>
                <a:gd name="T26" fmla="*/ 74 w 79"/>
                <a:gd name="T27" fmla="*/ 10 h 25"/>
                <a:gd name="T28" fmla="*/ 71 w 79"/>
                <a:gd name="T29" fmla="*/ 9 h 25"/>
                <a:gd name="T30" fmla="*/ 66 w 79"/>
                <a:gd name="T31" fmla="*/ 9 h 25"/>
                <a:gd name="T32" fmla="*/ 8 w 79"/>
                <a:gd name="T33" fmla="*/ 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25"/>
                <a:gd name="T53" fmla="*/ 79 w 79"/>
                <a:gd name="T54" fmla="*/ 25 h 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25">
                  <a:moveTo>
                    <a:pt x="8" y="0"/>
                  </a:moveTo>
                  <a:lnTo>
                    <a:pt x="5" y="1"/>
                  </a:lnTo>
                  <a:lnTo>
                    <a:pt x="2" y="2"/>
                  </a:lnTo>
                  <a:lnTo>
                    <a:pt x="0" y="8"/>
                  </a:lnTo>
                  <a:lnTo>
                    <a:pt x="2" y="14"/>
                  </a:lnTo>
                  <a:lnTo>
                    <a:pt x="5" y="16"/>
                  </a:lnTo>
                  <a:lnTo>
                    <a:pt x="8" y="16"/>
                  </a:lnTo>
                  <a:lnTo>
                    <a:pt x="66" y="25"/>
                  </a:lnTo>
                  <a:lnTo>
                    <a:pt x="71" y="25"/>
                  </a:lnTo>
                  <a:lnTo>
                    <a:pt x="74" y="25"/>
                  </a:lnTo>
                  <a:lnTo>
                    <a:pt x="77" y="23"/>
                  </a:lnTo>
                  <a:lnTo>
                    <a:pt x="79" y="17"/>
                  </a:lnTo>
                  <a:lnTo>
                    <a:pt x="77" y="12"/>
                  </a:lnTo>
                  <a:lnTo>
                    <a:pt x="74" y="10"/>
                  </a:lnTo>
                  <a:lnTo>
                    <a:pt x="71" y="9"/>
                  </a:lnTo>
                  <a:lnTo>
                    <a:pt x="66" y="9"/>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65" name="Freeform 396">
              <a:extLst>
                <a:ext uri="{FF2B5EF4-FFF2-40B4-BE49-F238E27FC236}">
                  <a16:creationId xmlns:a16="http://schemas.microsoft.com/office/drawing/2014/main" id="{AB780570-94E6-5A78-78BA-EECA335A7D2D}"/>
                </a:ext>
              </a:extLst>
            </p:cNvPr>
            <p:cNvSpPr>
              <a:spLocks/>
            </p:cNvSpPr>
            <p:nvPr/>
          </p:nvSpPr>
          <p:spPr bwMode="auto">
            <a:xfrm>
              <a:off x="2242" y="2921"/>
              <a:ext cx="39" cy="12"/>
            </a:xfrm>
            <a:custGeom>
              <a:avLst/>
              <a:gdLst>
                <a:gd name="T0" fmla="*/ 8 w 78"/>
                <a:gd name="T1" fmla="*/ 0 h 25"/>
                <a:gd name="T2" fmla="*/ 4 w 78"/>
                <a:gd name="T3" fmla="*/ 1 h 25"/>
                <a:gd name="T4" fmla="*/ 1 w 78"/>
                <a:gd name="T5" fmla="*/ 2 h 25"/>
                <a:gd name="T6" fmla="*/ 0 w 78"/>
                <a:gd name="T7" fmla="*/ 7 h 25"/>
                <a:gd name="T8" fmla="*/ 1 w 78"/>
                <a:gd name="T9" fmla="*/ 14 h 25"/>
                <a:gd name="T10" fmla="*/ 4 w 78"/>
                <a:gd name="T11" fmla="*/ 15 h 25"/>
                <a:gd name="T12" fmla="*/ 8 w 78"/>
                <a:gd name="T13" fmla="*/ 15 h 25"/>
                <a:gd name="T14" fmla="*/ 36 w 78"/>
                <a:gd name="T15" fmla="*/ 19 h 25"/>
                <a:gd name="T16" fmla="*/ 70 w 78"/>
                <a:gd name="T17" fmla="*/ 25 h 25"/>
                <a:gd name="T18" fmla="*/ 74 w 78"/>
                <a:gd name="T19" fmla="*/ 23 h 25"/>
                <a:gd name="T20" fmla="*/ 75 w 78"/>
                <a:gd name="T21" fmla="*/ 22 h 25"/>
                <a:gd name="T22" fmla="*/ 78 w 78"/>
                <a:gd name="T23" fmla="*/ 17 h 25"/>
                <a:gd name="T24" fmla="*/ 75 w 78"/>
                <a:gd name="T25" fmla="*/ 10 h 25"/>
                <a:gd name="T26" fmla="*/ 74 w 78"/>
                <a:gd name="T27" fmla="*/ 9 h 25"/>
                <a:gd name="T28" fmla="*/ 70 w 78"/>
                <a:gd name="T29" fmla="*/ 9 h 25"/>
                <a:gd name="T30" fmla="*/ 36 w 78"/>
                <a:gd name="T31" fmla="*/ 4 h 25"/>
                <a:gd name="T32" fmla="*/ 8 w 78"/>
                <a:gd name="T33" fmla="*/ 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25"/>
                <a:gd name="T53" fmla="*/ 78 w 78"/>
                <a:gd name="T54" fmla="*/ 25 h 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25">
                  <a:moveTo>
                    <a:pt x="8" y="0"/>
                  </a:moveTo>
                  <a:lnTo>
                    <a:pt x="4" y="1"/>
                  </a:lnTo>
                  <a:lnTo>
                    <a:pt x="1" y="2"/>
                  </a:lnTo>
                  <a:lnTo>
                    <a:pt x="0" y="7"/>
                  </a:lnTo>
                  <a:lnTo>
                    <a:pt x="1" y="14"/>
                  </a:lnTo>
                  <a:lnTo>
                    <a:pt x="4" y="15"/>
                  </a:lnTo>
                  <a:lnTo>
                    <a:pt x="8" y="15"/>
                  </a:lnTo>
                  <a:lnTo>
                    <a:pt x="36" y="19"/>
                  </a:lnTo>
                  <a:lnTo>
                    <a:pt x="70" y="25"/>
                  </a:lnTo>
                  <a:lnTo>
                    <a:pt x="74" y="23"/>
                  </a:lnTo>
                  <a:lnTo>
                    <a:pt x="75" y="22"/>
                  </a:lnTo>
                  <a:lnTo>
                    <a:pt x="78" y="17"/>
                  </a:lnTo>
                  <a:lnTo>
                    <a:pt x="75" y="10"/>
                  </a:lnTo>
                  <a:lnTo>
                    <a:pt x="74" y="9"/>
                  </a:lnTo>
                  <a:lnTo>
                    <a:pt x="70" y="9"/>
                  </a:lnTo>
                  <a:lnTo>
                    <a:pt x="36" y="4"/>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66" name="Freeform 397">
              <a:extLst>
                <a:ext uri="{FF2B5EF4-FFF2-40B4-BE49-F238E27FC236}">
                  <a16:creationId xmlns:a16="http://schemas.microsoft.com/office/drawing/2014/main" id="{DB7B25E5-3B8C-36E5-D7EB-4A1D5C3DD0C7}"/>
                </a:ext>
              </a:extLst>
            </p:cNvPr>
            <p:cNvSpPr>
              <a:spLocks/>
            </p:cNvSpPr>
            <p:nvPr/>
          </p:nvSpPr>
          <p:spPr bwMode="auto">
            <a:xfrm>
              <a:off x="2297" y="2929"/>
              <a:ext cx="39" cy="12"/>
            </a:xfrm>
            <a:custGeom>
              <a:avLst/>
              <a:gdLst>
                <a:gd name="T0" fmla="*/ 8 w 78"/>
                <a:gd name="T1" fmla="*/ 0 h 24"/>
                <a:gd name="T2" fmla="*/ 4 w 78"/>
                <a:gd name="T3" fmla="*/ 0 h 24"/>
                <a:gd name="T4" fmla="*/ 2 w 78"/>
                <a:gd name="T5" fmla="*/ 2 h 24"/>
                <a:gd name="T6" fmla="*/ 0 w 78"/>
                <a:gd name="T7" fmla="*/ 8 h 24"/>
                <a:gd name="T8" fmla="*/ 2 w 78"/>
                <a:gd name="T9" fmla="*/ 14 h 24"/>
                <a:gd name="T10" fmla="*/ 4 w 78"/>
                <a:gd name="T11" fmla="*/ 15 h 24"/>
                <a:gd name="T12" fmla="*/ 8 w 78"/>
                <a:gd name="T13" fmla="*/ 16 h 24"/>
                <a:gd name="T14" fmla="*/ 70 w 78"/>
                <a:gd name="T15" fmla="*/ 24 h 24"/>
                <a:gd name="T16" fmla="*/ 74 w 78"/>
                <a:gd name="T17" fmla="*/ 23 h 24"/>
                <a:gd name="T18" fmla="*/ 76 w 78"/>
                <a:gd name="T19" fmla="*/ 22 h 24"/>
                <a:gd name="T20" fmla="*/ 78 w 78"/>
                <a:gd name="T21" fmla="*/ 16 h 24"/>
                <a:gd name="T22" fmla="*/ 76 w 78"/>
                <a:gd name="T23" fmla="*/ 10 h 24"/>
                <a:gd name="T24" fmla="*/ 74 w 78"/>
                <a:gd name="T25" fmla="*/ 8 h 24"/>
                <a:gd name="T26" fmla="*/ 70 w 78"/>
                <a:gd name="T27" fmla="*/ 8 h 24"/>
                <a:gd name="T28" fmla="*/ 8 w 78"/>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8"/>
                <a:gd name="T46" fmla="*/ 0 h 24"/>
                <a:gd name="T47" fmla="*/ 78 w 78"/>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8" h="24">
                  <a:moveTo>
                    <a:pt x="8" y="0"/>
                  </a:moveTo>
                  <a:lnTo>
                    <a:pt x="4" y="0"/>
                  </a:lnTo>
                  <a:lnTo>
                    <a:pt x="2" y="2"/>
                  </a:lnTo>
                  <a:lnTo>
                    <a:pt x="0" y="8"/>
                  </a:lnTo>
                  <a:lnTo>
                    <a:pt x="2" y="14"/>
                  </a:lnTo>
                  <a:lnTo>
                    <a:pt x="4" y="15"/>
                  </a:lnTo>
                  <a:lnTo>
                    <a:pt x="8" y="16"/>
                  </a:lnTo>
                  <a:lnTo>
                    <a:pt x="70" y="24"/>
                  </a:lnTo>
                  <a:lnTo>
                    <a:pt x="74" y="23"/>
                  </a:lnTo>
                  <a:lnTo>
                    <a:pt x="76" y="22"/>
                  </a:lnTo>
                  <a:lnTo>
                    <a:pt x="78" y="16"/>
                  </a:lnTo>
                  <a:lnTo>
                    <a:pt x="76" y="10"/>
                  </a:lnTo>
                  <a:lnTo>
                    <a:pt x="74" y="8"/>
                  </a:lnTo>
                  <a:lnTo>
                    <a:pt x="70" y="8"/>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67" name="Freeform 398">
              <a:extLst>
                <a:ext uri="{FF2B5EF4-FFF2-40B4-BE49-F238E27FC236}">
                  <a16:creationId xmlns:a16="http://schemas.microsoft.com/office/drawing/2014/main" id="{E713089D-74C0-D5AC-AB2E-0097DB0B34F2}"/>
                </a:ext>
              </a:extLst>
            </p:cNvPr>
            <p:cNvSpPr>
              <a:spLocks/>
            </p:cNvSpPr>
            <p:nvPr/>
          </p:nvSpPr>
          <p:spPr bwMode="auto">
            <a:xfrm>
              <a:off x="2352" y="2935"/>
              <a:ext cx="39" cy="12"/>
            </a:xfrm>
            <a:custGeom>
              <a:avLst/>
              <a:gdLst>
                <a:gd name="T0" fmla="*/ 7 w 79"/>
                <a:gd name="T1" fmla="*/ 0 h 23"/>
                <a:gd name="T2" fmla="*/ 5 w 79"/>
                <a:gd name="T3" fmla="*/ 0 h 23"/>
                <a:gd name="T4" fmla="*/ 2 w 79"/>
                <a:gd name="T5" fmla="*/ 2 h 23"/>
                <a:gd name="T6" fmla="*/ 0 w 79"/>
                <a:gd name="T7" fmla="*/ 8 h 23"/>
                <a:gd name="T8" fmla="*/ 2 w 79"/>
                <a:gd name="T9" fmla="*/ 13 h 23"/>
                <a:gd name="T10" fmla="*/ 5 w 79"/>
                <a:gd name="T11" fmla="*/ 14 h 23"/>
                <a:gd name="T12" fmla="*/ 7 w 79"/>
                <a:gd name="T13" fmla="*/ 16 h 23"/>
                <a:gd name="T14" fmla="*/ 64 w 79"/>
                <a:gd name="T15" fmla="*/ 22 h 23"/>
                <a:gd name="T16" fmla="*/ 71 w 79"/>
                <a:gd name="T17" fmla="*/ 23 h 23"/>
                <a:gd name="T18" fmla="*/ 74 w 79"/>
                <a:gd name="T19" fmla="*/ 22 h 23"/>
                <a:gd name="T20" fmla="*/ 76 w 79"/>
                <a:gd name="T21" fmla="*/ 21 h 23"/>
                <a:gd name="T22" fmla="*/ 79 w 79"/>
                <a:gd name="T23" fmla="*/ 16 h 23"/>
                <a:gd name="T24" fmla="*/ 76 w 79"/>
                <a:gd name="T25" fmla="*/ 9 h 23"/>
                <a:gd name="T26" fmla="*/ 74 w 79"/>
                <a:gd name="T27" fmla="*/ 8 h 23"/>
                <a:gd name="T28" fmla="*/ 71 w 79"/>
                <a:gd name="T29" fmla="*/ 8 h 23"/>
                <a:gd name="T30" fmla="*/ 64 w 79"/>
                <a:gd name="T31" fmla="*/ 6 h 23"/>
                <a:gd name="T32" fmla="*/ 7 w 79"/>
                <a:gd name="T33" fmla="*/ 0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23"/>
                <a:gd name="T53" fmla="*/ 79 w 79"/>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23">
                  <a:moveTo>
                    <a:pt x="7" y="0"/>
                  </a:moveTo>
                  <a:lnTo>
                    <a:pt x="5" y="0"/>
                  </a:lnTo>
                  <a:lnTo>
                    <a:pt x="2" y="2"/>
                  </a:lnTo>
                  <a:lnTo>
                    <a:pt x="0" y="8"/>
                  </a:lnTo>
                  <a:lnTo>
                    <a:pt x="2" y="13"/>
                  </a:lnTo>
                  <a:lnTo>
                    <a:pt x="5" y="14"/>
                  </a:lnTo>
                  <a:lnTo>
                    <a:pt x="7" y="16"/>
                  </a:lnTo>
                  <a:lnTo>
                    <a:pt x="64" y="22"/>
                  </a:lnTo>
                  <a:lnTo>
                    <a:pt x="71" y="23"/>
                  </a:lnTo>
                  <a:lnTo>
                    <a:pt x="74" y="22"/>
                  </a:lnTo>
                  <a:lnTo>
                    <a:pt x="76" y="21"/>
                  </a:lnTo>
                  <a:lnTo>
                    <a:pt x="79" y="16"/>
                  </a:lnTo>
                  <a:lnTo>
                    <a:pt x="76" y="9"/>
                  </a:lnTo>
                  <a:lnTo>
                    <a:pt x="74" y="8"/>
                  </a:lnTo>
                  <a:lnTo>
                    <a:pt x="71" y="8"/>
                  </a:lnTo>
                  <a:lnTo>
                    <a:pt x="64" y="6"/>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68" name="Freeform 399">
              <a:extLst>
                <a:ext uri="{FF2B5EF4-FFF2-40B4-BE49-F238E27FC236}">
                  <a16:creationId xmlns:a16="http://schemas.microsoft.com/office/drawing/2014/main" id="{29AE36F6-13B9-4663-7EB9-17589BCF262D}"/>
                </a:ext>
              </a:extLst>
            </p:cNvPr>
            <p:cNvSpPr>
              <a:spLocks/>
            </p:cNvSpPr>
            <p:nvPr/>
          </p:nvSpPr>
          <p:spPr bwMode="auto">
            <a:xfrm>
              <a:off x="2407" y="2942"/>
              <a:ext cx="39" cy="11"/>
            </a:xfrm>
            <a:custGeom>
              <a:avLst/>
              <a:gdLst>
                <a:gd name="T0" fmla="*/ 8 w 78"/>
                <a:gd name="T1" fmla="*/ 0 h 22"/>
                <a:gd name="T2" fmla="*/ 4 w 78"/>
                <a:gd name="T3" fmla="*/ 0 h 22"/>
                <a:gd name="T4" fmla="*/ 1 w 78"/>
                <a:gd name="T5" fmla="*/ 1 h 22"/>
                <a:gd name="T6" fmla="*/ 0 w 78"/>
                <a:gd name="T7" fmla="*/ 8 h 22"/>
                <a:gd name="T8" fmla="*/ 1 w 78"/>
                <a:gd name="T9" fmla="*/ 13 h 22"/>
                <a:gd name="T10" fmla="*/ 4 w 78"/>
                <a:gd name="T11" fmla="*/ 14 h 22"/>
                <a:gd name="T12" fmla="*/ 8 w 78"/>
                <a:gd name="T13" fmla="*/ 16 h 22"/>
                <a:gd name="T14" fmla="*/ 39 w 78"/>
                <a:gd name="T15" fmla="*/ 18 h 22"/>
                <a:gd name="T16" fmla="*/ 70 w 78"/>
                <a:gd name="T17" fmla="*/ 22 h 22"/>
                <a:gd name="T18" fmla="*/ 74 w 78"/>
                <a:gd name="T19" fmla="*/ 21 h 22"/>
                <a:gd name="T20" fmla="*/ 76 w 78"/>
                <a:gd name="T21" fmla="*/ 20 h 22"/>
                <a:gd name="T22" fmla="*/ 78 w 78"/>
                <a:gd name="T23" fmla="*/ 14 h 22"/>
                <a:gd name="T24" fmla="*/ 76 w 78"/>
                <a:gd name="T25" fmla="*/ 9 h 22"/>
                <a:gd name="T26" fmla="*/ 74 w 78"/>
                <a:gd name="T27" fmla="*/ 6 h 22"/>
                <a:gd name="T28" fmla="*/ 70 w 78"/>
                <a:gd name="T29" fmla="*/ 6 h 22"/>
                <a:gd name="T30" fmla="*/ 39 w 78"/>
                <a:gd name="T31" fmla="*/ 3 h 22"/>
                <a:gd name="T32" fmla="*/ 8 w 78"/>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22"/>
                <a:gd name="T53" fmla="*/ 78 w 78"/>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22">
                  <a:moveTo>
                    <a:pt x="8" y="0"/>
                  </a:moveTo>
                  <a:lnTo>
                    <a:pt x="4" y="0"/>
                  </a:lnTo>
                  <a:lnTo>
                    <a:pt x="1" y="1"/>
                  </a:lnTo>
                  <a:lnTo>
                    <a:pt x="0" y="8"/>
                  </a:lnTo>
                  <a:lnTo>
                    <a:pt x="1" y="13"/>
                  </a:lnTo>
                  <a:lnTo>
                    <a:pt x="4" y="14"/>
                  </a:lnTo>
                  <a:lnTo>
                    <a:pt x="8" y="16"/>
                  </a:lnTo>
                  <a:lnTo>
                    <a:pt x="39" y="18"/>
                  </a:lnTo>
                  <a:lnTo>
                    <a:pt x="70" y="22"/>
                  </a:lnTo>
                  <a:lnTo>
                    <a:pt x="74" y="21"/>
                  </a:lnTo>
                  <a:lnTo>
                    <a:pt x="76" y="20"/>
                  </a:lnTo>
                  <a:lnTo>
                    <a:pt x="78" y="14"/>
                  </a:lnTo>
                  <a:lnTo>
                    <a:pt x="76" y="9"/>
                  </a:lnTo>
                  <a:lnTo>
                    <a:pt x="74" y="6"/>
                  </a:lnTo>
                  <a:lnTo>
                    <a:pt x="70" y="6"/>
                  </a:lnTo>
                  <a:lnTo>
                    <a:pt x="39" y="3"/>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69" name="Freeform 400">
              <a:extLst>
                <a:ext uri="{FF2B5EF4-FFF2-40B4-BE49-F238E27FC236}">
                  <a16:creationId xmlns:a16="http://schemas.microsoft.com/office/drawing/2014/main" id="{E308D673-60EA-E3D0-E820-3643BFA2CFE7}"/>
                </a:ext>
              </a:extLst>
            </p:cNvPr>
            <p:cNvSpPr>
              <a:spLocks/>
            </p:cNvSpPr>
            <p:nvPr/>
          </p:nvSpPr>
          <p:spPr bwMode="auto">
            <a:xfrm>
              <a:off x="2462" y="2948"/>
              <a:ext cx="40" cy="11"/>
            </a:xfrm>
            <a:custGeom>
              <a:avLst/>
              <a:gdLst>
                <a:gd name="T0" fmla="*/ 7 w 79"/>
                <a:gd name="T1" fmla="*/ 0 h 22"/>
                <a:gd name="T2" fmla="*/ 5 w 79"/>
                <a:gd name="T3" fmla="*/ 0 h 22"/>
                <a:gd name="T4" fmla="*/ 2 w 79"/>
                <a:gd name="T5" fmla="*/ 2 h 22"/>
                <a:gd name="T6" fmla="*/ 0 w 79"/>
                <a:gd name="T7" fmla="*/ 8 h 22"/>
                <a:gd name="T8" fmla="*/ 2 w 79"/>
                <a:gd name="T9" fmla="*/ 13 h 22"/>
                <a:gd name="T10" fmla="*/ 5 w 79"/>
                <a:gd name="T11" fmla="*/ 14 h 22"/>
                <a:gd name="T12" fmla="*/ 7 w 79"/>
                <a:gd name="T13" fmla="*/ 16 h 22"/>
                <a:gd name="T14" fmla="*/ 15 w 79"/>
                <a:gd name="T15" fmla="*/ 17 h 22"/>
                <a:gd name="T16" fmla="*/ 71 w 79"/>
                <a:gd name="T17" fmla="*/ 22 h 22"/>
                <a:gd name="T18" fmla="*/ 74 w 79"/>
                <a:gd name="T19" fmla="*/ 21 h 22"/>
                <a:gd name="T20" fmla="*/ 76 w 79"/>
                <a:gd name="T21" fmla="*/ 20 h 22"/>
                <a:gd name="T22" fmla="*/ 79 w 79"/>
                <a:gd name="T23" fmla="*/ 14 h 22"/>
                <a:gd name="T24" fmla="*/ 76 w 79"/>
                <a:gd name="T25" fmla="*/ 8 h 22"/>
                <a:gd name="T26" fmla="*/ 74 w 79"/>
                <a:gd name="T27" fmla="*/ 6 h 22"/>
                <a:gd name="T28" fmla="*/ 71 w 79"/>
                <a:gd name="T29" fmla="*/ 6 h 22"/>
                <a:gd name="T30" fmla="*/ 15 w 79"/>
                <a:gd name="T31" fmla="*/ 1 h 22"/>
                <a:gd name="T32" fmla="*/ 7 w 79"/>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22"/>
                <a:gd name="T53" fmla="*/ 79 w 79"/>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22">
                  <a:moveTo>
                    <a:pt x="7" y="0"/>
                  </a:moveTo>
                  <a:lnTo>
                    <a:pt x="5" y="0"/>
                  </a:lnTo>
                  <a:lnTo>
                    <a:pt x="2" y="2"/>
                  </a:lnTo>
                  <a:lnTo>
                    <a:pt x="0" y="8"/>
                  </a:lnTo>
                  <a:lnTo>
                    <a:pt x="2" y="13"/>
                  </a:lnTo>
                  <a:lnTo>
                    <a:pt x="5" y="14"/>
                  </a:lnTo>
                  <a:lnTo>
                    <a:pt x="7" y="16"/>
                  </a:lnTo>
                  <a:lnTo>
                    <a:pt x="15" y="17"/>
                  </a:lnTo>
                  <a:lnTo>
                    <a:pt x="71" y="22"/>
                  </a:lnTo>
                  <a:lnTo>
                    <a:pt x="74" y="21"/>
                  </a:lnTo>
                  <a:lnTo>
                    <a:pt x="76" y="20"/>
                  </a:lnTo>
                  <a:lnTo>
                    <a:pt x="79" y="14"/>
                  </a:lnTo>
                  <a:lnTo>
                    <a:pt x="76" y="8"/>
                  </a:lnTo>
                  <a:lnTo>
                    <a:pt x="74" y="6"/>
                  </a:lnTo>
                  <a:lnTo>
                    <a:pt x="71" y="6"/>
                  </a:lnTo>
                  <a:lnTo>
                    <a:pt x="15" y="1"/>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70" name="Freeform 401">
              <a:extLst>
                <a:ext uri="{FF2B5EF4-FFF2-40B4-BE49-F238E27FC236}">
                  <a16:creationId xmlns:a16="http://schemas.microsoft.com/office/drawing/2014/main" id="{98547AAB-3D46-545D-25DB-0A5B59F0ECFE}"/>
                </a:ext>
              </a:extLst>
            </p:cNvPr>
            <p:cNvSpPr>
              <a:spLocks/>
            </p:cNvSpPr>
            <p:nvPr/>
          </p:nvSpPr>
          <p:spPr bwMode="auto">
            <a:xfrm>
              <a:off x="2518" y="2953"/>
              <a:ext cx="39" cy="11"/>
            </a:xfrm>
            <a:custGeom>
              <a:avLst/>
              <a:gdLst>
                <a:gd name="T0" fmla="*/ 8 w 78"/>
                <a:gd name="T1" fmla="*/ 0 h 23"/>
                <a:gd name="T2" fmla="*/ 4 w 78"/>
                <a:gd name="T3" fmla="*/ 2 h 23"/>
                <a:gd name="T4" fmla="*/ 1 w 78"/>
                <a:gd name="T5" fmla="*/ 3 h 23"/>
                <a:gd name="T6" fmla="*/ 0 w 78"/>
                <a:gd name="T7" fmla="*/ 8 h 23"/>
                <a:gd name="T8" fmla="*/ 1 w 78"/>
                <a:gd name="T9" fmla="*/ 14 h 23"/>
                <a:gd name="T10" fmla="*/ 4 w 78"/>
                <a:gd name="T11" fmla="*/ 16 h 23"/>
                <a:gd name="T12" fmla="*/ 8 w 78"/>
                <a:gd name="T13" fmla="*/ 16 h 23"/>
                <a:gd name="T14" fmla="*/ 70 w 78"/>
                <a:gd name="T15" fmla="*/ 23 h 23"/>
                <a:gd name="T16" fmla="*/ 74 w 78"/>
                <a:gd name="T17" fmla="*/ 22 h 23"/>
                <a:gd name="T18" fmla="*/ 76 w 78"/>
                <a:gd name="T19" fmla="*/ 20 h 23"/>
                <a:gd name="T20" fmla="*/ 78 w 78"/>
                <a:gd name="T21" fmla="*/ 15 h 23"/>
                <a:gd name="T22" fmla="*/ 76 w 78"/>
                <a:gd name="T23" fmla="*/ 10 h 23"/>
                <a:gd name="T24" fmla="*/ 74 w 78"/>
                <a:gd name="T25" fmla="*/ 7 h 23"/>
                <a:gd name="T26" fmla="*/ 70 w 78"/>
                <a:gd name="T27" fmla="*/ 7 h 23"/>
                <a:gd name="T28" fmla="*/ 8 w 78"/>
                <a:gd name="T29" fmla="*/ 0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8"/>
                <a:gd name="T46" fmla="*/ 0 h 23"/>
                <a:gd name="T47" fmla="*/ 78 w 78"/>
                <a:gd name="T48" fmla="*/ 23 h 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8" h="23">
                  <a:moveTo>
                    <a:pt x="8" y="0"/>
                  </a:moveTo>
                  <a:lnTo>
                    <a:pt x="4" y="2"/>
                  </a:lnTo>
                  <a:lnTo>
                    <a:pt x="1" y="3"/>
                  </a:lnTo>
                  <a:lnTo>
                    <a:pt x="0" y="8"/>
                  </a:lnTo>
                  <a:lnTo>
                    <a:pt x="1" y="14"/>
                  </a:lnTo>
                  <a:lnTo>
                    <a:pt x="4" y="16"/>
                  </a:lnTo>
                  <a:lnTo>
                    <a:pt x="8" y="16"/>
                  </a:lnTo>
                  <a:lnTo>
                    <a:pt x="70" y="23"/>
                  </a:lnTo>
                  <a:lnTo>
                    <a:pt x="74" y="22"/>
                  </a:lnTo>
                  <a:lnTo>
                    <a:pt x="76" y="20"/>
                  </a:lnTo>
                  <a:lnTo>
                    <a:pt x="78" y="15"/>
                  </a:lnTo>
                  <a:lnTo>
                    <a:pt x="76" y="10"/>
                  </a:lnTo>
                  <a:lnTo>
                    <a:pt x="74" y="7"/>
                  </a:lnTo>
                  <a:lnTo>
                    <a:pt x="70" y="7"/>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71" name="Freeform 402">
              <a:extLst>
                <a:ext uri="{FF2B5EF4-FFF2-40B4-BE49-F238E27FC236}">
                  <a16:creationId xmlns:a16="http://schemas.microsoft.com/office/drawing/2014/main" id="{65F7BA47-DBCB-6C75-42DC-15090820047F}"/>
                </a:ext>
              </a:extLst>
            </p:cNvPr>
            <p:cNvSpPr>
              <a:spLocks/>
            </p:cNvSpPr>
            <p:nvPr/>
          </p:nvSpPr>
          <p:spPr bwMode="auto">
            <a:xfrm>
              <a:off x="2573" y="2958"/>
              <a:ext cx="39" cy="11"/>
            </a:xfrm>
            <a:custGeom>
              <a:avLst/>
              <a:gdLst>
                <a:gd name="T0" fmla="*/ 8 w 80"/>
                <a:gd name="T1" fmla="*/ 0 h 21"/>
                <a:gd name="T2" fmla="*/ 6 w 80"/>
                <a:gd name="T3" fmla="*/ 1 h 21"/>
                <a:gd name="T4" fmla="*/ 3 w 80"/>
                <a:gd name="T5" fmla="*/ 3 h 21"/>
                <a:gd name="T6" fmla="*/ 0 w 80"/>
                <a:gd name="T7" fmla="*/ 8 h 21"/>
                <a:gd name="T8" fmla="*/ 3 w 80"/>
                <a:gd name="T9" fmla="*/ 13 h 21"/>
                <a:gd name="T10" fmla="*/ 6 w 80"/>
                <a:gd name="T11" fmla="*/ 16 h 21"/>
                <a:gd name="T12" fmla="*/ 8 w 80"/>
                <a:gd name="T13" fmla="*/ 16 h 21"/>
                <a:gd name="T14" fmla="*/ 72 w 80"/>
                <a:gd name="T15" fmla="*/ 21 h 21"/>
                <a:gd name="T16" fmla="*/ 76 w 80"/>
                <a:gd name="T17" fmla="*/ 21 h 21"/>
                <a:gd name="T18" fmla="*/ 77 w 80"/>
                <a:gd name="T19" fmla="*/ 18 h 21"/>
                <a:gd name="T20" fmla="*/ 80 w 80"/>
                <a:gd name="T21" fmla="*/ 13 h 21"/>
                <a:gd name="T22" fmla="*/ 77 w 80"/>
                <a:gd name="T23" fmla="*/ 8 h 21"/>
                <a:gd name="T24" fmla="*/ 76 w 80"/>
                <a:gd name="T25" fmla="*/ 7 h 21"/>
                <a:gd name="T26" fmla="*/ 72 w 80"/>
                <a:gd name="T27" fmla="*/ 5 h 21"/>
                <a:gd name="T28" fmla="*/ 8 w 80"/>
                <a:gd name="T29" fmla="*/ 0 h 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21"/>
                <a:gd name="T47" fmla="*/ 80 w 80"/>
                <a:gd name="T48" fmla="*/ 21 h 2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21">
                  <a:moveTo>
                    <a:pt x="8" y="0"/>
                  </a:moveTo>
                  <a:lnTo>
                    <a:pt x="6" y="1"/>
                  </a:lnTo>
                  <a:lnTo>
                    <a:pt x="3" y="3"/>
                  </a:lnTo>
                  <a:lnTo>
                    <a:pt x="0" y="8"/>
                  </a:lnTo>
                  <a:lnTo>
                    <a:pt x="3" y="13"/>
                  </a:lnTo>
                  <a:lnTo>
                    <a:pt x="6" y="16"/>
                  </a:lnTo>
                  <a:lnTo>
                    <a:pt x="8" y="16"/>
                  </a:lnTo>
                  <a:lnTo>
                    <a:pt x="72" y="21"/>
                  </a:lnTo>
                  <a:lnTo>
                    <a:pt x="76" y="21"/>
                  </a:lnTo>
                  <a:lnTo>
                    <a:pt x="77" y="18"/>
                  </a:lnTo>
                  <a:lnTo>
                    <a:pt x="80" y="13"/>
                  </a:lnTo>
                  <a:lnTo>
                    <a:pt x="77" y="8"/>
                  </a:lnTo>
                  <a:lnTo>
                    <a:pt x="76" y="7"/>
                  </a:lnTo>
                  <a:lnTo>
                    <a:pt x="72" y="5"/>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72" name="Freeform 403">
              <a:extLst>
                <a:ext uri="{FF2B5EF4-FFF2-40B4-BE49-F238E27FC236}">
                  <a16:creationId xmlns:a16="http://schemas.microsoft.com/office/drawing/2014/main" id="{2B09FA87-D2E2-2874-5B06-C81916B6EBAB}"/>
                </a:ext>
              </a:extLst>
            </p:cNvPr>
            <p:cNvSpPr>
              <a:spLocks/>
            </p:cNvSpPr>
            <p:nvPr/>
          </p:nvSpPr>
          <p:spPr bwMode="auto">
            <a:xfrm>
              <a:off x="2628" y="2963"/>
              <a:ext cx="40" cy="11"/>
            </a:xfrm>
            <a:custGeom>
              <a:avLst/>
              <a:gdLst>
                <a:gd name="T0" fmla="*/ 8 w 79"/>
                <a:gd name="T1" fmla="*/ 0 h 21"/>
                <a:gd name="T2" fmla="*/ 5 w 79"/>
                <a:gd name="T3" fmla="*/ 2 h 21"/>
                <a:gd name="T4" fmla="*/ 2 w 79"/>
                <a:gd name="T5" fmla="*/ 3 h 21"/>
                <a:gd name="T6" fmla="*/ 0 w 79"/>
                <a:gd name="T7" fmla="*/ 8 h 21"/>
                <a:gd name="T8" fmla="*/ 2 w 79"/>
                <a:gd name="T9" fmla="*/ 15 h 21"/>
                <a:gd name="T10" fmla="*/ 5 w 79"/>
                <a:gd name="T11" fmla="*/ 16 h 21"/>
                <a:gd name="T12" fmla="*/ 8 w 79"/>
                <a:gd name="T13" fmla="*/ 16 h 21"/>
                <a:gd name="T14" fmla="*/ 45 w 79"/>
                <a:gd name="T15" fmla="*/ 20 h 21"/>
                <a:gd name="T16" fmla="*/ 71 w 79"/>
                <a:gd name="T17" fmla="*/ 21 h 21"/>
                <a:gd name="T18" fmla="*/ 74 w 79"/>
                <a:gd name="T19" fmla="*/ 21 h 21"/>
                <a:gd name="T20" fmla="*/ 76 w 79"/>
                <a:gd name="T21" fmla="*/ 20 h 21"/>
                <a:gd name="T22" fmla="*/ 79 w 79"/>
                <a:gd name="T23" fmla="*/ 13 h 21"/>
                <a:gd name="T24" fmla="*/ 76 w 79"/>
                <a:gd name="T25" fmla="*/ 8 h 21"/>
                <a:gd name="T26" fmla="*/ 74 w 79"/>
                <a:gd name="T27" fmla="*/ 7 h 21"/>
                <a:gd name="T28" fmla="*/ 71 w 79"/>
                <a:gd name="T29" fmla="*/ 5 h 21"/>
                <a:gd name="T30" fmla="*/ 45 w 79"/>
                <a:gd name="T31" fmla="*/ 4 h 21"/>
                <a:gd name="T32" fmla="*/ 8 w 79"/>
                <a:gd name="T33" fmla="*/ 0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21"/>
                <a:gd name="T53" fmla="*/ 79 w 79"/>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21">
                  <a:moveTo>
                    <a:pt x="8" y="0"/>
                  </a:moveTo>
                  <a:lnTo>
                    <a:pt x="5" y="2"/>
                  </a:lnTo>
                  <a:lnTo>
                    <a:pt x="2" y="3"/>
                  </a:lnTo>
                  <a:lnTo>
                    <a:pt x="0" y="8"/>
                  </a:lnTo>
                  <a:lnTo>
                    <a:pt x="2" y="15"/>
                  </a:lnTo>
                  <a:lnTo>
                    <a:pt x="5" y="16"/>
                  </a:lnTo>
                  <a:lnTo>
                    <a:pt x="8" y="16"/>
                  </a:lnTo>
                  <a:lnTo>
                    <a:pt x="45" y="20"/>
                  </a:lnTo>
                  <a:lnTo>
                    <a:pt x="71" y="21"/>
                  </a:lnTo>
                  <a:lnTo>
                    <a:pt x="74" y="21"/>
                  </a:lnTo>
                  <a:lnTo>
                    <a:pt x="76" y="20"/>
                  </a:lnTo>
                  <a:lnTo>
                    <a:pt x="79" y="13"/>
                  </a:lnTo>
                  <a:lnTo>
                    <a:pt x="76" y="8"/>
                  </a:lnTo>
                  <a:lnTo>
                    <a:pt x="74" y="7"/>
                  </a:lnTo>
                  <a:lnTo>
                    <a:pt x="71" y="5"/>
                  </a:lnTo>
                  <a:lnTo>
                    <a:pt x="45" y="4"/>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73" name="Freeform 404">
              <a:extLst>
                <a:ext uri="{FF2B5EF4-FFF2-40B4-BE49-F238E27FC236}">
                  <a16:creationId xmlns:a16="http://schemas.microsoft.com/office/drawing/2014/main" id="{6A4659F2-2739-8EEA-1EB9-5275AF8F2A55}"/>
                </a:ext>
              </a:extLst>
            </p:cNvPr>
            <p:cNvSpPr>
              <a:spLocks/>
            </p:cNvSpPr>
            <p:nvPr/>
          </p:nvSpPr>
          <p:spPr bwMode="auto">
            <a:xfrm>
              <a:off x="2684" y="2968"/>
              <a:ext cx="40" cy="10"/>
            </a:xfrm>
            <a:custGeom>
              <a:avLst/>
              <a:gdLst>
                <a:gd name="T0" fmla="*/ 8 w 79"/>
                <a:gd name="T1" fmla="*/ 0 h 22"/>
                <a:gd name="T2" fmla="*/ 4 w 79"/>
                <a:gd name="T3" fmla="*/ 2 h 22"/>
                <a:gd name="T4" fmla="*/ 1 w 79"/>
                <a:gd name="T5" fmla="*/ 3 h 22"/>
                <a:gd name="T6" fmla="*/ 0 w 79"/>
                <a:gd name="T7" fmla="*/ 8 h 22"/>
                <a:gd name="T8" fmla="*/ 1 w 79"/>
                <a:gd name="T9" fmla="*/ 14 h 22"/>
                <a:gd name="T10" fmla="*/ 4 w 79"/>
                <a:gd name="T11" fmla="*/ 16 h 22"/>
                <a:gd name="T12" fmla="*/ 8 w 79"/>
                <a:gd name="T13" fmla="*/ 16 h 22"/>
                <a:gd name="T14" fmla="*/ 71 w 79"/>
                <a:gd name="T15" fmla="*/ 22 h 22"/>
                <a:gd name="T16" fmla="*/ 74 w 79"/>
                <a:gd name="T17" fmla="*/ 20 h 22"/>
                <a:gd name="T18" fmla="*/ 76 w 79"/>
                <a:gd name="T19" fmla="*/ 19 h 22"/>
                <a:gd name="T20" fmla="*/ 79 w 79"/>
                <a:gd name="T21" fmla="*/ 14 h 22"/>
                <a:gd name="T22" fmla="*/ 76 w 79"/>
                <a:gd name="T23" fmla="*/ 7 h 22"/>
                <a:gd name="T24" fmla="*/ 74 w 79"/>
                <a:gd name="T25" fmla="*/ 6 h 22"/>
                <a:gd name="T26" fmla="*/ 71 w 79"/>
                <a:gd name="T27" fmla="*/ 6 h 22"/>
                <a:gd name="T28" fmla="*/ 8 w 79"/>
                <a:gd name="T29" fmla="*/ 0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22"/>
                <a:gd name="T47" fmla="*/ 79 w 79"/>
                <a:gd name="T48" fmla="*/ 22 h 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22">
                  <a:moveTo>
                    <a:pt x="8" y="0"/>
                  </a:moveTo>
                  <a:lnTo>
                    <a:pt x="4" y="2"/>
                  </a:lnTo>
                  <a:lnTo>
                    <a:pt x="1" y="3"/>
                  </a:lnTo>
                  <a:lnTo>
                    <a:pt x="0" y="8"/>
                  </a:lnTo>
                  <a:lnTo>
                    <a:pt x="1" y="14"/>
                  </a:lnTo>
                  <a:lnTo>
                    <a:pt x="4" y="16"/>
                  </a:lnTo>
                  <a:lnTo>
                    <a:pt x="8" y="16"/>
                  </a:lnTo>
                  <a:lnTo>
                    <a:pt x="71" y="22"/>
                  </a:lnTo>
                  <a:lnTo>
                    <a:pt x="74" y="20"/>
                  </a:lnTo>
                  <a:lnTo>
                    <a:pt x="76" y="19"/>
                  </a:lnTo>
                  <a:lnTo>
                    <a:pt x="79" y="14"/>
                  </a:lnTo>
                  <a:lnTo>
                    <a:pt x="76" y="7"/>
                  </a:lnTo>
                  <a:lnTo>
                    <a:pt x="74" y="6"/>
                  </a:lnTo>
                  <a:lnTo>
                    <a:pt x="71" y="6"/>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74" name="Freeform 405">
              <a:extLst>
                <a:ext uri="{FF2B5EF4-FFF2-40B4-BE49-F238E27FC236}">
                  <a16:creationId xmlns:a16="http://schemas.microsoft.com/office/drawing/2014/main" id="{187E38BB-8197-C812-70AD-2F2CADFF42D7}"/>
                </a:ext>
              </a:extLst>
            </p:cNvPr>
            <p:cNvSpPr>
              <a:spLocks/>
            </p:cNvSpPr>
            <p:nvPr/>
          </p:nvSpPr>
          <p:spPr bwMode="auto">
            <a:xfrm>
              <a:off x="2739" y="2972"/>
              <a:ext cx="39" cy="10"/>
            </a:xfrm>
            <a:custGeom>
              <a:avLst/>
              <a:gdLst>
                <a:gd name="T0" fmla="*/ 7 w 79"/>
                <a:gd name="T1" fmla="*/ 0 h 22"/>
                <a:gd name="T2" fmla="*/ 5 w 79"/>
                <a:gd name="T3" fmla="*/ 2 h 22"/>
                <a:gd name="T4" fmla="*/ 2 w 79"/>
                <a:gd name="T5" fmla="*/ 3 h 22"/>
                <a:gd name="T6" fmla="*/ 0 w 79"/>
                <a:gd name="T7" fmla="*/ 8 h 22"/>
                <a:gd name="T8" fmla="*/ 2 w 79"/>
                <a:gd name="T9" fmla="*/ 15 h 22"/>
                <a:gd name="T10" fmla="*/ 5 w 79"/>
                <a:gd name="T11" fmla="*/ 16 h 22"/>
                <a:gd name="T12" fmla="*/ 7 w 79"/>
                <a:gd name="T13" fmla="*/ 16 h 22"/>
                <a:gd name="T14" fmla="*/ 11 w 79"/>
                <a:gd name="T15" fmla="*/ 18 h 22"/>
                <a:gd name="T16" fmla="*/ 71 w 79"/>
                <a:gd name="T17" fmla="*/ 22 h 22"/>
                <a:gd name="T18" fmla="*/ 75 w 79"/>
                <a:gd name="T19" fmla="*/ 20 h 22"/>
                <a:gd name="T20" fmla="*/ 78 w 79"/>
                <a:gd name="T21" fmla="*/ 19 h 22"/>
                <a:gd name="T22" fmla="*/ 79 w 79"/>
                <a:gd name="T23" fmla="*/ 14 h 22"/>
                <a:gd name="T24" fmla="*/ 78 w 79"/>
                <a:gd name="T25" fmla="*/ 7 h 22"/>
                <a:gd name="T26" fmla="*/ 75 w 79"/>
                <a:gd name="T27" fmla="*/ 6 h 22"/>
                <a:gd name="T28" fmla="*/ 71 w 79"/>
                <a:gd name="T29" fmla="*/ 6 h 22"/>
                <a:gd name="T30" fmla="*/ 11 w 79"/>
                <a:gd name="T31" fmla="*/ 2 h 22"/>
                <a:gd name="T32" fmla="*/ 7 w 79"/>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22"/>
                <a:gd name="T53" fmla="*/ 79 w 79"/>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22">
                  <a:moveTo>
                    <a:pt x="7" y="0"/>
                  </a:moveTo>
                  <a:lnTo>
                    <a:pt x="5" y="2"/>
                  </a:lnTo>
                  <a:lnTo>
                    <a:pt x="2" y="3"/>
                  </a:lnTo>
                  <a:lnTo>
                    <a:pt x="0" y="8"/>
                  </a:lnTo>
                  <a:lnTo>
                    <a:pt x="2" y="15"/>
                  </a:lnTo>
                  <a:lnTo>
                    <a:pt x="5" y="16"/>
                  </a:lnTo>
                  <a:lnTo>
                    <a:pt x="7" y="16"/>
                  </a:lnTo>
                  <a:lnTo>
                    <a:pt x="11" y="18"/>
                  </a:lnTo>
                  <a:lnTo>
                    <a:pt x="71" y="22"/>
                  </a:lnTo>
                  <a:lnTo>
                    <a:pt x="75" y="20"/>
                  </a:lnTo>
                  <a:lnTo>
                    <a:pt x="78" y="19"/>
                  </a:lnTo>
                  <a:lnTo>
                    <a:pt x="79" y="14"/>
                  </a:lnTo>
                  <a:lnTo>
                    <a:pt x="78" y="7"/>
                  </a:lnTo>
                  <a:lnTo>
                    <a:pt x="75" y="6"/>
                  </a:lnTo>
                  <a:lnTo>
                    <a:pt x="71" y="6"/>
                  </a:lnTo>
                  <a:lnTo>
                    <a:pt x="11" y="2"/>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75" name="Freeform 406">
              <a:extLst>
                <a:ext uri="{FF2B5EF4-FFF2-40B4-BE49-F238E27FC236}">
                  <a16:creationId xmlns:a16="http://schemas.microsoft.com/office/drawing/2014/main" id="{693BF73D-3A4C-2324-E6AC-3A76BD7F6737}"/>
                </a:ext>
              </a:extLst>
            </p:cNvPr>
            <p:cNvSpPr>
              <a:spLocks/>
            </p:cNvSpPr>
            <p:nvPr/>
          </p:nvSpPr>
          <p:spPr bwMode="auto">
            <a:xfrm>
              <a:off x="2794" y="2976"/>
              <a:ext cx="40" cy="10"/>
            </a:xfrm>
            <a:custGeom>
              <a:avLst/>
              <a:gdLst>
                <a:gd name="T0" fmla="*/ 8 w 79"/>
                <a:gd name="T1" fmla="*/ 0 h 20"/>
                <a:gd name="T2" fmla="*/ 5 w 79"/>
                <a:gd name="T3" fmla="*/ 0 h 20"/>
                <a:gd name="T4" fmla="*/ 2 w 79"/>
                <a:gd name="T5" fmla="*/ 3 h 20"/>
                <a:gd name="T6" fmla="*/ 0 w 79"/>
                <a:gd name="T7" fmla="*/ 8 h 20"/>
                <a:gd name="T8" fmla="*/ 2 w 79"/>
                <a:gd name="T9" fmla="*/ 14 h 20"/>
                <a:gd name="T10" fmla="*/ 5 w 79"/>
                <a:gd name="T11" fmla="*/ 15 h 20"/>
                <a:gd name="T12" fmla="*/ 8 w 79"/>
                <a:gd name="T13" fmla="*/ 16 h 20"/>
                <a:gd name="T14" fmla="*/ 71 w 79"/>
                <a:gd name="T15" fmla="*/ 20 h 20"/>
                <a:gd name="T16" fmla="*/ 75 w 79"/>
                <a:gd name="T17" fmla="*/ 19 h 20"/>
                <a:gd name="T18" fmla="*/ 76 w 79"/>
                <a:gd name="T19" fmla="*/ 18 h 20"/>
                <a:gd name="T20" fmla="*/ 79 w 79"/>
                <a:gd name="T21" fmla="*/ 12 h 20"/>
                <a:gd name="T22" fmla="*/ 76 w 79"/>
                <a:gd name="T23" fmla="*/ 7 h 20"/>
                <a:gd name="T24" fmla="*/ 75 w 79"/>
                <a:gd name="T25" fmla="*/ 4 h 20"/>
                <a:gd name="T26" fmla="*/ 71 w 79"/>
                <a:gd name="T27" fmla="*/ 4 h 20"/>
                <a:gd name="T28" fmla="*/ 8 w 79"/>
                <a:gd name="T29" fmla="*/ 0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20"/>
                <a:gd name="T47" fmla="*/ 79 w 79"/>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20">
                  <a:moveTo>
                    <a:pt x="8" y="0"/>
                  </a:moveTo>
                  <a:lnTo>
                    <a:pt x="5" y="0"/>
                  </a:lnTo>
                  <a:lnTo>
                    <a:pt x="2" y="3"/>
                  </a:lnTo>
                  <a:lnTo>
                    <a:pt x="0" y="8"/>
                  </a:lnTo>
                  <a:lnTo>
                    <a:pt x="2" y="14"/>
                  </a:lnTo>
                  <a:lnTo>
                    <a:pt x="5" y="15"/>
                  </a:lnTo>
                  <a:lnTo>
                    <a:pt x="8" y="16"/>
                  </a:lnTo>
                  <a:lnTo>
                    <a:pt x="71" y="20"/>
                  </a:lnTo>
                  <a:lnTo>
                    <a:pt x="75" y="19"/>
                  </a:lnTo>
                  <a:lnTo>
                    <a:pt x="76" y="18"/>
                  </a:lnTo>
                  <a:lnTo>
                    <a:pt x="79" y="12"/>
                  </a:lnTo>
                  <a:lnTo>
                    <a:pt x="76" y="7"/>
                  </a:lnTo>
                  <a:lnTo>
                    <a:pt x="75" y="4"/>
                  </a:lnTo>
                  <a:lnTo>
                    <a:pt x="71" y="4"/>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76" name="Freeform 407">
              <a:extLst>
                <a:ext uri="{FF2B5EF4-FFF2-40B4-BE49-F238E27FC236}">
                  <a16:creationId xmlns:a16="http://schemas.microsoft.com/office/drawing/2014/main" id="{741E8CE3-69F5-B259-78E4-55FD236C5B43}"/>
                </a:ext>
              </a:extLst>
            </p:cNvPr>
            <p:cNvSpPr>
              <a:spLocks/>
            </p:cNvSpPr>
            <p:nvPr/>
          </p:nvSpPr>
          <p:spPr bwMode="auto">
            <a:xfrm>
              <a:off x="2850" y="2979"/>
              <a:ext cx="40" cy="10"/>
            </a:xfrm>
            <a:custGeom>
              <a:avLst/>
              <a:gdLst>
                <a:gd name="T0" fmla="*/ 8 w 79"/>
                <a:gd name="T1" fmla="*/ 0 h 20"/>
                <a:gd name="T2" fmla="*/ 5 w 79"/>
                <a:gd name="T3" fmla="*/ 1 h 20"/>
                <a:gd name="T4" fmla="*/ 2 w 79"/>
                <a:gd name="T5" fmla="*/ 3 h 20"/>
                <a:gd name="T6" fmla="*/ 0 w 79"/>
                <a:gd name="T7" fmla="*/ 8 h 20"/>
                <a:gd name="T8" fmla="*/ 2 w 79"/>
                <a:gd name="T9" fmla="*/ 13 h 20"/>
                <a:gd name="T10" fmla="*/ 5 w 79"/>
                <a:gd name="T11" fmla="*/ 16 h 20"/>
                <a:gd name="T12" fmla="*/ 8 w 79"/>
                <a:gd name="T13" fmla="*/ 16 h 20"/>
                <a:gd name="T14" fmla="*/ 71 w 79"/>
                <a:gd name="T15" fmla="*/ 20 h 20"/>
                <a:gd name="T16" fmla="*/ 74 w 79"/>
                <a:gd name="T17" fmla="*/ 18 h 20"/>
                <a:gd name="T18" fmla="*/ 77 w 79"/>
                <a:gd name="T19" fmla="*/ 17 h 20"/>
                <a:gd name="T20" fmla="*/ 79 w 79"/>
                <a:gd name="T21" fmla="*/ 12 h 20"/>
                <a:gd name="T22" fmla="*/ 77 w 79"/>
                <a:gd name="T23" fmla="*/ 5 h 20"/>
                <a:gd name="T24" fmla="*/ 74 w 79"/>
                <a:gd name="T25" fmla="*/ 4 h 20"/>
                <a:gd name="T26" fmla="*/ 71 w 79"/>
                <a:gd name="T27" fmla="*/ 4 h 20"/>
                <a:gd name="T28" fmla="*/ 8 w 79"/>
                <a:gd name="T29" fmla="*/ 0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20"/>
                <a:gd name="T47" fmla="*/ 79 w 79"/>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20">
                  <a:moveTo>
                    <a:pt x="8" y="0"/>
                  </a:moveTo>
                  <a:lnTo>
                    <a:pt x="5" y="1"/>
                  </a:lnTo>
                  <a:lnTo>
                    <a:pt x="2" y="3"/>
                  </a:lnTo>
                  <a:lnTo>
                    <a:pt x="0" y="8"/>
                  </a:lnTo>
                  <a:lnTo>
                    <a:pt x="2" y="13"/>
                  </a:lnTo>
                  <a:lnTo>
                    <a:pt x="5" y="16"/>
                  </a:lnTo>
                  <a:lnTo>
                    <a:pt x="8" y="16"/>
                  </a:lnTo>
                  <a:lnTo>
                    <a:pt x="71" y="20"/>
                  </a:lnTo>
                  <a:lnTo>
                    <a:pt x="74" y="18"/>
                  </a:lnTo>
                  <a:lnTo>
                    <a:pt x="77" y="17"/>
                  </a:lnTo>
                  <a:lnTo>
                    <a:pt x="79" y="12"/>
                  </a:lnTo>
                  <a:lnTo>
                    <a:pt x="77" y="5"/>
                  </a:lnTo>
                  <a:lnTo>
                    <a:pt x="74" y="4"/>
                  </a:lnTo>
                  <a:lnTo>
                    <a:pt x="71" y="4"/>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77" name="Freeform 408">
              <a:extLst>
                <a:ext uri="{FF2B5EF4-FFF2-40B4-BE49-F238E27FC236}">
                  <a16:creationId xmlns:a16="http://schemas.microsoft.com/office/drawing/2014/main" id="{01D068E0-B1C0-51FA-2129-B8B4326D5464}"/>
                </a:ext>
              </a:extLst>
            </p:cNvPr>
            <p:cNvSpPr>
              <a:spLocks/>
            </p:cNvSpPr>
            <p:nvPr/>
          </p:nvSpPr>
          <p:spPr bwMode="auto">
            <a:xfrm>
              <a:off x="2905" y="2982"/>
              <a:ext cx="40" cy="10"/>
            </a:xfrm>
            <a:custGeom>
              <a:avLst/>
              <a:gdLst>
                <a:gd name="T0" fmla="*/ 8 w 79"/>
                <a:gd name="T1" fmla="*/ 0 h 18"/>
                <a:gd name="T2" fmla="*/ 5 w 79"/>
                <a:gd name="T3" fmla="*/ 0 h 18"/>
                <a:gd name="T4" fmla="*/ 3 w 79"/>
                <a:gd name="T5" fmla="*/ 1 h 18"/>
                <a:gd name="T6" fmla="*/ 0 w 79"/>
                <a:gd name="T7" fmla="*/ 7 h 18"/>
                <a:gd name="T8" fmla="*/ 3 w 79"/>
                <a:gd name="T9" fmla="*/ 13 h 18"/>
                <a:gd name="T10" fmla="*/ 5 w 79"/>
                <a:gd name="T11" fmla="*/ 14 h 18"/>
                <a:gd name="T12" fmla="*/ 8 w 79"/>
                <a:gd name="T13" fmla="*/ 15 h 18"/>
                <a:gd name="T14" fmla="*/ 66 w 79"/>
                <a:gd name="T15" fmla="*/ 18 h 18"/>
                <a:gd name="T16" fmla="*/ 71 w 79"/>
                <a:gd name="T17" fmla="*/ 18 h 18"/>
                <a:gd name="T18" fmla="*/ 74 w 79"/>
                <a:gd name="T19" fmla="*/ 18 h 18"/>
                <a:gd name="T20" fmla="*/ 77 w 79"/>
                <a:gd name="T21" fmla="*/ 15 h 18"/>
                <a:gd name="T22" fmla="*/ 79 w 79"/>
                <a:gd name="T23" fmla="*/ 10 h 18"/>
                <a:gd name="T24" fmla="*/ 77 w 79"/>
                <a:gd name="T25" fmla="*/ 5 h 18"/>
                <a:gd name="T26" fmla="*/ 74 w 79"/>
                <a:gd name="T27" fmla="*/ 4 h 18"/>
                <a:gd name="T28" fmla="*/ 71 w 79"/>
                <a:gd name="T29" fmla="*/ 2 h 18"/>
                <a:gd name="T30" fmla="*/ 66 w 79"/>
                <a:gd name="T31" fmla="*/ 2 h 18"/>
                <a:gd name="T32" fmla="*/ 8 w 79"/>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18"/>
                <a:gd name="T53" fmla="*/ 79 w 79"/>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18">
                  <a:moveTo>
                    <a:pt x="8" y="0"/>
                  </a:moveTo>
                  <a:lnTo>
                    <a:pt x="5" y="0"/>
                  </a:lnTo>
                  <a:lnTo>
                    <a:pt x="3" y="1"/>
                  </a:lnTo>
                  <a:lnTo>
                    <a:pt x="0" y="7"/>
                  </a:lnTo>
                  <a:lnTo>
                    <a:pt x="3" y="13"/>
                  </a:lnTo>
                  <a:lnTo>
                    <a:pt x="5" y="14"/>
                  </a:lnTo>
                  <a:lnTo>
                    <a:pt x="8" y="15"/>
                  </a:lnTo>
                  <a:lnTo>
                    <a:pt x="66" y="18"/>
                  </a:lnTo>
                  <a:lnTo>
                    <a:pt x="71" y="18"/>
                  </a:lnTo>
                  <a:lnTo>
                    <a:pt x="74" y="18"/>
                  </a:lnTo>
                  <a:lnTo>
                    <a:pt x="77" y="15"/>
                  </a:lnTo>
                  <a:lnTo>
                    <a:pt x="79" y="10"/>
                  </a:lnTo>
                  <a:lnTo>
                    <a:pt x="77" y="5"/>
                  </a:lnTo>
                  <a:lnTo>
                    <a:pt x="74" y="4"/>
                  </a:lnTo>
                  <a:lnTo>
                    <a:pt x="71" y="2"/>
                  </a:lnTo>
                  <a:lnTo>
                    <a:pt x="66" y="2"/>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78" name="Freeform 409">
              <a:extLst>
                <a:ext uri="{FF2B5EF4-FFF2-40B4-BE49-F238E27FC236}">
                  <a16:creationId xmlns:a16="http://schemas.microsoft.com/office/drawing/2014/main" id="{957FE793-F616-2A22-E35E-4DC69A3AE4D1}"/>
                </a:ext>
              </a:extLst>
            </p:cNvPr>
            <p:cNvSpPr>
              <a:spLocks/>
            </p:cNvSpPr>
            <p:nvPr/>
          </p:nvSpPr>
          <p:spPr bwMode="auto">
            <a:xfrm>
              <a:off x="2961" y="2985"/>
              <a:ext cx="40" cy="9"/>
            </a:xfrm>
            <a:custGeom>
              <a:avLst/>
              <a:gdLst>
                <a:gd name="T0" fmla="*/ 8 w 79"/>
                <a:gd name="T1" fmla="*/ 0 h 18"/>
                <a:gd name="T2" fmla="*/ 5 w 79"/>
                <a:gd name="T3" fmla="*/ 0 h 18"/>
                <a:gd name="T4" fmla="*/ 3 w 79"/>
                <a:gd name="T5" fmla="*/ 2 h 18"/>
                <a:gd name="T6" fmla="*/ 0 w 79"/>
                <a:gd name="T7" fmla="*/ 8 h 18"/>
                <a:gd name="T8" fmla="*/ 3 w 79"/>
                <a:gd name="T9" fmla="*/ 13 h 18"/>
                <a:gd name="T10" fmla="*/ 5 w 79"/>
                <a:gd name="T11" fmla="*/ 14 h 18"/>
                <a:gd name="T12" fmla="*/ 8 w 79"/>
                <a:gd name="T13" fmla="*/ 16 h 18"/>
                <a:gd name="T14" fmla="*/ 72 w 79"/>
                <a:gd name="T15" fmla="*/ 18 h 18"/>
                <a:gd name="T16" fmla="*/ 74 w 79"/>
                <a:gd name="T17" fmla="*/ 17 h 18"/>
                <a:gd name="T18" fmla="*/ 77 w 79"/>
                <a:gd name="T19" fmla="*/ 16 h 18"/>
                <a:gd name="T20" fmla="*/ 79 w 79"/>
                <a:gd name="T21" fmla="*/ 10 h 18"/>
                <a:gd name="T22" fmla="*/ 77 w 79"/>
                <a:gd name="T23" fmla="*/ 5 h 18"/>
                <a:gd name="T24" fmla="*/ 74 w 79"/>
                <a:gd name="T25" fmla="*/ 2 h 18"/>
                <a:gd name="T26" fmla="*/ 72 w 79"/>
                <a:gd name="T27" fmla="*/ 2 h 18"/>
                <a:gd name="T28" fmla="*/ 8 w 79"/>
                <a:gd name="T29" fmla="*/ 0 h 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8"/>
                <a:gd name="T47" fmla="*/ 79 w 79"/>
                <a:gd name="T48" fmla="*/ 18 h 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8">
                  <a:moveTo>
                    <a:pt x="8" y="0"/>
                  </a:moveTo>
                  <a:lnTo>
                    <a:pt x="5" y="0"/>
                  </a:lnTo>
                  <a:lnTo>
                    <a:pt x="3" y="2"/>
                  </a:lnTo>
                  <a:lnTo>
                    <a:pt x="0" y="8"/>
                  </a:lnTo>
                  <a:lnTo>
                    <a:pt x="3" y="13"/>
                  </a:lnTo>
                  <a:lnTo>
                    <a:pt x="5" y="14"/>
                  </a:lnTo>
                  <a:lnTo>
                    <a:pt x="8" y="16"/>
                  </a:lnTo>
                  <a:lnTo>
                    <a:pt x="72" y="18"/>
                  </a:lnTo>
                  <a:lnTo>
                    <a:pt x="74" y="17"/>
                  </a:lnTo>
                  <a:lnTo>
                    <a:pt x="77" y="16"/>
                  </a:lnTo>
                  <a:lnTo>
                    <a:pt x="79" y="10"/>
                  </a:lnTo>
                  <a:lnTo>
                    <a:pt x="77" y="5"/>
                  </a:lnTo>
                  <a:lnTo>
                    <a:pt x="74" y="2"/>
                  </a:lnTo>
                  <a:lnTo>
                    <a:pt x="72" y="2"/>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79" name="Freeform 410">
              <a:extLst>
                <a:ext uri="{FF2B5EF4-FFF2-40B4-BE49-F238E27FC236}">
                  <a16:creationId xmlns:a16="http://schemas.microsoft.com/office/drawing/2014/main" id="{23EAA79E-EB9B-CBB8-0AA1-9803467788DC}"/>
                </a:ext>
              </a:extLst>
            </p:cNvPr>
            <p:cNvSpPr>
              <a:spLocks/>
            </p:cNvSpPr>
            <p:nvPr/>
          </p:nvSpPr>
          <p:spPr bwMode="auto">
            <a:xfrm>
              <a:off x="3017" y="2988"/>
              <a:ext cx="39" cy="9"/>
            </a:xfrm>
            <a:custGeom>
              <a:avLst/>
              <a:gdLst>
                <a:gd name="T0" fmla="*/ 8 w 80"/>
                <a:gd name="T1" fmla="*/ 0 h 19"/>
                <a:gd name="T2" fmla="*/ 4 w 80"/>
                <a:gd name="T3" fmla="*/ 0 h 19"/>
                <a:gd name="T4" fmla="*/ 3 w 80"/>
                <a:gd name="T5" fmla="*/ 1 h 19"/>
                <a:gd name="T6" fmla="*/ 0 w 80"/>
                <a:gd name="T7" fmla="*/ 8 h 19"/>
                <a:gd name="T8" fmla="*/ 3 w 80"/>
                <a:gd name="T9" fmla="*/ 13 h 19"/>
                <a:gd name="T10" fmla="*/ 4 w 80"/>
                <a:gd name="T11" fmla="*/ 15 h 19"/>
                <a:gd name="T12" fmla="*/ 8 w 80"/>
                <a:gd name="T13" fmla="*/ 16 h 19"/>
                <a:gd name="T14" fmla="*/ 44 w 80"/>
                <a:gd name="T15" fmla="*/ 17 h 19"/>
                <a:gd name="T16" fmla="*/ 72 w 80"/>
                <a:gd name="T17" fmla="*/ 19 h 19"/>
                <a:gd name="T18" fmla="*/ 74 w 80"/>
                <a:gd name="T19" fmla="*/ 17 h 19"/>
                <a:gd name="T20" fmla="*/ 77 w 80"/>
                <a:gd name="T21" fmla="*/ 16 h 19"/>
                <a:gd name="T22" fmla="*/ 80 w 80"/>
                <a:gd name="T23" fmla="*/ 11 h 19"/>
                <a:gd name="T24" fmla="*/ 77 w 80"/>
                <a:gd name="T25" fmla="*/ 4 h 19"/>
                <a:gd name="T26" fmla="*/ 74 w 80"/>
                <a:gd name="T27" fmla="*/ 3 h 19"/>
                <a:gd name="T28" fmla="*/ 72 w 80"/>
                <a:gd name="T29" fmla="*/ 3 h 19"/>
                <a:gd name="T30" fmla="*/ 44 w 80"/>
                <a:gd name="T31" fmla="*/ 1 h 19"/>
                <a:gd name="T32" fmla="*/ 8 w 80"/>
                <a:gd name="T33" fmla="*/ 0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19"/>
                <a:gd name="T53" fmla="*/ 80 w 80"/>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19">
                  <a:moveTo>
                    <a:pt x="8" y="0"/>
                  </a:moveTo>
                  <a:lnTo>
                    <a:pt x="4" y="0"/>
                  </a:lnTo>
                  <a:lnTo>
                    <a:pt x="3" y="1"/>
                  </a:lnTo>
                  <a:lnTo>
                    <a:pt x="0" y="8"/>
                  </a:lnTo>
                  <a:lnTo>
                    <a:pt x="3" y="13"/>
                  </a:lnTo>
                  <a:lnTo>
                    <a:pt x="4" y="15"/>
                  </a:lnTo>
                  <a:lnTo>
                    <a:pt x="8" y="16"/>
                  </a:lnTo>
                  <a:lnTo>
                    <a:pt x="44" y="17"/>
                  </a:lnTo>
                  <a:lnTo>
                    <a:pt x="72" y="19"/>
                  </a:lnTo>
                  <a:lnTo>
                    <a:pt x="74" y="17"/>
                  </a:lnTo>
                  <a:lnTo>
                    <a:pt x="77" y="16"/>
                  </a:lnTo>
                  <a:lnTo>
                    <a:pt x="80" y="11"/>
                  </a:lnTo>
                  <a:lnTo>
                    <a:pt x="77" y="4"/>
                  </a:lnTo>
                  <a:lnTo>
                    <a:pt x="74" y="3"/>
                  </a:lnTo>
                  <a:lnTo>
                    <a:pt x="72" y="3"/>
                  </a:lnTo>
                  <a:lnTo>
                    <a:pt x="44" y="1"/>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80" name="Freeform 411">
              <a:extLst>
                <a:ext uri="{FF2B5EF4-FFF2-40B4-BE49-F238E27FC236}">
                  <a16:creationId xmlns:a16="http://schemas.microsoft.com/office/drawing/2014/main" id="{CF7D1C6A-0A0A-04D0-DC47-45508B08C9CA}"/>
                </a:ext>
              </a:extLst>
            </p:cNvPr>
            <p:cNvSpPr>
              <a:spLocks/>
            </p:cNvSpPr>
            <p:nvPr/>
          </p:nvSpPr>
          <p:spPr bwMode="auto">
            <a:xfrm>
              <a:off x="3072" y="2990"/>
              <a:ext cx="40" cy="8"/>
            </a:xfrm>
            <a:custGeom>
              <a:avLst/>
              <a:gdLst>
                <a:gd name="T0" fmla="*/ 8 w 80"/>
                <a:gd name="T1" fmla="*/ 0 h 17"/>
                <a:gd name="T2" fmla="*/ 4 w 80"/>
                <a:gd name="T3" fmla="*/ 0 h 17"/>
                <a:gd name="T4" fmla="*/ 3 w 80"/>
                <a:gd name="T5" fmla="*/ 3 h 17"/>
                <a:gd name="T6" fmla="*/ 0 w 80"/>
                <a:gd name="T7" fmla="*/ 8 h 17"/>
                <a:gd name="T8" fmla="*/ 3 w 80"/>
                <a:gd name="T9" fmla="*/ 13 h 17"/>
                <a:gd name="T10" fmla="*/ 4 w 80"/>
                <a:gd name="T11" fmla="*/ 15 h 17"/>
                <a:gd name="T12" fmla="*/ 8 w 80"/>
                <a:gd name="T13" fmla="*/ 16 h 17"/>
                <a:gd name="T14" fmla="*/ 72 w 80"/>
                <a:gd name="T15" fmla="*/ 17 h 17"/>
                <a:gd name="T16" fmla="*/ 74 w 80"/>
                <a:gd name="T17" fmla="*/ 17 h 17"/>
                <a:gd name="T18" fmla="*/ 77 w 80"/>
                <a:gd name="T19" fmla="*/ 16 h 17"/>
                <a:gd name="T20" fmla="*/ 80 w 80"/>
                <a:gd name="T21" fmla="*/ 9 h 17"/>
                <a:gd name="T22" fmla="*/ 77 w 80"/>
                <a:gd name="T23" fmla="*/ 4 h 17"/>
                <a:gd name="T24" fmla="*/ 74 w 80"/>
                <a:gd name="T25" fmla="*/ 3 h 17"/>
                <a:gd name="T26" fmla="*/ 72 w 80"/>
                <a:gd name="T27" fmla="*/ 1 h 17"/>
                <a:gd name="T28" fmla="*/ 8 w 80"/>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7"/>
                <a:gd name="T47" fmla="*/ 80 w 80"/>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7">
                  <a:moveTo>
                    <a:pt x="8" y="0"/>
                  </a:moveTo>
                  <a:lnTo>
                    <a:pt x="4" y="0"/>
                  </a:lnTo>
                  <a:lnTo>
                    <a:pt x="3" y="3"/>
                  </a:lnTo>
                  <a:lnTo>
                    <a:pt x="0" y="8"/>
                  </a:lnTo>
                  <a:lnTo>
                    <a:pt x="3" y="13"/>
                  </a:lnTo>
                  <a:lnTo>
                    <a:pt x="4" y="15"/>
                  </a:lnTo>
                  <a:lnTo>
                    <a:pt x="8" y="16"/>
                  </a:lnTo>
                  <a:lnTo>
                    <a:pt x="72" y="17"/>
                  </a:lnTo>
                  <a:lnTo>
                    <a:pt x="74" y="17"/>
                  </a:lnTo>
                  <a:lnTo>
                    <a:pt x="77" y="16"/>
                  </a:lnTo>
                  <a:lnTo>
                    <a:pt x="80" y="9"/>
                  </a:lnTo>
                  <a:lnTo>
                    <a:pt x="77" y="4"/>
                  </a:lnTo>
                  <a:lnTo>
                    <a:pt x="74" y="3"/>
                  </a:lnTo>
                  <a:lnTo>
                    <a:pt x="72" y="1"/>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81" name="Freeform 412">
              <a:extLst>
                <a:ext uri="{FF2B5EF4-FFF2-40B4-BE49-F238E27FC236}">
                  <a16:creationId xmlns:a16="http://schemas.microsoft.com/office/drawing/2014/main" id="{9445E945-855A-D06D-8395-F73FC9CC35BA}"/>
                </a:ext>
              </a:extLst>
            </p:cNvPr>
            <p:cNvSpPr>
              <a:spLocks/>
            </p:cNvSpPr>
            <p:nvPr/>
          </p:nvSpPr>
          <p:spPr bwMode="auto">
            <a:xfrm>
              <a:off x="3128" y="2992"/>
              <a:ext cx="39" cy="8"/>
            </a:xfrm>
            <a:custGeom>
              <a:avLst/>
              <a:gdLst>
                <a:gd name="T0" fmla="*/ 8 w 80"/>
                <a:gd name="T1" fmla="*/ 0 h 17"/>
                <a:gd name="T2" fmla="*/ 4 w 80"/>
                <a:gd name="T3" fmla="*/ 0 h 17"/>
                <a:gd name="T4" fmla="*/ 2 w 80"/>
                <a:gd name="T5" fmla="*/ 1 h 17"/>
                <a:gd name="T6" fmla="*/ 0 w 80"/>
                <a:gd name="T7" fmla="*/ 8 h 17"/>
                <a:gd name="T8" fmla="*/ 2 w 80"/>
                <a:gd name="T9" fmla="*/ 13 h 17"/>
                <a:gd name="T10" fmla="*/ 4 w 80"/>
                <a:gd name="T11" fmla="*/ 15 h 17"/>
                <a:gd name="T12" fmla="*/ 8 w 80"/>
                <a:gd name="T13" fmla="*/ 16 h 17"/>
                <a:gd name="T14" fmla="*/ 26 w 80"/>
                <a:gd name="T15" fmla="*/ 16 h 17"/>
                <a:gd name="T16" fmla="*/ 72 w 80"/>
                <a:gd name="T17" fmla="*/ 17 h 17"/>
                <a:gd name="T18" fmla="*/ 75 w 80"/>
                <a:gd name="T19" fmla="*/ 16 h 17"/>
                <a:gd name="T20" fmla="*/ 77 w 80"/>
                <a:gd name="T21" fmla="*/ 15 h 17"/>
                <a:gd name="T22" fmla="*/ 80 w 80"/>
                <a:gd name="T23" fmla="*/ 9 h 17"/>
                <a:gd name="T24" fmla="*/ 77 w 80"/>
                <a:gd name="T25" fmla="*/ 4 h 17"/>
                <a:gd name="T26" fmla="*/ 75 w 80"/>
                <a:gd name="T27" fmla="*/ 1 h 17"/>
                <a:gd name="T28" fmla="*/ 72 w 80"/>
                <a:gd name="T29" fmla="*/ 1 h 17"/>
                <a:gd name="T30" fmla="*/ 26 w 80"/>
                <a:gd name="T31" fmla="*/ 0 h 17"/>
                <a:gd name="T32" fmla="*/ 8 w 80"/>
                <a:gd name="T33" fmla="*/ 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17"/>
                <a:gd name="T53" fmla="*/ 80 w 80"/>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17">
                  <a:moveTo>
                    <a:pt x="8" y="0"/>
                  </a:moveTo>
                  <a:lnTo>
                    <a:pt x="4" y="0"/>
                  </a:lnTo>
                  <a:lnTo>
                    <a:pt x="2" y="1"/>
                  </a:lnTo>
                  <a:lnTo>
                    <a:pt x="0" y="8"/>
                  </a:lnTo>
                  <a:lnTo>
                    <a:pt x="2" y="13"/>
                  </a:lnTo>
                  <a:lnTo>
                    <a:pt x="4" y="15"/>
                  </a:lnTo>
                  <a:lnTo>
                    <a:pt x="8" y="16"/>
                  </a:lnTo>
                  <a:lnTo>
                    <a:pt x="26" y="16"/>
                  </a:lnTo>
                  <a:lnTo>
                    <a:pt x="72" y="17"/>
                  </a:lnTo>
                  <a:lnTo>
                    <a:pt x="75" y="16"/>
                  </a:lnTo>
                  <a:lnTo>
                    <a:pt x="77" y="15"/>
                  </a:lnTo>
                  <a:lnTo>
                    <a:pt x="80" y="9"/>
                  </a:lnTo>
                  <a:lnTo>
                    <a:pt x="77" y="4"/>
                  </a:lnTo>
                  <a:lnTo>
                    <a:pt x="75" y="1"/>
                  </a:lnTo>
                  <a:lnTo>
                    <a:pt x="72" y="1"/>
                  </a:lnTo>
                  <a:lnTo>
                    <a:pt x="26"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82" name="Freeform 413">
              <a:extLst>
                <a:ext uri="{FF2B5EF4-FFF2-40B4-BE49-F238E27FC236}">
                  <a16:creationId xmlns:a16="http://schemas.microsoft.com/office/drawing/2014/main" id="{2A309C85-D2C3-1522-16D7-EE6041C2E384}"/>
                </a:ext>
              </a:extLst>
            </p:cNvPr>
            <p:cNvSpPr>
              <a:spLocks/>
            </p:cNvSpPr>
            <p:nvPr/>
          </p:nvSpPr>
          <p:spPr bwMode="auto">
            <a:xfrm>
              <a:off x="3183" y="2993"/>
              <a:ext cx="40" cy="8"/>
            </a:xfrm>
            <a:custGeom>
              <a:avLst/>
              <a:gdLst>
                <a:gd name="T0" fmla="*/ 8 w 79"/>
                <a:gd name="T1" fmla="*/ 0 h 17"/>
                <a:gd name="T2" fmla="*/ 4 w 79"/>
                <a:gd name="T3" fmla="*/ 0 h 17"/>
                <a:gd name="T4" fmla="*/ 1 w 79"/>
                <a:gd name="T5" fmla="*/ 2 h 17"/>
                <a:gd name="T6" fmla="*/ 0 w 79"/>
                <a:gd name="T7" fmla="*/ 8 h 17"/>
                <a:gd name="T8" fmla="*/ 1 w 79"/>
                <a:gd name="T9" fmla="*/ 13 h 17"/>
                <a:gd name="T10" fmla="*/ 4 w 79"/>
                <a:gd name="T11" fmla="*/ 14 h 17"/>
                <a:gd name="T12" fmla="*/ 8 w 79"/>
                <a:gd name="T13" fmla="*/ 16 h 17"/>
                <a:gd name="T14" fmla="*/ 71 w 79"/>
                <a:gd name="T15" fmla="*/ 17 h 17"/>
                <a:gd name="T16" fmla="*/ 74 w 79"/>
                <a:gd name="T17" fmla="*/ 16 h 17"/>
                <a:gd name="T18" fmla="*/ 76 w 79"/>
                <a:gd name="T19" fmla="*/ 14 h 17"/>
                <a:gd name="T20" fmla="*/ 79 w 79"/>
                <a:gd name="T21" fmla="*/ 9 h 17"/>
                <a:gd name="T22" fmla="*/ 76 w 79"/>
                <a:gd name="T23" fmla="*/ 4 h 17"/>
                <a:gd name="T24" fmla="*/ 74 w 79"/>
                <a:gd name="T25" fmla="*/ 1 h 17"/>
                <a:gd name="T26" fmla="*/ 71 w 79"/>
                <a:gd name="T27" fmla="*/ 1 h 17"/>
                <a:gd name="T28" fmla="*/ 8 w 79"/>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7"/>
                <a:gd name="T47" fmla="*/ 79 w 79"/>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7">
                  <a:moveTo>
                    <a:pt x="8" y="0"/>
                  </a:moveTo>
                  <a:lnTo>
                    <a:pt x="4" y="0"/>
                  </a:lnTo>
                  <a:lnTo>
                    <a:pt x="1" y="2"/>
                  </a:lnTo>
                  <a:lnTo>
                    <a:pt x="0" y="8"/>
                  </a:lnTo>
                  <a:lnTo>
                    <a:pt x="1" y="13"/>
                  </a:lnTo>
                  <a:lnTo>
                    <a:pt x="4" y="14"/>
                  </a:lnTo>
                  <a:lnTo>
                    <a:pt x="8" y="16"/>
                  </a:lnTo>
                  <a:lnTo>
                    <a:pt x="71" y="17"/>
                  </a:lnTo>
                  <a:lnTo>
                    <a:pt x="74" y="16"/>
                  </a:lnTo>
                  <a:lnTo>
                    <a:pt x="76" y="14"/>
                  </a:lnTo>
                  <a:lnTo>
                    <a:pt x="79" y="9"/>
                  </a:lnTo>
                  <a:lnTo>
                    <a:pt x="76" y="4"/>
                  </a:lnTo>
                  <a:lnTo>
                    <a:pt x="74" y="1"/>
                  </a:lnTo>
                  <a:lnTo>
                    <a:pt x="71" y="1"/>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83" name="Freeform 414">
              <a:extLst>
                <a:ext uri="{FF2B5EF4-FFF2-40B4-BE49-F238E27FC236}">
                  <a16:creationId xmlns:a16="http://schemas.microsoft.com/office/drawing/2014/main" id="{1FB1A9A1-4521-2FCF-7DE5-4BDF2428DF78}"/>
                </a:ext>
              </a:extLst>
            </p:cNvPr>
            <p:cNvSpPr>
              <a:spLocks/>
            </p:cNvSpPr>
            <p:nvPr/>
          </p:nvSpPr>
          <p:spPr bwMode="auto">
            <a:xfrm>
              <a:off x="3239" y="2994"/>
              <a:ext cx="40" cy="9"/>
            </a:xfrm>
            <a:custGeom>
              <a:avLst/>
              <a:gdLst>
                <a:gd name="T0" fmla="*/ 8 w 79"/>
                <a:gd name="T1" fmla="*/ 0 h 18"/>
                <a:gd name="T2" fmla="*/ 4 w 79"/>
                <a:gd name="T3" fmla="*/ 0 h 18"/>
                <a:gd name="T4" fmla="*/ 1 w 79"/>
                <a:gd name="T5" fmla="*/ 3 h 18"/>
                <a:gd name="T6" fmla="*/ 0 w 79"/>
                <a:gd name="T7" fmla="*/ 8 h 18"/>
                <a:gd name="T8" fmla="*/ 1 w 79"/>
                <a:gd name="T9" fmla="*/ 14 h 18"/>
                <a:gd name="T10" fmla="*/ 4 w 79"/>
                <a:gd name="T11" fmla="*/ 15 h 18"/>
                <a:gd name="T12" fmla="*/ 8 w 79"/>
                <a:gd name="T13" fmla="*/ 16 h 18"/>
                <a:gd name="T14" fmla="*/ 9 w 79"/>
                <a:gd name="T15" fmla="*/ 16 h 18"/>
                <a:gd name="T16" fmla="*/ 71 w 79"/>
                <a:gd name="T17" fmla="*/ 18 h 18"/>
                <a:gd name="T18" fmla="*/ 74 w 79"/>
                <a:gd name="T19" fmla="*/ 16 h 18"/>
                <a:gd name="T20" fmla="*/ 76 w 79"/>
                <a:gd name="T21" fmla="*/ 15 h 18"/>
                <a:gd name="T22" fmla="*/ 79 w 79"/>
                <a:gd name="T23" fmla="*/ 10 h 18"/>
                <a:gd name="T24" fmla="*/ 76 w 79"/>
                <a:gd name="T25" fmla="*/ 3 h 18"/>
                <a:gd name="T26" fmla="*/ 74 w 79"/>
                <a:gd name="T27" fmla="*/ 2 h 18"/>
                <a:gd name="T28" fmla="*/ 71 w 79"/>
                <a:gd name="T29" fmla="*/ 2 h 18"/>
                <a:gd name="T30" fmla="*/ 9 w 79"/>
                <a:gd name="T31" fmla="*/ 0 h 18"/>
                <a:gd name="T32" fmla="*/ 8 w 79"/>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18"/>
                <a:gd name="T53" fmla="*/ 79 w 79"/>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18">
                  <a:moveTo>
                    <a:pt x="8" y="0"/>
                  </a:moveTo>
                  <a:lnTo>
                    <a:pt x="4" y="0"/>
                  </a:lnTo>
                  <a:lnTo>
                    <a:pt x="1" y="3"/>
                  </a:lnTo>
                  <a:lnTo>
                    <a:pt x="0" y="8"/>
                  </a:lnTo>
                  <a:lnTo>
                    <a:pt x="1" y="14"/>
                  </a:lnTo>
                  <a:lnTo>
                    <a:pt x="4" y="15"/>
                  </a:lnTo>
                  <a:lnTo>
                    <a:pt x="8" y="16"/>
                  </a:lnTo>
                  <a:lnTo>
                    <a:pt x="9" y="16"/>
                  </a:lnTo>
                  <a:lnTo>
                    <a:pt x="71" y="18"/>
                  </a:lnTo>
                  <a:lnTo>
                    <a:pt x="74" y="16"/>
                  </a:lnTo>
                  <a:lnTo>
                    <a:pt x="76" y="15"/>
                  </a:lnTo>
                  <a:lnTo>
                    <a:pt x="79" y="10"/>
                  </a:lnTo>
                  <a:lnTo>
                    <a:pt x="76" y="3"/>
                  </a:lnTo>
                  <a:lnTo>
                    <a:pt x="74" y="2"/>
                  </a:lnTo>
                  <a:lnTo>
                    <a:pt x="71" y="2"/>
                  </a:lnTo>
                  <a:lnTo>
                    <a:pt x="9"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84" name="Freeform 415">
              <a:extLst>
                <a:ext uri="{FF2B5EF4-FFF2-40B4-BE49-F238E27FC236}">
                  <a16:creationId xmlns:a16="http://schemas.microsoft.com/office/drawing/2014/main" id="{CF647338-E311-F300-67B2-9C2926266870}"/>
                </a:ext>
              </a:extLst>
            </p:cNvPr>
            <p:cNvSpPr>
              <a:spLocks/>
            </p:cNvSpPr>
            <p:nvPr/>
          </p:nvSpPr>
          <p:spPr bwMode="auto">
            <a:xfrm>
              <a:off x="3294" y="2995"/>
              <a:ext cx="40" cy="8"/>
            </a:xfrm>
            <a:custGeom>
              <a:avLst/>
              <a:gdLst>
                <a:gd name="T0" fmla="*/ 8 w 79"/>
                <a:gd name="T1" fmla="*/ 0 h 17"/>
                <a:gd name="T2" fmla="*/ 4 w 79"/>
                <a:gd name="T3" fmla="*/ 1 h 17"/>
                <a:gd name="T4" fmla="*/ 1 w 79"/>
                <a:gd name="T5" fmla="*/ 2 h 17"/>
                <a:gd name="T6" fmla="*/ 0 w 79"/>
                <a:gd name="T7" fmla="*/ 8 h 17"/>
                <a:gd name="T8" fmla="*/ 1 w 79"/>
                <a:gd name="T9" fmla="*/ 13 h 17"/>
                <a:gd name="T10" fmla="*/ 4 w 79"/>
                <a:gd name="T11" fmla="*/ 16 h 17"/>
                <a:gd name="T12" fmla="*/ 8 w 79"/>
                <a:gd name="T13" fmla="*/ 16 h 17"/>
                <a:gd name="T14" fmla="*/ 71 w 79"/>
                <a:gd name="T15" fmla="*/ 17 h 17"/>
                <a:gd name="T16" fmla="*/ 74 w 79"/>
                <a:gd name="T17" fmla="*/ 16 h 17"/>
                <a:gd name="T18" fmla="*/ 77 w 79"/>
                <a:gd name="T19" fmla="*/ 14 h 17"/>
                <a:gd name="T20" fmla="*/ 79 w 79"/>
                <a:gd name="T21" fmla="*/ 9 h 17"/>
                <a:gd name="T22" fmla="*/ 77 w 79"/>
                <a:gd name="T23" fmla="*/ 4 h 17"/>
                <a:gd name="T24" fmla="*/ 74 w 79"/>
                <a:gd name="T25" fmla="*/ 1 h 17"/>
                <a:gd name="T26" fmla="*/ 71 w 79"/>
                <a:gd name="T27" fmla="*/ 1 h 17"/>
                <a:gd name="T28" fmla="*/ 8 w 79"/>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7"/>
                <a:gd name="T47" fmla="*/ 79 w 79"/>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7">
                  <a:moveTo>
                    <a:pt x="8" y="0"/>
                  </a:moveTo>
                  <a:lnTo>
                    <a:pt x="4" y="1"/>
                  </a:lnTo>
                  <a:lnTo>
                    <a:pt x="1" y="2"/>
                  </a:lnTo>
                  <a:lnTo>
                    <a:pt x="0" y="8"/>
                  </a:lnTo>
                  <a:lnTo>
                    <a:pt x="1" y="13"/>
                  </a:lnTo>
                  <a:lnTo>
                    <a:pt x="4" y="16"/>
                  </a:lnTo>
                  <a:lnTo>
                    <a:pt x="8" y="16"/>
                  </a:lnTo>
                  <a:lnTo>
                    <a:pt x="71" y="17"/>
                  </a:lnTo>
                  <a:lnTo>
                    <a:pt x="74" y="16"/>
                  </a:lnTo>
                  <a:lnTo>
                    <a:pt x="77" y="14"/>
                  </a:lnTo>
                  <a:lnTo>
                    <a:pt x="79" y="9"/>
                  </a:lnTo>
                  <a:lnTo>
                    <a:pt x="77" y="4"/>
                  </a:lnTo>
                  <a:lnTo>
                    <a:pt x="74" y="1"/>
                  </a:lnTo>
                  <a:lnTo>
                    <a:pt x="71" y="1"/>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85" name="Freeform 416">
              <a:extLst>
                <a:ext uri="{FF2B5EF4-FFF2-40B4-BE49-F238E27FC236}">
                  <a16:creationId xmlns:a16="http://schemas.microsoft.com/office/drawing/2014/main" id="{136DCEE1-063E-2832-56FF-842DFB77A0D7}"/>
                </a:ext>
              </a:extLst>
            </p:cNvPr>
            <p:cNvSpPr>
              <a:spLocks/>
            </p:cNvSpPr>
            <p:nvPr/>
          </p:nvSpPr>
          <p:spPr bwMode="auto">
            <a:xfrm>
              <a:off x="3350" y="2996"/>
              <a:ext cx="40" cy="7"/>
            </a:xfrm>
            <a:custGeom>
              <a:avLst/>
              <a:gdLst>
                <a:gd name="T0" fmla="*/ 8 w 79"/>
                <a:gd name="T1" fmla="*/ 0 h 16"/>
                <a:gd name="T2" fmla="*/ 4 w 79"/>
                <a:gd name="T3" fmla="*/ 1 h 16"/>
                <a:gd name="T4" fmla="*/ 1 w 79"/>
                <a:gd name="T5" fmla="*/ 3 h 16"/>
                <a:gd name="T6" fmla="*/ 0 w 79"/>
                <a:gd name="T7" fmla="*/ 8 h 16"/>
                <a:gd name="T8" fmla="*/ 1 w 79"/>
                <a:gd name="T9" fmla="*/ 13 h 16"/>
                <a:gd name="T10" fmla="*/ 4 w 79"/>
                <a:gd name="T11" fmla="*/ 16 h 16"/>
                <a:gd name="T12" fmla="*/ 8 w 79"/>
                <a:gd name="T13" fmla="*/ 16 h 16"/>
                <a:gd name="T14" fmla="*/ 71 w 79"/>
                <a:gd name="T15" fmla="*/ 16 h 16"/>
                <a:gd name="T16" fmla="*/ 74 w 79"/>
                <a:gd name="T17" fmla="*/ 16 h 16"/>
                <a:gd name="T18" fmla="*/ 77 w 79"/>
                <a:gd name="T19" fmla="*/ 15 h 16"/>
                <a:gd name="T20" fmla="*/ 79 w 79"/>
                <a:gd name="T21" fmla="*/ 8 h 16"/>
                <a:gd name="T22" fmla="*/ 77 w 79"/>
                <a:gd name="T23" fmla="*/ 3 h 16"/>
                <a:gd name="T24" fmla="*/ 74 w 79"/>
                <a:gd name="T25" fmla="*/ 1 h 16"/>
                <a:gd name="T26" fmla="*/ 71 w 79"/>
                <a:gd name="T27" fmla="*/ 0 h 16"/>
                <a:gd name="T28" fmla="*/ 8 w 7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8" y="0"/>
                  </a:moveTo>
                  <a:lnTo>
                    <a:pt x="4" y="1"/>
                  </a:lnTo>
                  <a:lnTo>
                    <a:pt x="1" y="3"/>
                  </a:lnTo>
                  <a:lnTo>
                    <a:pt x="0" y="8"/>
                  </a:lnTo>
                  <a:lnTo>
                    <a:pt x="1" y="13"/>
                  </a:lnTo>
                  <a:lnTo>
                    <a:pt x="4" y="16"/>
                  </a:lnTo>
                  <a:lnTo>
                    <a:pt x="8" y="16"/>
                  </a:lnTo>
                  <a:lnTo>
                    <a:pt x="71" y="16"/>
                  </a:lnTo>
                  <a:lnTo>
                    <a:pt x="74" y="16"/>
                  </a:lnTo>
                  <a:lnTo>
                    <a:pt x="77" y="15"/>
                  </a:lnTo>
                  <a:lnTo>
                    <a:pt x="79" y="8"/>
                  </a:lnTo>
                  <a:lnTo>
                    <a:pt x="77" y="3"/>
                  </a:lnTo>
                  <a:lnTo>
                    <a:pt x="74" y="1"/>
                  </a:lnTo>
                  <a:lnTo>
                    <a:pt x="71"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86" name="Freeform 417">
              <a:extLst>
                <a:ext uri="{FF2B5EF4-FFF2-40B4-BE49-F238E27FC236}">
                  <a16:creationId xmlns:a16="http://schemas.microsoft.com/office/drawing/2014/main" id="{FDBB9623-00A6-86EE-10F2-C539A8D74F3A}"/>
                </a:ext>
              </a:extLst>
            </p:cNvPr>
            <p:cNvSpPr>
              <a:spLocks/>
            </p:cNvSpPr>
            <p:nvPr/>
          </p:nvSpPr>
          <p:spPr bwMode="auto">
            <a:xfrm>
              <a:off x="3406" y="2996"/>
              <a:ext cx="39" cy="8"/>
            </a:xfrm>
            <a:custGeom>
              <a:avLst/>
              <a:gdLst>
                <a:gd name="T0" fmla="*/ 8 w 80"/>
                <a:gd name="T1" fmla="*/ 0 h 16"/>
                <a:gd name="T2" fmla="*/ 4 w 80"/>
                <a:gd name="T3" fmla="*/ 0 h 16"/>
                <a:gd name="T4" fmla="*/ 1 w 80"/>
                <a:gd name="T5" fmla="*/ 2 h 16"/>
                <a:gd name="T6" fmla="*/ 0 w 80"/>
                <a:gd name="T7" fmla="*/ 8 h 16"/>
                <a:gd name="T8" fmla="*/ 1 w 80"/>
                <a:gd name="T9" fmla="*/ 14 h 16"/>
                <a:gd name="T10" fmla="*/ 4 w 80"/>
                <a:gd name="T11" fmla="*/ 15 h 16"/>
                <a:gd name="T12" fmla="*/ 8 w 80"/>
                <a:gd name="T13" fmla="*/ 16 h 16"/>
                <a:gd name="T14" fmla="*/ 72 w 80"/>
                <a:gd name="T15" fmla="*/ 16 h 16"/>
                <a:gd name="T16" fmla="*/ 74 w 80"/>
                <a:gd name="T17" fmla="*/ 15 h 16"/>
                <a:gd name="T18" fmla="*/ 77 w 80"/>
                <a:gd name="T19" fmla="*/ 14 h 16"/>
                <a:gd name="T20" fmla="*/ 80 w 80"/>
                <a:gd name="T21" fmla="*/ 8 h 16"/>
                <a:gd name="T22" fmla="*/ 77 w 80"/>
                <a:gd name="T23" fmla="*/ 3 h 16"/>
                <a:gd name="T24" fmla="*/ 74 w 80"/>
                <a:gd name="T25" fmla="*/ 0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4" y="0"/>
                  </a:lnTo>
                  <a:lnTo>
                    <a:pt x="1" y="2"/>
                  </a:lnTo>
                  <a:lnTo>
                    <a:pt x="0" y="8"/>
                  </a:lnTo>
                  <a:lnTo>
                    <a:pt x="1" y="14"/>
                  </a:lnTo>
                  <a:lnTo>
                    <a:pt x="4" y="15"/>
                  </a:lnTo>
                  <a:lnTo>
                    <a:pt x="8" y="16"/>
                  </a:lnTo>
                  <a:lnTo>
                    <a:pt x="72" y="16"/>
                  </a:lnTo>
                  <a:lnTo>
                    <a:pt x="74" y="15"/>
                  </a:lnTo>
                  <a:lnTo>
                    <a:pt x="77" y="14"/>
                  </a:lnTo>
                  <a:lnTo>
                    <a:pt x="80" y="8"/>
                  </a:lnTo>
                  <a:lnTo>
                    <a:pt x="77" y="3"/>
                  </a:lnTo>
                  <a:lnTo>
                    <a:pt x="74" y="0"/>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87" name="Freeform 418">
              <a:extLst>
                <a:ext uri="{FF2B5EF4-FFF2-40B4-BE49-F238E27FC236}">
                  <a16:creationId xmlns:a16="http://schemas.microsoft.com/office/drawing/2014/main" id="{E56E6443-3AFB-7DD6-365A-95DA340A1AB2}"/>
                </a:ext>
              </a:extLst>
            </p:cNvPr>
            <p:cNvSpPr>
              <a:spLocks/>
            </p:cNvSpPr>
            <p:nvPr/>
          </p:nvSpPr>
          <p:spPr bwMode="auto">
            <a:xfrm>
              <a:off x="3461" y="2996"/>
              <a:ext cx="40" cy="8"/>
            </a:xfrm>
            <a:custGeom>
              <a:avLst/>
              <a:gdLst>
                <a:gd name="T0" fmla="*/ 8 w 80"/>
                <a:gd name="T1" fmla="*/ 0 h 16"/>
                <a:gd name="T2" fmla="*/ 4 w 80"/>
                <a:gd name="T3" fmla="*/ 0 h 16"/>
                <a:gd name="T4" fmla="*/ 2 w 80"/>
                <a:gd name="T5" fmla="*/ 3 h 16"/>
                <a:gd name="T6" fmla="*/ 0 w 80"/>
                <a:gd name="T7" fmla="*/ 8 h 16"/>
                <a:gd name="T8" fmla="*/ 2 w 80"/>
                <a:gd name="T9" fmla="*/ 14 h 16"/>
                <a:gd name="T10" fmla="*/ 4 w 80"/>
                <a:gd name="T11" fmla="*/ 15 h 16"/>
                <a:gd name="T12" fmla="*/ 8 w 80"/>
                <a:gd name="T13" fmla="*/ 16 h 16"/>
                <a:gd name="T14" fmla="*/ 72 w 80"/>
                <a:gd name="T15" fmla="*/ 16 h 16"/>
                <a:gd name="T16" fmla="*/ 74 w 80"/>
                <a:gd name="T17" fmla="*/ 15 h 16"/>
                <a:gd name="T18" fmla="*/ 77 w 80"/>
                <a:gd name="T19" fmla="*/ 14 h 16"/>
                <a:gd name="T20" fmla="*/ 80 w 80"/>
                <a:gd name="T21" fmla="*/ 8 h 16"/>
                <a:gd name="T22" fmla="*/ 77 w 80"/>
                <a:gd name="T23" fmla="*/ 2 h 16"/>
                <a:gd name="T24" fmla="*/ 74 w 80"/>
                <a:gd name="T25" fmla="*/ 0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4" y="0"/>
                  </a:lnTo>
                  <a:lnTo>
                    <a:pt x="2" y="3"/>
                  </a:lnTo>
                  <a:lnTo>
                    <a:pt x="0" y="8"/>
                  </a:lnTo>
                  <a:lnTo>
                    <a:pt x="2" y="14"/>
                  </a:lnTo>
                  <a:lnTo>
                    <a:pt x="4" y="15"/>
                  </a:lnTo>
                  <a:lnTo>
                    <a:pt x="8" y="16"/>
                  </a:lnTo>
                  <a:lnTo>
                    <a:pt x="72" y="16"/>
                  </a:lnTo>
                  <a:lnTo>
                    <a:pt x="74" y="15"/>
                  </a:lnTo>
                  <a:lnTo>
                    <a:pt x="77" y="14"/>
                  </a:lnTo>
                  <a:lnTo>
                    <a:pt x="80" y="8"/>
                  </a:lnTo>
                  <a:lnTo>
                    <a:pt x="77" y="2"/>
                  </a:lnTo>
                  <a:lnTo>
                    <a:pt x="74" y="0"/>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88" name="Freeform 419">
              <a:extLst>
                <a:ext uri="{FF2B5EF4-FFF2-40B4-BE49-F238E27FC236}">
                  <a16:creationId xmlns:a16="http://schemas.microsoft.com/office/drawing/2014/main" id="{189563E0-377B-8ADF-0CBC-6DFECFE4ACAD}"/>
                </a:ext>
              </a:extLst>
            </p:cNvPr>
            <p:cNvSpPr>
              <a:spLocks/>
            </p:cNvSpPr>
            <p:nvPr/>
          </p:nvSpPr>
          <p:spPr bwMode="auto">
            <a:xfrm>
              <a:off x="3517" y="2996"/>
              <a:ext cx="39" cy="7"/>
            </a:xfrm>
            <a:custGeom>
              <a:avLst/>
              <a:gdLst>
                <a:gd name="T0" fmla="*/ 8 w 80"/>
                <a:gd name="T1" fmla="*/ 0 h 16"/>
                <a:gd name="T2" fmla="*/ 4 w 80"/>
                <a:gd name="T3" fmla="*/ 1 h 16"/>
                <a:gd name="T4" fmla="*/ 2 w 80"/>
                <a:gd name="T5" fmla="*/ 3 h 16"/>
                <a:gd name="T6" fmla="*/ 0 w 80"/>
                <a:gd name="T7" fmla="*/ 8 h 16"/>
                <a:gd name="T8" fmla="*/ 2 w 80"/>
                <a:gd name="T9" fmla="*/ 15 h 16"/>
                <a:gd name="T10" fmla="*/ 4 w 80"/>
                <a:gd name="T11" fmla="*/ 16 h 16"/>
                <a:gd name="T12" fmla="*/ 8 w 80"/>
                <a:gd name="T13" fmla="*/ 16 h 16"/>
                <a:gd name="T14" fmla="*/ 72 w 80"/>
                <a:gd name="T15" fmla="*/ 16 h 16"/>
                <a:gd name="T16" fmla="*/ 75 w 80"/>
                <a:gd name="T17" fmla="*/ 16 h 16"/>
                <a:gd name="T18" fmla="*/ 77 w 80"/>
                <a:gd name="T19" fmla="*/ 15 h 16"/>
                <a:gd name="T20" fmla="*/ 80 w 80"/>
                <a:gd name="T21" fmla="*/ 8 h 16"/>
                <a:gd name="T22" fmla="*/ 77 w 80"/>
                <a:gd name="T23" fmla="*/ 3 h 16"/>
                <a:gd name="T24" fmla="*/ 75 w 80"/>
                <a:gd name="T25" fmla="*/ 1 h 16"/>
                <a:gd name="T26" fmla="*/ 72 w 80"/>
                <a:gd name="T27" fmla="*/ 0 h 16"/>
                <a:gd name="T28" fmla="*/ 8 w 8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6"/>
                <a:gd name="T47" fmla="*/ 80 w 8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6">
                  <a:moveTo>
                    <a:pt x="8" y="0"/>
                  </a:moveTo>
                  <a:lnTo>
                    <a:pt x="4" y="1"/>
                  </a:lnTo>
                  <a:lnTo>
                    <a:pt x="2" y="3"/>
                  </a:lnTo>
                  <a:lnTo>
                    <a:pt x="0" y="8"/>
                  </a:lnTo>
                  <a:lnTo>
                    <a:pt x="2" y="15"/>
                  </a:lnTo>
                  <a:lnTo>
                    <a:pt x="4" y="16"/>
                  </a:lnTo>
                  <a:lnTo>
                    <a:pt x="8" y="16"/>
                  </a:lnTo>
                  <a:lnTo>
                    <a:pt x="72" y="16"/>
                  </a:lnTo>
                  <a:lnTo>
                    <a:pt x="75" y="16"/>
                  </a:lnTo>
                  <a:lnTo>
                    <a:pt x="77" y="15"/>
                  </a:lnTo>
                  <a:lnTo>
                    <a:pt x="80" y="8"/>
                  </a:lnTo>
                  <a:lnTo>
                    <a:pt x="77" y="3"/>
                  </a:lnTo>
                  <a:lnTo>
                    <a:pt x="75" y="1"/>
                  </a:lnTo>
                  <a:lnTo>
                    <a:pt x="72"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89" name="Freeform 420">
              <a:extLst>
                <a:ext uri="{FF2B5EF4-FFF2-40B4-BE49-F238E27FC236}">
                  <a16:creationId xmlns:a16="http://schemas.microsoft.com/office/drawing/2014/main" id="{04D7E35A-9999-4336-FC50-CF3E20815F3F}"/>
                </a:ext>
              </a:extLst>
            </p:cNvPr>
            <p:cNvSpPr>
              <a:spLocks/>
            </p:cNvSpPr>
            <p:nvPr/>
          </p:nvSpPr>
          <p:spPr bwMode="auto">
            <a:xfrm>
              <a:off x="3572" y="2995"/>
              <a:ext cx="40" cy="8"/>
            </a:xfrm>
            <a:custGeom>
              <a:avLst/>
              <a:gdLst>
                <a:gd name="T0" fmla="*/ 7 w 79"/>
                <a:gd name="T1" fmla="*/ 1 h 17"/>
                <a:gd name="T2" fmla="*/ 4 w 79"/>
                <a:gd name="T3" fmla="*/ 1 h 17"/>
                <a:gd name="T4" fmla="*/ 1 w 79"/>
                <a:gd name="T5" fmla="*/ 4 h 17"/>
                <a:gd name="T6" fmla="*/ 0 w 79"/>
                <a:gd name="T7" fmla="*/ 9 h 17"/>
                <a:gd name="T8" fmla="*/ 1 w 79"/>
                <a:gd name="T9" fmla="*/ 14 h 17"/>
                <a:gd name="T10" fmla="*/ 4 w 79"/>
                <a:gd name="T11" fmla="*/ 16 h 17"/>
                <a:gd name="T12" fmla="*/ 7 w 79"/>
                <a:gd name="T13" fmla="*/ 17 h 17"/>
                <a:gd name="T14" fmla="*/ 71 w 79"/>
                <a:gd name="T15" fmla="*/ 16 h 17"/>
                <a:gd name="T16" fmla="*/ 74 w 79"/>
                <a:gd name="T17" fmla="*/ 16 h 17"/>
                <a:gd name="T18" fmla="*/ 76 w 79"/>
                <a:gd name="T19" fmla="*/ 13 h 17"/>
                <a:gd name="T20" fmla="*/ 79 w 79"/>
                <a:gd name="T21" fmla="*/ 8 h 17"/>
                <a:gd name="T22" fmla="*/ 76 w 79"/>
                <a:gd name="T23" fmla="*/ 2 h 17"/>
                <a:gd name="T24" fmla="*/ 74 w 79"/>
                <a:gd name="T25" fmla="*/ 1 h 17"/>
                <a:gd name="T26" fmla="*/ 71 w 79"/>
                <a:gd name="T27" fmla="*/ 0 h 17"/>
                <a:gd name="T28" fmla="*/ 7 w 79"/>
                <a:gd name="T29" fmla="*/ 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7"/>
                <a:gd name="T47" fmla="*/ 79 w 79"/>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7">
                  <a:moveTo>
                    <a:pt x="7" y="1"/>
                  </a:moveTo>
                  <a:lnTo>
                    <a:pt x="4" y="1"/>
                  </a:lnTo>
                  <a:lnTo>
                    <a:pt x="1" y="4"/>
                  </a:lnTo>
                  <a:lnTo>
                    <a:pt x="0" y="9"/>
                  </a:lnTo>
                  <a:lnTo>
                    <a:pt x="1" y="14"/>
                  </a:lnTo>
                  <a:lnTo>
                    <a:pt x="4" y="16"/>
                  </a:lnTo>
                  <a:lnTo>
                    <a:pt x="7" y="17"/>
                  </a:lnTo>
                  <a:lnTo>
                    <a:pt x="71" y="16"/>
                  </a:lnTo>
                  <a:lnTo>
                    <a:pt x="74" y="16"/>
                  </a:lnTo>
                  <a:lnTo>
                    <a:pt x="76" y="13"/>
                  </a:lnTo>
                  <a:lnTo>
                    <a:pt x="79" y="8"/>
                  </a:lnTo>
                  <a:lnTo>
                    <a:pt x="76" y="2"/>
                  </a:lnTo>
                  <a:lnTo>
                    <a:pt x="74" y="1"/>
                  </a:lnTo>
                  <a:lnTo>
                    <a:pt x="71" y="0"/>
                  </a:lnTo>
                  <a:lnTo>
                    <a:pt x="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90" name="Freeform 421">
              <a:extLst>
                <a:ext uri="{FF2B5EF4-FFF2-40B4-BE49-F238E27FC236}">
                  <a16:creationId xmlns:a16="http://schemas.microsoft.com/office/drawing/2014/main" id="{290DCC0D-B5E7-429C-82B9-C75F9C7E8C98}"/>
                </a:ext>
              </a:extLst>
            </p:cNvPr>
            <p:cNvSpPr>
              <a:spLocks/>
            </p:cNvSpPr>
            <p:nvPr/>
          </p:nvSpPr>
          <p:spPr bwMode="auto">
            <a:xfrm>
              <a:off x="3628" y="2994"/>
              <a:ext cx="40" cy="9"/>
            </a:xfrm>
            <a:custGeom>
              <a:avLst/>
              <a:gdLst>
                <a:gd name="T0" fmla="*/ 8 w 79"/>
                <a:gd name="T1" fmla="*/ 2 h 18"/>
                <a:gd name="T2" fmla="*/ 4 w 79"/>
                <a:gd name="T3" fmla="*/ 2 h 18"/>
                <a:gd name="T4" fmla="*/ 1 w 79"/>
                <a:gd name="T5" fmla="*/ 3 h 18"/>
                <a:gd name="T6" fmla="*/ 0 w 79"/>
                <a:gd name="T7" fmla="*/ 10 h 18"/>
                <a:gd name="T8" fmla="*/ 1 w 79"/>
                <a:gd name="T9" fmla="*/ 15 h 18"/>
                <a:gd name="T10" fmla="*/ 4 w 79"/>
                <a:gd name="T11" fmla="*/ 16 h 18"/>
                <a:gd name="T12" fmla="*/ 8 w 79"/>
                <a:gd name="T13" fmla="*/ 18 h 18"/>
                <a:gd name="T14" fmla="*/ 71 w 79"/>
                <a:gd name="T15" fmla="*/ 16 h 18"/>
                <a:gd name="T16" fmla="*/ 74 w 79"/>
                <a:gd name="T17" fmla="*/ 15 h 18"/>
                <a:gd name="T18" fmla="*/ 76 w 79"/>
                <a:gd name="T19" fmla="*/ 14 h 18"/>
                <a:gd name="T20" fmla="*/ 79 w 79"/>
                <a:gd name="T21" fmla="*/ 8 h 18"/>
                <a:gd name="T22" fmla="*/ 76 w 79"/>
                <a:gd name="T23" fmla="*/ 3 h 18"/>
                <a:gd name="T24" fmla="*/ 74 w 79"/>
                <a:gd name="T25" fmla="*/ 0 h 18"/>
                <a:gd name="T26" fmla="*/ 71 w 79"/>
                <a:gd name="T27" fmla="*/ 0 h 18"/>
                <a:gd name="T28" fmla="*/ 8 w 79"/>
                <a:gd name="T29" fmla="*/ 2 h 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8"/>
                <a:gd name="T47" fmla="*/ 79 w 79"/>
                <a:gd name="T48" fmla="*/ 18 h 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8">
                  <a:moveTo>
                    <a:pt x="8" y="2"/>
                  </a:moveTo>
                  <a:lnTo>
                    <a:pt x="4" y="2"/>
                  </a:lnTo>
                  <a:lnTo>
                    <a:pt x="1" y="3"/>
                  </a:lnTo>
                  <a:lnTo>
                    <a:pt x="0" y="10"/>
                  </a:lnTo>
                  <a:lnTo>
                    <a:pt x="1" y="15"/>
                  </a:lnTo>
                  <a:lnTo>
                    <a:pt x="4" y="16"/>
                  </a:lnTo>
                  <a:lnTo>
                    <a:pt x="8" y="18"/>
                  </a:lnTo>
                  <a:lnTo>
                    <a:pt x="71" y="16"/>
                  </a:lnTo>
                  <a:lnTo>
                    <a:pt x="74" y="15"/>
                  </a:lnTo>
                  <a:lnTo>
                    <a:pt x="76" y="14"/>
                  </a:lnTo>
                  <a:lnTo>
                    <a:pt x="79" y="8"/>
                  </a:lnTo>
                  <a:lnTo>
                    <a:pt x="76" y="3"/>
                  </a:lnTo>
                  <a:lnTo>
                    <a:pt x="74" y="0"/>
                  </a:lnTo>
                  <a:lnTo>
                    <a:pt x="71" y="0"/>
                  </a:lnTo>
                  <a:lnTo>
                    <a:pt x="8"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91" name="Freeform 422">
              <a:extLst>
                <a:ext uri="{FF2B5EF4-FFF2-40B4-BE49-F238E27FC236}">
                  <a16:creationId xmlns:a16="http://schemas.microsoft.com/office/drawing/2014/main" id="{3B0D2282-45D1-109A-16E5-A7DAA36A22F8}"/>
                </a:ext>
              </a:extLst>
            </p:cNvPr>
            <p:cNvSpPr>
              <a:spLocks/>
            </p:cNvSpPr>
            <p:nvPr/>
          </p:nvSpPr>
          <p:spPr bwMode="auto">
            <a:xfrm>
              <a:off x="3683" y="2993"/>
              <a:ext cx="40" cy="8"/>
            </a:xfrm>
            <a:custGeom>
              <a:avLst/>
              <a:gdLst>
                <a:gd name="T0" fmla="*/ 8 w 79"/>
                <a:gd name="T1" fmla="*/ 1 h 17"/>
                <a:gd name="T2" fmla="*/ 4 w 79"/>
                <a:gd name="T3" fmla="*/ 2 h 17"/>
                <a:gd name="T4" fmla="*/ 1 w 79"/>
                <a:gd name="T5" fmla="*/ 4 h 17"/>
                <a:gd name="T6" fmla="*/ 0 w 79"/>
                <a:gd name="T7" fmla="*/ 9 h 17"/>
                <a:gd name="T8" fmla="*/ 1 w 79"/>
                <a:gd name="T9" fmla="*/ 14 h 17"/>
                <a:gd name="T10" fmla="*/ 4 w 79"/>
                <a:gd name="T11" fmla="*/ 17 h 17"/>
                <a:gd name="T12" fmla="*/ 8 w 79"/>
                <a:gd name="T13" fmla="*/ 17 h 17"/>
                <a:gd name="T14" fmla="*/ 71 w 79"/>
                <a:gd name="T15" fmla="*/ 16 h 17"/>
                <a:gd name="T16" fmla="*/ 74 w 79"/>
                <a:gd name="T17" fmla="*/ 14 h 17"/>
                <a:gd name="T18" fmla="*/ 77 w 79"/>
                <a:gd name="T19" fmla="*/ 13 h 17"/>
                <a:gd name="T20" fmla="*/ 79 w 79"/>
                <a:gd name="T21" fmla="*/ 8 h 17"/>
                <a:gd name="T22" fmla="*/ 77 w 79"/>
                <a:gd name="T23" fmla="*/ 2 h 17"/>
                <a:gd name="T24" fmla="*/ 74 w 79"/>
                <a:gd name="T25" fmla="*/ 0 h 17"/>
                <a:gd name="T26" fmla="*/ 71 w 79"/>
                <a:gd name="T27" fmla="*/ 0 h 17"/>
                <a:gd name="T28" fmla="*/ 8 w 79"/>
                <a:gd name="T29" fmla="*/ 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7"/>
                <a:gd name="T47" fmla="*/ 79 w 79"/>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7">
                  <a:moveTo>
                    <a:pt x="8" y="1"/>
                  </a:moveTo>
                  <a:lnTo>
                    <a:pt x="4" y="2"/>
                  </a:lnTo>
                  <a:lnTo>
                    <a:pt x="1" y="4"/>
                  </a:lnTo>
                  <a:lnTo>
                    <a:pt x="0" y="9"/>
                  </a:lnTo>
                  <a:lnTo>
                    <a:pt x="1" y="14"/>
                  </a:lnTo>
                  <a:lnTo>
                    <a:pt x="4" y="17"/>
                  </a:lnTo>
                  <a:lnTo>
                    <a:pt x="8" y="17"/>
                  </a:lnTo>
                  <a:lnTo>
                    <a:pt x="71" y="16"/>
                  </a:lnTo>
                  <a:lnTo>
                    <a:pt x="74" y="14"/>
                  </a:lnTo>
                  <a:lnTo>
                    <a:pt x="77" y="13"/>
                  </a:lnTo>
                  <a:lnTo>
                    <a:pt x="79" y="8"/>
                  </a:lnTo>
                  <a:lnTo>
                    <a:pt x="77" y="2"/>
                  </a:lnTo>
                  <a:lnTo>
                    <a:pt x="74" y="0"/>
                  </a:lnTo>
                  <a:lnTo>
                    <a:pt x="71" y="0"/>
                  </a:lnTo>
                  <a:lnTo>
                    <a:pt x="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92" name="Freeform 423">
              <a:extLst>
                <a:ext uri="{FF2B5EF4-FFF2-40B4-BE49-F238E27FC236}">
                  <a16:creationId xmlns:a16="http://schemas.microsoft.com/office/drawing/2014/main" id="{FDA7D24A-1051-DAFA-411A-A084407C941F}"/>
                </a:ext>
              </a:extLst>
            </p:cNvPr>
            <p:cNvSpPr>
              <a:spLocks/>
            </p:cNvSpPr>
            <p:nvPr/>
          </p:nvSpPr>
          <p:spPr bwMode="auto">
            <a:xfrm>
              <a:off x="3739" y="2992"/>
              <a:ext cx="40" cy="8"/>
            </a:xfrm>
            <a:custGeom>
              <a:avLst/>
              <a:gdLst>
                <a:gd name="T0" fmla="*/ 8 w 79"/>
                <a:gd name="T1" fmla="*/ 1 h 17"/>
                <a:gd name="T2" fmla="*/ 4 w 79"/>
                <a:gd name="T3" fmla="*/ 3 h 17"/>
                <a:gd name="T4" fmla="*/ 1 w 79"/>
                <a:gd name="T5" fmla="*/ 4 h 17"/>
                <a:gd name="T6" fmla="*/ 0 w 79"/>
                <a:gd name="T7" fmla="*/ 9 h 17"/>
                <a:gd name="T8" fmla="*/ 1 w 79"/>
                <a:gd name="T9" fmla="*/ 15 h 17"/>
                <a:gd name="T10" fmla="*/ 4 w 79"/>
                <a:gd name="T11" fmla="*/ 17 h 17"/>
                <a:gd name="T12" fmla="*/ 8 w 79"/>
                <a:gd name="T13" fmla="*/ 17 h 17"/>
                <a:gd name="T14" fmla="*/ 59 w 79"/>
                <a:gd name="T15" fmla="*/ 16 h 17"/>
                <a:gd name="T16" fmla="*/ 71 w 79"/>
                <a:gd name="T17" fmla="*/ 16 h 17"/>
                <a:gd name="T18" fmla="*/ 74 w 79"/>
                <a:gd name="T19" fmla="*/ 15 h 17"/>
                <a:gd name="T20" fmla="*/ 77 w 79"/>
                <a:gd name="T21" fmla="*/ 13 h 17"/>
                <a:gd name="T22" fmla="*/ 79 w 79"/>
                <a:gd name="T23" fmla="*/ 8 h 17"/>
                <a:gd name="T24" fmla="*/ 77 w 79"/>
                <a:gd name="T25" fmla="*/ 3 h 17"/>
                <a:gd name="T26" fmla="*/ 74 w 79"/>
                <a:gd name="T27" fmla="*/ 0 h 17"/>
                <a:gd name="T28" fmla="*/ 71 w 79"/>
                <a:gd name="T29" fmla="*/ 0 h 17"/>
                <a:gd name="T30" fmla="*/ 59 w 79"/>
                <a:gd name="T31" fmla="*/ 0 h 17"/>
                <a:gd name="T32" fmla="*/ 8 w 79"/>
                <a:gd name="T33" fmla="*/ 1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17"/>
                <a:gd name="T53" fmla="*/ 79 w 79"/>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17">
                  <a:moveTo>
                    <a:pt x="8" y="1"/>
                  </a:moveTo>
                  <a:lnTo>
                    <a:pt x="4" y="3"/>
                  </a:lnTo>
                  <a:lnTo>
                    <a:pt x="1" y="4"/>
                  </a:lnTo>
                  <a:lnTo>
                    <a:pt x="0" y="9"/>
                  </a:lnTo>
                  <a:lnTo>
                    <a:pt x="1" y="15"/>
                  </a:lnTo>
                  <a:lnTo>
                    <a:pt x="4" y="17"/>
                  </a:lnTo>
                  <a:lnTo>
                    <a:pt x="8" y="17"/>
                  </a:lnTo>
                  <a:lnTo>
                    <a:pt x="59" y="16"/>
                  </a:lnTo>
                  <a:lnTo>
                    <a:pt x="71" y="16"/>
                  </a:lnTo>
                  <a:lnTo>
                    <a:pt x="74" y="15"/>
                  </a:lnTo>
                  <a:lnTo>
                    <a:pt x="77" y="13"/>
                  </a:lnTo>
                  <a:lnTo>
                    <a:pt x="79" y="8"/>
                  </a:lnTo>
                  <a:lnTo>
                    <a:pt x="77" y="3"/>
                  </a:lnTo>
                  <a:lnTo>
                    <a:pt x="74" y="0"/>
                  </a:lnTo>
                  <a:lnTo>
                    <a:pt x="71" y="0"/>
                  </a:lnTo>
                  <a:lnTo>
                    <a:pt x="59" y="0"/>
                  </a:lnTo>
                  <a:lnTo>
                    <a:pt x="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93" name="Freeform 424">
              <a:extLst>
                <a:ext uri="{FF2B5EF4-FFF2-40B4-BE49-F238E27FC236}">
                  <a16:creationId xmlns:a16="http://schemas.microsoft.com/office/drawing/2014/main" id="{A236914A-52F0-6100-475E-C0520234302F}"/>
                </a:ext>
              </a:extLst>
            </p:cNvPr>
            <p:cNvSpPr>
              <a:spLocks/>
            </p:cNvSpPr>
            <p:nvPr/>
          </p:nvSpPr>
          <p:spPr bwMode="auto">
            <a:xfrm>
              <a:off x="3795" y="2990"/>
              <a:ext cx="39" cy="9"/>
            </a:xfrm>
            <a:custGeom>
              <a:avLst/>
              <a:gdLst>
                <a:gd name="T0" fmla="*/ 8 w 79"/>
                <a:gd name="T1" fmla="*/ 3 h 19"/>
                <a:gd name="T2" fmla="*/ 4 w 79"/>
                <a:gd name="T3" fmla="*/ 3 h 19"/>
                <a:gd name="T4" fmla="*/ 1 w 79"/>
                <a:gd name="T5" fmla="*/ 4 h 19"/>
                <a:gd name="T6" fmla="*/ 0 w 79"/>
                <a:gd name="T7" fmla="*/ 11 h 19"/>
                <a:gd name="T8" fmla="*/ 1 w 79"/>
                <a:gd name="T9" fmla="*/ 16 h 19"/>
                <a:gd name="T10" fmla="*/ 4 w 79"/>
                <a:gd name="T11" fmla="*/ 17 h 19"/>
                <a:gd name="T12" fmla="*/ 8 w 79"/>
                <a:gd name="T13" fmla="*/ 19 h 19"/>
                <a:gd name="T14" fmla="*/ 72 w 79"/>
                <a:gd name="T15" fmla="*/ 16 h 19"/>
                <a:gd name="T16" fmla="*/ 74 w 79"/>
                <a:gd name="T17" fmla="*/ 15 h 19"/>
                <a:gd name="T18" fmla="*/ 77 w 79"/>
                <a:gd name="T19" fmla="*/ 13 h 19"/>
                <a:gd name="T20" fmla="*/ 79 w 79"/>
                <a:gd name="T21" fmla="*/ 8 h 19"/>
                <a:gd name="T22" fmla="*/ 77 w 79"/>
                <a:gd name="T23" fmla="*/ 3 h 19"/>
                <a:gd name="T24" fmla="*/ 74 w 79"/>
                <a:gd name="T25" fmla="*/ 0 h 19"/>
                <a:gd name="T26" fmla="*/ 72 w 79"/>
                <a:gd name="T27" fmla="*/ 0 h 19"/>
                <a:gd name="T28" fmla="*/ 8 w 79"/>
                <a:gd name="T29" fmla="*/ 3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9"/>
                <a:gd name="T47" fmla="*/ 79 w 7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9">
                  <a:moveTo>
                    <a:pt x="8" y="3"/>
                  </a:moveTo>
                  <a:lnTo>
                    <a:pt x="4" y="3"/>
                  </a:lnTo>
                  <a:lnTo>
                    <a:pt x="1" y="4"/>
                  </a:lnTo>
                  <a:lnTo>
                    <a:pt x="0" y="11"/>
                  </a:lnTo>
                  <a:lnTo>
                    <a:pt x="1" y="16"/>
                  </a:lnTo>
                  <a:lnTo>
                    <a:pt x="4" y="17"/>
                  </a:lnTo>
                  <a:lnTo>
                    <a:pt x="8" y="19"/>
                  </a:lnTo>
                  <a:lnTo>
                    <a:pt x="72" y="16"/>
                  </a:lnTo>
                  <a:lnTo>
                    <a:pt x="74" y="15"/>
                  </a:lnTo>
                  <a:lnTo>
                    <a:pt x="77" y="13"/>
                  </a:lnTo>
                  <a:lnTo>
                    <a:pt x="79" y="8"/>
                  </a:lnTo>
                  <a:lnTo>
                    <a:pt x="77" y="3"/>
                  </a:lnTo>
                  <a:lnTo>
                    <a:pt x="74" y="0"/>
                  </a:lnTo>
                  <a:lnTo>
                    <a:pt x="72" y="0"/>
                  </a:lnTo>
                  <a:lnTo>
                    <a:pt x="8"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94" name="Freeform 425">
              <a:extLst>
                <a:ext uri="{FF2B5EF4-FFF2-40B4-BE49-F238E27FC236}">
                  <a16:creationId xmlns:a16="http://schemas.microsoft.com/office/drawing/2014/main" id="{76E9F55B-3F0D-FBF8-1490-5BEB8123C6BB}"/>
                </a:ext>
              </a:extLst>
            </p:cNvPr>
            <p:cNvSpPr>
              <a:spLocks/>
            </p:cNvSpPr>
            <p:nvPr/>
          </p:nvSpPr>
          <p:spPr bwMode="auto">
            <a:xfrm>
              <a:off x="3850" y="2988"/>
              <a:ext cx="39" cy="9"/>
            </a:xfrm>
            <a:custGeom>
              <a:avLst/>
              <a:gdLst>
                <a:gd name="T0" fmla="*/ 8 w 78"/>
                <a:gd name="T1" fmla="*/ 3 h 19"/>
                <a:gd name="T2" fmla="*/ 4 w 78"/>
                <a:gd name="T3" fmla="*/ 3 h 19"/>
                <a:gd name="T4" fmla="*/ 2 w 78"/>
                <a:gd name="T5" fmla="*/ 4 h 19"/>
                <a:gd name="T6" fmla="*/ 0 w 78"/>
                <a:gd name="T7" fmla="*/ 11 h 19"/>
                <a:gd name="T8" fmla="*/ 2 w 78"/>
                <a:gd name="T9" fmla="*/ 16 h 19"/>
                <a:gd name="T10" fmla="*/ 4 w 78"/>
                <a:gd name="T11" fmla="*/ 17 h 19"/>
                <a:gd name="T12" fmla="*/ 8 w 78"/>
                <a:gd name="T13" fmla="*/ 19 h 19"/>
                <a:gd name="T14" fmla="*/ 41 w 78"/>
                <a:gd name="T15" fmla="*/ 17 h 19"/>
                <a:gd name="T16" fmla="*/ 70 w 78"/>
                <a:gd name="T17" fmla="*/ 16 h 19"/>
                <a:gd name="T18" fmla="*/ 74 w 78"/>
                <a:gd name="T19" fmla="*/ 15 h 19"/>
                <a:gd name="T20" fmla="*/ 77 w 78"/>
                <a:gd name="T21" fmla="*/ 13 h 19"/>
                <a:gd name="T22" fmla="*/ 78 w 78"/>
                <a:gd name="T23" fmla="*/ 8 h 19"/>
                <a:gd name="T24" fmla="*/ 77 w 78"/>
                <a:gd name="T25" fmla="*/ 3 h 19"/>
                <a:gd name="T26" fmla="*/ 74 w 78"/>
                <a:gd name="T27" fmla="*/ 0 h 19"/>
                <a:gd name="T28" fmla="*/ 70 w 78"/>
                <a:gd name="T29" fmla="*/ 0 h 19"/>
                <a:gd name="T30" fmla="*/ 41 w 78"/>
                <a:gd name="T31" fmla="*/ 1 h 19"/>
                <a:gd name="T32" fmla="*/ 8 w 78"/>
                <a:gd name="T33" fmla="*/ 3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19"/>
                <a:gd name="T53" fmla="*/ 78 w 78"/>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19">
                  <a:moveTo>
                    <a:pt x="8" y="3"/>
                  </a:moveTo>
                  <a:lnTo>
                    <a:pt x="4" y="3"/>
                  </a:lnTo>
                  <a:lnTo>
                    <a:pt x="2" y="4"/>
                  </a:lnTo>
                  <a:lnTo>
                    <a:pt x="0" y="11"/>
                  </a:lnTo>
                  <a:lnTo>
                    <a:pt x="2" y="16"/>
                  </a:lnTo>
                  <a:lnTo>
                    <a:pt x="4" y="17"/>
                  </a:lnTo>
                  <a:lnTo>
                    <a:pt x="8" y="19"/>
                  </a:lnTo>
                  <a:lnTo>
                    <a:pt x="41" y="17"/>
                  </a:lnTo>
                  <a:lnTo>
                    <a:pt x="70" y="16"/>
                  </a:lnTo>
                  <a:lnTo>
                    <a:pt x="74" y="15"/>
                  </a:lnTo>
                  <a:lnTo>
                    <a:pt x="77" y="13"/>
                  </a:lnTo>
                  <a:lnTo>
                    <a:pt x="78" y="8"/>
                  </a:lnTo>
                  <a:lnTo>
                    <a:pt x="77" y="3"/>
                  </a:lnTo>
                  <a:lnTo>
                    <a:pt x="74" y="0"/>
                  </a:lnTo>
                  <a:lnTo>
                    <a:pt x="70" y="0"/>
                  </a:lnTo>
                  <a:lnTo>
                    <a:pt x="41" y="1"/>
                  </a:lnTo>
                  <a:lnTo>
                    <a:pt x="8"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95" name="Freeform 426">
              <a:extLst>
                <a:ext uri="{FF2B5EF4-FFF2-40B4-BE49-F238E27FC236}">
                  <a16:creationId xmlns:a16="http://schemas.microsoft.com/office/drawing/2014/main" id="{A78B9D54-295D-568E-883F-A434D36FCADE}"/>
                </a:ext>
              </a:extLst>
            </p:cNvPr>
            <p:cNvSpPr>
              <a:spLocks/>
            </p:cNvSpPr>
            <p:nvPr/>
          </p:nvSpPr>
          <p:spPr bwMode="auto">
            <a:xfrm>
              <a:off x="3905" y="2985"/>
              <a:ext cx="40" cy="9"/>
            </a:xfrm>
            <a:custGeom>
              <a:avLst/>
              <a:gdLst>
                <a:gd name="T0" fmla="*/ 8 w 79"/>
                <a:gd name="T1" fmla="*/ 2 h 18"/>
                <a:gd name="T2" fmla="*/ 5 w 79"/>
                <a:gd name="T3" fmla="*/ 4 h 18"/>
                <a:gd name="T4" fmla="*/ 3 w 79"/>
                <a:gd name="T5" fmla="*/ 5 h 18"/>
                <a:gd name="T6" fmla="*/ 0 w 79"/>
                <a:gd name="T7" fmla="*/ 10 h 18"/>
                <a:gd name="T8" fmla="*/ 3 w 79"/>
                <a:gd name="T9" fmla="*/ 16 h 18"/>
                <a:gd name="T10" fmla="*/ 5 w 79"/>
                <a:gd name="T11" fmla="*/ 18 h 18"/>
                <a:gd name="T12" fmla="*/ 8 w 79"/>
                <a:gd name="T13" fmla="*/ 18 h 18"/>
                <a:gd name="T14" fmla="*/ 71 w 79"/>
                <a:gd name="T15" fmla="*/ 16 h 18"/>
                <a:gd name="T16" fmla="*/ 75 w 79"/>
                <a:gd name="T17" fmla="*/ 16 h 18"/>
                <a:gd name="T18" fmla="*/ 78 w 79"/>
                <a:gd name="T19" fmla="*/ 13 h 18"/>
                <a:gd name="T20" fmla="*/ 79 w 79"/>
                <a:gd name="T21" fmla="*/ 8 h 18"/>
                <a:gd name="T22" fmla="*/ 78 w 79"/>
                <a:gd name="T23" fmla="*/ 2 h 18"/>
                <a:gd name="T24" fmla="*/ 75 w 79"/>
                <a:gd name="T25" fmla="*/ 1 h 18"/>
                <a:gd name="T26" fmla="*/ 71 w 79"/>
                <a:gd name="T27" fmla="*/ 0 h 18"/>
                <a:gd name="T28" fmla="*/ 8 w 79"/>
                <a:gd name="T29" fmla="*/ 2 h 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8"/>
                <a:gd name="T47" fmla="*/ 79 w 79"/>
                <a:gd name="T48" fmla="*/ 18 h 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8">
                  <a:moveTo>
                    <a:pt x="8" y="2"/>
                  </a:moveTo>
                  <a:lnTo>
                    <a:pt x="5" y="4"/>
                  </a:lnTo>
                  <a:lnTo>
                    <a:pt x="3" y="5"/>
                  </a:lnTo>
                  <a:lnTo>
                    <a:pt x="0" y="10"/>
                  </a:lnTo>
                  <a:lnTo>
                    <a:pt x="3" y="16"/>
                  </a:lnTo>
                  <a:lnTo>
                    <a:pt x="5" y="18"/>
                  </a:lnTo>
                  <a:lnTo>
                    <a:pt x="8" y="18"/>
                  </a:lnTo>
                  <a:lnTo>
                    <a:pt x="71" y="16"/>
                  </a:lnTo>
                  <a:lnTo>
                    <a:pt x="75" y="16"/>
                  </a:lnTo>
                  <a:lnTo>
                    <a:pt x="78" y="13"/>
                  </a:lnTo>
                  <a:lnTo>
                    <a:pt x="79" y="8"/>
                  </a:lnTo>
                  <a:lnTo>
                    <a:pt x="78" y="2"/>
                  </a:lnTo>
                  <a:lnTo>
                    <a:pt x="75" y="1"/>
                  </a:lnTo>
                  <a:lnTo>
                    <a:pt x="71" y="0"/>
                  </a:lnTo>
                  <a:lnTo>
                    <a:pt x="8"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96" name="Freeform 427">
              <a:extLst>
                <a:ext uri="{FF2B5EF4-FFF2-40B4-BE49-F238E27FC236}">
                  <a16:creationId xmlns:a16="http://schemas.microsoft.com/office/drawing/2014/main" id="{34D70DBA-62F6-C08F-3E37-44435A3A9B44}"/>
                </a:ext>
              </a:extLst>
            </p:cNvPr>
            <p:cNvSpPr>
              <a:spLocks/>
            </p:cNvSpPr>
            <p:nvPr/>
          </p:nvSpPr>
          <p:spPr bwMode="auto">
            <a:xfrm>
              <a:off x="3961" y="2982"/>
              <a:ext cx="39" cy="10"/>
            </a:xfrm>
            <a:custGeom>
              <a:avLst/>
              <a:gdLst>
                <a:gd name="T0" fmla="*/ 8 w 80"/>
                <a:gd name="T1" fmla="*/ 2 h 18"/>
                <a:gd name="T2" fmla="*/ 5 w 80"/>
                <a:gd name="T3" fmla="*/ 4 h 18"/>
                <a:gd name="T4" fmla="*/ 3 w 80"/>
                <a:gd name="T5" fmla="*/ 5 h 18"/>
                <a:gd name="T6" fmla="*/ 0 w 80"/>
                <a:gd name="T7" fmla="*/ 10 h 18"/>
                <a:gd name="T8" fmla="*/ 3 w 80"/>
                <a:gd name="T9" fmla="*/ 17 h 18"/>
                <a:gd name="T10" fmla="*/ 5 w 80"/>
                <a:gd name="T11" fmla="*/ 18 h 18"/>
                <a:gd name="T12" fmla="*/ 8 w 80"/>
                <a:gd name="T13" fmla="*/ 18 h 18"/>
                <a:gd name="T14" fmla="*/ 20 w 80"/>
                <a:gd name="T15" fmla="*/ 18 h 18"/>
                <a:gd name="T16" fmla="*/ 72 w 80"/>
                <a:gd name="T17" fmla="*/ 15 h 18"/>
                <a:gd name="T18" fmla="*/ 76 w 80"/>
                <a:gd name="T19" fmla="*/ 14 h 18"/>
                <a:gd name="T20" fmla="*/ 78 w 80"/>
                <a:gd name="T21" fmla="*/ 13 h 18"/>
                <a:gd name="T22" fmla="*/ 80 w 80"/>
                <a:gd name="T23" fmla="*/ 7 h 18"/>
                <a:gd name="T24" fmla="*/ 78 w 80"/>
                <a:gd name="T25" fmla="*/ 2 h 18"/>
                <a:gd name="T26" fmla="*/ 76 w 80"/>
                <a:gd name="T27" fmla="*/ 0 h 18"/>
                <a:gd name="T28" fmla="*/ 72 w 80"/>
                <a:gd name="T29" fmla="*/ 0 h 18"/>
                <a:gd name="T30" fmla="*/ 20 w 80"/>
                <a:gd name="T31" fmla="*/ 2 h 18"/>
                <a:gd name="T32" fmla="*/ 8 w 80"/>
                <a:gd name="T33" fmla="*/ 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18"/>
                <a:gd name="T53" fmla="*/ 80 w 80"/>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18">
                  <a:moveTo>
                    <a:pt x="8" y="2"/>
                  </a:moveTo>
                  <a:lnTo>
                    <a:pt x="5" y="4"/>
                  </a:lnTo>
                  <a:lnTo>
                    <a:pt x="3" y="5"/>
                  </a:lnTo>
                  <a:lnTo>
                    <a:pt x="0" y="10"/>
                  </a:lnTo>
                  <a:lnTo>
                    <a:pt x="3" y="17"/>
                  </a:lnTo>
                  <a:lnTo>
                    <a:pt x="5" y="18"/>
                  </a:lnTo>
                  <a:lnTo>
                    <a:pt x="8" y="18"/>
                  </a:lnTo>
                  <a:lnTo>
                    <a:pt x="20" y="18"/>
                  </a:lnTo>
                  <a:lnTo>
                    <a:pt x="72" y="15"/>
                  </a:lnTo>
                  <a:lnTo>
                    <a:pt x="76" y="14"/>
                  </a:lnTo>
                  <a:lnTo>
                    <a:pt x="78" y="13"/>
                  </a:lnTo>
                  <a:lnTo>
                    <a:pt x="80" y="7"/>
                  </a:lnTo>
                  <a:lnTo>
                    <a:pt x="78" y="2"/>
                  </a:lnTo>
                  <a:lnTo>
                    <a:pt x="76" y="0"/>
                  </a:lnTo>
                  <a:lnTo>
                    <a:pt x="72" y="0"/>
                  </a:lnTo>
                  <a:lnTo>
                    <a:pt x="20" y="2"/>
                  </a:lnTo>
                  <a:lnTo>
                    <a:pt x="8"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97" name="Freeform 428">
              <a:extLst>
                <a:ext uri="{FF2B5EF4-FFF2-40B4-BE49-F238E27FC236}">
                  <a16:creationId xmlns:a16="http://schemas.microsoft.com/office/drawing/2014/main" id="{A432FAF9-A9A9-7094-2683-50AE69F6D7DE}"/>
                </a:ext>
              </a:extLst>
            </p:cNvPr>
            <p:cNvSpPr>
              <a:spLocks/>
            </p:cNvSpPr>
            <p:nvPr/>
          </p:nvSpPr>
          <p:spPr bwMode="auto">
            <a:xfrm>
              <a:off x="4016" y="2979"/>
              <a:ext cx="40" cy="10"/>
            </a:xfrm>
            <a:custGeom>
              <a:avLst/>
              <a:gdLst>
                <a:gd name="T0" fmla="*/ 8 w 80"/>
                <a:gd name="T1" fmla="*/ 4 h 20"/>
                <a:gd name="T2" fmla="*/ 6 w 80"/>
                <a:gd name="T3" fmla="*/ 4 h 20"/>
                <a:gd name="T4" fmla="*/ 3 w 80"/>
                <a:gd name="T5" fmla="*/ 7 h 20"/>
                <a:gd name="T6" fmla="*/ 0 w 80"/>
                <a:gd name="T7" fmla="*/ 12 h 20"/>
                <a:gd name="T8" fmla="*/ 3 w 80"/>
                <a:gd name="T9" fmla="*/ 17 h 20"/>
                <a:gd name="T10" fmla="*/ 6 w 80"/>
                <a:gd name="T11" fmla="*/ 18 h 20"/>
                <a:gd name="T12" fmla="*/ 8 w 80"/>
                <a:gd name="T13" fmla="*/ 20 h 20"/>
                <a:gd name="T14" fmla="*/ 72 w 80"/>
                <a:gd name="T15" fmla="*/ 16 h 20"/>
                <a:gd name="T16" fmla="*/ 76 w 80"/>
                <a:gd name="T17" fmla="*/ 16 h 20"/>
                <a:gd name="T18" fmla="*/ 77 w 80"/>
                <a:gd name="T19" fmla="*/ 14 h 20"/>
                <a:gd name="T20" fmla="*/ 80 w 80"/>
                <a:gd name="T21" fmla="*/ 8 h 20"/>
                <a:gd name="T22" fmla="*/ 77 w 80"/>
                <a:gd name="T23" fmla="*/ 3 h 20"/>
                <a:gd name="T24" fmla="*/ 76 w 80"/>
                <a:gd name="T25" fmla="*/ 1 h 20"/>
                <a:gd name="T26" fmla="*/ 72 w 80"/>
                <a:gd name="T27" fmla="*/ 0 h 20"/>
                <a:gd name="T28" fmla="*/ 8 w 80"/>
                <a:gd name="T29" fmla="*/ 4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20"/>
                <a:gd name="T47" fmla="*/ 80 w 80"/>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20">
                  <a:moveTo>
                    <a:pt x="8" y="4"/>
                  </a:moveTo>
                  <a:lnTo>
                    <a:pt x="6" y="4"/>
                  </a:lnTo>
                  <a:lnTo>
                    <a:pt x="3" y="7"/>
                  </a:lnTo>
                  <a:lnTo>
                    <a:pt x="0" y="12"/>
                  </a:lnTo>
                  <a:lnTo>
                    <a:pt x="3" y="17"/>
                  </a:lnTo>
                  <a:lnTo>
                    <a:pt x="6" y="18"/>
                  </a:lnTo>
                  <a:lnTo>
                    <a:pt x="8" y="20"/>
                  </a:lnTo>
                  <a:lnTo>
                    <a:pt x="72" y="16"/>
                  </a:lnTo>
                  <a:lnTo>
                    <a:pt x="76" y="16"/>
                  </a:lnTo>
                  <a:lnTo>
                    <a:pt x="77" y="14"/>
                  </a:lnTo>
                  <a:lnTo>
                    <a:pt x="80" y="8"/>
                  </a:lnTo>
                  <a:lnTo>
                    <a:pt x="77" y="3"/>
                  </a:lnTo>
                  <a:lnTo>
                    <a:pt x="76" y="1"/>
                  </a:lnTo>
                  <a:lnTo>
                    <a:pt x="72" y="0"/>
                  </a:lnTo>
                  <a:lnTo>
                    <a:pt x="8"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98" name="Freeform 429">
              <a:extLst>
                <a:ext uri="{FF2B5EF4-FFF2-40B4-BE49-F238E27FC236}">
                  <a16:creationId xmlns:a16="http://schemas.microsoft.com/office/drawing/2014/main" id="{9F29EE0E-CE63-088E-CB8A-B1352292EF31}"/>
                </a:ext>
              </a:extLst>
            </p:cNvPr>
            <p:cNvSpPr>
              <a:spLocks/>
            </p:cNvSpPr>
            <p:nvPr/>
          </p:nvSpPr>
          <p:spPr bwMode="auto">
            <a:xfrm>
              <a:off x="4072" y="2976"/>
              <a:ext cx="39" cy="10"/>
            </a:xfrm>
            <a:custGeom>
              <a:avLst/>
              <a:gdLst>
                <a:gd name="T0" fmla="*/ 8 w 80"/>
                <a:gd name="T1" fmla="*/ 4 h 20"/>
                <a:gd name="T2" fmla="*/ 6 w 80"/>
                <a:gd name="T3" fmla="*/ 6 h 20"/>
                <a:gd name="T4" fmla="*/ 3 w 80"/>
                <a:gd name="T5" fmla="*/ 7 h 20"/>
                <a:gd name="T6" fmla="*/ 0 w 80"/>
                <a:gd name="T7" fmla="*/ 12 h 20"/>
                <a:gd name="T8" fmla="*/ 3 w 80"/>
                <a:gd name="T9" fmla="*/ 19 h 20"/>
                <a:gd name="T10" fmla="*/ 6 w 80"/>
                <a:gd name="T11" fmla="*/ 20 h 20"/>
                <a:gd name="T12" fmla="*/ 8 w 80"/>
                <a:gd name="T13" fmla="*/ 20 h 20"/>
                <a:gd name="T14" fmla="*/ 72 w 80"/>
                <a:gd name="T15" fmla="*/ 16 h 20"/>
                <a:gd name="T16" fmla="*/ 75 w 80"/>
                <a:gd name="T17" fmla="*/ 16 h 20"/>
                <a:gd name="T18" fmla="*/ 77 w 80"/>
                <a:gd name="T19" fmla="*/ 14 h 20"/>
                <a:gd name="T20" fmla="*/ 80 w 80"/>
                <a:gd name="T21" fmla="*/ 8 h 20"/>
                <a:gd name="T22" fmla="*/ 77 w 80"/>
                <a:gd name="T23" fmla="*/ 3 h 20"/>
                <a:gd name="T24" fmla="*/ 75 w 80"/>
                <a:gd name="T25" fmla="*/ 2 h 20"/>
                <a:gd name="T26" fmla="*/ 72 w 80"/>
                <a:gd name="T27" fmla="*/ 0 h 20"/>
                <a:gd name="T28" fmla="*/ 8 w 80"/>
                <a:gd name="T29" fmla="*/ 4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20"/>
                <a:gd name="T47" fmla="*/ 80 w 80"/>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20">
                  <a:moveTo>
                    <a:pt x="8" y="4"/>
                  </a:moveTo>
                  <a:lnTo>
                    <a:pt x="6" y="6"/>
                  </a:lnTo>
                  <a:lnTo>
                    <a:pt x="3" y="7"/>
                  </a:lnTo>
                  <a:lnTo>
                    <a:pt x="0" y="12"/>
                  </a:lnTo>
                  <a:lnTo>
                    <a:pt x="3" y="19"/>
                  </a:lnTo>
                  <a:lnTo>
                    <a:pt x="6" y="20"/>
                  </a:lnTo>
                  <a:lnTo>
                    <a:pt x="8" y="20"/>
                  </a:lnTo>
                  <a:lnTo>
                    <a:pt x="72" y="16"/>
                  </a:lnTo>
                  <a:lnTo>
                    <a:pt x="75" y="16"/>
                  </a:lnTo>
                  <a:lnTo>
                    <a:pt x="77" y="14"/>
                  </a:lnTo>
                  <a:lnTo>
                    <a:pt x="80" y="8"/>
                  </a:lnTo>
                  <a:lnTo>
                    <a:pt x="77" y="3"/>
                  </a:lnTo>
                  <a:lnTo>
                    <a:pt x="75" y="2"/>
                  </a:lnTo>
                  <a:lnTo>
                    <a:pt x="72" y="0"/>
                  </a:lnTo>
                  <a:lnTo>
                    <a:pt x="8"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99" name="Freeform 430">
              <a:extLst>
                <a:ext uri="{FF2B5EF4-FFF2-40B4-BE49-F238E27FC236}">
                  <a16:creationId xmlns:a16="http://schemas.microsoft.com/office/drawing/2014/main" id="{F38124CE-2DDA-CC4F-D444-7158417728B2}"/>
                </a:ext>
              </a:extLst>
            </p:cNvPr>
            <p:cNvSpPr>
              <a:spLocks/>
            </p:cNvSpPr>
            <p:nvPr/>
          </p:nvSpPr>
          <p:spPr bwMode="auto">
            <a:xfrm>
              <a:off x="4127" y="2972"/>
              <a:ext cx="40" cy="10"/>
            </a:xfrm>
            <a:custGeom>
              <a:avLst/>
              <a:gdLst>
                <a:gd name="T0" fmla="*/ 8 w 79"/>
                <a:gd name="T1" fmla="*/ 4 h 20"/>
                <a:gd name="T2" fmla="*/ 5 w 79"/>
                <a:gd name="T3" fmla="*/ 4 h 20"/>
                <a:gd name="T4" fmla="*/ 2 w 79"/>
                <a:gd name="T5" fmla="*/ 6 h 20"/>
                <a:gd name="T6" fmla="*/ 0 w 79"/>
                <a:gd name="T7" fmla="*/ 12 h 20"/>
                <a:gd name="T8" fmla="*/ 2 w 79"/>
                <a:gd name="T9" fmla="*/ 17 h 20"/>
                <a:gd name="T10" fmla="*/ 5 w 79"/>
                <a:gd name="T11" fmla="*/ 18 h 20"/>
                <a:gd name="T12" fmla="*/ 8 w 79"/>
                <a:gd name="T13" fmla="*/ 20 h 20"/>
                <a:gd name="T14" fmla="*/ 71 w 79"/>
                <a:gd name="T15" fmla="*/ 16 h 20"/>
                <a:gd name="T16" fmla="*/ 74 w 79"/>
                <a:gd name="T17" fmla="*/ 14 h 20"/>
                <a:gd name="T18" fmla="*/ 76 w 79"/>
                <a:gd name="T19" fmla="*/ 13 h 20"/>
                <a:gd name="T20" fmla="*/ 79 w 79"/>
                <a:gd name="T21" fmla="*/ 8 h 20"/>
                <a:gd name="T22" fmla="*/ 76 w 79"/>
                <a:gd name="T23" fmla="*/ 1 h 20"/>
                <a:gd name="T24" fmla="*/ 74 w 79"/>
                <a:gd name="T25" fmla="*/ 0 h 20"/>
                <a:gd name="T26" fmla="*/ 71 w 79"/>
                <a:gd name="T27" fmla="*/ 0 h 20"/>
                <a:gd name="T28" fmla="*/ 8 w 79"/>
                <a:gd name="T29" fmla="*/ 4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20"/>
                <a:gd name="T47" fmla="*/ 79 w 79"/>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20">
                  <a:moveTo>
                    <a:pt x="8" y="4"/>
                  </a:moveTo>
                  <a:lnTo>
                    <a:pt x="5" y="4"/>
                  </a:lnTo>
                  <a:lnTo>
                    <a:pt x="2" y="6"/>
                  </a:lnTo>
                  <a:lnTo>
                    <a:pt x="0" y="12"/>
                  </a:lnTo>
                  <a:lnTo>
                    <a:pt x="2" y="17"/>
                  </a:lnTo>
                  <a:lnTo>
                    <a:pt x="5" y="18"/>
                  </a:lnTo>
                  <a:lnTo>
                    <a:pt x="8" y="20"/>
                  </a:lnTo>
                  <a:lnTo>
                    <a:pt x="71" y="16"/>
                  </a:lnTo>
                  <a:lnTo>
                    <a:pt x="74" y="14"/>
                  </a:lnTo>
                  <a:lnTo>
                    <a:pt x="76" y="13"/>
                  </a:lnTo>
                  <a:lnTo>
                    <a:pt x="79" y="8"/>
                  </a:lnTo>
                  <a:lnTo>
                    <a:pt x="76" y="1"/>
                  </a:lnTo>
                  <a:lnTo>
                    <a:pt x="74" y="0"/>
                  </a:lnTo>
                  <a:lnTo>
                    <a:pt x="71" y="0"/>
                  </a:lnTo>
                  <a:lnTo>
                    <a:pt x="8"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00" name="Freeform 431">
              <a:extLst>
                <a:ext uri="{FF2B5EF4-FFF2-40B4-BE49-F238E27FC236}">
                  <a16:creationId xmlns:a16="http://schemas.microsoft.com/office/drawing/2014/main" id="{013FC1EC-DC4A-6271-D80F-948480BE77B0}"/>
                </a:ext>
              </a:extLst>
            </p:cNvPr>
            <p:cNvSpPr>
              <a:spLocks/>
            </p:cNvSpPr>
            <p:nvPr/>
          </p:nvSpPr>
          <p:spPr bwMode="auto">
            <a:xfrm>
              <a:off x="4183" y="2968"/>
              <a:ext cx="40" cy="10"/>
            </a:xfrm>
            <a:custGeom>
              <a:avLst/>
              <a:gdLst>
                <a:gd name="T0" fmla="*/ 8 w 79"/>
                <a:gd name="T1" fmla="*/ 6 h 22"/>
                <a:gd name="T2" fmla="*/ 4 w 79"/>
                <a:gd name="T3" fmla="*/ 6 h 22"/>
                <a:gd name="T4" fmla="*/ 1 w 79"/>
                <a:gd name="T5" fmla="*/ 8 h 22"/>
                <a:gd name="T6" fmla="*/ 0 w 79"/>
                <a:gd name="T7" fmla="*/ 14 h 22"/>
                <a:gd name="T8" fmla="*/ 1 w 79"/>
                <a:gd name="T9" fmla="*/ 19 h 22"/>
                <a:gd name="T10" fmla="*/ 4 w 79"/>
                <a:gd name="T11" fmla="*/ 20 h 22"/>
                <a:gd name="T12" fmla="*/ 8 w 79"/>
                <a:gd name="T13" fmla="*/ 22 h 22"/>
                <a:gd name="T14" fmla="*/ 71 w 79"/>
                <a:gd name="T15" fmla="*/ 16 h 22"/>
                <a:gd name="T16" fmla="*/ 74 w 79"/>
                <a:gd name="T17" fmla="*/ 16 h 22"/>
                <a:gd name="T18" fmla="*/ 76 w 79"/>
                <a:gd name="T19" fmla="*/ 15 h 22"/>
                <a:gd name="T20" fmla="*/ 79 w 79"/>
                <a:gd name="T21" fmla="*/ 8 h 22"/>
                <a:gd name="T22" fmla="*/ 76 w 79"/>
                <a:gd name="T23" fmla="*/ 3 h 22"/>
                <a:gd name="T24" fmla="*/ 74 w 79"/>
                <a:gd name="T25" fmla="*/ 2 h 22"/>
                <a:gd name="T26" fmla="*/ 71 w 79"/>
                <a:gd name="T27" fmla="*/ 0 h 22"/>
                <a:gd name="T28" fmla="*/ 8 w 79"/>
                <a:gd name="T29" fmla="*/ 6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22"/>
                <a:gd name="T47" fmla="*/ 79 w 79"/>
                <a:gd name="T48" fmla="*/ 22 h 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22">
                  <a:moveTo>
                    <a:pt x="8" y="6"/>
                  </a:moveTo>
                  <a:lnTo>
                    <a:pt x="4" y="6"/>
                  </a:lnTo>
                  <a:lnTo>
                    <a:pt x="1" y="8"/>
                  </a:lnTo>
                  <a:lnTo>
                    <a:pt x="0" y="14"/>
                  </a:lnTo>
                  <a:lnTo>
                    <a:pt x="1" y="19"/>
                  </a:lnTo>
                  <a:lnTo>
                    <a:pt x="4" y="20"/>
                  </a:lnTo>
                  <a:lnTo>
                    <a:pt x="8" y="22"/>
                  </a:lnTo>
                  <a:lnTo>
                    <a:pt x="71" y="16"/>
                  </a:lnTo>
                  <a:lnTo>
                    <a:pt x="74" y="16"/>
                  </a:lnTo>
                  <a:lnTo>
                    <a:pt x="76" y="15"/>
                  </a:lnTo>
                  <a:lnTo>
                    <a:pt x="79" y="8"/>
                  </a:lnTo>
                  <a:lnTo>
                    <a:pt x="76" y="3"/>
                  </a:lnTo>
                  <a:lnTo>
                    <a:pt x="74" y="2"/>
                  </a:lnTo>
                  <a:lnTo>
                    <a:pt x="71" y="0"/>
                  </a:lnTo>
                  <a:lnTo>
                    <a:pt x="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01" name="Freeform 432">
              <a:extLst>
                <a:ext uri="{FF2B5EF4-FFF2-40B4-BE49-F238E27FC236}">
                  <a16:creationId xmlns:a16="http://schemas.microsoft.com/office/drawing/2014/main" id="{E26EE580-39A0-04FB-7BA7-7C7AED6DA877}"/>
                </a:ext>
              </a:extLst>
            </p:cNvPr>
            <p:cNvSpPr>
              <a:spLocks/>
            </p:cNvSpPr>
            <p:nvPr/>
          </p:nvSpPr>
          <p:spPr bwMode="auto">
            <a:xfrm>
              <a:off x="4238" y="2964"/>
              <a:ext cx="39" cy="10"/>
            </a:xfrm>
            <a:custGeom>
              <a:avLst/>
              <a:gdLst>
                <a:gd name="T0" fmla="*/ 7 w 79"/>
                <a:gd name="T1" fmla="*/ 5 h 21"/>
                <a:gd name="T2" fmla="*/ 5 w 79"/>
                <a:gd name="T3" fmla="*/ 5 h 21"/>
                <a:gd name="T4" fmla="*/ 2 w 79"/>
                <a:gd name="T5" fmla="*/ 6 h 21"/>
                <a:gd name="T6" fmla="*/ 0 w 79"/>
                <a:gd name="T7" fmla="*/ 13 h 21"/>
                <a:gd name="T8" fmla="*/ 2 w 79"/>
                <a:gd name="T9" fmla="*/ 18 h 21"/>
                <a:gd name="T10" fmla="*/ 5 w 79"/>
                <a:gd name="T11" fmla="*/ 19 h 21"/>
                <a:gd name="T12" fmla="*/ 7 w 79"/>
                <a:gd name="T13" fmla="*/ 21 h 21"/>
                <a:gd name="T14" fmla="*/ 39 w 79"/>
                <a:gd name="T15" fmla="*/ 18 h 21"/>
                <a:gd name="T16" fmla="*/ 71 w 79"/>
                <a:gd name="T17" fmla="*/ 15 h 21"/>
                <a:gd name="T18" fmla="*/ 75 w 79"/>
                <a:gd name="T19" fmla="*/ 14 h 21"/>
                <a:gd name="T20" fmla="*/ 78 w 79"/>
                <a:gd name="T21" fmla="*/ 13 h 21"/>
                <a:gd name="T22" fmla="*/ 79 w 79"/>
                <a:gd name="T23" fmla="*/ 7 h 21"/>
                <a:gd name="T24" fmla="*/ 78 w 79"/>
                <a:gd name="T25" fmla="*/ 1 h 21"/>
                <a:gd name="T26" fmla="*/ 75 w 79"/>
                <a:gd name="T27" fmla="*/ 0 h 21"/>
                <a:gd name="T28" fmla="*/ 71 w 79"/>
                <a:gd name="T29" fmla="*/ 0 h 21"/>
                <a:gd name="T30" fmla="*/ 39 w 79"/>
                <a:gd name="T31" fmla="*/ 2 h 21"/>
                <a:gd name="T32" fmla="*/ 7 w 79"/>
                <a:gd name="T33" fmla="*/ 5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21"/>
                <a:gd name="T53" fmla="*/ 79 w 79"/>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21">
                  <a:moveTo>
                    <a:pt x="7" y="5"/>
                  </a:moveTo>
                  <a:lnTo>
                    <a:pt x="5" y="5"/>
                  </a:lnTo>
                  <a:lnTo>
                    <a:pt x="2" y="6"/>
                  </a:lnTo>
                  <a:lnTo>
                    <a:pt x="0" y="13"/>
                  </a:lnTo>
                  <a:lnTo>
                    <a:pt x="2" y="18"/>
                  </a:lnTo>
                  <a:lnTo>
                    <a:pt x="5" y="19"/>
                  </a:lnTo>
                  <a:lnTo>
                    <a:pt x="7" y="21"/>
                  </a:lnTo>
                  <a:lnTo>
                    <a:pt x="39" y="18"/>
                  </a:lnTo>
                  <a:lnTo>
                    <a:pt x="71" y="15"/>
                  </a:lnTo>
                  <a:lnTo>
                    <a:pt x="75" y="14"/>
                  </a:lnTo>
                  <a:lnTo>
                    <a:pt x="78" y="13"/>
                  </a:lnTo>
                  <a:lnTo>
                    <a:pt x="79" y="7"/>
                  </a:lnTo>
                  <a:lnTo>
                    <a:pt x="78" y="1"/>
                  </a:lnTo>
                  <a:lnTo>
                    <a:pt x="75" y="0"/>
                  </a:lnTo>
                  <a:lnTo>
                    <a:pt x="71" y="0"/>
                  </a:lnTo>
                  <a:lnTo>
                    <a:pt x="39" y="2"/>
                  </a:lnTo>
                  <a:lnTo>
                    <a:pt x="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02" name="Freeform 433">
              <a:extLst>
                <a:ext uri="{FF2B5EF4-FFF2-40B4-BE49-F238E27FC236}">
                  <a16:creationId xmlns:a16="http://schemas.microsoft.com/office/drawing/2014/main" id="{49CC29DF-C2F3-A8C0-FF22-B75DE7D23D57}"/>
                </a:ext>
              </a:extLst>
            </p:cNvPr>
            <p:cNvSpPr>
              <a:spLocks/>
            </p:cNvSpPr>
            <p:nvPr/>
          </p:nvSpPr>
          <p:spPr bwMode="auto">
            <a:xfrm>
              <a:off x="4293" y="2958"/>
              <a:ext cx="40" cy="12"/>
            </a:xfrm>
            <a:custGeom>
              <a:avLst/>
              <a:gdLst>
                <a:gd name="T0" fmla="*/ 8 w 79"/>
                <a:gd name="T1" fmla="*/ 7 h 22"/>
                <a:gd name="T2" fmla="*/ 5 w 79"/>
                <a:gd name="T3" fmla="*/ 7 h 22"/>
                <a:gd name="T4" fmla="*/ 2 w 79"/>
                <a:gd name="T5" fmla="*/ 8 h 22"/>
                <a:gd name="T6" fmla="*/ 0 w 79"/>
                <a:gd name="T7" fmla="*/ 14 h 22"/>
                <a:gd name="T8" fmla="*/ 2 w 79"/>
                <a:gd name="T9" fmla="*/ 20 h 22"/>
                <a:gd name="T10" fmla="*/ 5 w 79"/>
                <a:gd name="T11" fmla="*/ 21 h 22"/>
                <a:gd name="T12" fmla="*/ 8 w 79"/>
                <a:gd name="T13" fmla="*/ 22 h 22"/>
                <a:gd name="T14" fmla="*/ 71 w 79"/>
                <a:gd name="T15" fmla="*/ 16 h 22"/>
                <a:gd name="T16" fmla="*/ 74 w 79"/>
                <a:gd name="T17" fmla="*/ 16 h 22"/>
                <a:gd name="T18" fmla="*/ 76 w 79"/>
                <a:gd name="T19" fmla="*/ 14 h 22"/>
                <a:gd name="T20" fmla="*/ 79 w 79"/>
                <a:gd name="T21" fmla="*/ 8 h 22"/>
                <a:gd name="T22" fmla="*/ 76 w 79"/>
                <a:gd name="T23" fmla="*/ 3 h 22"/>
                <a:gd name="T24" fmla="*/ 74 w 79"/>
                <a:gd name="T25" fmla="*/ 1 h 22"/>
                <a:gd name="T26" fmla="*/ 71 w 79"/>
                <a:gd name="T27" fmla="*/ 0 h 22"/>
                <a:gd name="T28" fmla="*/ 8 w 79"/>
                <a:gd name="T29" fmla="*/ 7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22"/>
                <a:gd name="T47" fmla="*/ 79 w 79"/>
                <a:gd name="T48" fmla="*/ 22 h 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22">
                  <a:moveTo>
                    <a:pt x="8" y="7"/>
                  </a:moveTo>
                  <a:lnTo>
                    <a:pt x="5" y="7"/>
                  </a:lnTo>
                  <a:lnTo>
                    <a:pt x="2" y="8"/>
                  </a:lnTo>
                  <a:lnTo>
                    <a:pt x="0" y="14"/>
                  </a:lnTo>
                  <a:lnTo>
                    <a:pt x="2" y="20"/>
                  </a:lnTo>
                  <a:lnTo>
                    <a:pt x="5" y="21"/>
                  </a:lnTo>
                  <a:lnTo>
                    <a:pt x="8" y="22"/>
                  </a:lnTo>
                  <a:lnTo>
                    <a:pt x="71" y="16"/>
                  </a:lnTo>
                  <a:lnTo>
                    <a:pt x="74" y="16"/>
                  </a:lnTo>
                  <a:lnTo>
                    <a:pt x="76" y="14"/>
                  </a:lnTo>
                  <a:lnTo>
                    <a:pt x="79" y="8"/>
                  </a:lnTo>
                  <a:lnTo>
                    <a:pt x="76" y="3"/>
                  </a:lnTo>
                  <a:lnTo>
                    <a:pt x="74" y="1"/>
                  </a:lnTo>
                  <a:lnTo>
                    <a:pt x="71" y="0"/>
                  </a:lnTo>
                  <a:lnTo>
                    <a:pt x="8"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03" name="Freeform 434">
              <a:extLst>
                <a:ext uri="{FF2B5EF4-FFF2-40B4-BE49-F238E27FC236}">
                  <a16:creationId xmlns:a16="http://schemas.microsoft.com/office/drawing/2014/main" id="{5584BE3B-9932-097F-1ADB-7BDB000A3303}"/>
                </a:ext>
              </a:extLst>
            </p:cNvPr>
            <p:cNvSpPr>
              <a:spLocks/>
            </p:cNvSpPr>
            <p:nvPr/>
          </p:nvSpPr>
          <p:spPr bwMode="auto">
            <a:xfrm>
              <a:off x="4349" y="2954"/>
              <a:ext cx="40" cy="10"/>
            </a:xfrm>
            <a:custGeom>
              <a:avLst/>
              <a:gdLst>
                <a:gd name="T0" fmla="*/ 8 w 79"/>
                <a:gd name="T1" fmla="*/ 5 h 21"/>
                <a:gd name="T2" fmla="*/ 4 w 79"/>
                <a:gd name="T3" fmla="*/ 6 h 21"/>
                <a:gd name="T4" fmla="*/ 2 w 79"/>
                <a:gd name="T5" fmla="*/ 8 h 21"/>
                <a:gd name="T6" fmla="*/ 0 w 79"/>
                <a:gd name="T7" fmla="*/ 13 h 21"/>
                <a:gd name="T8" fmla="*/ 2 w 79"/>
                <a:gd name="T9" fmla="*/ 18 h 21"/>
                <a:gd name="T10" fmla="*/ 4 w 79"/>
                <a:gd name="T11" fmla="*/ 21 h 21"/>
                <a:gd name="T12" fmla="*/ 8 w 79"/>
                <a:gd name="T13" fmla="*/ 21 h 21"/>
                <a:gd name="T14" fmla="*/ 71 w 79"/>
                <a:gd name="T15" fmla="*/ 16 h 21"/>
                <a:gd name="T16" fmla="*/ 74 w 79"/>
                <a:gd name="T17" fmla="*/ 14 h 21"/>
                <a:gd name="T18" fmla="*/ 77 w 79"/>
                <a:gd name="T19" fmla="*/ 13 h 21"/>
                <a:gd name="T20" fmla="*/ 79 w 79"/>
                <a:gd name="T21" fmla="*/ 8 h 21"/>
                <a:gd name="T22" fmla="*/ 77 w 79"/>
                <a:gd name="T23" fmla="*/ 1 h 21"/>
                <a:gd name="T24" fmla="*/ 74 w 79"/>
                <a:gd name="T25" fmla="*/ 0 h 21"/>
                <a:gd name="T26" fmla="*/ 71 w 79"/>
                <a:gd name="T27" fmla="*/ 0 h 21"/>
                <a:gd name="T28" fmla="*/ 8 w 79"/>
                <a:gd name="T29" fmla="*/ 5 h 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21"/>
                <a:gd name="T47" fmla="*/ 79 w 79"/>
                <a:gd name="T48" fmla="*/ 21 h 2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21">
                  <a:moveTo>
                    <a:pt x="8" y="5"/>
                  </a:moveTo>
                  <a:lnTo>
                    <a:pt x="4" y="6"/>
                  </a:lnTo>
                  <a:lnTo>
                    <a:pt x="2" y="8"/>
                  </a:lnTo>
                  <a:lnTo>
                    <a:pt x="0" y="13"/>
                  </a:lnTo>
                  <a:lnTo>
                    <a:pt x="2" y="18"/>
                  </a:lnTo>
                  <a:lnTo>
                    <a:pt x="4" y="21"/>
                  </a:lnTo>
                  <a:lnTo>
                    <a:pt x="8" y="21"/>
                  </a:lnTo>
                  <a:lnTo>
                    <a:pt x="71" y="16"/>
                  </a:lnTo>
                  <a:lnTo>
                    <a:pt x="74" y="14"/>
                  </a:lnTo>
                  <a:lnTo>
                    <a:pt x="77" y="13"/>
                  </a:lnTo>
                  <a:lnTo>
                    <a:pt x="79" y="8"/>
                  </a:lnTo>
                  <a:lnTo>
                    <a:pt x="77" y="1"/>
                  </a:lnTo>
                  <a:lnTo>
                    <a:pt x="74" y="0"/>
                  </a:lnTo>
                  <a:lnTo>
                    <a:pt x="71" y="0"/>
                  </a:lnTo>
                  <a:lnTo>
                    <a:pt x="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04" name="Freeform 435">
              <a:extLst>
                <a:ext uri="{FF2B5EF4-FFF2-40B4-BE49-F238E27FC236}">
                  <a16:creationId xmlns:a16="http://schemas.microsoft.com/office/drawing/2014/main" id="{562775E3-7CD7-D403-F6EB-24783D3FF593}"/>
                </a:ext>
              </a:extLst>
            </p:cNvPr>
            <p:cNvSpPr>
              <a:spLocks/>
            </p:cNvSpPr>
            <p:nvPr/>
          </p:nvSpPr>
          <p:spPr bwMode="auto">
            <a:xfrm>
              <a:off x="4404" y="2948"/>
              <a:ext cx="39" cy="11"/>
            </a:xfrm>
            <a:custGeom>
              <a:avLst/>
              <a:gdLst>
                <a:gd name="T0" fmla="*/ 8 w 79"/>
                <a:gd name="T1" fmla="*/ 6 h 22"/>
                <a:gd name="T2" fmla="*/ 5 w 79"/>
                <a:gd name="T3" fmla="*/ 6 h 22"/>
                <a:gd name="T4" fmla="*/ 2 w 79"/>
                <a:gd name="T5" fmla="*/ 9 h 22"/>
                <a:gd name="T6" fmla="*/ 0 w 79"/>
                <a:gd name="T7" fmla="*/ 14 h 22"/>
                <a:gd name="T8" fmla="*/ 2 w 79"/>
                <a:gd name="T9" fmla="*/ 20 h 22"/>
                <a:gd name="T10" fmla="*/ 5 w 79"/>
                <a:gd name="T11" fmla="*/ 21 h 22"/>
                <a:gd name="T12" fmla="*/ 8 w 79"/>
                <a:gd name="T13" fmla="*/ 22 h 22"/>
                <a:gd name="T14" fmla="*/ 68 w 79"/>
                <a:gd name="T15" fmla="*/ 17 h 22"/>
                <a:gd name="T16" fmla="*/ 71 w 79"/>
                <a:gd name="T17" fmla="*/ 16 h 22"/>
                <a:gd name="T18" fmla="*/ 75 w 79"/>
                <a:gd name="T19" fmla="*/ 16 h 22"/>
                <a:gd name="T20" fmla="*/ 76 w 79"/>
                <a:gd name="T21" fmla="*/ 14 h 22"/>
                <a:gd name="T22" fmla="*/ 79 w 79"/>
                <a:gd name="T23" fmla="*/ 8 h 22"/>
                <a:gd name="T24" fmla="*/ 76 w 79"/>
                <a:gd name="T25" fmla="*/ 2 h 22"/>
                <a:gd name="T26" fmla="*/ 75 w 79"/>
                <a:gd name="T27" fmla="*/ 1 h 22"/>
                <a:gd name="T28" fmla="*/ 71 w 79"/>
                <a:gd name="T29" fmla="*/ 0 h 22"/>
                <a:gd name="T30" fmla="*/ 68 w 79"/>
                <a:gd name="T31" fmla="*/ 1 h 22"/>
                <a:gd name="T32" fmla="*/ 8 w 79"/>
                <a:gd name="T33" fmla="*/ 6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22"/>
                <a:gd name="T53" fmla="*/ 79 w 79"/>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22">
                  <a:moveTo>
                    <a:pt x="8" y="6"/>
                  </a:moveTo>
                  <a:lnTo>
                    <a:pt x="5" y="6"/>
                  </a:lnTo>
                  <a:lnTo>
                    <a:pt x="2" y="9"/>
                  </a:lnTo>
                  <a:lnTo>
                    <a:pt x="0" y="14"/>
                  </a:lnTo>
                  <a:lnTo>
                    <a:pt x="2" y="20"/>
                  </a:lnTo>
                  <a:lnTo>
                    <a:pt x="5" y="21"/>
                  </a:lnTo>
                  <a:lnTo>
                    <a:pt x="8" y="22"/>
                  </a:lnTo>
                  <a:lnTo>
                    <a:pt x="68" y="17"/>
                  </a:lnTo>
                  <a:lnTo>
                    <a:pt x="71" y="16"/>
                  </a:lnTo>
                  <a:lnTo>
                    <a:pt x="75" y="16"/>
                  </a:lnTo>
                  <a:lnTo>
                    <a:pt x="76" y="14"/>
                  </a:lnTo>
                  <a:lnTo>
                    <a:pt x="79" y="8"/>
                  </a:lnTo>
                  <a:lnTo>
                    <a:pt x="76" y="2"/>
                  </a:lnTo>
                  <a:lnTo>
                    <a:pt x="75" y="1"/>
                  </a:lnTo>
                  <a:lnTo>
                    <a:pt x="71" y="0"/>
                  </a:lnTo>
                  <a:lnTo>
                    <a:pt x="68" y="1"/>
                  </a:lnTo>
                  <a:lnTo>
                    <a:pt x="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05" name="Freeform 436">
              <a:extLst>
                <a:ext uri="{FF2B5EF4-FFF2-40B4-BE49-F238E27FC236}">
                  <a16:creationId xmlns:a16="http://schemas.microsoft.com/office/drawing/2014/main" id="{D39A49C8-9E89-830E-5163-CEC63F16F05B}"/>
                </a:ext>
              </a:extLst>
            </p:cNvPr>
            <p:cNvSpPr>
              <a:spLocks/>
            </p:cNvSpPr>
            <p:nvPr/>
          </p:nvSpPr>
          <p:spPr bwMode="auto">
            <a:xfrm>
              <a:off x="4459" y="2942"/>
              <a:ext cx="40" cy="11"/>
            </a:xfrm>
            <a:custGeom>
              <a:avLst/>
              <a:gdLst>
                <a:gd name="T0" fmla="*/ 8 w 79"/>
                <a:gd name="T1" fmla="*/ 6 h 22"/>
                <a:gd name="T2" fmla="*/ 5 w 79"/>
                <a:gd name="T3" fmla="*/ 8 h 22"/>
                <a:gd name="T4" fmla="*/ 2 w 79"/>
                <a:gd name="T5" fmla="*/ 9 h 22"/>
                <a:gd name="T6" fmla="*/ 0 w 79"/>
                <a:gd name="T7" fmla="*/ 14 h 22"/>
                <a:gd name="T8" fmla="*/ 2 w 79"/>
                <a:gd name="T9" fmla="*/ 21 h 22"/>
                <a:gd name="T10" fmla="*/ 5 w 79"/>
                <a:gd name="T11" fmla="*/ 22 h 22"/>
                <a:gd name="T12" fmla="*/ 8 w 79"/>
                <a:gd name="T13" fmla="*/ 22 h 22"/>
                <a:gd name="T14" fmla="*/ 45 w 79"/>
                <a:gd name="T15" fmla="*/ 18 h 22"/>
                <a:gd name="T16" fmla="*/ 71 w 79"/>
                <a:gd name="T17" fmla="*/ 16 h 22"/>
                <a:gd name="T18" fmla="*/ 74 w 79"/>
                <a:gd name="T19" fmla="*/ 16 h 22"/>
                <a:gd name="T20" fmla="*/ 76 w 79"/>
                <a:gd name="T21" fmla="*/ 13 h 22"/>
                <a:gd name="T22" fmla="*/ 79 w 79"/>
                <a:gd name="T23" fmla="*/ 8 h 22"/>
                <a:gd name="T24" fmla="*/ 76 w 79"/>
                <a:gd name="T25" fmla="*/ 3 h 22"/>
                <a:gd name="T26" fmla="*/ 74 w 79"/>
                <a:gd name="T27" fmla="*/ 1 h 22"/>
                <a:gd name="T28" fmla="*/ 71 w 79"/>
                <a:gd name="T29" fmla="*/ 0 h 22"/>
                <a:gd name="T30" fmla="*/ 45 w 79"/>
                <a:gd name="T31" fmla="*/ 3 h 22"/>
                <a:gd name="T32" fmla="*/ 8 w 79"/>
                <a:gd name="T33" fmla="*/ 6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22"/>
                <a:gd name="T53" fmla="*/ 79 w 79"/>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22">
                  <a:moveTo>
                    <a:pt x="8" y="6"/>
                  </a:moveTo>
                  <a:lnTo>
                    <a:pt x="5" y="8"/>
                  </a:lnTo>
                  <a:lnTo>
                    <a:pt x="2" y="9"/>
                  </a:lnTo>
                  <a:lnTo>
                    <a:pt x="0" y="14"/>
                  </a:lnTo>
                  <a:lnTo>
                    <a:pt x="2" y="21"/>
                  </a:lnTo>
                  <a:lnTo>
                    <a:pt x="5" y="22"/>
                  </a:lnTo>
                  <a:lnTo>
                    <a:pt x="8" y="22"/>
                  </a:lnTo>
                  <a:lnTo>
                    <a:pt x="45" y="18"/>
                  </a:lnTo>
                  <a:lnTo>
                    <a:pt x="71" y="16"/>
                  </a:lnTo>
                  <a:lnTo>
                    <a:pt x="74" y="16"/>
                  </a:lnTo>
                  <a:lnTo>
                    <a:pt x="76" y="13"/>
                  </a:lnTo>
                  <a:lnTo>
                    <a:pt x="79" y="8"/>
                  </a:lnTo>
                  <a:lnTo>
                    <a:pt x="76" y="3"/>
                  </a:lnTo>
                  <a:lnTo>
                    <a:pt x="74" y="1"/>
                  </a:lnTo>
                  <a:lnTo>
                    <a:pt x="71" y="0"/>
                  </a:lnTo>
                  <a:lnTo>
                    <a:pt x="45" y="3"/>
                  </a:lnTo>
                  <a:lnTo>
                    <a:pt x="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06" name="Freeform 437">
              <a:extLst>
                <a:ext uri="{FF2B5EF4-FFF2-40B4-BE49-F238E27FC236}">
                  <a16:creationId xmlns:a16="http://schemas.microsoft.com/office/drawing/2014/main" id="{189C3097-A721-D30D-B7BF-C98D6F869A91}"/>
                </a:ext>
              </a:extLst>
            </p:cNvPr>
            <p:cNvSpPr>
              <a:spLocks/>
            </p:cNvSpPr>
            <p:nvPr/>
          </p:nvSpPr>
          <p:spPr bwMode="auto">
            <a:xfrm>
              <a:off x="4514" y="2935"/>
              <a:ext cx="40" cy="12"/>
            </a:xfrm>
            <a:custGeom>
              <a:avLst/>
              <a:gdLst>
                <a:gd name="T0" fmla="*/ 8 w 79"/>
                <a:gd name="T1" fmla="*/ 8 h 23"/>
                <a:gd name="T2" fmla="*/ 5 w 79"/>
                <a:gd name="T3" fmla="*/ 9 h 23"/>
                <a:gd name="T4" fmla="*/ 2 w 79"/>
                <a:gd name="T5" fmla="*/ 10 h 23"/>
                <a:gd name="T6" fmla="*/ 0 w 79"/>
                <a:gd name="T7" fmla="*/ 16 h 23"/>
                <a:gd name="T8" fmla="*/ 2 w 79"/>
                <a:gd name="T9" fmla="*/ 21 h 23"/>
                <a:gd name="T10" fmla="*/ 5 w 79"/>
                <a:gd name="T11" fmla="*/ 23 h 23"/>
                <a:gd name="T12" fmla="*/ 8 w 79"/>
                <a:gd name="T13" fmla="*/ 23 h 23"/>
                <a:gd name="T14" fmla="*/ 21 w 79"/>
                <a:gd name="T15" fmla="*/ 22 h 23"/>
                <a:gd name="T16" fmla="*/ 71 w 79"/>
                <a:gd name="T17" fmla="*/ 16 h 23"/>
                <a:gd name="T18" fmla="*/ 75 w 79"/>
                <a:gd name="T19" fmla="*/ 16 h 23"/>
                <a:gd name="T20" fmla="*/ 76 w 79"/>
                <a:gd name="T21" fmla="*/ 14 h 23"/>
                <a:gd name="T22" fmla="*/ 79 w 79"/>
                <a:gd name="T23" fmla="*/ 8 h 23"/>
                <a:gd name="T24" fmla="*/ 76 w 79"/>
                <a:gd name="T25" fmla="*/ 2 h 23"/>
                <a:gd name="T26" fmla="*/ 75 w 79"/>
                <a:gd name="T27" fmla="*/ 1 h 23"/>
                <a:gd name="T28" fmla="*/ 71 w 79"/>
                <a:gd name="T29" fmla="*/ 0 h 23"/>
                <a:gd name="T30" fmla="*/ 21 w 79"/>
                <a:gd name="T31" fmla="*/ 6 h 23"/>
                <a:gd name="T32" fmla="*/ 8 w 79"/>
                <a:gd name="T33" fmla="*/ 8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23"/>
                <a:gd name="T53" fmla="*/ 79 w 79"/>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23">
                  <a:moveTo>
                    <a:pt x="8" y="8"/>
                  </a:moveTo>
                  <a:lnTo>
                    <a:pt x="5" y="9"/>
                  </a:lnTo>
                  <a:lnTo>
                    <a:pt x="2" y="10"/>
                  </a:lnTo>
                  <a:lnTo>
                    <a:pt x="0" y="16"/>
                  </a:lnTo>
                  <a:lnTo>
                    <a:pt x="2" y="21"/>
                  </a:lnTo>
                  <a:lnTo>
                    <a:pt x="5" y="23"/>
                  </a:lnTo>
                  <a:lnTo>
                    <a:pt x="8" y="23"/>
                  </a:lnTo>
                  <a:lnTo>
                    <a:pt x="21" y="22"/>
                  </a:lnTo>
                  <a:lnTo>
                    <a:pt x="71" y="16"/>
                  </a:lnTo>
                  <a:lnTo>
                    <a:pt x="75" y="16"/>
                  </a:lnTo>
                  <a:lnTo>
                    <a:pt x="76" y="14"/>
                  </a:lnTo>
                  <a:lnTo>
                    <a:pt x="79" y="8"/>
                  </a:lnTo>
                  <a:lnTo>
                    <a:pt x="76" y="2"/>
                  </a:lnTo>
                  <a:lnTo>
                    <a:pt x="75" y="1"/>
                  </a:lnTo>
                  <a:lnTo>
                    <a:pt x="71" y="0"/>
                  </a:lnTo>
                  <a:lnTo>
                    <a:pt x="21" y="6"/>
                  </a:lnTo>
                  <a:lnTo>
                    <a:pt x="8"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07" name="Freeform 438">
              <a:extLst>
                <a:ext uri="{FF2B5EF4-FFF2-40B4-BE49-F238E27FC236}">
                  <a16:creationId xmlns:a16="http://schemas.microsoft.com/office/drawing/2014/main" id="{BA7A2FC7-67DC-A87B-44DD-B0153B5F22FC}"/>
                </a:ext>
              </a:extLst>
            </p:cNvPr>
            <p:cNvSpPr>
              <a:spLocks/>
            </p:cNvSpPr>
            <p:nvPr/>
          </p:nvSpPr>
          <p:spPr bwMode="auto">
            <a:xfrm>
              <a:off x="4570" y="2929"/>
              <a:ext cx="40" cy="12"/>
            </a:xfrm>
            <a:custGeom>
              <a:avLst/>
              <a:gdLst>
                <a:gd name="T0" fmla="*/ 8 w 79"/>
                <a:gd name="T1" fmla="*/ 8 h 24"/>
                <a:gd name="T2" fmla="*/ 5 w 79"/>
                <a:gd name="T3" fmla="*/ 10 h 24"/>
                <a:gd name="T4" fmla="*/ 2 w 79"/>
                <a:gd name="T5" fmla="*/ 11 h 24"/>
                <a:gd name="T6" fmla="*/ 0 w 79"/>
                <a:gd name="T7" fmla="*/ 16 h 24"/>
                <a:gd name="T8" fmla="*/ 2 w 79"/>
                <a:gd name="T9" fmla="*/ 22 h 24"/>
                <a:gd name="T10" fmla="*/ 5 w 79"/>
                <a:gd name="T11" fmla="*/ 24 h 24"/>
                <a:gd name="T12" fmla="*/ 8 w 79"/>
                <a:gd name="T13" fmla="*/ 24 h 24"/>
                <a:gd name="T14" fmla="*/ 71 w 79"/>
                <a:gd name="T15" fmla="*/ 16 h 24"/>
                <a:gd name="T16" fmla="*/ 74 w 79"/>
                <a:gd name="T17" fmla="*/ 16 h 24"/>
                <a:gd name="T18" fmla="*/ 76 w 79"/>
                <a:gd name="T19" fmla="*/ 14 h 24"/>
                <a:gd name="T20" fmla="*/ 79 w 79"/>
                <a:gd name="T21" fmla="*/ 8 h 24"/>
                <a:gd name="T22" fmla="*/ 76 w 79"/>
                <a:gd name="T23" fmla="*/ 3 h 24"/>
                <a:gd name="T24" fmla="*/ 74 w 79"/>
                <a:gd name="T25" fmla="*/ 2 h 24"/>
                <a:gd name="T26" fmla="*/ 71 w 79"/>
                <a:gd name="T27" fmla="*/ 0 h 24"/>
                <a:gd name="T28" fmla="*/ 8 w 79"/>
                <a:gd name="T29" fmla="*/ 8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24"/>
                <a:gd name="T47" fmla="*/ 79 w 79"/>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24">
                  <a:moveTo>
                    <a:pt x="8" y="8"/>
                  </a:moveTo>
                  <a:lnTo>
                    <a:pt x="5" y="10"/>
                  </a:lnTo>
                  <a:lnTo>
                    <a:pt x="2" y="11"/>
                  </a:lnTo>
                  <a:lnTo>
                    <a:pt x="0" y="16"/>
                  </a:lnTo>
                  <a:lnTo>
                    <a:pt x="2" y="22"/>
                  </a:lnTo>
                  <a:lnTo>
                    <a:pt x="5" y="24"/>
                  </a:lnTo>
                  <a:lnTo>
                    <a:pt x="8" y="24"/>
                  </a:lnTo>
                  <a:lnTo>
                    <a:pt x="71" y="16"/>
                  </a:lnTo>
                  <a:lnTo>
                    <a:pt x="74" y="16"/>
                  </a:lnTo>
                  <a:lnTo>
                    <a:pt x="76" y="14"/>
                  </a:lnTo>
                  <a:lnTo>
                    <a:pt x="79" y="8"/>
                  </a:lnTo>
                  <a:lnTo>
                    <a:pt x="76" y="3"/>
                  </a:lnTo>
                  <a:lnTo>
                    <a:pt x="74" y="2"/>
                  </a:lnTo>
                  <a:lnTo>
                    <a:pt x="71" y="0"/>
                  </a:lnTo>
                  <a:lnTo>
                    <a:pt x="8"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08" name="Freeform 439">
              <a:extLst>
                <a:ext uri="{FF2B5EF4-FFF2-40B4-BE49-F238E27FC236}">
                  <a16:creationId xmlns:a16="http://schemas.microsoft.com/office/drawing/2014/main" id="{0D659542-3047-EEFE-901C-851E4B85236F}"/>
                </a:ext>
              </a:extLst>
            </p:cNvPr>
            <p:cNvSpPr>
              <a:spLocks/>
            </p:cNvSpPr>
            <p:nvPr/>
          </p:nvSpPr>
          <p:spPr bwMode="auto">
            <a:xfrm>
              <a:off x="4625" y="2921"/>
              <a:ext cx="39" cy="12"/>
            </a:xfrm>
            <a:custGeom>
              <a:avLst/>
              <a:gdLst>
                <a:gd name="T0" fmla="*/ 7 w 79"/>
                <a:gd name="T1" fmla="*/ 8 h 24"/>
                <a:gd name="T2" fmla="*/ 5 w 79"/>
                <a:gd name="T3" fmla="*/ 9 h 24"/>
                <a:gd name="T4" fmla="*/ 2 w 79"/>
                <a:gd name="T5" fmla="*/ 10 h 24"/>
                <a:gd name="T6" fmla="*/ 0 w 79"/>
                <a:gd name="T7" fmla="*/ 16 h 24"/>
                <a:gd name="T8" fmla="*/ 2 w 79"/>
                <a:gd name="T9" fmla="*/ 22 h 24"/>
                <a:gd name="T10" fmla="*/ 5 w 79"/>
                <a:gd name="T11" fmla="*/ 24 h 24"/>
                <a:gd name="T12" fmla="*/ 7 w 79"/>
                <a:gd name="T13" fmla="*/ 24 h 24"/>
                <a:gd name="T14" fmla="*/ 48 w 79"/>
                <a:gd name="T15" fmla="*/ 18 h 24"/>
                <a:gd name="T16" fmla="*/ 71 w 79"/>
                <a:gd name="T17" fmla="*/ 16 h 24"/>
                <a:gd name="T18" fmla="*/ 74 w 79"/>
                <a:gd name="T19" fmla="*/ 14 h 24"/>
                <a:gd name="T20" fmla="*/ 76 w 79"/>
                <a:gd name="T21" fmla="*/ 13 h 24"/>
                <a:gd name="T22" fmla="*/ 79 w 79"/>
                <a:gd name="T23" fmla="*/ 8 h 24"/>
                <a:gd name="T24" fmla="*/ 76 w 79"/>
                <a:gd name="T25" fmla="*/ 3 h 24"/>
                <a:gd name="T26" fmla="*/ 74 w 79"/>
                <a:gd name="T27" fmla="*/ 0 h 24"/>
                <a:gd name="T28" fmla="*/ 71 w 79"/>
                <a:gd name="T29" fmla="*/ 0 h 24"/>
                <a:gd name="T30" fmla="*/ 48 w 79"/>
                <a:gd name="T31" fmla="*/ 3 h 24"/>
                <a:gd name="T32" fmla="*/ 7 w 79"/>
                <a:gd name="T33" fmla="*/ 8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24"/>
                <a:gd name="T53" fmla="*/ 79 w 79"/>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24">
                  <a:moveTo>
                    <a:pt x="7" y="8"/>
                  </a:moveTo>
                  <a:lnTo>
                    <a:pt x="5" y="9"/>
                  </a:lnTo>
                  <a:lnTo>
                    <a:pt x="2" y="10"/>
                  </a:lnTo>
                  <a:lnTo>
                    <a:pt x="0" y="16"/>
                  </a:lnTo>
                  <a:lnTo>
                    <a:pt x="2" y="22"/>
                  </a:lnTo>
                  <a:lnTo>
                    <a:pt x="5" y="24"/>
                  </a:lnTo>
                  <a:lnTo>
                    <a:pt x="7" y="24"/>
                  </a:lnTo>
                  <a:lnTo>
                    <a:pt x="48" y="18"/>
                  </a:lnTo>
                  <a:lnTo>
                    <a:pt x="71" y="16"/>
                  </a:lnTo>
                  <a:lnTo>
                    <a:pt x="74" y="14"/>
                  </a:lnTo>
                  <a:lnTo>
                    <a:pt x="76" y="13"/>
                  </a:lnTo>
                  <a:lnTo>
                    <a:pt x="79" y="8"/>
                  </a:lnTo>
                  <a:lnTo>
                    <a:pt x="76" y="3"/>
                  </a:lnTo>
                  <a:lnTo>
                    <a:pt x="74" y="0"/>
                  </a:lnTo>
                  <a:lnTo>
                    <a:pt x="71" y="0"/>
                  </a:lnTo>
                  <a:lnTo>
                    <a:pt x="48" y="3"/>
                  </a:lnTo>
                  <a:lnTo>
                    <a:pt x="7"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09" name="Freeform 440">
              <a:extLst>
                <a:ext uri="{FF2B5EF4-FFF2-40B4-BE49-F238E27FC236}">
                  <a16:creationId xmlns:a16="http://schemas.microsoft.com/office/drawing/2014/main" id="{E17E8A29-AD05-E4A7-EC23-CCB84E3741E1}"/>
                </a:ext>
              </a:extLst>
            </p:cNvPr>
            <p:cNvSpPr>
              <a:spLocks/>
            </p:cNvSpPr>
            <p:nvPr/>
          </p:nvSpPr>
          <p:spPr bwMode="auto">
            <a:xfrm>
              <a:off x="4680" y="2913"/>
              <a:ext cx="39" cy="13"/>
            </a:xfrm>
            <a:custGeom>
              <a:avLst/>
              <a:gdLst>
                <a:gd name="T0" fmla="*/ 8 w 80"/>
                <a:gd name="T1" fmla="*/ 9 h 25"/>
                <a:gd name="T2" fmla="*/ 6 w 80"/>
                <a:gd name="T3" fmla="*/ 9 h 25"/>
                <a:gd name="T4" fmla="*/ 3 w 80"/>
                <a:gd name="T5" fmla="*/ 12 h 25"/>
                <a:gd name="T6" fmla="*/ 0 w 80"/>
                <a:gd name="T7" fmla="*/ 17 h 25"/>
                <a:gd name="T8" fmla="*/ 3 w 80"/>
                <a:gd name="T9" fmla="*/ 22 h 25"/>
                <a:gd name="T10" fmla="*/ 6 w 80"/>
                <a:gd name="T11" fmla="*/ 24 h 25"/>
                <a:gd name="T12" fmla="*/ 8 w 80"/>
                <a:gd name="T13" fmla="*/ 25 h 25"/>
                <a:gd name="T14" fmla="*/ 20 w 80"/>
                <a:gd name="T15" fmla="*/ 24 h 25"/>
                <a:gd name="T16" fmla="*/ 72 w 80"/>
                <a:gd name="T17" fmla="*/ 16 h 25"/>
                <a:gd name="T18" fmla="*/ 74 w 80"/>
                <a:gd name="T19" fmla="*/ 15 h 25"/>
                <a:gd name="T20" fmla="*/ 77 w 80"/>
                <a:gd name="T21" fmla="*/ 13 h 25"/>
                <a:gd name="T22" fmla="*/ 80 w 80"/>
                <a:gd name="T23" fmla="*/ 8 h 25"/>
                <a:gd name="T24" fmla="*/ 77 w 80"/>
                <a:gd name="T25" fmla="*/ 3 h 25"/>
                <a:gd name="T26" fmla="*/ 74 w 80"/>
                <a:gd name="T27" fmla="*/ 0 h 25"/>
                <a:gd name="T28" fmla="*/ 72 w 80"/>
                <a:gd name="T29" fmla="*/ 0 h 25"/>
                <a:gd name="T30" fmla="*/ 20 w 80"/>
                <a:gd name="T31" fmla="*/ 8 h 25"/>
                <a:gd name="T32" fmla="*/ 8 w 80"/>
                <a:gd name="T33" fmla="*/ 9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25"/>
                <a:gd name="T53" fmla="*/ 80 w 80"/>
                <a:gd name="T54" fmla="*/ 25 h 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25">
                  <a:moveTo>
                    <a:pt x="8" y="9"/>
                  </a:moveTo>
                  <a:lnTo>
                    <a:pt x="6" y="9"/>
                  </a:lnTo>
                  <a:lnTo>
                    <a:pt x="3" y="12"/>
                  </a:lnTo>
                  <a:lnTo>
                    <a:pt x="0" y="17"/>
                  </a:lnTo>
                  <a:lnTo>
                    <a:pt x="3" y="22"/>
                  </a:lnTo>
                  <a:lnTo>
                    <a:pt x="6" y="24"/>
                  </a:lnTo>
                  <a:lnTo>
                    <a:pt x="8" y="25"/>
                  </a:lnTo>
                  <a:lnTo>
                    <a:pt x="20" y="24"/>
                  </a:lnTo>
                  <a:lnTo>
                    <a:pt x="72" y="16"/>
                  </a:lnTo>
                  <a:lnTo>
                    <a:pt x="74" y="15"/>
                  </a:lnTo>
                  <a:lnTo>
                    <a:pt x="77" y="13"/>
                  </a:lnTo>
                  <a:lnTo>
                    <a:pt x="80" y="8"/>
                  </a:lnTo>
                  <a:lnTo>
                    <a:pt x="77" y="3"/>
                  </a:lnTo>
                  <a:lnTo>
                    <a:pt x="74" y="0"/>
                  </a:lnTo>
                  <a:lnTo>
                    <a:pt x="72" y="0"/>
                  </a:lnTo>
                  <a:lnTo>
                    <a:pt x="20" y="8"/>
                  </a:lnTo>
                  <a:lnTo>
                    <a:pt x="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10" name="Freeform 441">
              <a:extLst>
                <a:ext uri="{FF2B5EF4-FFF2-40B4-BE49-F238E27FC236}">
                  <a16:creationId xmlns:a16="http://schemas.microsoft.com/office/drawing/2014/main" id="{2379D6F5-442D-830C-7A49-4458953D3001}"/>
                </a:ext>
              </a:extLst>
            </p:cNvPr>
            <p:cNvSpPr>
              <a:spLocks/>
            </p:cNvSpPr>
            <p:nvPr/>
          </p:nvSpPr>
          <p:spPr bwMode="auto">
            <a:xfrm>
              <a:off x="4735" y="2905"/>
              <a:ext cx="39" cy="13"/>
            </a:xfrm>
            <a:custGeom>
              <a:avLst/>
              <a:gdLst>
                <a:gd name="T0" fmla="*/ 8 w 79"/>
                <a:gd name="T1" fmla="*/ 10 h 26"/>
                <a:gd name="T2" fmla="*/ 4 w 79"/>
                <a:gd name="T3" fmla="*/ 10 h 26"/>
                <a:gd name="T4" fmla="*/ 2 w 79"/>
                <a:gd name="T5" fmla="*/ 12 h 26"/>
                <a:gd name="T6" fmla="*/ 0 w 79"/>
                <a:gd name="T7" fmla="*/ 18 h 26"/>
                <a:gd name="T8" fmla="*/ 2 w 79"/>
                <a:gd name="T9" fmla="*/ 24 h 26"/>
                <a:gd name="T10" fmla="*/ 4 w 79"/>
                <a:gd name="T11" fmla="*/ 25 h 26"/>
                <a:gd name="T12" fmla="*/ 8 w 79"/>
                <a:gd name="T13" fmla="*/ 26 h 26"/>
                <a:gd name="T14" fmla="*/ 65 w 79"/>
                <a:gd name="T15" fmla="*/ 17 h 26"/>
                <a:gd name="T16" fmla="*/ 71 w 79"/>
                <a:gd name="T17" fmla="*/ 16 h 26"/>
                <a:gd name="T18" fmla="*/ 73 w 79"/>
                <a:gd name="T19" fmla="*/ 16 h 26"/>
                <a:gd name="T20" fmla="*/ 76 w 79"/>
                <a:gd name="T21" fmla="*/ 13 h 26"/>
                <a:gd name="T22" fmla="*/ 79 w 79"/>
                <a:gd name="T23" fmla="*/ 8 h 26"/>
                <a:gd name="T24" fmla="*/ 76 w 79"/>
                <a:gd name="T25" fmla="*/ 2 h 26"/>
                <a:gd name="T26" fmla="*/ 73 w 79"/>
                <a:gd name="T27" fmla="*/ 1 h 26"/>
                <a:gd name="T28" fmla="*/ 71 w 79"/>
                <a:gd name="T29" fmla="*/ 0 h 26"/>
                <a:gd name="T30" fmla="*/ 65 w 79"/>
                <a:gd name="T31" fmla="*/ 1 h 26"/>
                <a:gd name="T32" fmla="*/ 8 w 79"/>
                <a:gd name="T33" fmla="*/ 10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26"/>
                <a:gd name="T53" fmla="*/ 79 w 79"/>
                <a:gd name="T54" fmla="*/ 26 h 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26">
                  <a:moveTo>
                    <a:pt x="8" y="10"/>
                  </a:moveTo>
                  <a:lnTo>
                    <a:pt x="4" y="10"/>
                  </a:lnTo>
                  <a:lnTo>
                    <a:pt x="2" y="12"/>
                  </a:lnTo>
                  <a:lnTo>
                    <a:pt x="0" y="18"/>
                  </a:lnTo>
                  <a:lnTo>
                    <a:pt x="2" y="24"/>
                  </a:lnTo>
                  <a:lnTo>
                    <a:pt x="4" y="25"/>
                  </a:lnTo>
                  <a:lnTo>
                    <a:pt x="8" y="26"/>
                  </a:lnTo>
                  <a:lnTo>
                    <a:pt x="65" y="17"/>
                  </a:lnTo>
                  <a:lnTo>
                    <a:pt x="71" y="16"/>
                  </a:lnTo>
                  <a:lnTo>
                    <a:pt x="73" y="16"/>
                  </a:lnTo>
                  <a:lnTo>
                    <a:pt x="76" y="13"/>
                  </a:lnTo>
                  <a:lnTo>
                    <a:pt x="79" y="8"/>
                  </a:lnTo>
                  <a:lnTo>
                    <a:pt x="76" y="2"/>
                  </a:lnTo>
                  <a:lnTo>
                    <a:pt x="73" y="1"/>
                  </a:lnTo>
                  <a:lnTo>
                    <a:pt x="71" y="0"/>
                  </a:lnTo>
                  <a:lnTo>
                    <a:pt x="65" y="1"/>
                  </a:lnTo>
                  <a:lnTo>
                    <a:pt x="8"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11" name="Freeform 442">
              <a:extLst>
                <a:ext uri="{FF2B5EF4-FFF2-40B4-BE49-F238E27FC236}">
                  <a16:creationId xmlns:a16="http://schemas.microsoft.com/office/drawing/2014/main" id="{4AC1F7F9-3885-A46F-79D7-D99BE8EBCB70}"/>
                </a:ext>
              </a:extLst>
            </p:cNvPr>
            <p:cNvSpPr>
              <a:spLocks/>
            </p:cNvSpPr>
            <p:nvPr/>
          </p:nvSpPr>
          <p:spPr bwMode="auto">
            <a:xfrm>
              <a:off x="4789" y="2896"/>
              <a:ext cx="40" cy="13"/>
            </a:xfrm>
            <a:custGeom>
              <a:avLst/>
              <a:gdLst>
                <a:gd name="T0" fmla="*/ 8 w 79"/>
                <a:gd name="T1" fmla="*/ 11 h 27"/>
                <a:gd name="T2" fmla="*/ 5 w 79"/>
                <a:gd name="T3" fmla="*/ 12 h 27"/>
                <a:gd name="T4" fmla="*/ 3 w 79"/>
                <a:gd name="T5" fmla="*/ 13 h 27"/>
                <a:gd name="T6" fmla="*/ 0 w 79"/>
                <a:gd name="T7" fmla="*/ 19 h 27"/>
                <a:gd name="T8" fmla="*/ 3 w 79"/>
                <a:gd name="T9" fmla="*/ 25 h 27"/>
                <a:gd name="T10" fmla="*/ 5 w 79"/>
                <a:gd name="T11" fmla="*/ 27 h 27"/>
                <a:gd name="T12" fmla="*/ 8 w 79"/>
                <a:gd name="T13" fmla="*/ 27 h 27"/>
                <a:gd name="T14" fmla="*/ 32 w 79"/>
                <a:gd name="T15" fmla="*/ 24 h 27"/>
                <a:gd name="T16" fmla="*/ 71 w 79"/>
                <a:gd name="T17" fmla="*/ 16 h 27"/>
                <a:gd name="T18" fmla="*/ 74 w 79"/>
                <a:gd name="T19" fmla="*/ 16 h 27"/>
                <a:gd name="T20" fmla="*/ 77 w 79"/>
                <a:gd name="T21" fmla="*/ 15 h 27"/>
                <a:gd name="T22" fmla="*/ 79 w 79"/>
                <a:gd name="T23" fmla="*/ 8 h 27"/>
                <a:gd name="T24" fmla="*/ 77 w 79"/>
                <a:gd name="T25" fmla="*/ 3 h 27"/>
                <a:gd name="T26" fmla="*/ 74 w 79"/>
                <a:gd name="T27" fmla="*/ 2 h 27"/>
                <a:gd name="T28" fmla="*/ 71 w 79"/>
                <a:gd name="T29" fmla="*/ 0 h 27"/>
                <a:gd name="T30" fmla="*/ 32 w 79"/>
                <a:gd name="T31" fmla="*/ 8 h 27"/>
                <a:gd name="T32" fmla="*/ 8 w 79"/>
                <a:gd name="T33" fmla="*/ 11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27"/>
                <a:gd name="T53" fmla="*/ 79 w 79"/>
                <a:gd name="T54" fmla="*/ 27 h 2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27">
                  <a:moveTo>
                    <a:pt x="8" y="11"/>
                  </a:moveTo>
                  <a:lnTo>
                    <a:pt x="5" y="12"/>
                  </a:lnTo>
                  <a:lnTo>
                    <a:pt x="3" y="13"/>
                  </a:lnTo>
                  <a:lnTo>
                    <a:pt x="0" y="19"/>
                  </a:lnTo>
                  <a:lnTo>
                    <a:pt x="3" y="25"/>
                  </a:lnTo>
                  <a:lnTo>
                    <a:pt x="5" y="27"/>
                  </a:lnTo>
                  <a:lnTo>
                    <a:pt x="8" y="27"/>
                  </a:lnTo>
                  <a:lnTo>
                    <a:pt x="32" y="24"/>
                  </a:lnTo>
                  <a:lnTo>
                    <a:pt x="71" y="16"/>
                  </a:lnTo>
                  <a:lnTo>
                    <a:pt x="74" y="16"/>
                  </a:lnTo>
                  <a:lnTo>
                    <a:pt x="77" y="15"/>
                  </a:lnTo>
                  <a:lnTo>
                    <a:pt x="79" y="8"/>
                  </a:lnTo>
                  <a:lnTo>
                    <a:pt x="77" y="3"/>
                  </a:lnTo>
                  <a:lnTo>
                    <a:pt x="74" y="2"/>
                  </a:lnTo>
                  <a:lnTo>
                    <a:pt x="71" y="0"/>
                  </a:lnTo>
                  <a:lnTo>
                    <a:pt x="32" y="8"/>
                  </a:lnTo>
                  <a:lnTo>
                    <a:pt x="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12" name="Freeform 443">
              <a:extLst>
                <a:ext uri="{FF2B5EF4-FFF2-40B4-BE49-F238E27FC236}">
                  <a16:creationId xmlns:a16="http://schemas.microsoft.com/office/drawing/2014/main" id="{FB6A8851-D29E-51A0-3242-0C320B5FB15C}"/>
                </a:ext>
              </a:extLst>
            </p:cNvPr>
            <p:cNvSpPr>
              <a:spLocks/>
            </p:cNvSpPr>
            <p:nvPr/>
          </p:nvSpPr>
          <p:spPr bwMode="auto">
            <a:xfrm>
              <a:off x="4844" y="2886"/>
              <a:ext cx="40" cy="14"/>
            </a:xfrm>
            <a:custGeom>
              <a:avLst/>
              <a:gdLst>
                <a:gd name="T0" fmla="*/ 8 w 79"/>
                <a:gd name="T1" fmla="*/ 10 h 26"/>
                <a:gd name="T2" fmla="*/ 5 w 79"/>
                <a:gd name="T3" fmla="*/ 12 h 26"/>
                <a:gd name="T4" fmla="*/ 2 w 79"/>
                <a:gd name="T5" fmla="*/ 13 h 26"/>
                <a:gd name="T6" fmla="*/ 0 w 79"/>
                <a:gd name="T7" fmla="*/ 18 h 26"/>
                <a:gd name="T8" fmla="*/ 2 w 79"/>
                <a:gd name="T9" fmla="*/ 25 h 26"/>
                <a:gd name="T10" fmla="*/ 5 w 79"/>
                <a:gd name="T11" fmla="*/ 26 h 26"/>
                <a:gd name="T12" fmla="*/ 8 w 79"/>
                <a:gd name="T13" fmla="*/ 26 h 26"/>
                <a:gd name="T14" fmla="*/ 69 w 79"/>
                <a:gd name="T15" fmla="*/ 16 h 26"/>
                <a:gd name="T16" fmla="*/ 71 w 79"/>
                <a:gd name="T17" fmla="*/ 16 h 26"/>
                <a:gd name="T18" fmla="*/ 74 w 79"/>
                <a:gd name="T19" fmla="*/ 14 h 26"/>
                <a:gd name="T20" fmla="*/ 76 w 79"/>
                <a:gd name="T21" fmla="*/ 13 h 26"/>
                <a:gd name="T22" fmla="*/ 79 w 79"/>
                <a:gd name="T23" fmla="*/ 8 h 26"/>
                <a:gd name="T24" fmla="*/ 76 w 79"/>
                <a:gd name="T25" fmla="*/ 2 h 26"/>
                <a:gd name="T26" fmla="*/ 74 w 79"/>
                <a:gd name="T27" fmla="*/ 0 h 26"/>
                <a:gd name="T28" fmla="*/ 71 w 79"/>
                <a:gd name="T29" fmla="*/ 0 h 26"/>
                <a:gd name="T30" fmla="*/ 69 w 79"/>
                <a:gd name="T31" fmla="*/ 0 h 26"/>
                <a:gd name="T32" fmla="*/ 8 w 79"/>
                <a:gd name="T33" fmla="*/ 10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26"/>
                <a:gd name="T53" fmla="*/ 79 w 79"/>
                <a:gd name="T54" fmla="*/ 26 h 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26">
                  <a:moveTo>
                    <a:pt x="8" y="10"/>
                  </a:moveTo>
                  <a:lnTo>
                    <a:pt x="5" y="12"/>
                  </a:lnTo>
                  <a:lnTo>
                    <a:pt x="2" y="13"/>
                  </a:lnTo>
                  <a:lnTo>
                    <a:pt x="0" y="18"/>
                  </a:lnTo>
                  <a:lnTo>
                    <a:pt x="2" y="25"/>
                  </a:lnTo>
                  <a:lnTo>
                    <a:pt x="5" y="26"/>
                  </a:lnTo>
                  <a:lnTo>
                    <a:pt x="8" y="26"/>
                  </a:lnTo>
                  <a:lnTo>
                    <a:pt x="69" y="16"/>
                  </a:lnTo>
                  <a:lnTo>
                    <a:pt x="71" y="16"/>
                  </a:lnTo>
                  <a:lnTo>
                    <a:pt x="74" y="14"/>
                  </a:lnTo>
                  <a:lnTo>
                    <a:pt x="76" y="13"/>
                  </a:lnTo>
                  <a:lnTo>
                    <a:pt x="79" y="8"/>
                  </a:lnTo>
                  <a:lnTo>
                    <a:pt x="76" y="2"/>
                  </a:lnTo>
                  <a:lnTo>
                    <a:pt x="74" y="0"/>
                  </a:lnTo>
                  <a:lnTo>
                    <a:pt x="71" y="0"/>
                  </a:lnTo>
                  <a:lnTo>
                    <a:pt x="69" y="0"/>
                  </a:lnTo>
                  <a:lnTo>
                    <a:pt x="8"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13" name="Freeform 444">
              <a:extLst>
                <a:ext uri="{FF2B5EF4-FFF2-40B4-BE49-F238E27FC236}">
                  <a16:creationId xmlns:a16="http://schemas.microsoft.com/office/drawing/2014/main" id="{04E40768-80B3-FC82-7CAA-AB2678598490}"/>
                </a:ext>
              </a:extLst>
            </p:cNvPr>
            <p:cNvSpPr>
              <a:spLocks/>
            </p:cNvSpPr>
            <p:nvPr/>
          </p:nvSpPr>
          <p:spPr bwMode="auto">
            <a:xfrm>
              <a:off x="4899" y="2876"/>
              <a:ext cx="39" cy="14"/>
            </a:xfrm>
            <a:custGeom>
              <a:avLst/>
              <a:gdLst>
                <a:gd name="T0" fmla="*/ 8 w 78"/>
                <a:gd name="T1" fmla="*/ 11 h 27"/>
                <a:gd name="T2" fmla="*/ 5 w 78"/>
                <a:gd name="T3" fmla="*/ 13 h 27"/>
                <a:gd name="T4" fmla="*/ 2 w 78"/>
                <a:gd name="T5" fmla="*/ 14 h 27"/>
                <a:gd name="T6" fmla="*/ 0 w 78"/>
                <a:gd name="T7" fmla="*/ 19 h 27"/>
                <a:gd name="T8" fmla="*/ 2 w 78"/>
                <a:gd name="T9" fmla="*/ 25 h 27"/>
                <a:gd name="T10" fmla="*/ 5 w 78"/>
                <a:gd name="T11" fmla="*/ 27 h 27"/>
                <a:gd name="T12" fmla="*/ 8 w 78"/>
                <a:gd name="T13" fmla="*/ 27 h 27"/>
                <a:gd name="T14" fmla="*/ 29 w 78"/>
                <a:gd name="T15" fmla="*/ 23 h 27"/>
                <a:gd name="T16" fmla="*/ 70 w 78"/>
                <a:gd name="T17" fmla="*/ 15 h 27"/>
                <a:gd name="T18" fmla="*/ 72 w 78"/>
                <a:gd name="T19" fmla="*/ 14 h 27"/>
                <a:gd name="T20" fmla="*/ 75 w 78"/>
                <a:gd name="T21" fmla="*/ 13 h 27"/>
                <a:gd name="T22" fmla="*/ 78 w 78"/>
                <a:gd name="T23" fmla="*/ 8 h 27"/>
                <a:gd name="T24" fmla="*/ 75 w 78"/>
                <a:gd name="T25" fmla="*/ 2 h 27"/>
                <a:gd name="T26" fmla="*/ 72 w 78"/>
                <a:gd name="T27" fmla="*/ 1 h 27"/>
                <a:gd name="T28" fmla="*/ 70 w 78"/>
                <a:gd name="T29" fmla="*/ 0 h 27"/>
                <a:gd name="T30" fmla="*/ 29 w 78"/>
                <a:gd name="T31" fmla="*/ 8 h 27"/>
                <a:gd name="T32" fmla="*/ 8 w 78"/>
                <a:gd name="T33" fmla="*/ 11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27"/>
                <a:gd name="T53" fmla="*/ 78 w 78"/>
                <a:gd name="T54" fmla="*/ 27 h 2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27">
                  <a:moveTo>
                    <a:pt x="8" y="11"/>
                  </a:moveTo>
                  <a:lnTo>
                    <a:pt x="5" y="13"/>
                  </a:lnTo>
                  <a:lnTo>
                    <a:pt x="2" y="14"/>
                  </a:lnTo>
                  <a:lnTo>
                    <a:pt x="0" y="19"/>
                  </a:lnTo>
                  <a:lnTo>
                    <a:pt x="2" y="25"/>
                  </a:lnTo>
                  <a:lnTo>
                    <a:pt x="5" y="27"/>
                  </a:lnTo>
                  <a:lnTo>
                    <a:pt x="8" y="27"/>
                  </a:lnTo>
                  <a:lnTo>
                    <a:pt x="29" y="23"/>
                  </a:lnTo>
                  <a:lnTo>
                    <a:pt x="70" y="15"/>
                  </a:lnTo>
                  <a:lnTo>
                    <a:pt x="72" y="14"/>
                  </a:lnTo>
                  <a:lnTo>
                    <a:pt x="75" y="13"/>
                  </a:lnTo>
                  <a:lnTo>
                    <a:pt x="78" y="8"/>
                  </a:lnTo>
                  <a:lnTo>
                    <a:pt x="75" y="2"/>
                  </a:lnTo>
                  <a:lnTo>
                    <a:pt x="72" y="1"/>
                  </a:lnTo>
                  <a:lnTo>
                    <a:pt x="70" y="0"/>
                  </a:lnTo>
                  <a:lnTo>
                    <a:pt x="29" y="8"/>
                  </a:lnTo>
                  <a:lnTo>
                    <a:pt x="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14" name="Freeform 445">
              <a:extLst>
                <a:ext uri="{FF2B5EF4-FFF2-40B4-BE49-F238E27FC236}">
                  <a16:creationId xmlns:a16="http://schemas.microsoft.com/office/drawing/2014/main" id="{AEDF52C5-2334-E115-BAE0-2ECB1729994A}"/>
                </a:ext>
              </a:extLst>
            </p:cNvPr>
            <p:cNvSpPr>
              <a:spLocks/>
            </p:cNvSpPr>
            <p:nvPr/>
          </p:nvSpPr>
          <p:spPr bwMode="auto">
            <a:xfrm>
              <a:off x="4954" y="2865"/>
              <a:ext cx="39" cy="14"/>
            </a:xfrm>
            <a:custGeom>
              <a:avLst/>
              <a:gdLst>
                <a:gd name="T0" fmla="*/ 8 w 78"/>
                <a:gd name="T1" fmla="*/ 13 h 29"/>
                <a:gd name="T2" fmla="*/ 5 w 78"/>
                <a:gd name="T3" fmla="*/ 13 h 29"/>
                <a:gd name="T4" fmla="*/ 3 w 78"/>
                <a:gd name="T5" fmla="*/ 16 h 29"/>
                <a:gd name="T6" fmla="*/ 0 w 78"/>
                <a:gd name="T7" fmla="*/ 21 h 29"/>
                <a:gd name="T8" fmla="*/ 3 w 78"/>
                <a:gd name="T9" fmla="*/ 27 h 29"/>
                <a:gd name="T10" fmla="*/ 5 w 78"/>
                <a:gd name="T11" fmla="*/ 28 h 29"/>
                <a:gd name="T12" fmla="*/ 8 w 78"/>
                <a:gd name="T13" fmla="*/ 29 h 29"/>
                <a:gd name="T14" fmla="*/ 57 w 78"/>
                <a:gd name="T15" fmla="*/ 19 h 29"/>
                <a:gd name="T16" fmla="*/ 61 w 78"/>
                <a:gd name="T17" fmla="*/ 19 h 29"/>
                <a:gd name="T18" fmla="*/ 74 w 78"/>
                <a:gd name="T19" fmla="*/ 16 h 29"/>
                <a:gd name="T20" fmla="*/ 77 w 78"/>
                <a:gd name="T21" fmla="*/ 13 h 29"/>
                <a:gd name="T22" fmla="*/ 78 w 78"/>
                <a:gd name="T23" fmla="*/ 8 h 29"/>
                <a:gd name="T24" fmla="*/ 77 w 78"/>
                <a:gd name="T25" fmla="*/ 3 h 29"/>
                <a:gd name="T26" fmla="*/ 74 w 78"/>
                <a:gd name="T27" fmla="*/ 1 h 29"/>
                <a:gd name="T28" fmla="*/ 70 w 78"/>
                <a:gd name="T29" fmla="*/ 0 h 29"/>
                <a:gd name="T30" fmla="*/ 68 w 78"/>
                <a:gd name="T31" fmla="*/ 1 h 29"/>
                <a:gd name="T32" fmla="*/ 54 w 78"/>
                <a:gd name="T33" fmla="*/ 4 h 29"/>
                <a:gd name="T34" fmla="*/ 57 w 78"/>
                <a:gd name="T35" fmla="*/ 11 h 29"/>
                <a:gd name="T36" fmla="*/ 57 w 78"/>
                <a:gd name="T37" fmla="*/ 3 h 29"/>
                <a:gd name="T38" fmla="*/ 8 w 78"/>
                <a:gd name="T39" fmla="*/ 13 h 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29"/>
                <a:gd name="T62" fmla="*/ 78 w 78"/>
                <a:gd name="T63" fmla="*/ 29 h 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29">
                  <a:moveTo>
                    <a:pt x="8" y="13"/>
                  </a:moveTo>
                  <a:lnTo>
                    <a:pt x="5" y="13"/>
                  </a:lnTo>
                  <a:lnTo>
                    <a:pt x="3" y="16"/>
                  </a:lnTo>
                  <a:lnTo>
                    <a:pt x="0" y="21"/>
                  </a:lnTo>
                  <a:lnTo>
                    <a:pt x="3" y="27"/>
                  </a:lnTo>
                  <a:lnTo>
                    <a:pt x="5" y="28"/>
                  </a:lnTo>
                  <a:lnTo>
                    <a:pt x="8" y="29"/>
                  </a:lnTo>
                  <a:lnTo>
                    <a:pt x="57" y="19"/>
                  </a:lnTo>
                  <a:lnTo>
                    <a:pt x="61" y="19"/>
                  </a:lnTo>
                  <a:lnTo>
                    <a:pt x="74" y="16"/>
                  </a:lnTo>
                  <a:lnTo>
                    <a:pt x="77" y="13"/>
                  </a:lnTo>
                  <a:lnTo>
                    <a:pt x="78" y="8"/>
                  </a:lnTo>
                  <a:lnTo>
                    <a:pt x="77" y="3"/>
                  </a:lnTo>
                  <a:lnTo>
                    <a:pt x="74" y="1"/>
                  </a:lnTo>
                  <a:lnTo>
                    <a:pt x="70" y="0"/>
                  </a:lnTo>
                  <a:lnTo>
                    <a:pt x="68" y="1"/>
                  </a:lnTo>
                  <a:lnTo>
                    <a:pt x="54" y="4"/>
                  </a:lnTo>
                  <a:lnTo>
                    <a:pt x="57" y="11"/>
                  </a:lnTo>
                  <a:lnTo>
                    <a:pt x="57" y="3"/>
                  </a:lnTo>
                  <a:lnTo>
                    <a:pt x="8"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15" name="Freeform 446">
              <a:extLst>
                <a:ext uri="{FF2B5EF4-FFF2-40B4-BE49-F238E27FC236}">
                  <a16:creationId xmlns:a16="http://schemas.microsoft.com/office/drawing/2014/main" id="{F9E187E4-79D0-23DE-F669-3946D0F50408}"/>
                </a:ext>
              </a:extLst>
            </p:cNvPr>
            <p:cNvSpPr>
              <a:spLocks/>
            </p:cNvSpPr>
            <p:nvPr/>
          </p:nvSpPr>
          <p:spPr bwMode="auto">
            <a:xfrm>
              <a:off x="5008" y="2853"/>
              <a:ext cx="39" cy="15"/>
            </a:xfrm>
            <a:custGeom>
              <a:avLst/>
              <a:gdLst>
                <a:gd name="T0" fmla="*/ 5 w 78"/>
                <a:gd name="T1" fmla="*/ 15 h 31"/>
                <a:gd name="T2" fmla="*/ 2 w 78"/>
                <a:gd name="T3" fmla="*/ 16 h 31"/>
                <a:gd name="T4" fmla="*/ 0 w 78"/>
                <a:gd name="T5" fmla="*/ 23 h 31"/>
                <a:gd name="T6" fmla="*/ 2 w 78"/>
                <a:gd name="T7" fmla="*/ 28 h 31"/>
                <a:gd name="T8" fmla="*/ 5 w 78"/>
                <a:gd name="T9" fmla="*/ 29 h 31"/>
                <a:gd name="T10" fmla="*/ 7 w 78"/>
                <a:gd name="T11" fmla="*/ 31 h 31"/>
                <a:gd name="T12" fmla="*/ 11 w 78"/>
                <a:gd name="T13" fmla="*/ 29 h 31"/>
                <a:gd name="T14" fmla="*/ 18 w 78"/>
                <a:gd name="T15" fmla="*/ 28 h 31"/>
                <a:gd name="T16" fmla="*/ 74 w 78"/>
                <a:gd name="T17" fmla="*/ 15 h 31"/>
                <a:gd name="T18" fmla="*/ 76 w 78"/>
                <a:gd name="T19" fmla="*/ 14 h 31"/>
                <a:gd name="T20" fmla="*/ 78 w 78"/>
                <a:gd name="T21" fmla="*/ 8 h 31"/>
                <a:gd name="T22" fmla="*/ 76 w 78"/>
                <a:gd name="T23" fmla="*/ 3 h 31"/>
                <a:gd name="T24" fmla="*/ 74 w 78"/>
                <a:gd name="T25" fmla="*/ 0 h 31"/>
                <a:gd name="T26" fmla="*/ 70 w 78"/>
                <a:gd name="T27" fmla="*/ 0 h 31"/>
                <a:gd name="T28" fmla="*/ 67 w 78"/>
                <a:gd name="T29" fmla="*/ 0 h 31"/>
                <a:gd name="T30" fmla="*/ 11 w 78"/>
                <a:gd name="T31" fmla="*/ 14 h 31"/>
                <a:gd name="T32" fmla="*/ 5 w 78"/>
                <a:gd name="T33" fmla="*/ 15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31"/>
                <a:gd name="T53" fmla="*/ 78 w 78"/>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31">
                  <a:moveTo>
                    <a:pt x="5" y="15"/>
                  </a:moveTo>
                  <a:lnTo>
                    <a:pt x="2" y="16"/>
                  </a:lnTo>
                  <a:lnTo>
                    <a:pt x="0" y="23"/>
                  </a:lnTo>
                  <a:lnTo>
                    <a:pt x="2" y="28"/>
                  </a:lnTo>
                  <a:lnTo>
                    <a:pt x="5" y="29"/>
                  </a:lnTo>
                  <a:lnTo>
                    <a:pt x="7" y="31"/>
                  </a:lnTo>
                  <a:lnTo>
                    <a:pt x="11" y="29"/>
                  </a:lnTo>
                  <a:lnTo>
                    <a:pt x="18" y="28"/>
                  </a:lnTo>
                  <a:lnTo>
                    <a:pt x="74" y="15"/>
                  </a:lnTo>
                  <a:lnTo>
                    <a:pt x="76" y="14"/>
                  </a:lnTo>
                  <a:lnTo>
                    <a:pt x="78" y="8"/>
                  </a:lnTo>
                  <a:lnTo>
                    <a:pt x="76" y="3"/>
                  </a:lnTo>
                  <a:lnTo>
                    <a:pt x="74" y="0"/>
                  </a:lnTo>
                  <a:lnTo>
                    <a:pt x="70" y="0"/>
                  </a:lnTo>
                  <a:lnTo>
                    <a:pt x="67" y="0"/>
                  </a:lnTo>
                  <a:lnTo>
                    <a:pt x="11" y="14"/>
                  </a:lnTo>
                  <a:lnTo>
                    <a:pt x="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16" name="Freeform 447">
              <a:extLst>
                <a:ext uri="{FF2B5EF4-FFF2-40B4-BE49-F238E27FC236}">
                  <a16:creationId xmlns:a16="http://schemas.microsoft.com/office/drawing/2014/main" id="{E6CA49D3-2337-2AA8-132F-B15AE8F28F25}"/>
                </a:ext>
              </a:extLst>
            </p:cNvPr>
            <p:cNvSpPr>
              <a:spLocks/>
            </p:cNvSpPr>
            <p:nvPr/>
          </p:nvSpPr>
          <p:spPr bwMode="auto">
            <a:xfrm>
              <a:off x="5062" y="2839"/>
              <a:ext cx="39" cy="16"/>
            </a:xfrm>
            <a:custGeom>
              <a:avLst/>
              <a:gdLst>
                <a:gd name="T0" fmla="*/ 5 w 78"/>
                <a:gd name="T1" fmla="*/ 16 h 32"/>
                <a:gd name="T2" fmla="*/ 3 w 78"/>
                <a:gd name="T3" fmla="*/ 17 h 32"/>
                <a:gd name="T4" fmla="*/ 0 w 78"/>
                <a:gd name="T5" fmla="*/ 24 h 32"/>
                <a:gd name="T6" fmla="*/ 3 w 78"/>
                <a:gd name="T7" fmla="*/ 29 h 32"/>
                <a:gd name="T8" fmla="*/ 5 w 78"/>
                <a:gd name="T9" fmla="*/ 30 h 32"/>
                <a:gd name="T10" fmla="*/ 8 w 78"/>
                <a:gd name="T11" fmla="*/ 32 h 32"/>
                <a:gd name="T12" fmla="*/ 12 w 78"/>
                <a:gd name="T13" fmla="*/ 30 h 32"/>
                <a:gd name="T14" fmla="*/ 36 w 78"/>
                <a:gd name="T15" fmla="*/ 25 h 32"/>
                <a:gd name="T16" fmla="*/ 73 w 78"/>
                <a:gd name="T17" fmla="*/ 16 h 32"/>
                <a:gd name="T18" fmla="*/ 75 w 78"/>
                <a:gd name="T19" fmla="*/ 13 h 32"/>
                <a:gd name="T20" fmla="*/ 78 w 78"/>
                <a:gd name="T21" fmla="*/ 8 h 32"/>
                <a:gd name="T22" fmla="*/ 75 w 78"/>
                <a:gd name="T23" fmla="*/ 2 h 32"/>
                <a:gd name="T24" fmla="*/ 73 w 78"/>
                <a:gd name="T25" fmla="*/ 1 h 32"/>
                <a:gd name="T26" fmla="*/ 70 w 78"/>
                <a:gd name="T27" fmla="*/ 0 h 32"/>
                <a:gd name="T28" fmla="*/ 66 w 78"/>
                <a:gd name="T29" fmla="*/ 1 h 32"/>
                <a:gd name="T30" fmla="*/ 29 w 78"/>
                <a:gd name="T31" fmla="*/ 10 h 32"/>
                <a:gd name="T32" fmla="*/ 5 w 78"/>
                <a:gd name="T33" fmla="*/ 16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32"/>
                <a:gd name="T53" fmla="*/ 78 w 78"/>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32">
                  <a:moveTo>
                    <a:pt x="5" y="16"/>
                  </a:moveTo>
                  <a:lnTo>
                    <a:pt x="3" y="17"/>
                  </a:lnTo>
                  <a:lnTo>
                    <a:pt x="0" y="24"/>
                  </a:lnTo>
                  <a:lnTo>
                    <a:pt x="3" y="29"/>
                  </a:lnTo>
                  <a:lnTo>
                    <a:pt x="5" y="30"/>
                  </a:lnTo>
                  <a:lnTo>
                    <a:pt x="8" y="32"/>
                  </a:lnTo>
                  <a:lnTo>
                    <a:pt x="12" y="30"/>
                  </a:lnTo>
                  <a:lnTo>
                    <a:pt x="36" y="25"/>
                  </a:lnTo>
                  <a:lnTo>
                    <a:pt x="73" y="16"/>
                  </a:lnTo>
                  <a:lnTo>
                    <a:pt x="75" y="13"/>
                  </a:lnTo>
                  <a:lnTo>
                    <a:pt x="78" y="8"/>
                  </a:lnTo>
                  <a:lnTo>
                    <a:pt x="75" y="2"/>
                  </a:lnTo>
                  <a:lnTo>
                    <a:pt x="73" y="1"/>
                  </a:lnTo>
                  <a:lnTo>
                    <a:pt x="70" y="0"/>
                  </a:lnTo>
                  <a:lnTo>
                    <a:pt x="66" y="1"/>
                  </a:lnTo>
                  <a:lnTo>
                    <a:pt x="29" y="10"/>
                  </a:lnTo>
                  <a:lnTo>
                    <a:pt x="5"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17" name="Freeform 448">
              <a:extLst>
                <a:ext uri="{FF2B5EF4-FFF2-40B4-BE49-F238E27FC236}">
                  <a16:creationId xmlns:a16="http://schemas.microsoft.com/office/drawing/2014/main" id="{B26F5383-DEAD-3FA5-8FC5-9FDB2435AFDF}"/>
                </a:ext>
              </a:extLst>
            </p:cNvPr>
            <p:cNvSpPr>
              <a:spLocks/>
            </p:cNvSpPr>
            <p:nvPr/>
          </p:nvSpPr>
          <p:spPr bwMode="auto">
            <a:xfrm>
              <a:off x="5116" y="2826"/>
              <a:ext cx="39" cy="15"/>
            </a:xfrm>
            <a:custGeom>
              <a:avLst/>
              <a:gdLst>
                <a:gd name="T0" fmla="*/ 3 w 76"/>
                <a:gd name="T1" fmla="*/ 17 h 32"/>
                <a:gd name="T2" fmla="*/ 2 w 76"/>
                <a:gd name="T3" fmla="*/ 19 h 32"/>
                <a:gd name="T4" fmla="*/ 0 w 76"/>
                <a:gd name="T5" fmla="*/ 24 h 32"/>
                <a:gd name="T6" fmla="*/ 2 w 76"/>
                <a:gd name="T7" fmla="*/ 29 h 32"/>
                <a:gd name="T8" fmla="*/ 3 w 76"/>
                <a:gd name="T9" fmla="*/ 32 h 32"/>
                <a:gd name="T10" fmla="*/ 7 w 76"/>
                <a:gd name="T11" fmla="*/ 32 h 32"/>
                <a:gd name="T12" fmla="*/ 10 w 76"/>
                <a:gd name="T13" fmla="*/ 32 h 32"/>
                <a:gd name="T14" fmla="*/ 46 w 76"/>
                <a:gd name="T15" fmla="*/ 23 h 32"/>
                <a:gd name="T16" fmla="*/ 72 w 76"/>
                <a:gd name="T17" fmla="*/ 15 h 32"/>
                <a:gd name="T18" fmla="*/ 74 w 76"/>
                <a:gd name="T19" fmla="*/ 13 h 32"/>
                <a:gd name="T20" fmla="*/ 76 w 76"/>
                <a:gd name="T21" fmla="*/ 8 h 32"/>
                <a:gd name="T22" fmla="*/ 74 w 76"/>
                <a:gd name="T23" fmla="*/ 1 h 32"/>
                <a:gd name="T24" fmla="*/ 72 w 76"/>
                <a:gd name="T25" fmla="*/ 0 h 32"/>
                <a:gd name="T26" fmla="*/ 68 w 76"/>
                <a:gd name="T27" fmla="*/ 0 h 32"/>
                <a:gd name="T28" fmla="*/ 66 w 76"/>
                <a:gd name="T29" fmla="*/ 0 h 32"/>
                <a:gd name="T30" fmla="*/ 39 w 76"/>
                <a:gd name="T31" fmla="*/ 8 h 32"/>
                <a:gd name="T32" fmla="*/ 3 w 76"/>
                <a:gd name="T33" fmla="*/ 17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6"/>
                <a:gd name="T52" fmla="*/ 0 h 32"/>
                <a:gd name="T53" fmla="*/ 76 w 76"/>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6" h="32">
                  <a:moveTo>
                    <a:pt x="3" y="17"/>
                  </a:moveTo>
                  <a:lnTo>
                    <a:pt x="2" y="19"/>
                  </a:lnTo>
                  <a:lnTo>
                    <a:pt x="0" y="24"/>
                  </a:lnTo>
                  <a:lnTo>
                    <a:pt x="2" y="29"/>
                  </a:lnTo>
                  <a:lnTo>
                    <a:pt x="3" y="32"/>
                  </a:lnTo>
                  <a:lnTo>
                    <a:pt x="7" y="32"/>
                  </a:lnTo>
                  <a:lnTo>
                    <a:pt x="10" y="32"/>
                  </a:lnTo>
                  <a:lnTo>
                    <a:pt x="46" y="23"/>
                  </a:lnTo>
                  <a:lnTo>
                    <a:pt x="72" y="15"/>
                  </a:lnTo>
                  <a:lnTo>
                    <a:pt x="74" y="13"/>
                  </a:lnTo>
                  <a:lnTo>
                    <a:pt x="76" y="8"/>
                  </a:lnTo>
                  <a:lnTo>
                    <a:pt x="74" y="1"/>
                  </a:lnTo>
                  <a:lnTo>
                    <a:pt x="72" y="0"/>
                  </a:lnTo>
                  <a:lnTo>
                    <a:pt x="68" y="0"/>
                  </a:lnTo>
                  <a:lnTo>
                    <a:pt x="66" y="0"/>
                  </a:lnTo>
                  <a:lnTo>
                    <a:pt x="39" y="8"/>
                  </a:lnTo>
                  <a:lnTo>
                    <a:pt x="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18" name="Freeform 449">
              <a:extLst>
                <a:ext uri="{FF2B5EF4-FFF2-40B4-BE49-F238E27FC236}">
                  <a16:creationId xmlns:a16="http://schemas.microsoft.com/office/drawing/2014/main" id="{A2FD7731-BD93-238C-A946-91FA2B92DCC0}"/>
                </a:ext>
              </a:extLst>
            </p:cNvPr>
            <p:cNvSpPr>
              <a:spLocks/>
            </p:cNvSpPr>
            <p:nvPr/>
          </p:nvSpPr>
          <p:spPr bwMode="auto">
            <a:xfrm>
              <a:off x="5170" y="2810"/>
              <a:ext cx="38" cy="17"/>
            </a:xfrm>
            <a:custGeom>
              <a:avLst/>
              <a:gdLst>
                <a:gd name="T0" fmla="*/ 4 w 76"/>
                <a:gd name="T1" fmla="*/ 19 h 35"/>
                <a:gd name="T2" fmla="*/ 2 w 76"/>
                <a:gd name="T3" fmla="*/ 21 h 35"/>
                <a:gd name="T4" fmla="*/ 0 w 76"/>
                <a:gd name="T5" fmla="*/ 27 h 35"/>
                <a:gd name="T6" fmla="*/ 2 w 76"/>
                <a:gd name="T7" fmla="*/ 32 h 35"/>
                <a:gd name="T8" fmla="*/ 4 w 76"/>
                <a:gd name="T9" fmla="*/ 33 h 35"/>
                <a:gd name="T10" fmla="*/ 8 w 76"/>
                <a:gd name="T11" fmla="*/ 35 h 35"/>
                <a:gd name="T12" fmla="*/ 10 w 76"/>
                <a:gd name="T13" fmla="*/ 33 h 35"/>
                <a:gd name="T14" fmla="*/ 50 w 76"/>
                <a:gd name="T15" fmla="*/ 23 h 35"/>
                <a:gd name="T16" fmla="*/ 71 w 76"/>
                <a:gd name="T17" fmla="*/ 16 h 35"/>
                <a:gd name="T18" fmla="*/ 74 w 76"/>
                <a:gd name="T19" fmla="*/ 14 h 35"/>
                <a:gd name="T20" fmla="*/ 76 w 76"/>
                <a:gd name="T21" fmla="*/ 8 h 35"/>
                <a:gd name="T22" fmla="*/ 74 w 76"/>
                <a:gd name="T23" fmla="*/ 3 h 35"/>
                <a:gd name="T24" fmla="*/ 71 w 76"/>
                <a:gd name="T25" fmla="*/ 2 h 35"/>
                <a:gd name="T26" fmla="*/ 68 w 76"/>
                <a:gd name="T27" fmla="*/ 0 h 35"/>
                <a:gd name="T28" fmla="*/ 65 w 76"/>
                <a:gd name="T29" fmla="*/ 2 h 35"/>
                <a:gd name="T30" fmla="*/ 43 w 76"/>
                <a:gd name="T31" fmla="*/ 8 h 35"/>
                <a:gd name="T32" fmla="*/ 4 w 76"/>
                <a:gd name="T33" fmla="*/ 19 h 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6"/>
                <a:gd name="T52" fmla="*/ 0 h 35"/>
                <a:gd name="T53" fmla="*/ 76 w 76"/>
                <a:gd name="T54" fmla="*/ 35 h 3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6" h="35">
                  <a:moveTo>
                    <a:pt x="4" y="19"/>
                  </a:moveTo>
                  <a:lnTo>
                    <a:pt x="2" y="21"/>
                  </a:lnTo>
                  <a:lnTo>
                    <a:pt x="0" y="27"/>
                  </a:lnTo>
                  <a:lnTo>
                    <a:pt x="2" y="32"/>
                  </a:lnTo>
                  <a:lnTo>
                    <a:pt x="4" y="33"/>
                  </a:lnTo>
                  <a:lnTo>
                    <a:pt x="8" y="35"/>
                  </a:lnTo>
                  <a:lnTo>
                    <a:pt x="10" y="33"/>
                  </a:lnTo>
                  <a:lnTo>
                    <a:pt x="50" y="23"/>
                  </a:lnTo>
                  <a:lnTo>
                    <a:pt x="71" y="16"/>
                  </a:lnTo>
                  <a:lnTo>
                    <a:pt x="74" y="14"/>
                  </a:lnTo>
                  <a:lnTo>
                    <a:pt x="76" y="8"/>
                  </a:lnTo>
                  <a:lnTo>
                    <a:pt x="74" y="3"/>
                  </a:lnTo>
                  <a:lnTo>
                    <a:pt x="71" y="2"/>
                  </a:lnTo>
                  <a:lnTo>
                    <a:pt x="68" y="0"/>
                  </a:lnTo>
                  <a:lnTo>
                    <a:pt x="65" y="2"/>
                  </a:lnTo>
                  <a:lnTo>
                    <a:pt x="43" y="8"/>
                  </a:lnTo>
                  <a:lnTo>
                    <a:pt x="4"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19" name="Freeform 450">
              <a:extLst>
                <a:ext uri="{FF2B5EF4-FFF2-40B4-BE49-F238E27FC236}">
                  <a16:creationId xmlns:a16="http://schemas.microsoft.com/office/drawing/2014/main" id="{1445C7F5-2075-7B86-5D3F-F0D0FAB14F9F}"/>
                </a:ext>
              </a:extLst>
            </p:cNvPr>
            <p:cNvSpPr>
              <a:spLocks/>
            </p:cNvSpPr>
            <p:nvPr/>
          </p:nvSpPr>
          <p:spPr bwMode="auto">
            <a:xfrm>
              <a:off x="5223" y="2792"/>
              <a:ext cx="38" cy="18"/>
            </a:xfrm>
            <a:custGeom>
              <a:avLst/>
              <a:gdLst>
                <a:gd name="T0" fmla="*/ 5 w 76"/>
                <a:gd name="T1" fmla="*/ 21 h 36"/>
                <a:gd name="T2" fmla="*/ 2 w 76"/>
                <a:gd name="T3" fmla="*/ 22 h 36"/>
                <a:gd name="T4" fmla="*/ 0 w 76"/>
                <a:gd name="T5" fmla="*/ 28 h 36"/>
                <a:gd name="T6" fmla="*/ 2 w 76"/>
                <a:gd name="T7" fmla="*/ 34 h 36"/>
                <a:gd name="T8" fmla="*/ 5 w 76"/>
                <a:gd name="T9" fmla="*/ 36 h 36"/>
                <a:gd name="T10" fmla="*/ 7 w 76"/>
                <a:gd name="T11" fmla="*/ 36 h 36"/>
                <a:gd name="T12" fmla="*/ 11 w 76"/>
                <a:gd name="T13" fmla="*/ 36 h 36"/>
                <a:gd name="T14" fmla="*/ 47 w 76"/>
                <a:gd name="T15" fmla="*/ 24 h 36"/>
                <a:gd name="T16" fmla="*/ 71 w 76"/>
                <a:gd name="T17" fmla="*/ 16 h 36"/>
                <a:gd name="T18" fmla="*/ 74 w 76"/>
                <a:gd name="T19" fmla="*/ 14 h 36"/>
                <a:gd name="T20" fmla="*/ 76 w 76"/>
                <a:gd name="T21" fmla="*/ 8 h 36"/>
                <a:gd name="T22" fmla="*/ 74 w 76"/>
                <a:gd name="T23" fmla="*/ 3 h 36"/>
                <a:gd name="T24" fmla="*/ 71 w 76"/>
                <a:gd name="T25" fmla="*/ 1 h 36"/>
                <a:gd name="T26" fmla="*/ 68 w 76"/>
                <a:gd name="T27" fmla="*/ 0 h 36"/>
                <a:gd name="T28" fmla="*/ 64 w 76"/>
                <a:gd name="T29" fmla="*/ 1 h 36"/>
                <a:gd name="T30" fmla="*/ 41 w 76"/>
                <a:gd name="T31" fmla="*/ 9 h 36"/>
                <a:gd name="T32" fmla="*/ 5 w 76"/>
                <a:gd name="T33" fmla="*/ 21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6"/>
                <a:gd name="T52" fmla="*/ 0 h 36"/>
                <a:gd name="T53" fmla="*/ 76 w 7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6" h="36">
                  <a:moveTo>
                    <a:pt x="5" y="21"/>
                  </a:moveTo>
                  <a:lnTo>
                    <a:pt x="2" y="22"/>
                  </a:lnTo>
                  <a:lnTo>
                    <a:pt x="0" y="28"/>
                  </a:lnTo>
                  <a:lnTo>
                    <a:pt x="2" y="34"/>
                  </a:lnTo>
                  <a:lnTo>
                    <a:pt x="5" y="36"/>
                  </a:lnTo>
                  <a:lnTo>
                    <a:pt x="7" y="36"/>
                  </a:lnTo>
                  <a:lnTo>
                    <a:pt x="11" y="36"/>
                  </a:lnTo>
                  <a:lnTo>
                    <a:pt x="47" y="24"/>
                  </a:lnTo>
                  <a:lnTo>
                    <a:pt x="71" y="16"/>
                  </a:lnTo>
                  <a:lnTo>
                    <a:pt x="74" y="14"/>
                  </a:lnTo>
                  <a:lnTo>
                    <a:pt x="76" y="8"/>
                  </a:lnTo>
                  <a:lnTo>
                    <a:pt x="74" y="3"/>
                  </a:lnTo>
                  <a:lnTo>
                    <a:pt x="71" y="1"/>
                  </a:lnTo>
                  <a:lnTo>
                    <a:pt x="68" y="0"/>
                  </a:lnTo>
                  <a:lnTo>
                    <a:pt x="64" y="1"/>
                  </a:lnTo>
                  <a:lnTo>
                    <a:pt x="41" y="9"/>
                  </a:lnTo>
                  <a:lnTo>
                    <a:pt x="5"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20" name="Freeform 451">
              <a:extLst>
                <a:ext uri="{FF2B5EF4-FFF2-40B4-BE49-F238E27FC236}">
                  <a16:creationId xmlns:a16="http://schemas.microsoft.com/office/drawing/2014/main" id="{A32959F4-BDB8-5B29-656C-3AA2AE829B12}"/>
                </a:ext>
              </a:extLst>
            </p:cNvPr>
            <p:cNvSpPr>
              <a:spLocks/>
            </p:cNvSpPr>
            <p:nvPr/>
          </p:nvSpPr>
          <p:spPr bwMode="auto">
            <a:xfrm>
              <a:off x="5276" y="2773"/>
              <a:ext cx="37" cy="19"/>
            </a:xfrm>
            <a:custGeom>
              <a:avLst/>
              <a:gdLst>
                <a:gd name="T0" fmla="*/ 4 w 76"/>
                <a:gd name="T1" fmla="*/ 23 h 38"/>
                <a:gd name="T2" fmla="*/ 2 w 76"/>
                <a:gd name="T3" fmla="*/ 25 h 38"/>
                <a:gd name="T4" fmla="*/ 0 w 76"/>
                <a:gd name="T5" fmla="*/ 30 h 38"/>
                <a:gd name="T6" fmla="*/ 2 w 76"/>
                <a:gd name="T7" fmla="*/ 37 h 38"/>
                <a:gd name="T8" fmla="*/ 4 w 76"/>
                <a:gd name="T9" fmla="*/ 38 h 38"/>
                <a:gd name="T10" fmla="*/ 8 w 76"/>
                <a:gd name="T11" fmla="*/ 38 h 38"/>
                <a:gd name="T12" fmla="*/ 11 w 76"/>
                <a:gd name="T13" fmla="*/ 38 h 38"/>
                <a:gd name="T14" fmla="*/ 37 w 76"/>
                <a:gd name="T15" fmla="*/ 29 h 38"/>
                <a:gd name="T16" fmla="*/ 70 w 76"/>
                <a:gd name="T17" fmla="*/ 15 h 38"/>
                <a:gd name="T18" fmla="*/ 73 w 76"/>
                <a:gd name="T19" fmla="*/ 14 h 38"/>
                <a:gd name="T20" fmla="*/ 76 w 76"/>
                <a:gd name="T21" fmla="*/ 7 h 38"/>
                <a:gd name="T22" fmla="*/ 73 w 76"/>
                <a:gd name="T23" fmla="*/ 2 h 38"/>
                <a:gd name="T24" fmla="*/ 70 w 76"/>
                <a:gd name="T25" fmla="*/ 1 h 38"/>
                <a:gd name="T26" fmla="*/ 68 w 76"/>
                <a:gd name="T27" fmla="*/ 0 h 38"/>
                <a:gd name="T28" fmla="*/ 64 w 76"/>
                <a:gd name="T29" fmla="*/ 1 h 38"/>
                <a:gd name="T30" fmla="*/ 31 w 76"/>
                <a:gd name="T31" fmla="*/ 14 h 38"/>
                <a:gd name="T32" fmla="*/ 4 w 76"/>
                <a:gd name="T33" fmla="*/ 23 h 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6"/>
                <a:gd name="T52" fmla="*/ 0 h 38"/>
                <a:gd name="T53" fmla="*/ 76 w 76"/>
                <a:gd name="T54" fmla="*/ 38 h 3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6" h="38">
                  <a:moveTo>
                    <a:pt x="4" y="23"/>
                  </a:moveTo>
                  <a:lnTo>
                    <a:pt x="2" y="25"/>
                  </a:lnTo>
                  <a:lnTo>
                    <a:pt x="0" y="30"/>
                  </a:lnTo>
                  <a:lnTo>
                    <a:pt x="2" y="37"/>
                  </a:lnTo>
                  <a:lnTo>
                    <a:pt x="4" y="38"/>
                  </a:lnTo>
                  <a:lnTo>
                    <a:pt x="8" y="38"/>
                  </a:lnTo>
                  <a:lnTo>
                    <a:pt x="11" y="38"/>
                  </a:lnTo>
                  <a:lnTo>
                    <a:pt x="37" y="29"/>
                  </a:lnTo>
                  <a:lnTo>
                    <a:pt x="70" y="15"/>
                  </a:lnTo>
                  <a:lnTo>
                    <a:pt x="73" y="14"/>
                  </a:lnTo>
                  <a:lnTo>
                    <a:pt x="76" y="7"/>
                  </a:lnTo>
                  <a:lnTo>
                    <a:pt x="73" y="2"/>
                  </a:lnTo>
                  <a:lnTo>
                    <a:pt x="70" y="1"/>
                  </a:lnTo>
                  <a:lnTo>
                    <a:pt x="68" y="0"/>
                  </a:lnTo>
                  <a:lnTo>
                    <a:pt x="64" y="1"/>
                  </a:lnTo>
                  <a:lnTo>
                    <a:pt x="31" y="14"/>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21" name="Freeform 452">
              <a:extLst>
                <a:ext uri="{FF2B5EF4-FFF2-40B4-BE49-F238E27FC236}">
                  <a16:creationId xmlns:a16="http://schemas.microsoft.com/office/drawing/2014/main" id="{69CA22BF-251D-AF4C-414A-D8AB3A6E54F5}"/>
                </a:ext>
              </a:extLst>
            </p:cNvPr>
            <p:cNvSpPr>
              <a:spLocks/>
            </p:cNvSpPr>
            <p:nvPr/>
          </p:nvSpPr>
          <p:spPr bwMode="auto">
            <a:xfrm>
              <a:off x="5327" y="2752"/>
              <a:ext cx="37" cy="21"/>
            </a:xfrm>
            <a:custGeom>
              <a:avLst/>
              <a:gdLst>
                <a:gd name="T0" fmla="*/ 4 w 74"/>
                <a:gd name="T1" fmla="*/ 25 h 41"/>
                <a:gd name="T2" fmla="*/ 2 w 74"/>
                <a:gd name="T3" fmla="*/ 28 h 41"/>
                <a:gd name="T4" fmla="*/ 0 w 74"/>
                <a:gd name="T5" fmla="*/ 33 h 41"/>
                <a:gd name="T6" fmla="*/ 2 w 74"/>
                <a:gd name="T7" fmla="*/ 39 h 41"/>
                <a:gd name="T8" fmla="*/ 5 w 74"/>
                <a:gd name="T9" fmla="*/ 40 h 41"/>
                <a:gd name="T10" fmla="*/ 8 w 74"/>
                <a:gd name="T11" fmla="*/ 41 h 41"/>
                <a:gd name="T12" fmla="*/ 10 w 74"/>
                <a:gd name="T13" fmla="*/ 40 h 41"/>
                <a:gd name="T14" fmla="*/ 21 w 74"/>
                <a:gd name="T15" fmla="*/ 36 h 41"/>
                <a:gd name="T16" fmla="*/ 60 w 74"/>
                <a:gd name="T17" fmla="*/ 19 h 41"/>
                <a:gd name="T18" fmla="*/ 68 w 74"/>
                <a:gd name="T19" fmla="*/ 15 h 41"/>
                <a:gd name="T20" fmla="*/ 71 w 74"/>
                <a:gd name="T21" fmla="*/ 13 h 41"/>
                <a:gd name="T22" fmla="*/ 74 w 74"/>
                <a:gd name="T23" fmla="*/ 8 h 41"/>
                <a:gd name="T24" fmla="*/ 71 w 74"/>
                <a:gd name="T25" fmla="*/ 2 h 41"/>
                <a:gd name="T26" fmla="*/ 68 w 74"/>
                <a:gd name="T27" fmla="*/ 0 h 41"/>
                <a:gd name="T28" fmla="*/ 66 w 74"/>
                <a:gd name="T29" fmla="*/ 0 h 41"/>
                <a:gd name="T30" fmla="*/ 62 w 74"/>
                <a:gd name="T31" fmla="*/ 0 h 41"/>
                <a:gd name="T32" fmla="*/ 54 w 74"/>
                <a:gd name="T33" fmla="*/ 4 h 41"/>
                <a:gd name="T34" fmla="*/ 14 w 74"/>
                <a:gd name="T35" fmla="*/ 21 h 41"/>
                <a:gd name="T36" fmla="*/ 4 w 74"/>
                <a:gd name="T37" fmla="*/ 25 h 4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4"/>
                <a:gd name="T58" fmla="*/ 0 h 41"/>
                <a:gd name="T59" fmla="*/ 74 w 74"/>
                <a:gd name="T60" fmla="*/ 41 h 4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4" h="41">
                  <a:moveTo>
                    <a:pt x="4" y="25"/>
                  </a:moveTo>
                  <a:lnTo>
                    <a:pt x="2" y="28"/>
                  </a:lnTo>
                  <a:lnTo>
                    <a:pt x="0" y="33"/>
                  </a:lnTo>
                  <a:lnTo>
                    <a:pt x="2" y="39"/>
                  </a:lnTo>
                  <a:lnTo>
                    <a:pt x="5" y="40"/>
                  </a:lnTo>
                  <a:lnTo>
                    <a:pt x="8" y="41"/>
                  </a:lnTo>
                  <a:lnTo>
                    <a:pt x="10" y="40"/>
                  </a:lnTo>
                  <a:lnTo>
                    <a:pt x="21" y="36"/>
                  </a:lnTo>
                  <a:lnTo>
                    <a:pt x="60" y="19"/>
                  </a:lnTo>
                  <a:lnTo>
                    <a:pt x="68" y="15"/>
                  </a:lnTo>
                  <a:lnTo>
                    <a:pt x="71" y="13"/>
                  </a:lnTo>
                  <a:lnTo>
                    <a:pt x="74" y="8"/>
                  </a:lnTo>
                  <a:lnTo>
                    <a:pt x="71" y="2"/>
                  </a:lnTo>
                  <a:lnTo>
                    <a:pt x="68" y="0"/>
                  </a:lnTo>
                  <a:lnTo>
                    <a:pt x="66" y="0"/>
                  </a:lnTo>
                  <a:lnTo>
                    <a:pt x="62" y="0"/>
                  </a:lnTo>
                  <a:lnTo>
                    <a:pt x="54" y="4"/>
                  </a:lnTo>
                  <a:lnTo>
                    <a:pt x="14" y="21"/>
                  </a:lnTo>
                  <a:lnTo>
                    <a:pt x="4"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22" name="Freeform 453">
              <a:extLst>
                <a:ext uri="{FF2B5EF4-FFF2-40B4-BE49-F238E27FC236}">
                  <a16:creationId xmlns:a16="http://schemas.microsoft.com/office/drawing/2014/main" id="{DBE4352B-A2A6-2B92-CDBE-158605362A87}"/>
                </a:ext>
              </a:extLst>
            </p:cNvPr>
            <p:cNvSpPr>
              <a:spLocks/>
            </p:cNvSpPr>
            <p:nvPr/>
          </p:nvSpPr>
          <p:spPr bwMode="auto">
            <a:xfrm>
              <a:off x="5378" y="2726"/>
              <a:ext cx="36" cy="23"/>
            </a:xfrm>
            <a:custGeom>
              <a:avLst/>
              <a:gdLst>
                <a:gd name="T0" fmla="*/ 5 w 73"/>
                <a:gd name="T1" fmla="*/ 30 h 46"/>
                <a:gd name="T2" fmla="*/ 3 w 73"/>
                <a:gd name="T3" fmla="*/ 33 h 46"/>
                <a:gd name="T4" fmla="*/ 0 w 73"/>
                <a:gd name="T5" fmla="*/ 38 h 46"/>
                <a:gd name="T6" fmla="*/ 3 w 73"/>
                <a:gd name="T7" fmla="*/ 43 h 46"/>
                <a:gd name="T8" fmla="*/ 5 w 73"/>
                <a:gd name="T9" fmla="*/ 45 h 46"/>
                <a:gd name="T10" fmla="*/ 8 w 73"/>
                <a:gd name="T11" fmla="*/ 46 h 46"/>
                <a:gd name="T12" fmla="*/ 12 w 73"/>
                <a:gd name="T13" fmla="*/ 45 h 46"/>
                <a:gd name="T14" fmla="*/ 35 w 73"/>
                <a:gd name="T15" fmla="*/ 34 h 46"/>
                <a:gd name="T16" fmla="*/ 68 w 73"/>
                <a:gd name="T17" fmla="*/ 16 h 46"/>
                <a:gd name="T18" fmla="*/ 70 w 73"/>
                <a:gd name="T19" fmla="*/ 14 h 46"/>
                <a:gd name="T20" fmla="*/ 73 w 73"/>
                <a:gd name="T21" fmla="*/ 8 h 46"/>
                <a:gd name="T22" fmla="*/ 70 w 73"/>
                <a:gd name="T23" fmla="*/ 2 h 46"/>
                <a:gd name="T24" fmla="*/ 68 w 73"/>
                <a:gd name="T25" fmla="*/ 1 h 46"/>
                <a:gd name="T26" fmla="*/ 65 w 73"/>
                <a:gd name="T27" fmla="*/ 0 h 46"/>
                <a:gd name="T28" fmla="*/ 61 w 73"/>
                <a:gd name="T29" fmla="*/ 1 h 46"/>
                <a:gd name="T30" fmla="*/ 28 w 73"/>
                <a:gd name="T31" fmla="*/ 19 h 46"/>
                <a:gd name="T32" fmla="*/ 5 w 73"/>
                <a:gd name="T33" fmla="*/ 3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3"/>
                <a:gd name="T52" fmla="*/ 0 h 46"/>
                <a:gd name="T53" fmla="*/ 73 w 73"/>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3" h="46">
                  <a:moveTo>
                    <a:pt x="5" y="30"/>
                  </a:moveTo>
                  <a:lnTo>
                    <a:pt x="3" y="33"/>
                  </a:lnTo>
                  <a:lnTo>
                    <a:pt x="0" y="38"/>
                  </a:lnTo>
                  <a:lnTo>
                    <a:pt x="3" y="43"/>
                  </a:lnTo>
                  <a:lnTo>
                    <a:pt x="5" y="45"/>
                  </a:lnTo>
                  <a:lnTo>
                    <a:pt x="8" y="46"/>
                  </a:lnTo>
                  <a:lnTo>
                    <a:pt x="12" y="45"/>
                  </a:lnTo>
                  <a:lnTo>
                    <a:pt x="35" y="34"/>
                  </a:lnTo>
                  <a:lnTo>
                    <a:pt x="68" y="16"/>
                  </a:lnTo>
                  <a:lnTo>
                    <a:pt x="70" y="14"/>
                  </a:lnTo>
                  <a:lnTo>
                    <a:pt x="73" y="8"/>
                  </a:lnTo>
                  <a:lnTo>
                    <a:pt x="70" y="2"/>
                  </a:lnTo>
                  <a:lnTo>
                    <a:pt x="68" y="1"/>
                  </a:lnTo>
                  <a:lnTo>
                    <a:pt x="65" y="0"/>
                  </a:lnTo>
                  <a:lnTo>
                    <a:pt x="61" y="1"/>
                  </a:lnTo>
                  <a:lnTo>
                    <a:pt x="28" y="19"/>
                  </a:lnTo>
                  <a:lnTo>
                    <a:pt x="5"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23" name="Freeform 454">
              <a:extLst>
                <a:ext uri="{FF2B5EF4-FFF2-40B4-BE49-F238E27FC236}">
                  <a16:creationId xmlns:a16="http://schemas.microsoft.com/office/drawing/2014/main" id="{FBE38C6E-2C9D-2CC6-0E72-1759780BFFC9}"/>
                </a:ext>
              </a:extLst>
            </p:cNvPr>
            <p:cNvSpPr>
              <a:spLocks/>
            </p:cNvSpPr>
            <p:nvPr/>
          </p:nvSpPr>
          <p:spPr bwMode="auto">
            <a:xfrm>
              <a:off x="5427" y="2697"/>
              <a:ext cx="33" cy="25"/>
            </a:xfrm>
            <a:custGeom>
              <a:avLst/>
              <a:gdLst>
                <a:gd name="T0" fmla="*/ 4 w 68"/>
                <a:gd name="T1" fmla="*/ 36 h 52"/>
                <a:gd name="T2" fmla="*/ 1 w 68"/>
                <a:gd name="T3" fmla="*/ 38 h 52"/>
                <a:gd name="T4" fmla="*/ 0 w 68"/>
                <a:gd name="T5" fmla="*/ 44 h 52"/>
                <a:gd name="T6" fmla="*/ 1 w 68"/>
                <a:gd name="T7" fmla="*/ 49 h 52"/>
                <a:gd name="T8" fmla="*/ 4 w 68"/>
                <a:gd name="T9" fmla="*/ 50 h 52"/>
                <a:gd name="T10" fmla="*/ 8 w 68"/>
                <a:gd name="T11" fmla="*/ 52 h 52"/>
                <a:gd name="T12" fmla="*/ 11 w 68"/>
                <a:gd name="T13" fmla="*/ 50 h 52"/>
                <a:gd name="T14" fmla="*/ 30 w 68"/>
                <a:gd name="T15" fmla="*/ 38 h 52"/>
                <a:gd name="T16" fmla="*/ 33 w 68"/>
                <a:gd name="T17" fmla="*/ 37 h 52"/>
                <a:gd name="T18" fmla="*/ 60 w 68"/>
                <a:gd name="T19" fmla="*/ 17 h 52"/>
                <a:gd name="T20" fmla="*/ 65 w 68"/>
                <a:gd name="T21" fmla="*/ 13 h 52"/>
                <a:gd name="T22" fmla="*/ 68 w 68"/>
                <a:gd name="T23" fmla="*/ 8 h 52"/>
                <a:gd name="T24" fmla="*/ 65 w 68"/>
                <a:gd name="T25" fmla="*/ 1 h 52"/>
                <a:gd name="T26" fmla="*/ 62 w 68"/>
                <a:gd name="T27" fmla="*/ 0 h 52"/>
                <a:gd name="T28" fmla="*/ 60 w 68"/>
                <a:gd name="T29" fmla="*/ 0 h 52"/>
                <a:gd name="T30" fmla="*/ 57 w 68"/>
                <a:gd name="T31" fmla="*/ 0 h 52"/>
                <a:gd name="T32" fmla="*/ 53 w 68"/>
                <a:gd name="T33" fmla="*/ 1 h 52"/>
                <a:gd name="T34" fmla="*/ 48 w 68"/>
                <a:gd name="T35" fmla="*/ 5 h 52"/>
                <a:gd name="T36" fmla="*/ 21 w 68"/>
                <a:gd name="T37" fmla="*/ 25 h 52"/>
                <a:gd name="T38" fmla="*/ 28 w 68"/>
                <a:gd name="T39" fmla="*/ 31 h 52"/>
                <a:gd name="T40" fmla="*/ 24 w 68"/>
                <a:gd name="T41" fmla="*/ 24 h 52"/>
                <a:gd name="T42" fmla="*/ 4 w 68"/>
                <a:gd name="T43" fmla="*/ 36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8"/>
                <a:gd name="T67" fmla="*/ 0 h 52"/>
                <a:gd name="T68" fmla="*/ 68 w 68"/>
                <a:gd name="T69" fmla="*/ 52 h 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8" h="52">
                  <a:moveTo>
                    <a:pt x="4" y="36"/>
                  </a:moveTo>
                  <a:lnTo>
                    <a:pt x="1" y="38"/>
                  </a:lnTo>
                  <a:lnTo>
                    <a:pt x="0" y="44"/>
                  </a:lnTo>
                  <a:lnTo>
                    <a:pt x="1" y="49"/>
                  </a:lnTo>
                  <a:lnTo>
                    <a:pt x="4" y="50"/>
                  </a:lnTo>
                  <a:lnTo>
                    <a:pt x="8" y="52"/>
                  </a:lnTo>
                  <a:lnTo>
                    <a:pt x="11" y="50"/>
                  </a:lnTo>
                  <a:lnTo>
                    <a:pt x="30" y="38"/>
                  </a:lnTo>
                  <a:lnTo>
                    <a:pt x="33" y="37"/>
                  </a:lnTo>
                  <a:lnTo>
                    <a:pt x="60" y="17"/>
                  </a:lnTo>
                  <a:lnTo>
                    <a:pt x="65" y="13"/>
                  </a:lnTo>
                  <a:lnTo>
                    <a:pt x="68" y="8"/>
                  </a:lnTo>
                  <a:lnTo>
                    <a:pt x="65" y="1"/>
                  </a:lnTo>
                  <a:lnTo>
                    <a:pt x="62" y="0"/>
                  </a:lnTo>
                  <a:lnTo>
                    <a:pt x="60" y="0"/>
                  </a:lnTo>
                  <a:lnTo>
                    <a:pt x="57" y="0"/>
                  </a:lnTo>
                  <a:lnTo>
                    <a:pt x="53" y="1"/>
                  </a:lnTo>
                  <a:lnTo>
                    <a:pt x="48" y="5"/>
                  </a:lnTo>
                  <a:lnTo>
                    <a:pt x="21" y="25"/>
                  </a:lnTo>
                  <a:lnTo>
                    <a:pt x="28" y="31"/>
                  </a:lnTo>
                  <a:lnTo>
                    <a:pt x="24" y="24"/>
                  </a:lnTo>
                  <a:lnTo>
                    <a:pt x="4"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24" name="Freeform 455">
              <a:extLst>
                <a:ext uri="{FF2B5EF4-FFF2-40B4-BE49-F238E27FC236}">
                  <a16:creationId xmlns:a16="http://schemas.microsoft.com/office/drawing/2014/main" id="{271DBFB5-AFAA-DB63-C058-0ED40982451F}"/>
                </a:ext>
              </a:extLst>
            </p:cNvPr>
            <p:cNvSpPr>
              <a:spLocks/>
            </p:cNvSpPr>
            <p:nvPr/>
          </p:nvSpPr>
          <p:spPr bwMode="auto">
            <a:xfrm>
              <a:off x="5471" y="2658"/>
              <a:ext cx="29" cy="31"/>
            </a:xfrm>
            <a:custGeom>
              <a:avLst/>
              <a:gdLst>
                <a:gd name="T0" fmla="*/ 1 w 58"/>
                <a:gd name="T1" fmla="*/ 49 h 62"/>
                <a:gd name="T2" fmla="*/ 0 w 58"/>
                <a:gd name="T3" fmla="*/ 54 h 62"/>
                <a:gd name="T4" fmla="*/ 1 w 58"/>
                <a:gd name="T5" fmla="*/ 61 h 62"/>
                <a:gd name="T6" fmla="*/ 4 w 58"/>
                <a:gd name="T7" fmla="*/ 62 h 62"/>
                <a:gd name="T8" fmla="*/ 8 w 58"/>
                <a:gd name="T9" fmla="*/ 62 h 62"/>
                <a:gd name="T10" fmla="*/ 10 w 58"/>
                <a:gd name="T11" fmla="*/ 62 h 62"/>
                <a:gd name="T12" fmla="*/ 13 w 58"/>
                <a:gd name="T13" fmla="*/ 61 h 62"/>
                <a:gd name="T14" fmla="*/ 17 w 58"/>
                <a:gd name="T15" fmla="*/ 57 h 62"/>
                <a:gd name="T16" fmla="*/ 37 w 58"/>
                <a:gd name="T17" fmla="*/ 38 h 62"/>
                <a:gd name="T18" fmla="*/ 54 w 58"/>
                <a:gd name="T19" fmla="*/ 19 h 62"/>
                <a:gd name="T20" fmla="*/ 57 w 58"/>
                <a:gd name="T21" fmla="*/ 15 h 62"/>
                <a:gd name="T22" fmla="*/ 58 w 58"/>
                <a:gd name="T23" fmla="*/ 8 h 62"/>
                <a:gd name="T24" fmla="*/ 55 w 58"/>
                <a:gd name="T25" fmla="*/ 3 h 62"/>
                <a:gd name="T26" fmla="*/ 54 w 58"/>
                <a:gd name="T27" fmla="*/ 1 h 62"/>
                <a:gd name="T28" fmla="*/ 50 w 58"/>
                <a:gd name="T29" fmla="*/ 0 h 62"/>
                <a:gd name="T30" fmla="*/ 47 w 58"/>
                <a:gd name="T31" fmla="*/ 1 h 62"/>
                <a:gd name="T32" fmla="*/ 45 w 58"/>
                <a:gd name="T33" fmla="*/ 3 h 62"/>
                <a:gd name="T34" fmla="*/ 42 w 58"/>
                <a:gd name="T35" fmla="*/ 7 h 62"/>
                <a:gd name="T36" fmla="*/ 25 w 58"/>
                <a:gd name="T37" fmla="*/ 27 h 62"/>
                <a:gd name="T38" fmla="*/ 5 w 58"/>
                <a:gd name="T39" fmla="*/ 45 h 62"/>
                <a:gd name="T40" fmla="*/ 1 w 58"/>
                <a:gd name="T41" fmla="*/ 49 h 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8"/>
                <a:gd name="T64" fmla="*/ 0 h 62"/>
                <a:gd name="T65" fmla="*/ 58 w 58"/>
                <a:gd name="T66" fmla="*/ 62 h 6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8" h="62">
                  <a:moveTo>
                    <a:pt x="1" y="49"/>
                  </a:moveTo>
                  <a:lnTo>
                    <a:pt x="0" y="54"/>
                  </a:lnTo>
                  <a:lnTo>
                    <a:pt x="1" y="61"/>
                  </a:lnTo>
                  <a:lnTo>
                    <a:pt x="4" y="62"/>
                  </a:lnTo>
                  <a:lnTo>
                    <a:pt x="8" y="62"/>
                  </a:lnTo>
                  <a:lnTo>
                    <a:pt x="10" y="62"/>
                  </a:lnTo>
                  <a:lnTo>
                    <a:pt x="13" y="61"/>
                  </a:lnTo>
                  <a:lnTo>
                    <a:pt x="17" y="57"/>
                  </a:lnTo>
                  <a:lnTo>
                    <a:pt x="37" y="38"/>
                  </a:lnTo>
                  <a:lnTo>
                    <a:pt x="54" y="19"/>
                  </a:lnTo>
                  <a:lnTo>
                    <a:pt x="57" y="15"/>
                  </a:lnTo>
                  <a:lnTo>
                    <a:pt x="58" y="8"/>
                  </a:lnTo>
                  <a:lnTo>
                    <a:pt x="55" y="3"/>
                  </a:lnTo>
                  <a:lnTo>
                    <a:pt x="54" y="1"/>
                  </a:lnTo>
                  <a:lnTo>
                    <a:pt x="50" y="0"/>
                  </a:lnTo>
                  <a:lnTo>
                    <a:pt x="47" y="1"/>
                  </a:lnTo>
                  <a:lnTo>
                    <a:pt x="45" y="3"/>
                  </a:lnTo>
                  <a:lnTo>
                    <a:pt x="42" y="7"/>
                  </a:lnTo>
                  <a:lnTo>
                    <a:pt x="25" y="27"/>
                  </a:lnTo>
                  <a:lnTo>
                    <a:pt x="5" y="45"/>
                  </a:lnTo>
                  <a:lnTo>
                    <a:pt x="1"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25" name="Freeform 456">
              <a:extLst>
                <a:ext uri="{FF2B5EF4-FFF2-40B4-BE49-F238E27FC236}">
                  <a16:creationId xmlns:a16="http://schemas.microsoft.com/office/drawing/2014/main" id="{0F579903-5338-F4D9-99D4-086AB6CC7E7C}"/>
                </a:ext>
              </a:extLst>
            </p:cNvPr>
            <p:cNvSpPr>
              <a:spLocks/>
            </p:cNvSpPr>
            <p:nvPr/>
          </p:nvSpPr>
          <p:spPr bwMode="auto">
            <a:xfrm>
              <a:off x="5505" y="2607"/>
              <a:ext cx="17" cy="39"/>
            </a:xfrm>
            <a:custGeom>
              <a:avLst/>
              <a:gdLst>
                <a:gd name="T0" fmla="*/ 3 w 35"/>
                <a:gd name="T1" fmla="*/ 62 h 76"/>
                <a:gd name="T2" fmla="*/ 0 w 35"/>
                <a:gd name="T3" fmla="*/ 68 h 76"/>
                <a:gd name="T4" fmla="*/ 3 w 35"/>
                <a:gd name="T5" fmla="*/ 74 h 76"/>
                <a:gd name="T6" fmla="*/ 5 w 35"/>
                <a:gd name="T7" fmla="*/ 75 h 76"/>
                <a:gd name="T8" fmla="*/ 8 w 35"/>
                <a:gd name="T9" fmla="*/ 76 h 76"/>
                <a:gd name="T10" fmla="*/ 12 w 35"/>
                <a:gd name="T11" fmla="*/ 75 h 76"/>
                <a:gd name="T12" fmla="*/ 15 w 35"/>
                <a:gd name="T13" fmla="*/ 74 h 76"/>
                <a:gd name="T14" fmla="*/ 21 w 35"/>
                <a:gd name="T15" fmla="*/ 59 h 76"/>
                <a:gd name="T16" fmla="*/ 24 w 35"/>
                <a:gd name="T17" fmla="*/ 52 h 76"/>
                <a:gd name="T18" fmla="*/ 31 w 35"/>
                <a:gd name="T19" fmla="*/ 33 h 76"/>
                <a:gd name="T20" fmla="*/ 35 w 35"/>
                <a:gd name="T21" fmla="*/ 13 h 76"/>
                <a:gd name="T22" fmla="*/ 35 w 35"/>
                <a:gd name="T23" fmla="*/ 7 h 76"/>
                <a:gd name="T24" fmla="*/ 32 w 35"/>
                <a:gd name="T25" fmla="*/ 2 h 76"/>
                <a:gd name="T26" fmla="*/ 31 w 35"/>
                <a:gd name="T27" fmla="*/ 1 h 76"/>
                <a:gd name="T28" fmla="*/ 27 w 35"/>
                <a:gd name="T29" fmla="*/ 0 h 76"/>
                <a:gd name="T30" fmla="*/ 24 w 35"/>
                <a:gd name="T31" fmla="*/ 1 h 76"/>
                <a:gd name="T32" fmla="*/ 21 w 35"/>
                <a:gd name="T33" fmla="*/ 2 h 76"/>
                <a:gd name="T34" fmla="*/ 19 w 35"/>
                <a:gd name="T35" fmla="*/ 7 h 76"/>
                <a:gd name="T36" fmla="*/ 19 w 35"/>
                <a:gd name="T37" fmla="*/ 13 h 76"/>
                <a:gd name="T38" fmla="*/ 15 w 35"/>
                <a:gd name="T39" fmla="*/ 33 h 76"/>
                <a:gd name="T40" fmla="*/ 8 w 35"/>
                <a:gd name="T41" fmla="*/ 52 h 76"/>
                <a:gd name="T42" fmla="*/ 16 w 35"/>
                <a:gd name="T43" fmla="*/ 52 h 76"/>
                <a:gd name="T44" fmla="*/ 9 w 35"/>
                <a:gd name="T45" fmla="*/ 47 h 76"/>
                <a:gd name="T46" fmla="*/ 3 w 35"/>
                <a:gd name="T47" fmla="*/ 62 h 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5"/>
                <a:gd name="T73" fmla="*/ 0 h 76"/>
                <a:gd name="T74" fmla="*/ 35 w 35"/>
                <a:gd name="T75" fmla="*/ 76 h 7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5" h="76">
                  <a:moveTo>
                    <a:pt x="3" y="62"/>
                  </a:moveTo>
                  <a:lnTo>
                    <a:pt x="0" y="68"/>
                  </a:lnTo>
                  <a:lnTo>
                    <a:pt x="3" y="74"/>
                  </a:lnTo>
                  <a:lnTo>
                    <a:pt x="5" y="75"/>
                  </a:lnTo>
                  <a:lnTo>
                    <a:pt x="8" y="76"/>
                  </a:lnTo>
                  <a:lnTo>
                    <a:pt x="12" y="75"/>
                  </a:lnTo>
                  <a:lnTo>
                    <a:pt x="15" y="74"/>
                  </a:lnTo>
                  <a:lnTo>
                    <a:pt x="21" y="59"/>
                  </a:lnTo>
                  <a:lnTo>
                    <a:pt x="24" y="52"/>
                  </a:lnTo>
                  <a:lnTo>
                    <a:pt x="31" y="33"/>
                  </a:lnTo>
                  <a:lnTo>
                    <a:pt x="35" y="13"/>
                  </a:lnTo>
                  <a:lnTo>
                    <a:pt x="35" y="7"/>
                  </a:lnTo>
                  <a:lnTo>
                    <a:pt x="32" y="2"/>
                  </a:lnTo>
                  <a:lnTo>
                    <a:pt x="31" y="1"/>
                  </a:lnTo>
                  <a:lnTo>
                    <a:pt x="27" y="0"/>
                  </a:lnTo>
                  <a:lnTo>
                    <a:pt x="24" y="1"/>
                  </a:lnTo>
                  <a:lnTo>
                    <a:pt x="21" y="2"/>
                  </a:lnTo>
                  <a:lnTo>
                    <a:pt x="19" y="7"/>
                  </a:lnTo>
                  <a:lnTo>
                    <a:pt x="19" y="13"/>
                  </a:lnTo>
                  <a:lnTo>
                    <a:pt x="15" y="33"/>
                  </a:lnTo>
                  <a:lnTo>
                    <a:pt x="8" y="52"/>
                  </a:lnTo>
                  <a:lnTo>
                    <a:pt x="16" y="52"/>
                  </a:lnTo>
                  <a:lnTo>
                    <a:pt x="9" y="47"/>
                  </a:lnTo>
                  <a:lnTo>
                    <a:pt x="3"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26" name="Freeform 457">
              <a:extLst>
                <a:ext uri="{FF2B5EF4-FFF2-40B4-BE49-F238E27FC236}">
                  <a16:creationId xmlns:a16="http://schemas.microsoft.com/office/drawing/2014/main" id="{5C9010D9-3C07-83C3-ECB0-D00AC572347B}"/>
                </a:ext>
              </a:extLst>
            </p:cNvPr>
            <p:cNvSpPr>
              <a:spLocks/>
            </p:cNvSpPr>
            <p:nvPr/>
          </p:nvSpPr>
          <p:spPr bwMode="auto">
            <a:xfrm>
              <a:off x="5501" y="2554"/>
              <a:ext cx="19" cy="38"/>
            </a:xfrm>
            <a:custGeom>
              <a:avLst/>
              <a:gdLst>
                <a:gd name="T0" fmla="*/ 22 w 38"/>
                <a:gd name="T1" fmla="*/ 67 h 75"/>
                <a:gd name="T2" fmla="*/ 25 w 38"/>
                <a:gd name="T3" fmla="*/ 72 h 75"/>
                <a:gd name="T4" fmla="*/ 27 w 38"/>
                <a:gd name="T5" fmla="*/ 74 h 75"/>
                <a:gd name="T6" fmla="*/ 30 w 38"/>
                <a:gd name="T7" fmla="*/ 75 h 75"/>
                <a:gd name="T8" fmla="*/ 34 w 38"/>
                <a:gd name="T9" fmla="*/ 74 h 75"/>
                <a:gd name="T10" fmla="*/ 37 w 38"/>
                <a:gd name="T11" fmla="*/ 72 h 75"/>
                <a:gd name="T12" fmla="*/ 38 w 38"/>
                <a:gd name="T13" fmla="*/ 67 h 75"/>
                <a:gd name="T14" fmla="*/ 37 w 38"/>
                <a:gd name="T15" fmla="*/ 57 h 75"/>
                <a:gd name="T16" fmla="*/ 30 w 38"/>
                <a:gd name="T17" fmla="*/ 37 h 75"/>
                <a:gd name="T18" fmla="*/ 27 w 38"/>
                <a:gd name="T19" fmla="*/ 30 h 75"/>
                <a:gd name="T20" fmla="*/ 18 w 38"/>
                <a:gd name="T21" fmla="*/ 10 h 75"/>
                <a:gd name="T22" fmla="*/ 14 w 38"/>
                <a:gd name="T23" fmla="*/ 2 h 75"/>
                <a:gd name="T24" fmla="*/ 10 w 38"/>
                <a:gd name="T25" fmla="*/ 1 h 75"/>
                <a:gd name="T26" fmla="*/ 7 w 38"/>
                <a:gd name="T27" fmla="*/ 0 h 75"/>
                <a:gd name="T28" fmla="*/ 5 w 38"/>
                <a:gd name="T29" fmla="*/ 1 h 75"/>
                <a:gd name="T30" fmla="*/ 2 w 38"/>
                <a:gd name="T31" fmla="*/ 2 h 75"/>
                <a:gd name="T32" fmla="*/ 0 w 38"/>
                <a:gd name="T33" fmla="*/ 8 h 75"/>
                <a:gd name="T34" fmla="*/ 2 w 38"/>
                <a:gd name="T35" fmla="*/ 14 h 75"/>
                <a:gd name="T36" fmla="*/ 6 w 38"/>
                <a:gd name="T37" fmla="*/ 22 h 75"/>
                <a:gd name="T38" fmla="*/ 15 w 38"/>
                <a:gd name="T39" fmla="*/ 42 h 75"/>
                <a:gd name="T40" fmla="*/ 22 w 38"/>
                <a:gd name="T41" fmla="*/ 37 h 75"/>
                <a:gd name="T42" fmla="*/ 14 w 38"/>
                <a:gd name="T43" fmla="*/ 37 h 75"/>
                <a:gd name="T44" fmla="*/ 21 w 38"/>
                <a:gd name="T45" fmla="*/ 57 h 75"/>
                <a:gd name="T46" fmla="*/ 22 w 38"/>
                <a:gd name="T47" fmla="*/ 67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8"/>
                <a:gd name="T73" fmla="*/ 0 h 75"/>
                <a:gd name="T74" fmla="*/ 38 w 38"/>
                <a:gd name="T75" fmla="*/ 75 h 7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8" h="75">
                  <a:moveTo>
                    <a:pt x="22" y="67"/>
                  </a:moveTo>
                  <a:lnTo>
                    <a:pt x="25" y="72"/>
                  </a:lnTo>
                  <a:lnTo>
                    <a:pt x="27" y="74"/>
                  </a:lnTo>
                  <a:lnTo>
                    <a:pt x="30" y="75"/>
                  </a:lnTo>
                  <a:lnTo>
                    <a:pt x="34" y="74"/>
                  </a:lnTo>
                  <a:lnTo>
                    <a:pt x="37" y="72"/>
                  </a:lnTo>
                  <a:lnTo>
                    <a:pt x="38" y="67"/>
                  </a:lnTo>
                  <a:lnTo>
                    <a:pt x="37" y="57"/>
                  </a:lnTo>
                  <a:lnTo>
                    <a:pt x="30" y="37"/>
                  </a:lnTo>
                  <a:lnTo>
                    <a:pt x="27" y="30"/>
                  </a:lnTo>
                  <a:lnTo>
                    <a:pt x="18" y="10"/>
                  </a:lnTo>
                  <a:lnTo>
                    <a:pt x="14" y="2"/>
                  </a:lnTo>
                  <a:lnTo>
                    <a:pt x="10" y="1"/>
                  </a:lnTo>
                  <a:lnTo>
                    <a:pt x="7" y="0"/>
                  </a:lnTo>
                  <a:lnTo>
                    <a:pt x="5" y="1"/>
                  </a:lnTo>
                  <a:lnTo>
                    <a:pt x="2" y="2"/>
                  </a:lnTo>
                  <a:lnTo>
                    <a:pt x="0" y="8"/>
                  </a:lnTo>
                  <a:lnTo>
                    <a:pt x="2" y="14"/>
                  </a:lnTo>
                  <a:lnTo>
                    <a:pt x="6" y="22"/>
                  </a:lnTo>
                  <a:lnTo>
                    <a:pt x="15" y="42"/>
                  </a:lnTo>
                  <a:lnTo>
                    <a:pt x="22" y="37"/>
                  </a:lnTo>
                  <a:lnTo>
                    <a:pt x="14" y="37"/>
                  </a:lnTo>
                  <a:lnTo>
                    <a:pt x="21" y="57"/>
                  </a:lnTo>
                  <a:lnTo>
                    <a:pt x="22"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27" name="Freeform 458">
              <a:extLst>
                <a:ext uri="{FF2B5EF4-FFF2-40B4-BE49-F238E27FC236}">
                  <a16:creationId xmlns:a16="http://schemas.microsoft.com/office/drawing/2014/main" id="{2FEAF55E-87F2-40AC-D927-8BF254754BC2}"/>
                </a:ext>
              </a:extLst>
            </p:cNvPr>
            <p:cNvSpPr>
              <a:spLocks/>
            </p:cNvSpPr>
            <p:nvPr/>
          </p:nvSpPr>
          <p:spPr bwMode="auto">
            <a:xfrm>
              <a:off x="5465" y="2513"/>
              <a:ext cx="30" cy="30"/>
            </a:xfrm>
            <a:custGeom>
              <a:avLst/>
              <a:gdLst>
                <a:gd name="T0" fmla="*/ 47 w 61"/>
                <a:gd name="T1" fmla="*/ 59 h 61"/>
                <a:gd name="T2" fmla="*/ 50 w 61"/>
                <a:gd name="T3" fmla="*/ 60 h 61"/>
                <a:gd name="T4" fmla="*/ 53 w 61"/>
                <a:gd name="T5" fmla="*/ 61 h 61"/>
                <a:gd name="T6" fmla="*/ 57 w 61"/>
                <a:gd name="T7" fmla="*/ 60 h 61"/>
                <a:gd name="T8" fmla="*/ 58 w 61"/>
                <a:gd name="T9" fmla="*/ 59 h 61"/>
                <a:gd name="T10" fmla="*/ 61 w 61"/>
                <a:gd name="T11" fmla="*/ 53 h 61"/>
                <a:gd name="T12" fmla="*/ 59 w 61"/>
                <a:gd name="T13" fmla="*/ 47 h 61"/>
                <a:gd name="T14" fmla="*/ 49 w 61"/>
                <a:gd name="T15" fmla="*/ 35 h 61"/>
                <a:gd name="T16" fmla="*/ 29 w 61"/>
                <a:gd name="T17" fmla="*/ 15 h 61"/>
                <a:gd name="T18" fmla="*/ 14 w 61"/>
                <a:gd name="T19" fmla="*/ 2 h 61"/>
                <a:gd name="T20" fmla="*/ 12 w 61"/>
                <a:gd name="T21" fmla="*/ 0 h 61"/>
                <a:gd name="T22" fmla="*/ 8 w 61"/>
                <a:gd name="T23" fmla="*/ 0 h 61"/>
                <a:gd name="T24" fmla="*/ 5 w 61"/>
                <a:gd name="T25" fmla="*/ 0 h 61"/>
                <a:gd name="T26" fmla="*/ 2 w 61"/>
                <a:gd name="T27" fmla="*/ 3 h 61"/>
                <a:gd name="T28" fmla="*/ 0 w 61"/>
                <a:gd name="T29" fmla="*/ 8 h 61"/>
                <a:gd name="T30" fmla="*/ 2 w 61"/>
                <a:gd name="T31" fmla="*/ 14 h 61"/>
                <a:gd name="T32" fmla="*/ 17 w 61"/>
                <a:gd name="T33" fmla="*/ 27 h 61"/>
                <a:gd name="T34" fmla="*/ 37 w 61"/>
                <a:gd name="T35" fmla="*/ 47 h 61"/>
                <a:gd name="T36" fmla="*/ 47 w 61"/>
                <a:gd name="T37" fmla="*/ 59 h 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1"/>
                <a:gd name="T58" fmla="*/ 0 h 61"/>
                <a:gd name="T59" fmla="*/ 61 w 61"/>
                <a:gd name="T60" fmla="*/ 61 h 6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1" h="61">
                  <a:moveTo>
                    <a:pt x="47" y="59"/>
                  </a:moveTo>
                  <a:lnTo>
                    <a:pt x="50" y="60"/>
                  </a:lnTo>
                  <a:lnTo>
                    <a:pt x="53" y="61"/>
                  </a:lnTo>
                  <a:lnTo>
                    <a:pt x="57" y="60"/>
                  </a:lnTo>
                  <a:lnTo>
                    <a:pt x="58" y="59"/>
                  </a:lnTo>
                  <a:lnTo>
                    <a:pt x="61" y="53"/>
                  </a:lnTo>
                  <a:lnTo>
                    <a:pt x="59" y="47"/>
                  </a:lnTo>
                  <a:lnTo>
                    <a:pt x="49" y="35"/>
                  </a:lnTo>
                  <a:lnTo>
                    <a:pt x="29" y="15"/>
                  </a:lnTo>
                  <a:lnTo>
                    <a:pt x="14" y="2"/>
                  </a:lnTo>
                  <a:lnTo>
                    <a:pt x="12" y="0"/>
                  </a:lnTo>
                  <a:lnTo>
                    <a:pt x="8" y="0"/>
                  </a:lnTo>
                  <a:lnTo>
                    <a:pt x="5" y="0"/>
                  </a:lnTo>
                  <a:lnTo>
                    <a:pt x="2" y="3"/>
                  </a:lnTo>
                  <a:lnTo>
                    <a:pt x="0" y="8"/>
                  </a:lnTo>
                  <a:lnTo>
                    <a:pt x="2" y="14"/>
                  </a:lnTo>
                  <a:lnTo>
                    <a:pt x="17" y="27"/>
                  </a:lnTo>
                  <a:lnTo>
                    <a:pt x="37" y="47"/>
                  </a:lnTo>
                  <a:lnTo>
                    <a:pt x="47"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28" name="Freeform 459">
              <a:extLst>
                <a:ext uri="{FF2B5EF4-FFF2-40B4-BE49-F238E27FC236}">
                  <a16:creationId xmlns:a16="http://schemas.microsoft.com/office/drawing/2014/main" id="{FC02D916-A5CA-8802-6936-E4B35A3148E3}"/>
                </a:ext>
              </a:extLst>
            </p:cNvPr>
            <p:cNvSpPr>
              <a:spLocks/>
            </p:cNvSpPr>
            <p:nvPr/>
          </p:nvSpPr>
          <p:spPr bwMode="auto">
            <a:xfrm>
              <a:off x="5420" y="2480"/>
              <a:ext cx="34" cy="26"/>
            </a:xfrm>
            <a:custGeom>
              <a:avLst/>
              <a:gdLst>
                <a:gd name="T0" fmla="*/ 55 w 69"/>
                <a:gd name="T1" fmla="*/ 48 h 51"/>
                <a:gd name="T2" fmla="*/ 58 w 69"/>
                <a:gd name="T3" fmla="*/ 50 h 51"/>
                <a:gd name="T4" fmla="*/ 61 w 69"/>
                <a:gd name="T5" fmla="*/ 51 h 51"/>
                <a:gd name="T6" fmla="*/ 65 w 69"/>
                <a:gd name="T7" fmla="*/ 50 h 51"/>
                <a:gd name="T8" fmla="*/ 66 w 69"/>
                <a:gd name="T9" fmla="*/ 48 h 51"/>
                <a:gd name="T10" fmla="*/ 69 w 69"/>
                <a:gd name="T11" fmla="*/ 43 h 51"/>
                <a:gd name="T12" fmla="*/ 67 w 69"/>
                <a:gd name="T13" fmla="*/ 37 h 51"/>
                <a:gd name="T14" fmla="*/ 46 w 69"/>
                <a:gd name="T15" fmla="*/ 22 h 51"/>
                <a:gd name="T16" fmla="*/ 43 w 69"/>
                <a:gd name="T17" fmla="*/ 21 h 51"/>
                <a:gd name="T18" fmla="*/ 14 w 69"/>
                <a:gd name="T19" fmla="*/ 2 h 51"/>
                <a:gd name="T20" fmla="*/ 12 w 69"/>
                <a:gd name="T21" fmla="*/ 0 h 51"/>
                <a:gd name="T22" fmla="*/ 8 w 69"/>
                <a:gd name="T23" fmla="*/ 0 h 51"/>
                <a:gd name="T24" fmla="*/ 5 w 69"/>
                <a:gd name="T25" fmla="*/ 0 h 51"/>
                <a:gd name="T26" fmla="*/ 2 w 69"/>
                <a:gd name="T27" fmla="*/ 2 h 51"/>
                <a:gd name="T28" fmla="*/ 0 w 69"/>
                <a:gd name="T29" fmla="*/ 7 h 51"/>
                <a:gd name="T30" fmla="*/ 2 w 69"/>
                <a:gd name="T31" fmla="*/ 13 h 51"/>
                <a:gd name="T32" fmla="*/ 5 w 69"/>
                <a:gd name="T33" fmla="*/ 14 h 51"/>
                <a:gd name="T34" fmla="*/ 8 w 69"/>
                <a:gd name="T35" fmla="*/ 17 h 51"/>
                <a:gd name="T36" fmla="*/ 37 w 69"/>
                <a:gd name="T37" fmla="*/ 35 h 51"/>
                <a:gd name="T38" fmla="*/ 41 w 69"/>
                <a:gd name="T39" fmla="*/ 29 h 51"/>
                <a:gd name="T40" fmla="*/ 34 w 69"/>
                <a:gd name="T41" fmla="*/ 34 h 51"/>
                <a:gd name="T42" fmla="*/ 55 w 69"/>
                <a:gd name="T43" fmla="*/ 48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9"/>
                <a:gd name="T67" fmla="*/ 0 h 51"/>
                <a:gd name="T68" fmla="*/ 69 w 69"/>
                <a:gd name="T69" fmla="*/ 51 h 5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9" h="51">
                  <a:moveTo>
                    <a:pt x="55" y="48"/>
                  </a:moveTo>
                  <a:lnTo>
                    <a:pt x="58" y="50"/>
                  </a:lnTo>
                  <a:lnTo>
                    <a:pt x="61" y="51"/>
                  </a:lnTo>
                  <a:lnTo>
                    <a:pt x="65" y="50"/>
                  </a:lnTo>
                  <a:lnTo>
                    <a:pt x="66" y="48"/>
                  </a:lnTo>
                  <a:lnTo>
                    <a:pt x="69" y="43"/>
                  </a:lnTo>
                  <a:lnTo>
                    <a:pt x="67" y="37"/>
                  </a:lnTo>
                  <a:lnTo>
                    <a:pt x="46" y="22"/>
                  </a:lnTo>
                  <a:lnTo>
                    <a:pt x="43" y="21"/>
                  </a:lnTo>
                  <a:lnTo>
                    <a:pt x="14" y="2"/>
                  </a:lnTo>
                  <a:lnTo>
                    <a:pt x="12" y="0"/>
                  </a:lnTo>
                  <a:lnTo>
                    <a:pt x="8" y="0"/>
                  </a:lnTo>
                  <a:lnTo>
                    <a:pt x="5" y="0"/>
                  </a:lnTo>
                  <a:lnTo>
                    <a:pt x="2" y="2"/>
                  </a:lnTo>
                  <a:lnTo>
                    <a:pt x="0" y="7"/>
                  </a:lnTo>
                  <a:lnTo>
                    <a:pt x="2" y="13"/>
                  </a:lnTo>
                  <a:lnTo>
                    <a:pt x="5" y="14"/>
                  </a:lnTo>
                  <a:lnTo>
                    <a:pt x="8" y="17"/>
                  </a:lnTo>
                  <a:lnTo>
                    <a:pt x="37" y="35"/>
                  </a:lnTo>
                  <a:lnTo>
                    <a:pt x="41" y="29"/>
                  </a:lnTo>
                  <a:lnTo>
                    <a:pt x="34" y="34"/>
                  </a:lnTo>
                  <a:lnTo>
                    <a:pt x="55"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29" name="Freeform 460">
              <a:extLst>
                <a:ext uri="{FF2B5EF4-FFF2-40B4-BE49-F238E27FC236}">
                  <a16:creationId xmlns:a16="http://schemas.microsoft.com/office/drawing/2014/main" id="{EE4D63AC-F4C6-12B7-8AA3-FBBC83AE21E6}"/>
                </a:ext>
              </a:extLst>
            </p:cNvPr>
            <p:cNvSpPr>
              <a:spLocks/>
            </p:cNvSpPr>
            <p:nvPr/>
          </p:nvSpPr>
          <p:spPr bwMode="auto">
            <a:xfrm>
              <a:off x="5371" y="2454"/>
              <a:ext cx="36" cy="22"/>
            </a:xfrm>
            <a:custGeom>
              <a:avLst/>
              <a:gdLst>
                <a:gd name="T0" fmla="*/ 62 w 73"/>
                <a:gd name="T1" fmla="*/ 43 h 45"/>
                <a:gd name="T2" fmla="*/ 65 w 73"/>
                <a:gd name="T3" fmla="*/ 45 h 45"/>
                <a:gd name="T4" fmla="*/ 67 w 73"/>
                <a:gd name="T5" fmla="*/ 43 h 45"/>
                <a:gd name="T6" fmla="*/ 70 w 73"/>
                <a:gd name="T7" fmla="*/ 42 h 45"/>
                <a:gd name="T8" fmla="*/ 73 w 73"/>
                <a:gd name="T9" fmla="*/ 37 h 45"/>
                <a:gd name="T10" fmla="*/ 70 w 73"/>
                <a:gd name="T11" fmla="*/ 31 h 45"/>
                <a:gd name="T12" fmla="*/ 69 w 73"/>
                <a:gd name="T13" fmla="*/ 29 h 45"/>
                <a:gd name="T14" fmla="*/ 48 w 73"/>
                <a:gd name="T15" fmla="*/ 18 h 45"/>
                <a:gd name="T16" fmla="*/ 12 w 73"/>
                <a:gd name="T17" fmla="*/ 0 h 45"/>
                <a:gd name="T18" fmla="*/ 12 w 73"/>
                <a:gd name="T19" fmla="*/ 0 h 45"/>
                <a:gd name="T20" fmla="*/ 8 w 73"/>
                <a:gd name="T21" fmla="*/ 0 h 45"/>
                <a:gd name="T22" fmla="*/ 5 w 73"/>
                <a:gd name="T23" fmla="*/ 0 h 45"/>
                <a:gd name="T24" fmla="*/ 3 w 73"/>
                <a:gd name="T25" fmla="*/ 1 h 45"/>
                <a:gd name="T26" fmla="*/ 0 w 73"/>
                <a:gd name="T27" fmla="*/ 8 h 45"/>
                <a:gd name="T28" fmla="*/ 3 w 73"/>
                <a:gd name="T29" fmla="*/ 13 h 45"/>
                <a:gd name="T30" fmla="*/ 5 w 73"/>
                <a:gd name="T31" fmla="*/ 14 h 45"/>
                <a:gd name="T32" fmla="*/ 5 w 73"/>
                <a:gd name="T33" fmla="*/ 14 h 45"/>
                <a:gd name="T34" fmla="*/ 41 w 73"/>
                <a:gd name="T35" fmla="*/ 33 h 45"/>
                <a:gd name="T36" fmla="*/ 62 w 73"/>
                <a:gd name="T37" fmla="*/ 43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3"/>
                <a:gd name="T58" fmla="*/ 0 h 45"/>
                <a:gd name="T59" fmla="*/ 73 w 73"/>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3" h="45">
                  <a:moveTo>
                    <a:pt x="62" y="43"/>
                  </a:moveTo>
                  <a:lnTo>
                    <a:pt x="65" y="45"/>
                  </a:lnTo>
                  <a:lnTo>
                    <a:pt x="67" y="43"/>
                  </a:lnTo>
                  <a:lnTo>
                    <a:pt x="70" y="42"/>
                  </a:lnTo>
                  <a:lnTo>
                    <a:pt x="73" y="37"/>
                  </a:lnTo>
                  <a:lnTo>
                    <a:pt x="70" y="31"/>
                  </a:lnTo>
                  <a:lnTo>
                    <a:pt x="69" y="29"/>
                  </a:lnTo>
                  <a:lnTo>
                    <a:pt x="48" y="18"/>
                  </a:lnTo>
                  <a:lnTo>
                    <a:pt x="12" y="0"/>
                  </a:lnTo>
                  <a:lnTo>
                    <a:pt x="8" y="0"/>
                  </a:lnTo>
                  <a:lnTo>
                    <a:pt x="5" y="0"/>
                  </a:lnTo>
                  <a:lnTo>
                    <a:pt x="3" y="1"/>
                  </a:lnTo>
                  <a:lnTo>
                    <a:pt x="0" y="8"/>
                  </a:lnTo>
                  <a:lnTo>
                    <a:pt x="3" y="13"/>
                  </a:lnTo>
                  <a:lnTo>
                    <a:pt x="5" y="14"/>
                  </a:lnTo>
                  <a:lnTo>
                    <a:pt x="41" y="33"/>
                  </a:lnTo>
                  <a:lnTo>
                    <a:pt x="62"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30" name="Freeform 461">
              <a:extLst>
                <a:ext uri="{FF2B5EF4-FFF2-40B4-BE49-F238E27FC236}">
                  <a16:creationId xmlns:a16="http://schemas.microsoft.com/office/drawing/2014/main" id="{8850CD6B-E4C0-67E8-F1C5-9DDA5C6ACEB2}"/>
                </a:ext>
              </a:extLst>
            </p:cNvPr>
            <p:cNvSpPr>
              <a:spLocks/>
            </p:cNvSpPr>
            <p:nvPr/>
          </p:nvSpPr>
          <p:spPr bwMode="auto">
            <a:xfrm>
              <a:off x="5321" y="2431"/>
              <a:ext cx="37" cy="20"/>
            </a:xfrm>
            <a:custGeom>
              <a:avLst/>
              <a:gdLst>
                <a:gd name="T0" fmla="*/ 63 w 74"/>
                <a:gd name="T1" fmla="*/ 39 h 39"/>
                <a:gd name="T2" fmla="*/ 66 w 74"/>
                <a:gd name="T3" fmla="*/ 39 h 39"/>
                <a:gd name="T4" fmla="*/ 69 w 74"/>
                <a:gd name="T5" fmla="*/ 39 h 39"/>
                <a:gd name="T6" fmla="*/ 72 w 74"/>
                <a:gd name="T7" fmla="*/ 38 h 39"/>
                <a:gd name="T8" fmla="*/ 74 w 74"/>
                <a:gd name="T9" fmla="*/ 31 h 39"/>
                <a:gd name="T10" fmla="*/ 72 w 74"/>
                <a:gd name="T11" fmla="*/ 26 h 39"/>
                <a:gd name="T12" fmla="*/ 69 w 74"/>
                <a:gd name="T13" fmla="*/ 25 h 39"/>
                <a:gd name="T14" fmla="*/ 35 w 74"/>
                <a:gd name="T15" fmla="*/ 9 h 39"/>
                <a:gd name="T16" fmla="*/ 11 w 74"/>
                <a:gd name="T17" fmla="*/ 0 h 39"/>
                <a:gd name="T18" fmla="*/ 8 w 74"/>
                <a:gd name="T19" fmla="*/ 0 h 39"/>
                <a:gd name="T20" fmla="*/ 4 w 74"/>
                <a:gd name="T21" fmla="*/ 0 h 39"/>
                <a:gd name="T22" fmla="*/ 3 w 74"/>
                <a:gd name="T23" fmla="*/ 1 h 39"/>
                <a:gd name="T24" fmla="*/ 0 w 74"/>
                <a:gd name="T25" fmla="*/ 8 h 39"/>
                <a:gd name="T26" fmla="*/ 3 w 74"/>
                <a:gd name="T27" fmla="*/ 13 h 39"/>
                <a:gd name="T28" fmla="*/ 4 w 74"/>
                <a:gd name="T29" fmla="*/ 14 h 39"/>
                <a:gd name="T30" fmla="*/ 28 w 74"/>
                <a:gd name="T31" fmla="*/ 23 h 39"/>
                <a:gd name="T32" fmla="*/ 63 w 74"/>
                <a:gd name="T33" fmla="*/ 39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4"/>
                <a:gd name="T52" fmla="*/ 0 h 39"/>
                <a:gd name="T53" fmla="*/ 74 w 74"/>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4" h="39">
                  <a:moveTo>
                    <a:pt x="63" y="39"/>
                  </a:moveTo>
                  <a:lnTo>
                    <a:pt x="66" y="39"/>
                  </a:lnTo>
                  <a:lnTo>
                    <a:pt x="69" y="39"/>
                  </a:lnTo>
                  <a:lnTo>
                    <a:pt x="72" y="38"/>
                  </a:lnTo>
                  <a:lnTo>
                    <a:pt x="74" y="31"/>
                  </a:lnTo>
                  <a:lnTo>
                    <a:pt x="72" y="26"/>
                  </a:lnTo>
                  <a:lnTo>
                    <a:pt x="69" y="25"/>
                  </a:lnTo>
                  <a:lnTo>
                    <a:pt x="35" y="9"/>
                  </a:lnTo>
                  <a:lnTo>
                    <a:pt x="11" y="0"/>
                  </a:lnTo>
                  <a:lnTo>
                    <a:pt x="8" y="0"/>
                  </a:lnTo>
                  <a:lnTo>
                    <a:pt x="4" y="0"/>
                  </a:lnTo>
                  <a:lnTo>
                    <a:pt x="3" y="1"/>
                  </a:lnTo>
                  <a:lnTo>
                    <a:pt x="0" y="8"/>
                  </a:lnTo>
                  <a:lnTo>
                    <a:pt x="3" y="13"/>
                  </a:lnTo>
                  <a:lnTo>
                    <a:pt x="4" y="14"/>
                  </a:lnTo>
                  <a:lnTo>
                    <a:pt x="28" y="23"/>
                  </a:lnTo>
                  <a:lnTo>
                    <a:pt x="63"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31" name="Freeform 462">
              <a:extLst>
                <a:ext uri="{FF2B5EF4-FFF2-40B4-BE49-F238E27FC236}">
                  <a16:creationId xmlns:a16="http://schemas.microsoft.com/office/drawing/2014/main" id="{96F4C6A0-C016-8A16-23AD-11A84DBED081}"/>
                </a:ext>
              </a:extLst>
            </p:cNvPr>
            <p:cNvSpPr>
              <a:spLocks/>
            </p:cNvSpPr>
            <p:nvPr/>
          </p:nvSpPr>
          <p:spPr bwMode="auto">
            <a:xfrm>
              <a:off x="5268" y="2411"/>
              <a:ext cx="38" cy="19"/>
            </a:xfrm>
            <a:custGeom>
              <a:avLst/>
              <a:gdLst>
                <a:gd name="T0" fmla="*/ 65 w 75"/>
                <a:gd name="T1" fmla="*/ 37 h 37"/>
                <a:gd name="T2" fmla="*/ 67 w 75"/>
                <a:gd name="T3" fmla="*/ 37 h 37"/>
                <a:gd name="T4" fmla="*/ 71 w 75"/>
                <a:gd name="T5" fmla="*/ 37 h 37"/>
                <a:gd name="T6" fmla="*/ 74 w 75"/>
                <a:gd name="T7" fmla="*/ 36 h 37"/>
                <a:gd name="T8" fmla="*/ 75 w 75"/>
                <a:gd name="T9" fmla="*/ 29 h 37"/>
                <a:gd name="T10" fmla="*/ 74 w 75"/>
                <a:gd name="T11" fmla="*/ 24 h 37"/>
                <a:gd name="T12" fmla="*/ 71 w 75"/>
                <a:gd name="T13" fmla="*/ 22 h 37"/>
                <a:gd name="T14" fmla="*/ 51 w 75"/>
                <a:gd name="T15" fmla="*/ 15 h 37"/>
                <a:gd name="T16" fmla="*/ 12 w 75"/>
                <a:gd name="T17" fmla="*/ 0 h 37"/>
                <a:gd name="T18" fmla="*/ 8 w 75"/>
                <a:gd name="T19" fmla="*/ 0 h 37"/>
                <a:gd name="T20" fmla="*/ 5 w 75"/>
                <a:gd name="T21" fmla="*/ 0 h 37"/>
                <a:gd name="T22" fmla="*/ 2 w 75"/>
                <a:gd name="T23" fmla="*/ 1 h 37"/>
                <a:gd name="T24" fmla="*/ 0 w 75"/>
                <a:gd name="T25" fmla="*/ 8 h 37"/>
                <a:gd name="T26" fmla="*/ 2 w 75"/>
                <a:gd name="T27" fmla="*/ 13 h 37"/>
                <a:gd name="T28" fmla="*/ 5 w 75"/>
                <a:gd name="T29" fmla="*/ 15 h 37"/>
                <a:gd name="T30" fmla="*/ 45 w 75"/>
                <a:gd name="T31" fmla="*/ 29 h 37"/>
                <a:gd name="T32" fmla="*/ 65 w 75"/>
                <a:gd name="T33" fmla="*/ 37 h 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5"/>
                <a:gd name="T52" fmla="*/ 0 h 37"/>
                <a:gd name="T53" fmla="*/ 75 w 75"/>
                <a:gd name="T54" fmla="*/ 37 h 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5" h="37">
                  <a:moveTo>
                    <a:pt x="65" y="37"/>
                  </a:moveTo>
                  <a:lnTo>
                    <a:pt x="67" y="37"/>
                  </a:lnTo>
                  <a:lnTo>
                    <a:pt x="71" y="37"/>
                  </a:lnTo>
                  <a:lnTo>
                    <a:pt x="74" y="36"/>
                  </a:lnTo>
                  <a:lnTo>
                    <a:pt x="75" y="29"/>
                  </a:lnTo>
                  <a:lnTo>
                    <a:pt x="74" y="24"/>
                  </a:lnTo>
                  <a:lnTo>
                    <a:pt x="71" y="22"/>
                  </a:lnTo>
                  <a:lnTo>
                    <a:pt x="51" y="15"/>
                  </a:lnTo>
                  <a:lnTo>
                    <a:pt x="12" y="0"/>
                  </a:lnTo>
                  <a:lnTo>
                    <a:pt x="8" y="0"/>
                  </a:lnTo>
                  <a:lnTo>
                    <a:pt x="5" y="0"/>
                  </a:lnTo>
                  <a:lnTo>
                    <a:pt x="2" y="1"/>
                  </a:lnTo>
                  <a:lnTo>
                    <a:pt x="0" y="8"/>
                  </a:lnTo>
                  <a:lnTo>
                    <a:pt x="2" y="13"/>
                  </a:lnTo>
                  <a:lnTo>
                    <a:pt x="5" y="15"/>
                  </a:lnTo>
                  <a:lnTo>
                    <a:pt x="45" y="29"/>
                  </a:lnTo>
                  <a:lnTo>
                    <a:pt x="65"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32" name="Freeform 463">
              <a:extLst>
                <a:ext uri="{FF2B5EF4-FFF2-40B4-BE49-F238E27FC236}">
                  <a16:creationId xmlns:a16="http://schemas.microsoft.com/office/drawing/2014/main" id="{C979E0B3-859C-B40E-03D3-96E5B11DEB67}"/>
                </a:ext>
              </a:extLst>
            </p:cNvPr>
            <p:cNvSpPr>
              <a:spLocks/>
            </p:cNvSpPr>
            <p:nvPr/>
          </p:nvSpPr>
          <p:spPr bwMode="auto">
            <a:xfrm>
              <a:off x="5216" y="2394"/>
              <a:ext cx="38" cy="17"/>
            </a:xfrm>
            <a:custGeom>
              <a:avLst/>
              <a:gdLst>
                <a:gd name="T0" fmla="*/ 65 w 76"/>
                <a:gd name="T1" fmla="*/ 35 h 36"/>
                <a:gd name="T2" fmla="*/ 68 w 76"/>
                <a:gd name="T3" fmla="*/ 36 h 36"/>
                <a:gd name="T4" fmla="*/ 72 w 76"/>
                <a:gd name="T5" fmla="*/ 35 h 36"/>
                <a:gd name="T6" fmla="*/ 74 w 76"/>
                <a:gd name="T7" fmla="*/ 33 h 36"/>
                <a:gd name="T8" fmla="*/ 76 w 76"/>
                <a:gd name="T9" fmla="*/ 28 h 36"/>
                <a:gd name="T10" fmla="*/ 74 w 76"/>
                <a:gd name="T11" fmla="*/ 21 h 36"/>
                <a:gd name="T12" fmla="*/ 72 w 76"/>
                <a:gd name="T13" fmla="*/ 20 h 36"/>
                <a:gd name="T14" fmla="*/ 61 w 76"/>
                <a:gd name="T15" fmla="*/ 17 h 36"/>
                <a:gd name="T16" fmla="*/ 11 w 76"/>
                <a:gd name="T17" fmla="*/ 0 h 36"/>
                <a:gd name="T18" fmla="*/ 8 w 76"/>
                <a:gd name="T19" fmla="*/ 0 h 36"/>
                <a:gd name="T20" fmla="*/ 4 w 76"/>
                <a:gd name="T21" fmla="*/ 0 h 36"/>
                <a:gd name="T22" fmla="*/ 2 w 76"/>
                <a:gd name="T23" fmla="*/ 3 h 36"/>
                <a:gd name="T24" fmla="*/ 0 w 76"/>
                <a:gd name="T25" fmla="*/ 8 h 36"/>
                <a:gd name="T26" fmla="*/ 2 w 76"/>
                <a:gd name="T27" fmla="*/ 13 h 36"/>
                <a:gd name="T28" fmla="*/ 4 w 76"/>
                <a:gd name="T29" fmla="*/ 15 h 36"/>
                <a:gd name="T30" fmla="*/ 55 w 76"/>
                <a:gd name="T31" fmla="*/ 32 h 36"/>
                <a:gd name="T32" fmla="*/ 65 w 76"/>
                <a:gd name="T33" fmla="*/ 35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6"/>
                <a:gd name="T52" fmla="*/ 0 h 36"/>
                <a:gd name="T53" fmla="*/ 76 w 7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6" h="36">
                  <a:moveTo>
                    <a:pt x="65" y="35"/>
                  </a:moveTo>
                  <a:lnTo>
                    <a:pt x="68" y="36"/>
                  </a:lnTo>
                  <a:lnTo>
                    <a:pt x="72" y="35"/>
                  </a:lnTo>
                  <a:lnTo>
                    <a:pt x="74" y="33"/>
                  </a:lnTo>
                  <a:lnTo>
                    <a:pt x="76" y="28"/>
                  </a:lnTo>
                  <a:lnTo>
                    <a:pt x="74" y="21"/>
                  </a:lnTo>
                  <a:lnTo>
                    <a:pt x="72" y="20"/>
                  </a:lnTo>
                  <a:lnTo>
                    <a:pt x="61" y="17"/>
                  </a:lnTo>
                  <a:lnTo>
                    <a:pt x="11" y="0"/>
                  </a:lnTo>
                  <a:lnTo>
                    <a:pt x="8" y="0"/>
                  </a:lnTo>
                  <a:lnTo>
                    <a:pt x="4" y="0"/>
                  </a:lnTo>
                  <a:lnTo>
                    <a:pt x="2" y="3"/>
                  </a:lnTo>
                  <a:lnTo>
                    <a:pt x="0" y="8"/>
                  </a:lnTo>
                  <a:lnTo>
                    <a:pt x="2" y="13"/>
                  </a:lnTo>
                  <a:lnTo>
                    <a:pt x="4" y="15"/>
                  </a:lnTo>
                  <a:lnTo>
                    <a:pt x="55" y="32"/>
                  </a:lnTo>
                  <a:lnTo>
                    <a:pt x="65"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33" name="Freeform 464">
              <a:extLst>
                <a:ext uri="{FF2B5EF4-FFF2-40B4-BE49-F238E27FC236}">
                  <a16:creationId xmlns:a16="http://schemas.microsoft.com/office/drawing/2014/main" id="{FA05BB35-1FB4-53F0-2893-1DD5DD75477E}"/>
                </a:ext>
              </a:extLst>
            </p:cNvPr>
            <p:cNvSpPr>
              <a:spLocks/>
            </p:cNvSpPr>
            <p:nvPr/>
          </p:nvSpPr>
          <p:spPr bwMode="auto">
            <a:xfrm>
              <a:off x="5163" y="2378"/>
              <a:ext cx="38" cy="16"/>
            </a:xfrm>
            <a:custGeom>
              <a:avLst/>
              <a:gdLst>
                <a:gd name="T0" fmla="*/ 66 w 77"/>
                <a:gd name="T1" fmla="*/ 33 h 33"/>
                <a:gd name="T2" fmla="*/ 69 w 77"/>
                <a:gd name="T3" fmla="*/ 33 h 33"/>
                <a:gd name="T4" fmla="*/ 73 w 77"/>
                <a:gd name="T5" fmla="*/ 33 h 33"/>
                <a:gd name="T6" fmla="*/ 76 w 77"/>
                <a:gd name="T7" fmla="*/ 30 h 33"/>
                <a:gd name="T8" fmla="*/ 77 w 77"/>
                <a:gd name="T9" fmla="*/ 25 h 33"/>
                <a:gd name="T10" fmla="*/ 76 w 77"/>
                <a:gd name="T11" fmla="*/ 19 h 33"/>
                <a:gd name="T12" fmla="*/ 73 w 77"/>
                <a:gd name="T13" fmla="*/ 18 h 33"/>
                <a:gd name="T14" fmla="*/ 65 w 77"/>
                <a:gd name="T15" fmla="*/ 15 h 33"/>
                <a:gd name="T16" fmla="*/ 12 w 77"/>
                <a:gd name="T17" fmla="*/ 0 h 33"/>
                <a:gd name="T18" fmla="*/ 8 w 77"/>
                <a:gd name="T19" fmla="*/ 0 h 33"/>
                <a:gd name="T20" fmla="*/ 5 w 77"/>
                <a:gd name="T21" fmla="*/ 0 h 33"/>
                <a:gd name="T22" fmla="*/ 3 w 77"/>
                <a:gd name="T23" fmla="*/ 1 h 33"/>
                <a:gd name="T24" fmla="*/ 0 w 77"/>
                <a:gd name="T25" fmla="*/ 7 h 33"/>
                <a:gd name="T26" fmla="*/ 3 w 77"/>
                <a:gd name="T27" fmla="*/ 13 h 33"/>
                <a:gd name="T28" fmla="*/ 5 w 77"/>
                <a:gd name="T29" fmla="*/ 14 h 33"/>
                <a:gd name="T30" fmla="*/ 58 w 77"/>
                <a:gd name="T31" fmla="*/ 30 h 33"/>
                <a:gd name="T32" fmla="*/ 66 w 77"/>
                <a:gd name="T33" fmla="*/ 33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7"/>
                <a:gd name="T52" fmla="*/ 0 h 33"/>
                <a:gd name="T53" fmla="*/ 77 w 77"/>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7" h="33">
                  <a:moveTo>
                    <a:pt x="66" y="33"/>
                  </a:moveTo>
                  <a:lnTo>
                    <a:pt x="69" y="33"/>
                  </a:lnTo>
                  <a:lnTo>
                    <a:pt x="73" y="33"/>
                  </a:lnTo>
                  <a:lnTo>
                    <a:pt x="76" y="30"/>
                  </a:lnTo>
                  <a:lnTo>
                    <a:pt x="77" y="25"/>
                  </a:lnTo>
                  <a:lnTo>
                    <a:pt x="76" y="19"/>
                  </a:lnTo>
                  <a:lnTo>
                    <a:pt x="73" y="18"/>
                  </a:lnTo>
                  <a:lnTo>
                    <a:pt x="65" y="15"/>
                  </a:lnTo>
                  <a:lnTo>
                    <a:pt x="12" y="0"/>
                  </a:lnTo>
                  <a:lnTo>
                    <a:pt x="8" y="0"/>
                  </a:lnTo>
                  <a:lnTo>
                    <a:pt x="5" y="0"/>
                  </a:lnTo>
                  <a:lnTo>
                    <a:pt x="3" y="1"/>
                  </a:lnTo>
                  <a:lnTo>
                    <a:pt x="0" y="7"/>
                  </a:lnTo>
                  <a:lnTo>
                    <a:pt x="3" y="13"/>
                  </a:lnTo>
                  <a:lnTo>
                    <a:pt x="5" y="14"/>
                  </a:lnTo>
                  <a:lnTo>
                    <a:pt x="58" y="30"/>
                  </a:lnTo>
                  <a:lnTo>
                    <a:pt x="66"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34" name="Freeform 465">
              <a:extLst>
                <a:ext uri="{FF2B5EF4-FFF2-40B4-BE49-F238E27FC236}">
                  <a16:creationId xmlns:a16="http://schemas.microsoft.com/office/drawing/2014/main" id="{8BEF4504-931B-5F59-4658-EEB230B9D295}"/>
                </a:ext>
              </a:extLst>
            </p:cNvPr>
            <p:cNvSpPr>
              <a:spLocks/>
            </p:cNvSpPr>
            <p:nvPr/>
          </p:nvSpPr>
          <p:spPr bwMode="auto">
            <a:xfrm>
              <a:off x="5109" y="2363"/>
              <a:ext cx="39" cy="16"/>
            </a:xfrm>
            <a:custGeom>
              <a:avLst/>
              <a:gdLst>
                <a:gd name="T0" fmla="*/ 66 w 78"/>
                <a:gd name="T1" fmla="*/ 31 h 32"/>
                <a:gd name="T2" fmla="*/ 70 w 78"/>
                <a:gd name="T3" fmla="*/ 32 h 32"/>
                <a:gd name="T4" fmla="*/ 73 w 78"/>
                <a:gd name="T5" fmla="*/ 31 h 32"/>
                <a:gd name="T6" fmla="*/ 75 w 78"/>
                <a:gd name="T7" fmla="*/ 30 h 32"/>
                <a:gd name="T8" fmla="*/ 78 w 78"/>
                <a:gd name="T9" fmla="*/ 24 h 32"/>
                <a:gd name="T10" fmla="*/ 75 w 78"/>
                <a:gd name="T11" fmla="*/ 19 h 32"/>
                <a:gd name="T12" fmla="*/ 73 w 78"/>
                <a:gd name="T13" fmla="*/ 16 h 32"/>
                <a:gd name="T14" fmla="*/ 61 w 78"/>
                <a:gd name="T15" fmla="*/ 14 h 32"/>
                <a:gd name="T16" fmla="*/ 12 w 78"/>
                <a:gd name="T17" fmla="*/ 0 h 32"/>
                <a:gd name="T18" fmla="*/ 8 w 78"/>
                <a:gd name="T19" fmla="*/ 0 h 32"/>
                <a:gd name="T20" fmla="*/ 5 w 78"/>
                <a:gd name="T21" fmla="*/ 0 h 32"/>
                <a:gd name="T22" fmla="*/ 3 w 78"/>
                <a:gd name="T23" fmla="*/ 2 h 32"/>
                <a:gd name="T24" fmla="*/ 0 w 78"/>
                <a:gd name="T25" fmla="*/ 8 h 32"/>
                <a:gd name="T26" fmla="*/ 3 w 78"/>
                <a:gd name="T27" fmla="*/ 14 h 32"/>
                <a:gd name="T28" fmla="*/ 5 w 78"/>
                <a:gd name="T29" fmla="*/ 15 h 32"/>
                <a:gd name="T30" fmla="*/ 54 w 78"/>
                <a:gd name="T31" fmla="*/ 28 h 32"/>
                <a:gd name="T32" fmla="*/ 66 w 78"/>
                <a:gd name="T33" fmla="*/ 31 h 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32"/>
                <a:gd name="T53" fmla="*/ 78 w 78"/>
                <a:gd name="T54" fmla="*/ 32 h 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32">
                  <a:moveTo>
                    <a:pt x="66" y="31"/>
                  </a:moveTo>
                  <a:lnTo>
                    <a:pt x="70" y="32"/>
                  </a:lnTo>
                  <a:lnTo>
                    <a:pt x="73" y="31"/>
                  </a:lnTo>
                  <a:lnTo>
                    <a:pt x="75" y="30"/>
                  </a:lnTo>
                  <a:lnTo>
                    <a:pt x="78" y="24"/>
                  </a:lnTo>
                  <a:lnTo>
                    <a:pt x="75" y="19"/>
                  </a:lnTo>
                  <a:lnTo>
                    <a:pt x="73" y="16"/>
                  </a:lnTo>
                  <a:lnTo>
                    <a:pt x="61" y="14"/>
                  </a:lnTo>
                  <a:lnTo>
                    <a:pt x="12" y="0"/>
                  </a:lnTo>
                  <a:lnTo>
                    <a:pt x="8" y="0"/>
                  </a:lnTo>
                  <a:lnTo>
                    <a:pt x="5" y="0"/>
                  </a:lnTo>
                  <a:lnTo>
                    <a:pt x="3" y="2"/>
                  </a:lnTo>
                  <a:lnTo>
                    <a:pt x="0" y="8"/>
                  </a:lnTo>
                  <a:lnTo>
                    <a:pt x="3" y="14"/>
                  </a:lnTo>
                  <a:lnTo>
                    <a:pt x="5" y="15"/>
                  </a:lnTo>
                  <a:lnTo>
                    <a:pt x="54" y="28"/>
                  </a:lnTo>
                  <a:lnTo>
                    <a:pt x="66"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35" name="Freeform 466">
              <a:extLst>
                <a:ext uri="{FF2B5EF4-FFF2-40B4-BE49-F238E27FC236}">
                  <a16:creationId xmlns:a16="http://schemas.microsoft.com/office/drawing/2014/main" id="{20E719BD-9BE8-8760-FFAC-CB3DB918DCC2}"/>
                </a:ext>
              </a:extLst>
            </p:cNvPr>
            <p:cNvSpPr>
              <a:spLocks/>
            </p:cNvSpPr>
            <p:nvPr/>
          </p:nvSpPr>
          <p:spPr bwMode="auto">
            <a:xfrm>
              <a:off x="5055" y="2349"/>
              <a:ext cx="39" cy="16"/>
            </a:xfrm>
            <a:custGeom>
              <a:avLst/>
              <a:gdLst>
                <a:gd name="T0" fmla="*/ 66 w 77"/>
                <a:gd name="T1" fmla="*/ 30 h 31"/>
                <a:gd name="T2" fmla="*/ 69 w 77"/>
                <a:gd name="T3" fmla="*/ 31 h 31"/>
                <a:gd name="T4" fmla="*/ 73 w 77"/>
                <a:gd name="T5" fmla="*/ 30 h 31"/>
                <a:gd name="T6" fmla="*/ 75 w 77"/>
                <a:gd name="T7" fmla="*/ 29 h 31"/>
                <a:gd name="T8" fmla="*/ 77 w 77"/>
                <a:gd name="T9" fmla="*/ 23 h 31"/>
                <a:gd name="T10" fmla="*/ 75 w 77"/>
                <a:gd name="T11" fmla="*/ 18 h 31"/>
                <a:gd name="T12" fmla="*/ 73 w 77"/>
                <a:gd name="T13" fmla="*/ 16 h 31"/>
                <a:gd name="T14" fmla="*/ 49 w 77"/>
                <a:gd name="T15" fmla="*/ 10 h 31"/>
                <a:gd name="T16" fmla="*/ 10 w 77"/>
                <a:gd name="T17" fmla="*/ 1 h 31"/>
                <a:gd name="T18" fmla="*/ 8 w 77"/>
                <a:gd name="T19" fmla="*/ 0 h 31"/>
                <a:gd name="T20" fmla="*/ 4 w 77"/>
                <a:gd name="T21" fmla="*/ 1 h 31"/>
                <a:gd name="T22" fmla="*/ 1 w 77"/>
                <a:gd name="T23" fmla="*/ 2 h 31"/>
                <a:gd name="T24" fmla="*/ 0 w 77"/>
                <a:gd name="T25" fmla="*/ 8 h 31"/>
                <a:gd name="T26" fmla="*/ 1 w 77"/>
                <a:gd name="T27" fmla="*/ 14 h 31"/>
                <a:gd name="T28" fmla="*/ 4 w 77"/>
                <a:gd name="T29" fmla="*/ 16 h 31"/>
                <a:gd name="T30" fmla="*/ 42 w 77"/>
                <a:gd name="T31" fmla="*/ 25 h 31"/>
                <a:gd name="T32" fmla="*/ 66 w 77"/>
                <a:gd name="T33" fmla="*/ 3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7"/>
                <a:gd name="T52" fmla="*/ 0 h 31"/>
                <a:gd name="T53" fmla="*/ 77 w 77"/>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7" h="31">
                  <a:moveTo>
                    <a:pt x="66" y="30"/>
                  </a:moveTo>
                  <a:lnTo>
                    <a:pt x="69" y="31"/>
                  </a:lnTo>
                  <a:lnTo>
                    <a:pt x="73" y="30"/>
                  </a:lnTo>
                  <a:lnTo>
                    <a:pt x="75" y="29"/>
                  </a:lnTo>
                  <a:lnTo>
                    <a:pt x="77" y="23"/>
                  </a:lnTo>
                  <a:lnTo>
                    <a:pt x="75" y="18"/>
                  </a:lnTo>
                  <a:lnTo>
                    <a:pt x="73" y="16"/>
                  </a:lnTo>
                  <a:lnTo>
                    <a:pt x="49" y="10"/>
                  </a:lnTo>
                  <a:lnTo>
                    <a:pt x="10" y="1"/>
                  </a:lnTo>
                  <a:lnTo>
                    <a:pt x="8" y="0"/>
                  </a:lnTo>
                  <a:lnTo>
                    <a:pt x="4" y="1"/>
                  </a:lnTo>
                  <a:lnTo>
                    <a:pt x="1" y="2"/>
                  </a:lnTo>
                  <a:lnTo>
                    <a:pt x="0" y="8"/>
                  </a:lnTo>
                  <a:lnTo>
                    <a:pt x="1" y="14"/>
                  </a:lnTo>
                  <a:lnTo>
                    <a:pt x="4" y="16"/>
                  </a:lnTo>
                  <a:lnTo>
                    <a:pt x="42" y="25"/>
                  </a:lnTo>
                  <a:lnTo>
                    <a:pt x="66"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36" name="Freeform 467">
              <a:extLst>
                <a:ext uri="{FF2B5EF4-FFF2-40B4-BE49-F238E27FC236}">
                  <a16:creationId xmlns:a16="http://schemas.microsoft.com/office/drawing/2014/main" id="{F06A6114-9DC7-0F56-3B31-7C70C5B696A5}"/>
                </a:ext>
              </a:extLst>
            </p:cNvPr>
            <p:cNvSpPr>
              <a:spLocks/>
            </p:cNvSpPr>
            <p:nvPr/>
          </p:nvSpPr>
          <p:spPr bwMode="auto">
            <a:xfrm>
              <a:off x="5001" y="2337"/>
              <a:ext cx="39" cy="15"/>
            </a:xfrm>
            <a:custGeom>
              <a:avLst/>
              <a:gdLst>
                <a:gd name="T0" fmla="*/ 66 w 78"/>
                <a:gd name="T1" fmla="*/ 29 h 29"/>
                <a:gd name="T2" fmla="*/ 70 w 78"/>
                <a:gd name="T3" fmla="*/ 29 h 29"/>
                <a:gd name="T4" fmla="*/ 73 w 78"/>
                <a:gd name="T5" fmla="*/ 29 h 29"/>
                <a:gd name="T6" fmla="*/ 76 w 78"/>
                <a:gd name="T7" fmla="*/ 26 h 29"/>
                <a:gd name="T8" fmla="*/ 78 w 78"/>
                <a:gd name="T9" fmla="*/ 21 h 29"/>
                <a:gd name="T10" fmla="*/ 76 w 78"/>
                <a:gd name="T11" fmla="*/ 16 h 29"/>
                <a:gd name="T12" fmla="*/ 73 w 78"/>
                <a:gd name="T13" fmla="*/ 14 h 29"/>
                <a:gd name="T14" fmla="*/ 32 w 78"/>
                <a:gd name="T15" fmla="*/ 5 h 29"/>
                <a:gd name="T16" fmla="*/ 11 w 78"/>
                <a:gd name="T17" fmla="*/ 0 h 29"/>
                <a:gd name="T18" fmla="*/ 8 w 78"/>
                <a:gd name="T19" fmla="*/ 0 h 29"/>
                <a:gd name="T20" fmla="*/ 4 w 78"/>
                <a:gd name="T21" fmla="*/ 0 h 29"/>
                <a:gd name="T22" fmla="*/ 3 w 78"/>
                <a:gd name="T23" fmla="*/ 1 h 29"/>
                <a:gd name="T24" fmla="*/ 0 w 78"/>
                <a:gd name="T25" fmla="*/ 8 h 29"/>
                <a:gd name="T26" fmla="*/ 3 w 78"/>
                <a:gd name="T27" fmla="*/ 13 h 29"/>
                <a:gd name="T28" fmla="*/ 4 w 78"/>
                <a:gd name="T29" fmla="*/ 14 h 29"/>
                <a:gd name="T30" fmla="*/ 25 w 78"/>
                <a:gd name="T31" fmla="*/ 20 h 29"/>
                <a:gd name="T32" fmla="*/ 66 w 78"/>
                <a:gd name="T33" fmla="*/ 29 h 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29"/>
                <a:gd name="T53" fmla="*/ 78 w 78"/>
                <a:gd name="T54" fmla="*/ 29 h 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29">
                  <a:moveTo>
                    <a:pt x="66" y="29"/>
                  </a:moveTo>
                  <a:lnTo>
                    <a:pt x="70" y="29"/>
                  </a:lnTo>
                  <a:lnTo>
                    <a:pt x="73" y="29"/>
                  </a:lnTo>
                  <a:lnTo>
                    <a:pt x="76" y="26"/>
                  </a:lnTo>
                  <a:lnTo>
                    <a:pt x="78" y="21"/>
                  </a:lnTo>
                  <a:lnTo>
                    <a:pt x="76" y="16"/>
                  </a:lnTo>
                  <a:lnTo>
                    <a:pt x="73" y="14"/>
                  </a:lnTo>
                  <a:lnTo>
                    <a:pt x="32" y="5"/>
                  </a:lnTo>
                  <a:lnTo>
                    <a:pt x="11" y="0"/>
                  </a:lnTo>
                  <a:lnTo>
                    <a:pt x="8" y="0"/>
                  </a:lnTo>
                  <a:lnTo>
                    <a:pt x="4" y="0"/>
                  </a:lnTo>
                  <a:lnTo>
                    <a:pt x="3" y="1"/>
                  </a:lnTo>
                  <a:lnTo>
                    <a:pt x="0" y="8"/>
                  </a:lnTo>
                  <a:lnTo>
                    <a:pt x="3" y="13"/>
                  </a:lnTo>
                  <a:lnTo>
                    <a:pt x="4" y="14"/>
                  </a:lnTo>
                  <a:lnTo>
                    <a:pt x="25" y="20"/>
                  </a:lnTo>
                  <a:lnTo>
                    <a:pt x="66"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37" name="Freeform 468">
              <a:extLst>
                <a:ext uri="{FF2B5EF4-FFF2-40B4-BE49-F238E27FC236}">
                  <a16:creationId xmlns:a16="http://schemas.microsoft.com/office/drawing/2014/main" id="{47F604D0-652A-C868-F630-007EAC89F90E}"/>
                </a:ext>
              </a:extLst>
            </p:cNvPr>
            <p:cNvSpPr>
              <a:spLocks/>
            </p:cNvSpPr>
            <p:nvPr/>
          </p:nvSpPr>
          <p:spPr bwMode="auto">
            <a:xfrm>
              <a:off x="4947" y="2326"/>
              <a:ext cx="39" cy="14"/>
            </a:xfrm>
            <a:custGeom>
              <a:avLst/>
              <a:gdLst>
                <a:gd name="T0" fmla="*/ 70 w 78"/>
                <a:gd name="T1" fmla="*/ 29 h 29"/>
                <a:gd name="T2" fmla="*/ 73 w 78"/>
                <a:gd name="T3" fmla="*/ 29 h 29"/>
                <a:gd name="T4" fmla="*/ 75 w 78"/>
                <a:gd name="T5" fmla="*/ 26 h 29"/>
                <a:gd name="T6" fmla="*/ 78 w 78"/>
                <a:gd name="T7" fmla="*/ 21 h 29"/>
                <a:gd name="T8" fmla="*/ 75 w 78"/>
                <a:gd name="T9" fmla="*/ 16 h 29"/>
                <a:gd name="T10" fmla="*/ 73 w 78"/>
                <a:gd name="T11" fmla="*/ 15 h 29"/>
                <a:gd name="T12" fmla="*/ 70 w 78"/>
                <a:gd name="T13" fmla="*/ 13 h 29"/>
                <a:gd name="T14" fmla="*/ 8 w 78"/>
                <a:gd name="T15" fmla="*/ 0 h 29"/>
                <a:gd name="T16" fmla="*/ 4 w 78"/>
                <a:gd name="T17" fmla="*/ 1 h 29"/>
                <a:gd name="T18" fmla="*/ 1 w 78"/>
                <a:gd name="T19" fmla="*/ 3 h 29"/>
                <a:gd name="T20" fmla="*/ 0 w 78"/>
                <a:gd name="T21" fmla="*/ 8 h 29"/>
                <a:gd name="T22" fmla="*/ 1 w 78"/>
                <a:gd name="T23" fmla="*/ 15 h 29"/>
                <a:gd name="T24" fmla="*/ 4 w 78"/>
                <a:gd name="T25" fmla="*/ 16 h 29"/>
                <a:gd name="T26" fmla="*/ 8 w 78"/>
                <a:gd name="T27" fmla="*/ 16 h 29"/>
                <a:gd name="T28" fmla="*/ 70 w 78"/>
                <a:gd name="T29" fmla="*/ 29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8"/>
                <a:gd name="T46" fmla="*/ 0 h 29"/>
                <a:gd name="T47" fmla="*/ 78 w 78"/>
                <a:gd name="T48" fmla="*/ 29 h 2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8" h="29">
                  <a:moveTo>
                    <a:pt x="70" y="29"/>
                  </a:moveTo>
                  <a:lnTo>
                    <a:pt x="73" y="29"/>
                  </a:lnTo>
                  <a:lnTo>
                    <a:pt x="75" y="26"/>
                  </a:lnTo>
                  <a:lnTo>
                    <a:pt x="78" y="21"/>
                  </a:lnTo>
                  <a:lnTo>
                    <a:pt x="75" y="16"/>
                  </a:lnTo>
                  <a:lnTo>
                    <a:pt x="73" y="15"/>
                  </a:lnTo>
                  <a:lnTo>
                    <a:pt x="70" y="13"/>
                  </a:lnTo>
                  <a:lnTo>
                    <a:pt x="8" y="0"/>
                  </a:lnTo>
                  <a:lnTo>
                    <a:pt x="4" y="1"/>
                  </a:lnTo>
                  <a:lnTo>
                    <a:pt x="1" y="3"/>
                  </a:lnTo>
                  <a:lnTo>
                    <a:pt x="0" y="8"/>
                  </a:lnTo>
                  <a:lnTo>
                    <a:pt x="1" y="15"/>
                  </a:lnTo>
                  <a:lnTo>
                    <a:pt x="4" y="16"/>
                  </a:lnTo>
                  <a:lnTo>
                    <a:pt x="8" y="16"/>
                  </a:lnTo>
                  <a:lnTo>
                    <a:pt x="70"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38" name="Freeform 469">
              <a:extLst>
                <a:ext uri="{FF2B5EF4-FFF2-40B4-BE49-F238E27FC236}">
                  <a16:creationId xmlns:a16="http://schemas.microsoft.com/office/drawing/2014/main" id="{52ECEFE3-FFFA-CB20-0859-C89F3AD2A604}"/>
                </a:ext>
              </a:extLst>
            </p:cNvPr>
            <p:cNvSpPr>
              <a:spLocks/>
            </p:cNvSpPr>
            <p:nvPr/>
          </p:nvSpPr>
          <p:spPr bwMode="auto">
            <a:xfrm>
              <a:off x="4892" y="2315"/>
              <a:ext cx="39" cy="14"/>
            </a:xfrm>
            <a:custGeom>
              <a:avLst/>
              <a:gdLst>
                <a:gd name="T0" fmla="*/ 70 w 78"/>
                <a:gd name="T1" fmla="*/ 28 h 28"/>
                <a:gd name="T2" fmla="*/ 74 w 78"/>
                <a:gd name="T3" fmla="*/ 28 h 28"/>
                <a:gd name="T4" fmla="*/ 75 w 78"/>
                <a:gd name="T5" fmla="*/ 26 h 28"/>
                <a:gd name="T6" fmla="*/ 78 w 78"/>
                <a:gd name="T7" fmla="*/ 20 h 28"/>
                <a:gd name="T8" fmla="*/ 75 w 78"/>
                <a:gd name="T9" fmla="*/ 14 h 28"/>
                <a:gd name="T10" fmla="*/ 74 w 78"/>
                <a:gd name="T11" fmla="*/ 13 h 28"/>
                <a:gd name="T12" fmla="*/ 70 w 78"/>
                <a:gd name="T13" fmla="*/ 12 h 28"/>
                <a:gd name="T14" fmla="*/ 44 w 78"/>
                <a:gd name="T15" fmla="*/ 8 h 28"/>
                <a:gd name="T16" fmla="*/ 8 w 78"/>
                <a:gd name="T17" fmla="*/ 0 h 28"/>
                <a:gd name="T18" fmla="*/ 5 w 78"/>
                <a:gd name="T19" fmla="*/ 1 h 28"/>
                <a:gd name="T20" fmla="*/ 3 w 78"/>
                <a:gd name="T21" fmla="*/ 2 h 28"/>
                <a:gd name="T22" fmla="*/ 0 w 78"/>
                <a:gd name="T23" fmla="*/ 8 h 28"/>
                <a:gd name="T24" fmla="*/ 3 w 78"/>
                <a:gd name="T25" fmla="*/ 14 h 28"/>
                <a:gd name="T26" fmla="*/ 5 w 78"/>
                <a:gd name="T27" fmla="*/ 16 h 28"/>
                <a:gd name="T28" fmla="*/ 8 w 78"/>
                <a:gd name="T29" fmla="*/ 16 h 28"/>
                <a:gd name="T30" fmla="*/ 44 w 78"/>
                <a:gd name="T31" fmla="*/ 24 h 28"/>
                <a:gd name="T32" fmla="*/ 70 w 78"/>
                <a:gd name="T33" fmla="*/ 28 h 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28"/>
                <a:gd name="T53" fmla="*/ 78 w 78"/>
                <a:gd name="T54" fmla="*/ 28 h 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28">
                  <a:moveTo>
                    <a:pt x="70" y="28"/>
                  </a:moveTo>
                  <a:lnTo>
                    <a:pt x="74" y="28"/>
                  </a:lnTo>
                  <a:lnTo>
                    <a:pt x="75" y="26"/>
                  </a:lnTo>
                  <a:lnTo>
                    <a:pt x="78" y="20"/>
                  </a:lnTo>
                  <a:lnTo>
                    <a:pt x="75" y="14"/>
                  </a:lnTo>
                  <a:lnTo>
                    <a:pt x="74" y="13"/>
                  </a:lnTo>
                  <a:lnTo>
                    <a:pt x="70" y="12"/>
                  </a:lnTo>
                  <a:lnTo>
                    <a:pt x="44" y="8"/>
                  </a:lnTo>
                  <a:lnTo>
                    <a:pt x="8" y="0"/>
                  </a:lnTo>
                  <a:lnTo>
                    <a:pt x="5" y="1"/>
                  </a:lnTo>
                  <a:lnTo>
                    <a:pt x="3" y="2"/>
                  </a:lnTo>
                  <a:lnTo>
                    <a:pt x="0" y="8"/>
                  </a:lnTo>
                  <a:lnTo>
                    <a:pt x="3" y="14"/>
                  </a:lnTo>
                  <a:lnTo>
                    <a:pt x="5" y="16"/>
                  </a:lnTo>
                  <a:lnTo>
                    <a:pt x="8" y="16"/>
                  </a:lnTo>
                  <a:lnTo>
                    <a:pt x="44" y="24"/>
                  </a:lnTo>
                  <a:lnTo>
                    <a:pt x="7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39" name="Freeform 470">
              <a:extLst>
                <a:ext uri="{FF2B5EF4-FFF2-40B4-BE49-F238E27FC236}">
                  <a16:creationId xmlns:a16="http://schemas.microsoft.com/office/drawing/2014/main" id="{D0B93682-E488-1A01-EDA9-227B3E73E053}"/>
                </a:ext>
              </a:extLst>
            </p:cNvPr>
            <p:cNvSpPr>
              <a:spLocks/>
            </p:cNvSpPr>
            <p:nvPr/>
          </p:nvSpPr>
          <p:spPr bwMode="auto">
            <a:xfrm>
              <a:off x="4837" y="2305"/>
              <a:ext cx="40" cy="14"/>
            </a:xfrm>
            <a:custGeom>
              <a:avLst/>
              <a:gdLst>
                <a:gd name="T0" fmla="*/ 72 w 80"/>
                <a:gd name="T1" fmla="*/ 28 h 28"/>
                <a:gd name="T2" fmla="*/ 74 w 80"/>
                <a:gd name="T3" fmla="*/ 26 h 28"/>
                <a:gd name="T4" fmla="*/ 77 w 80"/>
                <a:gd name="T5" fmla="*/ 25 h 28"/>
                <a:gd name="T6" fmla="*/ 80 w 80"/>
                <a:gd name="T7" fmla="*/ 20 h 28"/>
                <a:gd name="T8" fmla="*/ 77 w 80"/>
                <a:gd name="T9" fmla="*/ 15 h 28"/>
                <a:gd name="T10" fmla="*/ 74 w 80"/>
                <a:gd name="T11" fmla="*/ 12 h 28"/>
                <a:gd name="T12" fmla="*/ 72 w 80"/>
                <a:gd name="T13" fmla="*/ 12 h 28"/>
                <a:gd name="T14" fmla="*/ 11 w 80"/>
                <a:gd name="T15" fmla="*/ 1 h 28"/>
                <a:gd name="T16" fmla="*/ 8 w 80"/>
                <a:gd name="T17" fmla="*/ 0 h 28"/>
                <a:gd name="T18" fmla="*/ 5 w 80"/>
                <a:gd name="T19" fmla="*/ 1 h 28"/>
                <a:gd name="T20" fmla="*/ 3 w 80"/>
                <a:gd name="T21" fmla="*/ 3 h 28"/>
                <a:gd name="T22" fmla="*/ 0 w 80"/>
                <a:gd name="T23" fmla="*/ 8 h 28"/>
                <a:gd name="T24" fmla="*/ 3 w 80"/>
                <a:gd name="T25" fmla="*/ 15 h 28"/>
                <a:gd name="T26" fmla="*/ 5 w 80"/>
                <a:gd name="T27" fmla="*/ 16 h 28"/>
                <a:gd name="T28" fmla="*/ 8 w 80"/>
                <a:gd name="T29" fmla="*/ 16 h 28"/>
                <a:gd name="T30" fmla="*/ 11 w 80"/>
                <a:gd name="T31" fmla="*/ 17 h 28"/>
                <a:gd name="T32" fmla="*/ 72 w 80"/>
                <a:gd name="T33" fmla="*/ 28 h 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28"/>
                <a:gd name="T53" fmla="*/ 80 w 80"/>
                <a:gd name="T54" fmla="*/ 28 h 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28">
                  <a:moveTo>
                    <a:pt x="72" y="28"/>
                  </a:moveTo>
                  <a:lnTo>
                    <a:pt x="74" y="26"/>
                  </a:lnTo>
                  <a:lnTo>
                    <a:pt x="77" y="25"/>
                  </a:lnTo>
                  <a:lnTo>
                    <a:pt x="80" y="20"/>
                  </a:lnTo>
                  <a:lnTo>
                    <a:pt x="77" y="15"/>
                  </a:lnTo>
                  <a:lnTo>
                    <a:pt x="74" y="12"/>
                  </a:lnTo>
                  <a:lnTo>
                    <a:pt x="72" y="12"/>
                  </a:lnTo>
                  <a:lnTo>
                    <a:pt x="11" y="1"/>
                  </a:lnTo>
                  <a:lnTo>
                    <a:pt x="8" y="0"/>
                  </a:lnTo>
                  <a:lnTo>
                    <a:pt x="5" y="1"/>
                  </a:lnTo>
                  <a:lnTo>
                    <a:pt x="3" y="3"/>
                  </a:lnTo>
                  <a:lnTo>
                    <a:pt x="0" y="8"/>
                  </a:lnTo>
                  <a:lnTo>
                    <a:pt x="3" y="15"/>
                  </a:lnTo>
                  <a:lnTo>
                    <a:pt x="5" y="16"/>
                  </a:lnTo>
                  <a:lnTo>
                    <a:pt x="8" y="16"/>
                  </a:lnTo>
                  <a:lnTo>
                    <a:pt x="11" y="17"/>
                  </a:lnTo>
                  <a:lnTo>
                    <a:pt x="72"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40" name="Freeform 471">
              <a:extLst>
                <a:ext uri="{FF2B5EF4-FFF2-40B4-BE49-F238E27FC236}">
                  <a16:creationId xmlns:a16="http://schemas.microsoft.com/office/drawing/2014/main" id="{78C189E3-59D3-39F6-A4A8-5A985CA10134}"/>
                </a:ext>
              </a:extLst>
            </p:cNvPr>
            <p:cNvSpPr>
              <a:spLocks/>
            </p:cNvSpPr>
            <p:nvPr/>
          </p:nvSpPr>
          <p:spPr bwMode="auto">
            <a:xfrm>
              <a:off x="4783" y="2296"/>
              <a:ext cx="39" cy="13"/>
            </a:xfrm>
            <a:custGeom>
              <a:avLst/>
              <a:gdLst>
                <a:gd name="T0" fmla="*/ 70 w 78"/>
                <a:gd name="T1" fmla="*/ 25 h 25"/>
                <a:gd name="T2" fmla="*/ 72 w 78"/>
                <a:gd name="T3" fmla="*/ 25 h 25"/>
                <a:gd name="T4" fmla="*/ 75 w 78"/>
                <a:gd name="T5" fmla="*/ 24 h 25"/>
                <a:gd name="T6" fmla="*/ 78 w 78"/>
                <a:gd name="T7" fmla="*/ 17 h 25"/>
                <a:gd name="T8" fmla="*/ 75 w 78"/>
                <a:gd name="T9" fmla="*/ 12 h 25"/>
                <a:gd name="T10" fmla="*/ 72 w 78"/>
                <a:gd name="T11" fmla="*/ 10 h 25"/>
                <a:gd name="T12" fmla="*/ 70 w 78"/>
                <a:gd name="T13" fmla="*/ 9 h 25"/>
                <a:gd name="T14" fmla="*/ 45 w 78"/>
                <a:gd name="T15" fmla="*/ 5 h 25"/>
                <a:gd name="T16" fmla="*/ 8 w 78"/>
                <a:gd name="T17" fmla="*/ 0 h 25"/>
                <a:gd name="T18" fmla="*/ 4 w 78"/>
                <a:gd name="T19" fmla="*/ 0 h 25"/>
                <a:gd name="T20" fmla="*/ 1 w 78"/>
                <a:gd name="T21" fmla="*/ 1 h 25"/>
                <a:gd name="T22" fmla="*/ 0 w 78"/>
                <a:gd name="T23" fmla="*/ 8 h 25"/>
                <a:gd name="T24" fmla="*/ 1 w 78"/>
                <a:gd name="T25" fmla="*/ 13 h 25"/>
                <a:gd name="T26" fmla="*/ 4 w 78"/>
                <a:gd name="T27" fmla="*/ 14 h 25"/>
                <a:gd name="T28" fmla="*/ 8 w 78"/>
                <a:gd name="T29" fmla="*/ 16 h 25"/>
                <a:gd name="T30" fmla="*/ 45 w 78"/>
                <a:gd name="T31" fmla="*/ 21 h 25"/>
                <a:gd name="T32" fmla="*/ 70 w 78"/>
                <a:gd name="T33" fmla="*/ 25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25"/>
                <a:gd name="T53" fmla="*/ 78 w 78"/>
                <a:gd name="T54" fmla="*/ 25 h 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25">
                  <a:moveTo>
                    <a:pt x="70" y="25"/>
                  </a:moveTo>
                  <a:lnTo>
                    <a:pt x="72" y="25"/>
                  </a:lnTo>
                  <a:lnTo>
                    <a:pt x="75" y="24"/>
                  </a:lnTo>
                  <a:lnTo>
                    <a:pt x="78" y="17"/>
                  </a:lnTo>
                  <a:lnTo>
                    <a:pt x="75" y="12"/>
                  </a:lnTo>
                  <a:lnTo>
                    <a:pt x="72" y="10"/>
                  </a:lnTo>
                  <a:lnTo>
                    <a:pt x="70" y="9"/>
                  </a:lnTo>
                  <a:lnTo>
                    <a:pt x="45" y="5"/>
                  </a:lnTo>
                  <a:lnTo>
                    <a:pt x="8" y="0"/>
                  </a:lnTo>
                  <a:lnTo>
                    <a:pt x="4" y="0"/>
                  </a:lnTo>
                  <a:lnTo>
                    <a:pt x="1" y="1"/>
                  </a:lnTo>
                  <a:lnTo>
                    <a:pt x="0" y="8"/>
                  </a:lnTo>
                  <a:lnTo>
                    <a:pt x="1" y="13"/>
                  </a:lnTo>
                  <a:lnTo>
                    <a:pt x="4" y="14"/>
                  </a:lnTo>
                  <a:lnTo>
                    <a:pt x="8" y="16"/>
                  </a:lnTo>
                  <a:lnTo>
                    <a:pt x="45" y="21"/>
                  </a:lnTo>
                  <a:lnTo>
                    <a:pt x="7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41" name="Freeform 472">
              <a:extLst>
                <a:ext uri="{FF2B5EF4-FFF2-40B4-BE49-F238E27FC236}">
                  <a16:creationId xmlns:a16="http://schemas.microsoft.com/office/drawing/2014/main" id="{17021920-78D4-5098-0D0C-A02D620DF57B}"/>
                </a:ext>
              </a:extLst>
            </p:cNvPr>
            <p:cNvSpPr>
              <a:spLocks/>
            </p:cNvSpPr>
            <p:nvPr/>
          </p:nvSpPr>
          <p:spPr bwMode="auto">
            <a:xfrm>
              <a:off x="4728" y="2287"/>
              <a:ext cx="39" cy="13"/>
            </a:xfrm>
            <a:custGeom>
              <a:avLst/>
              <a:gdLst>
                <a:gd name="T0" fmla="*/ 70 w 78"/>
                <a:gd name="T1" fmla="*/ 27 h 27"/>
                <a:gd name="T2" fmla="*/ 73 w 78"/>
                <a:gd name="T3" fmla="*/ 25 h 27"/>
                <a:gd name="T4" fmla="*/ 75 w 78"/>
                <a:gd name="T5" fmla="*/ 24 h 27"/>
                <a:gd name="T6" fmla="*/ 78 w 78"/>
                <a:gd name="T7" fmla="*/ 19 h 27"/>
                <a:gd name="T8" fmla="*/ 75 w 78"/>
                <a:gd name="T9" fmla="*/ 14 h 27"/>
                <a:gd name="T10" fmla="*/ 73 w 78"/>
                <a:gd name="T11" fmla="*/ 11 h 27"/>
                <a:gd name="T12" fmla="*/ 70 w 78"/>
                <a:gd name="T13" fmla="*/ 11 h 27"/>
                <a:gd name="T14" fmla="*/ 8 w 78"/>
                <a:gd name="T15" fmla="*/ 0 h 27"/>
                <a:gd name="T16" fmla="*/ 4 w 78"/>
                <a:gd name="T17" fmla="*/ 2 h 27"/>
                <a:gd name="T18" fmla="*/ 1 w 78"/>
                <a:gd name="T19" fmla="*/ 3 h 27"/>
                <a:gd name="T20" fmla="*/ 0 w 78"/>
                <a:gd name="T21" fmla="*/ 8 h 27"/>
                <a:gd name="T22" fmla="*/ 1 w 78"/>
                <a:gd name="T23" fmla="*/ 15 h 27"/>
                <a:gd name="T24" fmla="*/ 4 w 78"/>
                <a:gd name="T25" fmla="*/ 16 h 27"/>
                <a:gd name="T26" fmla="*/ 8 w 78"/>
                <a:gd name="T27" fmla="*/ 16 h 27"/>
                <a:gd name="T28" fmla="*/ 70 w 78"/>
                <a:gd name="T29" fmla="*/ 27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8"/>
                <a:gd name="T46" fmla="*/ 0 h 27"/>
                <a:gd name="T47" fmla="*/ 78 w 78"/>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8" h="27">
                  <a:moveTo>
                    <a:pt x="70" y="27"/>
                  </a:moveTo>
                  <a:lnTo>
                    <a:pt x="73" y="25"/>
                  </a:lnTo>
                  <a:lnTo>
                    <a:pt x="75" y="24"/>
                  </a:lnTo>
                  <a:lnTo>
                    <a:pt x="78" y="19"/>
                  </a:lnTo>
                  <a:lnTo>
                    <a:pt x="75" y="14"/>
                  </a:lnTo>
                  <a:lnTo>
                    <a:pt x="73" y="11"/>
                  </a:lnTo>
                  <a:lnTo>
                    <a:pt x="70" y="11"/>
                  </a:lnTo>
                  <a:lnTo>
                    <a:pt x="8" y="0"/>
                  </a:lnTo>
                  <a:lnTo>
                    <a:pt x="4" y="2"/>
                  </a:lnTo>
                  <a:lnTo>
                    <a:pt x="1" y="3"/>
                  </a:lnTo>
                  <a:lnTo>
                    <a:pt x="0" y="8"/>
                  </a:lnTo>
                  <a:lnTo>
                    <a:pt x="1" y="15"/>
                  </a:lnTo>
                  <a:lnTo>
                    <a:pt x="4" y="16"/>
                  </a:lnTo>
                  <a:lnTo>
                    <a:pt x="8" y="16"/>
                  </a:lnTo>
                  <a:lnTo>
                    <a:pt x="7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42" name="Freeform 473">
              <a:extLst>
                <a:ext uri="{FF2B5EF4-FFF2-40B4-BE49-F238E27FC236}">
                  <a16:creationId xmlns:a16="http://schemas.microsoft.com/office/drawing/2014/main" id="{F3DD1BC4-41CE-45AF-C30B-BCF39BAECDBE}"/>
                </a:ext>
              </a:extLst>
            </p:cNvPr>
            <p:cNvSpPr>
              <a:spLocks/>
            </p:cNvSpPr>
            <p:nvPr/>
          </p:nvSpPr>
          <p:spPr bwMode="auto">
            <a:xfrm>
              <a:off x="4673" y="2279"/>
              <a:ext cx="39" cy="13"/>
            </a:xfrm>
            <a:custGeom>
              <a:avLst/>
              <a:gdLst>
                <a:gd name="T0" fmla="*/ 70 w 78"/>
                <a:gd name="T1" fmla="*/ 26 h 26"/>
                <a:gd name="T2" fmla="*/ 73 w 78"/>
                <a:gd name="T3" fmla="*/ 26 h 26"/>
                <a:gd name="T4" fmla="*/ 76 w 78"/>
                <a:gd name="T5" fmla="*/ 23 h 26"/>
                <a:gd name="T6" fmla="*/ 78 w 78"/>
                <a:gd name="T7" fmla="*/ 18 h 26"/>
                <a:gd name="T8" fmla="*/ 76 w 78"/>
                <a:gd name="T9" fmla="*/ 12 h 26"/>
                <a:gd name="T10" fmla="*/ 73 w 78"/>
                <a:gd name="T11" fmla="*/ 11 h 26"/>
                <a:gd name="T12" fmla="*/ 70 w 78"/>
                <a:gd name="T13" fmla="*/ 10 h 26"/>
                <a:gd name="T14" fmla="*/ 33 w 78"/>
                <a:gd name="T15" fmla="*/ 4 h 26"/>
                <a:gd name="T16" fmla="*/ 8 w 78"/>
                <a:gd name="T17" fmla="*/ 0 h 26"/>
                <a:gd name="T18" fmla="*/ 4 w 78"/>
                <a:gd name="T19" fmla="*/ 2 h 26"/>
                <a:gd name="T20" fmla="*/ 1 w 78"/>
                <a:gd name="T21" fmla="*/ 3 h 26"/>
                <a:gd name="T22" fmla="*/ 0 w 78"/>
                <a:gd name="T23" fmla="*/ 8 h 26"/>
                <a:gd name="T24" fmla="*/ 1 w 78"/>
                <a:gd name="T25" fmla="*/ 15 h 26"/>
                <a:gd name="T26" fmla="*/ 4 w 78"/>
                <a:gd name="T27" fmla="*/ 16 h 26"/>
                <a:gd name="T28" fmla="*/ 8 w 78"/>
                <a:gd name="T29" fmla="*/ 16 h 26"/>
                <a:gd name="T30" fmla="*/ 33 w 78"/>
                <a:gd name="T31" fmla="*/ 20 h 26"/>
                <a:gd name="T32" fmla="*/ 70 w 78"/>
                <a:gd name="T33" fmla="*/ 26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26"/>
                <a:gd name="T53" fmla="*/ 78 w 78"/>
                <a:gd name="T54" fmla="*/ 26 h 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26">
                  <a:moveTo>
                    <a:pt x="70" y="26"/>
                  </a:moveTo>
                  <a:lnTo>
                    <a:pt x="73" y="26"/>
                  </a:lnTo>
                  <a:lnTo>
                    <a:pt x="76" y="23"/>
                  </a:lnTo>
                  <a:lnTo>
                    <a:pt x="78" y="18"/>
                  </a:lnTo>
                  <a:lnTo>
                    <a:pt x="76" y="12"/>
                  </a:lnTo>
                  <a:lnTo>
                    <a:pt x="73" y="11"/>
                  </a:lnTo>
                  <a:lnTo>
                    <a:pt x="70" y="10"/>
                  </a:lnTo>
                  <a:lnTo>
                    <a:pt x="33" y="4"/>
                  </a:lnTo>
                  <a:lnTo>
                    <a:pt x="8" y="0"/>
                  </a:lnTo>
                  <a:lnTo>
                    <a:pt x="4" y="2"/>
                  </a:lnTo>
                  <a:lnTo>
                    <a:pt x="1" y="3"/>
                  </a:lnTo>
                  <a:lnTo>
                    <a:pt x="0" y="8"/>
                  </a:lnTo>
                  <a:lnTo>
                    <a:pt x="1" y="15"/>
                  </a:lnTo>
                  <a:lnTo>
                    <a:pt x="4" y="16"/>
                  </a:lnTo>
                  <a:lnTo>
                    <a:pt x="8" y="16"/>
                  </a:lnTo>
                  <a:lnTo>
                    <a:pt x="33" y="20"/>
                  </a:lnTo>
                  <a:lnTo>
                    <a:pt x="7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43" name="Freeform 474">
              <a:extLst>
                <a:ext uri="{FF2B5EF4-FFF2-40B4-BE49-F238E27FC236}">
                  <a16:creationId xmlns:a16="http://schemas.microsoft.com/office/drawing/2014/main" id="{2CE50D6E-4285-2F7A-4EF4-63DC83EEFB66}"/>
                </a:ext>
              </a:extLst>
            </p:cNvPr>
            <p:cNvSpPr>
              <a:spLocks/>
            </p:cNvSpPr>
            <p:nvPr/>
          </p:nvSpPr>
          <p:spPr bwMode="auto">
            <a:xfrm>
              <a:off x="4617" y="2272"/>
              <a:ext cx="40" cy="12"/>
            </a:xfrm>
            <a:custGeom>
              <a:avLst/>
              <a:gdLst>
                <a:gd name="T0" fmla="*/ 71 w 79"/>
                <a:gd name="T1" fmla="*/ 24 h 24"/>
                <a:gd name="T2" fmla="*/ 74 w 79"/>
                <a:gd name="T3" fmla="*/ 24 h 24"/>
                <a:gd name="T4" fmla="*/ 77 w 79"/>
                <a:gd name="T5" fmla="*/ 22 h 24"/>
                <a:gd name="T6" fmla="*/ 79 w 79"/>
                <a:gd name="T7" fmla="*/ 16 h 24"/>
                <a:gd name="T8" fmla="*/ 77 w 79"/>
                <a:gd name="T9" fmla="*/ 10 h 24"/>
                <a:gd name="T10" fmla="*/ 74 w 79"/>
                <a:gd name="T11" fmla="*/ 9 h 24"/>
                <a:gd name="T12" fmla="*/ 71 w 79"/>
                <a:gd name="T13" fmla="*/ 8 h 24"/>
                <a:gd name="T14" fmla="*/ 63 w 79"/>
                <a:gd name="T15" fmla="*/ 8 h 24"/>
                <a:gd name="T16" fmla="*/ 8 w 79"/>
                <a:gd name="T17" fmla="*/ 0 h 24"/>
                <a:gd name="T18" fmla="*/ 5 w 79"/>
                <a:gd name="T19" fmla="*/ 0 h 24"/>
                <a:gd name="T20" fmla="*/ 3 w 79"/>
                <a:gd name="T21" fmla="*/ 3 h 24"/>
                <a:gd name="T22" fmla="*/ 0 w 79"/>
                <a:gd name="T23" fmla="*/ 8 h 24"/>
                <a:gd name="T24" fmla="*/ 3 w 79"/>
                <a:gd name="T25" fmla="*/ 13 h 24"/>
                <a:gd name="T26" fmla="*/ 5 w 79"/>
                <a:gd name="T27" fmla="*/ 14 h 24"/>
                <a:gd name="T28" fmla="*/ 8 w 79"/>
                <a:gd name="T29" fmla="*/ 16 h 24"/>
                <a:gd name="T30" fmla="*/ 63 w 79"/>
                <a:gd name="T31" fmla="*/ 24 h 24"/>
                <a:gd name="T32" fmla="*/ 71 w 79"/>
                <a:gd name="T33" fmla="*/ 24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24"/>
                <a:gd name="T53" fmla="*/ 79 w 79"/>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24">
                  <a:moveTo>
                    <a:pt x="71" y="24"/>
                  </a:moveTo>
                  <a:lnTo>
                    <a:pt x="74" y="24"/>
                  </a:lnTo>
                  <a:lnTo>
                    <a:pt x="77" y="22"/>
                  </a:lnTo>
                  <a:lnTo>
                    <a:pt x="79" y="16"/>
                  </a:lnTo>
                  <a:lnTo>
                    <a:pt x="77" y="10"/>
                  </a:lnTo>
                  <a:lnTo>
                    <a:pt x="74" y="9"/>
                  </a:lnTo>
                  <a:lnTo>
                    <a:pt x="71" y="8"/>
                  </a:lnTo>
                  <a:lnTo>
                    <a:pt x="63" y="8"/>
                  </a:lnTo>
                  <a:lnTo>
                    <a:pt x="8" y="0"/>
                  </a:lnTo>
                  <a:lnTo>
                    <a:pt x="5" y="0"/>
                  </a:lnTo>
                  <a:lnTo>
                    <a:pt x="3" y="3"/>
                  </a:lnTo>
                  <a:lnTo>
                    <a:pt x="0" y="8"/>
                  </a:lnTo>
                  <a:lnTo>
                    <a:pt x="3" y="13"/>
                  </a:lnTo>
                  <a:lnTo>
                    <a:pt x="5" y="14"/>
                  </a:lnTo>
                  <a:lnTo>
                    <a:pt x="8" y="16"/>
                  </a:lnTo>
                  <a:lnTo>
                    <a:pt x="63" y="24"/>
                  </a:lnTo>
                  <a:lnTo>
                    <a:pt x="71"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44" name="Freeform 475">
              <a:extLst>
                <a:ext uri="{FF2B5EF4-FFF2-40B4-BE49-F238E27FC236}">
                  <a16:creationId xmlns:a16="http://schemas.microsoft.com/office/drawing/2014/main" id="{74688D48-F8EB-ECBC-51C3-CC6BAB1F6540}"/>
                </a:ext>
              </a:extLst>
            </p:cNvPr>
            <p:cNvSpPr>
              <a:spLocks/>
            </p:cNvSpPr>
            <p:nvPr/>
          </p:nvSpPr>
          <p:spPr bwMode="auto">
            <a:xfrm>
              <a:off x="4563" y="2265"/>
              <a:ext cx="39" cy="12"/>
            </a:xfrm>
            <a:custGeom>
              <a:avLst/>
              <a:gdLst>
                <a:gd name="T0" fmla="*/ 72 w 80"/>
                <a:gd name="T1" fmla="*/ 24 h 24"/>
                <a:gd name="T2" fmla="*/ 74 w 80"/>
                <a:gd name="T3" fmla="*/ 24 h 24"/>
                <a:gd name="T4" fmla="*/ 77 w 80"/>
                <a:gd name="T5" fmla="*/ 23 h 24"/>
                <a:gd name="T6" fmla="*/ 80 w 80"/>
                <a:gd name="T7" fmla="*/ 16 h 24"/>
                <a:gd name="T8" fmla="*/ 77 w 80"/>
                <a:gd name="T9" fmla="*/ 11 h 24"/>
                <a:gd name="T10" fmla="*/ 74 w 80"/>
                <a:gd name="T11" fmla="*/ 10 h 24"/>
                <a:gd name="T12" fmla="*/ 72 w 80"/>
                <a:gd name="T13" fmla="*/ 8 h 24"/>
                <a:gd name="T14" fmla="*/ 9 w 80"/>
                <a:gd name="T15" fmla="*/ 0 h 24"/>
                <a:gd name="T16" fmla="*/ 8 w 80"/>
                <a:gd name="T17" fmla="*/ 0 h 24"/>
                <a:gd name="T18" fmla="*/ 5 w 80"/>
                <a:gd name="T19" fmla="*/ 2 h 24"/>
                <a:gd name="T20" fmla="*/ 3 w 80"/>
                <a:gd name="T21" fmla="*/ 3 h 24"/>
                <a:gd name="T22" fmla="*/ 0 w 80"/>
                <a:gd name="T23" fmla="*/ 8 h 24"/>
                <a:gd name="T24" fmla="*/ 3 w 80"/>
                <a:gd name="T25" fmla="*/ 15 h 24"/>
                <a:gd name="T26" fmla="*/ 5 w 80"/>
                <a:gd name="T27" fmla="*/ 16 h 24"/>
                <a:gd name="T28" fmla="*/ 8 w 80"/>
                <a:gd name="T29" fmla="*/ 16 h 24"/>
                <a:gd name="T30" fmla="*/ 9 w 80"/>
                <a:gd name="T31" fmla="*/ 16 h 24"/>
                <a:gd name="T32" fmla="*/ 72 w 80"/>
                <a:gd name="T33" fmla="*/ 24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24"/>
                <a:gd name="T53" fmla="*/ 80 w 80"/>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24">
                  <a:moveTo>
                    <a:pt x="72" y="24"/>
                  </a:moveTo>
                  <a:lnTo>
                    <a:pt x="74" y="24"/>
                  </a:lnTo>
                  <a:lnTo>
                    <a:pt x="77" y="23"/>
                  </a:lnTo>
                  <a:lnTo>
                    <a:pt x="80" y="16"/>
                  </a:lnTo>
                  <a:lnTo>
                    <a:pt x="77" y="11"/>
                  </a:lnTo>
                  <a:lnTo>
                    <a:pt x="74" y="10"/>
                  </a:lnTo>
                  <a:lnTo>
                    <a:pt x="72" y="8"/>
                  </a:lnTo>
                  <a:lnTo>
                    <a:pt x="9" y="0"/>
                  </a:lnTo>
                  <a:lnTo>
                    <a:pt x="8" y="0"/>
                  </a:lnTo>
                  <a:lnTo>
                    <a:pt x="5" y="2"/>
                  </a:lnTo>
                  <a:lnTo>
                    <a:pt x="3" y="3"/>
                  </a:lnTo>
                  <a:lnTo>
                    <a:pt x="0" y="8"/>
                  </a:lnTo>
                  <a:lnTo>
                    <a:pt x="3" y="15"/>
                  </a:lnTo>
                  <a:lnTo>
                    <a:pt x="5" y="16"/>
                  </a:lnTo>
                  <a:lnTo>
                    <a:pt x="8" y="16"/>
                  </a:lnTo>
                  <a:lnTo>
                    <a:pt x="9" y="16"/>
                  </a:lnTo>
                  <a:lnTo>
                    <a:pt x="7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45" name="Freeform 476">
              <a:extLst>
                <a:ext uri="{FF2B5EF4-FFF2-40B4-BE49-F238E27FC236}">
                  <a16:creationId xmlns:a16="http://schemas.microsoft.com/office/drawing/2014/main" id="{FB5A59D6-52F8-AF57-110B-629AA1BB9A43}"/>
                </a:ext>
              </a:extLst>
            </p:cNvPr>
            <p:cNvSpPr>
              <a:spLocks/>
            </p:cNvSpPr>
            <p:nvPr/>
          </p:nvSpPr>
          <p:spPr bwMode="auto">
            <a:xfrm>
              <a:off x="4508" y="2258"/>
              <a:ext cx="39" cy="12"/>
            </a:xfrm>
            <a:custGeom>
              <a:avLst/>
              <a:gdLst>
                <a:gd name="T0" fmla="*/ 70 w 78"/>
                <a:gd name="T1" fmla="*/ 24 h 24"/>
                <a:gd name="T2" fmla="*/ 74 w 78"/>
                <a:gd name="T3" fmla="*/ 23 h 24"/>
                <a:gd name="T4" fmla="*/ 76 w 78"/>
                <a:gd name="T5" fmla="*/ 21 h 24"/>
                <a:gd name="T6" fmla="*/ 78 w 78"/>
                <a:gd name="T7" fmla="*/ 16 h 24"/>
                <a:gd name="T8" fmla="*/ 76 w 78"/>
                <a:gd name="T9" fmla="*/ 11 h 24"/>
                <a:gd name="T10" fmla="*/ 74 w 78"/>
                <a:gd name="T11" fmla="*/ 8 h 24"/>
                <a:gd name="T12" fmla="*/ 70 w 78"/>
                <a:gd name="T13" fmla="*/ 8 h 24"/>
                <a:gd name="T14" fmla="*/ 35 w 78"/>
                <a:gd name="T15" fmla="*/ 4 h 24"/>
                <a:gd name="T16" fmla="*/ 8 w 78"/>
                <a:gd name="T17" fmla="*/ 0 h 24"/>
                <a:gd name="T18" fmla="*/ 4 w 78"/>
                <a:gd name="T19" fmla="*/ 1 h 24"/>
                <a:gd name="T20" fmla="*/ 2 w 78"/>
                <a:gd name="T21" fmla="*/ 3 h 24"/>
                <a:gd name="T22" fmla="*/ 0 w 78"/>
                <a:gd name="T23" fmla="*/ 8 h 24"/>
                <a:gd name="T24" fmla="*/ 2 w 78"/>
                <a:gd name="T25" fmla="*/ 15 h 24"/>
                <a:gd name="T26" fmla="*/ 4 w 78"/>
                <a:gd name="T27" fmla="*/ 16 h 24"/>
                <a:gd name="T28" fmla="*/ 8 w 78"/>
                <a:gd name="T29" fmla="*/ 16 h 24"/>
                <a:gd name="T30" fmla="*/ 35 w 78"/>
                <a:gd name="T31" fmla="*/ 20 h 24"/>
                <a:gd name="T32" fmla="*/ 70 w 78"/>
                <a:gd name="T33" fmla="*/ 24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8"/>
                <a:gd name="T52" fmla="*/ 0 h 24"/>
                <a:gd name="T53" fmla="*/ 78 w 78"/>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8" h="24">
                  <a:moveTo>
                    <a:pt x="70" y="24"/>
                  </a:moveTo>
                  <a:lnTo>
                    <a:pt x="74" y="23"/>
                  </a:lnTo>
                  <a:lnTo>
                    <a:pt x="76" y="21"/>
                  </a:lnTo>
                  <a:lnTo>
                    <a:pt x="78" y="16"/>
                  </a:lnTo>
                  <a:lnTo>
                    <a:pt x="76" y="11"/>
                  </a:lnTo>
                  <a:lnTo>
                    <a:pt x="74" y="8"/>
                  </a:lnTo>
                  <a:lnTo>
                    <a:pt x="70" y="8"/>
                  </a:lnTo>
                  <a:lnTo>
                    <a:pt x="35" y="4"/>
                  </a:lnTo>
                  <a:lnTo>
                    <a:pt x="8" y="0"/>
                  </a:lnTo>
                  <a:lnTo>
                    <a:pt x="4" y="1"/>
                  </a:lnTo>
                  <a:lnTo>
                    <a:pt x="2" y="3"/>
                  </a:lnTo>
                  <a:lnTo>
                    <a:pt x="0" y="8"/>
                  </a:lnTo>
                  <a:lnTo>
                    <a:pt x="2" y="15"/>
                  </a:lnTo>
                  <a:lnTo>
                    <a:pt x="4" y="16"/>
                  </a:lnTo>
                  <a:lnTo>
                    <a:pt x="8" y="16"/>
                  </a:lnTo>
                  <a:lnTo>
                    <a:pt x="35" y="20"/>
                  </a:lnTo>
                  <a:lnTo>
                    <a:pt x="7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46" name="Freeform 477">
              <a:extLst>
                <a:ext uri="{FF2B5EF4-FFF2-40B4-BE49-F238E27FC236}">
                  <a16:creationId xmlns:a16="http://schemas.microsoft.com/office/drawing/2014/main" id="{4A86AC39-9E64-588D-43FC-C3E738B161FD}"/>
                </a:ext>
              </a:extLst>
            </p:cNvPr>
            <p:cNvSpPr>
              <a:spLocks/>
            </p:cNvSpPr>
            <p:nvPr/>
          </p:nvSpPr>
          <p:spPr bwMode="auto">
            <a:xfrm>
              <a:off x="4452" y="2252"/>
              <a:ext cx="40" cy="11"/>
            </a:xfrm>
            <a:custGeom>
              <a:avLst/>
              <a:gdLst>
                <a:gd name="T0" fmla="*/ 72 w 80"/>
                <a:gd name="T1" fmla="*/ 23 h 23"/>
                <a:gd name="T2" fmla="*/ 74 w 80"/>
                <a:gd name="T3" fmla="*/ 23 h 23"/>
                <a:gd name="T4" fmla="*/ 77 w 80"/>
                <a:gd name="T5" fmla="*/ 21 h 23"/>
                <a:gd name="T6" fmla="*/ 80 w 80"/>
                <a:gd name="T7" fmla="*/ 15 h 23"/>
                <a:gd name="T8" fmla="*/ 77 w 80"/>
                <a:gd name="T9" fmla="*/ 9 h 23"/>
                <a:gd name="T10" fmla="*/ 74 w 80"/>
                <a:gd name="T11" fmla="*/ 8 h 23"/>
                <a:gd name="T12" fmla="*/ 72 w 80"/>
                <a:gd name="T13" fmla="*/ 7 h 23"/>
                <a:gd name="T14" fmla="*/ 60 w 80"/>
                <a:gd name="T15" fmla="*/ 5 h 23"/>
                <a:gd name="T16" fmla="*/ 8 w 80"/>
                <a:gd name="T17" fmla="*/ 0 h 23"/>
                <a:gd name="T18" fmla="*/ 5 w 80"/>
                <a:gd name="T19" fmla="*/ 2 h 23"/>
                <a:gd name="T20" fmla="*/ 3 w 80"/>
                <a:gd name="T21" fmla="*/ 3 h 23"/>
                <a:gd name="T22" fmla="*/ 0 w 80"/>
                <a:gd name="T23" fmla="*/ 8 h 23"/>
                <a:gd name="T24" fmla="*/ 3 w 80"/>
                <a:gd name="T25" fmla="*/ 13 h 23"/>
                <a:gd name="T26" fmla="*/ 5 w 80"/>
                <a:gd name="T27" fmla="*/ 16 h 23"/>
                <a:gd name="T28" fmla="*/ 8 w 80"/>
                <a:gd name="T29" fmla="*/ 16 h 23"/>
                <a:gd name="T30" fmla="*/ 60 w 80"/>
                <a:gd name="T31" fmla="*/ 21 h 23"/>
                <a:gd name="T32" fmla="*/ 72 w 80"/>
                <a:gd name="T33" fmla="*/ 23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23"/>
                <a:gd name="T53" fmla="*/ 80 w 80"/>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23">
                  <a:moveTo>
                    <a:pt x="72" y="23"/>
                  </a:moveTo>
                  <a:lnTo>
                    <a:pt x="74" y="23"/>
                  </a:lnTo>
                  <a:lnTo>
                    <a:pt x="77" y="21"/>
                  </a:lnTo>
                  <a:lnTo>
                    <a:pt x="80" y="15"/>
                  </a:lnTo>
                  <a:lnTo>
                    <a:pt x="77" y="9"/>
                  </a:lnTo>
                  <a:lnTo>
                    <a:pt x="74" y="8"/>
                  </a:lnTo>
                  <a:lnTo>
                    <a:pt x="72" y="7"/>
                  </a:lnTo>
                  <a:lnTo>
                    <a:pt x="60" y="5"/>
                  </a:lnTo>
                  <a:lnTo>
                    <a:pt x="8" y="0"/>
                  </a:lnTo>
                  <a:lnTo>
                    <a:pt x="5" y="2"/>
                  </a:lnTo>
                  <a:lnTo>
                    <a:pt x="3" y="3"/>
                  </a:lnTo>
                  <a:lnTo>
                    <a:pt x="0" y="8"/>
                  </a:lnTo>
                  <a:lnTo>
                    <a:pt x="3" y="13"/>
                  </a:lnTo>
                  <a:lnTo>
                    <a:pt x="5" y="16"/>
                  </a:lnTo>
                  <a:lnTo>
                    <a:pt x="8" y="16"/>
                  </a:lnTo>
                  <a:lnTo>
                    <a:pt x="60" y="21"/>
                  </a:lnTo>
                  <a:lnTo>
                    <a:pt x="72"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47" name="Freeform 478">
              <a:extLst>
                <a:ext uri="{FF2B5EF4-FFF2-40B4-BE49-F238E27FC236}">
                  <a16:creationId xmlns:a16="http://schemas.microsoft.com/office/drawing/2014/main" id="{CD8FB53D-3F2F-9CD5-48A5-5FA734E99861}"/>
                </a:ext>
              </a:extLst>
            </p:cNvPr>
            <p:cNvSpPr>
              <a:spLocks/>
            </p:cNvSpPr>
            <p:nvPr/>
          </p:nvSpPr>
          <p:spPr bwMode="auto">
            <a:xfrm>
              <a:off x="4397" y="2247"/>
              <a:ext cx="39" cy="10"/>
            </a:xfrm>
            <a:custGeom>
              <a:avLst/>
              <a:gdLst>
                <a:gd name="T0" fmla="*/ 72 w 79"/>
                <a:gd name="T1" fmla="*/ 21 h 21"/>
                <a:gd name="T2" fmla="*/ 75 w 79"/>
                <a:gd name="T3" fmla="*/ 21 h 21"/>
                <a:gd name="T4" fmla="*/ 78 w 79"/>
                <a:gd name="T5" fmla="*/ 19 h 21"/>
                <a:gd name="T6" fmla="*/ 79 w 79"/>
                <a:gd name="T7" fmla="*/ 13 h 21"/>
                <a:gd name="T8" fmla="*/ 78 w 79"/>
                <a:gd name="T9" fmla="*/ 8 h 21"/>
                <a:gd name="T10" fmla="*/ 75 w 79"/>
                <a:gd name="T11" fmla="*/ 6 h 21"/>
                <a:gd name="T12" fmla="*/ 72 w 79"/>
                <a:gd name="T13" fmla="*/ 5 h 21"/>
                <a:gd name="T14" fmla="*/ 8 w 79"/>
                <a:gd name="T15" fmla="*/ 0 h 21"/>
                <a:gd name="T16" fmla="*/ 5 w 79"/>
                <a:gd name="T17" fmla="*/ 0 h 21"/>
                <a:gd name="T18" fmla="*/ 3 w 79"/>
                <a:gd name="T19" fmla="*/ 1 h 21"/>
                <a:gd name="T20" fmla="*/ 0 w 79"/>
                <a:gd name="T21" fmla="*/ 8 h 21"/>
                <a:gd name="T22" fmla="*/ 3 w 79"/>
                <a:gd name="T23" fmla="*/ 13 h 21"/>
                <a:gd name="T24" fmla="*/ 5 w 79"/>
                <a:gd name="T25" fmla="*/ 14 h 21"/>
                <a:gd name="T26" fmla="*/ 8 w 79"/>
                <a:gd name="T27" fmla="*/ 15 h 21"/>
                <a:gd name="T28" fmla="*/ 72 w 79"/>
                <a:gd name="T29" fmla="*/ 21 h 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21"/>
                <a:gd name="T47" fmla="*/ 79 w 79"/>
                <a:gd name="T48" fmla="*/ 21 h 2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21">
                  <a:moveTo>
                    <a:pt x="72" y="21"/>
                  </a:moveTo>
                  <a:lnTo>
                    <a:pt x="75" y="21"/>
                  </a:lnTo>
                  <a:lnTo>
                    <a:pt x="78" y="19"/>
                  </a:lnTo>
                  <a:lnTo>
                    <a:pt x="79" y="13"/>
                  </a:lnTo>
                  <a:lnTo>
                    <a:pt x="78" y="8"/>
                  </a:lnTo>
                  <a:lnTo>
                    <a:pt x="75" y="6"/>
                  </a:lnTo>
                  <a:lnTo>
                    <a:pt x="72" y="5"/>
                  </a:lnTo>
                  <a:lnTo>
                    <a:pt x="8" y="0"/>
                  </a:lnTo>
                  <a:lnTo>
                    <a:pt x="5" y="0"/>
                  </a:lnTo>
                  <a:lnTo>
                    <a:pt x="3" y="1"/>
                  </a:lnTo>
                  <a:lnTo>
                    <a:pt x="0" y="8"/>
                  </a:lnTo>
                  <a:lnTo>
                    <a:pt x="3" y="13"/>
                  </a:lnTo>
                  <a:lnTo>
                    <a:pt x="5" y="14"/>
                  </a:lnTo>
                  <a:lnTo>
                    <a:pt x="8" y="15"/>
                  </a:lnTo>
                  <a:lnTo>
                    <a:pt x="72"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48" name="Freeform 479">
              <a:extLst>
                <a:ext uri="{FF2B5EF4-FFF2-40B4-BE49-F238E27FC236}">
                  <a16:creationId xmlns:a16="http://schemas.microsoft.com/office/drawing/2014/main" id="{99818041-7699-8E73-FD96-BE53600E3599}"/>
                </a:ext>
              </a:extLst>
            </p:cNvPr>
            <p:cNvSpPr>
              <a:spLocks/>
            </p:cNvSpPr>
            <p:nvPr/>
          </p:nvSpPr>
          <p:spPr bwMode="auto">
            <a:xfrm>
              <a:off x="4342" y="2242"/>
              <a:ext cx="39" cy="10"/>
            </a:xfrm>
            <a:custGeom>
              <a:avLst/>
              <a:gdLst>
                <a:gd name="T0" fmla="*/ 72 w 80"/>
                <a:gd name="T1" fmla="*/ 21 h 21"/>
                <a:gd name="T2" fmla="*/ 74 w 80"/>
                <a:gd name="T3" fmla="*/ 21 h 21"/>
                <a:gd name="T4" fmla="*/ 77 w 80"/>
                <a:gd name="T5" fmla="*/ 19 h 21"/>
                <a:gd name="T6" fmla="*/ 80 w 80"/>
                <a:gd name="T7" fmla="*/ 13 h 21"/>
                <a:gd name="T8" fmla="*/ 77 w 80"/>
                <a:gd name="T9" fmla="*/ 8 h 21"/>
                <a:gd name="T10" fmla="*/ 74 w 80"/>
                <a:gd name="T11" fmla="*/ 7 h 21"/>
                <a:gd name="T12" fmla="*/ 72 w 80"/>
                <a:gd name="T13" fmla="*/ 5 h 21"/>
                <a:gd name="T14" fmla="*/ 16 w 80"/>
                <a:gd name="T15" fmla="*/ 0 h 21"/>
                <a:gd name="T16" fmla="*/ 8 w 80"/>
                <a:gd name="T17" fmla="*/ 0 h 21"/>
                <a:gd name="T18" fmla="*/ 6 w 80"/>
                <a:gd name="T19" fmla="*/ 0 h 21"/>
                <a:gd name="T20" fmla="*/ 3 w 80"/>
                <a:gd name="T21" fmla="*/ 1 h 21"/>
                <a:gd name="T22" fmla="*/ 0 w 80"/>
                <a:gd name="T23" fmla="*/ 8 h 21"/>
                <a:gd name="T24" fmla="*/ 3 w 80"/>
                <a:gd name="T25" fmla="*/ 13 h 21"/>
                <a:gd name="T26" fmla="*/ 6 w 80"/>
                <a:gd name="T27" fmla="*/ 15 h 21"/>
                <a:gd name="T28" fmla="*/ 8 w 80"/>
                <a:gd name="T29" fmla="*/ 16 h 21"/>
                <a:gd name="T30" fmla="*/ 16 w 80"/>
                <a:gd name="T31" fmla="*/ 16 h 21"/>
                <a:gd name="T32" fmla="*/ 72 w 80"/>
                <a:gd name="T33" fmla="*/ 21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21"/>
                <a:gd name="T53" fmla="*/ 80 w 80"/>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21">
                  <a:moveTo>
                    <a:pt x="72" y="21"/>
                  </a:moveTo>
                  <a:lnTo>
                    <a:pt x="74" y="21"/>
                  </a:lnTo>
                  <a:lnTo>
                    <a:pt x="77" y="19"/>
                  </a:lnTo>
                  <a:lnTo>
                    <a:pt x="80" y="13"/>
                  </a:lnTo>
                  <a:lnTo>
                    <a:pt x="77" y="8"/>
                  </a:lnTo>
                  <a:lnTo>
                    <a:pt x="74" y="7"/>
                  </a:lnTo>
                  <a:lnTo>
                    <a:pt x="72" y="5"/>
                  </a:lnTo>
                  <a:lnTo>
                    <a:pt x="16" y="0"/>
                  </a:lnTo>
                  <a:lnTo>
                    <a:pt x="8" y="0"/>
                  </a:lnTo>
                  <a:lnTo>
                    <a:pt x="6" y="0"/>
                  </a:lnTo>
                  <a:lnTo>
                    <a:pt x="3" y="1"/>
                  </a:lnTo>
                  <a:lnTo>
                    <a:pt x="0" y="8"/>
                  </a:lnTo>
                  <a:lnTo>
                    <a:pt x="3" y="13"/>
                  </a:lnTo>
                  <a:lnTo>
                    <a:pt x="6" y="15"/>
                  </a:lnTo>
                  <a:lnTo>
                    <a:pt x="8" y="16"/>
                  </a:lnTo>
                  <a:lnTo>
                    <a:pt x="16" y="16"/>
                  </a:lnTo>
                  <a:lnTo>
                    <a:pt x="72"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49" name="Freeform 480">
              <a:extLst>
                <a:ext uri="{FF2B5EF4-FFF2-40B4-BE49-F238E27FC236}">
                  <a16:creationId xmlns:a16="http://schemas.microsoft.com/office/drawing/2014/main" id="{8C11300A-079B-737B-63E0-C95428BDE1C5}"/>
                </a:ext>
              </a:extLst>
            </p:cNvPr>
            <p:cNvSpPr>
              <a:spLocks/>
            </p:cNvSpPr>
            <p:nvPr/>
          </p:nvSpPr>
          <p:spPr bwMode="auto">
            <a:xfrm>
              <a:off x="4286" y="2236"/>
              <a:ext cx="40" cy="11"/>
            </a:xfrm>
            <a:custGeom>
              <a:avLst/>
              <a:gdLst>
                <a:gd name="T0" fmla="*/ 72 w 79"/>
                <a:gd name="T1" fmla="*/ 22 h 22"/>
                <a:gd name="T2" fmla="*/ 74 w 79"/>
                <a:gd name="T3" fmla="*/ 22 h 22"/>
                <a:gd name="T4" fmla="*/ 77 w 79"/>
                <a:gd name="T5" fmla="*/ 20 h 22"/>
                <a:gd name="T6" fmla="*/ 79 w 79"/>
                <a:gd name="T7" fmla="*/ 14 h 22"/>
                <a:gd name="T8" fmla="*/ 77 w 79"/>
                <a:gd name="T9" fmla="*/ 8 h 22"/>
                <a:gd name="T10" fmla="*/ 74 w 79"/>
                <a:gd name="T11" fmla="*/ 7 h 22"/>
                <a:gd name="T12" fmla="*/ 72 w 79"/>
                <a:gd name="T13" fmla="*/ 6 h 22"/>
                <a:gd name="T14" fmla="*/ 8 w 79"/>
                <a:gd name="T15" fmla="*/ 0 h 22"/>
                <a:gd name="T16" fmla="*/ 5 w 79"/>
                <a:gd name="T17" fmla="*/ 2 h 22"/>
                <a:gd name="T18" fmla="*/ 3 w 79"/>
                <a:gd name="T19" fmla="*/ 3 h 22"/>
                <a:gd name="T20" fmla="*/ 0 w 79"/>
                <a:gd name="T21" fmla="*/ 8 h 22"/>
                <a:gd name="T22" fmla="*/ 3 w 79"/>
                <a:gd name="T23" fmla="*/ 15 h 22"/>
                <a:gd name="T24" fmla="*/ 5 w 79"/>
                <a:gd name="T25" fmla="*/ 16 h 22"/>
                <a:gd name="T26" fmla="*/ 8 w 79"/>
                <a:gd name="T27" fmla="*/ 16 h 22"/>
                <a:gd name="T28" fmla="*/ 72 w 79"/>
                <a:gd name="T29" fmla="*/ 22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22"/>
                <a:gd name="T47" fmla="*/ 79 w 79"/>
                <a:gd name="T48" fmla="*/ 22 h 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22">
                  <a:moveTo>
                    <a:pt x="72" y="22"/>
                  </a:moveTo>
                  <a:lnTo>
                    <a:pt x="74" y="22"/>
                  </a:lnTo>
                  <a:lnTo>
                    <a:pt x="77" y="20"/>
                  </a:lnTo>
                  <a:lnTo>
                    <a:pt x="79" y="14"/>
                  </a:lnTo>
                  <a:lnTo>
                    <a:pt x="77" y="8"/>
                  </a:lnTo>
                  <a:lnTo>
                    <a:pt x="74" y="7"/>
                  </a:lnTo>
                  <a:lnTo>
                    <a:pt x="72" y="6"/>
                  </a:lnTo>
                  <a:lnTo>
                    <a:pt x="8" y="0"/>
                  </a:lnTo>
                  <a:lnTo>
                    <a:pt x="5" y="2"/>
                  </a:lnTo>
                  <a:lnTo>
                    <a:pt x="3" y="3"/>
                  </a:lnTo>
                  <a:lnTo>
                    <a:pt x="0" y="8"/>
                  </a:lnTo>
                  <a:lnTo>
                    <a:pt x="3" y="15"/>
                  </a:lnTo>
                  <a:lnTo>
                    <a:pt x="5" y="16"/>
                  </a:lnTo>
                  <a:lnTo>
                    <a:pt x="8" y="16"/>
                  </a:lnTo>
                  <a:lnTo>
                    <a:pt x="7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50" name="Freeform 481">
              <a:extLst>
                <a:ext uri="{FF2B5EF4-FFF2-40B4-BE49-F238E27FC236}">
                  <a16:creationId xmlns:a16="http://schemas.microsoft.com/office/drawing/2014/main" id="{F23CC17E-02E8-BFD9-C1F9-736CA21E8695}"/>
                </a:ext>
              </a:extLst>
            </p:cNvPr>
            <p:cNvSpPr>
              <a:spLocks/>
            </p:cNvSpPr>
            <p:nvPr/>
          </p:nvSpPr>
          <p:spPr bwMode="auto">
            <a:xfrm>
              <a:off x="4230" y="2232"/>
              <a:ext cx="40" cy="10"/>
            </a:xfrm>
            <a:custGeom>
              <a:avLst/>
              <a:gdLst>
                <a:gd name="T0" fmla="*/ 71 w 79"/>
                <a:gd name="T1" fmla="*/ 21 h 21"/>
                <a:gd name="T2" fmla="*/ 75 w 79"/>
                <a:gd name="T3" fmla="*/ 21 h 21"/>
                <a:gd name="T4" fmla="*/ 78 w 79"/>
                <a:gd name="T5" fmla="*/ 19 h 21"/>
                <a:gd name="T6" fmla="*/ 79 w 79"/>
                <a:gd name="T7" fmla="*/ 13 h 21"/>
                <a:gd name="T8" fmla="*/ 78 w 79"/>
                <a:gd name="T9" fmla="*/ 8 h 21"/>
                <a:gd name="T10" fmla="*/ 75 w 79"/>
                <a:gd name="T11" fmla="*/ 7 h 21"/>
                <a:gd name="T12" fmla="*/ 71 w 79"/>
                <a:gd name="T13" fmla="*/ 5 h 21"/>
                <a:gd name="T14" fmla="*/ 54 w 79"/>
                <a:gd name="T15" fmla="*/ 4 h 21"/>
                <a:gd name="T16" fmla="*/ 8 w 79"/>
                <a:gd name="T17" fmla="*/ 0 h 21"/>
                <a:gd name="T18" fmla="*/ 5 w 79"/>
                <a:gd name="T19" fmla="*/ 1 h 21"/>
                <a:gd name="T20" fmla="*/ 3 w 79"/>
                <a:gd name="T21" fmla="*/ 3 h 21"/>
                <a:gd name="T22" fmla="*/ 0 w 79"/>
                <a:gd name="T23" fmla="*/ 8 h 21"/>
                <a:gd name="T24" fmla="*/ 3 w 79"/>
                <a:gd name="T25" fmla="*/ 15 h 21"/>
                <a:gd name="T26" fmla="*/ 5 w 79"/>
                <a:gd name="T27" fmla="*/ 16 h 21"/>
                <a:gd name="T28" fmla="*/ 8 w 79"/>
                <a:gd name="T29" fmla="*/ 16 h 21"/>
                <a:gd name="T30" fmla="*/ 54 w 79"/>
                <a:gd name="T31" fmla="*/ 20 h 21"/>
                <a:gd name="T32" fmla="*/ 71 w 79"/>
                <a:gd name="T33" fmla="*/ 21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21"/>
                <a:gd name="T53" fmla="*/ 79 w 79"/>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21">
                  <a:moveTo>
                    <a:pt x="71" y="21"/>
                  </a:moveTo>
                  <a:lnTo>
                    <a:pt x="75" y="21"/>
                  </a:lnTo>
                  <a:lnTo>
                    <a:pt x="78" y="19"/>
                  </a:lnTo>
                  <a:lnTo>
                    <a:pt x="79" y="13"/>
                  </a:lnTo>
                  <a:lnTo>
                    <a:pt x="78" y="8"/>
                  </a:lnTo>
                  <a:lnTo>
                    <a:pt x="75" y="7"/>
                  </a:lnTo>
                  <a:lnTo>
                    <a:pt x="71" y="5"/>
                  </a:lnTo>
                  <a:lnTo>
                    <a:pt x="54" y="4"/>
                  </a:lnTo>
                  <a:lnTo>
                    <a:pt x="8" y="0"/>
                  </a:lnTo>
                  <a:lnTo>
                    <a:pt x="5" y="1"/>
                  </a:lnTo>
                  <a:lnTo>
                    <a:pt x="3" y="3"/>
                  </a:lnTo>
                  <a:lnTo>
                    <a:pt x="0" y="8"/>
                  </a:lnTo>
                  <a:lnTo>
                    <a:pt x="3" y="15"/>
                  </a:lnTo>
                  <a:lnTo>
                    <a:pt x="5" y="16"/>
                  </a:lnTo>
                  <a:lnTo>
                    <a:pt x="8" y="16"/>
                  </a:lnTo>
                  <a:lnTo>
                    <a:pt x="54" y="20"/>
                  </a:lnTo>
                  <a:lnTo>
                    <a:pt x="71"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51" name="Freeform 482">
              <a:extLst>
                <a:ext uri="{FF2B5EF4-FFF2-40B4-BE49-F238E27FC236}">
                  <a16:creationId xmlns:a16="http://schemas.microsoft.com/office/drawing/2014/main" id="{0ABB493A-B801-D537-7A10-3393CF74FD5C}"/>
                </a:ext>
              </a:extLst>
            </p:cNvPr>
            <p:cNvSpPr>
              <a:spLocks/>
            </p:cNvSpPr>
            <p:nvPr/>
          </p:nvSpPr>
          <p:spPr bwMode="auto">
            <a:xfrm>
              <a:off x="4176" y="2228"/>
              <a:ext cx="39" cy="10"/>
            </a:xfrm>
            <a:custGeom>
              <a:avLst/>
              <a:gdLst>
                <a:gd name="T0" fmla="*/ 72 w 80"/>
                <a:gd name="T1" fmla="*/ 21 h 21"/>
                <a:gd name="T2" fmla="*/ 74 w 80"/>
                <a:gd name="T3" fmla="*/ 20 h 21"/>
                <a:gd name="T4" fmla="*/ 77 w 80"/>
                <a:gd name="T5" fmla="*/ 19 h 21"/>
                <a:gd name="T6" fmla="*/ 80 w 80"/>
                <a:gd name="T7" fmla="*/ 13 h 21"/>
                <a:gd name="T8" fmla="*/ 77 w 80"/>
                <a:gd name="T9" fmla="*/ 7 h 21"/>
                <a:gd name="T10" fmla="*/ 74 w 80"/>
                <a:gd name="T11" fmla="*/ 6 h 21"/>
                <a:gd name="T12" fmla="*/ 72 w 80"/>
                <a:gd name="T13" fmla="*/ 6 h 21"/>
                <a:gd name="T14" fmla="*/ 8 w 80"/>
                <a:gd name="T15" fmla="*/ 0 h 21"/>
                <a:gd name="T16" fmla="*/ 4 w 80"/>
                <a:gd name="T17" fmla="*/ 2 h 21"/>
                <a:gd name="T18" fmla="*/ 1 w 80"/>
                <a:gd name="T19" fmla="*/ 3 h 21"/>
                <a:gd name="T20" fmla="*/ 0 w 80"/>
                <a:gd name="T21" fmla="*/ 8 h 21"/>
                <a:gd name="T22" fmla="*/ 1 w 80"/>
                <a:gd name="T23" fmla="*/ 13 h 21"/>
                <a:gd name="T24" fmla="*/ 4 w 80"/>
                <a:gd name="T25" fmla="*/ 16 h 21"/>
                <a:gd name="T26" fmla="*/ 8 w 80"/>
                <a:gd name="T27" fmla="*/ 16 h 21"/>
                <a:gd name="T28" fmla="*/ 72 w 80"/>
                <a:gd name="T29" fmla="*/ 21 h 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21"/>
                <a:gd name="T47" fmla="*/ 80 w 80"/>
                <a:gd name="T48" fmla="*/ 21 h 2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21">
                  <a:moveTo>
                    <a:pt x="72" y="21"/>
                  </a:moveTo>
                  <a:lnTo>
                    <a:pt x="74" y="20"/>
                  </a:lnTo>
                  <a:lnTo>
                    <a:pt x="77" y="19"/>
                  </a:lnTo>
                  <a:lnTo>
                    <a:pt x="80" y="13"/>
                  </a:lnTo>
                  <a:lnTo>
                    <a:pt x="77" y="7"/>
                  </a:lnTo>
                  <a:lnTo>
                    <a:pt x="74" y="6"/>
                  </a:lnTo>
                  <a:lnTo>
                    <a:pt x="72" y="6"/>
                  </a:lnTo>
                  <a:lnTo>
                    <a:pt x="8" y="0"/>
                  </a:lnTo>
                  <a:lnTo>
                    <a:pt x="4" y="2"/>
                  </a:lnTo>
                  <a:lnTo>
                    <a:pt x="1" y="3"/>
                  </a:lnTo>
                  <a:lnTo>
                    <a:pt x="0" y="8"/>
                  </a:lnTo>
                  <a:lnTo>
                    <a:pt x="1" y="13"/>
                  </a:lnTo>
                  <a:lnTo>
                    <a:pt x="4" y="16"/>
                  </a:lnTo>
                  <a:lnTo>
                    <a:pt x="8" y="16"/>
                  </a:lnTo>
                  <a:lnTo>
                    <a:pt x="72"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52" name="Freeform 483">
              <a:extLst>
                <a:ext uri="{FF2B5EF4-FFF2-40B4-BE49-F238E27FC236}">
                  <a16:creationId xmlns:a16="http://schemas.microsoft.com/office/drawing/2014/main" id="{F9FE622A-8C60-E981-3070-D79FED4D02F3}"/>
                </a:ext>
              </a:extLst>
            </p:cNvPr>
            <p:cNvSpPr>
              <a:spLocks/>
            </p:cNvSpPr>
            <p:nvPr/>
          </p:nvSpPr>
          <p:spPr bwMode="auto">
            <a:xfrm>
              <a:off x="4120" y="2224"/>
              <a:ext cx="40" cy="10"/>
            </a:xfrm>
            <a:custGeom>
              <a:avLst/>
              <a:gdLst>
                <a:gd name="T0" fmla="*/ 71 w 79"/>
                <a:gd name="T1" fmla="*/ 20 h 20"/>
                <a:gd name="T2" fmla="*/ 74 w 79"/>
                <a:gd name="T3" fmla="*/ 20 h 20"/>
                <a:gd name="T4" fmla="*/ 77 w 79"/>
                <a:gd name="T5" fmla="*/ 19 h 20"/>
                <a:gd name="T6" fmla="*/ 79 w 79"/>
                <a:gd name="T7" fmla="*/ 12 h 20"/>
                <a:gd name="T8" fmla="*/ 77 w 79"/>
                <a:gd name="T9" fmla="*/ 7 h 20"/>
                <a:gd name="T10" fmla="*/ 74 w 79"/>
                <a:gd name="T11" fmla="*/ 6 h 20"/>
                <a:gd name="T12" fmla="*/ 71 w 79"/>
                <a:gd name="T13" fmla="*/ 4 h 20"/>
                <a:gd name="T14" fmla="*/ 8 w 79"/>
                <a:gd name="T15" fmla="*/ 0 h 20"/>
                <a:gd name="T16" fmla="*/ 5 w 79"/>
                <a:gd name="T17" fmla="*/ 2 h 20"/>
                <a:gd name="T18" fmla="*/ 3 w 79"/>
                <a:gd name="T19" fmla="*/ 3 h 20"/>
                <a:gd name="T20" fmla="*/ 0 w 79"/>
                <a:gd name="T21" fmla="*/ 8 h 20"/>
                <a:gd name="T22" fmla="*/ 3 w 79"/>
                <a:gd name="T23" fmla="*/ 15 h 20"/>
                <a:gd name="T24" fmla="*/ 5 w 79"/>
                <a:gd name="T25" fmla="*/ 16 h 20"/>
                <a:gd name="T26" fmla="*/ 8 w 79"/>
                <a:gd name="T27" fmla="*/ 16 h 20"/>
                <a:gd name="T28" fmla="*/ 71 w 79"/>
                <a:gd name="T29" fmla="*/ 20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20"/>
                <a:gd name="T47" fmla="*/ 79 w 79"/>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20">
                  <a:moveTo>
                    <a:pt x="71" y="20"/>
                  </a:moveTo>
                  <a:lnTo>
                    <a:pt x="74" y="20"/>
                  </a:lnTo>
                  <a:lnTo>
                    <a:pt x="77" y="19"/>
                  </a:lnTo>
                  <a:lnTo>
                    <a:pt x="79" y="12"/>
                  </a:lnTo>
                  <a:lnTo>
                    <a:pt x="77" y="7"/>
                  </a:lnTo>
                  <a:lnTo>
                    <a:pt x="74" y="6"/>
                  </a:lnTo>
                  <a:lnTo>
                    <a:pt x="71" y="4"/>
                  </a:lnTo>
                  <a:lnTo>
                    <a:pt x="8" y="0"/>
                  </a:lnTo>
                  <a:lnTo>
                    <a:pt x="5" y="2"/>
                  </a:lnTo>
                  <a:lnTo>
                    <a:pt x="3" y="3"/>
                  </a:lnTo>
                  <a:lnTo>
                    <a:pt x="0" y="8"/>
                  </a:lnTo>
                  <a:lnTo>
                    <a:pt x="3" y="15"/>
                  </a:lnTo>
                  <a:lnTo>
                    <a:pt x="5" y="16"/>
                  </a:lnTo>
                  <a:lnTo>
                    <a:pt x="8" y="16"/>
                  </a:lnTo>
                  <a:lnTo>
                    <a:pt x="71"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53" name="Freeform 484">
              <a:extLst>
                <a:ext uri="{FF2B5EF4-FFF2-40B4-BE49-F238E27FC236}">
                  <a16:creationId xmlns:a16="http://schemas.microsoft.com/office/drawing/2014/main" id="{102A923D-E76B-6E51-42C2-C73B2012D987}"/>
                </a:ext>
              </a:extLst>
            </p:cNvPr>
            <p:cNvSpPr>
              <a:spLocks/>
            </p:cNvSpPr>
            <p:nvPr/>
          </p:nvSpPr>
          <p:spPr bwMode="auto">
            <a:xfrm>
              <a:off x="4064" y="2220"/>
              <a:ext cx="40" cy="10"/>
            </a:xfrm>
            <a:custGeom>
              <a:avLst/>
              <a:gdLst>
                <a:gd name="T0" fmla="*/ 71 w 79"/>
                <a:gd name="T1" fmla="*/ 20 h 20"/>
                <a:gd name="T2" fmla="*/ 74 w 79"/>
                <a:gd name="T3" fmla="*/ 20 h 20"/>
                <a:gd name="T4" fmla="*/ 77 w 79"/>
                <a:gd name="T5" fmla="*/ 17 h 20"/>
                <a:gd name="T6" fmla="*/ 79 w 79"/>
                <a:gd name="T7" fmla="*/ 12 h 20"/>
                <a:gd name="T8" fmla="*/ 77 w 79"/>
                <a:gd name="T9" fmla="*/ 6 h 20"/>
                <a:gd name="T10" fmla="*/ 74 w 79"/>
                <a:gd name="T11" fmla="*/ 5 h 20"/>
                <a:gd name="T12" fmla="*/ 71 w 79"/>
                <a:gd name="T13" fmla="*/ 4 h 20"/>
                <a:gd name="T14" fmla="*/ 8 w 79"/>
                <a:gd name="T15" fmla="*/ 0 h 20"/>
                <a:gd name="T16" fmla="*/ 5 w 79"/>
                <a:gd name="T17" fmla="*/ 0 h 20"/>
                <a:gd name="T18" fmla="*/ 3 w 79"/>
                <a:gd name="T19" fmla="*/ 2 h 20"/>
                <a:gd name="T20" fmla="*/ 0 w 79"/>
                <a:gd name="T21" fmla="*/ 8 h 20"/>
                <a:gd name="T22" fmla="*/ 3 w 79"/>
                <a:gd name="T23" fmla="*/ 13 h 20"/>
                <a:gd name="T24" fmla="*/ 5 w 79"/>
                <a:gd name="T25" fmla="*/ 14 h 20"/>
                <a:gd name="T26" fmla="*/ 8 w 79"/>
                <a:gd name="T27" fmla="*/ 16 h 20"/>
                <a:gd name="T28" fmla="*/ 71 w 79"/>
                <a:gd name="T29" fmla="*/ 20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20"/>
                <a:gd name="T47" fmla="*/ 79 w 79"/>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20">
                  <a:moveTo>
                    <a:pt x="71" y="20"/>
                  </a:moveTo>
                  <a:lnTo>
                    <a:pt x="74" y="20"/>
                  </a:lnTo>
                  <a:lnTo>
                    <a:pt x="77" y="17"/>
                  </a:lnTo>
                  <a:lnTo>
                    <a:pt x="79" y="12"/>
                  </a:lnTo>
                  <a:lnTo>
                    <a:pt x="77" y="6"/>
                  </a:lnTo>
                  <a:lnTo>
                    <a:pt x="74" y="5"/>
                  </a:lnTo>
                  <a:lnTo>
                    <a:pt x="71" y="4"/>
                  </a:lnTo>
                  <a:lnTo>
                    <a:pt x="8" y="0"/>
                  </a:lnTo>
                  <a:lnTo>
                    <a:pt x="5" y="0"/>
                  </a:lnTo>
                  <a:lnTo>
                    <a:pt x="3" y="2"/>
                  </a:lnTo>
                  <a:lnTo>
                    <a:pt x="0" y="8"/>
                  </a:lnTo>
                  <a:lnTo>
                    <a:pt x="3" y="13"/>
                  </a:lnTo>
                  <a:lnTo>
                    <a:pt x="5" y="14"/>
                  </a:lnTo>
                  <a:lnTo>
                    <a:pt x="8" y="16"/>
                  </a:lnTo>
                  <a:lnTo>
                    <a:pt x="71"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54" name="Freeform 485">
              <a:extLst>
                <a:ext uri="{FF2B5EF4-FFF2-40B4-BE49-F238E27FC236}">
                  <a16:creationId xmlns:a16="http://schemas.microsoft.com/office/drawing/2014/main" id="{E579A294-67B6-497E-1A2B-E6A3F710D3F7}"/>
                </a:ext>
              </a:extLst>
            </p:cNvPr>
            <p:cNvSpPr>
              <a:spLocks/>
            </p:cNvSpPr>
            <p:nvPr/>
          </p:nvSpPr>
          <p:spPr bwMode="auto">
            <a:xfrm>
              <a:off x="4009" y="2217"/>
              <a:ext cx="40" cy="10"/>
            </a:xfrm>
            <a:custGeom>
              <a:avLst/>
              <a:gdLst>
                <a:gd name="T0" fmla="*/ 71 w 79"/>
                <a:gd name="T1" fmla="*/ 20 h 20"/>
                <a:gd name="T2" fmla="*/ 75 w 79"/>
                <a:gd name="T3" fmla="*/ 19 h 20"/>
                <a:gd name="T4" fmla="*/ 76 w 79"/>
                <a:gd name="T5" fmla="*/ 17 h 20"/>
                <a:gd name="T6" fmla="*/ 79 w 79"/>
                <a:gd name="T7" fmla="*/ 12 h 20"/>
                <a:gd name="T8" fmla="*/ 76 w 79"/>
                <a:gd name="T9" fmla="*/ 7 h 20"/>
                <a:gd name="T10" fmla="*/ 75 w 79"/>
                <a:gd name="T11" fmla="*/ 4 h 20"/>
                <a:gd name="T12" fmla="*/ 71 w 79"/>
                <a:gd name="T13" fmla="*/ 4 h 20"/>
                <a:gd name="T14" fmla="*/ 8 w 79"/>
                <a:gd name="T15" fmla="*/ 0 h 20"/>
                <a:gd name="T16" fmla="*/ 5 w 79"/>
                <a:gd name="T17" fmla="*/ 1 h 20"/>
                <a:gd name="T18" fmla="*/ 2 w 79"/>
                <a:gd name="T19" fmla="*/ 3 h 20"/>
                <a:gd name="T20" fmla="*/ 0 w 79"/>
                <a:gd name="T21" fmla="*/ 8 h 20"/>
                <a:gd name="T22" fmla="*/ 2 w 79"/>
                <a:gd name="T23" fmla="*/ 15 h 20"/>
                <a:gd name="T24" fmla="*/ 5 w 79"/>
                <a:gd name="T25" fmla="*/ 16 h 20"/>
                <a:gd name="T26" fmla="*/ 8 w 79"/>
                <a:gd name="T27" fmla="*/ 16 h 20"/>
                <a:gd name="T28" fmla="*/ 71 w 79"/>
                <a:gd name="T29" fmla="*/ 20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20"/>
                <a:gd name="T47" fmla="*/ 79 w 79"/>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20">
                  <a:moveTo>
                    <a:pt x="71" y="20"/>
                  </a:moveTo>
                  <a:lnTo>
                    <a:pt x="75" y="19"/>
                  </a:lnTo>
                  <a:lnTo>
                    <a:pt x="76" y="17"/>
                  </a:lnTo>
                  <a:lnTo>
                    <a:pt x="79" y="12"/>
                  </a:lnTo>
                  <a:lnTo>
                    <a:pt x="76" y="7"/>
                  </a:lnTo>
                  <a:lnTo>
                    <a:pt x="75" y="4"/>
                  </a:lnTo>
                  <a:lnTo>
                    <a:pt x="71" y="4"/>
                  </a:lnTo>
                  <a:lnTo>
                    <a:pt x="8" y="0"/>
                  </a:lnTo>
                  <a:lnTo>
                    <a:pt x="5" y="1"/>
                  </a:lnTo>
                  <a:lnTo>
                    <a:pt x="2" y="3"/>
                  </a:lnTo>
                  <a:lnTo>
                    <a:pt x="0" y="8"/>
                  </a:lnTo>
                  <a:lnTo>
                    <a:pt x="2" y="15"/>
                  </a:lnTo>
                  <a:lnTo>
                    <a:pt x="5" y="16"/>
                  </a:lnTo>
                  <a:lnTo>
                    <a:pt x="8" y="16"/>
                  </a:lnTo>
                  <a:lnTo>
                    <a:pt x="71"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55" name="Freeform 486">
              <a:extLst>
                <a:ext uri="{FF2B5EF4-FFF2-40B4-BE49-F238E27FC236}">
                  <a16:creationId xmlns:a16="http://schemas.microsoft.com/office/drawing/2014/main" id="{E4AD3B3E-D376-368B-EB0B-86A0DCE1E49D}"/>
                </a:ext>
              </a:extLst>
            </p:cNvPr>
            <p:cNvSpPr>
              <a:spLocks/>
            </p:cNvSpPr>
            <p:nvPr/>
          </p:nvSpPr>
          <p:spPr bwMode="auto">
            <a:xfrm>
              <a:off x="3953" y="2214"/>
              <a:ext cx="40" cy="10"/>
            </a:xfrm>
            <a:custGeom>
              <a:avLst/>
              <a:gdLst>
                <a:gd name="T0" fmla="*/ 71 w 79"/>
                <a:gd name="T1" fmla="*/ 18 h 18"/>
                <a:gd name="T2" fmla="*/ 75 w 79"/>
                <a:gd name="T3" fmla="*/ 18 h 18"/>
                <a:gd name="T4" fmla="*/ 78 w 79"/>
                <a:gd name="T5" fmla="*/ 17 h 18"/>
                <a:gd name="T6" fmla="*/ 79 w 79"/>
                <a:gd name="T7" fmla="*/ 10 h 18"/>
                <a:gd name="T8" fmla="*/ 78 w 79"/>
                <a:gd name="T9" fmla="*/ 5 h 18"/>
                <a:gd name="T10" fmla="*/ 75 w 79"/>
                <a:gd name="T11" fmla="*/ 4 h 18"/>
                <a:gd name="T12" fmla="*/ 71 w 79"/>
                <a:gd name="T13" fmla="*/ 2 h 18"/>
                <a:gd name="T14" fmla="*/ 34 w 79"/>
                <a:gd name="T15" fmla="*/ 1 h 18"/>
                <a:gd name="T16" fmla="*/ 8 w 79"/>
                <a:gd name="T17" fmla="*/ 0 h 18"/>
                <a:gd name="T18" fmla="*/ 5 w 79"/>
                <a:gd name="T19" fmla="*/ 1 h 18"/>
                <a:gd name="T20" fmla="*/ 2 w 79"/>
                <a:gd name="T21" fmla="*/ 2 h 18"/>
                <a:gd name="T22" fmla="*/ 0 w 79"/>
                <a:gd name="T23" fmla="*/ 8 h 18"/>
                <a:gd name="T24" fmla="*/ 2 w 79"/>
                <a:gd name="T25" fmla="*/ 13 h 18"/>
                <a:gd name="T26" fmla="*/ 5 w 79"/>
                <a:gd name="T27" fmla="*/ 16 h 18"/>
                <a:gd name="T28" fmla="*/ 8 w 79"/>
                <a:gd name="T29" fmla="*/ 16 h 18"/>
                <a:gd name="T30" fmla="*/ 34 w 79"/>
                <a:gd name="T31" fmla="*/ 17 h 18"/>
                <a:gd name="T32" fmla="*/ 71 w 79"/>
                <a:gd name="T33" fmla="*/ 18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9"/>
                <a:gd name="T52" fmla="*/ 0 h 18"/>
                <a:gd name="T53" fmla="*/ 79 w 79"/>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9" h="18">
                  <a:moveTo>
                    <a:pt x="71" y="18"/>
                  </a:moveTo>
                  <a:lnTo>
                    <a:pt x="75" y="18"/>
                  </a:lnTo>
                  <a:lnTo>
                    <a:pt x="78" y="17"/>
                  </a:lnTo>
                  <a:lnTo>
                    <a:pt x="79" y="10"/>
                  </a:lnTo>
                  <a:lnTo>
                    <a:pt x="78" y="5"/>
                  </a:lnTo>
                  <a:lnTo>
                    <a:pt x="75" y="4"/>
                  </a:lnTo>
                  <a:lnTo>
                    <a:pt x="71" y="2"/>
                  </a:lnTo>
                  <a:lnTo>
                    <a:pt x="34" y="1"/>
                  </a:lnTo>
                  <a:lnTo>
                    <a:pt x="8" y="0"/>
                  </a:lnTo>
                  <a:lnTo>
                    <a:pt x="5" y="1"/>
                  </a:lnTo>
                  <a:lnTo>
                    <a:pt x="2" y="2"/>
                  </a:lnTo>
                  <a:lnTo>
                    <a:pt x="0" y="8"/>
                  </a:lnTo>
                  <a:lnTo>
                    <a:pt x="2" y="13"/>
                  </a:lnTo>
                  <a:lnTo>
                    <a:pt x="5" y="16"/>
                  </a:lnTo>
                  <a:lnTo>
                    <a:pt x="8" y="16"/>
                  </a:lnTo>
                  <a:lnTo>
                    <a:pt x="34" y="17"/>
                  </a:lnTo>
                  <a:lnTo>
                    <a:pt x="71"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56" name="Freeform 487">
              <a:extLst>
                <a:ext uri="{FF2B5EF4-FFF2-40B4-BE49-F238E27FC236}">
                  <a16:creationId xmlns:a16="http://schemas.microsoft.com/office/drawing/2014/main" id="{4082F887-D600-D6D1-0A03-5D140FFA9D7F}"/>
                </a:ext>
              </a:extLst>
            </p:cNvPr>
            <p:cNvSpPr>
              <a:spLocks/>
            </p:cNvSpPr>
            <p:nvPr/>
          </p:nvSpPr>
          <p:spPr bwMode="auto">
            <a:xfrm>
              <a:off x="3898" y="2212"/>
              <a:ext cx="39" cy="9"/>
            </a:xfrm>
            <a:custGeom>
              <a:avLst/>
              <a:gdLst>
                <a:gd name="T0" fmla="*/ 72 w 80"/>
                <a:gd name="T1" fmla="*/ 19 h 19"/>
                <a:gd name="T2" fmla="*/ 76 w 80"/>
                <a:gd name="T3" fmla="*/ 19 h 19"/>
                <a:gd name="T4" fmla="*/ 79 w 80"/>
                <a:gd name="T5" fmla="*/ 18 h 19"/>
                <a:gd name="T6" fmla="*/ 80 w 80"/>
                <a:gd name="T7" fmla="*/ 11 h 19"/>
                <a:gd name="T8" fmla="*/ 79 w 80"/>
                <a:gd name="T9" fmla="*/ 6 h 19"/>
                <a:gd name="T10" fmla="*/ 76 w 80"/>
                <a:gd name="T11" fmla="*/ 4 h 19"/>
                <a:gd name="T12" fmla="*/ 72 w 80"/>
                <a:gd name="T13" fmla="*/ 3 h 19"/>
                <a:gd name="T14" fmla="*/ 8 w 80"/>
                <a:gd name="T15" fmla="*/ 0 h 19"/>
                <a:gd name="T16" fmla="*/ 6 w 80"/>
                <a:gd name="T17" fmla="*/ 2 h 19"/>
                <a:gd name="T18" fmla="*/ 3 w 80"/>
                <a:gd name="T19" fmla="*/ 3 h 19"/>
                <a:gd name="T20" fmla="*/ 0 w 80"/>
                <a:gd name="T21" fmla="*/ 8 h 19"/>
                <a:gd name="T22" fmla="*/ 3 w 80"/>
                <a:gd name="T23" fmla="*/ 15 h 19"/>
                <a:gd name="T24" fmla="*/ 6 w 80"/>
                <a:gd name="T25" fmla="*/ 16 h 19"/>
                <a:gd name="T26" fmla="*/ 8 w 80"/>
                <a:gd name="T27" fmla="*/ 16 h 19"/>
                <a:gd name="T28" fmla="*/ 72 w 80"/>
                <a:gd name="T29" fmla="*/ 19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9"/>
                <a:gd name="T47" fmla="*/ 80 w 80"/>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9">
                  <a:moveTo>
                    <a:pt x="72" y="19"/>
                  </a:moveTo>
                  <a:lnTo>
                    <a:pt x="76" y="19"/>
                  </a:lnTo>
                  <a:lnTo>
                    <a:pt x="79" y="18"/>
                  </a:lnTo>
                  <a:lnTo>
                    <a:pt x="80" y="11"/>
                  </a:lnTo>
                  <a:lnTo>
                    <a:pt x="79" y="6"/>
                  </a:lnTo>
                  <a:lnTo>
                    <a:pt x="76" y="4"/>
                  </a:lnTo>
                  <a:lnTo>
                    <a:pt x="72" y="3"/>
                  </a:lnTo>
                  <a:lnTo>
                    <a:pt x="8" y="0"/>
                  </a:lnTo>
                  <a:lnTo>
                    <a:pt x="6" y="2"/>
                  </a:lnTo>
                  <a:lnTo>
                    <a:pt x="3" y="3"/>
                  </a:lnTo>
                  <a:lnTo>
                    <a:pt x="0" y="8"/>
                  </a:lnTo>
                  <a:lnTo>
                    <a:pt x="3" y="15"/>
                  </a:lnTo>
                  <a:lnTo>
                    <a:pt x="6" y="16"/>
                  </a:lnTo>
                  <a:lnTo>
                    <a:pt x="8" y="16"/>
                  </a:lnTo>
                  <a:lnTo>
                    <a:pt x="72"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57" name="Freeform 488">
              <a:extLst>
                <a:ext uri="{FF2B5EF4-FFF2-40B4-BE49-F238E27FC236}">
                  <a16:creationId xmlns:a16="http://schemas.microsoft.com/office/drawing/2014/main" id="{5F177BDD-FCA6-406A-DEAF-B22BA2E780E9}"/>
                </a:ext>
              </a:extLst>
            </p:cNvPr>
            <p:cNvSpPr>
              <a:spLocks/>
            </p:cNvSpPr>
            <p:nvPr/>
          </p:nvSpPr>
          <p:spPr bwMode="auto">
            <a:xfrm>
              <a:off x="3842" y="2210"/>
              <a:ext cx="40" cy="9"/>
            </a:xfrm>
            <a:custGeom>
              <a:avLst/>
              <a:gdLst>
                <a:gd name="T0" fmla="*/ 72 w 80"/>
                <a:gd name="T1" fmla="*/ 18 h 18"/>
                <a:gd name="T2" fmla="*/ 76 w 80"/>
                <a:gd name="T3" fmla="*/ 17 h 18"/>
                <a:gd name="T4" fmla="*/ 78 w 80"/>
                <a:gd name="T5" fmla="*/ 15 h 18"/>
                <a:gd name="T6" fmla="*/ 80 w 80"/>
                <a:gd name="T7" fmla="*/ 10 h 18"/>
                <a:gd name="T8" fmla="*/ 78 w 80"/>
                <a:gd name="T9" fmla="*/ 3 h 18"/>
                <a:gd name="T10" fmla="*/ 76 w 80"/>
                <a:gd name="T11" fmla="*/ 2 h 18"/>
                <a:gd name="T12" fmla="*/ 72 w 80"/>
                <a:gd name="T13" fmla="*/ 2 h 18"/>
                <a:gd name="T14" fmla="*/ 57 w 80"/>
                <a:gd name="T15" fmla="*/ 1 h 18"/>
                <a:gd name="T16" fmla="*/ 8 w 80"/>
                <a:gd name="T17" fmla="*/ 0 h 18"/>
                <a:gd name="T18" fmla="*/ 6 w 80"/>
                <a:gd name="T19" fmla="*/ 0 h 18"/>
                <a:gd name="T20" fmla="*/ 3 w 80"/>
                <a:gd name="T21" fmla="*/ 2 h 18"/>
                <a:gd name="T22" fmla="*/ 0 w 80"/>
                <a:gd name="T23" fmla="*/ 7 h 18"/>
                <a:gd name="T24" fmla="*/ 3 w 80"/>
                <a:gd name="T25" fmla="*/ 13 h 18"/>
                <a:gd name="T26" fmla="*/ 6 w 80"/>
                <a:gd name="T27" fmla="*/ 14 h 18"/>
                <a:gd name="T28" fmla="*/ 8 w 80"/>
                <a:gd name="T29" fmla="*/ 15 h 18"/>
                <a:gd name="T30" fmla="*/ 57 w 80"/>
                <a:gd name="T31" fmla="*/ 17 h 18"/>
                <a:gd name="T32" fmla="*/ 72 w 80"/>
                <a:gd name="T33" fmla="*/ 18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0"/>
                <a:gd name="T52" fmla="*/ 0 h 18"/>
                <a:gd name="T53" fmla="*/ 80 w 80"/>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0" h="18">
                  <a:moveTo>
                    <a:pt x="72" y="18"/>
                  </a:moveTo>
                  <a:lnTo>
                    <a:pt x="76" y="17"/>
                  </a:lnTo>
                  <a:lnTo>
                    <a:pt x="78" y="15"/>
                  </a:lnTo>
                  <a:lnTo>
                    <a:pt x="80" y="10"/>
                  </a:lnTo>
                  <a:lnTo>
                    <a:pt x="78" y="3"/>
                  </a:lnTo>
                  <a:lnTo>
                    <a:pt x="76" y="2"/>
                  </a:lnTo>
                  <a:lnTo>
                    <a:pt x="72" y="2"/>
                  </a:lnTo>
                  <a:lnTo>
                    <a:pt x="57" y="1"/>
                  </a:lnTo>
                  <a:lnTo>
                    <a:pt x="8" y="0"/>
                  </a:lnTo>
                  <a:lnTo>
                    <a:pt x="6" y="0"/>
                  </a:lnTo>
                  <a:lnTo>
                    <a:pt x="3" y="2"/>
                  </a:lnTo>
                  <a:lnTo>
                    <a:pt x="0" y="7"/>
                  </a:lnTo>
                  <a:lnTo>
                    <a:pt x="3" y="13"/>
                  </a:lnTo>
                  <a:lnTo>
                    <a:pt x="6" y="14"/>
                  </a:lnTo>
                  <a:lnTo>
                    <a:pt x="8" y="15"/>
                  </a:lnTo>
                  <a:lnTo>
                    <a:pt x="57" y="17"/>
                  </a:lnTo>
                  <a:lnTo>
                    <a:pt x="72"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58" name="Freeform 489">
              <a:extLst>
                <a:ext uri="{FF2B5EF4-FFF2-40B4-BE49-F238E27FC236}">
                  <a16:creationId xmlns:a16="http://schemas.microsoft.com/office/drawing/2014/main" id="{C54B8726-8DE3-9F7E-9085-45E80568B54F}"/>
                </a:ext>
              </a:extLst>
            </p:cNvPr>
            <p:cNvSpPr>
              <a:spLocks/>
            </p:cNvSpPr>
            <p:nvPr/>
          </p:nvSpPr>
          <p:spPr bwMode="auto">
            <a:xfrm>
              <a:off x="3787" y="2208"/>
              <a:ext cx="40" cy="9"/>
            </a:xfrm>
            <a:custGeom>
              <a:avLst/>
              <a:gdLst>
                <a:gd name="T0" fmla="*/ 71 w 79"/>
                <a:gd name="T1" fmla="*/ 18 h 18"/>
                <a:gd name="T2" fmla="*/ 74 w 79"/>
                <a:gd name="T3" fmla="*/ 17 h 18"/>
                <a:gd name="T4" fmla="*/ 76 w 79"/>
                <a:gd name="T5" fmla="*/ 15 h 18"/>
                <a:gd name="T6" fmla="*/ 79 w 79"/>
                <a:gd name="T7" fmla="*/ 10 h 18"/>
                <a:gd name="T8" fmla="*/ 76 w 79"/>
                <a:gd name="T9" fmla="*/ 4 h 18"/>
                <a:gd name="T10" fmla="*/ 74 w 79"/>
                <a:gd name="T11" fmla="*/ 2 h 18"/>
                <a:gd name="T12" fmla="*/ 71 w 79"/>
                <a:gd name="T13" fmla="*/ 2 h 18"/>
                <a:gd name="T14" fmla="*/ 7 w 79"/>
                <a:gd name="T15" fmla="*/ 0 h 18"/>
                <a:gd name="T16" fmla="*/ 4 w 79"/>
                <a:gd name="T17" fmla="*/ 1 h 18"/>
                <a:gd name="T18" fmla="*/ 1 w 79"/>
                <a:gd name="T19" fmla="*/ 2 h 18"/>
                <a:gd name="T20" fmla="*/ 0 w 79"/>
                <a:gd name="T21" fmla="*/ 7 h 18"/>
                <a:gd name="T22" fmla="*/ 1 w 79"/>
                <a:gd name="T23" fmla="*/ 13 h 18"/>
                <a:gd name="T24" fmla="*/ 4 w 79"/>
                <a:gd name="T25" fmla="*/ 15 h 18"/>
                <a:gd name="T26" fmla="*/ 7 w 79"/>
                <a:gd name="T27" fmla="*/ 15 h 18"/>
                <a:gd name="T28" fmla="*/ 71 w 79"/>
                <a:gd name="T29" fmla="*/ 18 h 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8"/>
                <a:gd name="T47" fmla="*/ 79 w 79"/>
                <a:gd name="T48" fmla="*/ 18 h 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8">
                  <a:moveTo>
                    <a:pt x="71" y="18"/>
                  </a:moveTo>
                  <a:lnTo>
                    <a:pt x="74" y="17"/>
                  </a:lnTo>
                  <a:lnTo>
                    <a:pt x="76" y="15"/>
                  </a:lnTo>
                  <a:lnTo>
                    <a:pt x="79" y="10"/>
                  </a:lnTo>
                  <a:lnTo>
                    <a:pt x="76" y="4"/>
                  </a:lnTo>
                  <a:lnTo>
                    <a:pt x="74" y="2"/>
                  </a:lnTo>
                  <a:lnTo>
                    <a:pt x="71" y="2"/>
                  </a:lnTo>
                  <a:lnTo>
                    <a:pt x="7" y="0"/>
                  </a:lnTo>
                  <a:lnTo>
                    <a:pt x="4" y="1"/>
                  </a:lnTo>
                  <a:lnTo>
                    <a:pt x="1" y="2"/>
                  </a:lnTo>
                  <a:lnTo>
                    <a:pt x="0" y="7"/>
                  </a:lnTo>
                  <a:lnTo>
                    <a:pt x="1" y="13"/>
                  </a:lnTo>
                  <a:lnTo>
                    <a:pt x="4" y="15"/>
                  </a:lnTo>
                  <a:lnTo>
                    <a:pt x="7" y="15"/>
                  </a:lnTo>
                  <a:lnTo>
                    <a:pt x="71"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59" name="Freeform 490">
              <a:extLst>
                <a:ext uri="{FF2B5EF4-FFF2-40B4-BE49-F238E27FC236}">
                  <a16:creationId xmlns:a16="http://schemas.microsoft.com/office/drawing/2014/main" id="{A1C6DABF-C216-4A36-1217-C66D13D5AF03}"/>
                </a:ext>
              </a:extLst>
            </p:cNvPr>
            <p:cNvSpPr>
              <a:spLocks/>
            </p:cNvSpPr>
            <p:nvPr/>
          </p:nvSpPr>
          <p:spPr bwMode="auto">
            <a:xfrm>
              <a:off x="3732" y="2206"/>
              <a:ext cx="39" cy="9"/>
            </a:xfrm>
            <a:custGeom>
              <a:avLst/>
              <a:gdLst>
                <a:gd name="T0" fmla="*/ 72 w 80"/>
                <a:gd name="T1" fmla="*/ 17 h 17"/>
                <a:gd name="T2" fmla="*/ 74 w 80"/>
                <a:gd name="T3" fmla="*/ 16 h 17"/>
                <a:gd name="T4" fmla="*/ 77 w 80"/>
                <a:gd name="T5" fmla="*/ 14 h 17"/>
                <a:gd name="T6" fmla="*/ 80 w 80"/>
                <a:gd name="T7" fmla="*/ 9 h 17"/>
                <a:gd name="T8" fmla="*/ 77 w 80"/>
                <a:gd name="T9" fmla="*/ 4 h 17"/>
                <a:gd name="T10" fmla="*/ 74 w 80"/>
                <a:gd name="T11" fmla="*/ 1 h 17"/>
                <a:gd name="T12" fmla="*/ 72 w 80"/>
                <a:gd name="T13" fmla="*/ 1 h 17"/>
                <a:gd name="T14" fmla="*/ 8 w 80"/>
                <a:gd name="T15" fmla="*/ 0 h 17"/>
                <a:gd name="T16" fmla="*/ 4 w 80"/>
                <a:gd name="T17" fmla="*/ 0 h 17"/>
                <a:gd name="T18" fmla="*/ 2 w 80"/>
                <a:gd name="T19" fmla="*/ 1 h 17"/>
                <a:gd name="T20" fmla="*/ 0 w 80"/>
                <a:gd name="T21" fmla="*/ 8 h 17"/>
                <a:gd name="T22" fmla="*/ 2 w 80"/>
                <a:gd name="T23" fmla="*/ 13 h 17"/>
                <a:gd name="T24" fmla="*/ 4 w 80"/>
                <a:gd name="T25" fmla="*/ 14 h 17"/>
                <a:gd name="T26" fmla="*/ 8 w 80"/>
                <a:gd name="T27" fmla="*/ 16 h 17"/>
                <a:gd name="T28" fmla="*/ 72 w 80"/>
                <a:gd name="T29" fmla="*/ 17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7"/>
                <a:gd name="T47" fmla="*/ 80 w 80"/>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7">
                  <a:moveTo>
                    <a:pt x="72" y="17"/>
                  </a:moveTo>
                  <a:lnTo>
                    <a:pt x="74" y="16"/>
                  </a:lnTo>
                  <a:lnTo>
                    <a:pt x="77" y="14"/>
                  </a:lnTo>
                  <a:lnTo>
                    <a:pt x="80" y="9"/>
                  </a:lnTo>
                  <a:lnTo>
                    <a:pt x="77" y="4"/>
                  </a:lnTo>
                  <a:lnTo>
                    <a:pt x="74" y="1"/>
                  </a:lnTo>
                  <a:lnTo>
                    <a:pt x="72" y="1"/>
                  </a:lnTo>
                  <a:lnTo>
                    <a:pt x="8" y="0"/>
                  </a:lnTo>
                  <a:lnTo>
                    <a:pt x="4" y="0"/>
                  </a:lnTo>
                  <a:lnTo>
                    <a:pt x="2" y="1"/>
                  </a:lnTo>
                  <a:lnTo>
                    <a:pt x="0" y="8"/>
                  </a:lnTo>
                  <a:lnTo>
                    <a:pt x="2" y="13"/>
                  </a:lnTo>
                  <a:lnTo>
                    <a:pt x="4" y="14"/>
                  </a:lnTo>
                  <a:lnTo>
                    <a:pt x="8" y="16"/>
                  </a:lnTo>
                  <a:lnTo>
                    <a:pt x="7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60" name="Freeform 491">
              <a:extLst>
                <a:ext uri="{FF2B5EF4-FFF2-40B4-BE49-F238E27FC236}">
                  <a16:creationId xmlns:a16="http://schemas.microsoft.com/office/drawing/2014/main" id="{4F0BF8A1-79B2-6F3C-EFC5-BD4F2926236B}"/>
                </a:ext>
              </a:extLst>
            </p:cNvPr>
            <p:cNvSpPr>
              <a:spLocks/>
            </p:cNvSpPr>
            <p:nvPr/>
          </p:nvSpPr>
          <p:spPr bwMode="auto">
            <a:xfrm>
              <a:off x="3676" y="2205"/>
              <a:ext cx="40" cy="9"/>
            </a:xfrm>
            <a:custGeom>
              <a:avLst/>
              <a:gdLst>
                <a:gd name="T0" fmla="*/ 72 w 80"/>
                <a:gd name="T1" fmla="*/ 17 h 17"/>
                <a:gd name="T2" fmla="*/ 74 w 80"/>
                <a:gd name="T3" fmla="*/ 16 h 17"/>
                <a:gd name="T4" fmla="*/ 77 w 80"/>
                <a:gd name="T5" fmla="*/ 15 h 17"/>
                <a:gd name="T6" fmla="*/ 80 w 80"/>
                <a:gd name="T7" fmla="*/ 10 h 17"/>
                <a:gd name="T8" fmla="*/ 77 w 80"/>
                <a:gd name="T9" fmla="*/ 4 h 17"/>
                <a:gd name="T10" fmla="*/ 74 w 80"/>
                <a:gd name="T11" fmla="*/ 2 h 17"/>
                <a:gd name="T12" fmla="*/ 72 w 80"/>
                <a:gd name="T13" fmla="*/ 2 h 17"/>
                <a:gd name="T14" fmla="*/ 8 w 80"/>
                <a:gd name="T15" fmla="*/ 0 h 17"/>
                <a:gd name="T16" fmla="*/ 4 w 80"/>
                <a:gd name="T17" fmla="*/ 0 h 17"/>
                <a:gd name="T18" fmla="*/ 2 w 80"/>
                <a:gd name="T19" fmla="*/ 2 h 17"/>
                <a:gd name="T20" fmla="*/ 0 w 80"/>
                <a:gd name="T21" fmla="*/ 8 h 17"/>
                <a:gd name="T22" fmla="*/ 2 w 80"/>
                <a:gd name="T23" fmla="*/ 13 h 17"/>
                <a:gd name="T24" fmla="*/ 4 w 80"/>
                <a:gd name="T25" fmla="*/ 15 h 17"/>
                <a:gd name="T26" fmla="*/ 8 w 80"/>
                <a:gd name="T27" fmla="*/ 16 h 17"/>
                <a:gd name="T28" fmla="*/ 72 w 80"/>
                <a:gd name="T29" fmla="*/ 17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7"/>
                <a:gd name="T47" fmla="*/ 80 w 80"/>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7">
                  <a:moveTo>
                    <a:pt x="72" y="17"/>
                  </a:moveTo>
                  <a:lnTo>
                    <a:pt x="74" y="16"/>
                  </a:lnTo>
                  <a:lnTo>
                    <a:pt x="77" y="15"/>
                  </a:lnTo>
                  <a:lnTo>
                    <a:pt x="80" y="10"/>
                  </a:lnTo>
                  <a:lnTo>
                    <a:pt x="77" y="4"/>
                  </a:lnTo>
                  <a:lnTo>
                    <a:pt x="74" y="2"/>
                  </a:lnTo>
                  <a:lnTo>
                    <a:pt x="72" y="2"/>
                  </a:lnTo>
                  <a:lnTo>
                    <a:pt x="8" y="0"/>
                  </a:lnTo>
                  <a:lnTo>
                    <a:pt x="4" y="0"/>
                  </a:lnTo>
                  <a:lnTo>
                    <a:pt x="2" y="2"/>
                  </a:lnTo>
                  <a:lnTo>
                    <a:pt x="0" y="8"/>
                  </a:lnTo>
                  <a:lnTo>
                    <a:pt x="2" y="13"/>
                  </a:lnTo>
                  <a:lnTo>
                    <a:pt x="4" y="15"/>
                  </a:lnTo>
                  <a:lnTo>
                    <a:pt x="8" y="16"/>
                  </a:lnTo>
                  <a:lnTo>
                    <a:pt x="7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61" name="Freeform 492">
              <a:extLst>
                <a:ext uri="{FF2B5EF4-FFF2-40B4-BE49-F238E27FC236}">
                  <a16:creationId xmlns:a16="http://schemas.microsoft.com/office/drawing/2014/main" id="{176AE06E-DB25-6DD8-11A9-4D3B29A11E27}"/>
                </a:ext>
              </a:extLst>
            </p:cNvPr>
            <p:cNvSpPr>
              <a:spLocks/>
            </p:cNvSpPr>
            <p:nvPr/>
          </p:nvSpPr>
          <p:spPr bwMode="auto">
            <a:xfrm>
              <a:off x="3621" y="2204"/>
              <a:ext cx="39" cy="8"/>
            </a:xfrm>
            <a:custGeom>
              <a:avLst/>
              <a:gdLst>
                <a:gd name="T0" fmla="*/ 72 w 80"/>
                <a:gd name="T1" fmla="*/ 17 h 17"/>
                <a:gd name="T2" fmla="*/ 74 w 80"/>
                <a:gd name="T3" fmla="*/ 15 h 17"/>
                <a:gd name="T4" fmla="*/ 77 w 80"/>
                <a:gd name="T5" fmla="*/ 14 h 17"/>
                <a:gd name="T6" fmla="*/ 80 w 80"/>
                <a:gd name="T7" fmla="*/ 9 h 17"/>
                <a:gd name="T8" fmla="*/ 77 w 80"/>
                <a:gd name="T9" fmla="*/ 4 h 17"/>
                <a:gd name="T10" fmla="*/ 74 w 80"/>
                <a:gd name="T11" fmla="*/ 1 h 17"/>
                <a:gd name="T12" fmla="*/ 72 w 80"/>
                <a:gd name="T13" fmla="*/ 1 h 17"/>
                <a:gd name="T14" fmla="*/ 8 w 80"/>
                <a:gd name="T15" fmla="*/ 0 h 17"/>
                <a:gd name="T16" fmla="*/ 4 w 80"/>
                <a:gd name="T17" fmla="*/ 1 h 17"/>
                <a:gd name="T18" fmla="*/ 1 w 80"/>
                <a:gd name="T19" fmla="*/ 2 h 17"/>
                <a:gd name="T20" fmla="*/ 0 w 80"/>
                <a:gd name="T21" fmla="*/ 8 h 17"/>
                <a:gd name="T22" fmla="*/ 1 w 80"/>
                <a:gd name="T23" fmla="*/ 13 h 17"/>
                <a:gd name="T24" fmla="*/ 4 w 80"/>
                <a:gd name="T25" fmla="*/ 15 h 17"/>
                <a:gd name="T26" fmla="*/ 8 w 80"/>
                <a:gd name="T27" fmla="*/ 15 h 17"/>
                <a:gd name="T28" fmla="*/ 72 w 80"/>
                <a:gd name="T29" fmla="*/ 17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17"/>
                <a:gd name="T47" fmla="*/ 80 w 80"/>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17">
                  <a:moveTo>
                    <a:pt x="72" y="17"/>
                  </a:moveTo>
                  <a:lnTo>
                    <a:pt x="74" y="15"/>
                  </a:lnTo>
                  <a:lnTo>
                    <a:pt x="77" y="14"/>
                  </a:lnTo>
                  <a:lnTo>
                    <a:pt x="80" y="9"/>
                  </a:lnTo>
                  <a:lnTo>
                    <a:pt x="77" y="4"/>
                  </a:lnTo>
                  <a:lnTo>
                    <a:pt x="74" y="1"/>
                  </a:lnTo>
                  <a:lnTo>
                    <a:pt x="72" y="1"/>
                  </a:lnTo>
                  <a:lnTo>
                    <a:pt x="8" y="0"/>
                  </a:lnTo>
                  <a:lnTo>
                    <a:pt x="4" y="1"/>
                  </a:lnTo>
                  <a:lnTo>
                    <a:pt x="1" y="2"/>
                  </a:lnTo>
                  <a:lnTo>
                    <a:pt x="0" y="8"/>
                  </a:lnTo>
                  <a:lnTo>
                    <a:pt x="1" y="13"/>
                  </a:lnTo>
                  <a:lnTo>
                    <a:pt x="4" y="15"/>
                  </a:lnTo>
                  <a:lnTo>
                    <a:pt x="8" y="15"/>
                  </a:lnTo>
                  <a:lnTo>
                    <a:pt x="7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62" name="Freeform 493">
              <a:extLst>
                <a:ext uri="{FF2B5EF4-FFF2-40B4-BE49-F238E27FC236}">
                  <a16:creationId xmlns:a16="http://schemas.microsoft.com/office/drawing/2014/main" id="{9B3D760A-B864-D340-A2F9-4C98E3DA543A}"/>
                </a:ext>
              </a:extLst>
            </p:cNvPr>
            <p:cNvSpPr>
              <a:spLocks/>
            </p:cNvSpPr>
            <p:nvPr/>
          </p:nvSpPr>
          <p:spPr bwMode="auto">
            <a:xfrm>
              <a:off x="3565" y="2203"/>
              <a:ext cx="40" cy="9"/>
            </a:xfrm>
            <a:custGeom>
              <a:avLst/>
              <a:gdLst>
                <a:gd name="T0" fmla="*/ 71 w 79"/>
                <a:gd name="T1" fmla="*/ 17 h 17"/>
                <a:gd name="T2" fmla="*/ 74 w 79"/>
                <a:gd name="T3" fmla="*/ 16 h 17"/>
                <a:gd name="T4" fmla="*/ 77 w 79"/>
                <a:gd name="T5" fmla="*/ 15 h 17"/>
                <a:gd name="T6" fmla="*/ 79 w 79"/>
                <a:gd name="T7" fmla="*/ 10 h 17"/>
                <a:gd name="T8" fmla="*/ 77 w 79"/>
                <a:gd name="T9" fmla="*/ 3 h 17"/>
                <a:gd name="T10" fmla="*/ 74 w 79"/>
                <a:gd name="T11" fmla="*/ 2 h 17"/>
                <a:gd name="T12" fmla="*/ 71 w 79"/>
                <a:gd name="T13" fmla="*/ 2 h 17"/>
                <a:gd name="T14" fmla="*/ 8 w 79"/>
                <a:gd name="T15" fmla="*/ 0 h 17"/>
                <a:gd name="T16" fmla="*/ 4 w 79"/>
                <a:gd name="T17" fmla="*/ 0 h 17"/>
                <a:gd name="T18" fmla="*/ 1 w 79"/>
                <a:gd name="T19" fmla="*/ 3 h 17"/>
                <a:gd name="T20" fmla="*/ 0 w 79"/>
                <a:gd name="T21" fmla="*/ 8 h 17"/>
                <a:gd name="T22" fmla="*/ 1 w 79"/>
                <a:gd name="T23" fmla="*/ 14 h 17"/>
                <a:gd name="T24" fmla="*/ 4 w 79"/>
                <a:gd name="T25" fmla="*/ 15 h 17"/>
                <a:gd name="T26" fmla="*/ 8 w 79"/>
                <a:gd name="T27" fmla="*/ 16 h 17"/>
                <a:gd name="T28" fmla="*/ 71 w 79"/>
                <a:gd name="T29" fmla="*/ 17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7"/>
                <a:gd name="T47" fmla="*/ 79 w 79"/>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7">
                  <a:moveTo>
                    <a:pt x="71" y="17"/>
                  </a:moveTo>
                  <a:lnTo>
                    <a:pt x="74" y="16"/>
                  </a:lnTo>
                  <a:lnTo>
                    <a:pt x="77" y="15"/>
                  </a:lnTo>
                  <a:lnTo>
                    <a:pt x="79" y="10"/>
                  </a:lnTo>
                  <a:lnTo>
                    <a:pt x="77" y="3"/>
                  </a:lnTo>
                  <a:lnTo>
                    <a:pt x="74" y="2"/>
                  </a:lnTo>
                  <a:lnTo>
                    <a:pt x="71" y="2"/>
                  </a:lnTo>
                  <a:lnTo>
                    <a:pt x="8" y="0"/>
                  </a:lnTo>
                  <a:lnTo>
                    <a:pt x="4" y="0"/>
                  </a:lnTo>
                  <a:lnTo>
                    <a:pt x="1" y="3"/>
                  </a:lnTo>
                  <a:lnTo>
                    <a:pt x="0" y="8"/>
                  </a:lnTo>
                  <a:lnTo>
                    <a:pt x="1" y="14"/>
                  </a:lnTo>
                  <a:lnTo>
                    <a:pt x="4" y="15"/>
                  </a:lnTo>
                  <a:lnTo>
                    <a:pt x="8" y="16"/>
                  </a:lnTo>
                  <a:lnTo>
                    <a:pt x="71"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63" name="Freeform 494">
              <a:extLst>
                <a:ext uri="{FF2B5EF4-FFF2-40B4-BE49-F238E27FC236}">
                  <a16:creationId xmlns:a16="http://schemas.microsoft.com/office/drawing/2014/main" id="{575415A0-786D-C67A-EA3A-BE23063D5D4D}"/>
                </a:ext>
              </a:extLst>
            </p:cNvPr>
            <p:cNvSpPr>
              <a:spLocks/>
            </p:cNvSpPr>
            <p:nvPr/>
          </p:nvSpPr>
          <p:spPr bwMode="auto">
            <a:xfrm>
              <a:off x="3509" y="2202"/>
              <a:ext cx="40" cy="9"/>
            </a:xfrm>
            <a:custGeom>
              <a:avLst/>
              <a:gdLst>
                <a:gd name="T0" fmla="*/ 71 w 79"/>
                <a:gd name="T1" fmla="*/ 17 h 17"/>
                <a:gd name="T2" fmla="*/ 74 w 79"/>
                <a:gd name="T3" fmla="*/ 16 h 17"/>
                <a:gd name="T4" fmla="*/ 77 w 79"/>
                <a:gd name="T5" fmla="*/ 15 h 17"/>
                <a:gd name="T6" fmla="*/ 79 w 79"/>
                <a:gd name="T7" fmla="*/ 9 h 17"/>
                <a:gd name="T8" fmla="*/ 77 w 79"/>
                <a:gd name="T9" fmla="*/ 3 h 17"/>
                <a:gd name="T10" fmla="*/ 74 w 79"/>
                <a:gd name="T11" fmla="*/ 1 h 17"/>
                <a:gd name="T12" fmla="*/ 71 w 79"/>
                <a:gd name="T13" fmla="*/ 1 h 17"/>
                <a:gd name="T14" fmla="*/ 8 w 79"/>
                <a:gd name="T15" fmla="*/ 0 h 17"/>
                <a:gd name="T16" fmla="*/ 4 w 79"/>
                <a:gd name="T17" fmla="*/ 1 h 17"/>
                <a:gd name="T18" fmla="*/ 1 w 79"/>
                <a:gd name="T19" fmla="*/ 3 h 17"/>
                <a:gd name="T20" fmla="*/ 0 w 79"/>
                <a:gd name="T21" fmla="*/ 8 h 17"/>
                <a:gd name="T22" fmla="*/ 1 w 79"/>
                <a:gd name="T23" fmla="*/ 15 h 17"/>
                <a:gd name="T24" fmla="*/ 4 w 79"/>
                <a:gd name="T25" fmla="*/ 16 h 17"/>
                <a:gd name="T26" fmla="*/ 8 w 79"/>
                <a:gd name="T27" fmla="*/ 16 h 17"/>
                <a:gd name="T28" fmla="*/ 71 w 79"/>
                <a:gd name="T29" fmla="*/ 17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7"/>
                <a:gd name="T47" fmla="*/ 79 w 79"/>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7">
                  <a:moveTo>
                    <a:pt x="71" y="17"/>
                  </a:moveTo>
                  <a:lnTo>
                    <a:pt x="74" y="16"/>
                  </a:lnTo>
                  <a:lnTo>
                    <a:pt x="77" y="15"/>
                  </a:lnTo>
                  <a:lnTo>
                    <a:pt x="79" y="9"/>
                  </a:lnTo>
                  <a:lnTo>
                    <a:pt x="77" y="3"/>
                  </a:lnTo>
                  <a:lnTo>
                    <a:pt x="74" y="1"/>
                  </a:lnTo>
                  <a:lnTo>
                    <a:pt x="71" y="1"/>
                  </a:lnTo>
                  <a:lnTo>
                    <a:pt x="8" y="0"/>
                  </a:lnTo>
                  <a:lnTo>
                    <a:pt x="4" y="1"/>
                  </a:lnTo>
                  <a:lnTo>
                    <a:pt x="1" y="3"/>
                  </a:lnTo>
                  <a:lnTo>
                    <a:pt x="0" y="8"/>
                  </a:lnTo>
                  <a:lnTo>
                    <a:pt x="1" y="15"/>
                  </a:lnTo>
                  <a:lnTo>
                    <a:pt x="4" y="16"/>
                  </a:lnTo>
                  <a:lnTo>
                    <a:pt x="8" y="16"/>
                  </a:lnTo>
                  <a:lnTo>
                    <a:pt x="71"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564" name="Freeform 495">
              <a:extLst>
                <a:ext uri="{FF2B5EF4-FFF2-40B4-BE49-F238E27FC236}">
                  <a16:creationId xmlns:a16="http://schemas.microsoft.com/office/drawing/2014/main" id="{4EBDCB48-F3CD-C1B1-C8FC-CF7A2A549537}"/>
                </a:ext>
              </a:extLst>
            </p:cNvPr>
            <p:cNvSpPr>
              <a:spLocks/>
            </p:cNvSpPr>
            <p:nvPr/>
          </p:nvSpPr>
          <p:spPr bwMode="auto">
            <a:xfrm>
              <a:off x="3454" y="2202"/>
              <a:ext cx="40" cy="8"/>
            </a:xfrm>
            <a:custGeom>
              <a:avLst/>
              <a:gdLst>
                <a:gd name="T0" fmla="*/ 71 w 79"/>
                <a:gd name="T1" fmla="*/ 16 h 16"/>
                <a:gd name="T2" fmla="*/ 74 w 79"/>
                <a:gd name="T3" fmla="*/ 16 h 16"/>
                <a:gd name="T4" fmla="*/ 76 w 79"/>
                <a:gd name="T5" fmla="*/ 13 h 16"/>
                <a:gd name="T6" fmla="*/ 79 w 79"/>
                <a:gd name="T7" fmla="*/ 8 h 16"/>
                <a:gd name="T8" fmla="*/ 76 w 79"/>
                <a:gd name="T9" fmla="*/ 3 h 16"/>
                <a:gd name="T10" fmla="*/ 74 w 79"/>
                <a:gd name="T11" fmla="*/ 1 h 16"/>
                <a:gd name="T12" fmla="*/ 71 w 79"/>
                <a:gd name="T13" fmla="*/ 0 h 16"/>
                <a:gd name="T14" fmla="*/ 8 w 79"/>
                <a:gd name="T15" fmla="*/ 0 h 16"/>
                <a:gd name="T16" fmla="*/ 4 w 79"/>
                <a:gd name="T17" fmla="*/ 1 h 16"/>
                <a:gd name="T18" fmla="*/ 1 w 79"/>
                <a:gd name="T19" fmla="*/ 3 h 16"/>
                <a:gd name="T20" fmla="*/ 0 w 79"/>
                <a:gd name="T21" fmla="*/ 8 h 16"/>
                <a:gd name="T22" fmla="*/ 1 w 79"/>
                <a:gd name="T23" fmla="*/ 13 h 16"/>
                <a:gd name="T24" fmla="*/ 4 w 79"/>
                <a:gd name="T25" fmla="*/ 16 h 16"/>
                <a:gd name="T26" fmla="*/ 8 w 79"/>
                <a:gd name="T27" fmla="*/ 16 h 16"/>
                <a:gd name="T28" fmla="*/ 71 w 79"/>
                <a:gd name="T29" fmla="*/ 16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
                <a:gd name="T47" fmla="*/ 79 w 7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
                  <a:moveTo>
                    <a:pt x="71" y="16"/>
                  </a:moveTo>
                  <a:lnTo>
                    <a:pt x="74" y="16"/>
                  </a:lnTo>
                  <a:lnTo>
                    <a:pt x="76" y="13"/>
                  </a:lnTo>
                  <a:lnTo>
                    <a:pt x="79" y="8"/>
                  </a:lnTo>
                  <a:lnTo>
                    <a:pt x="76" y="3"/>
                  </a:lnTo>
                  <a:lnTo>
                    <a:pt x="74" y="1"/>
                  </a:lnTo>
                  <a:lnTo>
                    <a:pt x="71" y="0"/>
                  </a:lnTo>
                  <a:lnTo>
                    <a:pt x="8" y="0"/>
                  </a:lnTo>
                  <a:lnTo>
                    <a:pt x="4" y="1"/>
                  </a:lnTo>
                  <a:lnTo>
                    <a:pt x="1" y="3"/>
                  </a:lnTo>
                  <a:lnTo>
                    <a:pt x="0" y="8"/>
                  </a:lnTo>
                  <a:lnTo>
                    <a:pt x="1" y="13"/>
                  </a:lnTo>
                  <a:lnTo>
                    <a:pt x="4" y="16"/>
                  </a:lnTo>
                  <a:lnTo>
                    <a:pt x="8" y="16"/>
                  </a:lnTo>
                  <a:lnTo>
                    <a:pt x="7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sp>
        <p:nvSpPr>
          <p:cNvPr id="58399" name="Oval 496">
            <a:extLst>
              <a:ext uri="{FF2B5EF4-FFF2-40B4-BE49-F238E27FC236}">
                <a16:creationId xmlns:a16="http://schemas.microsoft.com/office/drawing/2014/main" id="{647947EF-9CD6-DFAA-458F-FD4B62E02E56}"/>
              </a:ext>
            </a:extLst>
          </p:cNvPr>
          <p:cNvSpPr>
            <a:spLocks noChangeArrowheads="1"/>
          </p:cNvSpPr>
          <p:nvPr/>
        </p:nvSpPr>
        <p:spPr bwMode="auto">
          <a:xfrm>
            <a:off x="4349750" y="3502025"/>
            <a:ext cx="2520950" cy="1289050"/>
          </a:xfrm>
          <a:prstGeom prst="ellipse">
            <a:avLst/>
          </a:prstGeom>
          <a:solidFill>
            <a:srgbClr val="EAEAEA"/>
          </a:solidFill>
          <a:ln w="12700">
            <a:solidFill>
              <a:srgbClr val="000000"/>
            </a:solidFill>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00" name="Rectangle 497">
            <a:extLst>
              <a:ext uri="{FF2B5EF4-FFF2-40B4-BE49-F238E27FC236}">
                <a16:creationId xmlns:a16="http://schemas.microsoft.com/office/drawing/2014/main" id="{8BBC5B8F-A108-13D1-C646-1D2D909D5CB1}"/>
              </a:ext>
            </a:extLst>
          </p:cNvPr>
          <p:cNvSpPr>
            <a:spLocks noChangeArrowheads="1"/>
          </p:cNvSpPr>
          <p:nvPr/>
        </p:nvSpPr>
        <p:spPr bwMode="auto">
          <a:xfrm>
            <a:off x="5232400" y="3881438"/>
            <a:ext cx="755650" cy="37782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01" name="Rectangle 498">
            <a:extLst>
              <a:ext uri="{FF2B5EF4-FFF2-40B4-BE49-F238E27FC236}">
                <a16:creationId xmlns:a16="http://schemas.microsoft.com/office/drawing/2014/main" id="{C118BB9F-3297-A9DE-3A8A-10F4E36349D5}"/>
              </a:ext>
            </a:extLst>
          </p:cNvPr>
          <p:cNvSpPr>
            <a:spLocks noChangeArrowheads="1"/>
          </p:cNvSpPr>
          <p:nvPr/>
        </p:nvSpPr>
        <p:spPr bwMode="auto">
          <a:xfrm>
            <a:off x="5357813" y="3951288"/>
            <a:ext cx="420687" cy="25876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700" b="1" i="1">
                <a:solidFill>
                  <a:srgbClr val="000000"/>
                </a:solidFill>
              </a:rPr>
              <a:t>ERP</a:t>
            </a:r>
            <a:endParaRPr lang="en-US" altLang="en-US"/>
          </a:p>
        </p:txBody>
      </p:sp>
      <p:sp>
        <p:nvSpPr>
          <p:cNvPr id="58402" name="Rectangle 499">
            <a:extLst>
              <a:ext uri="{FF2B5EF4-FFF2-40B4-BE49-F238E27FC236}">
                <a16:creationId xmlns:a16="http://schemas.microsoft.com/office/drawing/2014/main" id="{6A908184-015E-F884-F0DD-31EA8FA11D7B}"/>
              </a:ext>
            </a:extLst>
          </p:cNvPr>
          <p:cNvSpPr>
            <a:spLocks noChangeArrowheads="1"/>
          </p:cNvSpPr>
          <p:nvPr/>
        </p:nvSpPr>
        <p:spPr bwMode="auto">
          <a:xfrm>
            <a:off x="3089275" y="3881438"/>
            <a:ext cx="1387475"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03" name="Rectangle 500">
            <a:extLst>
              <a:ext uri="{FF2B5EF4-FFF2-40B4-BE49-F238E27FC236}">
                <a16:creationId xmlns:a16="http://schemas.microsoft.com/office/drawing/2014/main" id="{5868D03D-8E51-04A0-CB44-1E3AFA8C62C1}"/>
              </a:ext>
            </a:extLst>
          </p:cNvPr>
          <p:cNvSpPr>
            <a:spLocks noChangeArrowheads="1"/>
          </p:cNvSpPr>
          <p:nvPr/>
        </p:nvSpPr>
        <p:spPr bwMode="auto">
          <a:xfrm>
            <a:off x="3397250" y="3949700"/>
            <a:ext cx="879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700" i="1">
                <a:solidFill>
                  <a:srgbClr val="000000"/>
                </a:solidFill>
              </a:rPr>
              <a:t>Potential</a:t>
            </a:r>
            <a:endParaRPr lang="en-US" altLang="en-US"/>
          </a:p>
        </p:txBody>
      </p:sp>
      <p:sp>
        <p:nvSpPr>
          <p:cNvPr id="58404" name="Rectangle 501">
            <a:extLst>
              <a:ext uri="{FF2B5EF4-FFF2-40B4-BE49-F238E27FC236}">
                <a16:creationId xmlns:a16="http://schemas.microsoft.com/office/drawing/2014/main" id="{DEF546EC-ED60-20D5-C753-879FA45773A2}"/>
              </a:ext>
            </a:extLst>
          </p:cNvPr>
          <p:cNvSpPr>
            <a:spLocks noChangeArrowheads="1"/>
          </p:cNvSpPr>
          <p:nvPr/>
        </p:nvSpPr>
        <p:spPr bwMode="auto">
          <a:xfrm>
            <a:off x="3622675" y="4191000"/>
            <a:ext cx="395288"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400" i="1">
                <a:solidFill>
                  <a:srgbClr val="000000"/>
                </a:solidFill>
              </a:rPr>
              <a:t>ERP</a:t>
            </a:r>
            <a:endParaRPr lang="en-US" altLang="en-US"/>
          </a:p>
        </p:txBody>
      </p:sp>
      <p:sp>
        <p:nvSpPr>
          <p:cNvPr id="58405" name="Rectangle 502">
            <a:extLst>
              <a:ext uri="{FF2B5EF4-FFF2-40B4-BE49-F238E27FC236}">
                <a16:creationId xmlns:a16="http://schemas.microsoft.com/office/drawing/2014/main" id="{448ADF86-4E18-2D62-6667-06B131590F15}"/>
              </a:ext>
            </a:extLst>
          </p:cNvPr>
          <p:cNvSpPr>
            <a:spLocks noChangeArrowheads="1"/>
          </p:cNvSpPr>
          <p:nvPr/>
        </p:nvSpPr>
        <p:spPr bwMode="auto">
          <a:xfrm>
            <a:off x="6870700" y="3881438"/>
            <a:ext cx="1387475"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8406" name="Rectangle 503">
            <a:extLst>
              <a:ext uri="{FF2B5EF4-FFF2-40B4-BE49-F238E27FC236}">
                <a16:creationId xmlns:a16="http://schemas.microsoft.com/office/drawing/2014/main" id="{C370526E-297F-19A3-D716-A97616D8E255}"/>
              </a:ext>
            </a:extLst>
          </p:cNvPr>
          <p:cNvSpPr>
            <a:spLocks noChangeArrowheads="1"/>
          </p:cNvSpPr>
          <p:nvPr/>
        </p:nvSpPr>
        <p:spPr bwMode="auto">
          <a:xfrm>
            <a:off x="7178675" y="3949700"/>
            <a:ext cx="879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700" i="1">
                <a:solidFill>
                  <a:srgbClr val="000000"/>
                </a:solidFill>
              </a:rPr>
              <a:t>Potential</a:t>
            </a:r>
            <a:endParaRPr lang="en-US" altLang="en-US"/>
          </a:p>
        </p:txBody>
      </p:sp>
      <p:sp>
        <p:nvSpPr>
          <p:cNvPr id="58407" name="Rectangle 504">
            <a:extLst>
              <a:ext uri="{FF2B5EF4-FFF2-40B4-BE49-F238E27FC236}">
                <a16:creationId xmlns:a16="http://schemas.microsoft.com/office/drawing/2014/main" id="{7041860D-9626-AD34-8258-3E0744F356F3}"/>
              </a:ext>
            </a:extLst>
          </p:cNvPr>
          <p:cNvSpPr>
            <a:spLocks noChangeArrowheads="1"/>
          </p:cNvSpPr>
          <p:nvPr/>
        </p:nvSpPr>
        <p:spPr bwMode="auto">
          <a:xfrm>
            <a:off x="7402513" y="4191000"/>
            <a:ext cx="395287"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400" i="1">
                <a:solidFill>
                  <a:srgbClr val="000000"/>
                </a:solidFill>
              </a:rPr>
              <a:t>ERP</a:t>
            </a:r>
            <a:endParaRPr lang="en-US"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0164C33D-60BB-4BE6-3A95-720B64E98B4A}"/>
              </a:ext>
            </a:extLst>
          </p:cNvPr>
          <p:cNvSpPr>
            <a:spLocks noGrp="1" noChangeArrowheads="1"/>
          </p:cNvSpPr>
          <p:nvPr>
            <p:ph type="title"/>
          </p:nvPr>
        </p:nvSpPr>
        <p:spPr>
          <a:xfrm>
            <a:off x="381000" y="266700"/>
            <a:ext cx="8382000" cy="781050"/>
          </a:xfrm>
        </p:spPr>
        <p:txBody>
          <a:bodyPr/>
          <a:lstStyle/>
          <a:p>
            <a:r>
              <a:rPr lang="en-US" altLang="en-US" dirty="0"/>
              <a:t>Information Technology in a Supply Chain: Analytical Applications</a:t>
            </a:r>
          </a:p>
        </p:txBody>
      </p:sp>
      <p:sp>
        <p:nvSpPr>
          <p:cNvPr id="59395" name="Rectangle 3">
            <a:extLst>
              <a:ext uri="{FF2B5EF4-FFF2-40B4-BE49-F238E27FC236}">
                <a16:creationId xmlns:a16="http://schemas.microsoft.com/office/drawing/2014/main" id="{7B876E24-08E0-A438-55A4-3D325209EEA4}"/>
              </a:ext>
            </a:extLst>
          </p:cNvPr>
          <p:cNvSpPr>
            <a:spLocks noChangeArrowheads="1"/>
          </p:cNvSpPr>
          <p:nvPr/>
        </p:nvSpPr>
        <p:spPr bwMode="auto">
          <a:xfrm>
            <a:off x="2039938" y="4981575"/>
            <a:ext cx="1103312" cy="422275"/>
          </a:xfrm>
          <a:prstGeom prst="rect">
            <a:avLst/>
          </a:prstGeom>
          <a:solidFill>
            <a:srgbClr val="FFFFFF"/>
          </a:solidFill>
          <a:ln w="12700">
            <a:solidFill>
              <a:srgbClr val="000000"/>
            </a:solid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396" name="Rectangle 4">
            <a:extLst>
              <a:ext uri="{FF2B5EF4-FFF2-40B4-BE49-F238E27FC236}">
                <a16:creationId xmlns:a16="http://schemas.microsoft.com/office/drawing/2014/main" id="{F51DD741-303E-8302-35F3-34D30C7A929B}"/>
              </a:ext>
            </a:extLst>
          </p:cNvPr>
          <p:cNvSpPr>
            <a:spLocks noChangeArrowheads="1"/>
          </p:cNvSpPr>
          <p:nvPr/>
        </p:nvSpPr>
        <p:spPr bwMode="auto">
          <a:xfrm>
            <a:off x="2165350" y="5054600"/>
            <a:ext cx="7461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400" b="1" i="1">
                <a:solidFill>
                  <a:srgbClr val="000000"/>
                </a:solidFill>
              </a:rPr>
              <a:t>Supplier</a:t>
            </a:r>
            <a:endParaRPr lang="en-US" altLang="en-US"/>
          </a:p>
        </p:txBody>
      </p:sp>
      <p:sp>
        <p:nvSpPr>
          <p:cNvPr id="59397" name="Freeform 5">
            <a:extLst>
              <a:ext uri="{FF2B5EF4-FFF2-40B4-BE49-F238E27FC236}">
                <a16:creationId xmlns:a16="http://schemas.microsoft.com/office/drawing/2014/main" id="{1B94B37D-B006-6859-8F18-D57A0CA482EB}"/>
              </a:ext>
            </a:extLst>
          </p:cNvPr>
          <p:cNvSpPr>
            <a:spLocks/>
          </p:cNvSpPr>
          <p:nvPr/>
        </p:nvSpPr>
        <p:spPr bwMode="auto">
          <a:xfrm>
            <a:off x="3101975" y="5051425"/>
            <a:ext cx="222250" cy="222250"/>
          </a:xfrm>
          <a:custGeom>
            <a:avLst/>
            <a:gdLst>
              <a:gd name="T0" fmla="*/ 0 w 280"/>
              <a:gd name="T1" fmla="*/ 281 h 281"/>
              <a:gd name="T2" fmla="*/ 280 w 280"/>
              <a:gd name="T3" fmla="*/ 140 h 281"/>
              <a:gd name="T4" fmla="*/ 0 w 280"/>
              <a:gd name="T5" fmla="*/ 0 h 281"/>
              <a:gd name="T6" fmla="*/ 0 w 280"/>
              <a:gd name="T7" fmla="*/ 281 h 281"/>
              <a:gd name="T8" fmla="*/ 0 60000 65536"/>
              <a:gd name="T9" fmla="*/ 0 60000 65536"/>
              <a:gd name="T10" fmla="*/ 0 60000 65536"/>
              <a:gd name="T11" fmla="*/ 0 60000 65536"/>
              <a:gd name="T12" fmla="*/ 0 w 280"/>
              <a:gd name="T13" fmla="*/ 0 h 281"/>
              <a:gd name="T14" fmla="*/ 280 w 280"/>
              <a:gd name="T15" fmla="*/ 281 h 281"/>
            </a:gdLst>
            <a:ahLst/>
            <a:cxnLst>
              <a:cxn ang="T8">
                <a:pos x="T0" y="T1"/>
              </a:cxn>
              <a:cxn ang="T9">
                <a:pos x="T2" y="T3"/>
              </a:cxn>
              <a:cxn ang="T10">
                <a:pos x="T4" y="T5"/>
              </a:cxn>
              <a:cxn ang="T11">
                <a:pos x="T6" y="T7"/>
              </a:cxn>
            </a:cxnLst>
            <a:rect l="T12" t="T13" r="T14" b="T15"/>
            <a:pathLst>
              <a:path w="280" h="281">
                <a:moveTo>
                  <a:pt x="0" y="281"/>
                </a:moveTo>
                <a:lnTo>
                  <a:pt x="280" y="140"/>
                </a:lnTo>
                <a:lnTo>
                  <a:pt x="0" y="0"/>
                </a:lnTo>
                <a:lnTo>
                  <a:pt x="0" y="2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398" name="Rectangle 6">
            <a:extLst>
              <a:ext uri="{FF2B5EF4-FFF2-40B4-BE49-F238E27FC236}">
                <a16:creationId xmlns:a16="http://schemas.microsoft.com/office/drawing/2014/main" id="{13A3092B-9EE2-B7F7-CE26-C56A121186F1}"/>
              </a:ext>
            </a:extLst>
          </p:cNvPr>
          <p:cNvSpPr>
            <a:spLocks noChangeArrowheads="1"/>
          </p:cNvSpPr>
          <p:nvPr/>
        </p:nvSpPr>
        <p:spPr bwMode="auto">
          <a:xfrm>
            <a:off x="7800975" y="4981575"/>
            <a:ext cx="1104900" cy="422275"/>
          </a:xfrm>
          <a:prstGeom prst="rect">
            <a:avLst/>
          </a:prstGeom>
          <a:solidFill>
            <a:srgbClr val="FFFFFF"/>
          </a:solidFill>
          <a:ln w="12700">
            <a:solidFill>
              <a:srgbClr val="000000"/>
            </a:solid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399" name="Rectangle 7">
            <a:extLst>
              <a:ext uri="{FF2B5EF4-FFF2-40B4-BE49-F238E27FC236}">
                <a16:creationId xmlns:a16="http://schemas.microsoft.com/office/drawing/2014/main" id="{43EB79F2-134D-529A-A511-25F3A1BB0305}"/>
              </a:ext>
            </a:extLst>
          </p:cNvPr>
          <p:cNvSpPr>
            <a:spLocks noChangeArrowheads="1"/>
          </p:cNvSpPr>
          <p:nvPr/>
        </p:nvSpPr>
        <p:spPr bwMode="auto">
          <a:xfrm>
            <a:off x="7926388" y="5054600"/>
            <a:ext cx="84137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400" b="1" i="1">
                <a:solidFill>
                  <a:srgbClr val="000000"/>
                </a:solidFill>
              </a:rPr>
              <a:t>Customer</a:t>
            </a:r>
            <a:endParaRPr lang="en-US" altLang="en-US"/>
          </a:p>
        </p:txBody>
      </p:sp>
      <p:sp>
        <p:nvSpPr>
          <p:cNvPr id="59400" name="Rectangle 8">
            <a:extLst>
              <a:ext uri="{FF2B5EF4-FFF2-40B4-BE49-F238E27FC236}">
                <a16:creationId xmlns:a16="http://schemas.microsoft.com/office/drawing/2014/main" id="{F040B8D7-0E69-E41C-97AB-7015224ADDDA}"/>
              </a:ext>
            </a:extLst>
          </p:cNvPr>
          <p:cNvSpPr>
            <a:spLocks noChangeArrowheads="1"/>
          </p:cNvSpPr>
          <p:nvPr/>
        </p:nvSpPr>
        <p:spPr bwMode="auto">
          <a:xfrm>
            <a:off x="6381750" y="4981575"/>
            <a:ext cx="1104900" cy="422275"/>
          </a:xfrm>
          <a:prstGeom prst="rect">
            <a:avLst/>
          </a:prstGeom>
          <a:solidFill>
            <a:srgbClr val="FFFFFF"/>
          </a:solidFill>
          <a:ln w="12700">
            <a:solidFill>
              <a:srgbClr val="000000"/>
            </a:solid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01" name="Rectangle 9">
            <a:extLst>
              <a:ext uri="{FF2B5EF4-FFF2-40B4-BE49-F238E27FC236}">
                <a16:creationId xmlns:a16="http://schemas.microsoft.com/office/drawing/2014/main" id="{AE42E073-85B0-8021-CF3D-5C688FA8AC30}"/>
              </a:ext>
            </a:extLst>
          </p:cNvPr>
          <p:cNvSpPr>
            <a:spLocks noChangeArrowheads="1"/>
          </p:cNvSpPr>
          <p:nvPr/>
        </p:nvSpPr>
        <p:spPr bwMode="auto">
          <a:xfrm>
            <a:off x="6508750" y="5054600"/>
            <a:ext cx="70167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400" b="1" i="1">
                <a:solidFill>
                  <a:srgbClr val="000000"/>
                </a:solidFill>
              </a:rPr>
              <a:t>Retailer</a:t>
            </a:r>
            <a:endParaRPr lang="en-US" altLang="en-US"/>
          </a:p>
        </p:txBody>
      </p:sp>
      <p:sp>
        <p:nvSpPr>
          <p:cNvPr id="59402" name="Rectangle 10">
            <a:extLst>
              <a:ext uri="{FF2B5EF4-FFF2-40B4-BE49-F238E27FC236}">
                <a16:creationId xmlns:a16="http://schemas.microsoft.com/office/drawing/2014/main" id="{019A7130-3CED-458A-4FCF-410C0F7687CB}"/>
              </a:ext>
            </a:extLst>
          </p:cNvPr>
          <p:cNvSpPr>
            <a:spLocks noChangeArrowheads="1"/>
          </p:cNvSpPr>
          <p:nvPr/>
        </p:nvSpPr>
        <p:spPr bwMode="auto">
          <a:xfrm>
            <a:off x="4964113" y="4981575"/>
            <a:ext cx="1103312" cy="422275"/>
          </a:xfrm>
          <a:prstGeom prst="rect">
            <a:avLst/>
          </a:prstGeom>
          <a:solidFill>
            <a:srgbClr val="FFFFFF"/>
          </a:solidFill>
          <a:ln w="12700">
            <a:solidFill>
              <a:srgbClr val="000000"/>
            </a:solid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03" name="Rectangle 11">
            <a:extLst>
              <a:ext uri="{FF2B5EF4-FFF2-40B4-BE49-F238E27FC236}">
                <a16:creationId xmlns:a16="http://schemas.microsoft.com/office/drawing/2014/main" id="{3D2C5C3D-D841-C476-A494-2EFC259A7E8F}"/>
              </a:ext>
            </a:extLst>
          </p:cNvPr>
          <p:cNvSpPr>
            <a:spLocks noChangeArrowheads="1"/>
          </p:cNvSpPr>
          <p:nvPr/>
        </p:nvSpPr>
        <p:spPr bwMode="auto">
          <a:xfrm>
            <a:off x="5089525" y="5054600"/>
            <a:ext cx="94615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400" b="1" i="1">
                <a:solidFill>
                  <a:srgbClr val="000000"/>
                </a:solidFill>
              </a:rPr>
              <a:t>Distributor</a:t>
            </a:r>
            <a:endParaRPr lang="en-US" altLang="en-US"/>
          </a:p>
        </p:txBody>
      </p:sp>
      <p:sp>
        <p:nvSpPr>
          <p:cNvPr id="59404" name="Rectangle 12">
            <a:extLst>
              <a:ext uri="{FF2B5EF4-FFF2-40B4-BE49-F238E27FC236}">
                <a16:creationId xmlns:a16="http://schemas.microsoft.com/office/drawing/2014/main" id="{94E01A90-75AE-D0BB-DDC3-6923D4E29D16}"/>
              </a:ext>
            </a:extLst>
          </p:cNvPr>
          <p:cNvSpPr>
            <a:spLocks noChangeArrowheads="1"/>
          </p:cNvSpPr>
          <p:nvPr/>
        </p:nvSpPr>
        <p:spPr bwMode="auto">
          <a:xfrm>
            <a:off x="3286125" y="4981575"/>
            <a:ext cx="1430338" cy="422275"/>
          </a:xfrm>
          <a:prstGeom prst="rect">
            <a:avLst/>
          </a:prstGeom>
          <a:solidFill>
            <a:srgbClr val="FFFFFF"/>
          </a:solidFill>
          <a:ln w="12700">
            <a:solidFill>
              <a:srgbClr val="000000"/>
            </a:solid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05" name="Rectangle 13">
            <a:extLst>
              <a:ext uri="{FF2B5EF4-FFF2-40B4-BE49-F238E27FC236}">
                <a16:creationId xmlns:a16="http://schemas.microsoft.com/office/drawing/2014/main" id="{FE175E29-2315-36EC-22B6-C87D89EC010E}"/>
              </a:ext>
            </a:extLst>
          </p:cNvPr>
          <p:cNvSpPr>
            <a:spLocks noChangeArrowheads="1"/>
          </p:cNvSpPr>
          <p:nvPr/>
        </p:nvSpPr>
        <p:spPr bwMode="auto">
          <a:xfrm>
            <a:off x="3411538" y="5054600"/>
            <a:ext cx="11906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400" b="1" i="1">
                <a:solidFill>
                  <a:srgbClr val="000000"/>
                </a:solidFill>
              </a:rPr>
              <a:t>Manufacturer</a:t>
            </a:r>
            <a:endParaRPr lang="en-US" altLang="en-US"/>
          </a:p>
        </p:txBody>
      </p:sp>
      <p:sp>
        <p:nvSpPr>
          <p:cNvPr id="59406" name="Freeform 14">
            <a:extLst>
              <a:ext uri="{FF2B5EF4-FFF2-40B4-BE49-F238E27FC236}">
                <a16:creationId xmlns:a16="http://schemas.microsoft.com/office/drawing/2014/main" id="{07C44CD1-C66A-216F-0DFE-272FD5B1C2CB}"/>
              </a:ext>
            </a:extLst>
          </p:cNvPr>
          <p:cNvSpPr>
            <a:spLocks/>
          </p:cNvSpPr>
          <p:nvPr/>
        </p:nvSpPr>
        <p:spPr bwMode="auto">
          <a:xfrm>
            <a:off x="4740275" y="5051425"/>
            <a:ext cx="222250" cy="222250"/>
          </a:xfrm>
          <a:custGeom>
            <a:avLst/>
            <a:gdLst>
              <a:gd name="T0" fmla="*/ 0 w 280"/>
              <a:gd name="T1" fmla="*/ 281 h 281"/>
              <a:gd name="T2" fmla="*/ 280 w 280"/>
              <a:gd name="T3" fmla="*/ 140 h 281"/>
              <a:gd name="T4" fmla="*/ 0 w 280"/>
              <a:gd name="T5" fmla="*/ 0 h 281"/>
              <a:gd name="T6" fmla="*/ 0 w 280"/>
              <a:gd name="T7" fmla="*/ 281 h 281"/>
              <a:gd name="T8" fmla="*/ 0 60000 65536"/>
              <a:gd name="T9" fmla="*/ 0 60000 65536"/>
              <a:gd name="T10" fmla="*/ 0 60000 65536"/>
              <a:gd name="T11" fmla="*/ 0 60000 65536"/>
              <a:gd name="T12" fmla="*/ 0 w 280"/>
              <a:gd name="T13" fmla="*/ 0 h 281"/>
              <a:gd name="T14" fmla="*/ 280 w 280"/>
              <a:gd name="T15" fmla="*/ 281 h 281"/>
            </a:gdLst>
            <a:ahLst/>
            <a:cxnLst>
              <a:cxn ang="T8">
                <a:pos x="T0" y="T1"/>
              </a:cxn>
              <a:cxn ang="T9">
                <a:pos x="T2" y="T3"/>
              </a:cxn>
              <a:cxn ang="T10">
                <a:pos x="T4" y="T5"/>
              </a:cxn>
              <a:cxn ang="T11">
                <a:pos x="T6" y="T7"/>
              </a:cxn>
            </a:cxnLst>
            <a:rect l="T12" t="T13" r="T14" b="T15"/>
            <a:pathLst>
              <a:path w="280" h="281">
                <a:moveTo>
                  <a:pt x="0" y="281"/>
                </a:moveTo>
                <a:lnTo>
                  <a:pt x="280" y="140"/>
                </a:lnTo>
                <a:lnTo>
                  <a:pt x="0" y="0"/>
                </a:lnTo>
                <a:lnTo>
                  <a:pt x="0" y="2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07" name="Rectangle 15">
            <a:extLst>
              <a:ext uri="{FF2B5EF4-FFF2-40B4-BE49-F238E27FC236}">
                <a16:creationId xmlns:a16="http://schemas.microsoft.com/office/drawing/2014/main" id="{9AF4CD3F-0204-390D-DE36-E5C29DA5B0B2}"/>
              </a:ext>
            </a:extLst>
          </p:cNvPr>
          <p:cNvSpPr>
            <a:spLocks noChangeArrowheads="1"/>
          </p:cNvSpPr>
          <p:nvPr/>
        </p:nvSpPr>
        <p:spPr bwMode="auto">
          <a:xfrm>
            <a:off x="152400" y="2066925"/>
            <a:ext cx="1685925" cy="720725"/>
          </a:xfrm>
          <a:prstGeom prst="rect">
            <a:avLst/>
          </a:prstGeom>
          <a:solidFill>
            <a:srgbClr val="FFFFFF"/>
          </a:solidFill>
          <a:ln w="12700">
            <a:solidFill>
              <a:srgbClr val="000000"/>
            </a:solid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08" name="Rectangle 16">
            <a:extLst>
              <a:ext uri="{FF2B5EF4-FFF2-40B4-BE49-F238E27FC236}">
                <a16:creationId xmlns:a16="http://schemas.microsoft.com/office/drawing/2014/main" id="{F6513A18-F9AF-7984-1839-215E43EC1C60}"/>
              </a:ext>
            </a:extLst>
          </p:cNvPr>
          <p:cNvSpPr>
            <a:spLocks noChangeArrowheads="1"/>
          </p:cNvSpPr>
          <p:nvPr/>
        </p:nvSpPr>
        <p:spPr bwMode="auto">
          <a:xfrm>
            <a:off x="571500" y="2143125"/>
            <a:ext cx="9858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800" b="1" i="1">
                <a:solidFill>
                  <a:srgbClr val="000000"/>
                </a:solidFill>
              </a:rPr>
              <a:t>Strategic</a:t>
            </a:r>
            <a:endParaRPr lang="en-US" altLang="en-US"/>
          </a:p>
        </p:txBody>
      </p:sp>
      <p:sp>
        <p:nvSpPr>
          <p:cNvPr id="59409" name="Rectangle 17">
            <a:extLst>
              <a:ext uri="{FF2B5EF4-FFF2-40B4-BE49-F238E27FC236}">
                <a16:creationId xmlns:a16="http://schemas.microsoft.com/office/drawing/2014/main" id="{305D44CD-164E-65A1-9967-B6828A9F2EC7}"/>
              </a:ext>
            </a:extLst>
          </p:cNvPr>
          <p:cNvSpPr>
            <a:spLocks noChangeArrowheads="1"/>
          </p:cNvSpPr>
          <p:nvPr/>
        </p:nvSpPr>
        <p:spPr bwMode="auto">
          <a:xfrm>
            <a:off x="152400" y="3097213"/>
            <a:ext cx="1685925" cy="719137"/>
          </a:xfrm>
          <a:prstGeom prst="rect">
            <a:avLst/>
          </a:prstGeom>
          <a:solidFill>
            <a:srgbClr val="FFFFFF"/>
          </a:solidFill>
          <a:ln w="12700">
            <a:solidFill>
              <a:srgbClr val="000000"/>
            </a:solid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10" name="Rectangle 18">
            <a:extLst>
              <a:ext uri="{FF2B5EF4-FFF2-40B4-BE49-F238E27FC236}">
                <a16:creationId xmlns:a16="http://schemas.microsoft.com/office/drawing/2014/main" id="{4D4E0A22-BD00-4D90-53DB-F7AF63C44EEE}"/>
              </a:ext>
            </a:extLst>
          </p:cNvPr>
          <p:cNvSpPr>
            <a:spLocks noChangeArrowheads="1"/>
          </p:cNvSpPr>
          <p:nvPr/>
        </p:nvSpPr>
        <p:spPr bwMode="auto">
          <a:xfrm>
            <a:off x="550863" y="3171825"/>
            <a:ext cx="10255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800" b="1" i="1">
                <a:solidFill>
                  <a:srgbClr val="000000"/>
                </a:solidFill>
              </a:rPr>
              <a:t>Planning</a:t>
            </a:r>
            <a:endParaRPr lang="en-US" altLang="en-US"/>
          </a:p>
        </p:txBody>
      </p:sp>
      <p:sp>
        <p:nvSpPr>
          <p:cNvPr id="59411" name="Rectangle 19">
            <a:extLst>
              <a:ext uri="{FF2B5EF4-FFF2-40B4-BE49-F238E27FC236}">
                <a16:creationId xmlns:a16="http://schemas.microsoft.com/office/drawing/2014/main" id="{1EC0CEA5-3CE2-8AF1-42A9-7179083833EB}"/>
              </a:ext>
            </a:extLst>
          </p:cNvPr>
          <p:cNvSpPr>
            <a:spLocks noChangeArrowheads="1"/>
          </p:cNvSpPr>
          <p:nvPr/>
        </p:nvSpPr>
        <p:spPr bwMode="auto">
          <a:xfrm>
            <a:off x="152400" y="4144963"/>
            <a:ext cx="1685925" cy="720725"/>
          </a:xfrm>
          <a:prstGeom prst="rect">
            <a:avLst/>
          </a:prstGeom>
          <a:solidFill>
            <a:srgbClr val="FFFFFF"/>
          </a:solidFill>
          <a:ln w="12700">
            <a:solidFill>
              <a:srgbClr val="000000"/>
            </a:solid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12" name="Rectangle 20">
            <a:extLst>
              <a:ext uri="{FF2B5EF4-FFF2-40B4-BE49-F238E27FC236}">
                <a16:creationId xmlns:a16="http://schemas.microsoft.com/office/drawing/2014/main" id="{427265ED-4546-F4B4-BFC2-E8337BE340E1}"/>
              </a:ext>
            </a:extLst>
          </p:cNvPr>
          <p:cNvSpPr>
            <a:spLocks noChangeArrowheads="1"/>
          </p:cNvSpPr>
          <p:nvPr/>
        </p:nvSpPr>
        <p:spPr bwMode="auto">
          <a:xfrm>
            <a:off x="422275" y="4221163"/>
            <a:ext cx="1295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800" b="1" i="1">
                <a:solidFill>
                  <a:srgbClr val="000000"/>
                </a:solidFill>
              </a:rPr>
              <a:t>Operational</a:t>
            </a:r>
            <a:endParaRPr lang="en-US" altLang="en-US"/>
          </a:p>
        </p:txBody>
      </p:sp>
      <p:sp>
        <p:nvSpPr>
          <p:cNvPr id="59413" name="Rectangle 21">
            <a:extLst>
              <a:ext uri="{FF2B5EF4-FFF2-40B4-BE49-F238E27FC236}">
                <a16:creationId xmlns:a16="http://schemas.microsoft.com/office/drawing/2014/main" id="{BD50E9CB-9061-D9B3-895B-097FC64ACC73}"/>
              </a:ext>
            </a:extLst>
          </p:cNvPr>
          <p:cNvSpPr>
            <a:spLocks noChangeArrowheads="1"/>
          </p:cNvSpPr>
          <p:nvPr/>
        </p:nvSpPr>
        <p:spPr bwMode="auto">
          <a:xfrm>
            <a:off x="1992313" y="2066925"/>
            <a:ext cx="6724650" cy="2762250"/>
          </a:xfrm>
          <a:prstGeom prst="rect">
            <a:avLst/>
          </a:prstGeom>
          <a:solidFill>
            <a:srgbClr val="FFFFFF"/>
          </a:solidFill>
          <a:ln w="12700">
            <a:solidFill>
              <a:srgbClr val="000000"/>
            </a:solidFill>
            <a:miter lim="800000"/>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nvGrpSpPr>
          <p:cNvPr id="59414" name="Group 22">
            <a:extLst>
              <a:ext uri="{FF2B5EF4-FFF2-40B4-BE49-F238E27FC236}">
                <a16:creationId xmlns:a16="http://schemas.microsoft.com/office/drawing/2014/main" id="{B6F706CC-C708-ED52-34FB-95A8698C6570}"/>
              </a:ext>
            </a:extLst>
          </p:cNvPr>
          <p:cNvGrpSpPr>
            <a:grpSpLocks/>
          </p:cNvGrpSpPr>
          <p:nvPr/>
        </p:nvGrpSpPr>
        <p:grpSpPr bwMode="auto">
          <a:xfrm>
            <a:off x="2033588" y="2936875"/>
            <a:ext cx="6729412" cy="12700"/>
            <a:chOff x="1281" y="1850"/>
            <a:chExt cx="4239" cy="8"/>
          </a:xfrm>
        </p:grpSpPr>
        <p:sp>
          <p:nvSpPr>
            <p:cNvPr id="59658" name="Freeform 23">
              <a:extLst>
                <a:ext uri="{FF2B5EF4-FFF2-40B4-BE49-F238E27FC236}">
                  <a16:creationId xmlns:a16="http://schemas.microsoft.com/office/drawing/2014/main" id="{793C79C6-7ACA-6ED1-E8E9-65A317E6BC30}"/>
                </a:ext>
              </a:extLst>
            </p:cNvPr>
            <p:cNvSpPr>
              <a:spLocks/>
            </p:cNvSpPr>
            <p:nvPr/>
          </p:nvSpPr>
          <p:spPr bwMode="auto">
            <a:xfrm>
              <a:off x="1281" y="1850"/>
              <a:ext cx="37"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4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4"/>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59" name="Freeform 24">
              <a:extLst>
                <a:ext uri="{FF2B5EF4-FFF2-40B4-BE49-F238E27FC236}">
                  <a16:creationId xmlns:a16="http://schemas.microsoft.com/office/drawing/2014/main" id="{D6DE8CDF-23C0-B20A-3854-E28B93638834}"/>
                </a:ext>
              </a:extLst>
            </p:cNvPr>
            <p:cNvSpPr>
              <a:spLocks/>
            </p:cNvSpPr>
            <p:nvPr/>
          </p:nvSpPr>
          <p:spPr bwMode="auto">
            <a:xfrm>
              <a:off x="1333" y="1850"/>
              <a:ext cx="38"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60" name="Freeform 25">
              <a:extLst>
                <a:ext uri="{FF2B5EF4-FFF2-40B4-BE49-F238E27FC236}">
                  <a16:creationId xmlns:a16="http://schemas.microsoft.com/office/drawing/2014/main" id="{7E6DDD71-4F89-AD7A-6F41-EF7CAC6E0FE6}"/>
                </a:ext>
              </a:extLst>
            </p:cNvPr>
            <p:cNvSpPr>
              <a:spLocks/>
            </p:cNvSpPr>
            <p:nvPr/>
          </p:nvSpPr>
          <p:spPr bwMode="auto">
            <a:xfrm>
              <a:off x="1386" y="1850"/>
              <a:ext cx="37"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61" name="Freeform 26">
              <a:extLst>
                <a:ext uri="{FF2B5EF4-FFF2-40B4-BE49-F238E27FC236}">
                  <a16:creationId xmlns:a16="http://schemas.microsoft.com/office/drawing/2014/main" id="{A919B026-B17C-261E-6FC3-6A98B4D46CD4}"/>
                </a:ext>
              </a:extLst>
            </p:cNvPr>
            <p:cNvSpPr>
              <a:spLocks/>
            </p:cNvSpPr>
            <p:nvPr/>
          </p:nvSpPr>
          <p:spPr bwMode="auto">
            <a:xfrm>
              <a:off x="1438" y="1850"/>
              <a:ext cx="38"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62" name="Freeform 27">
              <a:extLst>
                <a:ext uri="{FF2B5EF4-FFF2-40B4-BE49-F238E27FC236}">
                  <a16:creationId xmlns:a16="http://schemas.microsoft.com/office/drawing/2014/main" id="{5497CE3D-F9B5-6BC5-09AB-CD55D97D8AD3}"/>
                </a:ext>
              </a:extLst>
            </p:cNvPr>
            <p:cNvSpPr>
              <a:spLocks/>
            </p:cNvSpPr>
            <p:nvPr/>
          </p:nvSpPr>
          <p:spPr bwMode="auto">
            <a:xfrm>
              <a:off x="1491" y="1850"/>
              <a:ext cx="37"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63" name="Freeform 28">
              <a:extLst>
                <a:ext uri="{FF2B5EF4-FFF2-40B4-BE49-F238E27FC236}">
                  <a16:creationId xmlns:a16="http://schemas.microsoft.com/office/drawing/2014/main" id="{8B534C9E-BE4A-E5E8-A158-1B6E13457D68}"/>
                </a:ext>
              </a:extLst>
            </p:cNvPr>
            <p:cNvSpPr>
              <a:spLocks/>
            </p:cNvSpPr>
            <p:nvPr/>
          </p:nvSpPr>
          <p:spPr bwMode="auto">
            <a:xfrm>
              <a:off x="1543" y="1850"/>
              <a:ext cx="38"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64" name="Freeform 29">
              <a:extLst>
                <a:ext uri="{FF2B5EF4-FFF2-40B4-BE49-F238E27FC236}">
                  <a16:creationId xmlns:a16="http://schemas.microsoft.com/office/drawing/2014/main" id="{1E10F2C5-677E-8AC9-7964-FE9A7FB1058C}"/>
                </a:ext>
              </a:extLst>
            </p:cNvPr>
            <p:cNvSpPr>
              <a:spLocks/>
            </p:cNvSpPr>
            <p:nvPr/>
          </p:nvSpPr>
          <p:spPr bwMode="auto">
            <a:xfrm>
              <a:off x="1596" y="1850"/>
              <a:ext cx="37"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65" name="Freeform 30">
              <a:extLst>
                <a:ext uri="{FF2B5EF4-FFF2-40B4-BE49-F238E27FC236}">
                  <a16:creationId xmlns:a16="http://schemas.microsoft.com/office/drawing/2014/main" id="{F983E6D7-C4EA-94B8-7847-BA12A95586D1}"/>
                </a:ext>
              </a:extLst>
            </p:cNvPr>
            <p:cNvSpPr>
              <a:spLocks/>
            </p:cNvSpPr>
            <p:nvPr/>
          </p:nvSpPr>
          <p:spPr bwMode="auto">
            <a:xfrm>
              <a:off x="1648" y="1850"/>
              <a:ext cx="38"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66" name="Freeform 31">
              <a:extLst>
                <a:ext uri="{FF2B5EF4-FFF2-40B4-BE49-F238E27FC236}">
                  <a16:creationId xmlns:a16="http://schemas.microsoft.com/office/drawing/2014/main" id="{C1A62F96-F9D0-C76F-154B-A9CF8726D441}"/>
                </a:ext>
              </a:extLst>
            </p:cNvPr>
            <p:cNvSpPr>
              <a:spLocks/>
            </p:cNvSpPr>
            <p:nvPr/>
          </p:nvSpPr>
          <p:spPr bwMode="auto">
            <a:xfrm>
              <a:off x="1701" y="1850"/>
              <a:ext cx="37"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67" name="Freeform 32">
              <a:extLst>
                <a:ext uri="{FF2B5EF4-FFF2-40B4-BE49-F238E27FC236}">
                  <a16:creationId xmlns:a16="http://schemas.microsoft.com/office/drawing/2014/main" id="{B066F68D-D61A-ACCA-FE11-BBBF09055D36}"/>
                </a:ext>
              </a:extLst>
            </p:cNvPr>
            <p:cNvSpPr>
              <a:spLocks/>
            </p:cNvSpPr>
            <p:nvPr/>
          </p:nvSpPr>
          <p:spPr bwMode="auto">
            <a:xfrm>
              <a:off x="1753" y="1850"/>
              <a:ext cx="38"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68" name="Freeform 33">
              <a:extLst>
                <a:ext uri="{FF2B5EF4-FFF2-40B4-BE49-F238E27FC236}">
                  <a16:creationId xmlns:a16="http://schemas.microsoft.com/office/drawing/2014/main" id="{1D54D299-8EB5-CEC3-FB10-A99493B32616}"/>
                </a:ext>
              </a:extLst>
            </p:cNvPr>
            <p:cNvSpPr>
              <a:spLocks/>
            </p:cNvSpPr>
            <p:nvPr/>
          </p:nvSpPr>
          <p:spPr bwMode="auto">
            <a:xfrm>
              <a:off x="1806" y="1850"/>
              <a:ext cx="37"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69" name="Freeform 34">
              <a:extLst>
                <a:ext uri="{FF2B5EF4-FFF2-40B4-BE49-F238E27FC236}">
                  <a16:creationId xmlns:a16="http://schemas.microsoft.com/office/drawing/2014/main" id="{2F253C3F-5691-0D4E-D149-3BBC35ED3B53}"/>
                </a:ext>
              </a:extLst>
            </p:cNvPr>
            <p:cNvSpPr>
              <a:spLocks/>
            </p:cNvSpPr>
            <p:nvPr/>
          </p:nvSpPr>
          <p:spPr bwMode="auto">
            <a:xfrm>
              <a:off x="1858" y="1850"/>
              <a:ext cx="38"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70" name="Freeform 35">
              <a:extLst>
                <a:ext uri="{FF2B5EF4-FFF2-40B4-BE49-F238E27FC236}">
                  <a16:creationId xmlns:a16="http://schemas.microsoft.com/office/drawing/2014/main" id="{C0622EF6-E113-EE96-16A1-AB21085F958D}"/>
                </a:ext>
              </a:extLst>
            </p:cNvPr>
            <p:cNvSpPr>
              <a:spLocks/>
            </p:cNvSpPr>
            <p:nvPr/>
          </p:nvSpPr>
          <p:spPr bwMode="auto">
            <a:xfrm>
              <a:off x="1911" y="1850"/>
              <a:ext cx="38"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8" y="15"/>
                  </a:lnTo>
                  <a:lnTo>
                    <a:pt x="70" y="15"/>
                  </a:lnTo>
                  <a:lnTo>
                    <a:pt x="73" y="13"/>
                  </a:lnTo>
                  <a:lnTo>
                    <a:pt x="75" y="8"/>
                  </a:lnTo>
                  <a:lnTo>
                    <a:pt x="73" y="3"/>
                  </a:lnTo>
                  <a:lnTo>
                    <a:pt x="70" y="2"/>
                  </a:lnTo>
                  <a:lnTo>
                    <a:pt x="68"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71" name="Freeform 36">
              <a:extLst>
                <a:ext uri="{FF2B5EF4-FFF2-40B4-BE49-F238E27FC236}">
                  <a16:creationId xmlns:a16="http://schemas.microsoft.com/office/drawing/2014/main" id="{25AE1214-3A27-33EB-0171-DF2D10DB5558}"/>
                </a:ext>
              </a:extLst>
            </p:cNvPr>
            <p:cNvSpPr>
              <a:spLocks/>
            </p:cNvSpPr>
            <p:nvPr/>
          </p:nvSpPr>
          <p:spPr bwMode="auto">
            <a:xfrm>
              <a:off x="1964" y="1850"/>
              <a:ext cx="37"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72" name="Freeform 37">
              <a:extLst>
                <a:ext uri="{FF2B5EF4-FFF2-40B4-BE49-F238E27FC236}">
                  <a16:creationId xmlns:a16="http://schemas.microsoft.com/office/drawing/2014/main" id="{F130B955-E231-9EF6-82F6-5A89BE10F52F}"/>
                </a:ext>
              </a:extLst>
            </p:cNvPr>
            <p:cNvSpPr>
              <a:spLocks/>
            </p:cNvSpPr>
            <p:nvPr/>
          </p:nvSpPr>
          <p:spPr bwMode="auto">
            <a:xfrm>
              <a:off x="2016" y="1850"/>
              <a:ext cx="38"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73" name="Freeform 38">
              <a:extLst>
                <a:ext uri="{FF2B5EF4-FFF2-40B4-BE49-F238E27FC236}">
                  <a16:creationId xmlns:a16="http://schemas.microsoft.com/office/drawing/2014/main" id="{93629358-C32A-E317-985A-8DA44046497A}"/>
                </a:ext>
              </a:extLst>
            </p:cNvPr>
            <p:cNvSpPr>
              <a:spLocks/>
            </p:cNvSpPr>
            <p:nvPr/>
          </p:nvSpPr>
          <p:spPr bwMode="auto">
            <a:xfrm>
              <a:off x="2069" y="1850"/>
              <a:ext cx="37"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74" name="Freeform 39">
              <a:extLst>
                <a:ext uri="{FF2B5EF4-FFF2-40B4-BE49-F238E27FC236}">
                  <a16:creationId xmlns:a16="http://schemas.microsoft.com/office/drawing/2014/main" id="{4C4984C8-FA5F-C438-AC4E-EC9DC99C0D24}"/>
                </a:ext>
              </a:extLst>
            </p:cNvPr>
            <p:cNvSpPr>
              <a:spLocks/>
            </p:cNvSpPr>
            <p:nvPr/>
          </p:nvSpPr>
          <p:spPr bwMode="auto">
            <a:xfrm>
              <a:off x="2121" y="1850"/>
              <a:ext cx="38"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75" name="Freeform 40">
              <a:extLst>
                <a:ext uri="{FF2B5EF4-FFF2-40B4-BE49-F238E27FC236}">
                  <a16:creationId xmlns:a16="http://schemas.microsoft.com/office/drawing/2014/main" id="{BE0B8038-3DCA-8036-F56A-2444222F4063}"/>
                </a:ext>
              </a:extLst>
            </p:cNvPr>
            <p:cNvSpPr>
              <a:spLocks/>
            </p:cNvSpPr>
            <p:nvPr/>
          </p:nvSpPr>
          <p:spPr bwMode="auto">
            <a:xfrm>
              <a:off x="2174" y="1850"/>
              <a:ext cx="37"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76" name="Freeform 41">
              <a:extLst>
                <a:ext uri="{FF2B5EF4-FFF2-40B4-BE49-F238E27FC236}">
                  <a16:creationId xmlns:a16="http://schemas.microsoft.com/office/drawing/2014/main" id="{C64120C6-D8AF-27D1-ED4A-50CDFC5AB876}"/>
                </a:ext>
              </a:extLst>
            </p:cNvPr>
            <p:cNvSpPr>
              <a:spLocks/>
            </p:cNvSpPr>
            <p:nvPr/>
          </p:nvSpPr>
          <p:spPr bwMode="auto">
            <a:xfrm>
              <a:off x="2226" y="1850"/>
              <a:ext cx="38"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77" name="Freeform 42">
              <a:extLst>
                <a:ext uri="{FF2B5EF4-FFF2-40B4-BE49-F238E27FC236}">
                  <a16:creationId xmlns:a16="http://schemas.microsoft.com/office/drawing/2014/main" id="{2FB6C701-D72C-ED12-47E8-74B78A72813E}"/>
                </a:ext>
              </a:extLst>
            </p:cNvPr>
            <p:cNvSpPr>
              <a:spLocks/>
            </p:cNvSpPr>
            <p:nvPr/>
          </p:nvSpPr>
          <p:spPr bwMode="auto">
            <a:xfrm>
              <a:off x="2279" y="1850"/>
              <a:ext cx="37"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78" name="Freeform 43">
              <a:extLst>
                <a:ext uri="{FF2B5EF4-FFF2-40B4-BE49-F238E27FC236}">
                  <a16:creationId xmlns:a16="http://schemas.microsoft.com/office/drawing/2014/main" id="{05213DEB-2A9D-D44B-CAD8-1F30A0CF3216}"/>
                </a:ext>
              </a:extLst>
            </p:cNvPr>
            <p:cNvSpPr>
              <a:spLocks/>
            </p:cNvSpPr>
            <p:nvPr/>
          </p:nvSpPr>
          <p:spPr bwMode="auto">
            <a:xfrm>
              <a:off x="2331" y="1850"/>
              <a:ext cx="38"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79" name="Freeform 44">
              <a:extLst>
                <a:ext uri="{FF2B5EF4-FFF2-40B4-BE49-F238E27FC236}">
                  <a16:creationId xmlns:a16="http://schemas.microsoft.com/office/drawing/2014/main" id="{8FA5398F-0A45-4160-B7E5-9C23C96F7568}"/>
                </a:ext>
              </a:extLst>
            </p:cNvPr>
            <p:cNvSpPr>
              <a:spLocks/>
            </p:cNvSpPr>
            <p:nvPr/>
          </p:nvSpPr>
          <p:spPr bwMode="auto">
            <a:xfrm>
              <a:off x="2384" y="1850"/>
              <a:ext cx="37"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80" name="Freeform 45">
              <a:extLst>
                <a:ext uri="{FF2B5EF4-FFF2-40B4-BE49-F238E27FC236}">
                  <a16:creationId xmlns:a16="http://schemas.microsoft.com/office/drawing/2014/main" id="{B2958C7D-3A7B-473B-F7DE-BBE4F909DEA3}"/>
                </a:ext>
              </a:extLst>
            </p:cNvPr>
            <p:cNvSpPr>
              <a:spLocks/>
            </p:cNvSpPr>
            <p:nvPr/>
          </p:nvSpPr>
          <p:spPr bwMode="auto">
            <a:xfrm>
              <a:off x="2436" y="1850"/>
              <a:ext cx="38"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81" name="Freeform 46">
              <a:extLst>
                <a:ext uri="{FF2B5EF4-FFF2-40B4-BE49-F238E27FC236}">
                  <a16:creationId xmlns:a16="http://schemas.microsoft.com/office/drawing/2014/main" id="{20C40AA3-9D20-808B-3E53-65D00CD8BEB3}"/>
                </a:ext>
              </a:extLst>
            </p:cNvPr>
            <p:cNvSpPr>
              <a:spLocks/>
            </p:cNvSpPr>
            <p:nvPr/>
          </p:nvSpPr>
          <p:spPr bwMode="auto">
            <a:xfrm>
              <a:off x="2489" y="1850"/>
              <a:ext cx="37"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82" name="Freeform 47">
              <a:extLst>
                <a:ext uri="{FF2B5EF4-FFF2-40B4-BE49-F238E27FC236}">
                  <a16:creationId xmlns:a16="http://schemas.microsoft.com/office/drawing/2014/main" id="{2D321128-AD10-6D6B-1E54-F5AA2C57D569}"/>
                </a:ext>
              </a:extLst>
            </p:cNvPr>
            <p:cNvSpPr>
              <a:spLocks/>
            </p:cNvSpPr>
            <p:nvPr/>
          </p:nvSpPr>
          <p:spPr bwMode="auto">
            <a:xfrm>
              <a:off x="2541" y="1850"/>
              <a:ext cx="38"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83" name="Freeform 48">
              <a:extLst>
                <a:ext uri="{FF2B5EF4-FFF2-40B4-BE49-F238E27FC236}">
                  <a16:creationId xmlns:a16="http://schemas.microsoft.com/office/drawing/2014/main" id="{7FE857F7-8FB9-37B1-0B6A-E4704D50E198}"/>
                </a:ext>
              </a:extLst>
            </p:cNvPr>
            <p:cNvSpPr>
              <a:spLocks/>
            </p:cNvSpPr>
            <p:nvPr/>
          </p:nvSpPr>
          <p:spPr bwMode="auto">
            <a:xfrm>
              <a:off x="2594" y="1850"/>
              <a:ext cx="37"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84" name="Freeform 49">
              <a:extLst>
                <a:ext uri="{FF2B5EF4-FFF2-40B4-BE49-F238E27FC236}">
                  <a16:creationId xmlns:a16="http://schemas.microsoft.com/office/drawing/2014/main" id="{400CC2C2-8157-1300-77C7-5EE828AF93F5}"/>
                </a:ext>
              </a:extLst>
            </p:cNvPr>
            <p:cNvSpPr>
              <a:spLocks/>
            </p:cNvSpPr>
            <p:nvPr/>
          </p:nvSpPr>
          <p:spPr bwMode="auto">
            <a:xfrm>
              <a:off x="2646" y="1850"/>
              <a:ext cx="38" cy="8"/>
            </a:xfrm>
            <a:custGeom>
              <a:avLst/>
              <a:gdLst>
                <a:gd name="T0" fmla="*/ 8 w 76"/>
                <a:gd name="T1" fmla="*/ 0 h 15"/>
                <a:gd name="T2" fmla="*/ 5 w 76"/>
                <a:gd name="T3" fmla="*/ 2 h 15"/>
                <a:gd name="T4" fmla="*/ 3 w 76"/>
                <a:gd name="T5" fmla="*/ 3 h 15"/>
                <a:gd name="T6" fmla="*/ 0 w 76"/>
                <a:gd name="T7" fmla="*/ 8 h 15"/>
                <a:gd name="T8" fmla="*/ 3 w 76"/>
                <a:gd name="T9" fmla="*/ 13 h 15"/>
                <a:gd name="T10" fmla="*/ 5 w 76"/>
                <a:gd name="T11" fmla="*/ 15 h 15"/>
                <a:gd name="T12" fmla="*/ 8 w 76"/>
                <a:gd name="T13" fmla="*/ 15 h 15"/>
                <a:gd name="T14" fmla="*/ 68 w 76"/>
                <a:gd name="T15" fmla="*/ 15 h 15"/>
                <a:gd name="T16" fmla="*/ 71 w 76"/>
                <a:gd name="T17" fmla="*/ 15 h 15"/>
                <a:gd name="T18" fmla="*/ 73 w 76"/>
                <a:gd name="T19" fmla="*/ 13 h 15"/>
                <a:gd name="T20" fmla="*/ 76 w 76"/>
                <a:gd name="T21" fmla="*/ 8 h 15"/>
                <a:gd name="T22" fmla="*/ 73 w 76"/>
                <a:gd name="T23" fmla="*/ 3 h 15"/>
                <a:gd name="T24" fmla="*/ 71 w 76"/>
                <a:gd name="T25" fmla="*/ 2 h 15"/>
                <a:gd name="T26" fmla="*/ 68 w 76"/>
                <a:gd name="T27" fmla="*/ 0 h 15"/>
                <a:gd name="T28" fmla="*/ 8 w 76"/>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
                <a:gd name="T46" fmla="*/ 0 h 15"/>
                <a:gd name="T47" fmla="*/ 76 w 76"/>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 h="15">
                  <a:moveTo>
                    <a:pt x="8" y="0"/>
                  </a:moveTo>
                  <a:lnTo>
                    <a:pt x="5" y="2"/>
                  </a:lnTo>
                  <a:lnTo>
                    <a:pt x="3" y="3"/>
                  </a:lnTo>
                  <a:lnTo>
                    <a:pt x="0" y="8"/>
                  </a:lnTo>
                  <a:lnTo>
                    <a:pt x="3" y="13"/>
                  </a:lnTo>
                  <a:lnTo>
                    <a:pt x="5" y="15"/>
                  </a:lnTo>
                  <a:lnTo>
                    <a:pt x="8" y="15"/>
                  </a:lnTo>
                  <a:lnTo>
                    <a:pt x="68" y="15"/>
                  </a:lnTo>
                  <a:lnTo>
                    <a:pt x="71" y="15"/>
                  </a:lnTo>
                  <a:lnTo>
                    <a:pt x="73" y="13"/>
                  </a:lnTo>
                  <a:lnTo>
                    <a:pt x="76" y="8"/>
                  </a:lnTo>
                  <a:lnTo>
                    <a:pt x="73" y="3"/>
                  </a:lnTo>
                  <a:lnTo>
                    <a:pt x="71"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85" name="Freeform 50">
              <a:extLst>
                <a:ext uri="{FF2B5EF4-FFF2-40B4-BE49-F238E27FC236}">
                  <a16:creationId xmlns:a16="http://schemas.microsoft.com/office/drawing/2014/main" id="{7A2F41B5-194D-B846-511A-5063AA4897DC}"/>
                </a:ext>
              </a:extLst>
            </p:cNvPr>
            <p:cNvSpPr>
              <a:spLocks/>
            </p:cNvSpPr>
            <p:nvPr/>
          </p:nvSpPr>
          <p:spPr bwMode="auto">
            <a:xfrm>
              <a:off x="2699" y="1850"/>
              <a:ext cx="37"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86" name="Freeform 51">
              <a:extLst>
                <a:ext uri="{FF2B5EF4-FFF2-40B4-BE49-F238E27FC236}">
                  <a16:creationId xmlns:a16="http://schemas.microsoft.com/office/drawing/2014/main" id="{774A7F73-06BC-5BC8-B914-541B8935FF26}"/>
                </a:ext>
              </a:extLst>
            </p:cNvPr>
            <p:cNvSpPr>
              <a:spLocks/>
            </p:cNvSpPr>
            <p:nvPr/>
          </p:nvSpPr>
          <p:spPr bwMode="auto">
            <a:xfrm>
              <a:off x="2751" y="1850"/>
              <a:ext cx="38"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87" name="Freeform 52">
              <a:extLst>
                <a:ext uri="{FF2B5EF4-FFF2-40B4-BE49-F238E27FC236}">
                  <a16:creationId xmlns:a16="http://schemas.microsoft.com/office/drawing/2014/main" id="{95CF51BD-4CF7-D42F-BBCE-DFBF4A4BCB66}"/>
                </a:ext>
              </a:extLst>
            </p:cNvPr>
            <p:cNvSpPr>
              <a:spLocks/>
            </p:cNvSpPr>
            <p:nvPr/>
          </p:nvSpPr>
          <p:spPr bwMode="auto">
            <a:xfrm>
              <a:off x="2804" y="1850"/>
              <a:ext cx="37"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88" name="Freeform 53">
              <a:extLst>
                <a:ext uri="{FF2B5EF4-FFF2-40B4-BE49-F238E27FC236}">
                  <a16:creationId xmlns:a16="http://schemas.microsoft.com/office/drawing/2014/main" id="{EEF8C1CC-206C-C98E-8290-48AF494F8757}"/>
                </a:ext>
              </a:extLst>
            </p:cNvPr>
            <p:cNvSpPr>
              <a:spLocks/>
            </p:cNvSpPr>
            <p:nvPr/>
          </p:nvSpPr>
          <p:spPr bwMode="auto">
            <a:xfrm>
              <a:off x="2856" y="1850"/>
              <a:ext cx="38"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89" name="Freeform 54">
              <a:extLst>
                <a:ext uri="{FF2B5EF4-FFF2-40B4-BE49-F238E27FC236}">
                  <a16:creationId xmlns:a16="http://schemas.microsoft.com/office/drawing/2014/main" id="{C7607EDE-97E4-FFF5-2464-CDA796D10316}"/>
                </a:ext>
              </a:extLst>
            </p:cNvPr>
            <p:cNvSpPr>
              <a:spLocks/>
            </p:cNvSpPr>
            <p:nvPr/>
          </p:nvSpPr>
          <p:spPr bwMode="auto">
            <a:xfrm>
              <a:off x="2909" y="1850"/>
              <a:ext cx="37"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90" name="Freeform 55">
              <a:extLst>
                <a:ext uri="{FF2B5EF4-FFF2-40B4-BE49-F238E27FC236}">
                  <a16:creationId xmlns:a16="http://schemas.microsoft.com/office/drawing/2014/main" id="{9536703A-2160-5C4E-9E98-402CC35CD005}"/>
                </a:ext>
              </a:extLst>
            </p:cNvPr>
            <p:cNvSpPr>
              <a:spLocks/>
            </p:cNvSpPr>
            <p:nvPr/>
          </p:nvSpPr>
          <p:spPr bwMode="auto">
            <a:xfrm>
              <a:off x="2961" y="1850"/>
              <a:ext cx="38"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91" name="Freeform 56">
              <a:extLst>
                <a:ext uri="{FF2B5EF4-FFF2-40B4-BE49-F238E27FC236}">
                  <a16:creationId xmlns:a16="http://schemas.microsoft.com/office/drawing/2014/main" id="{2EDB9578-7A82-0887-A8A8-41E81E86381A}"/>
                </a:ext>
              </a:extLst>
            </p:cNvPr>
            <p:cNvSpPr>
              <a:spLocks/>
            </p:cNvSpPr>
            <p:nvPr/>
          </p:nvSpPr>
          <p:spPr bwMode="auto">
            <a:xfrm>
              <a:off x="3014" y="1850"/>
              <a:ext cx="37"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92" name="Freeform 57">
              <a:extLst>
                <a:ext uri="{FF2B5EF4-FFF2-40B4-BE49-F238E27FC236}">
                  <a16:creationId xmlns:a16="http://schemas.microsoft.com/office/drawing/2014/main" id="{D810C19F-5735-8FF1-F35F-9F734AECE103}"/>
                </a:ext>
              </a:extLst>
            </p:cNvPr>
            <p:cNvSpPr>
              <a:spLocks/>
            </p:cNvSpPr>
            <p:nvPr/>
          </p:nvSpPr>
          <p:spPr bwMode="auto">
            <a:xfrm>
              <a:off x="3066" y="1850"/>
              <a:ext cx="38"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93" name="Freeform 58">
              <a:extLst>
                <a:ext uri="{FF2B5EF4-FFF2-40B4-BE49-F238E27FC236}">
                  <a16:creationId xmlns:a16="http://schemas.microsoft.com/office/drawing/2014/main" id="{63E097AD-1D11-1379-F0AC-677D86B7A6C3}"/>
                </a:ext>
              </a:extLst>
            </p:cNvPr>
            <p:cNvSpPr>
              <a:spLocks/>
            </p:cNvSpPr>
            <p:nvPr/>
          </p:nvSpPr>
          <p:spPr bwMode="auto">
            <a:xfrm>
              <a:off x="3119" y="1850"/>
              <a:ext cx="37"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94" name="Freeform 59">
              <a:extLst>
                <a:ext uri="{FF2B5EF4-FFF2-40B4-BE49-F238E27FC236}">
                  <a16:creationId xmlns:a16="http://schemas.microsoft.com/office/drawing/2014/main" id="{7094B6A1-D0BA-541B-7767-8F862E2DD8B1}"/>
                </a:ext>
              </a:extLst>
            </p:cNvPr>
            <p:cNvSpPr>
              <a:spLocks/>
            </p:cNvSpPr>
            <p:nvPr/>
          </p:nvSpPr>
          <p:spPr bwMode="auto">
            <a:xfrm>
              <a:off x="3171" y="1850"/>
              <a:ext cx="38"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95" name="Freeform 60">
              <a:extLst>
                <a:ext uri="{FF2B5EF4-FFF2-40B4-BE49-F238E27FC236}">
                  <a16:creationId xmlns:a16="http://schemas.microsoft.com/office/drawing/2014/main" id="{BF4154C9-01FE-23A8-E251-736C5DA892C3}"/>
                </a:ext>
              </a:extLst>
            </p:cNvPr>
            <p:cNvSpPr>
              <a:spLocks/>
            </p:cNvSpPr>
            <p:nvPr/>
          </p:nvSpPr>
          <p:spPr bwMode="auto">
            <a:xfrm>
              <a:off x="3224" y="1850"/>
              <a:ext cx="37"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96" name="Freeform 61">
              <a:extLst>
                <a:ext uri="{FF2B5EF4-FFF2-40B4-BE49-F238E27FC236}">
                  <a16:creationId xmlns:a16="http://schemas.microsoft.com/office/drawing/2014/main" id="{97951DFA-FB7C-169E-6239-01861D083770}"/>
                </a:ext>
              </a:extLst>
            </p:cNvPr>
            <p:cNvSpPr>
              <a:spLocks/>
            </p:cNvSpPr>
            <p:nvPr/>
          </p:nvSpPr>
          <p:spPr bwMode="auto">
            <a:xfrm>
              <a:off x="3276" y="1850"/>
              <a:ext cx="38"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97" name="Freeform 62">
              <a:extLst>
                <a:ext uri="{FF2B5EF4-FFF2-40B4-BE49-F238E27FC236}">
                  <a16:creationId xmlns:a16="http://schemas.microsoft.com/office/drawing/2014/main" id="{7A8388EC-1577-746C-FD21-1B4F3FB9C46E}"/>
                </a:ext>
              </a:extLst>
            </p:cNvPr>
            <p:cNvSpPr>
              <a:spLocks/>
            </p:cNvSpPr>
            <p:nvPr/>
          </p:nvSpPr>
          <p:spPr bwMode="auto">
            <a:xfrm>
              <a:off x="3329" y="1850"/>
              <a:ext cx="37"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98" name="Freeform 63">
              <a:extLst>
                <a:ext uri="{FF2B5EF4-FFF2-40B4-BE49-F238E27FC236}">
                  <a16:creationId xmlns:a16="http://schemas.microsoft.com/office/drawing/2014/main" id="{9CDDFD55-557E-8776-F9E6-59F043D111A2}"/>
                </a:ext>
              </a:extLst>
            </p:cNvPr>
            <p:cNvSpPr>
              <a:spLocks/>
            </p:cNvSpPr>
            <p:nvPr/>
          </p:nvSpPr>
          <p:spPr bwMode="auto">
            <a:xfrm>
              <a:off x="3381" y="1850"/>
              <a:ext cx="38"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8" y="15"/>
                  </a:lnTo>
                  <a:lnTo>
                    <a:pt x="70" y="15"/>
                  </a:lnTo>
                  <a:lnTo>
                    <a:pt x="73" y="13"/>
                  </a:lnTo>
                  <a:lnTo>
                    <a:pt x="75" y="8"/>
                  </a:lnTo>
                  <a:lnTo>
                    <a:pt x="73" y="3"/>
                  </a:lnTo>
                  <a:lnTo>
                    <a:pt x="70" y="2"/>
                  </a:lnTo>
                  <a:lnTo>
                    <a:pt x="68"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99" name="Freeform 64">
              <a:extLst>
                <a:ext uri="{FF2B5EF4-FFF2-40B4-BE49-F238E27FC236}">
                  <a16:creationId xmlns:a16="http://schemas.microsoft.com/office/drawing/2014/main" id="{7ED3511C-C94A-94D8-0440-FB686F8118A6}"/>
                </a:ext>
              </a:extLst>
            </p:cNvPr>
            <p:cNvSpPr>
              <a:spLocks/>
            </p:cNvSpPr>
            <p:nvPr/>
          </p:nvSpPr>
          <p:spPr bwMode="auto">
            <a:xfrm>
              <a:off x="3434" y="1850"/>
              <a:ext cx="38"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00" name="Freeform 65">
              <a:extLst>
                <a:ext uri="{FF2B5EF4-FFF2-40B4-BE49-F238E27FC236}">
                  <a16:creationId xmlns:a16="http://schemas.microsoft.com/office/drawing/2014/main" id="{653D601A-8E14-D1D2-84EB-944D9034F1F2}"/>
                </a:ext>
              </a:extLst>
            </p:cNvPr>
            <p:cNvSpPr>
              <a:spLocks/>
            </p:cNvSpPr>
            <p:nvPr/>
          </p:nvSpPr>
          <p:spPr bwMode="auto">
            <a:xfrm>
              <a:off x="3487" y="1850"/>
              <a:ext cx="37"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01" name="Freeform 66">
              <a:extLst>
                <a:ext uri="{FF2B5EF4-FFF2-40B4-BE49-F238E27FC236}">
                  <a16:creationId xmlns:a16="http://schemas.microsoft.com/office/drawing/2014/main" id="{4341BADA-5351-D1A3-7CAA-C394592B3377}"/>
                </a:ext>
              </a:extLst>
            </p:cNvPr>
            <p:cNvSpPr>
              <a:spLocks/>
            </p:cNvSpPr>
            <p:nvPr/>
          </p:nvSpPr>
          <p:spPr bwMode="auto">
            <a:xfrm>
              <a:off x="3539" y="1850"/>
              <a:ext cx="38"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02" name="Freeform 67">
              <a:extLst>
                <a:ext uri="{FF2B5EF4-FFF2-40B4-BE49-F238E27FC236}">
                  <a16:creationId xmlns:a16="http://schemas.microsoft.com/office/drawing/2014/main" id="{7996185C-6B0B-E82E-7162-943BD2EC4650}"/>
                </a:ext>
              </a:extLst>
            </p:cNvPr>
            <p:cNvSpPr>
              <a:spLocks/>
            </p:cNvSpPr>
            <p:nvPr/>
          </p:nvSpPr>
          <p:spPr bwMode="auto">
            <a:xfrm>
              <a:off x="3592" y="1850"/>
              <a:ext cx="37"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03" name="Freeform 68">
              <a:extLst>
                <a:ext uri="{FF2B5EF4-FFF2-40B4-BE49-F238E27FC236}">
                  <a16:creationId xmlns:a16="http://schemas.microsoft.com/office/drawing/2014/main" id="{3A0EECC7-0446-DB11-BBD8-0284EEB1EAEF}"/>
                </a:ext>
              </a:extLst>
            </p:cNvPr>
            <p:cNvSpPr>
              <a:spLocks/>
            </p:cNvSpPr>
            <p:nvPr/>
          </p:nvSpPr>
          <p:spPr bwMode="auto">
            <a:xfrm>
              <a:off x="3644" y="1850"/>
              <a:ext cx="38"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04" name="Freeform 69">
              <a:extLst>
                <a:ext uri="{FF2B5EF4-FFF2-40B4-BE49-F238E27FC236}">
                  <a16:creationId xmlns:a16="http://schemas.microsoft.com/office/drawing/2014/main" id="{90E822B7-8FEE-C935-8149-AAEBF02109E5}"/>
                </a:ext>
              </a:extLst>
            </p:cNvPr>
            <p:cNvSpPr>
              <a:spLocks/>
            </p:cNvSpPr>
            <p:nvPr/>
          </p:nvSpPr>
          <p:spPr bwMode="auto">
            <a:xfrm>
              <a:off x="3697" y="1850"/>
              <a:ext cx="37"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05" name="Freeform 70">
              <a:extLst>
                <a:ext uri="{FF2B5EF4-FFF2-40B4-BE49-F238E27FC236}">
                  <a16:creationId xmlns:a16="http://schemas.microsoft.com/office/drawing/2014/main" id="{4094503C-51A6-BEA2-4621-5E68FA7D48AD}"/>
                </a:ext>
              </a:extLst>
            </p:cNvPr>
            <p:cNvSpPr>
              <a:spLocks/>
            </p:cNvSpPr>
            <p:nvPr/>
          </p:nvSpPr>
          <p:spPr bwMode="auto">
            <a:xfrm>
              <a:off x="3749" y="1850"/>
              <a:ext cx="38"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06" name="Freeform 71">
              <a:extLst>
                <a:ext uri="{FF2B5EF4-FFF2-40B4-BE49-F238E27FC236}">
                  <a16:creationId xmlns:a16="http://schemas.microsoft.com/office/drawing/2014/main" id="{66F77C3E-3599-0AB0-6096-0D4E9E1DCA98}"/>
                </a:ext>
              </a:extLst>
            </p:cNvPr>
            <p:cNvSpPr>
              <a:spLocks/>
            </p:cNvSpPr>
            <p:nvPr/>
          </p:nvSpPr>
          <p:spPr bwMode="auto">
            <a:xfrm>
              <a:off x="3802" y="1850"/>
              <a:ext cx="37"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07" name="Freeform 72">
              <a:extLst>
                <a:ext uri="{FF2B5EF4-FFF2-40B4-BE49-F238E27FC236}">
                  <a16:creationId xmlns:a16="http://schemas.microsoft.com/office/drawing/2014/main" id="{34E82FA4-B228-4DEA-4188-91ECA178C823}"/>
                </a:ext>
              </a:extLst>
            </p:cNvPr>
            <p:cNvSpPr>
              <a:spLocks/>
            </p:cNvSpPr>
            <p:nvPr/>
          </p:nvSpPr>
          <p:spPr bwMode="auto">
            <a:xfrm>
              <a:off x="3854" y="1850"/>
              <a:ext cx="38"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08" name="Freeform 73">
              <a:extLst>
                <a:ext uri="{FF2B5EF4-FFF2-40B4-BE49-F238E27FC236}">
                  <a16:creationId xmlns:a16="http://schemas.microsoft.com/office/drawing/2014/main" id="{43D1710C-4837-9C9B-9C8E-1F3F6E23B4F7}"/>
                </a:ext>
              </a:extLst>
            </p:cNvPr>
            <p:cNvSpPr>
              <a:spLocks/>
            </p:cNvSpPr>
            <p:nvPr/>
          </p:nvSpPr>
          <p:spPr bwMode="auto">
            <a:xfrm>
              <a:off x="3907" y="1850"/>
              <a:ext cx="37"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09" name="Freeform 74">
              <a:extLst>
                <a:ext uri="{FF2B5EF4-FFF2-40B4-BE49-F238E27FC236}">
                  <a16:creationId xmlns:a16="http://schemas.microsoft.com/office/drawing/2014/main" id="{E211AE45-8D04-CCC5-E2B4-866461D24BAB}"/>
                </a:ext>
              </a:extLst>
            </p:cNvPr>
            <p:cNvSpPr>
              <a:spLocks/>
            </p:cNvSpPr>
            <p:nvPr/>
          </p:nvSpPr>
          <p:spPr bwMode="auto">
            <a:xfrm>
              <a:off x="3959" y="1850"/>
              <a:ext cx="38"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10" name="Freeform 75">
              <a:extLst>
                <a:ext uri="{FF2B5EF4-FFF2-40B4-BE49-F238E27FC236}">
                  <a16:creationId xmlns:a16="http://schemas.microsoft.com/office/drawing/2014/main" id="{01D42020-ED86-8E59-0E8B-420D35173446}"/>
                </a:ext>
              </a:extLst>
            </p:cNvPr>
            <p:cNvSpPr>
              <a:spLocks/>
            </p:cNvSpPr>
            <p:nvPr/>
          </p:nvSpPr>
          <p:spPr bwMode="auto">
            <a:xfrm>
              <a:off x="4012" y="1850"/>
              <a:ext cx="37"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11" name="Freeform 76">
              <a:extLst>
                <a:ext uri="{FF2B5EF4-FFF2-40B4-BE49-F238E27FC236}">
                  <a16:creationId xmlns:a16="http://schemas.microsoft.com/office/drawing/2014/main" id="{22CE96B8-828E-B76F-2F9D-6974C950EEA6}"/>
                </a:ext>
              </a:extLst>
            </p:cNvPr>
            <p:cNvSpPr>
              <a:spLocks/>
            </p:cNvSpPr>
            <p:nvPr/>
          </p:nvSpPr>
          <p:spPr bwMode="auto">
            <a:xfrm>
              <a:off x="4064" y="1850"/>
              <a:ext cx="38"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12" name="Freeform 77">
              <a:extLst>
                <a:ext uri="{FF2B5EF4-FFF2-40B4-BE49-F238E27FC236}">
                  <a16:creationId xmlns:a16="http://schemas.microsoft.com/office/drawing/2014/main" id="{E2180462-B2A2-A79B-93C7-2DD4A693D30C}"/>
                </a:ext>
              </a:extLst>
            </p:cNvPr>
            <p:cNvSpPr>
              <a:spLocks/>
            </p:cNvSpPr>
            <p:nvPr/>
          </p:nvSpPr>
          <p:spPr bwMode="auto">
            <a:xfrm>
              <a:off x="4117" y="1850"/>
              <a:ext cx="37" cy="8"/>
            </a:xfrm>
            <a:custGeom>
              <a:avLst/>
              <a:gdLst>
                <a:gd name="T0" fmla="*/ 8 w 76"/>
                <a:gd name="T1" fmla="*/ 0 h 15"/>
                <a:gd name="T2" fmla="*/ 5 w 76"/>
                <a:gd name="T3" fmla="*/ 2 h 15"/>
                <a:gd name="T4" fmla="*/ 3 w 76"/>
                <a:gd name="T5" fmla="*/ 3 h 15"/>
                <a:gd name="T6" fmla="*/ 0 w 76"/>
                <a:gd name="T7" fmla="*/ 8 h 15"/>
                <a:gd name="T8" fmla="*/ 3 w 76"/>
                <a:gd name="T9" fmla="*/ 13 h 15"/>
                <a:gd name="T10" fmla="*/ 5 w 76"/>
                <a:gd name="T11" fmla="*/ 15 h 15"/>
                <a:gd name="T12" fmla="*/ 8 w 76"/>
                <a:gd name="T13" fmla="*/ 15 h 15"/>
                <a:gd name="T14" fmla="*/ 68 w 76"/>
                <a:gd name="T15" fmla="*/ 15 h 15"/>
                <a:gd name="T16" fmla="*/ 71 w 76"/>
                <a:gd name="T17" fmla="*/ 15 h 15"/>
                <a:gd name="T18" fmla="*/ 73 w 76"/>
                <a:gd name="T19" fmla="*/ 13 h 15"/>
                <a:gd name="T20" fmla="*/ 76 w 76"/>
                <a:gd name="T21" fmla="*/ 8 h 15"/>
                <a:gd name="T22" fmla="*/ 73 w 76"/>
                <a:gd name="T23" fmla="*/ 3 h 15"/>
                <a:gd name="T24" fmla="*/ 71 w 76"/>
                <a:gd name="T25" fmla="*/ 2 h 15"/>
                <a:gd name="T26" fmla="*/ 68 w 76"/>
                <a:gd name="T27" fmla="*/ 0 h 15"/>
                <a:gd name="T28" fmla="*/ 8 w 76"/>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
                <a:gd name="T46" fmla="*/ 0 h 15"/>
                <a:gd name="T47" fmla="*/ 76 w 76"/>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 h="15">
                  <a:moveTo>
                    <a:pt x="8" y="0"/>
                  </a:moveTo>
                  <a:lnTo>
                    <a:pt x="5" y="2"/>
                  </a:lnTo>
                  <a:lnTo>
                    <a:pt x="3" y="3"/>
                  </a:lnTo>
                  <a:lnTo>
                    <a:pt x="0" y="8"/>
                  </a:lnTo>
                  <a:lnTo>
                    <a:pt x="3" y="13"/>
                  </a:lnTo>
                  <a:lnTo>
                    <a:pt x="5" y="15"/>
                  </a:lnTo>
                  <a:lnTo>
                    <a:pt x="8" y="15"/>
                  </a:lnTo>
                  <a:lnTo>
                    <a:pt x="68" y="15"/>
                  </a:lnTo>
                  <a:lnTo>
                    <a:pt x="71" y="15"/>
                  </a:lnTo>
                  <a:lnTo>
                    <a:pt x="73" y="13"/>
                  </a:lnTo>
                  <a:lnTo>
                    <a:pt x="76" y="8"/>
                  </a:lnTo>
                  <a:lnTo>
                    <a:pt x="73" y="3"/>
                  </a:lnTo>
                  <a:lnTo>
                    <a:pt x="71"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13" name="Freeform 78">
              <a:extLst>
                <a:ext uri="{FF2B5EF4-FFF2-40B4-BE49-F238E27FC236}">
                  <a16:creationId xmlns:a16="http://schemas.microsoft.com/office/drawing/2014/main" id="{1C35E04B-651D-3809-DAF2-4CBA45F37469}"/>
                </a:ext>
              </a:extLst>
            </p:cNvPr>
            <p:cNvSpPr>
              <a:spLocks/>
            </p:cNvSpPr>
            <p:nvPr/>
          </p:nvSpPr>
          <p:spPr bwMode="auto">
            <a:xfrm>
              <a:off x="4169" y="1850"/>
              <a:ext cx="38"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14" name="Freeform 79">
              <a:extLst>
                <a:ext uri="{FF2B5EF4-FFF2-40B4-BE49-F238E27FC236}">
                  <a16:creationId xmlns:a16="http://schemas.microsoft.com/office/drawing/2014/main" id="{50D59B4B-B637-5EB6-4A69-E65941DE6765}"/>
                </a:ext>
              </a:extLst>
            </p:cNvPr>
            <p:cNvSpPr>
              <a:spLocks/>
            </p:cNvSpPr>
            <p:nvPr/>
          </p:nvSpPr>
          <p:spPr bwMode="auto">
            <a:xfrm>
              <a:off x="4222" y="1850"/>
              <a:ext cx="37"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15" name="Freeform 80">
              <a:extLst>
                <a:ext uri="{FF2B5EF4-FFF2-40B4-BE49-F238E27FC236}">
                  <a16:creationId xmlns:a16="http://schemas.microsoft.com/office/drawing/2014/main" id="{2C0294F4-8E61-AAF0-9A91-FA8AA1D7A2C5}"/>
                </a:ext>
              </a:extLst>
            </p:cNvPr>
            <p:cNvSpPr>
              <a:spLocks/>
            </p:cNvSpPr>
            <p:nvPr/>
          </p:nvSpPr>
          <p:spPr bwMode="auto">
            <a:xfrm>
              <a:off x="4274" y="1850"/>
              <a:ext cx="38"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16" name="Freeform 81">
              <a:extLst>
                <a:ext uri="{FF2B5EF4-FFF2-40B4-BE49-F238E27FC236}">
                  <a16:creationId xmlns:a16="http://schemas.microsoft.com/office/drawing/2014/main" id="{2FFAC1F8-DA2D-93F4-92A5-7BE09929571F}"/>
                </a:ext>
              </a:extLst>
            </p:cNvPr>
            <p:cNvSpPr>
              <a:spLocks/>
            </p:cNvSpPr>
            <p:nvPr/>
          </p:nvSpPr>
          <p:spPr bwMode="auto">
            <a:xfrm>
              <a:off x="4327" y="1850"/>
              <a:ext cx="37"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17" name="Freeform 82">
              <a:extLst>
                <a:ext uri="{FF2B5EF4-FFF2-40B4-BE49-F238E27FC236}">
                  <a16:creationId xmlns:a16="http://schemas.microsoft.com/office/drawing/2014/main" id="{4F80D172-EAAC-CE96-CB26-FA45A3079B25}"/>
                </a:ext>
              </a:extLst>
            </p:cNvPr>
            <p:cNvSpPr>
              <a:spLocks/>
            </p:cNvSpPr>
            <p:nvPr/>
          </p:nvSpPr>
          <p:spPr bwMode="auto">
            <a:xfrm>
              <a:off x="4379" y="1850"/>
              <a:ext cx="38"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18" name="Freeform 83">
              <a:extLst>
                <a:ext uri="{FF2B5EF4-FFF2-40B4-BE49-F238E27FC236}">
                  <a16:creationId xmlns:a16="http://schemas.microsoft.com/office/drawing/2014/main" id="{5D190ED0-1BA8-79AD-E036-CDAB2BC69C04}"/>
                </a:ext>
              </a:extLst>
            </p:cNvPr>
            <p:cNvSpPr>
              <a:spLocks/>
            </p:cNvSpPr>
            <p:nvPr/>
          </p:nvSpPr>
          <p:spPr bwMode="auto">
            <a:xfrm>
              <a:off x="4432" y="1850"/>
              <a:ext cx="37"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19" name="Freeform 84">
              <a:extLst>
                <a:ext uri="{FF2B5EF4-FFF2-40B4-BE49-F238E27FC236}">
                  <a16:creationId xmlns:a16="http://schemas.microsoft.com/office/drawing/2014/main" id="{F819A804-A5BD-87BC-EF2C-6A94156D7527}"/>
                </a:ext>
              </a:extLst>
            </p:cNvPr>
            <p:cNvSpPr>
              <a:spLocks/>
            </p:cNvSpPr>
            <p:nvPr/>
          </p:nvSpPr>
          <p:spPr bwMode="auto">
            <a:xfrm>
              <a:off x="4484" y="1850"/>
              <a:ext cx="38"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20" name="Freeform 85">
              <a:extLst>
                <a:ext uri="{FF2B5EF4-FFF2-40B4-BE49-F238E27FC236}">
                  <a16:creationId xmlns:a16="http://schemas.microsoft.com/office/drawing/2014/main" id="{66747E52-8201-22B0-2AAD-D060F16F4E5A}"/>
                </a:ext>
              </a:extLst>
            </p:cNvPr>
            <p:cNvSpPr>
              <a:spLocks/>
            </p:cNvSpPr>
            <p:nvPr/>
          </p:nvSpPr>
          <p:spPr bwMode="auto">
            <a:xfrm>
              <a:off x="4537" y="1850"/>
              <a:ext cx="37"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21" name="Freeform 86">
              <a:extLst>
                <a:ext uri="{FF2B5EF4-FFF2-40B4-BE49-F238E27FC236}">
                  <a16:creationId xmlns:a16="http://schemas.microsoft.com/office/drawing/2014/main" id="{E86D7595-0D77-DAC4-E1E2-E112F6544123}"/>
                </a:ext>
              </a:extLst>
            </p:cNvPr>
            <p:cNvSpPr>
              <a:spLocks/>
            </p:cNvSpPr>
            <p:nvPr/>
          </p:nvSpPr>
          <p:spPr bwMode="auto">
            <a:xfrm>
              <a:off x="4589" y="1850"/>
              <a:ext cx="38"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22" name="Freeform 87">
              <a:extLst>
                <a:ext uri="{FF2B5EF4-FFF2-40B4-BE49-F238E27FC236}">
                  <a16:creationId xmlns:a16="http://schemas.microsoft.com/office/drawing/2014/main" id="{AA956803-75F1-9BE5-E5A5-05436463E412}"/>
                </a:ext>
              </a:extLst>
            </p:cNvPr>
            <p:cNvSpPr>
              <a:spLocks/>
            </p:cNvSpPr>
            <p:nvPr/>
          </p:nvSpPr>
          <p:spPr bwMode="auto">
            <a:xfrm>
              <a:off x="4642" y="1850"/>
              <a:ext cx="37"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23" name="Freeform 88">
              <a:extLst>
                <a:ext uri="{FF2B5EF4-FFF2-40B4-BE49-F238E27FC236}">
                  <a16:creationId xmlns:a16="http://schemas.microsoft.com/office/drawing/2014/main" id="{5D0EB7CE-272C-414E-54B5-C8166A6985E7}"/>
                </a:ext>
              </a:extLst>
            </p:cNvPr>
            <p:cNvSpPr>
              <a:spLocks/>
            </p:cNvSpPr>
            <p:nvPr/>
          </p:nvSpPr>
          <p:spPr bwMode="auto">
            <a:xfrm>
              <a:off x="4694" y="1850"/>
              <a:ext cx="38"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24" name="Freeform 89">
              <a:extLst>
                <a:ext uri="{FF2B5EF4-FFF2-40B4-BE49-F238E27FC236}">
                  <a16:creationId xmlns:a16="http://schemas.microsoft.com/office/drawing/2014/main" id="{DBD4A1DA-ADE8-B876-B900-E88E38726DF5}"/>
                </a:ext>
              </a:extLst>
            </p:cNvPr>
            <p:cNvSpPr>
              <a:spLocks/>
            </p:cNvSpPr>
            <p:nvPr/>
          </p:nvSpPr>
          <p:spPr bwMode="auto">
            <a:xfrm>
              <a:off x="4747" y="1850"/>
              <a:ext cx="37"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25" name="Freeform 90">
              <a:extLst>
                <a:ext uri="{FF2B5EF4-FFF2-40B4-BE49-F238E27FC236}">
                  <a16:creationId xmlns:a16="http://schemas.microsoft.com/office/drawing/2014/main" id="{D7170B2D-1C7A-1840-DA37-2187D9239D6B}"/>
                </a:ext>
              </a:extLst>
            </p:cNvPr>
            <p:cNvSpPr>
              <a:spLocks/>
            </p:cNvSpPr>
            <p:nvPr/>
          </p:nvSpPr>
          <p:spPr bwMode="auto">
            <a:xfrm>
              <a:off x="4799" y="1850"/>
              <a:ext cx="38"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7 w 75"/>
                <a:gd name="T15" fmla="*/ 15 h 15"/>
                <a:gd name="T16" fmla="*/ 70 w 75"/>
                <a:gd name="T17" fmla="*/ 15 h 15"/>
                <a:gd name="T18" fmla="*/ 72 w 75"/>
                <a:gd name="T19" fmla="*/ 13 h 15"/>
                <a:gd name="T20" fmla="*/ 75 w 75"/>
                <a:gd name="T21" fmla="*/ 8 h 15"/>
                <a:gd name="T22" fmla="*/ 72 w 75"/>
                <a:gd name="T23" fmla="*/ 3 h 15"/>
                <a:gd name="T24" fmla="*/ 70 w 75"/>
                <a:gd name="T25" fmla="*/ 2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7" y="15"/>
                  </a:lnTo>
                  <a:lnTo>
                    <a:pt x="70" y="15"/>
                  </a:lnTo>
                  <a:lnTo>
                    <a:pt x="72" y="13"/>
                  </a:lnTo>
                  <a:lnTo>
                    <a:pt x="75" y="8"/>
                  </a:lnTo>
                  <a:lnTo>
                    <a:pt x="72" y="3"/>
                  </a:lnTo>
                  <a:lnTo>
                    <a:pt x="70" y="2"/>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26" name="Freeform 91">
              <a:extLst>
                <a:ext uri="{FF2B5EF4-FFF2-40B4-BE49-F238E27FC236}">
                  <a16:creationId xmlns:a16="http://schemas.microsoft.com/office/drawing/2014/main" id="{DC9CC3D0-88C8-766A-AE27-28587181FBA8}"/>
                </a:ext>
              </a:extLst>
            </p:cNvPr>
            <p:cNvSpPr>
              <a:spLocks/>
            </p:cNvSpPr>
            <p:nvPr/>
          </p:nvSpPr>
          <p:spPr bwMode="auto">
            <a:xfrm>
              <a:off x="4852" y="1850"/>
              <a:ext cx="38" cy="8"/>
            </a:xfrm>
            <a:custGeom>
              <a:avLst/>
              <a:gdLst>
                <a:gd name="T0" fmla="*/ 7 w 75"/>
                <a:gd name="T1" fmla="*/ 0 h 15"/>
                <a:gd name="T2" fmla="*/ 5 w 75"/>
                <a:gd name="T3" fmla="*/ 2 h 15"/>
                <a:gd name="T4" fmla="*/ 2 w 75"/>
                <a:gd name="T5" fmla="*/ 3 h 15"/>
                <a:gd name="T6" fmla="*/ 0 w 75"/>
                <a:gd name="T7" fmla="*/ 8 h 15"/>
                <a:gd name="T8" fmla="*/ 2 w 75"/>
                <a:gd name="T9" fmla="*/ 13 h 15"/>
                <a:gd name="T10" fmla="*/ 5 w 75"/>
                <a:gd name="T11" fmla="*/ 15 h 15"/>
                <a:gd name="T12" fmla="*/ 7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2"/>
                  </a:lnTo>
                  <a:lnTo>
                    <a:pt x="2" y="3"/>
                  </a:lnTo>
                  <a:lnTo>
                    <a:pt x="0" y="8"/>
                  </a:lnTo>
                  <a:lnTo>
                    <a:pt x="2" y="13"/>
                  </a:lnTo>
                  <a:lnTo>
                    <a:pt x="5" y="15"/>
                  </a:lnTo>
                  <a:lnTo>
                    <a:pt x="7" y="15"/>
                  </a:lnTo>
                  <a:lnTo>
                    <a:pt x="68" y="15"/>
                  </a:lnTo>
                  <a:lnTo>
                    <a:pt x="70" y="15"/>
                  </a:lnTo>
                  <a:lnTo>
                    <a:pt x="73" y="13"/>
                  </a:lnTo>
                  <a:lnTo>
                    <a:pt x="75" y="8"/>
                  </a:lnTo>
                  <a:lnTo>
                    <a:pt x="73" y="3"/>
                  </a:lnTo>
                  <a:lnTo>
                    <a:pt x="70" y="2"/>
                  </a:lnTo>
                  <a:lnTo>
                    <a:pt x="68"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27" name="Freeform 92">
              <a:extLst>
                <a:ext uri="{FF2B5EF4-FFF2-40B4-BE49-F238E27FC236}">
                  <a16:creationId xmlns:a16="http://schemas.microsoft.com/office/drawing/2014/main" id="{B207A9A5-619F-A894-7102-F59EE0102451}"/>
                </a:ext>
              </a:extLst>
            </p:cNvPr>
            <p:cNvSpPr>
              <a:spLocks/>
            </p:cNvSpPr>
            <p:nvPr/>
          </p:nvSpPr>
          <p:spPr bwMode="auto">
            <a:xfrm>
              <a:off x="4905" y="1850"/>
              <a:ext cx="37"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28" name="Freeform 93">
              <a:extLst>
                <a:ext uri="{FF2B5EF4-FFF2-40B4-BE49-F238E27FC236}">
                  <a16:creationId xmlns:a16="http://schemas.microsoft.com/office/drawing/2014/main" id="{B01EA688-F60C-1FFF-BE56-E033B529CEE5}"/>
                </a:ext>
              </a:extLst>
            </p:cNvPr>
            <p:cNvSpPr>
              <a:spLocks/>
            </p:cNvSpPr>
            <p:nvPr/>
          </p:nvSpPr>
          <p:spPr bwMode="auto">
            <a:xfrm>
              <a:off x="4957" y="1850"/>
              <a:ext cx="38"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29" name="Freeform 94">
              <a:extLst>
                <a:ext uri="{FF2B5EF4-FFF2-40B4-BE49-F238E27FC236}">
                  <a16:creationId xmlns:a16="http://schemas.microsoft.com/office/drawing/2014/main" id="{252D8289-4B44-150A-FB85-38FF1034E340}"/>
                </a:ext>
              </a:extLst>
            </p:cNvPr>
            <p:cNvSpPr>
              <a:spLocks/>
            </p:cNvSpPr>
            <p:nvPr/>
          </p:nvSpPr>
          <p:spPr bwMode="auto">
            <a:xfrm>
              <a:off x="5010" y="1850"/>
              <a:ext cx="37"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30" name="Freeform 95">
              <a:extLst>
                <a:ext uri="{FF2B5EF4-FFF2-40B4-BE49-F238E27FC236}">
                  <a16:creationId xmlns:a16="http://schemas.microsoft.com/office/drawing/2014/main" id="{A59D8DAE-68CE-2D95-B51B-E9C83BDB8328}"/>
                </a:ext>
              </a:extLst>
            </p:cNvPr>
            <p:cNvSpPr>
              <a:spLocks/>
            </p:cNvSpPr>
            <p:nvPr/>
          </p:nvSpPr>
          <p:spPr bwMode="auto">
            <a:xfrm>
              <a:off x="5062" y="1850"/>
              <a:ext cx="38"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31" name="Freeform 96">
              <a:extLst>
                <a:ext uri="{FF2B5EF4-FFF2-40B4-BE49-F238E27FC236}">
                  <a16:creationId xmlns:a16="http://schemas.microsoft.com/office/drawing/2014/main" id="{D461C34C-C3DF-5158-87C3-DC6F86D121FE}"/>
                </a:ext>
              </a:extLst>
            </p:cNvPr>
            <p:cNvSpPr>
              <a:spLocks/>
            </p:cNvSpPr>
            <p:nvPr/>
          </p:nvSpPr>
          <p:spPr bwMode="auto">
            <a:xfrm>
              <a:off x="5115" y="1850"/>
              <a:ext cx="37"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32" name="Freeform 97">
              <a:extLst>
                <a:ext uri="{FF2B5EF4-FFF2-40B4-BE49-F238E27FC236}">
                  <a16:creationId xmlns:a16="http://schemas.microsoft.com/office/drawing/2014/main" id="{B6A54EC4-7C6C-2052-2C68-AE078471542E}"/>
                </a:ext>
              </a:extLst>
            </p:cNvPr>
            <p:cNvSpPr>
              <a:spLocks/>
            </p:cNvSpPr>
            <p:nvPr/>
          </p:nvSpPr>
          <p:spPr bwMode="auto">
            <a:xfrm>
              <a:off x="5167" y="1850"/>
              <a:ext cx="38"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33" name="Freeform 98">
              <a:extLst>
                <a:ext uri="{FF2B5EF4-FFF2-40B4-BE49-F238E27FC236}">
                  <a16:creationId xmlns:a16="http://schemas.microsoft.com/office/drawing/2014/main" id="{616214D6-1398-3E3D-93A6-5F400B825730}"/>
                </a:ext>
              </a:extLst>
            </p:cNvPr>
            <p:cNvSpPr>
              <a:spLocks/>
            </p:cNvSpPr>
            <p:nvPr/>
          </p:nvSpPr>
          <p:spPr bwMode="auto">
            <a:xfrm>
              <a:off x="5220" y="1850"/>
              <a:ext cx="37"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34" name="Freeform 99">
              <a:extLst>
                <a:ext uri="{FF2B5EF4-FFF2-40B4-BE49-F238E27FC236}">
                  <a16:creationId xmlns:a16="http://schemas.microsoft.com/office/drawing/2014/main" id="{EA6145E7-EFB3-86B5-F49E-F9C938D75BFE}"/>
                </a:ext>
              </a:extLst>
            </p:cNvPr>
            <p:cNvSpPr>
              <a:spLocks/>
            </p:cNvSpPr>
            <p:nvPr/>
          </p:nvSpPr>
          <p:spPr bwMode="auto">
            <a:xfrm>
              <a:off x="5272" y="1850"/>
              <a:ext cx="38"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35" name="Freeform 100">
              <a:extLst>
                <a:ext uri="{FF2B5EF4-FFF2-40B4-BE49-F238E27FC236}">
                  <a16:creationId xmlns:a16="http://schemas.microsoft.com/office/drawing/2014/main" id="{4B6842C5-053F-4C25-C57D-462B9FF8379B}"/>
                </a:ext>
              </a:extLst>
            </p:cNvPr>
            <p:cNvSpPr>
              <a:spLocks/>
            </p:cNvSpPr>
            <p:nvPr/>
          </p:nvSpPr>
          <p:spPr bwMode="auto">
            <a:xfrm>
              <a:off x="5325" y="1850"/>
              <a:ext cx="37"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36" name="Freeform 101">
              <a:extLst>
                <a:ext uri="{FF2B5EF4-FFF2-40B4-BE49-F238E27FC236}">
                  <a16:creationId xmlns:a16="http://schemas.microsoft.com/office/drawing/2014/main" id="{16C524D3-6F7B-0598-7432-C9C86F7047A6}"/>
                </a:ext>
              </a:extLst>
            </p:cNvPr>
            <p:cNvSpPr>
              <a:spLocks/>
            </p:cNvSpPr>
            <p:nvPr/>
          </p:nvSpPr>
          <p:spPr bwMode="auto">
            <a:xfrm>
              <a:off x="5377" y="1850"/>
              <a:ext cx="38"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37" name="Freeform 102">
              <a:extLst>
                <a:ext uri="{FF2B5EF4-FFF2-40B4-BE49-F238E27FC236}">
                  <a16:creationId xmlns:a16="http://schemas.microsoft.com/office/drawing/2014/main" id="{B69632E1-9B1F-6B7A-A7EF-CD8EF142261F}"/>
                </a:ext>
              </a:extLst>
            </p:cNvPr>
            <p:cNvSpPr>
              <a:spLocks/>
            </p:cNvSpPr>
            <p:nvPr/>
          </p:nvSpPr>
          <p:spPr bwMode="auto">
            <a:xfrm>
              <a:off x="5430" y="1850"/>
              <a:ext cx="37"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738" name="Freeform 103">
              <a:extLst>
                <a:ext uri="{FF2B5EF4-FFF2-40B4-BE49-F238E27FC236}">
                  <a16:creationId xmlns:a16="http://schemas.microsoft.com/office/drawing/2014/main" id="{20F6BB0E-397D-2200-CA6F-25C3750025EF}"/>
                </a:ext>
              </a:extLst>
            </p:cNvPr>
            <p:cNvSpPr>
              <a:spLocks/>
            </p:cNvSpPr>
            <p:nvPr/>
          </p:nvSpPr>
          <p:spPr bwMode="auto">
            <a:xfrm>
              <a:off x="5482" y="1850"/>
              <a:ext cx="38" cy="8"/>
            </a:xfrm>
            <a:custGeom>
              <a:avLst/>
              <a:gdLst>
                <a:gd name="T0" fmla="*/ 8 w 75"/>
                <a:gd name="T1" fmla="*/ 0 h 15"/>
                <a:gd name="T2" fmla="*/ 5 w 75"/>
                <a:gd name="T3" fmla="*/ 2 h 15"/>
                <a:gd name="T4" fmla="*/ 3 w 75"/>
                <a:gd name="T5" fmla="*/ 3 h 15"/>
                <a:gd name="T6" fmla="*/ 0 w 75"/>
                <a:gd name="T7" fmla="*/ 8 h 15"/>
                <a:gd name="T8" fmla="*/ 3 w 75"/>
                <a:gd name="T9" fmla="*/ 13 h 15"/>
                <a:gd name="T10" fmla="*/ 5 w 75"/>
                <a:gd name="T11" fmla="*/ 15 h 15"/>
                <a:gd name="T12" fmla="*/ 8 w 75"/>
                <a:gd name="T13" fmla="*/ 15 h 15"/>
                <a:gd name="T14" fmla="*/ 68 w 75"/>
                <a:gd name="T15" fmla="*/ 15 h 15"/>
                <a:gd name="T16" fmla="*/ 70 w 75"/>
                <a:gd name="T17" fmla="*/ 15 h 15"/>
                <a:gd name="T18" fmla="*/ 73 w 75"/>
                <a:gd name="T19" fmla="*/ 13 h 15"/>
                <a:gd name="T20" fmla="*/ 75 w 75"/>
                <a:gd name="T21" fmla="*/ 8 h 15"/>
                <a:gd name="T22" fmla="*/ 73 w 75"/>
                <a:gd name="T23" fmla="*/ 3 h 15"/>
                <a:gd name="T24" fmla="*/ 70 w 75"/>
                <a:gd name="T25" fmla="*/ 2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2"/>
                  </a:lnTo>
                  <a:lnTo>
                    <a:pt x="3" y="3"/>
                  </a:lnTo>
                  <a:lnTo>
                    <a:pt x="0" y="8"/>
                  </a:lnTo>
                  <a:lnTo>
                    <a:pt x="3" y="13"/>
                  </a:lnTo>
                  <a:lnTo>
                    <a:pt x="5" y="15"/>
                  </a:lnTo>
                  <a:lnTo>
                    <a:pt x="8" y="15"/>
                  </a:lnTo>
                  <a:lnTo>
                    <a:pt x="68" y="15"/>
                  </a:lnTo>
                  <a:lnTo>
                    <a:pt x="70" y="15"/>
                  </a:lnTo>
                  <a:lnTo>
                    <a:pt x="73" y="13"/>
                  </a:lnTo>
                  <a:lnTo>
                    <a:pt x="75" y="8"/>
                  </a:lnTo>
                  <a:lnTo>
                    <a:pt x="73" y="3"/>
                  </a:lnTo>
                  <a:lnTo>
                    <a:pt x="70" y="2"/>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grpSp>
        <p:nvGrpSpPr>
          <p:cNvPr id="59415" name="Group 104">
            <a:extLst>
              <a:ext uri="{FF2B5EF4-FFF2-40B4-BE49-F238E27FC236}">
                <a16:creationId xmlns:a16="http://schemas.microsoft.com/office/drawing/2014/main" id="{E72C7A16-4E46-99A3-3BAF-EFEB56F9FD93}"/>
              </a:ext>
            </a:extLst>
          </p:cNvPr>
          <p:cNvGrpSpPr>
            <a:grpSpLocks/>
          </p:cNvGrpSpPr>
          <p:nvPr/>
        </p:nvGrpSpPr>
        <p:grpSpPr bwMode="auto">
          <a:xfrm>
            <a:off x="2033588" y="3932238"/>
            <a:ext cx="6729412" cy="11112"/>
            <a:chOff x="1281" y="2477"/>
            <a:chExt cx="4239" cy="7"/>
          </a:xfrm>
        </p:grpSpPr>
        <p:sp>
          <p:nvSpPr>
            <p:cNvPr id="59577" name="Freeform 105">
              <a:extLst>
                <a:ext uri="{FF2B5EF4-FFF2-40B4-BE49-F238E27FC236}">
                  <a16:creationId xmlns:a16="http://schemas.microsoft.com/office/drawing/2014/main" id="{F0740CA0-B4F2-26FA-F34F-A6FC1747900A}"/>
                </a:ext>
              </a:extLst>
            </p:cNvPr>
            <p:cNvSpPr>
              <a:spLocks/>
            </p:cNvSpPr>
            <p:nvPr/>
          </p:nvSpPr>
          <p:spPr bwMode="auto">
            <a:xfrm>
              <a:off x="1281" y="2477"/>
              <a:ext cx="37"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4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4"/>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78" name="Freeform 106">
              <a:extLst>
                <a:ext uri="{FF2B5EF4-FFF2-40B4-BE49-F238E27FC236}">
                  <a16:creationId xmlns:a16="http://schemas.microsoft.com/office/drawing/2014/main" id="{2BD96C84-11ED-97B1-4A37-8600D0EE1332}"/>
                </a:ext>
              </a:extLst>
            </p:cNvPr>
            <p:cNvSpPr>
              <a:spLocks/>
            </p:cNvSpPr>
            <p:nvPr/>
          </p:nvSpPr>
          <p:spPr bwMode="auto">
            <a:xfrm>
              <a:off x="1333" y="2477"/>
              <a:ext cx="38"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79" name="Freeform 107">
              <a:extLst>
                <a:ext uri="{FF2B5EF4-FFF2-40B4-BE49-F238E27FC236}">
                  <a16:creationId xmlns:a16="http://schemas.microsoft.com/office/drawing/2014/main" id="{4D36426B-3A65-726D-AD84-DAD5AFBECDDF}"/>
                </a:ext>
              </a:extLst>
            </p:cNvPr>
            <p:cNvSpPr>
              <a:spLocks/>
            </p:cNvSpPr>
            <p:nvPr/>
          </p:nvSpPr>
          <p:spPr bwMode="auto">
            <a:xfrm>
              <a:off x="1386" y="2477"/>
              <a:ext cx="37"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80" name="Freeform 108">
              <a:extLst>
                <a:ext uri="{FF2B5EF4-FFF2-40B4-BE49-F238E27FC236}">
                  <a16:creationId xmlns:a16="http://schemas.microsoft.com/office/drawing/2014/main" id="{D7B95945-B353-95A2-F677-0EC06892EE8A}"/>
                </a:ext>
              </a:extLst>
            </p:cNvPr>
            <p:cNvSpPr>
              <a:spLocks/>
            </p:cNvSpPr>
            <p:nvPr/>
          </p:nvSpPr>
          <p:spPr bwMode="auto">
            <a:xfrm>
              <a:off x="1438" y="2477"/>
              <a:ext cx="38"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81" name="Freeform 109">
              <a:extLst>
                <a:ext uri="{FF2B5EF4-FFF2-40B4-BE49-F238E27FC236}">
                  <a16:creationId xmlns:a16="http://schemas.microsoft.com/office/drawing/2014/main" id="{DC8C697F-543C-D657-5DB4-9947E8151B08}"/>
                </a:ext>
              </a:extLst>
            </p:cNvPr>
            <p:cNvSpPr>
              <a:spLocks/>
            </p:cNvSpPr>
            <p:nvPr/>
          </p:nvSpPr>
          <p:spPr bwMode="auto">
            <a:xfrm>
              <a:off x="1491" y="2477"/>
              <a:ext cx="37"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82" name="Freeform 110">
              <a:extLst>
                <a:ext uri="{FF2B5EF4-FFF2-40B4-BE49-F238E27FC236}">
                  <a16:creationId xmlns:a16="http://schemas.microsoft.com/office/drawing/2014/main" id="{EA1FEB8C-97F2-8946-77EC-0FA6EA9B8A92}"/>
                </a:ext>
              </a:extLst>
            </p:cNvPr>
            <p:cNvSpPr>
              <a:spLocks/>
            </p:cNvSpPr>
            <p:nvPr/>
          </p:nvSpPr>
          <p:spPr bwMode="auto">
            <a:xfrm>
              <a:off x="1543" y="2477"/>
              <a:ext cx="38"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83" name="Freeform 111">
              <a:extLst>
                <a:ext uri="{FF2B5EF4-FFF2-40B4-BE49-F238E27FC236}">
                  <a16:creationId xmlns:a16="http://schemas.microsoft.com/office/drawing/2014/main" id="{9C472D68-7ECF-8D3A-F39C-7D5F859973FE}"/>
                </a:ext>
              </a:extLst>
            </p:cNvPr>
            <p:cNvSpPr>
              <a:spLocks/>
            </p:cNvSpPr>
            <p:nvPr/>
          </p:nvSpPr>
          <p:spPr bwMode="auto">
            <a:xfrm>
              <a:off x="1596" y="2477"/>
              <a:ext cx="37"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84" name="Freeform 112">
              <a:extLst>
                <a:ext uri="{FF2B5EF4-FFF2-40B4-BE49-F238E27FC236}">
                  <a16:creationId xmlns:a16="http://schemas.microsoft.com/office/drawing/2014/main" id="{0C7F7447-0A79-0598-9091-3E18C739C5F4}"/>
                </a:ext>
              </a:extLst>
            </p:cNvPr>
            <p:cNvSpPr>
              <a:spLocks/>
            </p:cNvSpPr>
            <p:nvPr/>
          </p:nvSpPr>
          <p:spPr bwMode="auto">
            <a:xfrm>
              <a:off x="1648" y="2477"/>
              <a:ext cx="38"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85" name="Freeform 113">
              <a:extLst>
                <a:ext uri="{FF2B5EF4-FFF2-40B4-BE49-F238E27FC236}">
                  <a16:creationId xmlns:a16="http://schemas.microsoft.com/office/drawing/2014/main" id="{1D8BABC7-E5D0-83CF-38D2-964D43AD4B8A}"/>
                </a:ext>
              </a:extLst>
            </p:cNvPr>
            <p:cNvSpPr>
              <a:spLocks/>
            </p:cNvSpPr>
            <p:nvPr/>
          </p:nvSpPr>
          <p:spPr bwMode="auto">
            <a:xfrm>
              <a:off x="1701" y="2477"/>
              <a:ext cx="37"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86" name="Freeform 114">
              <a:extLst>
                <a:ext uri="{FF2B5EF4-FFF2-40B4-BE49-F238E27FC236}">
                  <a16:creationId xmlns:a16="http://schemas.microsoft.com/office/drawing/2014/main" id="{3A359D7E-A38C-EB38-12BB-096B4825F17E}"/>
                </a:ext>
              </a:extLst>
            </p:cNvPr>
            <p:cNvSpPr>
              <a:spLocks/>
            </p:cNvSpPr>
            <p:nvPr/>
          </p:nvSpPr>
          <p:spPr bwMode="auto">
            <a:xfrm>
              <a:off x="1753" y="2477"/>
              <a:ext cx="38"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87" name="Freeform 115">
              <a:extLst>
                <a:ext uri="{FF2B5EF4-FFF2-40B4-BE49-F238E27FC236}">
                  <a16:creationId xmlns:a16="http://schemas.microsoft.com/office/drawing/2014/main" id="{1EF25D30-69A0-33D4-3F18-3C85965041C4}"/>
                </a:ext>
              </a:extLst>
            </p:cNvPr>
            <p:cNvSpPr>
              <a:spLocks/>
            </p:cNvSpPr>
            <p:nvPr/>
          </p:nvSpPr>
          <p:spPr bwMode="auto">
            <a:xfrm>
              <a:off x="1806" y="2477"/>
              <a:ext cx="37"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88" name="Freeform 116">
              <a:extLst>
                <a:ext uri="{FF2B5EF4-FFF2-40B4-BE49-F238E27FC236}">
                  <a16:creationId xmlns:a16="http://schemas.microsoft.com/office/drawing/2014/main" id="{0AFE1AD0-3DAA-A8E7-474A-28548D425D5A}"/>
                </a:ext>
              </a:extLst>
            </p:cNvPr>
            <p:cNvSpPr>
              <a:spLocks/>
            </p:cNvSpPr>
            <p:nvPr/>
          </p:nvSpPr>
          <p:spPr bwMode="auto">
            <a:xfrm>
              <a:off x="1858" y="2477"/>
              <a:ext cx="38"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89" name="Freeform 117">
              <a:extLst>
                <a:ext uri="{FF2B5EF4-FFF2-40B4-BE49-F238E27FC236}">
                  <a16:creationId xmlns:a16="http://schemas.microsoft.com/office/drawing/2014/main" id="{1B73FC2B-5376-0EA7-AB49-46308CDADBA2}"/>
                </a:ext>
              </a:extLst>
            </p:cNvPr>
            <p:cNvSpPr>
              <a:spLocks/>
            </p:cNvSpPr>
            <p:nvPr/>
          </p:nvSpPr>
          <p:spPr bwMode="auto">
            <a:xfrm>
              <a:off x="1911" y="2477"/>
              <a:ext cx="38"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8" y="15"/>
                  </a:lnTo>
                  <a:lnTo>
                    <a:pt x="70" y="15"/>
                  </a:lnTo>
                  <a:lnTo>
                    <a:pt x="73" y="12"/>
                  </a:lnTo>
                  <a:lnTo>
                    <a:pt x="75" y="7"/>
                  </a:lnTo>
                  <a:lnTo>
                    <a:pt x="73" y="2"/>
                  </a:lnTo>
                  <a:lnTo>
                    <a:pt x="70" y="1"/>
                  </a:lnTo>
                  <a:lnTo>
                    <a:pt x="68"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90" name="Freeform 118">
              <a:extLst>
                <a:ext uri="{FF2B5EF4-FFF2-40B4-BE49-F238E27FC236}">
                  <a16:creationId xmlns:a16="http://schemas.microsoft.com/office/drawing/2014/main" id="{AA9DBD93-7ADD-8D0F-4EF8-5F30E582225D}"/>
                </a:ext>
              </a:extLst>
            </p:cNvPr>
            <p:cNvSpPr>
              <a:spLocks/>
            </p:cNvSpPr>
            <p:nvPr/>
          </p:nvSpPr>
          <p:spPr bwMode="auto">
            <a:xfrm>
              <a:off x="1964" y="2477"/>
              <a:ext cx="37"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91" name="Freeform 119">
              <a:extLst>
                <a:ext uri="{FF2B5EF4-FFF2-40B4-BE49-F238E27FC236}">
                  <a16:creationId xmlns:a16="http://schemas.microsoft.com/office/drawing/2014/main" id="{EEC2CBD2-AFED-117C-F7AE-1D9AF2C7864C}"/>
                </a:ext>
              </a:extLst>
            </p:cNvPr>
            <p:cNvSpPr>
              <a:spLocks/>
            </p:cNvSpPr>
            <p:nvPr/>
          </p:nvSpPr>
          <p:spPr bwMode="auto">
            <a:xfrm>
              <a:off x="2016" y="2477"/>
              <a:ext cx="38"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92" name="Freeform 120">
              <a:extLst>
                <a:ext uri="{FF2B5EF4-FFF2-40B4-BE49-F238E27FC236}">
                  <a16:creationId xmlns:a16="http://schemas.microsoft.com/office/drawing/2014/main" id="{2A41349F-5B89-5E69-AD7B-56A8873E15FB}"/>
                </a:ext>
              </a:extLst>
            </p:cNvPr>
            <p:cNvSpPr>
              <a:spLocks/>
            </p:cNvSpPr>
            <p:nvPr/>
          </p:nvSpPr>
          <p:spPr bwMode="auto">
            <a:xfrm>
              <a:off x="2069" y="2477"/>
              <a:ext cx="37"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93" name="Freeform 121">
              <a:extLst>
                <a:ext uri="{FF2B5EF4-FFF2-40B4-BE49-F238E27FC236}">
                  <a16:creationId xmlns:a16="http://schemas.microsoft.com/office/drawing/2014/main" id="{D110C74A-3FD6-A0D9-9216-B8A9EC763D0E}"/>
                </a:ext>
              </a:extLst>
            </p:cNvPr>
            <p:cNvSpPr>
              <a:spLocks/>
            </p:cNvSpPr>
            <p:nvPr/>
          </p:nvSpPr>
          <p:spPr bwMode="auto">
            <a:xfrm>
              <a:off x="2121" y="2477"/>
              <a:ext cx="38"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94" name="Freeform 122">
              <a:extLst>
                <a:ext uri="{FF2B5EF4-FFF2-40B4-BE49-F238E27FC236}">
                  <a16:creationId xmlns:a16="http://schemas.microsoft.com/office/drawing/2014/main" id="{A34F9D3D-BFC1-8EF3-3857-94FC25D47B94}"/>
                </a:ext>
              </a:extLst>
            </p:cNvPr>
            <p:cNvSpPr>
              <a:spLocks/>
            </p:cNvSpPr>
            <p:nvPr/>
          </p:nvSpPr>
          <p:spPr bwMode="auto">
            <a:xfrm>
              <a:off x="2174" y="2477"/>
              <a:ext cx="37"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95" name="Freeform 123">
              <a:extLst>
                <a:ext uri="{FF2B5EF4-FFF2-40B4-BE49-F238E27FC236}">
                  <a16:creationId xmlns:a16="http://schemas.microsoft.com/office/drawing/2014/main" id="{8335EC9D-BD39-B742-E3DE-A344FFB25544}"/>
                </a:ext>
              </a:extLst>
            </p:cNvPr>
            <p:cNvSpPr>
              <a:spLocks/>
            </p:cNvSpPr>
            <p:nvPr/>
          </p:nvSpPr>
          <p:spPr bwMode="auto">
            <a:xfrm>
              <a:off x="2226" y="2477"/>
              <a:ext cx="38"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96" name="Freeform 124">
              <a:extLst>
                <a:ext uri="{FF2B5EF4-FFF2-40B4-BE49-F238E27FC236}">
                  <a16:creationId xmlns:a16="http://schemas.microsoft.com/office/drawing/2014/main" id="{3DAE6197-8583-417E-DB88-633F095A3B00}"/>
                </a:ext>
              </a:extLst>
            </p:cNvPr>
            <p:cNvSpPr>
              <a:spLocks/>
            </p:cNvSpPr>
            <p:nvPr/>
          </p:nvSpPr>
          <p:spPr bwMode="auto">
            <a:xfrm>
              <a:off x="2279" y="2477"/>
              <a:ext cx="37"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97" name="Freeform 125">
              <a:extLst>
                <a:ext uri="{FF2B5EF4-FFF2-40B4-BE49-F238E27FC236}">
                  <a16:creationId xmlns:a16="http://schemas.microsoft.com/office/drawing/2014/main" id="{1B9A3D49-F0A8-9C75-C9A7-F2A9CC72C84E}"/>
                </a:ext>
              </a:extLst>
            </p:cNvPr>
            <p:cNvSpPr>
              <a:spLocks/>
            </p:cNvSpPr>
            <p:nvPr/>
          </p:nvSpPr>
          <p:spPr bwMode="auto">
            <a:xfrm>
              <a:off x="2331" y="2477"/>
              <a:ext cx="38"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98" name="Freeform 126">
              <a:extLst>
                <a:ext uri="{FF2B5EF4-FFF2-40B4-BE49-F238E27FC236}">
                  <a16:creationId xmlns:a16="http://schemas.microsoft.com/office/drawing/2014/main" id="{3EB738E5-5ED5-379D-FB44-A141FF99D779}"/>
                </a:ext>
              </a:extLst>
            </p:cNvPr>
            <p:cNvSpPr>
              <a:spLocks/>
            </p:cNvSpPr>
            <p:nvPr/>
          </p:nvSpPr>
          <p:spPr bwMode="auto">
            <a:xfrm>
              <a:off x="2384" y="2477"/>
              <a:ext cx="37"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99" name="Freeform 127">
              <a:extLst>
                <a:ext uri="{FF2B5EF4-FFF2-40B4-BE49-F238E27FC236}">
                  <a16:creationId xmlns:a16="http://schemas.microsoft.com/office/drawing/2014/main" id="{A69C86A3-CE91-3E42-EB01-C1A03D16F308}"/>
                </a:ext>
              </a:extLst>
            </p:cNvPr>
            <p:cNvSpPr>
              <a:spLocks/>
            </p:cNvSpPr>
            <p:nvPr/>
          </p:nvSpPr>
          <p:spPr bwMode="auto">
            <a:xfrm>
              <a:off x="2436" y="2477"/>
              <a:ext cx="38"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00" name="Freeform 128">
              <a:extLst>
                <a:ext uri="{FF2B5EF4-FFF2-40B4-BE49-F238E27FC236}">
                  <a16:creationId xmlns:a16="http://schemas.microsoft.com/office/drawing/2014/main" id="{053194D8-FB2E-0EC6-7BF5-A4516E067BE1}"/>
                </a:ext>
              </a:extLst>
            </p:cNvPr>
            <p:cNvSpPr>
              <a:spLocks/>
            </p:cNvSpPr>
            <p:nvPr/>
          </p:nvSpPr>
          <p:spPr bwMode="auto">
            <a:xfrm>
              <a:off x="2489" y="2477"/>
              <a:ext cx="37"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01" name="Freeform 129">
              <a:extLst>
                <a:ext uri="{FF2B5EF4-FFF2-40B4-BE49-F238E27FC236}">
                  <a16:creationId xmlns:a16="http://schemas.microsoft.com/office/drawing/2014/main" id="{5D49A1BF-9F2A-7EEE-82BF-CF1C6C638B06}"/>
                </a:ext>
              </a:extLst>
            </p:cNvPr>
            <p:cNvSpPr>
              <a:spLocks/>
            </p:cNvSpPr>
            <p:nvPr/>
          </p:nvSpPr>
          <p:spPr bwMode="auto">
            <a:xfrm>
              <a:off x="2541" y="2477"/>
              <a:ext cx="38"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02" name="Freeform 130">
              <a:extLst>
                <a:ext uri="{FF2B5EF4-FFF2-40B4-BE49-F238E27FC236}">
                  <a16:creationId xmlns:a16="http://schemas.microsoft.com/office/drawing/2014/main" id="{A47E6BD5-300A-9E2A-32E4-334F01512F6E}"/>
                </a:ext>
              </a:extLst>
            </p:cNvPr>
            <p:cNvSpPr>
              <a:spLocks/>
            </p:cNvSpPr>
            <p:nvPr/>
          </p:nvSpPr>
          <p:spPr bwMode="auto">
            <a:xfrm>
              <a:off x="2594" y="2477"/>
              <a:ext cx="37"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03" name="Freeform 131">
              <a:extLst>
                <a:ext uri="{FF2B5EF4-FFF2-40B4-BE49-F238E27FC236}">
                  <a16:creationId xmlns:a16="http://schemas.microsoft.com/office/drawing/2014/main" id="{F0403C8E-0EFA-9126-E03C-6848E2A5C386}"/>
                </a:ext>
              </a:extLst>
            </p:cNvPr>
            <p:cNvSpPr>
              <a:spLocks/>
            </p:cNvSpPr>
            <p:nvPr/>
          </p:nvSpPr>
          <p:spPr bwMode="auto">
            <a:xfrm>
              <a:off x="2646" y="2477"/>
              <a:ext cx="38" cy="7"/>
            </a:xfrm>
            <a:custGeom>
              <a:avLst/>
              <a:gdLst>
                <a:gd name="T0" fmla="*/ 8 w 76"/>
                <a:gd name="T1" fmla="*/ 0 h 15"/>
                <a:gd name="T2" fmla="*/ 5 w 76"/>
                <a:gd name="T3" fmla="*/ 1 h 15"/>
                <a:gd name="T4" fmla="*/ 3 w 76"/>
                <a:gd name="T5" fmla="*/ 2 h 15"/>
                <a:gd name="T6" fmla="*/ 0 w 76"/>
                <a:gd name="T7" fmla="*/ 7 h 15"/>
                <a:gd name="T8" fmla="*/ 3 w 76"/>
                <a:gd name="T9" fmla="*/ 12 h 15"/>
                <a:gd name="T10" fmla="*/ 5 w 76"/>
                <a:gd name="T11" fmla="*/ 15 h 15"/>
                <a:gd name="T12" fmla="*/ 8 w 76"/>
                <a:gd name="T13" fmla="*/ 15 h 15"/>
                <a:gd name="T14" fmla="*/ 68 w 76"/>
                <a:gd name="T15" fmla="*/ 15 h 15"/>
                <a:gd name="T16" fmla="*/ 71 w 76"/>
                <a:gd name="T17" fmla="*/ 15 h 15"/>
                <a:gd name="T18" fmla="*/ 73 w 76"/>
                <a:gd name="T19" fmla="*/ 12 h 15"/>
                <a:gd name="T20" fmla="*/ 76 w 76"/>
                <a:gd name="T21" fmla="*/ 7 h 15"/>
                <a:gd name="T22" fmla="*/ 73 w 76"/>
                <a:gd name="T23" fmla="*/ 2 h 15"/>
                <a:gd name="T24" fmla="*/ 71 w 76"/>
                <a:gd name="T25" fmla="*/ 1 h 15"/>
                <a:gd name="T26" fmla="*/ 68 w 76"/>
                <a:gd name="T27" fmla="*/ 0 h 15"/>
                <a:gd name="T28" fmla="*/ 8 w 76"/>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
                <a:gd name="T46" fmla="*/ 0 h 15"/>
                <a:gd name="T47" fmla="*/ 76 w 76"/>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 h="15">
                  <a:moveTo>
                    <a:pt x="8" y="0"/>
                  </a:moveTo>
                  <a:lnTo>
                    <a:pt x="5" y="1"/>
                  </a:lnTo>
                  <a:lnTo>
                    <a:pt x="3" y="2"/>
                  </a:lnTo>
                  <a:lnTo>
                    <a:pt x="0" y="7"/>
                  </a:lnTo>
                  <a:lnTo>
                    <a:pt x="3" y="12"/>
                  </a:lnTo>
                  <a:lnTo>
                    <a:pt x="5" y="15"/>
                  </a:lnTo>
                  <a:lnTo>
                    <a:pt x="8" y="15"/>
                  </a:lnTo>
                  <a:lnTo>
                    <a:pt x="68" y="15"/>
                  </a:lnTo>
                  <a:lnTo>
                    <a:pt x="71" y="15"/>
                  </a:lnTo>
                  <a:lnTo>
                    <a:pt x="73" y="12"/>
                  </a:lnTo>
                  <a:lnTo>
                    <a:pt x="76" y="7"/>
                  </a:lnTo>
                  <a:lnTo>
                    <a:pt x="73" y="2"/>
                  </a:lnTo>
                  <a:lnTo>
                    <a:pt x="71"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04" name="Freeform 132">
              <a:extLst>
                <a:ext uri="{FF2B5EF4-FFF2-40B4-BE49-F238E27FC236}">
                  <a16:creationId xmlns:a16="http://schemas.microsoft.com/office/drawing/2014/main" id="{E6202253-0C0B-07D2-28A5-59D2FFB9F977}"/>
                </a:ext>
              </a:extLst>
            </p:cNvPr>
            <p:cNvSpPr>
              <a:spLocks/>
            </p:cNvSpPr>
            <p:nvPr/>
          </p:nvSpPr>
          <p:spPr bwMode="auto">
            <a:xfrm>
              <a:off x="2699" y="2477"/>
              <a:ext cx="37"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05" name="Freeform 133">
              <a:extLst>
                <a:ext uri="{FF2B5EF4-FFF2-40B4-BE49-F238E27FC236}">
                  <a16:creationId xmlns:a16="http://schemas.microsoft.com/office/drawing/2014/main" id="{7962E2BE-4920-F32E-F84C-9096EC191F03}"/>
                </a:ext>
              </a:extLst>
            </p:cNvPr>
            <p:cNvSpPr>
              <a:spLocks/>
            </p:cNvSpPr>
            <p:nvPr/>
          </p:nvSpPr>
          <p:spPr bwMode="auto">
            <a:xfrm>
              <a:off x="2751" y="2477"/>
              <a:ext cx="38"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06" name="Freeform 134">
              <a:extLst>
                <a:ext uri="{FF2B5EF4-FFF2-40B4-BE49-F238E27FC236}">
                  <a16:creationId xmlns:a16="http://schemas.microsoft.com/office/drawing/2014/main" id="{1449DC0F-3013-B4BC-050B-6332F15BFDEC}"/>
                </a:ext>
              </a:extLst>
            </p:cNvPr>
            <p:cNvSpPr>
              <a:spLocks/>
            </p:cNvSpPr>
            <p:nvPr/>
          </p:nvSpPr>
          <p:spPr bwMode="auto">
            <a:xfrm>
              <a:off x="2804" y="2477"/>
              <a:ext cx="37"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07" name="Freeform 135">
              <a:extLst>
                <a:ext uri="{FF2B5EF4-FFF2-40B4-BE49-F238E27FC236}">
                  <a16:creationId xmlns:a16="http://schemas.microsoft.com/office/drawing/2014/main" id="{EEA8BC06-9016-C4AB-5275-1C4CCD7319BF}"/>
                </a:ext>
              </a:extLst>
            </p:cNvPr>
            <p:cNvSpPr>
              <a:spLocks/>
            </p:cNvSpPr>
            <p:nvPr/>
          </p:nvSpPr>
          <p:spPr bwMode="auto">
            <a:xfrm>
              <a:off x="2856" y="2477"/>
              <a:ext cx="38"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08" name="Freeform 136">
              <a:extLst>
                <a:ext uri="{FF2B5EF4-FFF2-40B4-BE49-F238E27FC236}">
                  <a16:creationId xmlns:a16="http://schemas.microsoft.com/office/drawing/2014/main" id="{DE30C9D8-660D-270E-C962-132D27AC8027}"/>
                </a:ext>
              </a:extLst>
            </p:cNvPr>
            <p:cNvSpPr>
              <a:spLocks/>
            </p:cNvSpPr>
            <p:nvPr/>
          </p:nvSpPr>
          <p:spPr bwMode="auto">
            <a:xfrm>
              <a:off x="2909" y="2477"/>
              <a:ext cx="37"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09" name="Freeform 137">
              <a:extLst>
                <a:ext uri="{FF2B5EF4-FFF2-40B4-BE49-F238E27FC236}">
                  <a16:creationId xmlns:a16="http://schemas.microsoft.com/office/drawing/2014/main" id="{9C16CC15-4D41-B87C-204B-2AA2B5A91E68}"/>
                </a:ext>
              </a:extLst>
            </p:cNvPr>
            <p:cNvSpPr>
              <a:spLocks/>
            </p:cNvSpPr>
            <p:nvPr/>
          </p:nvSpPr>
          <p:spPr bwMode="auto">
            <a:xfrm>
              <a:off x="2961" y="2477"/>
              <a:ext cx="38"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10" name="Freeform 138">
              <a:extLst>
                <a:ext uri="{FF2B5EF4-FFF2-40B4-BE49-F238E27FC236}">
                  <a16:creationId xmlns:a16="http://schemas.microsoft.com/office/drawing/2014/main" id="{20B942F6-CC1E-1137-7BFF-390BC2BF9606}"/>
                </a:ext>
              </a:extLst>
            </p:cNvPr>
            <p:cNvSpPr>
              <a:spLocks/>
            </p:cNvSpPr>
            <p:nvPr/>
          </p:nvSpPr>
          <p:spPr bwMode="auto">
            <a:xfrm>
              <a:off x="3014" y="2477"/>
              <a:ext cx="37"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11" name="Freeform 139">
              <a:extLst>
                <a:ext uri="{FF2B5EF4-FFF2-40B4-BE49-F238E27FC236}">
                  <a16:creationId xmlns:a16="http://schemas.microsoft.com/office/drawing/2014/main" id="{57DE0595-2DC2-0597-266A-C2AC321CC497}"/>
                </a:ext>
              </a:extLst>
            </p:cNvPr>
            <p:cNvSpPr>
              <a:spLocks/>
            </p:cNvSpPr>
            <p:nvPr/>
          </p:nvSpPr>
          <p:spPr bwMode="auto">
            <a:xfrm>
              <a:off x="3066" y="2477"/>
              <a:ext cx="38"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12" name="Freeform 140">
              <a:extLst>
                <a:ext uri="{FF2B5EF4-FFF2-40B4-BE49-F238E27FC236}">
                  <a16:creationId xmlns:a16="http://schemas.microsoft.com/office/drawing/2014/main" id="{72C41B61-49E4-7D9B-5471-2614C91F8BAA}"/>
                </a:ext>
              </a:extLst>
            </p:cNvPr>
            <p:cNvSpPr>
              <a:spLocks/>
            </p:cNvSpPr>
            <p:nvPr/>
          </p:nvSpPr>
          <p:spPr bwMode="auto">
            <a:xfrm>
              <a:off x="3119" y="2477"/>
              <a:ext cx="37"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13" name="Freeform 141">
              <a:extLst>
                <a:ext uri="{FF2B5EF4-FFF2-40B4-BE49-F238E27FC236}">
                  <a16:creationId xmlns:a16="http://schemas.microsoft.com/office/drawing/2014/main" id="{26ADC927-7447-7D57-D86C-ABF39EBADC4C}"/>
                </a:ext>
              </a:extLst>
            </p:cNvPr>
            <p:cNvSpPr>
              <a:spLocks/>
            </p:cNvSpPr>
            <p:nvPr/>
          </p:nvSpPr>
          <p:spPr bwMode="auto">
            <a:xfrm>
              <a:off x="3171" y="2477"/>
              <a:ext cx="38"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14" name="Freeform 142">
              <a:extLst>
                <a:ext uri="{FF2B5EF4-FFF2-40B4-BE49-F238E27FC236}">
                  <a16:creationId xmlns:a16="http://schemas.microsoft.com/office/drawing/2014/main" id="{C059111C-41B7-739B-1F81-E637D14B9B18}"/>
                </a:ext>
              </a:extLst>
            </p:cNvPr>
            <p:cNvSpPr>
              <a:spLocks/>
            </p:cNvSpPr>
            <p:nvPr/>
          </p:nvSpPr>
          <p:spPr bwMode="auto">
            <a:xfrm>
              <a:off x="3224" y="2477"/>
              <a:ext cx="37"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15" name="Freeform 143">
              <a:extLst>
                <a:ext uri="{FF2B5EF4-FFF2-40B4-BE49-F238E27FC236}">
                  <a16:creationId xmlns:a16="http://schemas.microsoft.com/office/drawing/2014/main" id="{D8CCB68A-56C7-A833-6FE7-9D12B73A5275}"/>
                </a:ext>
              </a:extLst>
            </p:cNvPr>
            <p:cNvSpPr>
              <a:spLocks/>
            </p:cNvSpPr>
            <p:nvPr/>
          </p:nvSpPr>
          <p:spPr bwMode="auto">
            <a:xfrm>
              <a:off x="3276" y="2477"/>
              <a:ext cx="38"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16" name="Freeform 144">
              <a:extLst>
                <a:ext uri="{FF2B5EF4-FFF2-40B4-BE49-F238E27FC236}">
                  <a16:creationId xmlns:a16="http://schemas.microsoft.com/office/drawing/2014/main" id="{00FE4582-9899-5757-EBC8-43B63887682C}"/>
                </a:ext>
              </a:extLst>
            </p:cNvPr>
            <p:cNvSpPr>
              <a:spLocks/>
            </p:cNvSpPr>
            <p:nvPr/>
          </p:nvSpPr>
          <p:spPr bwMode="auto">
            <a:xfrm>
              <a:off x="3329" y="2477"/>
              <a:ext cx="37"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17" name="Freeform 145">
              <a:extLst>
                <a:ext uri="{FF2B5EF4-FFF2-40B4-BE49-F238E27FC236}">
                  <a16:creationId xmlns:a16="http://schemas.microsoft.com/office/drawing/2014/main" id="{18512203-69F9-0040-F9D7-FA2C36DAAC5A}"/>
                </a:ext>
              </a:extLst>
            </p:cNvPr>
            <p:cNvSpPr>
              <a:spLocks/>
            </p:cNvSpPr>
            <p:nvPr/>
          </p:nvSpPr>
          <p:spPr bwMode="auto">
            <a:xfrm>
              <a:off x="3381" y="2477"/>
              <a:ext cx="38"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8" y="15"/>
                  </a:lnTo>
                  <a:lnTo>
                    <a:pt x="70" y="15"/>
                  </a:lnTo>
                  <a:lnTo>
                    <a:pt x="73" y="12"/>
                  </a:lnTo>
                  <a:lnTo>
                    <a:pt x="75" y="7"/>
                  </a:lnTo>
                  <a:lnTo>
                    <a:pt x="73" y="2"/>
                  </a:lnTo>
                  <a:lnTo>
                    <a:pt x="70" y="1"/>
                  </a:lnTo>
                  <a:lnTo>
                    <a:pt x="68"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18" name="Freeform 146">
              <a:extLst>
                <a:ext uri="{FF2B5EF4-FFF2-40B4-BE49-F238E27FC236}">
                  <a16:creationId xmlns:a16="http://schemas.microsoft.com/office/drawing/2014/main" id="{78872C09-D8A5-B1E8-0C74-337E6E3B4F72}"/>
                </a:ext>
              </a:extLst>
            </p:cNvPr>
            <p:cNvSpPr>
              <a:spLocks/>
            </p:cNvSpPr>
            <p:nvPr/>
          </p:nvSpPr>
          <p:spPr bwMode="auto">
            <a:xfrm>
              <a:off x="3434" y="2477"/>
              <a:ext cx="38"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19" name="Freeform 147">
              <a:extLst>
                <a:ext uri="{FF2B5EF4-FFF2-40B4-BE49-F238E27FC236}">
                  <a16:creationId xmlns:a16="http://schemas.microsoft.com/office/drawing/2014/main" id="{C6CA7A78-F666-3F38-9A9A-BF5C433C2E4F}"/>
                </a:ext>
              </a:extLst>
            </p:cNvPr>
            <p:cNvSpPr>
              <a:spLocks/>
            </p:cNvSpPr>
            <p:nvPr/>
          </p:nvSpPr>
          <p:spPr bwMode="auto">
            <a:xfrm>
              <a:off x="3487" y="2477"/>
              <a:ext cx="37"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20" name="Freeform 148">
              <a:extLst>
                <a:ext uri="{FF2B5EF4-FFF2-40B4-BE49-F238E27FC236}">
                  <a16:creationId xmlns:a16="http://schemas.microsoft.com/office/drawing/2014/main" id="{21975DC9-5652-BEF5-BD3D-276D34DF6910}"/>
                </a:ext>
              </a:extLst>
            </p:cNvPr>
            <p:cNvSpPr>
              <a:spLocks/>
            </p:cNvSpPr>
            <p:nvPr/>
          </p:nvSpPr>
          <p:spPr bwMode="auto">
            <a:xfrm>
              <a:off x="3539" y="2477"/>
              <a:ext cx="38"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21" name="Freeform 149">
              <a:extLst>
                <a:ext uri="{FF2B5EF4-FFF2-40B4-BE49-F238E27FC236}">
                  <a16:creationId xmlns:a16="http://schemas.microsoft.com/office/drawing/2014/main" id="{D0123448-D589-3CBA-B7A6-6FF0F8E13018}"/>
                </a:ext>
              </a:extLst>
            </p:cNvPr>
            <p:cNvSpPr>
              <a:spLocks/>
            </p:cNvSpPr>
            <p:nvPr/>
          </p:nvSpPr>
          <p:spPr bwMode="auto">
            <a:xfrm>
              <a:off x="3592" y="2477"/>
              <a:ext cx="37"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22" name="Freeform 150">
              <a:extLst>
                <a:ext uri="{FF2B5EF4-FFF2-40B4-BE49-F238E27FC236}">
                  <a16:creationId xmlns:a16="http://schemas.microsoft.com/office/drawing/2014/main" id="{3EACEC66-0B2C-5351-5E45-F3288C3C58D3}"/>
                </a:ext>
              </a:extLst>
            </p:cNvPr>
            <p:cNvSpPr>
              <a:spLocks/>
            </p:cNvSpPr>
            <p:nvPr/>
          </p:nvSpPr>
          <p:spPr bwMode="auto">
            <a:xfrm>
              <a:off x="3644" y="2477"/>
              <a:ext cx="38"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23" name="Freeform 151">
              <a:extLst>
                <a:ext uri="{FF2B5EF4-FFF2-40B4-BE49-F238E27FC236}">
                  <a16:creationId xmlns:a16="http://schemas.microsoft.com/office/drawing/2014/main" id="{0FA1273D-A4BC-D0FB-9A64-851358926DEB}"/>
                </a:ext>
              </a:extLst>
            </p:cNvPr>
            <p:cNvSpPr>
              <a:spLocks/>
            </p:cNvSpPr>
            <p:nvPr/>
          </p:nvSpPr>
          <p:spPr bwMode="auto">
            <a:xfrm>
              <a:off x="3697" y="2477"/>
              <a:ext cx="37"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24" name="Freeform 152">
              <a:extLst>
                <a:ext uri="{FF2B5EF4-FFF2-40B4-BE49-F238E27FC236}">
                  <a16:creationId xmlns:a16="http://schemas.microsoft.com/office/drawing/2014/main" id="{6EAE9A59-F084-CB90-A1B3-2925C6FE857C}"/>
                </a:ext>
              </a:extLst>
            </p:cNvPr>
            <p:cNvSpPr>
              <a:spLocks/>
            </p:cNvSpPr>
            <p:nvPr/>
          </p:nvSpPr>
          <p:spPr bwMode="auto">
            <a:xfrm>
              <a:off x="3749" y="2477"/>
              <a:ext cx="38"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25" name="Freeform 153">
              <a:extLst>
                <a:ext uri="{FF2B5EF4-FFF2-40B4-BE49-F238E27FC236}">
                  <a16:creationId xmlns:a16="http://schemas.microsoft.com/office/drawing/2014/main" id="{B49DF19B-D680-994F-CA65-3DA908034293}"/>
                </a:ext>
              </a:extLst>
            </p:cNvPr>
            <p:cNvSpPr>
              <a:spLocks/>
            </p:cNvSpPr>
            <p:nvPr/>
          </p:nvSpPr>
          <p:spPr bwMode="auto">
            <a:xfrm>
              <a:off x="3802" y="2477"/>
              <a:ext cx="37"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26" name="Freeform 154">
              <a:extLst>
                <a:ext uri="{FF2B5EF4-FFF2-40B4-BE49-F238E27FC236}">
                  <a16:creationId xmlns:a16="http://schemas.microsoft.com/office/drawing/2014/main" id="{BD251DEC-6493-226A-1BF3-21D30019E79C}"/>
                </a:ext>
              </a:extLst>
            </p:cNvPr>
            <p:cNvSpPr>
              <a:spLocks/>
            </p:cNvSpPr>
            <p:nvPr/>
          </p:nvSpPr>
          <p:spPr bwMode="auto">
            <a:xfrm>
              <a:off x="3854" y="2477"/>
              <a:ext cx="38"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27" name="Freeform 155">
              <a:extLst>
                <a:ext uri="{FF2B5EF4-FFF2-40B4-BE49-F238E27FC236}">
                  <a16:creationId xmlns:a16="http://schemas.microsoft.com/office/drawing/2014/main" id="{AE66DECD-10CA-7D4A-B5A1-84B49F8C4222}"/>
                </a:ext>
              </a:extLst>
            </p:cNvPr>
            <p:cNvSpPr>
              <a:spLocks/>
            </p:cNvSpPr>
            <p:nvPr/>
          </p:nvSpPr>
          <p:spPr bwMode="auto">
            <a:xfrm>
              <a:off x="3907" y="2477"/>
              <a:ext cx="37"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28" name="Freeform 156">
              <a:extLst>
                <a:ext uri="{FF2B5EF4-FFF2-40B4-BE49-F238E27FC236}">
                  <a16:creationId xmlns:a16="http://schemas.microsoft.com/office/drawing/2014/main" id="{477AE273-2196-B3A7-D9F3-198921FB3FEC}"/>
                </a:ext>
              </a:extLst>
            </p:cNvPr>
            <p:cNvSpPr>
              <a:spLocks/>
            </p:cNvSpPr>
            <p:nvPr/>
          </p:nvSpPr>
          <p:spPr bwMode="auto">
            <a:xfrm>
              <a:off x="3959" y="2477"/>
              <a:ext cx="38"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29" name="Freeform 157">
              <a:extLst>
                <a:ext uri="{FF2B5EF4-FFF2-40B4-BE49-F238E27FC236}">
                  <a16:creationId xmlns:a16="http://schemas.microsoft.com/office/drawing/2014/main" id="{9987FDC6-63E8-5CDE-7577-4251CB7A44A9}"/>
                </a:ext>
              </a:extLst>
            </p:cNvPr>
            <p:cNvSpPr>
              <a:spLocks/>
            </p:cNvSpPr>
            <p:nvPr/>
          </p:nvSpPr>
          <p:spPr bwMode="auto">
            <a:xfrm>
              <a:off x="4012" y="2477"/>
              <a:ext cx="37"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30" name="Freeform 158">
              <a:extLst>
                <a:ext uri="{FF2B5EF4-FFF2-40B4-BE49-F238E27FC236}">
                  <a16:creationId xmlns:a16="http://schemas.microsoft.com/office/drawing/2014/main" id="{97D581C1-B60A-EA61-DDA5-4C9F1CBE0C43}"/>
                </a:ext>
              </a:extLst>
            </p:cNvPr>
            <p:cNvSpPr>
              <a:spLocks/>
            </p:cNvSpPr>
            <p:nvPr/>
          </p:nvSpPr>
          <p:spPr bwMode="auto">
            <a:xfrm>
              <a:off x="4064" y="2477"/>
              <a:ext cx="38"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31" name="Freeform 159">
              <a:extLst>
                <a:ext uri="{FF2B5EF4-FFF2-40B4-BE49-F238E27FC236}">
                  <a16:creationId xmlns:a16="http://schemas.microsoft.com/office/drawing/2014/main" id="{8E819655-6354-E569-22D3-4BE3FAE28C33}"/>
                </a:ext>
              </a:extLst>
            </p:cNvPr>
            <p:cNvSpPr>
              <a:spLocks/>
            </p:cNvSpPr>
            <p:nvPr/>
          </p:nvSpPr>
          <p:spPr bwMode="auto">
            <a:xfrm>
              <a:off x="4117" y="2477"/>
              <a:ext cx="37" cy="7"/>
            </a:xfrm>
            <a:custGeom>
              <a:avLst/>
              <a:gdLst>
                <a:gd name="T0" fmla="*/ 8 w 76"/>
                <a:gd name="T1" fmla="*/ 0 h 15"/>
                <a:gd name="T2" fmla="*/ 5 w 76"/>
                <a:gd name="T3" fmla="*/ 1 h 15"/>
                <a:gd name="T4" fmla="*/ 3 w 76"/>
                <a:gd name="T5" fmla="*/ 2 h 15"/>
                <a:gd name="T6" fmla="*/ 0 w 76"/>
                <a:gd name="T7" fmla="*/ 7 h 15"/>
                <a:gd name="T8" fmla="*/ 3 w 76"/>
                <a:gd name="T9" fmla="*/ 12 h 15"/>
                <a:gd name="T10" fmla="*/ 5 w 76"/>
                <a:gd name="T11" fmla="*/ 15 h 15"/>
                <a:gd name="T12" fmla="*/ 8 w 76"/>
                <a:gd name="T13" fmla="*/ 15 h 15"/>
                <a:gd name="T14" fmla="*/ 68 w 76"/>
                <a:gd name="T15" fmla="*/ 15 h 15"/>
                <a:gd name="T16" fmla="*/ 71 w 76"/>
                <a:gd name="T17" fmla="*/ 15 h 15"/>
                <a:gd name="T18" fmla="*/ 73 w 76"/>
                <a:gd name="T19" fmla="*/ 12 h 15"/>
                <a:gd name="T20" fmla="*/ 76 w 76"/>
                <a:gd name="T21" fmla="*/ 7 h 15"/>
                <a:gd name="T22" fmla="*/ 73 w 76"/>
                <a:gd name="T23" fmla="*/ 2 h 15"/>
                <a:gd name="T24" fmla="*/ 71 w 76"/>
                <a:gd name="T25" fmla="*/ 1 h 15"/>
                <a:gd name="T26" fmla="*/ 68 w 76"/>
                <a:gd name="T27" fmla="*/ 0 h 15"/>
                <a:gd name="T28" fmla="*/ 8 w 76"/>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
                <a:gd name="T46" fmla="*/ 0 h 15"/>
                <a:gd name="T47" fmla="*/ 76 w 76"/>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 h="15">
                  <a:moveTo>
                    <a:pt x="8" y="0"/>
                  </a:moveTo>
                  <a:lnTo>
                    <a:pt x="5" y="1"/>
                  </a:lnTo>
                  <a:lnTo>
                    <a:pt x="3" y="2"/>
                  </a:lnTo>
                  <a:lnTo>
                    <a:pt x="0" y="7"/>
                  </a:lnTo>
                  <a:lnTo>
                    <a:pt x="3" y="12"/>
                  </a:lnTo>
                  <a:lnTo>
                    <a:pt x="5" y="15"/>
                  </a:lnTo>
                  <a:lnTo>
                    <a:pt x="8" y="15"/>
                  </a:lnTo>
                  <a:lnTo>
                    <a:pt x="68" y="15"/>
                  </a:lnTo>
                  <a:lnTo>
                    <a:pt x="71" y="15"/>
                  </a:lnTo>
                  <a:lnTo>
                    <a:pt x="73" y="12"/>
                  </a:lnTo>
                  <a:lnTo>
                    <a:pt x="76" y="7"/>
                  </a:lnTo>
                  <a:lnTo>
                    <a:pt x="73" y="2"/>
                  </a:lnTo>
                  <a:lnTo>
                    <a:pt x="71"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32" name="Freeform 160">
              <a:extLst>
                <a:ext uri="{FF2B5EF4-FFF2-40B4-BE49-F238E27FC236}">
                  <a16:creationId xmlns:a16="http://schemas.microsoft.com/office/drawing/2014/main" id="{317CD981-F5B8-7ABC-27B5-D66BFCA9FB93}"/>
                </a:ext>
              </a:extLst>
            </p:cNvPr>
            <p:cNvSpPr>
              <a:spLocks/>
            </p:cNvSpPr>
            <p:nvPr/>
          </p:nvSpPr>
          <p:spPr bwMode="auto">
            <a:xfrm>
              <a:off x="4169" y="2477"/>
              <a:ext cx="38"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33" name="Freeform 161">
              <a:extLst>
                <a:ext uri="{FF2B5EF4-FFF2-40B4-BE49-F238E27FC236}">
                  <a16:creationId xmlns:a16="http://schemas.microsoft.com/office/drawing/2014/main" id="{6935CEDE-9CA6-E884-8847-364A2C6040B5}"/>
                </a:ext>
              </a:extLst>
            </p:cNvPr>
            <p:cNvSpPr>
              <a:spLocks/>
            </p:cNvSpPr>
            <p:nvPr/>
          </p:nvSpPr>
          <p:spPr bwMode="auto">
            <a:xfrm>
              <a:off x="4222" y="2477"/>
              <a:ext cx="37"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34" name="Freeform 162">
              <a:extLst>
                <a:ext uri="{FF2B5EF4-FFF2-40B4-BE49-F238E27FC236}">
                  <a16:creationId xmlns:a16="http://schemas.microsoft.com/office/drawing/2014/main" id="{AF96DE18-C8C8-D75A-77EC-0568078CB559}"/>
                </a:ext>
              </a:extLst>
            </p:cNvPr>
            <p:cNvSpPr>
              <a:spLocks/>
            </p:cNvSpPr>
            <p:nvPr/>
          </p:nvSpPr>
          <p:spPr bwMode="auto">
            <a:xfrm>
              <a:off x="4274" y="2477"/>
              <a:ext cx="38"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35" name="Freeform 163">
              <a:extLst>
                <a:ext uri="{FF2B5EF4-FFF2-40B4-BE49-F238E27FC236}">
                  <a16:creationId xmlns:a16="http://schemas.microsoft.com/office/drawing/2014/main" id="{6E7CF7E0-9723-B11D-26F8-91A0F8F5682F}"/>
                </a:ext>
              </a:extLst>
            </p:cNvPr>
            <p:cNvSpPr>
              <a:spLocks/>
            </p:cNvSpPr>
            <p:nvPr/>
          </p:nvSpPr>
          <p:spPr bwMode="auto">
            <a:xfrm>
              <a:off x="4327" y="2477"/>
              <a:ext cx="37"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36" name="Freeform 164">
              <a:extLst>
                <a:ext uri="{FF2B5EF4-FFF2-40B4-BE49-F238E27FC236}">
                  <a16:creationId xmlns:a16="http://schemas.microsoft.com/office/drawing/2014/main" id="{9D0B7F32-B3CA-4BCB-E0C6-4DCCB17FC3C0}"/>
                </a:ext>
              </a:extLst>
            </p:cNvPr>
            <p:cNvSpPr>
              <a:spLocks/>
            </p:cNvSpPr>
            <p:nvPr/>
          </p:nvSpPr>
          <p:spPr bwMode="auto">
            <a:xfrm>
              <a:off x="4379" y="2477"/>
              <a:ext cx="38"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37" name="Freeform 165">
              <a:extLst>
                <a:ext uri="{FF2B5EF4-FFF2-40B4-BE49-F238E27FC236}">
                  <a16:creationId xmlns:a16="http://schemas.microsoft.com/office/drawing/2014/main" id="{867FF525-F82D-6FBA-95B6-4ED39ED73C97}"/>
                </a:ext>
              </a:extLst>
            </p:cNvPr>
            <p:cNvSpPr>
              <a:spLocks/>
            </p:cNvSpPr>
            <p:nvPr/>
          </p:nvSpPr>
          <p:spPr bwMode="auto">
            <a:xfrm>
              <a:off x="4432" y="2477"/>
              <a:ext cx="37"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38" name="Freeform 166">
              <a:extLst>
                <a:ext uri="{FF2B5EF4-FFF2-40B4-BE49-F238E27FC236}">
                  <a16:creationId xmlns:a16="http://schemas.microsoft.com/office/drawing/2014/main" id="{2B43B19F-C3FE-7EE9-1497-38B7403CC9E8}"/>
                </a:ext>
              </a:extLst>
            </p:cNvPr>
            <p:cNvSpPr>
              <a:spLocks/>
            </p:cNvSpPr>
            <p:nvPr/>
          </p:nvSpPr>
          <p:spPr bwMode="auto">
            <a:xfrm>
              <a:off x="4484" y="2477"/>
              <a:ext cx="38"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39" name="Freeform 167">
              <a:extLst>
                <a:ext uri="{FF2B5EF4-FFF2-40B4-BE49-F238E27FC236}">
                  <a16:creationId xmlns:a16="http://schemas.microsoft.com/office/drawing/2014/main" id="{B55BE20E-16DD-5FF5-2E9B-2D2B9C249DD7}"/>
                </a:ext>
              </a:extLst>
            </p:cNvPr>
            <p:cNvSpPr>
              <a:spLocks/>
            </p:cNvSpPr>
            <p:nvPr/>
          </p:nvSpPr>
          <p:spPr bwMode="auto">
            <a:xfrm>
              <a:off x="4537" y="2477"/>
              <a:ext cx="37"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40" name="Freeform 168">
              <a:extLst>
                <a:ext uri="{FF2B5EF4-FFF2-40B4-BE49-F238E27FC236}">
                  <a16:creationId xmlns:a16="http://schemas.microsoft.com/office/drawing/2014/main" id="{4EEA61C7-BE0E-9E4D-4772-25FB2FF98E5B}"/>
                </a:ext>
              </a:extLst>
            </p:cNvPr>
            <p:cNvSpPr>
              <a:spLocks/>
            </p:cNvSpPr>
            <p:nvPr/>
          </p:nvSpPr>
          <p:spPr bwMode="auto">
            <a:xfrm>
              <a:off x="4589" y="2477"/>
              <a:ext cx="38"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41" name="Freeform 169">
              <a:extLst>
                <a:ext uri="{FF2B5EF4-FFF2-40B4-BE49-F238E27FC236}">
                  <a16:creationId xmlns:a16="http://schemas.microsoft.com/office/drawing/2014/main" id="{2E78E999-EBC6-6494-422E-A7AA39DF419D}"/>
                </a:ext>
              </a:extLst>
            </p:cNvPr>
            <p:cNvSpPr>
              <a:spLocks/>
            </p:cNvSpPr>
            <p:nvPr/>
          </p:nvSpPr>
          <p:spPr bwMode="auto">
            <a:xfrm>
              <a:off x="4642" y="2477"/>
              <a:ext cx="37"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42" name="Freeform 170">
              <a:extLst>
                <a:ext uri="{FF2B5EF4-FFF2-40B4-BE49-F238E27FC236}">
                  <a16:creationId xmlns:a16="http://schemas.microsoft.com/office/drawing/2014/main" id="{366B5DE0-6BC7-C5F7-0897-10378EDB60C3}"/>
                </a:ext>
              </a:extLst>
            </p:cNvPr>
            <p:cNvSpPr>
              <a:spLocks/>
            </p:cNvSpPr>
            <p:nvPr/>
          </p:nvSpPr>
          <p:spPr bwMode="auto">
            <a:xfrm>
              <a:off x="4694" y="2477"/>
              <a:ext cx="38"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43" name="Freeform 171">
              <a:extLst>
                <a:ext uri="{FF2B5EF4-FFF2-40B4-BE49-F238E27FC236}">
                  <a16:creationId xmlns:a16="http://schemas.microsoft.com/office/drawing/2014/main" id="{A58B2D96-DE0E-BF31-3DBA-13BD6CFE1AF9}"/>
                </a:ext>
              </a:extLst>
            </p:cNvPr>
            <p:cNvSpPr>
              <a:spLocks/>
            </p:cNvSpPr>
            <p:nvPr/>
          </p:nvSpPr>
          <p:spPr bwMode="auto">
            <a:xfrm>
              <a:off x="4747" y="2477"/>
              <a:ext cx="37"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44" name="Freeform 172">
              <a:extLst>
                <a:ext uri="{FF2B5EF4-FFF2-40B4-BE49-F238E27FC236}">
                  <a16:creationId xmlns:a16="http://schemas.microsoft.com/office/drawing/2014/main" id="{8C92ED1A-874E-8905-0A5D-E7A5EC0C6AB2}"/>
                </a:ext>
              </a:extLst>
            </p:cNvPr>
            <p:cNvSpPr>
              <a:spLocks/>
            </p:cNvSpPr>
            <p:nvPr/>
          </p:nvSpPr>
          <p:spPr bwMode="auto">
            <a:xfrm>
              <a:off x="4799" y="2477"/>
              <a:ext cx="38"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7 w 75"/>
                <a:gd name="T15" fmla="*/ 15 h 15"/>
                <a:gd name="T16" fmla="*/ 70 w 75"/>
                <a:gd name="T17" fmla="*/ 15 h 15"/>
                <a:gd name="T18" fmla="*/ 72 w 75"/>
                <a:gd name="T19" fmla="*/ 12 h 15"/>
                <a:gd name="T20" fmla="*/ 75 w 75"/>
                <a:gd name="T21" fmla="*/ 7 h 15"/>
                <a:gd name="T22" fmla="*/ 72 w 75"/>
                <a:gd name="T23" fmla="*/ 2 h 15"/>
                <a:gd name="T24" fmla="*/ 70 w 75"/>
                <a:gd name="T25" fmla="*/ 1 h 15"/>
                <a:gd name="T26" fmla="*/ 67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7" y="15"/>
                  </a:lnTo>
                  <a:lnTo>
                    <a:pt x="70" y="15"/>
                  </a:lnTo>
                  <a:lnTo>
                    <a:pt x="72" y="12"/>
                  </a:lnTo>
                  <a:lnTo>
                    <a:pt x="75" y="7"/>
                  </a:lnTo>
                  <a:lnTo>
                    <a:pt x="72" y="2"/>
                  </a:lnTo>
                  <a:lnTo>
                    <a:pt x="70" y="1"/>
                  </a:lnTo>
                  <a:lnTo>
                    <a:pt x="6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45" name="Freeform 173">
              <a:extLst>
                <a:ext uri="{FF2B5EF4-FFF2-40B4-BE49-F238E27FC236}">
                  <a16:creationId xmlns:a16="http://schemas.microsoft.com/office/drawing/2014/main" id="{F9E2A392-D684-4D13-9E17-F6B54231990D}"/>
                </a:ext>
              </a:extLst>
            </p:cNvPr>
            <p:cNvSpPr>
              <a:spLocks/>
            </p:cNvSpPr>
            <p:nvPr/>
          </p:nvSpPr>
          <p:spPr bwMode="auto">
            <a:xfrm>
              <a:off x="4852" y="2477"/>
              <a:ext cx="38" cy="7"/>
            </a:xfrm>
            <a:custGeom>
              <a:avLst/>
              <a:gdLst>
                <a:gd name="T0" fmla="*/ 7 w 75"/>
                <a:gd name="T1" fmla="*/ 0 h 15"/>
                <a:gd name="T2" fmla="*/ 5 w 75"/>
                <a:gd name="T3" fmla="*/ 1 h 15"/>
                <a:gd name="T4" fmla="*/ 2 w 75"/>
                <a:gd name="T5" fmla="*/ 2 h 15"/>
                <a:gd name="T6" fmla="*/ 0 w 75"/>
                <a:gd name="T7" fmla="*/ 7 h 15"/>
                <a:gd name="T8" fmla="*/ 2 w 75"/>
                <a:gd name="T9" fmla="*/ 12 h 15"/>
                <a:gd name="T10" fmla="*/ 5 w 75"/>
                <a:gd name="T11" fmla="*/ 15 h 15"/>
                <a:gd name="T12" fmla="*/ 7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7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7" y="0"/>
                  </a:moveTo>
                  <a:lnTo>
                    <a:pt x="5" y="1"/>
                  </a:lnTo>
                  <a:lnTo>
                    <a:pt x="2" y="2"/>
                  </a:lnTo>
                  <a:lnTo>
                    <a:pt x="0" y="7"/>
                  </a:lnTo>
                  <a:lnTo>
                    <a:pt x="2" y="12"/>
                  </a:lnTo>
                  <a:lnTo>
                    <a:pt x="5" y="15"/>
                  </a:lnTo>
                  <a:lnTo>
                    <a:pt x="7" y="15"/>
                  </a:lnTo>
                  <a:lnTo>
                    <a:pt x="68" y="15"/>
                  </a:lnTo>
                  <a:lnTo>
                    <a:pt x="70" y="15"/>
                  </a:lnTo>
                  <a:lnTo>
                    <a:pt x="73" y="12"/>
                  </a:lnTo>
                  <a:lnTo>
                    <a:pt x="75" y="7"/>
                  </a:lnTo>
                  <a:lnTo>
                    <a:pt x="73" y="2"/>
                  </a:lnTo>
                  <a:lnTo>
                    <a:pt x="70" y="1"/>
                  </a:lnTo>
                  <a:lnTo>
                    <a:pt x="68"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46" name="Freeform 174">
              <a:extLst>
                <a:ext uri="{FF2B5EF4-FFF2-40B4-BE49-F238E27FC236}">
                  <a16:creationId xmlns:a16="http://schemas.microsoft.com/office/drawing/2014/main" id="{6A868615-38F2-03F9-21A6-EC7D17C0203D}"/>
                </a:ext>
              </a:extLst>
            </p:cNvPr>
            <p:cNvSpPr>
              <a:spLocks/>
            </p:cNvSpPr>
            <p:nvPr/>
          </p:nvSpPr>
          <p:spPr bwMode="auto">
            <a:xfrm>
              <a:off x="4905" y="2477"/>
              <a:ext cx="37"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47" name="Freeform 175">
              <a:extLst>
                <a:ext uri="{FF2B5EF4-FFF2-40B4-BE49-F238E27FC236}">
                  <a16:creationId xmlns:a16="http://schemas.microsoft.com/office/drawing/2014/main" id="{F108FC0D-5876-9A11-B569-3563338F5F12}"/>
                </a:ext>
              </a:extLst>
            </p:cNvPr>
            <p:cNvSpPr>
              <a:spLocks/>
            </p:cNvSpPr>
            <p:nvPr/>
          </p:nvSpPr>
          <p:spPr bwMode="auto">
            <a:xfrm>
              <a:off x="4957" y="2477"/>
              <a:ext cx="38"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48" name="Freeform 176">
              <a:extLst>
                <a:ext uri="{FF2B5EF4-FFF2-40B4-BE49-F238E27FC236}">
                  <a16:creationId xmlns:a16="http://schemas.microsoft.com/office/drawing/2014/main" id="{868E7B1E-559E-E160-5CEC-DA8ED94675EA}"/>
                </a:ext>
              </a:extLst>
            </p:cNvPr>
            <p:cNvSpPr>
              <a:spLocks/>
            </p:cNvSpPr>
            <p:nvPr/>
          </p:nvSpPr>
          <p:spPr bwMode="auto">
            <a:xfrm>
              <a:off x="5010" y="2477"/>
              <a:ext cx="37"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49" name="Freeform 177">
              <a:extLst>
                <a:ext uri="{FF2B5EF4-FFF2-40B4-BE49-F238E27FC236}">
                  <a16:creationId xmlns:a16="http://schemas.microsoft.com/office/drawing/2014/main" id="{CC7CA06D-651A-6592-DA5C-6CDB08A45D44}"/>
                </a:ext>
              </a:extLst>
            </p:cNvPr>
            <p:cNvSpPr>
              <a:spLocks/>
            </p:cNvSpPr>
            <p:nvPr/>
          </p:nvSpPr>
          <p:spPr bwMode="auto">
            <a:xfrm>
              <a:off x="5062" y="2477"/>
              <a:ext cx="38"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50" name="Freeform 178">
              <a:extLst>
                <a:ext uri="{FF2B5EF4-FFF2-40B4-BE49-F238E27FC236}">
                  <a16:creationId xmlns:a16="http://schemas.microsoft.com/office/drawing/2014/main" id="{C4ED29E3-5A8F-77BB-47FD-B7E6AD6B93BF}"/>
                </a:ext>
              </a:extLst>
            </p:cNvPr>
            <p:cNvSpPr>
              <a:spLocks/>
            </p:cNvSpPr>
            <p:nvPr/>
          </p:nvSpPr>
          <p:spPr bwMode="auto">
            <a:xfrm>
              <a:off x="5115" y="2477"/>
              <a:ext cx="37"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51" name="Freeform 179">
              <a:extLst>
                <a:ext uri="{FF2B5EF4-FFF2-40B4-BE49-F238E27FC236}">
                  <a16:creationId xmlns:a16="http://schemas.microsoft.com/office/drawing/2014/main" id="{57802461-2B3F-8927-2775-E5F7DFFAEFEC}"/>
                </a:ext>
              </a:extLst>
            </p:cNvPr>
            <p:cNvSpPr>
              <a:spLocks/>
            </p:cNvSpPr>
            <p:nvPr/>
          </p:nvSpPr>
          <p:spPr bwMode="auto">
            <a:xfrm>
              <a:off x="5167" y="2477"/>
              <a:ext cx="38"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52" name="Freeform 180">
              <a:extLst>
                <a:ext uri="{FF2B5EF4-FFF2-40B4-BE49-F238E27FC236}">
                  <a16:creationId xmlns:a16="http://schemas.microsoft.com/office/drawing/2014/main" id="{D7729FC3-380E-A876-C01A-70033AF8F09C}"/>
                </a:ext>
              </a:extLst>
            </p:cNvPr>
            <p:cNvSpPr>
              <a:spLocks/>
            </p:cNvSpPr>
            <p:nvPr/>
          </p:nvSpPr>
          <p:spPr bwMode="auto">
            <a:xfrm>
              <a:off x="5220" y="2477"/>
              <a:ext cx="37"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53" name="Freeform 181">
              <a:extLst>
                <a:ext uri="{FF2B5EF4-FFF2-40B4-BE49-F238E27FC236}">
                  <a16:creationId xmlns:a16="http://schemas.microsoft.com/office/drawing/2014/main" id="{667C9885-0C49-21AF-BF68-2336443484F0}"/>
                </a:ext>
              </a:extLst>
            </p:cNvPr>
            <p:cNvSpPr>
              <a:spLocks/>
            </p:cNvSpPr>
            <p:nvPr/>
          </p:nvSpPr>
          <p:spPr bwMode="auto">
            <a:xfrm>
              <a:off x="5272" y="2477"/>
              <a:ext cx="38"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54" name="Freeform 182">
              <a:extLst>
                <a:ext uri="{FF2B5EF4-FFF2-40B4-BE49-F238E27FC236}">
                  <a16:creationId xmlns:a16="http://schemas.microsoft.com/office/drawing/2014/main" id="{E96B2A62-61C3-136D-443E-C3EC5DDE2BCA}"/>
                </a:ext>
              </a:extLst>
            </p:cNvPr>
            <p:cNvSpPr>
              <a:spLocks/>
            </p:cNvSpPr>
            <p:nvPr/>
          </p:nvSpPr>
          <p:spPr bwMode="auto">
            <a:xfrm>
              <a:off x="5325" y="2477"/>
              <a:ext cx="37"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55" name="Freeform 183">
              <a:extLst>
                <a:ext uri="{FF2B5EF4-FFF2-40B4-BE49-F238E27FC236}">
                  <a16:creationId xmlns:a16="http://schemas.microsoft.com/office/drawing/2014/main" id="{39DE8941-E4FB-FE6A-6122-555BDCD4FC9E}"/>
                </a:ext>
              </a:extLst>
            </p:cNvPr>
            <p:cNvSpPr>
              <a:spLocks/>
            </p:cNvSpPr>
            <p:nvPr/>
          </p:nvSpPr>
          <p:spPr bwMode="auto">
            <a:xfrm>
              <a:off x="5377" y="2477"/>
              <a:ext cx="38"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56" name="Freeform 184">
              <a:extLst>
                <a:ext uri="{FF2B5EF4-FFF2-40B4-BE49-F238E27FC236}">
                  <a16:creationId xmlns:a16="http://schemas.microsoft.com/office/drawing/2014/main" id="{C5A4830C-478A-4F32-6C7F-A9873F80C4DE}"/>
                </a:ext>
              </a:extLst>
            </p:cNvPr>
            <p:cNvSpPr>
              <a:spLocks/>
            </p:cNvSpPr>
            <p:nvPr/>
          </p:nvSpPr>
          <p:spPr bwMode="auto">
            <a:xfrm>
              <a:off x="5430" y="2477"/>
              <a:ext cx="37"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657" name="Freeform 185">
              <a:extLst>
                <a:ext uri="{FF2B5EF4-FFF2-40B4-BE49-F238E27FC236}">
                  <a16:creationId xmlns:a16="http://schemas.microsoft.com/office/drawing/2014/main" id="{0BBABB63-740B-A2B8-B7C1-9E02760EDF89}"/>
                </a:ext>
              </a:extLst>
            </p:cNvPr>
            <p:cNvSpPr>
              <a:spLocks/>
            </p:cNvSpPr>
            <p:nvPr/>
          </p:nvSpPr>
          <p:spPr bwMode="auto">
            <a:xfrm>
              <a:off x="5482" y="2477"/>
              <a:ext cx="38" cy="7"/>
            </a:xfrm>
            <a:custGeom>
              <a:avLst/>
              <a:gdLst>
                <a:gd name="T0" fmla="*/ 8 w 75"/>
                <a:gd name="T1" fmla="*/ 0 h 15"/>
                <a:gd name="T2" fmla="*/ 5 w 75"/>
                <a:gd name="T3" fmla="*/ 1 h 15"/>
                <a:gd name="T4" fmla="*/ 3 w 75"/>
                <a:gd name="T5" fmla="*/ 2 h 15"/>
                <a:gd name="T6" fmla="*/ 0 w 75"/>
                <a:gd name="T7" fmla="*/ 7 h 15"/>
                <a:gd name="T8" fmla="*/ 3 w 75"/>
                <a:gd name="T9" fmla="*/ 12 h 15"/>
                <a:gd name="T10" fmla="*/ 5 w 75"/>
                <a:gd name="T11" fmla="*/ 15 h 15"/>
                <a:gd name="T12" fmla="*/ 8 w 75"/>
                <a:gd name="T13" fmla="*/ 15 h 15"/>
                <a:gd name="T14" fmla="*/ 68 w 75"/>
                <a:gd name="T15" fmla="*/ 15 h 15"/>
                <a:gd name="T16" fmla="*/ 70 w 75"/>
                <a:gd name="T17" fmla="*/ 15 h 15"/>
                <a:gd name="T18" fmla="*/ 73 w 75"/>
                <a:gd name="T19" fmla="*/ 12 h 15"/>
                <a:gd name="T20" fmla="*/ 75 w 75"/>
                <a:gd name="T21" fmla="*/ 7 h 15"/>
                <a:gd name="T22" fmla="*/ 73 w 75"/>
                <a:gd name="T23" fmla="*/ 2 h 15"/>
                <a:gd name="T24" fmla="*/ 70 w 75"/>
                <a:gd name="T25" fmla="*/ 1 h 15"/>
                <a:gd name="T26" fmla="*/ 68 w 75"/>
                <a:gd name="T27" fmla="*/ 0 h 15"/>
                <a:gd name="T28" fmla="*/ 8 w 75"/>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5"/>
                <a:gd name="T47" fmla="*/ 75 w 75"/>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5">
                  <a:moveTo>
                    <a:pt x="8" y="0"/>
                  </a:moveTo>
                  <a:lnTo>
                    <a:pt x="5" y="1"/>
                  </a:lnTo>
                  <a:lnTo>
                    <a:pt x="3" y="2"/>
                  </a:lnTo>
                  <a:lnTo>
                    <a:pt x="0" y="7"/>
                  </a:lnTo>
                  <a:lnTo>
                    <a:pt x="3" y="12"/>
                  </a:lnTo>
                  <a:lnTo>
                    <a:pt x="5" y="15"/>
                  </a:lnTo>
                  <a:lnTo>
                    <a:pt x="8" y="15"/>
                  </a:lnTo>
                  <a:lnTo>
                    <a:pt x="68" y="15"/>
                  </a:lnTo>
                  <a:lnTo>
                    <a:pt x="70" y="15"/>
                  </a:lnTo>
                  <a:lnTo>
                    <a:pt x="73" y="12"/>
                  </a:lnTo>
                  <a:lnTo>
                    <a:pt x="75" y="7"/>
                  </a:lnTo>
                  <a:lnTo>
                    <a:pt x="73" y="2"/>
                  </a:lnTo>
                  <a:lnTo>
                    <a:pt x="70" y="1"/>
                  </a:lnTo>
                  <a:lnTo>
                    <a:pt x="6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grpSp>
        <p:nvGrpSpPr>
          <p:cNvPr id="59416" name="Group 186">
            <a:extLst>
              <a:ext uri="{FF2B5EF4-FFF2-40B4-BE49-F238E27FC236}">
                <a16:creationId xmlns:a16="http://schemas.microsoft.com/office/drawing/2014/main" id="{9AB7E029-81CA-4CAC-B65C-0E67D82F4930}"/>
              </a:ext>
            </a:extLst>
          </p:cNvPr>
          <p:cNvGrpSpPr>
            <a:grpSpLocks/>
          </p:cNvGrpSpPr>
          <p:nvPr/>
        </p:nvGrpSpPr>
        <p:grpSpPr bwMode="auto">
          <a:xfrm>
            <a:off x="3294063" y="2060575"/>
            <a:ext cx="12700" cy="2773363"/>
            <a:chOff x="2075" y="1298"/>
            <a:chExt cx="8" cy="1747"/>
          </a:xfrm>
        </p:grpSpPr>
        <p:sp>
          <p:nvSpPr>
            <p:cNvPr id="59543" name="Freeform 187">
              <a:extLst>
                <a:ext uri="{FF2B5EF4-FFF2-40B4-BE49-F238E27FC236}">
                  <a16:creationId xmlns:a16="http://schemas.microsoft.com/office/drawing/2014/main" id="{67F688C6-6149-E18D-D620-E228835A7D97}"/>
                </a:ext>
              </a:extLst>
            </p:cNvPr>
            <p:cNvSpPr>
              <a:spLocks/>
            </p:cNvSpPr>
            <p:nvPr/>
          </p:nvSpPr>
          <p:spPr bwMode="auto">
            <a:xfrm>
              <a:off x="2075" y="1298"/>
              <a:ext cx="8" cy="38"/>
            </a:xfrm>
            <a:custGeom>
              <a:avLst/>
              <a:gdLst>
                <a:gd name="T0" fmla="*/ 15 w 15"/>
                <a:gd name="T1" fmla="*/ 7 h 75"/>
                <a:gd name="T2" fmla="*/ 12 w 15"/>
                <a:gd name="T3" fmla="*/ 2 h 75"/>
                <a:gd name="T4" fmla="*/ 10 w 15"/>
                <a:gd name="T5" fmla="*/ 1 h 75"/>
                <a:gd name="T6" fmla="*/ 7 w 15"/>
                <a:gd name="T7" fmla="*/ 0 h 75"/>
                <a:gd name="T8" fmla="*/ 5 w 15"/>
                <a:gd name="T9" fmla="*/ 1 h 75"/>
                <a:gd name="T10" fmla="*/ 2 w 15"/>
                <a:gd name="T11" fmla="*/ 2 h 75"/>
                <a:gd name="T12" fmla="*/ 0 w 15"/>
                <a:gd name="T13" fmla="*/ 7 h 75"/>
                <a:gd name="T14" fmla="*/ 0 w 15"/>
                <a:gd name="T15" fmla="*/ 67 h 75"/>
                <a:gd name="T16" fmla="*/ 2 w 15"/>
                <a:gd name="T17" fmla="*/ 72 h 75"/>
                <a:gd name="T18" fmla="*/ 5 w 15"/>
                <a:gd name="T19" fmla="*/ 74 h 75"/>
                <a:gd name="T20" fmla="*/ 7 w 15"/>
                <a:gd name="T21" fmla="*/ 75 h 75"/>
                <a:gd name="T22" fmla="*/ 10 w 15"/>
                <a:gd name="T23" fmla="*/ 74 h 75"/>
                <a:gd name="T24" fmla="*/ 12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2" y="2"/>
                  </a:lnTo>
                  <a:lnTo>
                    <a:pt x="10" y="1"/>
                  </a:lnTo>
                  <a:lnTo>
                    <a:pt x="7" y="0"/>
                  </a:lnTo>
                  <a:lnTo>
                    <a:pt x="5" y="1"/>
                  </a:lnTo>
                  <a:lnTo>
                    <a:pt x="2" y="2"/>
                  </a:lnTo>
                  <a:lnTo>
                    <a:pt x="0" y="7"/>
                  </a:lnTo>
                  <a:lnTo>
                    <a:pt x="0" y="67"/>
                  </a:lnTo>
                  <a:lnTo>
                    <a:pt x="2" y="72"/>
                  </a:lnTo>
                  <a:lnTo>
                    <a:pt x="5" y="74"/>
                  </a:lnTo>
                  <a:lnTo>
                    <a:pt x="7" y="75"/>
                  </a:lnTo>
                  <a:lnTo>
                    <a:pt x="10" y="74"/>
                  </a:lnTo>
                  <a:lnTo>
                    <a:pt x="12"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44" name="Freeform 188">
              <a:extLst>
                <a:ext uri="{FF2B5EF4-FFF2-40B4-BE49-F238E27FC236}">
                  <a16:creationId xmlns:a16="http://schemas.microsoft.com/office/drawing/2014/main" id="{B20BC2F6-8234-0443-BB13-4685EF5400A4}"/>
                </a:ext>
              </a:extLst>
            </p:cNvPr>
            <p:cNvSpPr>
              <a:spLocks/>
            </p:cNvSpPr>
            <p:nvPr/>
          </p:nvSpPr>
          <p:spPr bwMode="auto">
            <a:xfrm>
              <a:off x="2075" y="1351"/>
              <a:ext cx="8" cy="37"/>
            </a:xfrm>
            <a:custGeom>
              <a:avLst/>
              <a:gdLst>
                <a:gd name="T0" fmla="*/ 15 w 15"/>
                <a:gd name="T1" fmla="*/ 7 h 75"/>
                <a:gd name="T2" fmla="*/ 12 w 15"/>
                <a:gd name="T3" fmla="*/ 2 h 75"/>
                <a:gd name="T4" fmla="*/ 10 w 15"/>
                <a:gd name="T5" fmla="*/ 0 h 75"/>
                <a:gd name="T6" fmla="*/ 7 w 15"/>
                <a:gd name="T7" fmla="*/ 0 h 75"/>
                <a:gd name="T8" fmla="*/ 5 w 15"/>
                <a:gd name="T9" fmla="*/ 0 h 75"/>
                <a:gd name="T10" fmla="*/ 2 w 15"/>
                <a:gd name="T11" fmla="*/ 2 h 75"/>
                <a:gd name="T12" fmla="*/ 0 w 15"/>
                <a:gd name="T13" fmla="*/ 7 h 75"/>
                <a:gd name="T14" fmla="*/ 0 w 15"/>
                <a:gd name="T15" fmla="*/ 67 h 75"/>
                <a:gd name="T16" fmla="*/ 2 w 15"/>
                <a:gd name="T17" fmla="*/ 72 h 75"/>
                <a:gd name="T18" fmla="*/ 5 w 15"/>
                <a:gd name="T19" fmla="*/ 74 h 75"/>
                <a:gd name="T20" fmla="*/ 7 w 15"/>
                <a:gd name="T21" fmla="*/ 75 h 75"/>
                <a:gd name="T22" fmla="*/ 10 w 15"/>
                <a:gd name="T23" fmla="*/ 74 h 75"/>
                <a:gd name="T24" fmla="*/ 12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2" y="2"/>
                  </a:lnTo>
                  <a:lnTo>
                    <a:pt x="10" y="0"/>
                  </a:lnTo>
                  <a:lnTo>
                    <a:pt x="7" y="0"/>
                  </a:lnTo>
                  <a:lnTo>
                    <a:pt x="5" y="0"/>
                  </a:lnTo>
                  <a:lnTo>
                    <a:pt x="2" y="2"/>
                  </a:lnTo>
                  <a:lnTo>
                    <a:pt x="0" y="7"/>
                  </a:lnTo>
                  <a:lnTo>
                    <a:pt x="0" y="67"/>
                  </a:lnTo>
                  <a:lnTo>
                    <a:pt x="2" y="72"/>
                  </a:lnTo>
                  <a:lnTo>
                    <a:pt x="5" y="74"/>
                  </a:lnTo>
                  <a:lnTo>
                    <a:pt x="7" y="75"/>
                  </a:lnTo>
                  <a:lnTo>
                    <a:pt x="10" y="74"/>
                  </a:lnTo>
                  <a:lnTo>
                    <a:pt x="12"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45" name="Freeform 189">
              <a:extLst>
                <a:ext uri="{FF2B5EF4-FFF2-40B4-BE49-F238E27FC236}">
                  <a16:creationId xmlns:a16="http://schemas.microsoft.com/office/drawing/2014/main" id="{577B48C8-23DE-7F8D-2FBE-FA28586F1B97}"/>
                </a:ext>
              </a:extLst>
            </p:cNvPr>
            <p:cNvSpPr>
              <a:spLocks/>
            </p:cNvSpPr>
            <p:nvPr/>
          </p:nvSpPr>
          <p:spPr bwMode="auto">
            <a:xfrm>
              <a:off x="2075" y="1403"/>
              <a:ext cx="8" cy="38"/>
            </a:xfrm>
            <a:custGeom>
              <a:avLst/>
              <a:gdLst>
                <a:gd name="T0" fmla="*/ 15 w 15"/>
                <a:gd name="T1" fmla="*/ 7 h 75"/>
                <a:gd name="T2" fmla="*/ 12 w 15"/>
                <a:gd name="T3" fmla="*/ 2 h 75"/>
                <a:gd name="T4" fmla="*/ 10 w 15"/>
                <a:gd name="T5" fmla="*/ 0 h 75"/>
                <a:gd name="T6" fmla="*/ 7 w 15"/>
                <a:gd name="T7" fmla="*/ 0 h 75"/>
                <a:gd name="T8" fmla="*/ 5 w 15"/>
                <a:gd name="T9" fmla="*/ 0 h 75"/>
                <a:gd name="T10" fmla="*/ 2 w 15"/>
                <a:gd name="T11" fmla="*/ 2 h 75"/>
                <a:gd name="T12" fmla="*/ 0 w 15"/>
                <a:gd name="T13" fmla="*/ 7 h 75"/>
                <a:gd name="T14" fmla="*/ 0 w 15"/>
                <a:gd name="T15" fmla="*/ 67 h 75"/>
                <a:gd name="T16" fmla="*/ 2 w 15"/>
                <a:gd name="T17" fmla="*/ 72 h 75"/>
                <a:gd name="T18" fmla="*/ 5 w 15"/>
                <a:gd name="T19" fmla="*/ 74 h 75"/>
                <a:gd name="T20" fmla="*/ 7 w 15"/>
                <a:gd name="T21" fmla="*/ 75 h 75"/>
                <a:gd name="T22" fmla="*/ 10 w 15"/>
                <a:gd name="T23" fmla="*/ 74 h 75"/>
                <a:gd name="T24" fmla="*/ 12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2" y="2"/>
                  </a:lnTo>
                  <a:lnTo>
                    <a:pt x="10" y="0"/>
                  </a:lnTo>
                  <a:lnTo>
                    <a:pt x="7" y="0"/>
                  </a:lnTo>
                  <a:lnTo>
                    <a:pt x="5" y="0"/>
                  </a:lnTo>
                  <a:lnTo>
                    <a:pt x="2" y="2"/>
                  </a:lnTo>
                  <a:lnTo>
                    <a:pt x="0" y="7"/>
                  </a:lnTo>
                  <a:lnTo>
                    <a:pt x="0" y="67"/>
                  </a:lnTo>
                  <a:lnTo>
                    <a:pt x="2" y="72"/>
                  </a:lnTo>
                  <a:lnTo>
                    <a:pt x="5" y="74"/>
                  </a:lnTo>
                  <a:lnTo>
                    <a:pt x="7" y="75"/>
                  </a:lnTo>
                  <a:lnTo>
                    <a:pt x="10" y="74"/>
                  </a:lnTo>
                  <a:lnTo>
                    <a:pt x="12"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46" name="Freeform 190">
              <a:extLst>
                <a:ext uri="{FF2B5EF4-FFF2-40B4-BE49-F238E27FC236}">
                  <a16:creationId xmlns:a16="http://schemas.microsoft.com/office/drawing/2014/main" id="{E4F90D0E-2352-6E24-0EE8-A4711D94F92D}"/>
                </a:ext>
              </a:extLst>
            </p:cNvPr>
            <p:cNvSpPr>
              <a:spLocks/>
            </p:cNvSpPr>
            <p:nvPr/>
          </p:nvSpPr>
          <p:spPr bwMode="auto">
            <a:xfrm>
              <a:off x="2075" y="1456"/>
              <a:ext cx="8" cy="37"/>
            </a:xfrm>
            <a:custGeom>
              <a:avLst/>
              <a:gdLst>
                <a:gd name="T0" fmla="*/ 15 w 15"/>
                <a:gd name="T1" fmla="*/ 7 h 75"/>
                <a:gd name="T2" fmla="*/ 12 w 15"/>
                <a:gd name="T3" fmla="*/ 2 h 75"/>
                <a:gd name="T4" fmla="*/ 10 w 15"/>
                <a:gd name="T5" fmla="*/ 0 h 75"/>
                <a:gd name="T6" fmla="*/ 7 w 15"/>
                <a:gd name="T7" fmla="*/ 0 h 75"/>
                <a:gd name="T8" fmla="*/ 5 w 15"/>
                <a:gd name="T9" fmla="*/ 0 h 75"/>
                <a:gd name="T10" fmla="*/ 2 w 15"/>
                <a:gd name="T11" fmla="*/ 2 h 75"/>
                <a:gd name="T12" fmla="*/ 0 w 15"/>
                <a:gd name="T13" fmla="*/ 7 h 75"/>
                <a:gd name="T14" fmla="*/ 0 w 15"/>
                <a:gd name="T15" fmla="*/ 67 h 75"/>
                <a:gd name="T16" fmla="*/ 2 w 15"/>
                <a:gd name="T17" fmla="*/ 72 h 75"/>
                <a:gd name="T18" fmla="*/ 5 w 15"/>
                <a:gd name="T19" fmla="*/ 74 h 75"/>
                <a:gd name="T20" fmla="*/ 7 w 15"/>
                <a:gd name="T21" fmla="*/ 75 h 75"/>
                <a:gd name="T22" fmla="*/ 10 w 15"/>
                <a:gd name="T23" fmla="*/ 74 h 75"/>
                <a:gd name="T24" fmla="*/ 12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2" y="2"/>
                  </a:lnTo>
                  <a:lnTo>
                    <a:pt x="10" y="0"/>
                  </a:lnTo>
                  <a:lnTo>
                    <a:pt x="7" y="0"/>
                  </a:lnTo>
                  <a:lnTo>
                    <a:pt x="5" y="0"/>
                  </a:lnTo>
                  <a:lnTo>
                    <a:pt x="2" y="2"/>
                  </a:lnTo>
                  <a:lnTo>
                    <a:pt x="0" y="7"/>
                  </a:lnTo>
                  <a:lnTo>
                    <a:pt x="0" y="67"/>
                  </a:lnTo>
                  <a:lnTo>
                    <a:pt x="2" y="72"/>
                  </a:lnTo>
                  <a:lnTo>
                    <a:pt x="5" y="74"/>
                  </a:lnTo>
                  <a:lnTo>
                    <a:pt x="7" y="75"/>
                  </a:lnTo>
                  <a:lnTo>
                    <a:pt x="10" y="74"/>
                  </a:lnTo>
                  <a:lnTo>
                    <a:pt x="12"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47" name="Freeform 191">
              <a:extLst>
                <a:ext uri="{FF2B5EF4-FFF2-40B4-BE49-F238E27FC236}">
                  <a16:creationId xmlns:a16="http://schemas.microsoft.com/office/drawing/2014/main" id="{45F70B0F-36F7-94EC-E13C-05BA69E0CC7B}"/>
                </a:ext>
              </a:extLst>
            </p:cNvPr>
            <p:cNvSpPr>
              <a:spLocks/>
            </p:cNvSpPr>
            <p:nvPr/>
          </p:nvSpPr>
          <p:spPr bwMode="auto">
            <a:xfrm>
              <a:off x="2075" y="1508"/>
              <a:ext cx="8" cy="38"/>
            </a:xfrm>
            <a:custGeom>
              <a:avLst/>
              <a:gdLst>
                <a:gd name="T0" fmla="*/ 15 w 15"/>
                <a:gd name="T1" fmla="*/ 7 h 75"/>
                <a:gd name="T2" fmla="*/ 12 w 15"/>
                <a:gd name="T3" fmla="*/ 2 h 75"/>
                <a:gd name="T4" fmla="*/ 10 w 15"/>
                <a:gd name="T5" fmla="*/ 0 h 75"/>
                <a:gd name="T6" fmla="*/ 7 w 15"/>
                <a:gd name="T7" fmla="*/ 0 h 75"/>
                <a:gd name="T8" fmla="*/ 5 w 15"/>
                <a:gd name="T9" fmla="*/ 0 h 75"/>
                <a:gd name="T10" fmla="*/ 2 w 15"/>
                <a:gd name="T11" fmla="*/ 2 h 75"/>
                <a:gd name="T12" fmla="*/ 0 w 15"/>
                <a:gd name="T13" fmla="*/ 7 h 75"/>
                <a:gd name="T14" fmla="*/ 0 w 15"/>
                <a:gd name="T15" fmla="*/ 67 h 75"/>
                <a:gd name="T16" fmla="*/ 2 w 15"/>
                <a:gd name="T17" fmla="*/ 72 h 75"/>
                <a:gd name="T18" fmla="*/ 5 w 15"/>
                <a:gd name="T19" fmla="*/ 74 h 75"/>
                <a:gd name="T20" fmla="*/ 7 w 15"/>
                <a:gd name="T21" fmla="*/ 75 h 75"/>
                <a:gd name="T22" fmla="*/ 10 w 15"/>
                <a:gd name="T23" fmla="*/ 74 h 75"/>
                <a:gd name="T24" fmla="*/ 12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2" y="2"/>
                  </a:lnTo>
                  <a:lnTo>
                    <a:pt x="10" y="0"/>
                  </a:lnTo>
                  <a:lnTo>
                    <a:pt x="7" y="0"/>
                  </a:lnTo>
                  <a:lnTo>
                    <a:pt x="5" y="0"/>
                  </a:lnTo>
                  <a:lnTo>
                    <a:pt x="2" y="2"/>
                  </a:lnTo>
                  <a:lnTo>
                    <a:pt x="0" y="7"/>
                  </a:lnTo>
                  <a:lnTo>
                    <a:pt x="0" y="67"/>
                  </a:lnTo>
                  <a:lnTo>
                    <a:pt x="2" y="72"/>
                  </a:lnTo>
                  <a:lnTo>
                    <a:pt x="5" y="74"/>
                  </a:lnTo>
                  <a:lnTo>
                    <a:pt x="7" y="75"/>
                  </a:lnTo>
                  <a:lnTo>
                    <a:pt x="10" y="74"/>
                  </a:lnTo>
                  <a:lnTo>
                    <a:pt x="12"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48" name="Freeform 192">
              <a:extLst>
                <a:ext uri="{FF2B5EF4-FFF2-40B4-BE49-F238E27FC236}">
                  <a16:creationId xmlns:a16="http://schemas.microsoft.com/office/drawing/2014/main" id="{C3ADC25C-0B6D-84C6-59EF-9EBAF5963E95}"/>
                </a:ext>
              </a:extLst>
            </p:cNvPr>
            <p:cNvSpPr>
              <a:spLocks/>
            </p:cNvSpPr>
            <p:nvPr/>
          </p:nvSpPr>
          <p:spPr bwMode="auto">
            <a:xfrm>
              <a:off x="2075" y="1561"/>
              <a:ext cx="8" cy="37"/>
            </a:xfrm>
            <a:custGeom>
              <a:avLst/>
              <a:gdLst>
                <a:gd name="T0" fmla="*/ 15 w 15"/>
                <a:gd name="T1" fmla="*/ 7 h 75"/>
                <a:gd name="T2" fmla="*/ 12 w 15"/>
                <a:gd name="T3" fmla="*/ 2 h 75"/>
                <a:gd name="T4" fmla="*/ 10 w 15"/>
                <a:gd name="T5" fmla="*/ 0 h 75"/>
                <a:gd name="T6" fmla="*/ 7 w 15"/>
                <a:gd name="T7" fmla="*/ 0 h 75"/>
                <a:gd name="T8" fmla="*/ 5 w 15"/>
                <a:gd name="T9" fmla="*/ 0 h 75"/>
                <a:gd name="T10" fmla="*/ 2 w 15"/>
                <a:gd name="T11" fmla="*/ 2 h 75"/>
                <a:gd name="T12" fmla="*/ 0 w 15"/>
                <a:gd name="T13" fmla="*/ 7 h 75"/>
                <a:gd name="T14" fmla="*/ 0 w 15"/>
                <a:gd name="T15" fmla="*/ 67 h 75"/>
                <a:gd name="T16" fmla="*/ 2 w 15"/>
                <a:gd name="T17" fmla="*/ 72 h 75"/>
                <a:gd name="T18" fmla="*/ 5 w 15"/>
                <a:gd name="T19" fmla="*/ 74 h 75"/>
                <a:gd name="T20" fmla="*/ 7 w 15"/>
                <a:gd name="T21" fmla="*/ 75 h 75"/>
                <a:gd name="T22" fmla="*/ 10 w 15"/>
                <a:gd name="T23" fmla="*/ 74 h 75"/>
                <a:gd name="T24" fmla="*/ 12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2" y="2"/>
                  </a:lnTo>
                  <a:lnTo>
                    <a:pt x="10" y="0"/>
                  </a:lnTo>
                  <a:lnTo>
                    <a:pt x="7" y="0"/>
                  </a:lnTo>
                  <a:lnTo>
                    <a:pt x="5" y="0"/>
                  </a:lnTo>
                  <a:lnTo>
                    <a:pt x="2" y="2"/>
                  </a:lnTo>
                  <a:lnTo>
                    <a:pt x="0" y="7"/>
                  </a:lnTo>
                  <a:lnTo>
                    <a:pt x="0" y="67"/>
                  </a:lnTo>
                  <a:lnTo>
                    <a:pt x="2" y="72"/>
                  </a:lnTo>
                  <a:lnTo>
                    <a:pt x="5" y="74"/>
                  </a:lnTo>
                  <a:lnTo>
                    <a:pt x="7" y="75"/>
                  </a:lnTo>
                  <a:lnTo>
                    <a:pt x="10" y="74"/>
                  </a:lnTo>
                  <a:lnTo>
                    <a:pt x="12"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49" name="Freeform 193">
              <a:extLst>
                <a:ext uri="{FF2B5EF4-FFF2-40B4-BE49-F238E27FC236}">
                  <a16:creationId xmlns:a16="http://schemas.microsoft.com/office/drawing/2014/main" id="{C4DCEF71-FC52-F6A8-08FE-F87A4074467E}"/>
                </a:ext>
              </a:extLst>
            </p:cNvPr>
            <p:cNvSpPr>
              <a:spLocks/>
            </p:cNvSpPr>
            <p:nvPr/>
          </p:nvSpPr>
          <p:spPr bwMode="auto">
            <a:xfrm>
              <a:off x="2075" y="1613"/>
              <a:ext cx="8" cy="38"/>
            </a:xfrm>
            <a:custGeom>
              <a:avLst/>
              <a:gdLst>
                <a:gd name="T0" fmla="*/ 15 w 15"/>
                <a:gd name="T1" fmla="*/ 7 h 75"/>
                <a:gd name="T2" fmla="*/ 12 w 15"/>
                <a:gd name="T3" fmla="*/ 2 h 75"/>
                <a:gd name="T4" fmla="*/ 10 w 15"/>
                <a:gd name="T5" fmla="*/ 0 h 75"/>
                <a:gd name="T6" fmla="*/ 7 w 15"/>
                <a:gd name="T7" fmla="*/ 0 h 75"/>
                <a:gd name="T8" fmla="*/ 5 w 15"/>
                <a:gd name="T9" fmla="*/ 0 h 75"/>
                <a:gd name="T10" fmla="*/ 2 w 15"/>
                <a:gd name="T11" fmla="*/ 2 h 75"/>
                <a:gd name="T12" fmla="*/ 0 w 15"/>
                <a:gd name="T13" fmla="*/ 7 h 75"/>
                <a:gd name="T14" fmla="*/ 0 w 15"/>
                <a:gd name="T15" fmla="*/ 67 h 75"/>
                <a:gd name="T16" fmla="*/ 2 w 15"/>
                <a:gd name="T17" fmla="*/ 72 h 75"/>
                <a:gd name="T18" fmla="*/ 5 w 15"/>
                <a:gd name="T19" fmla="*/ 74 h 75"/>
                <a:gd name="T20" fmla="*/ 7 w 15"/>
                <a:gd name="T21" fmla="*/ 75 h 75"/>
                <a:gd name="T22" fmla="*/ 10 w 15"/>
                <a:gd name="T23" fmla="*/ 74 h 75"/>
                <a:gd name="T24" fmla="*/ 12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2" y="2"/>
                  </a:lnTo>
                  <a:lnTo>
                    <a:pt x="10" y="0"/>
                  </a:lnTo>
                  <a:lnTo>
                    <a:pt x="7" y="0"/>
                  </a:lnTo>
                  <a:lnTo>
                    <a:pt x="5" y="0"/>
                  </a:lnTo>
                  <a:lnTo>
                    <a:pt x="2" y="2"/>
                  </a:lnTo>
                  <a:lnTo>
                    <a:pt x="0" y="7"/>
                  </a:lnTo>
                  <a:lnTo>
                    <a:pt x="0" y="67"/>
                  </a:lnTo>
                  <a:lnTo>
                    <a:pt x="2" y="72"/>
                  </a:lnTo>
                  <a:lnTo>
                    <a:pt x="5" y="74"/>
                  </a:lnTo>
                  <a:lnTo>
                    <a:pt x="7" y="75"/>
                  </a:lnTo>
                  <a:lnTo>
                    <a:pt x="10" y="74"/>
                  </a:lnTo>
                  <a:lnTo>
                    <a:pt x="12"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50" name="Freeform 194">
              <a:extLst>
                <a:ext uri="{FF2B5EF4-FFF2-40B4-BE49-F238E27FC236}">
                  <a16:creationId xmlns:a16="http://schemas.microsoft.com/office/drawing/2014/main" id="{B5195DF0-531C-1F6C-8686-EBC7B4788211}"/>
                </a:ext>
              </a:extLst>
            </p:cNvPr>
            <p:cNvSpPr>
              <a:spLocks/>
            </p:cNvSpPr>
            <p:nvPr/>
          </p:nvSpPr>
          <p:spPr bwMode="auto">
            <a:xfrm>
              <a:off x="2075" y="1666"/>
              <a:ext cx="8" cy="37"/>
            </a:xfrm>
            <a:custGeom>
              <a:avLst/>
              <a:gdLst>
                <a:gd name="T0" fmla="*/ 15 w 15"/>
                <a:gd name="T1" fmla="*/ 7 h 75"/>
                <a:gd name="T2" fmla="*/ 12 w 15"/>
                <a:gd name="T3" fmla="*/ 2 h 75"/>
                <a:gd name="T4" fmla="*/ 10 w 15"/>
                <a:gd name="T5" fmla="*/ 0 h 75"/>
                <a:gd name="T6" fmla="*/ 7 w 15"/>
                <a:gd name="T7" fmla="*/ 0 h 75"/>
                <a:gd name="T8" fmla="*/ 5 w 15"/>
                <a:gd name="T9" fmla="*/ 0 h 75"/>
                <a:gd name="T10" fmla="*/ 2 w 15"/>
                <a:gd name="T11" fmla="*/ 2 h 75"/>
                <a:gd name="T12" fmla="*/ 0 w 15"/>
                <a:gd name="T13" fmla="*/ 7 h 75"/>
                <a:gd name="T14" fmla="*/ 0 w 15"/>
                <a:gd name="T15" fmla="*/ 67 h 75"/>
                <a:gd name="T16" fmla="*/ 2 w 15"/>
                <a:gd name="T17" fmla="*/ 72 h 75"/>
                <a:gd name="T18" fmla="*/ 5 w 15"/>
                <a:gd name="T19" fmla="*/ 74 h 75"/>
                <a:gd name="T20" fmla="*/ 7 w 15"/>
                <a:gd name="T21" fmla="*/ 75 h 75"/>
                <a:gd name="T22" fmla="*/ 10 w 15"/>
                <a:gd name="T23" fmla="*/ 74 h 75"/>
                <a:gd name="T24" fmla="*/ 12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2" y="2"/>
                  </a:lnTo>
                  <a:lnTo>
                    <a:pt x="10" y="0"/>
                  </a:lnTo>
                  <a:lnTo>
                    <a:pt x="7" y="0"/>
                  </a:lnTo>
                  <a:lnTo>
                    <a:pt x="5" y="0"/>
                  </a:lnTo>
                  <a:lnTo>
                    <a:pt x="2" y="2"/>
                  </a:lnTo>
                  <a:lnTo>
                    <a:pt x="0" y="7"/>
                  </a:lnTo>
                  <a:lnTo>
                    <a:pt x="0" y="67"/>
                  </a:lnTo>
                  <a:lnTo>
                    <a:pt x="2" y="72"/>
                  </a:lnTo>
                  <a:lnTo>
                    <a:pt x="5" y="74"/>
                  </a:lnTo>
                  <a:lnTo>
                    <a:pt x="7" y="75"/>
                  </a:lnTo>
                  <a:lnTo>
                    <a:pt x="10" y="74"/>
                  </a:lnTo>
                  <a:lnTo>
                    <a:pt x="12"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51" name="Freeform 195">
              <a:extLst>
                <a:ext uri="{FF2B5EF4-FFF2-40B4-BE49-F238E27FC236}">
                  <a16:creationId xmlns:a16="http://schemas.microsoft.com/office/drawing/2014/main" id="{C6CCA7F9-5D1F-33FB-CB71-B3EC592081D1}"/>
                </a:ext>
              </a:extLst>
            </p:cNvPr>
            <p:cNvSpPr>
              <a:spLocks/>
            </p:cNvSpPr>
            <p:nvPr/>
          </p:nvSpPr>
          <p:spPr bwMode="auto">
            <a:xfrm>
              <a:off x="2075" y="1718"/>
              <a:ext cx="8" cy="38"/>
            </a:xfrm>
            <a:custGeom>
              <a:avLst/>
              <a:gdLst>
                <a:gd name="T0" fmla="*/ 15 w 15"/>
                <a:gd name="T1" fmla="*/ 7 h 75"/>
                <a:gd name="T2" fmla="*/ 12 w 15"/>
                <a:gd name="T3" fmla="*/ 2 h 75"/>
                <a:gd name="T4" fmla="*/ 10 w 15"/>
                <a:gd name="T5" fmla="*/ 0 h 75"/>
                <a:gd name="T6" fmla="*/ 7 w 15"/>
                <a:gd name="T7" fmla="*/ 0 h 75"/>
                <a:gd name="T8" fmla="*/ 5 w 15"/>
                <a:gd name="T9" fmla="*/ 0 h 75"/>
                <a:gd name="T10" fmla="*/ 2 w 15"/>
                <a:gd name="T11" fmla="*/ 2 h 75"/>
                <a:gd name="T12" fmla="*/ 0 w 15"/>
                <a:gd name="T13" fmla="*/ 7 h 75"/>
                <a:gd name="T14" fmla="*/ 0 w 15"/>
                <a:gd name="T15" fmla="*/ 67 h 75"/>
                <a:gd name="T16" fmla="*/ 2 w 15"/>
                <a:gd name="T17" fmla="*/ 72 h 75"/>
                <a:gd name="T18" fmla="*/ 5 w 15"/>
                <a:gd name="T19" fmla="*/ 74 h 75"/>
                <a:gd name="T20" fmla="*/ 7 w 15"/>
                <a:gd name="T21" fmla="*/ 75 h 75"/>
                <a:gd name="T22" fmla="*/ 10 w 15"/>
                <a:gd name="T23" fmla="*/ 74 h 75"/>
                <a:gd name="T24" fmla="*/ 12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2" y="2"/>
                  </a:lnTo>
                  <a:lnTo>
                    <a:pt x="10" y="0"/>
                  </a:lnTo>
                  <a:lnTo>
                    <a:pt x="7" y="0"/>
                  </a:lnTo>
                  <a:lnTo>
                    <a:pt x="5" y="0"/>
                  </a:lnTo>
                  <a:lnTo>
                    <a:pt x="2" y="2"/>
                  </a:lnTo>
                  <a:lnTo>
                    <a:pt x="0" y="7"/>
                  </a:lnTo>
                  <a:lnTo>
                    <a:pt x="0" y="67"/>
                  </a:lnTo>
                  <a:lnTo>
                    <a:pt x="2" y="72"/>
                  </a:lnTo>
                  <a:lnTo>
                    <a:pt x="5" y="74"/>
                  </a:lnTo>
                  <a:lnTo>
                    <a:pt x="7" y="75"/>
                  </a:lnTo>
                  <a:lnTo>
                    <a:pt x="10" y="74"/>
                  </a:lnTo>
                  <a:lnTo>
                    <a:pt x="12"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52" name="Freeform 196">
              <a:extLst>
                <a:ext uri="{FF2B5EF4-FFF2-40B4-BE49-F238E27FC236}">
                  <a16:creationId xmlns:a16="http://schemas.microsoft.com/office/drawing/2014/main" id="{2D4B3DE2-9574-4AE1-41FF-DE83468B22E7}"/>
                </a:ext>
              </a:extLst>
            </p:cNvPr>
            <p:cNvSpPr>
              <a:spLocks/>
            </p:cNvSpPr>
            <p:nvPr/>
          </p:nvSpPr>
          <p:spPr bwMode="auto">
            <a:xfrm>
              <a:off x="2075" y="1771"/>
              <a:ext cx="8" cy="37"/>
            </a:xfrm>
            <a:custGeom>
              <a:avLst/>
              <a:gdLst>
                <a:gd name="T0" fmla="*/ 15 w 15"/>
                <a:gd name="T1" fmla="*/ 7 h 75"/>
                <a:gd name="T2" fmla="*/ 12 w 15"/>
                <a:gd name="T3" fmla="*/ 2 h 75"/>
                <a:gd name="T4" fmla="*/ 10 w 15"/>
                <a:gd name="T5" fmla="*/ 0 h 75"/>
                <a:gd name="T6" fmla="*/ 7 w 15"/>
                <a:gd name="T7" fmla="*/ 0 h 75"/>
                <a:gd name="T8" fmla="*/ 5 w 15"/>
                <a:gd name="T9" fmla="*/ 0 h 75"/>
                <a:gd name="T10" fmla="*/ 2 w 15"/>
                <a:gd name="T11" fmla="*/ 2 h 75"/>
                <a:gd name="T12" fmla="*/ 0 w 15"/>
                <a:gd name="T13" fmla="*/ 7 h 75"/>
                <a:gd name="T14" fmla="*/ 0 w 15"/>
                <a:gd name="T15" fmla="*/ 67 h 75"/>
                <a:gd name="T16" fmla="*/ 2 w 15"/>
                <a:gd name="T17" fmla="*/ 72 h 75"/>
                <a:gd name="T18" fmla="*/ 5 w 15"/>
                <a:gd name="T19" fmla="*/ 74 h 75"/>
                <a:gd name="T20" fmla="*/ 7 w 15"/>
                <a:gd name="T21" fmla="*/ 75 h 75"/>
                <a:gd name="T22" fmla="*/ 10 w 15"/>
                <a:gd name="T23" fmla="*/ 74 h 75"/>
                <a:gd name="T24" fmla="*/ 12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2" y="2"/>
                  </a:lnTo>
                  <a:lnTo>
                    <a:pt x="10" y="0"/>
                  </a:lnTo>
                  <a:lnTo>
                    <a:pt x="7" y="0"/>
                  </a:lnTo>
                  <a:lnTo>
                    <a:pt x="5" y="0"/>
                  </a:lnTo>
                  <a:lnTo>
                    <a:pt x="2" y="2"/>
                  </a:lnTo>
                  <a:lnTo>
                    <a:pt x="0" y="7"/>
                  </a:lnTo>
                  <a:lnTo>
                    <a:pt x="0" y="67"/>
                  </a:lnTo>
                  <a:lnTo>
                    <a:pt x="2" y="72"/>
                  </a:lnTo>
                  <a:lnTo>
                    <a:pt x="5" y="74"/>
                  </a:lnTo>
                  <a:lnTo>
                    <a:pt x="7" y="75"/>
                  </a:lnTo>
                  <a:lnTo>
                    <a:pt x="10" y="74"/>
                  </a:lnTo>
                  <a:lnTo>
                    <a:pt x="12"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53" name="Freeform 197">
              <a:extLst>
                <a:ext uri="{FF2B5EF4-FFF2-40B4-BE49-F238E27FC236}">
                  <a16:creationId xmlns:a16="http://schemas.microsoft.com/office/drawing/2014/main" id="{93628DEC-3A0C-ABA5-B474-5B8FB1EF2ABB}"/>
                </a:ext>
              </a:extLst>
            </p:cNvPr>
            <p:cNvSpPr>
              <a:spLocks/>
            </p:cNvSpPr>
            <p:nvPr/>
          </p:nvSpPr>
          <p:spPr bwMode="auto">
            <a:xfrm>
              <a:off x="2075" y="1823"/>
              <a:ext cx="8" cy="38"/>
            </a:xfrm>
            <a:custGeom>
              <a:avLst/>
              <a:gdLst>
                <a:gd name="T0" fmla="*/ 15 w 15"/>
                <a:gd name="T1" fmla="*/ 7 h 75"/>
                <a:gd name="T2" fmla="*/ 12 w 15"/>
                <a:gd name="T3" fmla="*/ 2 h 75"/>
                <a:gd name="T4" fmla="*/ 10 w 15"/>
                <a:gd name="T5" fmla="*/ 0 h 75"/>
                <a:gd name="T6" fmla="*/ 7 w 15"/>
                <a:gd name="T7" fmla="*/ 0 h 75"/>
                <a:gd name="T8" fmla="*/ 5 w 15"/>
                <a:gd name="T9" fmla="*/ 0 h 75"/>
                <a:gd name="T10" fmla="*/ 2 w 15"/>
                <a:gd name="T11" fmla="*/ 2 h 75"/>
                <a:gd name="T12" fmla="*/ 0 w 15"/>
                <a:gd name="T13" fmla="*/ 7 h 75"/>
                <a:gd name="T14" fmla="*/ 0 w 15"/>
                <a:gd name="T15" fmla="*/ 67 h 75"/>
                <a:gd name="T16" fmla="*/ 2 w 15"/>
                <a:gd name="T17" fmla="*/ 72 h 75"/>
                <a:gd name="T18" fmla="*/ 5 w 15"/>
                <a:gd name="T19" fmla="*/ 73 h 75"/>
                <a:gd name="T20" fmla="*/ 7 w 15"/>
                <a:gd name="T21" fmla="*/ 75 h 75"/>
                <a:gd name="T22" fmla="*/ 10 w 15"/>
                <a:gd name="T23" fmla="*/ 73 h 75"/>
                <a:gd name="T24" fmla="*/ 12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2" y="2"/>
                  </a:lnTo>
                  <a:lnTo>
                    <a:pt x="10" y="0"/>
                  </a:lnTo>
                  <a:lnTo>
                    <a:pt x="7" y="0"/>
                  </a:lnTo>
                  <a:lnTo>
                    <a:pt x="5" y="0"/>
                  </a:lnTo>
                  <a:lnTo>
                    <a:pt x="2" y="2"/>
                  </a:lnTo>
                  <a:lnTo>
                    <a:pt x="0" y="7"/>
                  </a:lnTo>
                  <a:lnTo>
                    <a:pt x="0" y="67"/>
                  </a:lnTo>
                  <a:lnTo>
                    <a:pt x="2" y="72"/>
                  </a:lnTo>
                  <a:lnTo>
                    <a:pt x="5" y="73"/>
                  </a:lnTo>
                  <a:lnTo>
                    <a:pt x="7" y="75"/>
                  </a:lnTo>
                  <a:lnTo>
                    <a:pt x="10" y="73"/>
                  </a:lnTo>
                  <a:lnTo>
                    <a:pt x="12"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54" name="Freeform 198">
              <a:extLst>
                <a:ext uri="{FF2B5EF4-FFF2-40B4-BE49-F238E27FC236}">
                  <a16:creationId xmlns:a16="http://schemas.microsoft.com/office/drawing/2014/main" id="{1D0C4D9A-EDFF-F5CB-74EE-5594A2B047AC}"/>
                </a:ext>
              </a:extLst>
            </p:cNvPr>
            <p:cNvSpPr>
              <a:spLocks/>
            </p:cNvSpPr>
            <p:nvPr/>
          </p:nvSpPr>
          <p:spPr bwMode="auto">
            <a:xfrm>
              <a:off x="2075" y="1876"/>
              <a:ext cx="8" cy="37"/>
            </a:xfrm>
            <a:custGeom>
              <a:avLst/>
              <a:gdLst>
                <a:gd name="T0" fmla="*/ 15 w 15"/>
                <a:gd name="T1" fmla="*/ 7 h 75"/>
                <a:gd name="T2" fmla="*/ 12 w 15"/>
                <a:gd name="T3" fmla="*/ 2 h 75"/>
                <a:gd name="T4" fmla="*/ 10 w 15"/>
                <a:gd name="T5" fmla="*/ 0 h 75"/>
                <a:gd name="T6" fmla="*/ 7 w 15"/>
                <a:gd name="T7" fmla="*/ 0 h 75"/>
                <a:gd name="T8" fmla="*/ 5 w 15"/>
                <a:gd name="T9" fmla="*/ 0 h 75"/>
                <a:gd name="T10" fmla="*/ 2 w 15"/>
                <a:gd name="T11" fmla="*/ 2 h 75"/>
                <a:gd name="T12" fmla="*/ 0 w 15"/>
                <a:gd name="T13" fmla="*/ 7 h 75"/>
                <a:gd name="T14" fmla="*/ 0 w 15"/>
                <a:gd name="T15" fmla="*/ 67 h 75"/>
                <a:gd name="T16" fmla="*/ 2 w 15"/>
                <a:gd name="T17" fmla="*/ 72 h 75"/>
                <a:gd name="T18" fmla="*/ 5 w 15"/>
                <a:gd name="T19" fmla="*/ 73 h 75"/>
                <a:gd name="T20" fmla="*/ 7 w 15"/>
                <a:gd name="T21" fmla="*/ 75 h 75"/>
                <a:gd name="T22" fmla="*/ 10 w 15"/>
                <a:gd name="T23" fmla="*/ 73 h 75"/>
                <a:gd name="T24" fmla="*/ 12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2" y="2"/>
                  </a:lnTo>
                  <a:lnTo>
                    <a:pt x="10" y="0"/>
                  </a:lnTo>
                  <a:lnTo>
                    <a:pt x="7" y="0"/>
                  </a:lnTo>
                  <a:lnTo>
                    <a:pt x="5" y="0"/>
                  </a:lnTo>
                  <a:lnTo>
                    <a:pt x="2" y="2"/>
                  </a:lnTo>
                  <a:lnTo>
                    <a:pt x="0" y="7"/>
                  </a:lnTo>
                  <a:lnTo>
                    <a:pt x="0" y="67"/>
                  </a:lnTo>
                  <a:lnTo>
                    <a:pt x="2" y="72"/>
                  </a:lnTo>
                  <a:lnTo>
                    <a:pt x="5" y="73"/>
                  </a:lnTo>
                  <a:lnTo>
                    <a:pt x="7" y="75"/>
                  </a:lnTo>
                  <a:lnTo>
                    <a:pt x="10" y="73"/>
                  </a:lnTo>
                  <a:lnTo>
                    <a:pt x="12"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55" name="Freeform 199">
              <a:extLst>
                <a:ext uri="{FF2B5EF4-FFF2-40B4-BE49-F238E27FC236}">
                  <a16:creationId xmlns:a16="http://schemas.microsoft.com/office/drawing/2014/main" id="{0DB0FB44-D905-BF07-EE9B-17DB30EB4837}"/>
                </a:ext>
              </a:extLst>
            </p:cNvPr>
            <p:cNvSpPr>
              <a:spLocks/>
            </p:cNvSpPr>
            <p:nvPr/>
          </p:nvSpPr>
          <p:spPr bwMode="auto">
            <a:xfrm>
              <a:off x="2075" y="1928"/>
              <a:ext cx="8" cy="38"/>
            </a:xfrm>
            <a:custGeom>
              <a:avLst/>
              <a:gdLst>
                <a:gd name="T0" fmla="*/ 15 w 15"/>
                <a:gd name="T1" fmla="*/ 7 h 75"/>
                <a:gd name="T2" fmla="*/ 12 w 15"/>
                <a:gd name="T3" fmla="*/ 2 h 75"/>
                <a:gd name="T4" fmla="*/ 10 w 15"/>
                <a:gd name="T5" fmla="*/ 0 h 75"/>
                <a:gd name="T6" fmla="*/ 7 w 15"/>
                <a:gd name="T7" fmla="*/ 0 h 75"/>
                <a:gd name="T8" fmla="*/ 5 w 15"/>
                <a:gd name="T9" fmla="*/ 0 h 75"/>
                <a:gd name="T10" fmla="*/ 2 w 15"/>
                <a:gd name="T11" fmla="*/ 2 h 75"/>
                <a:gd name="T12" fmla="*/ 0 w 15"/>
                <a:gd name="T13" fmla="*/ 7 h 75"/>
                <a:gd name="T14" fmla="*/ 0 w 15"/>
                <a:gd name="T15" fmla="*/ 67 h 75"/>
                <a:gd name="T16" fmla="*/ 2 w 15"/>
                <a:gd name="T17" fmla="*/ 72 h 75"/>
                <a:gd name="T18" fmla="*/ 5 w 15"/>
                <a:gd name="T19" fmla="*/ 73 h 75"/>
                <a:gd name="T20" fmla="*/ 7 w 15"/>
                <a:gd name="T21" fmla="*/ 75 h 75"/>
                <a:gd name="T22" fmla="*/ 10 w 15"/>
                <a:gd name="T23" fmla="*/ 73 h 75"/>
                <a:gd name="T24" fmla="*/ 12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2" y="2"/>
                  </a:lnTo>
                  <a:lnTo>
                    <a:pt x="10" y="0"/>
                  </a:lnTo>
                  <a:lnTo>
                    <a:pt x="7" y="0"/>
                  </a:lnTo>
                  <a:lnTo>
                    <a:pt x="5" y="0"/>
                  </a:lnTo>
                  <a:lnTo>
                    <a:pt x="2" y="2"/>
                  </a:lnTo>
                  <a:lnTo>
                    <a:pt x="0" y="7"/>
                  </a:lnTo>
                  <a:lnTo>
                    <a:pt x="0" y="67"/>
                  </a:lnTo>
                  <a:lnTo>
                    <a:pt x="2" y="72"/>
                  </a:lnTo>
                  <a:lnTo>
                    <a:pt x="5" y="73"/>
                  </a:lnTo>
                  <a:lnTo>
                    <a:pt x="7" y="75"/>
                  </a:lnTo>
                  <a:lnTo>
                    <a:pt x="10" y="73"/>
                  </a:lnTo>
                  <a:lnTo>
                    <a:pt x="12"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56" name="Freeform 200">
              <a:extLst>
                <a:ext uri="{FF2B5EF4-FFF2-40B4-BE49-F238E27FC236}">
                  <a16:creationId xmlns:a16="http://schemas.microsoft.com/office/drawing/2014/main" id="{D9FCE156-AB87-4E2B-40C6-671F7788B1EB}"/>
                </a:ext>
              </a:extLst>
            </p:cNvPr>
            <p:cNvSpPr>
              <a:spLocks/>
            </p:cNvSpPr>
            <p:nvPr/>
          </p:nvSpPr>
          <p:spPr bwMode="auto">
            <a:xfrm>
              <a:off x="2075" y="1981"/>
              <a:ext cx="8" cy="37"/>
            </a:xfrm>
            <a:custGeom>
              <a:avLst/>
              <a:gdLst>
                <a:gd name="T0" fmla="*/ 15 w 15"/>
                <a:gd name="T1" fmla="*/ 7 h 75"/>
                <a:gd name="T2" fmla="*/ 12 w 15"/>
                <a:gd name="T3" fmla="*/ 2 h 75"/>
                <a:gd name="T4" fmla="*/ 10 w 15"/>
                <a:gd name="T5" fmla="*/ 0 h 75"/>
                <a:gd name="T6" fmla="*/ 7 w 15"/>
                <a:gd name="T7" fmla="*/ 0 h 75"/>
                <a:gd name="T8" fmla="*/ 5 w 15"/>
                <a:gd name="T9" fmla="*/ 0 h 75"/>
                <a:gd name="T10" fmla="*/ 2 w 15"/>
                <a:gd name="T11" fmla="*/ 2 h 75"/>
                <a:gd name="T12" fmla="*/ 0 w 15"/>
                <a:gd name="T13" fmla="*/ 7 h 75"/>
                <a:gd name="T14" fmla="*/ 0 w 15"/>
                <a:gd name="T15" fmla="*/ 67 h 75"/>
                <a:gd name="T16" fmla="*/ 2 w 15"/>
                <a:gd name="T17" fmla="*/ 72 h 75"/>
                <a:gd name="T18" fmla="*/ 5 w 15"/>
                <a:gd name="T19" fmla="*/ 73 h 75"/>
                <a:gd name="T20" fmla="*/ 7 w 15"/>
                <a:gd name="T21" fmla="*/ 75 h 75"/>
                <a:gd name="T22" fmla="*/ 10 w 15"/>
                <a:gd name="T23" fmla="*/ 73 h 75"/>
                <a:gd name="T24" fmla="*/ 12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2" y="2"/>
                  </a:lnTo>
                  <a:lnTo>
                    <a:pt x="10" y="0"/>
                  </a:lnTo>
                  <a:lnTo>
                    <a:pt x="7" y="0"/>
                  </a:lnTo>
                  <a:lnTo>
                    <a:pt x="5" y="0"/>
                  </a:lnTo>
                  <a:lnTo>
                    <a:pt x="2" y="2"/>
                  </a:lnTo>
                  <a:lnTo>
                    <a:pt x="0" y="7"/>
                  </a:lnTo>
                  <a:lnTo>
                    <a:pt x="0" y="67"/>
                  </a:lnTo>
                  <a:lnTo>
                    <a:pt x="2" y="72"/>
                  </a:lnTo>
                  <a:lnTo>
                    <a:pt x="5" y="73"/>
                  </a:lnTo>
                  <a:lnTo>
                    <a:pt x="7" y="75"/>
                  </a:lnTo>
                  <a:lnTo>
                    <a:pt x="10" y="73"/>
                  </a:lnTo>
                  <a:lnTo>
                    <a:pt x="12"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57" name="Freeform 201">
              <a:extLst>
                <a:ext uri="{FF2B5EF4-FFF2-40B4-BE49-F238E27FC236}">
                  <a16:creationId xmlns:a16="http://schemas.microsoft.com/office/drawing/2014/main" id="{55E44684-93F2-E967-2A21-BD56C82200F0}"/>
                </a:ext>
              </a:extLst>
            </p:cNvPr>
            <p:cNvSpPr>
              <a:spLocks/>
            </p:cNvSpPr>
            <p:nvPr/>
          </p:nvSpPr>
          <p:spPr bwMode="auto">
            <a:xfrm>
              <a:off x="2075" y="2033"/>
              <a:ext cx="8" cy="38"/>
            </a:xfrm>
            <a:custGeom>
              <a:avLst/>
              <a:gdLst>
                <a:gd name="T0" fmla="*/ 15 w 15"/>
                <a:gd name="T1" fmla="*/ 7 h 75"/>
                <a:gd name="T2" fmla="*/ 12 w 15"/>
                <a:gd name="T3" fmla="*/ 2 h 75"/>
                <a:gd name="T4" fmla="*/ 10 w 15"/>
                <a:gd name="T5" fmla="*/ 0 h 75"/>
                <a:gd name="T6" fmla="*/ 7 w 15"/>
                <a:gd name="T7" fmla="*/ 0 h 75"/>
                <a:gd name="T8" fmla="*/ 5 w 15"/>
                <a:gd name="T9" fmla="*/ 0 h 75"/>
                <a:gd name="T10" fmla="*/ 2 w 15"/>
                <a:gd name="T11" fmla="*/ 2 h 75"/>
                <a:gd name="T12" fmla="*/ 0 w 15"/>
                <a:gd name="T13" fmla="*/ 7 h 75"/>
                <a:gd name="T14" fmla="*/ 0 w 15"/>
                <a:gd name="T15" fmla="*/ 67 h 75"/>
                <a:gd name="T16" fmla="*/ 2 w 15"/>
                <a:gd name="T17" fmla="*/ 72 h 75"/>
                <a:gd name="T18" fmla="*/ 5 w 15"/>
                <a:gd name="T19" fmla="*/ 73 h 75"/>
                <a:gd name="T20" fmla="*/ 7 w 15"/>
                <a:gd name="T21" fmla="*/ 75 h 75"/>
                <a:gd name="T22" fmla="*/ 10 w 15"/>
                <a:gd name="T23" fmla="*/ 73 h 75"/>
                <a:gd name="T24" fmla="*/ 12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2" y="2"/>
                  </a:lnTo>
                  <a:lnTo>
                    <a:pt x="10" y="0"/>
                  </a:lnTo>
                  <a:lnTo>
                    <a:pt x="7" y="0"/>
                  </a:lnTo>
                  <a:lnTo>
                    <a:pt x="5" y="0"/>
                  </a:lnTo>
                  <a:lnTo>
                    <a:pt x="2" y="2"/>
                  </a:lnTo>
                  <a:lnTo>
                    <a:pt x="0" y="7"/>
                  </a:lnTo>
                  <a:lnTo>
                    <a:pt x="0" y="67"/>
                  </a:lnTo>
                  <a:lnTo>
                    <a:pt x="2" y="72"/>
                  </a:lnTo>
                  <a:lnTo>
                    <a:pt x="5" y="73"/>
                  </a:lnTo>
                  <a:lnTo>
                    <a:pt x="7" y="75"/>
                  </a:lnTo>
                  <a:lnTo>
                    <a:pt x="10" y="73"/>
                  </a:lnTo>
                  <a:lnTo>
                    <a:pt x="12"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58" name="Freeform 202">
              <a:extLst>
                <a:ext uri="{FF2B5EF4-FFF2-40B4-BE49-F238E27FC236}">
                  <a16:creationId xmlns:a16="http://schemas.microsoft.com/office/drawing/2014/main" id="{52899DD8-0B97-DE1B-82B9-5014DE090D87}"/>
                </a:ext>
              </a:extLst>
            </p:cNvPr>
            <p:cNvSpPr>
              <a:spLocks/>
            </p:cNvSpPr>
            <p:nvPr/>
          </p:nvSpPr>
          <p:spPr bwMode="auto">
            <a:xfrm>
              <a:off x="2075" y="2086"/>
              <a:ext cx="8" cy="37"/>
            </a:xfrm>
            <a:custGeom>
              <a:avLst/>
              <a:gdLst>
                <a:gd name="T0" fmla="*/ 15 w 15"/>
                <a:gd name="T1" fmla="*/ 7 h 75"/>
                <a:gd name="T2" fmla="*/ 12 w 15"/>
                <a:gd name="T3" fmla="*/ 2 h 75"/>
                <a:gd name="T4" fmla="*/ 10 w 15"/>
                <a:gd name="T5" fmla="*/ 0 h 75"/>
                <a:gd name="T6" fmla="*/ 7 w 15"/>
                <a:gd name="T7" fmla="*/ 0 h 75"/>
                <a:gd name="T8" fmla="*/ 5 w 15"/>
                <a:gd name="T9" fmla="*/ 0 h 75"/>
                <a:gd name="T10" fmla="*/ 2 w 15"/>
                <a:gd name="T11" fmla="*/ 2 h 75"/>
                <a:gd name="T12" fmla="*/ 0 w 15"/>
                <a:gd name="T13" fmla="*/ 7 h 75"/>
                <a:gd name="T14" fmla="*/ 0 w 15"/>
                <a:gd name="T15" fmla="*/ 67 h 75"/>
                <a:gd name="T16" fmla="*/ 2 w 15"/>
                <a:gd name="T17" fmla="*/ 72 h 75"/>
                <a:gd name="T18" fmla="*/ 5 w 15"/>
                <a:gd name="T19" fmla="*/ 73 h 75"/>
                <a:gd name="T20" fmla="*/ 7 w 15"/>
                <a:gd name="T21" fmla="*/ 75 h 75"/>
                <a:gd name="T22" fmla="*/ 10 w 15"/>
                <a:gd name="T23" fmla="*/ 73 h 75"/>
                <a:gd name="T24" fmla="*/ 12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2" y="2"/>
                  </a:lnTo>
                  <a:lnTo>
                    <a:pt x="10" y="0"/>
                  </a:lnTo>
                  <a:lnTo>
                    <a:pt x="7" y="0"/>
                  </a:lnTo>
                  <a:lnTo>
                    <a:pt x="5" y="0"/>
                  </a:lnTo>
                  <a:lnTo>
                    <a:pt x="2" y="2"/>
                  </a:lnTo>
                  <a:lnTo>
                    <a:pt x="0" y="7"/>
                  </a:lnTo>
                  <a:lnTo>
                    <a:pt x="0" y="67"/>
                  </a:lnTo>
                  <a:lnTo>
                    <a:pt x="2" y="72"/>
                  </a:lnTo>
                  <a:lnTo>
                    <a:pt x="5" y="73"/>
                  </a:lnTo>
                  <a:lnTo>
                    <a:pt x="7" y="75"/>
                  </a:lnTo>
                  <a:lnTo>
                    <a:pt x="10" y="73"/>
                  </a:lnTo>
                  <a:lnTo>
                    <a:pt x="12"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59" name="Freeform 203">
              <a:extLst>
                <a:ext uri="{FF2B5EF4-FFF2-40B4-BE49-F238E27FC236}">
                  <a16:creationId xmlns:a16="http://schemas.microsoft.com/office/drawing/2014/main" id="{2437FB08-D0FF-A659-51A0-0A0A00712E4F}"/>
                </a:ext>
              </a:extLst>
            </p:cNvPr>
            <p:cNvSpPr>
              <a:spLocks/>
            </p:cNvSpPr>
            <p:nvPr/>
          </p:nvSpPr>
          <p:spPr bwMode="auto">
            <a:xfrm>
              <a:off x="2075" y="2138"/>
              <a:ext cx="8" cy="38"/>
            </a:xfrm>
            <a:custGeom>
              <a:avLst/>
              <a:gdLst>
                <a:gd name="T0" fmla="*/ 15 w 15"/>
                <a:gd name="T1" fmla="*/ 7 h 75"/>
                <a:gd name="T2" fmla="*/ 12 w 15"/>
                <a:gd name="T3" fmla="*/ 2 h 75"/>
                <a:gd name="T4" fmla="*/ 10 w 15"/>
                <a:gd name="T5" fmla="*/ 0 h 75"/>
                <a:gd name="T6" fmla="*/ 7 w 15"/>
                <a:gd name="T7" fmla="*/ 0 h 75"/>
                <a:gd name="T8" fmla="*/ 5 w 15"/>
                <a:gd name="T9" fmla="*/ 0 h 75"/>
                <a:gd name="T10" fmla="*/ 2 w 15"/>
                <a:gd name="T11" fmla="*/ 2 h 75"/>
                <a:gd name="T12" fmla="*/ 0 w 15"/>
                <a:gd name="T13" fmla="*/ 7 h 75"/>
                <a:gd name="T14" fmla="*/ 0 w 15"/>
                <a:gd name="T15" fmla="*/ 67 h 75"/>
                <a:gd name="T16" fmla="*/ 2 w 15"/>
                <a:gd name="T17" fmla="*/ 72 h 75"/>
                <a:gd name="T18" fmla="*/ 5 w 15"/>
                <a:gd name="T19" fmla="*/ 73 h 75"/>
                <a:gd name="T20" fmla="*/ 7 w 15"/>
                <a:gd name="T21" fmla="*/ 75 h 75"/>
                <a:gd name="T22" fmla="*/ 10 w 15"/>
                <a:gd name="T23" fmla="*/ 73 h 75"/>
                <a:gd name="T24" fmla="*/ 12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2" y="2"/>
                  </a:lnTo>
                  <a:lnTo>
                    <a:pt x="10" y="0"/>
                  </a:lnTo>
                  <a:lnTo>
                    <a:pt x="7" y="0"/>
                  </a:lnTo>
                  <a:lnTo>
                    <a:pt x="5" y="0"/>
                  </a:lnTo>
                  <a:lnTo>
                    <a:pt x="2" y="2"/>
                  </a:lnTo>
                  <a:lnTo>
                    <a:pt x="0" y="7"/>
                  </a:lnTo>
                  <a:lnTo>
                    <a:pt x="0" y="67"/>
                  </a:lnTo>
                  <a:lnTo>
                    <a:pt x="2" y="72"/>
                  </a:lnTo>
                  <a:lnTo>
                    <a:pt x="5" y="73"/>
                  </a:lnTo>
                  <a:lnTo>
                    <a:pt x="7" y="75"/>
                  </a:lnTo>
                  <a:lnTo>
                    <a:pt x="10" y="73"/>
                  </a:lnTo>
                  <a:lnTo>
                    <a:pt x="12"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60" name="Freeform 204">
              <a:extLst>
                <a:ext uri="{FF2B5EF4-FFF2-40B4-BE49-F238E27FC236}">
                  <a16:creationId xmlns:a16="http://schemas.microsoft.com/office/drawing/2014/main" id="{5E1D8889-9345-ECB9-B9E4-B0ED03567365}"/>
                </a:ext>
              </a:extLst>
            </p:cNvPr>
            <p:cNvSpPr>
              <a:spLocks/>
            </p:cNvSpPr>
            <p:nvPr/>
          </p:nvSpPr>
          <p:spPr bwMode="auto">
            <a:xfrm>
              <a:off x="2075" y="2191"/>
              <a:ext cx="8" cy="37"/>
            </a:xfrm>
            <a:custGeom>
              <a:avLst/>
              <a:gdLst>
                <a:gd name="T0" fmla="*/ 15 w 15"/>
                <a:gd name="T1" fmla="*/ 7 h 75"/>
                <a:gd name="T2" fmla="*/ 12 w 15"/>
                <a:gd name="T3" fmla="*/ 2 h 75"/>
                <a:gd name="T4" fmla="*/ 10 w 15"/>
                <a:gd name="T5" fmla="*/ 0 h 75"/>
                <a:gd name="T6" fmla="*/ 7 w 15"/>
                <a:gd name="T7" fmla="*/ 0 h 75"/>
                <a:gd name="T8" fmla="*/ 5 w 15"/>
                <a:gd name="T9" fmla="*/ 0 h 75"/>
                <a:gd name="T10" fmla="*/ 2 w 15"/>
                <a:gd name="T11" fmla="*/ 2 h 75"/>
                <a:gd name="T12" fmla="*/ 0 w 15"/>
                <a:gd name="T13" fmla="*/ 7 h 75"/>
                <a:gd name="T14" fmla="*/ 0 w 15"/>
                <a:gd name="T15" fmla="*/ 67 h 75"/>
                <a:gd name="T16" fmla="*/ 2 w 15"/>
                <a:gd name="T17" fmla="*/ 72 h 75"/>
                <a:gd name="T18" fmla="*/ 5 w 15"/>
                <a:gd name="T19" fmla="*/ 73 h 75"/>
                <a:gd name="T20" fmla="*/ 7 w 15"/>
                <a:gd name="T21" fmla="*/ 75 h 75"/>
                <a:gd name="T22" fmla="*/ 10 w 15"/>
                <a:gd name="T23" fmla="*/ 73 h 75"/>
                <a:gd name="T24" fmla="*/ 12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2" y="2"/>
                  </a:lnTo>
                  <a:lnTo>
                    <a:pt x="10" y="0"/>
                  </a:lnTo>
                  <a:lnTo>
                    <a:pt x="7" y="0"/>
                  </a:lnTo>
                  <a:lnTo>
                    <a:pt x="5" y="0"/>
                  </a:lnTo>
                  <a:lnTo>
                    <a:pt x="2" y="2"/>
                  </a:lnTo>
                  <a:lnTo>
                    <a:pt x="0" y="7"/>
                  </a:lnTo>
                  <a:lnTo>
                    <a:pt x="0" y="67"/>
                  </a:lnTo>
                  <a:lnTo>
                    <a:pt x="2" y="72"/>
                  </a:lnTo>
                  <a:lnTo>
                    <a:pt x="5" y="73"/>
                  </a:lnTo>
                  <a:lnTo>
                    <a:pt x="7" y="75"/>
                  </a:lnTo>
                  <a:lnTo>
                    <a:pt x="10" y="73"/>
                  </a:lnTo>
                  <a:lnTo>
                    <a:pt x="12"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61" name="Freeform 205">
              <a:extLst>
                <a:ext uri="{FF2B5EF4-FFF2-40B4-BE49-F238E27FC236}">
                  <a16:creationId xmlns:a16="http://schemas.microsoft.com/office/drawing/2014/main" id="{9F35C460-0696-618D-5121-19B9DDBFC449}"/>
                </a:ext>
              </a:extLst>
            </p:cNvPr>
            <p:cNvSpPr>
              <a:spLocks/>
            </p:cNvSpPr>
            <p:nvPr/>
          </p:nvSpPr>
          <p:spPr bwMode="auto">
            <a:xfrm>
              <a:off x="2075" y="2243"/>
              <a:ext cx="8" cy="38"/>
            </a:xfrm>
            <a:custGeom>
              <a:avLst/>
              <a:gdLst>
                <a:gd name="T0" fmla="*/ 15 w 15"/>
                <a:gd name="T1" fmla="*/ 7 h 75"/>
                <a:gd name="T2" fmla="*/ 12 w 15"/>
                <a:gd name="T3" fmla="*/ 2 h 75"/>
                <a:gd name="T4" fmla="*/ 10 w 15"/>
                <a:gd name="T5" fmla="*/ 0 h 75"/>
                <a:gd name="T6" fmla="*/ 7 w 15"/>
                <a:gd name="T7" fmla="*/ 0 h 75"/>
                <a:gd name="T8" fmla="*/ 5 w 15"/>
                <a:gd name="T9" fmla="*/ 0 h 75"/>
                <a:gd name="T10" fmla="*/ 2 w 15"/>
                <a:gd name="T11" fmla="*/ 2 h 75"/>
                <a:gd name="T12" fmla="*/ 0 w 15"/>
                <a:gd name="T13" fmla="*/ 7 h 75"/>
                <a:gd name="T14" fmla="*/ 0 w 15"/>
                <a:gd name="T15" fmla="*/ 67 h 75"/>
                <a:gd name="T16" fmla="*/ 2 w 15"/>
                <a:gd name="T17" fmla="*/ 72 h 75"/>
                <a:gd name="T18" fmla="*/ 5 w 15"/>
                <a:gd name="T19" fmla="*/ 73 h 75"/>
                <a:gd name="T20" fmla="*/ 7 w 15"/>
                <a:gd name="T21" fmla="*/ 75 h 75"/>
                <a:gd name="T22" fmla="*/ 10 w 15"/>
                <a:gd name="T23" fmla="*/ 73 h 75"/>
                <a:gd name="T24" fmla="*/ 12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2" y="2"/>
                  </a:lnTo>
                  <a:lnTo>
                    <a:pt x="10" y="0"/>
                  </a:lnTo>
                  <a:lnTo>
                    <a:pt x="7" y="0"/>
                  </a:lnTo>
                  <a:lnTo>
                    <a:pt x="5" y="0"/>
                  </a:lnTo>
                  <a:lnTo>
                    <a:pt x="2" y="2"/>
                  </a:lnTo>
                  <a:lnTo>
                    <a:pt x="0" y="7"/>
                  </a:lnTo>
                  <a:lnTo>
                    <a:pt x="0" y="67"/>
                  </a:lnTo>
                  <a:lnTo>
                    <a:pt x="2" y="72"/>
                  </a:lnTo>
                  <a:lnTo>
                    <a:pt x="5" y="73"/>
                  </a:lnTo>
                  <a:lnTo>
                    <a:pt x="7" y="75"/>
                  </a:lnTo>
                  <a:lnTo>
                    <a:pt x="10" y="73"/>
                  </a:lnTo>
                  <a:lnTo>
                    <a:pt x="12"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62" name="Freeform 206">
              <a:extLst>
                <a:ext uri="{FF2B5EF4-FFF2-40B4-BE49-F238E27FC236}">
                  <a16:creationId xmlns:a16="http://schemas.microsoft.com/office/drawing/2014/main" id="{2DA290CE-1CDF-885B-CFC6-C01AFB8DAB2A}"/>
                </a:ext>
              </a:extLst>
            </p:cNvPr>
            <p:cNvSpPr>
              <a:spLocks/>
            </p:cNvSpPr>
            <p:nvPr/>
          </p:nvSpPr>
          <p:spPr bwMode="auto">
            <a:xfrm>
              <a:off x="2075" y="2296"/>
              <a:ext cx="8" cy="37"/>
            </a:xfrm>
            <a:custGeom>
              <a:avLst/>
              <a:gdLst>
                <a:gd name="T0" fmla="*/ 15 w 15"/>
                <a:gd name="T1" fmla="*/ 7 h 75"/>
                <a:gd name="T2" fmla="*/ 12 w 15"/>
                <a:gd name="T3" fmla="*/ 2 h 75"/>
                <a:gd name="T4" fmla="*/ 10 w 15"/>
                <a:gd name="T5" fmla="*/ 0 h 75"/>
                <a:gd name="T6" fmla="*/ 7 w 15"/>
                <a:gd name="T7" fmla="*/ 0 h 75"/>
                <a:gd name="T8" fmla="*/ 5 w 15"/>
                <a:gd name="T9" fmla="*/ 0 h 75"/>
                <a:gd name="T10" fmla="*/ 2 w 15"/>
                <a:gd name="T11" fmla="*/ 2 h 75"/>
                <a:gd name="T12" fmla="*/ 0 w 15"/>
                <a:gd name="T13" fmla="*/ 7 h 75"/>
                <a:gd name="T14" fmla="*/ 0 w 15"/>
                <a:gd name="T15" fmla="*/ 67 h 75"/>
                <a:gd name="T16" fmla="*/ 2 w 15"/>
                <a:gd name="T17" fmla="*/ 72 h 75"/>
                <a:gd name="T18" fmla="*/ 5 w 15"/>
                <a:gd name="T19" fmla="*/ 73 h 75"/>
                <a:gd name="T20" fmla="*/ 7 w 15"/>
                <a:gd name="T21" fmla="*/ 75 h 75"/>
                <a:gd name="T22" fmla="*/ 10 w 15"/>
                <a:gd name="T23" fmla="*/ 73 h 75"/>
                <a:gd name="T24" fmla="*/ 12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2" y="2"/>
                  </a:lnTo>
                  <a:lnTo>
                    <a:pt x="10" y="0"/>
                  </a:lnTo>
                  <a:lnTo>
                    <a:pt x="7" y="0"/>
                  </a:lnTo>
                  <a:lnTo>
                    <a:pt x="5" y="0"/>
                  </a:lnTo>
                  <a:lnTo>
                    <a:pt x="2" y="2"/>
                  </a:lnTo>
                  <a:lnTo>
                    <a:pt x="0" y="7"/>
                  </a:lnTo>
                  <a:lnTo>
                    <a:pt x="0" y="67"/>
                  </a:lnTo>
                  <a:lnTo>
                    <a:pt x="2" y="72"/>
                  </a:lnTo>
                  <a:lnTo>
                    <a:pt x="5" y="73"/>
                  </a:lnTo>
                  <a:lnTo>
                    <a:pt x="7" y="75"/>
                  </a:lnTo>
                  <a:lnTo>
                    <a:pt x="10" y="73"/>
                  </a:lnTo>
                  <a:lnTo>
                    <a:pt x="12"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63" name="Freeform 207">
              <a:extLst>
                <a:ext uri="{FF2B5EF4-FFF2-40B4-BE49-F238E27FC236}">
                  <a16:creationId xmlns:a16="http://schemas.microsoft.com/office/drawing/2014/main" id="{4C97855C-2934-0E6D-562C-DD01156D38FD}"/>
                </a:ext>
              </a:extLst>
            </p:cNvPr>
            <p:cNvSpPr>
              <a:spLocks/>
            </p:cNvSpPr>
            <p:nvPr/>
          </p:nvSpPr>
          <p:spPr bwMode="auto">
            <a:xfrm>
              <a:off x="2075" y="2348"/>
              <a:ext cx="8" cy="38"/>
            </a:xfrm>
            <a:custGeom>
              <a:avLst/>
              <a:gdLst>
                <a:gd name="T0" fmla="*/ 15 w 15"/>
                <a:gd name="T1" fmla="*/ 7 h 74"/>
                <a:gd name="T2" fmla="*/ 12 w 15"/>
                <a:gd name="T3" fmla="*/ 2 h 74"/>
                <a:gd name="T4" fmla="*/ 10 w 15"/>
                <a:gd name="T5" fmla="*/ 0 h 74"/>
                <a:gd name="T6" fmla="*/ 7 w 15"/>
                <a:gd name="T7" fmla="*/ 0 h 74"/>
                <a:gd name="T8" fmla="*/ 5 w 15"/>
                <a:gd name="T9" fmla="*/ 0 h 74"/>
                <a:gd name="T10" fmla="*/ 2 w 15"/>
                <a:gd name="T11" fmla="*/ 2 h 74"/>
                <a:gd name="T12" fmla="*/ 0 w 15"/>
                <a:gd name="T13" fmla="*/ 7 h 74"/>
                <a:gd name="T14" fmla="*/ 0 w 15"/>
                <a:gd name="T15" fmla="*/ 67 h 74"/>
                <a:gd name="T16" fmla="*/ 2 w 15"/>
                <a:gd name="T17" fmla="*/ 72 h 74"/>
                <a:gd name="T18" fmla="*/ 5 w 15"/>
                <a:gd name="T19" fmla="*/ 73 h 74"/>
                <a:gd name="T20" fmla="*/ 7 w 15"/>
                <a:gd name="T21" fmla="*/ 74 h 74"/>
                <a:gd name="T22" fmla="*/ 10 w 15"/>
                <a:gd name="T23" fmla="*/ 73 h 74"/>
                <a:gd name="T24" fmla="*/ 12 w 15"/>
                <a:gd name="T25" fmla="*/ 72 h 74"/>
                <a:gd name="T26" fmla="*/ 15 w 15"/>
                <a:gd name="T27" fmla="*/ 67 h 74"/>
                <a:gd name="T28" fmla="*/ 15 w 15"/>
                <a:gd name="T29" fmla="*/ 7 h 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4"/>
                <a:gd name="T47" fmla="*/ 15 w 15"/>
                <a:gd name="T48" fmla="*/ 74 h 7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4">
                  <a:moveTo>
                    <a:pt x="15" y="7"/>
                  </a:moveTo>
                  <a:lnTo>
                    <a:pt x="12" y="2"/>
                  </a:lnTo>
                  <a:lnTo>
                    <a:pt x="10" y="0"/>
                  </a:lnTo>
                  <a:lnTo>
                    <a:pt x="7" y="0"/>
                  </a:lnTo>
                  <a:lnTo>
                    <a:pt x="5" y="0"/>
                  </a:lnTo>
                  <a:lnTo>
                    <a:pt x="2" y="2"/>
                  </a:lnTo>
                  <a:lnTo>
                    <a:pt x="0" y="7"/>
                  </a:lnTo>
                  <a:lnTo>
                    <a:pt x="0" y="67"/>
                  </a:lnTo>
                  <a:lnTo>
                    <a:pt x="2" y="72"/>
                  </a:lnTo>
                  <a:lnTo>
                    <a:pt x="5" y="73"/>
                  </a:lnTo>
                  <a:lnTo>
                    <a:pt x="7" y="74"/>
                  </a:lnTo>
                  <a:lnTo>
                    <a:pt x="10" y="73"/>
                  </a:lnTo>
                  <a:lnTo>
                    <a:pt x="12"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64" name="Freeform 208">
              <a:extLst>
                <a:ext uri="{FF2B5EF4-FFF2-40B4-BE49-F238E27FC236}">
                  <a16:creationId xmlns:a16="http://schemas.microsoft.com/office/drawing/2014/main" id="{EDD1BB89-E020-08A1-EFF0-A66747BA0DC0}"/>
                </a:ext>
              </a:extLst>
            </p:cNvPr>
            <p:cNvSpPr>
              <a:spLocks/>
            </p:cNvSpPr>
            <p:nvPr/>
          </p:nvSpPr>
          <p:spPr bwMode="auto">
            <a:xfrm>
              <a:off x="2075" y="2401"/>
              <a:ext cx="8" cy="37"/>
            </a:xfrm>
            <a:custGeom>
              <a:avLst/>
              <a:gdLst>
                <a:gd name="T0" fmla="*/ 15 w 15"/>
                <a:gd name="T1" fmla="*/ 8 h 75"/>
                <a:gd name="T2" fmla="*/ 12 w 15"/>
                <a:gd name="T3" fmla="*/ 3 h 75"/>
                <a:gd name="T4" fmla="*/ 10 w 15"/>
                <a:gd name="T5" fmla="*/ 0 h 75"/>
                <a:gd name="T6" fmla="*/ 7 w 15"/>
                <a:gd name="T7" fmla="*/ 0 h 75"/>
                <a:gd name="T8" fmla="*/ 5 w 15"/>
                <a:gd name="T9" fmla="*/ 0 h 75"/>
                <a:gd name="T10" fmla="*/ 2 w 15"/>
                <a:gd name="T11" fmla="*/ 3 h 75"/>
                <a:gd name="T12" fmla="*/ 0 w 15"/>
                <a:gd name="T13" fmla="*/ 8 h 75"/>
                <a:gd name="T14" fmla="*/ 0 w 15"/>
                <a:gd name="T15" fmla="*/ 68 h 75"/>
                <a:gd name="T16" fmla="*/ 2 w 15"/>
                <a:gd name="T17" fmla="*/ 73 h 75"/>
                <a:gd name="T18" fmla="*/ 5 w 15"/>
                <a:gd name="T19" fmla="*/ 74 h 75"/>
                <a:gd name="T20" fmla="*/ 7 w 15"/>
                <a:gd name="T21" fmla="*/ 75 h 75"/>
                <a:gd name="T22" fmla="*/ 10 w 15"/>
                <a:gd name="T23" fmla="*/ 74 h 75"/>
                <a:gd name="T24" fmla="*/ 12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2" y="3"/>
                  </a:lnTo>
                  <a:lnTo>
                    <a:pt x="10" y="0"/>
                  </a:lnTo>
                  <a:lnTo>
                    <a:pt x="7" y="0"/>
                  </a:lnTo>
                  <a:lnTo>
                    <a:pt x="5" y="0"/>
                  </a:lnTo>
                  <a:lnTo>
                    <a:pt x="2" y="3"/>
                  </a:lnTo>
                  <a:lnTo>
                    <a:pt x="0" y="8"/>
                  </a:lnTo>
                  <a:lnTo>
                    <a:pt x="0" y="68"/>
                  </a:lnTo>
                  <a:lnTo>
                    <a:pt x="2" y="73"/>
                  </a:lnTo>
                  <a:lnTo>
                    <a:pt x="5" y="74"/>
                  </a:lnTo>
                  <a:lnTo>
                    <a:pt x="7" y="75"/>
                  </a:lnTo>
                  <a:lnTo>
                    <a:pt x="10" y="74"/>
                  </a:lnTo>
                  <a:lnTo>
                    <a:pt x="12"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65" name="Freeform 209">
              <a:extLst>
                <a:ext uri="{FF2B5EF4-FFF2-40B4-BE49-F238E27FC236}">
                  <a16:creationId xmlns:a16="http://schemas.microsoft.com/office/drawing/2014/main" id="{6A2F9FB8-E7E6-E174-46D2-8CC36DB7A0BC}"/>
                </a:ext>
              </a:extLst>
            </p:cNvPr>
            <p:cNvSpPr>
              <a:spLocks/>
            </p:cNvSpPr>
            <p:nvPr/>
          </p:nvSpPr>
          <p:spPr bwMode="auto">
            <a:xfrm>
              <a:off x="2075" y="2453"/>
              <a:ext cx="8" cy="38"/>
            </a:xfrm>
            <a:custGeom>
              <a:avLst/>
              <a:gdLst>
                <a:gd name="T0" fmla="*/ 15 w 15"/>
                <a:gd name="T1" fmla="*/ 8 h 75"/>
                <a:gd name="T2" fmla="*/ 12 w 15"/>
                <a:gd name="T3" fmla="*/ 3 h 75"/>
                <a:gd name="T4" fmla="*/ 10 w 15"/>
                <a:gd name="T5" fmla="*/ 0 h 75"/>
                <a:gd name="T6" fmla="*/ 7 w 15"/>
                <a:gd name="T7" fmla="*/ 0 h 75"/>
                <a:gd name="T8" fmla="*/ 5 w 15"/>
                <a:gd name="T9" fmla="*/ 0 h 75"/>
                <a:gd name="T10" fmla="*/ 2 w 15"/>
                <a:gd name="T11" fmla="*/ 3 h 75"/>
                <a:gd name="T12" fmla="*/ 0 w 15"/>
                <a:gd name="T13" fmla="*/ 8 h 75"/>
                <a:gd name="T14" fmla="*/ 0 w 15"/>
                <a:gd name="T15" fmla="*/ 68 h 75"/>
                <a:gd name="T16" fmla="*/ 2 w 15"/>
                <a:gd name="T17" fmla="*/ 73 h 75"/>
                <a:gd name="T18" fmla="*/ 5 w 15"/>
                <a:gd name="T19" fmla="*/ 74 h 75"/>
                <a:gd name="T20" fmla="*/ 7 w 15"/>
                <a:gd name="T21" fmla="*/ 75 h 75"/>
                <a:gd name="T22" fmla="*/ 10 w 15"/>
                <a:gd name="T23" fmla="*/ 74 h 75"/>
                <a:gd name="T24" fmla="*/ 12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2" y="3"/>
                  </a:lnTo>
                  <a:lnTo>
                    <a:pt x="10" y="0"/>
                  </a:lnTo>
                  <a:lnTo>
                    <a:pt x="7" y="0"/>
                  </a:lnTo>
                  <a:lnTo>
                    <a:pt x="5" y="0"/>
                  </a:lnTo>
                  <a:lnTo>
                    <a:pt x="2" y="3"/>
                  </a:lnTo>
                  <a:lnTo>
                    <a:pt x="0" y="8"/>
                  </a:lnTo>
                  <a:lnTo>
                    <a:pt x="0" y="68"/>
                  </a:lnTo>
                  <a:lnTo>
                    <a:pt x="2" y="73"/>
                  </a:lnTo>
                  <a:lnTo>
                    <a:pt x="5" y="74"/>
                  </a:lnTo>
                  <a:lnTo>
                    <a:pt x="7" y="75"/>
                  </a:lnTo>
                  <a:lnTo>
                    <a:pt x="10" y="74"/>
                  </a:lnTo>
                  <a:lnTo>
                    <a:pt x="12"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66" name="Freeform 210">
              <a:extLst>
                <a:ext uri="{FF2B5EF4-FFF2-40B4-BE49-F238E27FC236}">
                  <a16:creationId xmlns:a16="http://schemas.microsoft.com/office/drawing/2014/main" id="{537C3A7F-6D2B-62EF-E734-9D479DD78DA7}"/>
                </a:ext>
              </a:extLst>
            </p:cNvPr>
            <p:cNvSpPr>
              <a:spLocks/>
            </p:cNvSpPr>
            <p:nvPr/>
          </p:nvSpPr>
          <p:spPr bwMode="auto">
            <a:xfrm>
              <a:off x="2075" y="2506"/>
              <a:ext cx="8" cy="37"/>
            </a:xfrm>
            <a:custGeom>
              <a:avLst/>
              <a:gdLst>
                <a:gd name="T0" fmla="*/ 15 w 15"/>
                <a:gd name="T1" fmla="*/ 8 h 75"/>
                <a:gd name="T2" fmla="*/ 12 w 15"/>
                <a:gd name="T3" fmla="*/ 3 h 75"/>
                <a:gd name="T4" fmla="*/ 10 w 15"/>
                <a:gd name="T5" fmla="*/ 0 h 75"/>
                <a:gd name="T6" fmla="*/ 7 w 15"/>
                <a:gd name="T7" fmla="*/ 0 h 75"/>
                <a:gd name="T8" fmla="*/ 5 w 15"/>
                <a:gd name="T9" fmla="*/ 0 h 75"/>
                <a:gd name="T10" fmla="*/ 2 w 15"/>
                <a:gd name="T11" fmla="*/ 3 h 75"/>
                <a:gd name="T12" fmla="*/ 0 w 15"/>
                <a:gd name="T13" fmla="*/ 8 h 75"/>
                <a:gd name="T14" fmla="*/ 0 w 15"/>
                <a:gd name="T15" fmla="*/ 68 h 75"/>
                <a:gd name="T16" fmla="*/ 2 w 15"/>
                <a:gd name="T17" fmla="*/ 73 h 75"/>
                <a:gd name="T18" fmla="*/ 5 w 15"/>
                <a:gd name="T19" fmla="*/ 74 h 75"/>
                <a:gd name="T20" fmla="*/ 7 w 15"/>
                <a:gd name="T21" fmla="*/ 75 h 75"/>
                <a:gd name="T22" fmla="*/ 10 w 15"/>
                <a:gd name="T23" fmla="*/ 74 h 75"/>
                <a:gd name="T24" fmla="*/ 12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2" y="3"/>
                  </a:lnTo>
                  <a:lnTo>
                    <a:pt x="10" y="0"/>
                  </a:lnTo>
                  <a:lnTo>
                    <a:pt x="7" y="0"/>
                  </a:lnTo>
                  <a:lnTo>
                    <a:pt x="5" y="0"/>
                  </a:lnTo>
                  <a:lnTo>
                    <a:pt x="2" y="3"/>
                  </a:lnTo>
                  <a:lnTo>
                    <a:pt x="0" y="8"/>
                  </a:lnTo>
                  <a:lnTo>
                    <a:pt x="0" y="68"/>
                  </a:lnTo>
                  <a:lnTo>
                    <a:pt x="2" y="73"/>
                  </a:lnTo>
                  <a:lnTo>
                    <a:pt x="5" y="74"/>
                  </a:lnTo>
                  <a:lnTo>
                    <a:pt x="7" y="75"/>
                  </a:lnTo>
                  <a:lnTo>
                    <a:pt x="10" y="74"/>
                  </a:lnTo>
                  <a:lnTo>
                    <a:pt x="12"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67" name="Freeform 211">
              <a:extLst>
                <a:ext uri="{FF2B5EF4-FFF2-40B4-BE49-F238E27FC236}">
                  <a16:creationId xmlns:a16="http://schemas.microsoft.com/office/drawing/2014/main" id="{B61F1ED4-7E5A-6D3C-4ADE-5E3DE648D383}"/>
                </a:ext>
              </a:extLst>
            </p:cNvPr>
            <p:cNvSpPr>
              <a:spLocks/>
            </p:cNvSpPr>
            <p:nvPr/>
          </p:nvSpPr>
          <p:spPr bwMode="auto">
            <a:xfrm>
              <a:off x="2075" y="2558"/>
              <a:ext cx="8" cy="38"/>
            </a:xfrm>
            <a:custGeom>
              <a:avLst/>
              <a:gdLst>
                <a:gd name="T0" fmla="*/ 15 w 15"/>
                <a:gd name="T1" fmla="*/ 8 h 75"/>
                <a:gd name="T2" fmla="*/ 12 w 15"/>
                <a:gd name="T3" fmla="*/ 3 h 75"/>
                <a:gd name="T4" fmla="*/ 10 w 15"/>
                <a:gd name="T5" fmla="*/ 0 h 75"/>
                <a:gd name="T6" fmla="*/ 7 w 15"/>
                <a:gd name="T7" fmla="*/ 0 h 75"/>
                <a:gd name="T8" fmla="*/ 5 w 15"/>
                <a:gd name="T9" fmla="*/ 0 h 75"/>
                <a:gd name="T10" fmla="*/ 2 w 15"/>
                <a:gd name="T11" fmla="*/ 3 h 75"/>
                <a:gd name="T12" fmla="*/ 0 w 15"/>
                <a:gd name="T13" fmla="*/ 8 h 75"/>
                <a:gd name="T14" fmla="*/ 0 w 15"/>
                <a:gd name="T15" fmla="*/ 68 h 75"/>
                <a:gd name="T16" fmla="*/ 2 w 15"/>
                <a:gd name="T17" fmla="*/ 73 h 75"/>
                <a:gd name="T18" fmla="*/ 5 w 15"/>
                <a:gd name="T19" fmla="*/ 74 h 75"/>
                <a:gd name="T20" fmla="*/ 7 w 15"/>
                <a:gd name="T21" fmla="*/ 75 h 75"/>
                <a:gd name="T22" fmla="*/ 10 w 15"/>
                <a:gd name="T23" fmla="*/ 74 h 75"/>
                <a:gd name="T24" fmla="*/ 12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2" y="3"/>
                  </a:lnTo>
                  <a:lnTo>
                    <a:pt x="10" y="0"/>
                  </a:lnTo>
                  <a:lnTo>
                    <a:pt x="7" y="0"/>
                  </a:lnTo>
                  <a:lnTo>
                    <a:pt x="5" y="0"/>
                  </a:lnTo>
                  <a:lnTo>
                    <a:pt x="2" y="3"/>
                  </a:lnTo>
                  <a:lnTo>
                    <a:pt x="0" y="8"/>
                  </a:lnTo>
                  <a:lnTo>
                    <a:pt x="0" y="68"/>
                  </a:lnTo>
                  <a:lnTo>
                    <a:pt x="2" y="73"/>
                  </a:lnTo>
                  <a:lnTo>
                    <a:pt x="5" y="74"/>
                  </a:lnTo>
                  <a:lnTo>
                    <a:pt x="7" y="75"/>
                  </a:lnTo>
                  <a:lnTo>
                    <a:pt x="10" y="74"/>
                  </a:lnTo>
                  <a:lnTo>
                    <a:pt x="12"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68" name="Freeform 212">
              <a:extLst>
                <a:ext uri="{FF2B5EF4-FFF2-40B4-BE49-F238E27FC236}">
                  <a16:creationId xmlns:a16="http://schemas.microsoft.com/office/drawing/2014/main" id="{304D22E2-77CC-1774-C12A-33D0025AEC95}"/>
                </a:ext>
              </a:extLst>
            </p:cNvPr>
            <p:cNvSpPr>
              <a:spLocks/>
            </p:cNvSpPr>
            <p:nvPr/>
          </p:nvSpPr>
          <p:spPr bwMode="auto">
            <a:xfrm>
              <a:off x="2075" y="2611"/>
              <a:ext cx="8" cy="37"/>
            </a:xfrm>
            <a:custGeom>
              <a:avLst/>
              <a:gdLst>
                <a:gd name="T0" fmla="*/ 15 w 15"/>
                <a:gd name="T1" fmla="*/ 8 h 75"/>
                <a:gd name="T2" fmla="*/ 12 w 15"/>
                <a:gd name="T3" fmla="*/ 3 h 75"/>
                <a:gd name="T4" fmla="*/ 10 w 15"/>
                <a:gd name="T5" fmla="*/ 0 h 75"/>
                <a:gd name="T6" fmla="*/ 7 w 15"/>
                <a:gd name="T7" fmla="*/ 0 h 75"/>
                <a:gd name="T8" fmla="*/ 5 w 15"/>
                <a:gd name="T9" fmla="*/ 0 h 75"/>
                <a:gd name="T10" fmla="*/ 2 w 15"/>
                <a:gd name="T11" fmla="*/ 3 h 75"/>
                <a:gd name="T12" fmla="*/ 0 w 15"/>
                <a:gd name="T13" fmla="*/ 8 h 75"/>
                <a:gd name="T14" fmla="*/ 0 w 15"/>
                <a:gd name="T15" fmla="*/ 68 h 75"/>
                <a:gd name="T16" fmla="*/ 2 w 15"/>
                <a:gd name="T17" fmla="*/ 73 h 75"/>
                <a:gd name="T18" fmla="*/ 5 w 15"/>
                <a:gd name="T19" fmla="*/ 74 h 75"/>
                <a:gd name="T20" fmla="*/ 7 w 15"/>
                <a:gd name="T21" fmla="*/ 75 h 75"/>
                <a:gd name="T22" fmla="*/ 10 w 15"/>
                <a:gd name="T23" fmla="*/ 74 h 75"/>
                <a:gd name="T24" fmla="*/ 12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2" y="3"/>
                  </a:lnTo>
                  <a:lnTo>
                    <a:pt x="10" y="0"/>
                  </a:lnTo>
                  <a:lnTo>
                    <a:pt x="7" y="0"/>
                  </a:lnTo>
                  <a:lnTo>
                    <a:pt x="5" y="0"/>
                  </a:lnTo>
                  <a:lnTo>
                    <a:pt x="2" y="3"/>
                  </a:lnTo>
                  <a:lnTo>
                    <a:pt x="0" y="8"/>
                  </a:lnTo>
                  <a:lnTo>
                    <a:pt x="0" y="68"/>
                  </a:lnTo>
                  <a:lnTo>
                    <a:pt x="2" y="73"/>
                  </a:lnTo>
                  <a:lnTo>
                    <a:pt x="5" y="74"/>
                  </a:lnTo>
                  <a:lnTo>
                    <a:pt x="7" y="75"/>
                  </a:lnTo>
                  <a:lnTo>
                    <a:pt x="10" y="74"/>
                  </a:lnTo>
                  <a:lnTo>
                    <a:pt x="12"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69" name="Freeform 213">
              <a:extLst>
                <a:ext uri="{FF2B5EF4-FFF2-40B4-BE49-F238E27FC236}">
                  <a16:creationId xmlns:a16="http://schemas.microsoft.com/office/drawing/2014/main" id="{B50FEA10-08F1-0104-E4AF-09CA2E2A3F47}"/>
                </a:ext>
              </a:extLst>
            </p:cNvPr>
            <p:cNvSpPr>
              <a:spLocks/>
            </p:cNvSpPr>
            <p:nvPr/>
          </p:nvSpPr>
          <p:spPr bwMode="auto">
            <a:xfrm>
              <a:off x="2075" y="2663"/>
              <a:ext cx="8" cy="38"/>
            </a:xfrm>
            <a:custGeom>
              <a:avLst/>
              <a:gdLst>
                <a:gd name="T0" fmla="*/ 15 w 15"/>
                <a:gd name="T1" fmla="*/ 8 h 75"/>
                <a:gd name="T2" fmla="*/ 12 w 15"/>
                <a:gd name="T3" fmla="*/ 3 h 75"/>
                <a:gd name="T4" fmla="*/ 10 w 15"/>
                <a:gd name="T5" fmla="*/ 0 h 75"/>
                <a:gd name="T6" fmla="*/ 7 w 15"/>
                <a:gd name="T7" fmla="*/ 0 h 75"/>
                <a:gd name="T8" fmla="*/ 5 w 15"/>
                <a:gd name="T9" fmla="*/ 0 h 75"/>
                <a:gd name="T10" fmla="*/ 2 w 15"/>
                <a:gd name="T11" fmla="*/ 3 h 75"/>
                <a:gd name="T12" fmla="*/ 0 w 15"/>
                <a:gd name="T13" fmla="*/ 8 h 75"/>
                <a:gd name="T14" fmla="*/ 0 w 15"/>
                <a:gd name="T15" fmla="*/ 68 h 75"/>
                <a:gd name="T16" fmla="*/ 2 w 15"/>
                <a:gd name="T17" fmla="*/ 73 h 75"/>
                <a:gd name="T18" fmla="*/ 5 w 15"/>
                <a:gd name="T19" fmla="*/ 74 h 75"/>
                <a:gd name="T20" fmla="*/ 7 w 15"/>
                <a:gd name="T21" fmla="*/ 75 h 75"/>
                <a:gd name="T22" fmla="*/ 10 w 15"/>
                <a:gd name="T23" fmla="*/ 74 h 75"/>
                <a:gd name="T24" fmla="*/ 12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2" y="3"/>
                  </a:lnTo>
                  <a:lnTo>
                    <a:pt x="10" y="0"/>
                  </a:lnTo>
                  <a:lnTo>
                    <a:pt x="7" y="0"/>
                  </a:lnTo>
                  <a:lnTo>
                    <a:pt x="5" y="0"/>
                  </a:lnTo>
                  <a:lnTo>
                    <a:pt x="2" y="3"/>
                  </a:lnTo>
                  <a:lnTo>
                    <a:pt x="0" y="8"/>
                  </a:lnTo>
                  <a:lnTo>
                    <a:pt x="0" y="68"/>
                  </a:lnTo>
                  <a:lnTo>
                    <a:pt x="2" y="73"/>
                  </a:lnTo>
                  <a:lnTo>
                    <a:pt x="5" y="74"/>
                  </a:lnTo>
                  <a:lnTo>
                    <a:pt x="7" y="75"/>
                  </a:lnTo>
                  <a:lnTo>
                    <a:pt x="10" y="74"/>
                  </a:lnTo>
                  <a:lnTo>
                    <a:pt x="12"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70" name="Freeform 214">
              <a:extLst>
                <a:ext uri="{FF2B5EF4-FFF2-40B4-BE49-F238E27FC236}">
                  <a16:creationId xmlns:a16="http://schemas.microsoft.com/office/drawing/2014/main" id="{E0456F81-0FCD-0F2A-4298-82295C2F9A20}"/>
                </a:ext>
              </a:extLst>
            </p:cNvPr>
            <p:cNvSpPr>
              <a:spLocks/>
            </p:cNvSpPr>
            <p:nvPr/>
          </p:nvSpPr>
          <p:spPr bwMode="auto">
            <a:xfrm>
              <a:off x="2075" y="2716"/>
              <a:ext cx="8" cy="37"/>
            </a:xfrm>
            <a:custGeom>
              <a:avLst/>
              <a:gdLst>
                <a:gd name="T0" fmla="*/ 15 w 15"/>
                <a:gd name="T1" fmla="*/ 8 h 75"/>
                <a:gd name="T2" fmla="*/ 12 w 15"/>
                <a:gd name="T3" fmla="*/ 3 h 75"/>
                <a:gd name="T4" fmla="*/ 10 w 15"/>
                <a:gd name="T5" fmla="*/ 0 h 75"/>
                <a:gd name="T6" fmla="*/ 7 w 15"/>
                <a:gd name="T7" fmla="*/ 0 h 75"/>
                <a:gd name="T8" fmla="*/ 5 w 15"/>
                <a:gd name="T9" fmla="*/ 0 h 75"/>
                <a:gd name="T10" fmla="*/ 2 w 15"/>
                <a:gd name="T11" fmla="*/ 3 h 75"/>
                <a:gd name="T12" fmla="*/ 0 w 15"/>
                <a:gd name="T13" fmla="*/ 8 h 75"/>
                <a:gd name="T14" fmla="*/ 0 w 15"/>
                <a:gd name="T15" fmla="*/ 68 h 75"/>
                <a:gd name="T16" fmla="*/ 2 w 15"/>
                <a:gd name="T17" fmla="*/ 73 h 75"/>
                <a:gd name="T18" fmla="*/ 5 w 15"/>
                <a:gd name="T19" fmla="*/ 74 h 75"/>
                <a:gd name="T20" fmla="*/ 7 w 15"/>
                <a:gd name="T21" fmla="*/ 75 h 75"/>
                <a:gd name="T22" fmla="*/ 10 w 15"/>
                <a:gd name="T23" fmla="*/ 74 h 75"/>
                <a:gd name="T24" fmla="*/ 12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2" y="3"/>
                  </a:lnTo>
                  <a:lnTo>
                    <a:pt x="10" y="0"/>
                  </a:lnTo>
                  <a:lnTo>
                    <a:pt x="7" y="0"/>
                  </a:lnTo>
                  <a:lnTo>
                    <a:pt x="5" y="0"/>
                  </a:lnTo>
                  <a:lnTo>
                    <a:pt x="2" y="3"/>
                  </a:lnTo>
                  <a:lnTo>
                    <a:pt x="0" y="8"/>
                  </a:lnTo>
                  <a:lnTo>
                    <a:pt x="0" y="68"/>
                  </a:lnTo>
                  <a:lnTo>
                    <a:pt x="2" y="73"/>
                  </a:lnTo>
                  <a:lnTo>
                    <a:pt x="5" y="74"/>
                  </a:lnTo>
                  <a:lnTo>
                    <a:pt x="7" y="75"/>
                  </a:lnTo>
                  <a:lnTo>
                    <a:pt x="10" y="74"/>
                  </a:lnTo>
                  <a:lnTo>
                    <a:pt x="12"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71" name="Freeform 215">
              <a:extLst>
                <a:ext uri="{FF2B5EF4-FFF2-40B4-BE49-F238E27FC236}">
                  <a16:creationId xmlns:a16="http://schemas.microsoft.com/office/drawing/2014/main" id="{A078EF43-0A9F-3040-D2ED-DF887CB00CEF}"/>
                </a:ext>
              </a:extLst>
            </p:cNvPr>
            <p:cNvSpPr>
              <a:spLocks/>
            </p:cNvSpPr>
            <p:nvPr/>
          </p:nvSpPr>
          <p:spPr bwMode="auto">
            <a:xfrm>
              <a:off x="2075" y="2768"/>
              <a:ext cx="8" cy="38"/>
            </a:xfrm>
            <a:custGeom>
              <a:avLst/>
              <a:gdLst>
                <a:gd name="T0" fmla="*/ 15 w 15"/>
                <a:gd name="T1" fmla="*/ 8 h 75"/>
                <a:gd name="T2" fmla="*/ 12 w 15"/>
                <a:gd name="T3" fmla="*/ 3 h 75"/>
                <a:gd name="T4" fmla="*/ 10 w 15"/>
                <a:gd name="T5" fmla="*/ 0 h 75"/>
                <a:gd name="T6" fmla="*/ 7 w 15"/>
                <a:gd name="T7" fmla="*/ 0 h 75"/>
                <a:gd name="T8" fmla="*/ 5 w 15"/>
                <a:gd name="T9" fmla="*/ 0 h 75"/>
                <a:gd name="T10" fmla="*/ 2 w 15"/>
                <a:gd name="T11" fmla="*/ 3 h 75"/>
                <a:gd name="T12" fmla="*/ 0 w 15"/>
                <a:gd name="T13" fmla="*/ 8 h 75"/>
                <a:gd name="T14" fmla="*/ 0 w 15"/>
                <a:gd name="T15" fmla="*/ 68 h 75"/>
                <a:gd name="T16" fmla="*/ 2 w 15"/>
                <a:gd name="T17" fmla="*/ 73 h 75"/>
                <a:gd name="T18" fmla="*/ 5 w 15"/>
                <a:gd name="T19" fmla="*/ 74 h 75"/>
                <a:gd name="T20" fmla="*/ 7 w 15"/>
                <a:gd name="T21" fmla="*/ 75 h 75"/>
                <a:gd name="T22" fmla="*/ 10 w 15"/>
                <a:gd name="T23" fmla="*/ 74 h 75"/>
                <a:gd name="T24" fmla="*/ 12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2" y="3"/>
                  </a:lnTo>
                  <a:lnTo>
                    <a:pt x="10" y="0"/>
                  </a:lnTo>
                  <a:lnTo>
                    <a:pt x="7" y="0"/>
                  </a:lnTo>
                  <a:lnTo>
                    <a:pt x="5" y="0"/>
                  </a:lnTo>
                  <a:lnTo>
                    <a:pt x="2" y="3"/>
                  </a:lnTo>
                  <a:lnTo>
                    <a:pt x="0" y="8"/>
                  </a:lnTo>
                  <a:lnTo>
                    <a:pt x="0" y="68"/>
                  </a:lnTo>
                  <a:lnTo>
                    <a:pt x="2" y="73"/>
                  </a:lnTo>
                  <a:lnTo>
                    <a:pt x="5" y="74"/>
                  </a:lnTo>
                  <a:lnTo>
                    <a:pt x="7" y="75"/>
                  </a:lnTo>
                  <a:lnTo>
                    <a:pt x="10" y="74"/>
                  </a:lnTo>
                  <a:lnTo>
                    <a:pt x="12"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72" name="Freeform 216">
              <a:extLst>
                <a:ext uri="{FF2B5EF4-FFF2-40B4-BE49-F238E27FC236}">
                  <a16:creationId xmlns:a16="http://schemas.microsoft.com/office/drawing/2014/main" id="{79BAD161-F222-74FD-FBF3-62C5813E7353}"/>
                </a:ext>
              </a:extLst>
            </p:cNvPr>
            <p:cNvSpPr>
              <a:spLocks/>
            </p:cNvSpPr>
            <p:nvPr/>
          </p:nvSpPr>
          <p:spPr bwMode="auto">
            <a:xfrm>
              <a:off x="2075" y="2821"/>
              <a:ext cx="8" cy="37"/>
            </a:xfrm>
            <a:custGeom>
              <a:avLst/>
              <a:gdLst>
                <a:gd name="T0" fmla="*/ 15 w 15"/>
                <a:gd name="T1" fmla="*/ 8 h 75"/>
                <a:gd name="T2" fmla="*/ 12 w 15"/>
                <a:gd name="T3" fmla="*/ 3 h 75"/>
                <a:gd name="T4" fmla="*/ 10 w 15"/>
                <a:gd name="T5" fmla="*/ 0 h 75"/>
                <a:gd name="T6" fmla="*/ 7 w 15"/>
                <a:gd name="T7" fmla="*/ 0 h 75"/>
                <a:gd name="T8" fmla="*/ 5 w 15"/>
                <a:gd name="T9" fmla="*/ 0 h 75"/>
                <a:gd name="T10" fmla="*/ 2 w 15"/>
                <a:gd name="T11" fmla="*/ 3 h 75"/>
                <a:gd name="T12" fmla="*/ 0 w 15"/>
                <a:gd name="T13" fmla="*/ 8 h 75"/>
                <a:gd name="T14" fmla="*/ 0 w 15"/>
                <a:gd name="T15" fmla="*/ 68 h 75"/>
                <a:gd name="T16" fmla="*/ 2 w 15"/>
                <a:gd name="T17" fmla="*/ 73 h 75"/>
                <a:gd name="T18" fmla="*/ 5 w 15"/>
                <a:gd name="T19" fmla="*/ 74 h 75"/>
                <a:gd name="T20" fmla="*/ 7 w 15"/>
                <a:gd name="T21" fmla="*/ 75 h 75"/>
                <a:gd name="T22" fmla="*/ 10 w 15"/>
                <a:gd name="T23" fmla="*/ 74 h 75"/>
                <a:gd name="T24" fmla="*/ 12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2" y="3"/>
                  </a:lnTo>
                  <a:lnTo>
                    <a:pt x="10" y="0"/>
                  </a:lnTo>
                  <a:lnTo>
                    <a:pt x="7" y="0"/>
                  </a:lnTo>
                  <a:lnTo>
                    <a:pt x="5" y="0"/>
                  </a:lnTo>
                  <a:lnTo>
                    <a:pt x="2" y="3"/>
                  </a:lnTo>
                  <a:lnTo>
                    <a:pt x="0" y="8"/>
                  </a:lnTo>
                  <a:lnTo>
                    <a:pt x="0" y="68"/>
                  </a:lnTo>
                  <a:lnTo>
                    <a:pt x="2" y="73"/>
                  </a:lnTo>
                  <a:lnTo>
                    <a:pt x="5" y="74"/>
                  </a:lnTo>
                  <a:lnTo>
                    <a:pt x="7" y="75"/>
                  </a:lnTo>
                  <a:lnTo>
                    <a:pt x="10" y="74"/>
                  </a:lnTo>
                  <a:lnTo>
                    <a:pt x="12"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73" name="Freeform 217">
              <a:extLst>
                <a:ext uri="{FF2B5EF4-FFF2-40B4-BE49-F238E27FC236}">
                  <a16:creationId xmlns:a16="http://schemas.microsoft.com/office/drawing/2014/main" id="{6F90E35B-5442-BDF8-F3D4-6DCA06411338}"/>
                </a:ext>
              </a:extLst>
            </p:cNvPr>
            <p:cNvSpPr>
              <a:spLocks/>
            </p:cNvSpPr>
            <p:nvPr/>
          </p:nvSpPr>
          <p:spPr bwMode="auto">
            <a:xfrm>
              <a:off x="2075" y="2873"/>
              <a:ext cx="8" cy="38"/>
            </a:xfrm>
            <a:custGeom>
              <a:avLst/>
              <a:gdLst>
                <a:gd name="T0" fmla="*/ 15 w 15"/>
                <a:gd name="T1" fmla="*/ 8 h 75"/>
                <a:gd name="T2" fmla="*/ 12 w 15"/>
                <a:gd name="T3" fmla="*/ 3 h 75"/>
                <a:gd name="T4" fmla="*/ 10 w 15"/>
                <a:gd name="T5" fmla="*/ 0 h 75"/>
                <a:gd name="T6" fmla="*/ 7 w 15"/>
                <a:gd name="T7" fmla="*/ 0 h 75"/>
                <a:gd name="T8" fmla="*/ 5 w 15"/>
                <a:gd name="T9" fmla="*/ 0 h 75"/>
                <a:gd name="T10" fmla="*/ 2 w 15"/>
                <a:gd name="T11" fmla="*/ 3 h 75"/>
                <a:gd name="T12" fmla="*/ 0 w 15"/>
                <a:gd name="T13" fmla="*/ 8 h 75"/>
                <a:gd name="T14" fmla="*/ 0 w 15"/>
                <a:gd name="T15" fmla="*/ 68 h 75"/>
                <a:gd name="T16" fmla="*/ 2 w 15"/>
                <a:gd name="T17" fmla="*/ 73 h 75"/>
                <a:gd name="T18" fmla="*/ 5 w 15"/>
                <a:gd name="T19" fmla="*/ 74 h 75"/>
                <a:gd name="T20" fmla="*/ 7 w 15"/>
                <a:gd name="T21" fmla="*/ 75 h 75"/>
                <a:gd name="T22" fmla="*/ 10 w 15"/>
                <a:gd name="T23" fmla="*/ 74 h 75"/>
                <a:gd name="T24" fmla="*/ 12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2" y="3"/>
                  </a:lnTo>
                  <a:lnTo>
                    <a:pt x="10" y="0"/>
                  </a:lnTo>
                  <a:lnTo>
                    <a:pt x="7" y="0"/>
                  </a:lnTo>
                  <a:lnTo>
                    <a:pt x="5" y="0"/>
                  </a:lnTo>
                  <a:lnTo>
                    <a:pt x="2" y="3"/>
                  </a:lnTo>
                  <a:lnTo>
                    <a:pt x="0" y="8"/>
                  </a:lnTo>
                  <a:lnTo>
                    <a:pt x="0" y="68"/>
                  </a:lnTo>
                  <a:lnTo>
                    <a:pt x="2" y="73"/>
                  </a:lnTo>
                  <a:lnTo>
                    <a:pt x="5" y="74"/>
                  </a:lnTo>
                  <a:lnTo>
                    <a:pt x="7" y="75"/>
                  </a:lnTo>
                  <a:lnTo>
                    <a:pt x="10" y="74"/>
                  </a:lnTo>
                  <a:lnTo>
                    <a:pt x="12"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74" name="Freeform 218">
              <a:extLst>
                <a:ext uri="{FF2B5EF4-FFF2-40B4-BE49-F238E27FC236}">
                  <a16:creationId xmlns:a16="http://schemas.microsoft.com/office/drawing/2014/main" id="{09BA052A-52E3-1C1D-8C93-67054DEE59FE}"/>
                </a:ext>
              </a:extLst>
            </p:cNvPr>
            <p:cNvSpPr>
              <a:spLocks/>
            </p:cNvSpPr>
            <p:nvPr/>
          </p:nvSpPr>
          <p:spPr bwMode="auto">
            <a:xfrm>
              <a:off x="2075" y="2926"/>
              <a:ext cx="8" cy="37"/>
            </a:xfrm>
            <a:custGeom>
              <a:avLst/>
              <a:gdLst>
                <a:gd name="T0" fmla="*/ 15 w 15"/>
                <a:gd name="T1" fmla="*/ 8 h 75"/>
                <a:gd name="T2" fmla="*/ 12 w 15"/>
                <a:gd name="T3" fmla="*/ 3 h 75"/>
                <a:gd name="T4" fmla="*/ 10 w 15"/>
                <a:gd name="T5" fmla="*/ 0 h 75"/>
                <a:gd name="T6" fmla="*/ 7 w 15"/>
                <a:gd name="T7" fmla="*/ 0 h 75"/>
                <a:gd name="T8" fmla="*/ 5 w 15"/>
                <a:gd name="T9" fmla="*/ 0 h 75"/>
                <a:gd name="T10" fmla="*/ 2 w 15"/>
                <a:gd name="T11" fmla="*/ 3 h 75"/>
                <a:gd name="T12" fmla="*/ 0 w 15"/>
                <a:gd name="T13" fmla="*/ 8 h 75"/>
                <a:gd name="T14" fmla="*/ 0 w 15"/>
                <a:gd name="T15" fmla="*/ 68 h 75"/>
                <a:gd name="T16" fmla="*/ 2 w 15"/>
                <a:gd name="T17" fmla="*/ 73 h 75"/>
                <a:gd name="T18" fmla="*/ 5 w 15"/>
                <a:gd name="T19" fmla="*/ 74 h 75"/>
                <a:gd name="T20" fmla="*/ 7 w 15"/>
                <a:gd name="T21" fmla="*/ 75 h 75"/>
                <a:gd name="T22" fmla="*/ 10 w 15"/>
                <a:gd name="T23" fmla="*/ 74 h 75"/>
                <a:gd name="T24" fmla="*/ 12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2" y="3"/>
                  </a:lnTo>
                  <a:lnTo>
                    <a:pt x="10" y="0"/>
                  </a:lnTo>
                  <a:lnTo>
                    <a:pt x="7" y="0"/>
                  </a:lnTo>
                  <a:lnTo>
                    <a:pt x="5" y="0"/>
                  </a:lnTo>
                  <a:lnTo>
                    <a:pt x="2" y="3"/>
                  </a:lnTo>
                  <a:lnTo>
                    <a:pt x="0" y="8"/>
                  </a:lnTo>
                  <a:lnTo>
                    <a:pt x="0" y="68"/>
                  </a:lnTo>
                  <a:lnTo>
                    <a:pt x="2" y="73"/>
                  </a:lnTo>
                  <a:lnTo>
                    <a:pt x="5" y="74"/>
                  </a:lnTo>
                  <a:lnTo>
                    <a:pt x="7" y="75"/>
                  </a:lnTo>
                  <a:lnTo>
                    <a:pt x="10" y="74"/>
                  </a:lnTo>
                  <a:lnTo>
                    <a:pt x="12"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75" name="Freeform 219">
              <a:extLst>
                <a:ext uri="{FF2B5EF4-FFF2-40B4-BE49-F238E27FC236}">
                  <a16:creationId xmlns:a16="http://schemas.microsoft.com/office/drawing/2014/main" id="{24EB08E6-5114-6D36-3B2F-6EAA76E2DC30}"/>
                </a:ext>
              </a:extLst>
            </p:cNvPr>
            <p:cNvSpPr>
              <a:spLocks/>
            </p:cNvSpPr>
            <p:nvPr/>
          </p:nvSpPr>
          <p:spPr bwMode="auto">
            <a:xfrm>
              <a:off x="2075" y="2978"/>
              <a:ext cx="8" cy="38"/>
            </a:xfrm>
            <a:custGeom>
              <a:avLst/>
              <a:gdLst>
                <a:gd name="T0" fmla="*/ 15 w 15"/>
                <a:gd name="T1" fmla="*/ 8 h 75"/>
                <a:gd name="T2" fmla="*/ 12 w 15"/>
                <a:gd name="T3" fmla="*/ 3 h 75"/>
                <a:gd name="T4" fmla="*/ 10 w 15"/>
                <a:gd name="T5" fmla="*/ 0 h 75"/>
                <a:gd name="T6" fmla="*/ 7 w 15"/>
                <a:gd name="T7" fmla="*/ 0 h 75"/>
                <a:gd name="T8" fmla="*/ 5 w 15"/>
                <a:gd name="T9" fmla="*/ 0 h 75"/>
                <a:gd name="T10" fmla="*/ 2 w 15"/>
                <a:gd name="T11" fmla="*/ 3 h 75"/>
                <a:gd name="T12" fmla="*/ 0 w 15"/>
                <a:gd name="T13" fmla="*/ 8 h 75"/>
                <a:gd name="T14" fmla="*/ 0 w 15"/>
                <a:gd name="T15" fmla="*/ 68 h 75"/>
                <a:gd name="T16" fmla="*/ 2 w 15"/>
                <a:gd name="T17" fmla="*/ 73 h 75"/>
                <a:gd name="T18" fmla="*/ 5 w 15"/>
                <a:gd name="T19" fmla="*/ 74 h 75"/>
                <a:gd name="T20" fmla="*/ 7 w 15"/>
                <a:gd name="T21" fmla="*/ 75 h 75"/>
                <a:gd name="T22" fmla="*/ 10 w 15"/>
                <a:gd name="T23" fmla="*/ 74 h 75"/>
                <a:gd name="T24" fmla="*/ 12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2" y="3"/>
                  </a:lnTo>
                  <a:lnTo>
                    <a:pt x="10" y="0"/>
                  </a:lnTo>
                  <a:lnTo>
                    <a:pt x="7" y="0"/>
                  </a:lnTo>
                  <a:lnTo>
                    <a:pt x="5" y="0"/>
                  </a:lnTo>
                  <a:lnTo>
                    <a:pt x="2" y="3"/>
                  </a:lnTo>
                  <a:lnTo>
                    <a:pt x="0" y="8"/>
                  </a:lnTo>
                  <a:lnTo>
                    <a:pt x="0" y="68"/>
                  </a:lnTo>
                  <a:lnTo>
                    <a:pt x="2" y="73"/>
                  </a:lnTo>
                  <a:lnTo>
                    <a:pt x="5" y="74"/>
                  </a:lnTo>
                  <a:lnTo>
                    <a:pt x="7" y="75"/>
                  </a:lnTo>
                  <a:lnTo>
                    <a:pt x="10" y="74"/>
                  </a:lnTo>
                  <a:lnTo>
                    <a:pt x="12"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76" name="Freeform 220">
              <a:extLst>
                <a:ext uri="{FF2B5EF4-FFF2-40B4-BE49-F238E27FC236}">
                  <a16:creationId xmlns:a16="http://schemas.microsoft.com/office/drawing/2014/main" id="{96E4E314-EBB4-95A5-121B-D51249FFE1E2}"/>
                </a:ext>
              </a:extLst>
            </p:cNvPr>
            <p:cNvSpPr>
              <a:spLocks/>
            </p:cNvSpPr>
            <p:nvPr/>
          </p:nvSpPr>
          <p:spPr bwMode="auto">
            <a:xfrm>
              <a:off x="2075" y="3031"/>
              <a:ext cx="8" cy="14"/>
            </a:xfrm>
            <a:custGeom>
              <a:avLst/>
              <a:gdLst>
                <a:gd name="T0" fmla="*/ 15 w 15"/>
                <a:gd name="T1" fmla="*/ 8 h 29"/>
                <a:gd name="T2" fmla="*/ 12 w 15"/>
                <a:gd name="T3" fmla="*/ 3 h 29"/>
                <a:gd name="T4" fmla="*/ 10 w 15"/>
                <a:gd name="T5" fmla="*/ 0 h 29"/>
                <a:gd name="T6" fmla="*/ 7 w 15"/>
                <a:gd name="T7" fmla="*/ 0 h 29"/>
                <a:gd name="T8" fmla="*/ 5 w 15"/>
                <a:gd name="T9" fmla="*/ 0 h 29"/>
                <a:gd name="T10" fmla="*/ 2 w 15"/>
                <a:gd name="T11" fmla="*/ 3 h 29"/>
                <a:gd name="T12" fmla="*/ 0 w 15"/>
                <a:gd name="T13" fmla="*/ 8 h 29"/>
                <a:gd name="T14" fmla="*/ 0 w 15"/>
                <a:gd name="T15" fmla="*/ 21 h 29"/>
                <a:gd name="T16" fmla="*/ 2 w 15"/>
                <a:gd name="T17" fmla="*/ 26 h 29"/>
                <a:gd name="T18" fmla="*/ 5 w 15"/>
                <a:gd name="T19" fmla="*/ 28 h 29"/>
                <a:gd name="T20" fmla="*/ 7 w 15"/>
                <a:gd name="T21" fmla="*/ 29 h 29"/>
                <a:gd name="T22" fmla="*/ 10 w 15"/>
                <a:gd name="T23" fmla="*/ 28 h 29"/>
                <a:gd name="T24" fmla="*/ 12 w 15"/>
                <a:gd name="T25" fmla="*/ 26 h 29"/>
                <a:gd name="T26" fmla="*/ 15 w 15"/>
                <a:gd name="T27" fmla="*/ 21 h 29"/>
                <a:gd name="T28" fmla="*/ 15 w 15"/>
                <a:gd name="T29" fmla="*/ 8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29"/>
                <a:gd name="T47" fmla="*/ 15 w 15"/>
                <a:gd name="T48" fmla="*/ 29 h 2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29">
                  <a:moveTo>
                    <a:pt x="15" y="8"/>
                  </a:moveTo>
                  <a:lnTo>
                    <a:pt x="12" y="3"/>
                  </a:lnTo>
                  <a:lnTo>
                    <a:pt x="10" y="0"/>
                  </a:lnTo>
                  <a:lnTo>
                    <a:pt x="7" y="0"/>
                  </a:lnTo>
                  <a:lnTo>
                    <a:pt x="5" y="0"/>
                  </a:lnTo>
                  <a:lnTo>
                    <a:pt x="2" y="3"/>
                  </a:lnTo>
                  <a:lnTo>
                    <a:pt x="0" y="8"/>
                  </a:lnTo>
                  <a:lnTo>
                    <a:pt x="0" y="21"/>
                  </a:lnTo>
                  <a:lnTo>
                    <a:pt x="2" y="26"/>
                  </a:lnTo>
                  <a:lnTo>
                    <a:pt x="5" y="28"/>
                  </a:lnTo>
                  <a:lnTo>
                    <a:pt x="7" y="29"/>
                  </a:lnTo>
                  <a:lnTo>
                    <a:pt x="10" y="28"/>
                  </a:lnTo>
                  <a:lnTo>
                    <a:pt x="12" y="26"/>
                  </a:lnTo>
                  <a:lnTo>
                    <a:pt x="15" y="21"/>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grpSp>
        <p:nvGrpSpPr>
          <p:cNvPr id="59417" name="Group 221">
            <a:extLst>
              <a:ext uri="{FF2B5EF4-FFF2-40B4-BE49-F238E27FC236}">
                <a16:creationId xmlns:a16="http://schemas.microsoft.com/office/drawing/2014/main" id="{11DB886C-14F9-F091-4758-B73EF0720DBE}"/>
              </a:ext>
            </a:extLst>
          </p:cNvPr>
          <p:cNvGrpSpPr>
            <a:grpSpLocks/>
          </p:cNvGrpSpPr>
          <p:nvPr/>
        </p:nvGrpSpPr>
        <p:grpSpPr bwMode="auto">
          <a:xfrm>
            <a:off x="4659313" y="2060575"/>
            <a:ext cx="12700" cy="2773363"/>
            <a:chOff x="2935" y="1298"/>
            <a:chExt cx="8" cy="1747"/>
          </a:xfrm>
        </p:grpSpPr>
        <p:sp>
          <p:nvSpPr>
            <p:cNvPr id="59509" name="Freeform 222">
              <a:extLst>
                <a:ext uri="{FF2B5EF4-FFF2-40B4-BE49-F238E27FC236}">
                  <a16:creationId xmlns:a16="http://schemas.microsoft.com/office/drawing/2014/main" id="{10F7E7F8-15D0-4BDF-329E-DE6D4B622766}"/>
                </a:ext>
              </a:extLst>
            </p:cNvPr>
            <p:cNvSpPr>
              <a:spLocks/>
            </p:cNvSpPr>
            <p:nvPr/>
          </p:nvSpPr>
          <p:spPr bwMode="auto">
            <a:xfrm>
              <a:off x="2935" y="1298"/>
              <a:ext cx="8" cy="38"/>
            </a:xfrm>
            <a:custGeom>
              <a:avLst/>
              <a:gdLst>
                <a:gd name="T0" fmla="*/ 15 w 15"/>
                <a:gd name="T1" fmla="*/ 7 h 75"/>
                <a:gd name="T2" fmla="*/ 13 w 15"/>
                <a:gd name="T3" fmla="*/ 2 h 75"/>
                <a:gd name="T4" fmla="*/ 10 w 15"/>
                <a:gd name="T5" fmla="*/ 1 h 75"/>
                <a:gd name="T6" fmla="*/ 8 w 15"/>
                <a:gd name="T7" fmla="*/ 0 h 75"/>
                <a:gd name="T8" fmla="*/ 5 w 15"/>
                <a:gd name="T9" fmla="*/ 1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1"/>
                  </a:lnTo>
                  <a:lnTo>
                    <a:pt x="8" y="0"/>
                  </a:lnTo>
                  <a:lnTo>
                    <a:pt x="5" y="1"/>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10" name="Freeform 223">
              <a:extLst>
                <a:ext uri="{FF2B5EF4-FFF2-40B4-BE49-F238E27FC236}">
                  <a16:creationId xmlns:a16="http://schemas.microsoft.com/office/drawing/2014/main" id="{BFEA5D18-1292-1707-8B08-51AE28526C4E}"/>
                </a:ext>
              </a:extLst>
            </p:cNvPr>
            <p:cNvSpPr>
              <a:spLocks/>
            </p:cNvSpPr>
            <p:nvPr/>
          </p:nvSpPr>
          <p:spPr bwMode="auto">
            <a:xfrm>
              <a:off x="2935" y="1351"/>
              <a:ext cx="8" cy="37"/>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11" name="Freeform 224">
              <a:extLst>
                <a:ext uri="{FF2B5EF4-FFF2-40B4-BE49-F238E27FC236}">
                  <a16:creationId xmlns:a16="http://schemas.microsoft.com/office/drawing/2014/main" id="{67CE6DC3-B2F4-33BC-94A9-BF274858DCDC}"/>
                </a:ext>
              </a:extLst>
            </p:cNvPr>
            <p:cNvSpPr>
              <a:spLocks/>
            </p:cNvSpPr>
            <p:nvPr/>
          </p:nvSpPr>
          <p:spPr bwMode="auto">
            <a:xfrm>
              <a:off x="2935" y="1403"/>
              <a:ext cx="8" cy="38"/>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12" name="Freeform 225">
              <a:extLst>
                <a:ext uri="{FF2B5EF4-FFF2-40B4-BE49-F238E27FC236}">
                  <a16:creationId xmlns:a16="http://schemas.microsoft.com/office/drawing/2014/main" id="{BA335A6B-40D4-B786-DF62-F9AE68033F08}"/>
                </a:ext>
              </a:extLst>
            </p:cNvPr>
            <p:cNvSpPr>
              <a:spLocks/>
            </p:cNvSpPr>
            <p:nvPr/>
          </p:nvSpPr>
          <p:spPr bwMode="auto">
            <a:xfrm>
              <a:off x="2935" y="1456"/>
              <a:ext cx="8" cy="37"/>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13" name="Freeform 226">
              <a:extLst>
                <a:ext uri="{FF2B5EF4-FFF2-40B4-BE49-F238E27FC236}">
                  <a16:creationId xmlns:a16="http://schemas.microsoft.com/office/drawing/2014/main" id="{B9A62092-601B-24F8-9C72-AF29B829E887}"/>
                </a:ext>
              </a:extLst>
            </p:cNvPr>
            <p:cNvSpPr>
              <a:spLocks/>
            </p:cNvSpPr>
            <p:nvPr/>
          </p:nvSpPr>
          <p:spPr bwMode="auto">
            <a:xfrm>
              <a:off x="2935" y="1508"/>
              <a:ext cx="8" cy="38"/>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1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4"/>
                  </a:lnTo>
                  <a:lnTo>
                    <a:pt x="8" y="75"/>
                  </a:lnTo>
                  <a:lnTo>
                    <a:pt x="11"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14" name="Freeform 227">
              <a:extLst>
                <a:ext uri="{FF2B5EF4-FFF2-40B4-BE49-F238E27FC236}">
                  <a16:creationId xmlns:a16="http://schemas.microsoft.com/office/drawing/2014/main" id="{417C0976-747B-7AF4-EF60-6E73DB5A5333}"/>
                </a:ext>
              </a:extLst>
            </p:cNvPr>
            <p:cNvSpPr>
              <a:spLocks/>
            </p:cNvSpPr>
            <p:nvPr/>
          </p:nvSpPr>
          <p:spPr bwMode="auto">
            <a:xfrm>
              <a:off x="2935" y="1561"/>
              <a:ext cx="8" cy="37"/>
            </a:xfrm>
            <a:custGeom>
              <a:avLst/>
              <a:gdLst>
                <a:gd name="T0" fmla="*/ 15 w 15"/>
                <a:gd name="T1" fmla="*/ 7 h 75"/>
                <a:gd name="T2" fmla="*/ 13 w 15"/>
                <a:gd name="T3" fmla="*/ 2 h 75"/>
                <a:gd name="T4" fmla="*/ 11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1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1" y="0"/>
                  </a:lnTo>
                  <a:lnTo>
                    <a:pt x="8" y="0"/>
                  </a:lnTo>
                  <a:lnTo>
                    <a:pt x="5" y="0"/>
                  </a:lnTo>
                  <a:lnTo>
                    <a:pt x="3" y="2"/>
                  </a:lnTo>
                  <a:lnTo>
                    <a:pt x="0" y="7"/>
                  </a:lnTo>
                  <a:lnTo>
                    <a:pt x="0" y="67"/>
                  </a:lnTo>
                  <a:lnTo>
                    <a:pt x="3" y="72"/>
                  </a:lnTo>
                  <a:lnTo>
                    <a:pt x="5" y="74"/>
                  </a:lnTo>
                  <a:lnTo>
                    <a:pt x="8" y="75"/>
                  </a:lnTo>
                  <a:lnTo>
                    <a:pt x="11"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15" name="Freeform 228">
              <a:extLst>
                <a:ext uri="{FF2B5EF4-FFF2-40B4-BE49-F238E27FC236}">
                  <a16:creationId xmlns:a16="http://schemas.microsoft.com/office/drawing/2014/main" id="{C2C6D3C9-F814-923D-9072-97D3EE5931D9}"/>
                </a:ext>
              </a:extLst>
            </p:cNvPr>
            <p:cNvSpPr>
              <a:spLocks/>
            </p:cNvSpPr>
            <p:nvPr/>
          </p:nvSpPr>
          <p:spPr bwMode="auto">
            <a:xfrm>
              <a:off x="2935" y="1613"/>
              <a:ext cx="8" cy="38"/>
            </a:xfrm>
            <a:custGeom>
              <a:avLst/>
              <a:gdLst>
                <a:gd name="T0" fmla="*/ 15 w 15"/>
                <a:gd name="T1" fmla="*/ 7 h 75"/>
                <a:gd name="T2" fmla="*/ 13 w 15"/>
                <a:gd name="T3" fmla="*/ 2 h 75"/>
                <a:gd name="T4" fmla="*/ 11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1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1" y="0"/>
                  </a:lnTo>
                  <a:lnTo>
                    <a:pt x="8" y="0"/>
                  </a:lnTo>
                  <a:lnTo>
                    <a:pt x="5" y="0"/>
                  </a:lnTo>
                  <a:lnTo>
                    <a:pt x="3" y="2"/>
                  </a:lnTo>
                  <a:lnTo>
                    <a:pt x="0" y="7"/>
                  </a:lnTo>
                  <a:lnTo>
                    <a:pt x="0" y="67"/>
                  </a:lnTo>
                  <a:lnTo>
                    <a:pt x="3" y="72"/>
                  </a:lnTo>
                  <a:lnTo>
                    <a:pt x="5" y="74"/>
                  </a:lnTo>
                  <a:lnTo>
                    <a:pt x="8" y="75"/>
                  </a:lnTo>
                  <a:lnTo>
                    <a:pt x="11"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16" name="Freeform 229">
              <a:extLst>
                <a:ext uri="{FF2B5EF4-FFF2-40B4-BE49-F238E27FC236}">
                  <a16:creationId xmlns:a16="http://schemas.microsoft.com/office/drawing/2014/main" id="{36C1B0A1-6B9A-A444-F233-A5F62D0BF197}"/>
                </a:ext>
              </a:extLst>
            </p:cNvPr>
            <p:cNvSpPr>
              <a:spLocks/>
            </p:cNvSpPr>
            <p:nvPr/>
          </p:nvSpPr>
          <p:spPr bwMode="auto">
            <a:xfrm>
              <a:off x="2935" y="1666"/>
              <a:ext cx="8" cy="37"/>
            </a:xfrm>
            <a:custGeom>
              <a:avLst/>
              <a:gdLst>
                <a:gd name="T0" fmla="*/ 15 w 15"/>
                <a:gd name="T1" fmla="*/ 7 h 75"/>
                <a:gd name="T2" fmla="*/ 13 w 15"/>
                <a:gd name="T3" fmla="*/ 2 h 75"/>
                <a:gd name="T4" fmla="*/ 11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1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1" y="0"/>
                  </a:lnTo>
                  <a:lnTo>
                    <a:pt x="8" y="0"/>
                  </a:lnTo>
                  <a:lnTo>
                    <a:pt x="5" y="0"/>
                  </a:lnTo>
                  <a:lnTo>
                    <a:pt x="3" y="2"/>
                  </a:lnTo>
                  <a:lnTo>
                    <a:pt x="0" y="7"/>
                  </a:lnTo>
                  <a:lnTo>
                    <a:pt x="0" y="67"/>
                  </a:lnTo>
                  <a:lnTo>
                    <a:pt x="3" y="72"/>
                  </a:lnTo>
                  <a:lnTo>
                    <a:pt x="5" y="74"/>
                  </a:lnTo>
                  <a:lnTo>
                    <a:pt x="8" y="75"/>
                  </a:lnTo>
                  <a:lnTo>
                    <a:pt x="11"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17" name="Freeform 230">
              <a:extLst>
                <a:ext uri="{FF2B5EF4-FFF2-40B4-BE49-F238E27FC236}">
                  <a16:creationId xmlns:a16="http://schemas.microsoft.com/office/drawing/2014/main" id="{72C0A197-EF70-1005-7AF6-352F71DF76DF}"/>
                </a:ext>
              </a:extLst>
            </p:cNvPr>
            <p:cNvSpPr>
              <a:spLocks/>
            </p:cNvSpPr>
            <p:nvPr/>
          </p:nvSpPr>
          <p:spPr bwMode="auto">
            <a:xfrm>
              <a:off x="2935" y="1718"/>
              <a:ext cx="8" cy="38"/>
            </a:xfrm>
            <a:custGeom>
              <a:avLst/>
              <a:gdLst>
                <a:gd name="T0" fmla="*/ 15 w 15"/>
                <a:gd name="T1" fmla="*/ 7 h 75"/>
                <a:gd name="T2" fmla="*/ 13 w 15"/>
                <a:gd name="T3" fmla="*/ 2 h 75"/>
                <a:gd name="T4" fmla="*/ 11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1 w 15"/>
                <a:gd name="T23" fmla="*/ 74 h 75"/>
                <a:gd name="T24" fmla="*/ 14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1" y="0"/>
                  </a:lnTo>
                  <a:lnTo>
                    <a:pt x="8" y="0"/>
                  </a:lnTo>
                  <a:lnTo>
                    <a:pt x="5" y="0"/>
                  </a:lnTo>
                  <a:lnTo>
                    <a:pt x="3" y="2"/>
                  </a:lnTo>
                  <a:lnTo>
                    <a:pt x="0" y="7"/>
                  </a:lnTo>
                  <a:lnTo>
                    <a:pt x="0" y="67"/>
                  </a:lnTo>
                  <a:lnTo>
                    <a:pt x="3" y="72"/>
                  </a:lnTo>
                  <a:lnTo>
                    <a:pt x="5" y="74"/>
                  </a:lnTo>
                  <a:lnTo>
                    <a:pt x="8" y="75"/>
                  </a:lnTo>
                  <a:lnTo>
                    <a:pt x="11" y="74"/>
                  </a:lnTo>
                  <a:lnTo>
                    <a:pt x="14"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18" name="Freeform 231">
              <a:extLst>
                <a:ext uri="{FF2B5EF4-FFF2-40B4-BE49-F238E27FC236}">
                  <a16:creationId xmlns:a16="http://schemas.microsoft.com/office/drawing/2014/main" id="{528A8BF6-CE89-A91C-5A77-80BBE573AB4F}"/>
                </a:ext>
              </a:extLst>
            </p:cNvPr>
            <p:cNvSpPr>
              <a:spLocks/>
            </p:cNvSpPr>
            <p:nvPr/>
          </p:nvSpPr>
          <p:spPr bwMode="auto">
            <a:xfrm>
              <a:off x="2935" y="1771"/>
              <a:ext cx="8" cy="37"/>
            </a:xfrm>
            <a:custGeom>
              <a:avLst/>
              <a:gdLst>
                <a:gd name="T0" fmla="*/ 15 w 15"/>
                <a:gd name="T1" fmla="*/ 7 h 75"/>
                <a:gd name="T2" fmla="*/ 14 w 15"/>
                <a:gd name="T3" fmla="*/ 2 h 75"/>
                <a:gd name="T4" fmla="*/ 11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1 w 15"/>
                <a:gd name="T23" fmla="*/ 74 h 75"/>
                <a:gd name="T24" fmla="*/ 14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4" y="2"/>
                  </a:lnTo>
                  <a:lnTo>
                    <a:pt x="11" y="0"/>
                  </a:lnTo>
                  <a:lnTo>
                    <a:pt x="8" y="0"/>
                  </a:lnTo>
                  <a:lnTo>
                    <a:pt x="5" y="0"/>
                  </a:lnTo>
                  <a:lnTo>
                    <a:pt x="3" y="2"/>
                  </a:lnTo>
                  <a:lnTo>
                    <a:pt x="0" y="7"/>
                  </a:lnTo>
                  <a:lnTo>
                    <a:pt x="0" y="67"/>
                  </a:lnTo>
                  <a:lnTo>
                    <a:pt x="3" y="72"/>
                  </a:lnTo>
                  <a:lnTo>
                    <a:pt x="5" y="74"/>
                  </a:lnTo>
                  <a:lnTo>
                    <a:pt x="8" y="75"/>
                  </a:lnTo>
                  <a:lnTo>
                    <a:pt x="11" y="74"/>
                  </a:lnTo>
                  <a:lnTo>
                    <a:pt x="14"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19" name="Freeform 232">
              <a:extLst>
                <a:ext uri="{FF2B5EF4-FFF2-40B4-BE49-F238E27FC236}">
                  <a16:creationId xmlns:a16="http://schemas.microsoft.com/office/drawing/2014/main" id="{4A74BF29-1E1A-8175-F3ED-2EED705D461D}"/>
                </a:ext>
              </a:extLst>
            </p:cNvPr>
            <p:cNvSpPr>
              <a:spLocks/>
            </p:cNvSpPr>
            <p:nvPr/>
          </p:nvSpPr>
          <p:spPr bwMode="auto">
            <a:xfrm>
              <a:off x="2935" y="1823"/>
              <a:ext cx="8" cy="38"/>
            </a:xfrm>
            <a:custGeom>
              <a:avLst/>
              <a:gdLst>
                <a:gd name="T0" fmla="*/ 15 w 15"/>
                <a:gd name="T1" fmla="*/ 7 h 75"/>
                <a:gd name="T2" fmla="*/ 14 w 15"/>
                <a:gd name="T3" fmla="*/ 2 h 75"/>
                <a:gd name="T4" fmla="*/ 11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1 w 15"/>
                <a:gd name="T23" fmla="*/ 73 h 75"/>
                <a:gd name="T24" fmla="*/ 14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4" y="2"/>
                  </a:lnTo>
                  <a:lnTo>
                    <a:pt x="11" y="0"/>
                  </a:lnTo>
                  <a:lnTo>
                    <a:pt x="8" y="0"/>
                  </a:lnTo>
                  <a:lnTo>
                    <a:pt x="5" y="0"/>
                  </a:lnTo>
                  <a:lnTo>
                    <a:pt x="3" y="2"/>
                  </a:lnTo>
                  <a:lnTo>
                    <a:pt x="0" y="7"/>
                  </a:lnTo>
                  <a:lnTo>
                    <a:pt x="0" y="67"/>
                  </a:lnTo>
                  <a:lnTo>
                    <a:pt x="3" y="72"/>
                  </a:lnTo>
                  <a:lnTo>
                    <a:pt x="5" y="73"/>
                  </a:lnTo>
                  <a:lnTo>
                    <a:pt x="8" y="75"/>
                  </a:lnTo>
                  <a:lnTo>
                    <a:pt x="11" y="73"/>
                  </a:lnTo>
                  <a:lnTo>
                    <a:pt x="14"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20" name="Freeform 233">
              <a:extLst>
                <a:ext uri="{FF2B5EF4-FFF2-40B4-BE49-F238E27FC236}">
                  <a16:creationId xmlns:a16="http://schemas.microsoft.com/office/drawing/2014/main" id="{858E4FC2-F09F-8DBD-115F-046BC1F0BD18}"/>
                </a:ext>
              </a:extLst>
            </p:cNvPr>
            <p:cNvSpPr>
              <a:spLocks/>
            </p:cNvSpPr>
            <p:nvPr/>
          </p:nvSpPr>
          <p:spPr bwMode="auto">
            <a:xfrm>
              <a:off x="2935" y="1876"/>
              <a:ext cx="8" cy="37"/>
            </a:xfrm>
            <a:custGeom>
              <a:avLst/>
              <a:gdLst>
                <a:gd name="T0" fmla="*/ 15 w 15"/>
                <a:gd name="T1" fmla="*/ 7 h 75"/>
                <a:gd name="T2" fmla="*/ 14 w 15"/>
                <a:gd name="T3" fmla="*/ 2 h 75"/>
                <a:gd name="T4" fmla="*/ 11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1 w 15"/>
                <a:gd name="T23" fmla="*/ 73 h 75"/>
                <a:gd name="T24" fmla="*/ 14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4" y="2"/>
                  </a:lnTo>
                  <a:lnTo>
                    <a:pt x="11" y="0"/>
                  </a:lnTo>
                  <a:lnTo>
                    <a:pt x="8" y="0"/>
                  </a:lnTo>
                  <a:lnTo>
                    <a:pt x="5" y="0"/>
                  </a:lnTo>
                  <a:lnTo>
                    <a:pt x="3" y="2"/>
                  </a:lnTo>
                  <a:lnTo>
                    <a:pt x="0" y="7"/>
                  </a:lnTo>
                  <a:lnTo>
                    <a:pt x="0" y="67"/>
                  </a:lnTo>
                  <a:lnTo>
                    <a:pt x="3" y="72"/>
                  </a:lnTo>
                  <a:lnTo>
                    <a:pt x="5" y="73"/>
                  </a:lnTo>
                  <a:lnTo>
                    <a:pt x="8" y="75"/>
                  </a:lnTo>
                  <a:lnTo>
                    <a:pt x="11" y="73"/>
                  </a:lnTo>
                  <a:lnTo>
                    <a:pt x="14"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21" name="Freeform 234">
              <a:extLst>
                <a:ext uri="{FF2B5EF4-FFF2-40B4-BE49-F238E27FC236}">
                  <a16:creationId xmlns:a16="http://schemas.microsoft.com/office/drawing/2014/main" id="{4C5B9E81-EB76-5978-D7AB-F11622EBA240}"/>
                </a:ext>
              </a:extLst>
            </p:cNvPr>
            <p:cNvSpPr>
              <a:spLocks/>
            </p:cNvSpPr>
            <p:nvPr/>
          </p:nvSpPr>
          <p:spPr bwMode="auto">
            <a:xfrm>
              <a:off x="2935" y="1928"/>
              <a:ext cx="8" cy="38"/>
            </a:xfrm>
            <a:custGeom>
              <a:avLst/>
              <a:gdLst>
                <a:gd name="T0" fmla="*/ 15 w 15"/>
                <a:gd name="T1" fmla="*/ 7 h 75"/>
                <a:gd name="T2" fmla="*/ 14 w 15"/>
                <a:gd name="T3" fmla="*/ 2 h 75"/>
                <a:gd name="T4" fmla="*/ 11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1 w 15"/>
                <a:gd name="T23" fmla="*/ 73 h 75"/>
                <a:gd name="T24" fmla="*/ 14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4" y="2"/>
                  </a:lnTo>
                  <a:lnTo>
                    <a:pt x="11" y="0"/>
                  </a:lnTo>
                  <a:lnTo>
                    <a:pt x="8" y="0"/>
                  </a:lnTo>
                  <a:lnTo>
                    <a:pt x="5" y="0"/>
                  </a:lnTo>
                  <a:lnTo>
                    <a:pt x="3" y="2"/>
                  </a:lnTo>
                  <a:lnTo>
                    <a:pt x="0" y="7"/>
                  </a:lnTo>
                  <a:lnTo>
                    <a:pt x="0" y="67"/>
                  </a:lnTo>
                  <a:lnTo>
                    <a:pt x="3" y="72"/>
                  </a:lnTo>
                  <a:lnTo>
                    <a:pt x="5" y="73"/>
                  </a:lnTo>
                  <a:lnTo>
                    <a:pt x="8" y="75"/>
                  </a:lnTo>
                  <a:lnTo>
                    <a:pt x="11" y="73"/>
                  </a:lnTo>
                  <a:lnTo>
                    <a:pt x="14"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22" name="Freeform 235">
              <a:extLst>
                <a:ext uri="{FF2B5EF4-FFF2-40B4-BE49-F238E27FC236}">
                  <a16:creationId xmlns:a16="http://schemas.microsoft.com/office/drawing/2014/main" id="{3BF229C3-9BE9-CDCF-325C-84A9A14F7E03}"/>
                </a:ext>
              </a:extLst>
            </p:cNvPr>
            <p:cNvSpPr>
              <a:spLocks/>
            </p:cNvSpPr>
            <p:nvPr/>
          </p:nvSpPr>
          <p:spPr bwMode="auto">
            <a:xfrm>
              <a:off x="2935" y="1981"/>
              <a:ext cx="8" cy="37"/>
            </a:xfrm>
            <a:custGeom>
              <a:avLst/>
              <a:gdLst>
                <a:gd name="T0" fmla="*/ 15 w 15"/>
                <a:gd name="T1" fmla="*/ 7 h 75"/>
                <a:gd name="T2" fmla="*/ 14 w 15"/>
                <a:gd name="T3" fmla="*/ 2 h 75"/>
                <a:gd name="T4" fmla="*/ 11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1 w 15"/>
                <a:gd name="T23" fmla="*/ 73 h 75"/>
                <a:gd name="T24" fmla="*/ 14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4" y="2"/>
                  </a:lnTo>
                  <a:lnTo>
                    <a:pt x="11" y="0"/>
                  </a:lnTo>
                  <a:lnTo>
                    <a:pt x="8" y="0"/>
                  </a:lnTo>
                  <a:lnTo>
                    <a:pt x="5" y="0"/>
                  </a:lnTo>
                  <a:lnTo>
                    <a:pt x="3" y="2"/>
                  </a:lnTo>
                  <a:lnTo>
                    <a:pt x="0" y="7"/>
                  </a:lnTo>
                  <a:lnTo>
                    <a:pt x="0" y="67"/>
                  </a:lnTo>
                  <a:lnTo>
                    <a:pt x="3" y="72"/>
                  </a:lnTo>
                  <a:lnTo>
                    <a:pt x="5" y="73"/>
                  </a:lnTo>
                  <a:lnTo>
                    <a:pt x="8" y="75"/>
                  </a:lnTo>
                  <a:lnTo>
                    <a:pt x="11" y="73"/>
                  </a:lnTo>
                  <a:lnTo>
                    <a:pt x="14"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23" name="Freeform 236">
              <a:extLst>
                <a:ext uri="{FF2B5EF4-FFF2-40B4-BE49-F238E27FC236}">
                  <a16:creationId xmlns:a16="http://schemas.microsoft.com/office/drawing/2014/main" id="{F160B1E3-F300-A828-9738-01DB162E78E3}"/>
                </a:ext>
              </a:extLst>
            </p:cNvPr>
            <p:cNvSpPr>
              <a:spLocks/>
            </p:cNvSpPr>
            <p:nvPr/>
          </p:nvSpPr>
          <p:spPr bwMode="auto">
            <a:xfrm>
              <a:off x="2935" y="2033"/>
              <a:ext cx="8" cy="38"/>
            </a:xfrm>
            <a:custGeom>
              <a:avLst/>
              <a:gdLst>
                <a:gd name="T0" fmla="*/ 15 w 15"/>
                <a:gd name="T1" fmla="*/ 7 h 75"/>
                <a:gd name="T2" fmla="*/ 14 w 15"/>
                <a:gd name="T3" fmla="*/ 2 h 75"/>
                <a:gd name="T4" fmla="*/ 11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1 w 15"/>
                <a:gd name="T23" fmla="*/ 73 h 75"/>
                <a:gd name="T24" fmla="*/ 14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4" y="2"/>
                  </a:lnTo>
                  <a:lnTo>
                    <a:pt x="11" y="0"/>
                  </a:lnTo>
                  <a:lnTo>
                    <a:pt x="8" y="0"/>
                  </a:lnTo>
                  <a:lnTo>
                    <a:pt x="5" y="0"/>
                  </a:lnTo>
                  <a:lnTo>
                    <a:pt x="3" y="2"/>
                  </a:lnTo>
                  <a:lnTo>
                    <a:pt x="0" y="7"/>
                  </a:lnTo>
                  <a:lnTo>
                    <a:pt x="0" y="67"/>
                  </a:lnTo>
                  <a:lnTo>
                    <a:pt x="3" y="72"/>
                  </a:lnTo>
                  <a:lnTo>
                    <a:pt x="5" y="73"/>
                  </a:lnTo>
                  <a:lnTo>
                    <a:pt x="8" y="75"/>
                  </a:lnTo>
                  <a:lnTo>
                    <a:pt x="11" y="73"/>
                  </a:lnTo>
                  <a:lnTo>
                    <a:pt x="14"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24" name="Freeform 237">
              <a:extLst>
                <a:ext uri="{FF2B5EF4-FFF2-40B4-BE49-F238E27FC236}">
                  <a16:creationId xmlns:a16="http://schemas.microsoft.com/office/drawing/2014/main" id="{2E1797E2-621C-4B4D-20AC-084AA554DF2E}"/>
                </a:ext>
              </a:extLst>
            </p:cNvPr>
            <p:cNvSpPr>
              <a:spLocks/>
            </p:cNvSpPr>
            <p:nvPr/>
          </p:nvSpPr>
          <p:spPr bwMode="auto">
            <a:xfrm>
              <a:off x="2935" y="2086"/>
              <a:ext cx="8" cy="37"/>
            </a:xfrm>
            <a:custGeom>
              <a:avLst/>
              <a:gdLst>
                <a:gd name="T0" fmla="*/ 15 w 15"/>
                <a:gd name="T1" fmla="*/ 7 h 75"/>
                <a:gd name="T2" fmla="*/ 14 w 15"/>
                <a:gd name="T3" fmla="*/ 2 h 75"/>
                <a:gd name="T4" fmla="*/ 11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1 w 15"/>
                <a:gd name="T23" fmla="*/ 73 h 75"/>
                <a:gd name="T24" fmla="*/ 14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4" y="2"/>
                  </a:lnTo>
                  <a:lnTo>
                    <a:pt x="11" y="0"/>
                  </a:lnTo>
                  <a:lnTo>
                    <a:pt x="8" y="0"/>
                  </a:lnTo>
                  <a:lnTo>
                    <a:pt x="5" y="0"/>
                  </a:lnTo>
                  <a:lnTo>
                    <a:pt x="3" y="2"/>
                  </a:lnTo>
                  <a:lnTo>
                    <a:pt x="0" y="7"/>
                  </a:lnTo>
                  <a:lnTo>
                    <a:pt x="0" y="67"/>
                  </a:lnTo>
                  <a:lnTo>
                    <a:pt x="3" y="72"/>
                  </a:lnTo>
                  <a:lnTo>
                    <a:pt x="5" y="73"/>
                  </a:lnTo>
                  <a:lnTo>
                    <a:pt x="8" y="75"/>
                  </a:lnTo>
                  <a:lnTo>
                    <a:pt x="11" y="73"/>
                  </a:lnTo>
                  <a:lnTo>
                    <a:pt x="14"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25" name="Freeform 238">
              <a:extLst>
                <a:ext uri="{FF2B5EF4-FFF2-40B4-BE49-F238E27FC236}">
                  <a16:creationId xmlns:a16="http://schemas.microsoft.com/office/drawing/2014/main" id="{191144A3-E256-817C-7450-C739BB2B0BCA}"/>
                </a:ext>
              </a:extLst>
            </p:cNvPr>
            <p:cNvSpPr>
              <a:spLocks/>
            </p:cNvSpPr>
            <p:nvPr/>
          </p:nvSpPr>
          <p:spPr bwMode="auto">
            <a:xfrm>
              <a:off x="2935" y="2138"/>
              <a:ext cx="8" cy="38"/>
            </a:xfrm>
            <a:custGeom>
              <a:avLst/>
              <a:gdLst>
                <a:gd name="T0" fmla="*/ 15 w 16"/>
                <a:gd name="T1" fmla="*/ 7 h 75"/>
                <a:gd name="T2" fmla="*/ 14 w 16"/>
                <a:gd name="T3" fmla="*/ 2 h 75"/>
                <a:gd name="T4" fmla="*/ 11 w 16"/>
                <a:gd name="T5" fmla="*/ 0 h 75"/>
                <a:gd name="T6" fmla="*/ 8 w 16"/>
                <a:gd name="T7" fmla="*/ 0 h 75"/>
                <a:gd name="T8" fmla="*/ 5 w 16"/>
                <a:gd name="T9" fmla="*/ 0 h 75"/>
                <a:gd name="T10" fmla="*/ 3 w 16"/>
                <a:gd name="T11" fmla="*/ 2 h 75"/>
                <a:gd name="T12" fmla="*/ 0 w 16"/>
                <a:gd name="T13" fmla="*/ 7 h 75"/>
                <a:gd name="T14" fmla="*/ 1 w 16"/>
                <a:gd name="T15" fmla="*/ 67 h 75"/>
                <a:gd name="T16" fmla="*/ 3 w 16"/>
                <a:gd name="T17" fmla="*/ 72 h 75"/>
                <a:gd name="T18" fmla="*/ 5 w 16"/>
                <a:gd name="T19" fmla="*/ 73 h 75"/>
                <a:gd name="T20" fmla="*/ 9 w 16"/>
                <a:gd name="T21" fmla="*/ 75 h 75"/>
                <a:gd name="T22" fmla="*/ 11 w 16"/>
                <a:gd name="T23" fmla="*/ 73 h 75"/>
                <a:gd name="T24" fmla="*/ 14 w 16"/>
                <a:gd name="T25" fmla="*/ 72 h 75"/>
                <a:gd name="T26" fmla="*/ 16 w 16"/>
                <a:gd name="T27" fmla="*/ 67 h 75"/>
                <a:gd name="T28" fmla="*/ 15 w 16"/>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75"/>
                <a:gd name="T47" fmla="*/ 16 w 16"/>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75">
                  <a:moveTo>
                    <a:pt x="15" y="7"/>
                  </a:moveTo>
                  <a:lnTo>
                    <a:pt x="14" y="2"/>
                  </a:lnTo>
                  <a:lnTo>
                    <a:pt x="11" y="0"/>
                  </a:lnTo>
                  <a:lnTo>
                    <a:pt x="8" y="0"/>
                  </a:lnTo>
                  <a:lnTo>
                    <a:pt x="5" y="0"/>
                  </a:lnTo>
                  <a:lnTo>
                    <a:pt x="3" y="2"/>
                  </a:lnTo>
                  <a:lnTo>
                    <a:pt x="0" y="7"/>
                  </a:lnTo>
                  <a:lnTo>
                    <a:pt x="1" y="67"/>
                  </a:lnTo>
                  <a:lnTo>
                    <a:pt x="3" y="72"/>
                  </a:lnTo>
                  <a:lnTo>
                    <a:pt x="5" y="73"/>
                  </a:lnTo>
                  <a:lnTo>
                    <a:pt x="9" y="75"/>
                  </a:lnTo>
                  <a:lnTo>
                    <a:pt x="11" y="73"/>
                  </a:lnTo>
                  <a:lnTo>
                    <a:pt x="14" y="72"/>
                  </a:lnTo>
                  <a:lnTo>
                    <a:pt x="16"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26" name="Freeform 239">
              <a:extLst>
                <a:ext uri="{FF2B5EF4-FFF2-40B4-BE49-F238E27FC236}">
                  <a16:creationId xmlns:a16="http://schemas.microsoft.com/office/drawing/2014/main" id="{BB12E056-6DFC-2013-6AF8-3B1CB281D407}"/>
                </a:ext>
              </a:extLst>
            </p:cNvPr>
            <p:cNvSpPr>
              <a:spLocks/>
            </p:cNvSpPr>
            <p:nvPr/>
          </p:nvSpPr>
          <p:spPr bwMode="auto">
            <a:xfrm>
              <a:off x="2936" y="2191"/>
              <a:ext cx="7" cy="37"/>
            </a:xfrm>
            <a:custGeom>
              <a:avLst/>
              <a:gdLst>
                <a:gd name="T0" fmla="*/ 15 w 15"/>
                <a:gd name="T1" fmla="*/ 7 h 75"/>
                <a:gd name="T2" fmla="*/ 13 w 15"/>
                <a:gd name="T3" fmla="*/ 2 h 75"/>
                <a:gd name="T4" fmla="*/ 10 w 15"/>
                <a:gd name="T5" fmla="*/ 0 h 75"/>
                <a:gd name="T6" fmla="*/ 8 w 15"/>
                <a:gd name="T7" fmla="*/ 0 h 75"/>
                <a:gd name="T8" fmla="*/ 4 w 15"/>
                <a:gd name="T9" fmla="*/ 0 h 75"/>
                <a:gd name="T10" fmla="*/ 2 w 15"/>
                <a:gd name="T11" fmla="*/ 2 h 75"/>
                <a:gd name="T12" fmla="*/ 0 w 15"/>
                <a:gd name="T13" fmla="*/ 7 h 75"/>
                <a:gd name="T14" fmla="*/ 0 w 15"/>
                <a:gd name="T15" fmla="*/ 67 h 75"/>
                <a:gd name="T16" fmla="*/ 2 w 15"/>
                <a:gd name="T17" fmla="*/ 72 h 75"/>
                <a:gd name="T18" fmla="*/ 4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4" y="0"/>
                  </a:lnTo>
                  <a:lnTo>
                    <a:pt x="2" y="2"/>
                  </a:lnTo>
                  <a:lnTo>
                    <a:pt x="0" y="7"/>
                  </a:lnTo>
                  <a:lnTo>
                    <a:pt x="0" y="67"/>
                  </a:lnTo>
                  <a:lnTo>
                    <a:pt x="2" y="72"/>
                  </a:lnTo>
                  <a:lnTo>
                    <a:pt x="4"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27" name="Freeform 240">
              <a:extLst>
                <a:ext uri="{FF2B5EF4-FFF2-40B4-BE49-F238E27FC236}">
                  <a16:creationId xmlns:a16="http://schemas.microsoft.com/office/drawing/2014/main" id="{D12AF2FE-1E87-7804-6277-65711B2FDE25}"/>
                </a:ext>
              </a:extLst>
            </p:cNvPr>
            <p:cNvSpPr>
              <a:spLocks/>
            </p:cNvSpPr>
            <p:nvPr/>
          </p:nvSpPr>
          <p:spPr bwMode="auto">
            <a:xfrm>
              <a:off x="2936" y="2243"/>
              <a:ext cx="7" cy="38"/>
            </a:xfrm>
            <a:custGeom>
              <a:avLst/>
              <a:gdLst>
                <a:gd name="T0" fmla="*/ 15 w 15"/>
                <a:gd name="T1" fmla="*/ 7 h 75"/>
                <a:gd name="T2" fmla="*/ 13 w 15"/>
                <a:gd name="T3" fmla="*/ 2 h 75"/>
                <a:gd name="T4" fmla="*/ 10 w 15"/>
                <a:gd name="T5" fmla="*/ 0 h 75"/>
                <a:gd name="T6" fmla="*/ 8 w 15"/>
                <a:gd name="T7" fmla="*/ 0 h 75"/>
                <a:gd name="T8" fmla="*/ 4 w 15"/>
                <a:gd name="T9" fmla="*/ 0 h 75"/>
                <a:gd name="T10" fmla="*/ 2 w 15"/>
                <a:gd name="T11" fmla="*/ 2 h 75"/>
                <a:gd name="T12" fmla="*/ 0 w 15"/>
                <a:gd name="T13" fmla="*/ 7 h 75"/>
                <a:gd name="T14" fmla="*/ 0 w 15"/>
                <a:gd name="T15" fmla="*/ 67 h 75"/>
                <a:gd name="T16" fmla="*/ 2 w 15"/>
                <a:gd name="T17" fmla="*/ 72 h 75"/>
                <a:gd name="T18" fmla="*/ 4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4" y="0"/>
                  </a:lnTo>
                  <a:lnTo>
                    <a:pt x="2" y="2"/>
                  </a:lnTo>
                  <a:lnTo>
                    <a:pt x="0" y="7"/>
                  </a:lnTo>
                  <a:lnTo>
                    <a:pt x="0" y="67"/>
                  </a:lnTo>
                  <a:lnTo>
                    <a:pt x="2" y="72"/>
                  </a:lnTo>
                  <a:lnTo>
                    <a:pt x="4"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28" name="Freeform 241">
              <a:extLst>
                <a:ext uri="{FF2B5EF4-FFF2-40B4-BE49-F238E27FC236}">
                  <a16:creationId xmlns:a16="http://schemas.microsoft.com/office/drawing/2014/main" id="{25604CBE-1242-8658-CB8A-4FE69D2A6BEA}"/>
                </a:ext>
              </a:extLst>
            </p:cNvPr>
            <p:cNvSpPr>
              <a:spLocks/>
            </p:cNvSpPr>
            <p:nvPr/>
          </p:nvSpPr>
          <p:spPr bwMode="auto">
            <a:xfrm>
              <a:off x="2936" y="2296"/>
              <a:ext cx="7" cy="37"/>
            </a:xfrm>
            <a:custGeom>
              <a:avLst/>
              <a:gdLst>
                <a:gd name="T0" fmla="*/ 15 w 15"/>
                <a:gd name="T1" fmla="*/ 7 h 75"/>
                <a:gd name="T2" fmla="*/ 13 w 15"/>
                <a:gd name="T3" fmla="*/ 2 h 75"/>
                <a:gd name="T4" fmla="*/ 10 w 15"/>
                <a:gd name="T5" fmla="*/ 0 h 75"/>
                <a:gd name="T6" fmla="*/ 8 w 15"/>
                <a:gd name="T7" fmla="*/ 0 h 75"/>
                <a:gd name="T8" fmla="*/ 4 w 15"/>
                <a:gd name="T9" fmla="*/ 0 h 75"/>
                <a:gd name="T10" fmla="*/ 2 w 15"/>
                <a:gd name="T11" fmla="*/ 2 h 75"/>
                <a:gd name="T12" fmla="*/ 0 w 15"/>
                <a:gd name="T13" fmla="*/ 7 h 75"/>
                <a:gd name="T14" fmla="*/ 0 w 15"/>
                <a:gd name="T15" fmla="*/ 67 h 75"/>
                <a:gd name="T16" fmla="*/ 2 w 15"/>
                <a:gd name="T17" fmla="*/ 72 h 75"/>
                <a:gd name="T18" fmla="*/ 4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4" y="0"/>
                  </a:lnTo>
                  <a:lnTo>
                    <a:pt x="2" y="2"/>
                  </a:lnTo>
                  <a:lnTo>
                    <a:pt x="0" y="7"/>
                  </a:lnTo>
                  <a:lnTo>
                    <a:pt x="0" y="67"/>
                  </a:lnTo>
                  <a:lnTo>
                    <a:pt x="2" y="72"/>
                  </a:lnTo>
                  <a:lnTo>
                    <a:pt x="4"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29" name="Freeform 242">
              <a:extLst>
                <a:ext uri="{FF2B5EF4-FFF2-40B4-BE49-F238E27FC236}">
                  <a16:creationId xmlns:a16="http://schemas.microsoft.com/office/drawing/2014/main" id="{1241D74D-F574-69C9-6828-EF552E16A1BD}"/>
                </a:ext>
              </a:extLst>
            </p:cNvPr>
            <p:cNvSpPr>
              <a:spLocks/>
            </p:cNvSpPr>
            <p:nvPr/>
          </p:nvSpPr>
          <p:spPr bwMode="auto">
            <a:xfrm>
              <a:off x="2936" y="2348"/>
              <a:ext cx="7" cy="38"/>
            </a:xfrm>
            <a:custGeom>
              <a:avLst/>
              <a:gdLst>
                <a:gd name="T0" fmla="*/ 15 w 15"/>
                <a:gd name="T1" fmla="*/ 7 h 74"/>
                <a:gd name="T2" fmla="*/ 13 w 15"/>
                <a:gd name="T3" fmla="*/ 2 h 74"/>
                <a:gd name="T4" fmla="*/ 10 w 15"/>
                <a:gd name="T5" fmla="*/ 0 h 74"/>
                <a:gd name="T6" fmla="*/ 8 w 15"/>
                <a:gd name="T7" fmla="*/ 0 h 74"/>
                <a:gd name="T8" fmla="*/ 4 w 15"/>
                <a:gd name="T9" fmla="*/ 0 h 74"/>
                <a:gd name="T10" fmla="*/ 2 w 15"/>
                <a:gd name="T11" fmla="*/ 2 h 74"/>
                <a:gd name="T12" fmla="*/ 0 w 15"/>
                <a:gd name="T13" fmla="*/ 7 h 74"/>
                <a:gd name="T14" fmla="*/ 0 w 15"/>
                <a:gd name="T15" fmla="*/ 67 h 74"/>
                <a:gd name="T16" fmla="*/ 2 w 15"/>
                <a:gd name="T17" fmla="*/ 72 h 74"/>
                <a:gd name="T18" fmla="*/ 4 w 15"/>
                <a:gd name="T19" fmla="*/ 73 h 74"/>
                <a:gd name="T20" fmla="*/ 8 w 15"/>
                <a:gd name="T21" fmla="*/ 74 h 74"/>
                <a:gd name="T22" fmla="*/ 10 w 15"/>
                <a:gd name="T23" fmla="*/ 73 h 74"/>
                <a:gd name="T24" fmla="*/ 13 w 15"/>
                <a:gd name="T25" fmla="*/ 72 h 74"/>
                <a:gd name="T26" fmla="*/ 15 w 15"/>
                <a:gd name="T27" fmla="*/ 67 h 74"/>
                <a:gd name="T28" fmla="*/ 15 w 15"/>
                <a:gd name="T29" fmla="*/ 7 h 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4"/>
                <a:gd name="T47" fmla="*/ 15 w 15"/>
                <a:gd name="T48" fmla="*/ 74 h 7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4">
                  <a:moveTo>
                    <a:pt x="15" y="7"/>
                  </a:moveTo>
                  <a:lnTo>
                    <a:pt x="13" y="2"/>
                  </a:lnTo>
                  <a:lnTo>
                    <a:pt x="10" y="0"/>
                  </a:lnTo>
                  <a:lnTo>
                    <a:pt x="8" y="0"/>
                  </a:lnTo>
                  <a:lnTo>
                    <a:pt x="4" y="0"/>
                  </a:lnTo>
                  <a:lnTo>
                    <a:pt x="2" y="2"/>
                  </a:lnTo>
                  <a:lnTo>
                    <a:pt x="0" y="7"/>
                  </a:lnTo>
                  <a:lnTo>
                    <a:pt x="0" y="67"/>
                  </a:lnTo>
                  <a:lnTo>
                    <a:pt x="2" y="72"/>
                  </a:lnTo>
                  <a:lnTo>
                    <a:pt x="4" y="73"/>
                  </a:lnTo>
                  <a:lnTo>
                    <a:pt x="8" y="74"/>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30" name="Freeform 243">
              <a:extLst>
                <a:ext uri="{FF2B5EF4-FFF2-40B4-BE49-F238E27FC236}">
                  <a16:creationId xmlns:a16="http://schemas.microsoft.com/office/drawing/2014/main" id="{30E69C50-CB09-83B2-9A40-B76B1C622BB2}"/>
                </a:ext>
              </a:extLst>
            </p:cNvPr>
            <p:cNvSpPr>
              <a:spLocks/>
            </p:cNvSpPr>
            <p:nvPr/>
          </p:nvSpPr>
          <p:spPr bwMode="auto">
            <a:xfrm>
              <a:off x="2936" y="2401"/>
              <a:ext cx="7" cy="37"/>
            </a:xfrm>
            <a:custGeom>
              <a:avLst/>
              <a:gdLst>
                <a:gd name="T0" fmla="*/ 15 w 15"/>
                <a:gd name="T1" fmla="*/ 8 h 75"/>
                <a:gd name="T2" fmla="*/ 13 w 15"/>
                <a:gd name="T3" fmla="*/ 3 h 75"/>
                <a:gd name="T4" fmla="*/ 10 w 15"/>
                <a:gd name="T5" fmla="*/ 0 h 75"/>
                <a:gd name="T6" fmla="*/ 8 w 15"/>
                <a:gd name="T7" fmla="*/ 0 h 75"/>
                <a:gd name="T8" fmla="*/ 4 w 15"/>
                <a:gd name="T9" fmla="*/ 0 h 75"/>
                <a:gd name="T10" fmla="*/ 2 w 15"/>
                <a:gd name="T11" fmla="*/ 3 h 75"/>
                <a:gd name="T12" fmla="*/ 0 w 15"/>
                <a:gd name="T13" fmla="*/ 8 h 75"/>
                <a:gd name="T14" fmla="*/ 0 w 15"/>
                <a:gd name="T15" fmla="*/ 68 h 75"/>
                <a:gd name="T16" fmla="*/ 2 w 15"/>
                <a:gd name="T17" fmla="*/ 73 h 75"/>
                <a:gd name="T18" fmla="*/ 4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4" y="0"/>
                  </a:lnTo>
                  <a:lnTo>
                    <a:pt x="2" y="3"/>
                  </a:lnTo>
                  <a:lnTo>
                    <a:pt x="0" y="8"/>
                  </a:lnTo>
                  <a:lnTo>
                    <a:pt x="0" y="68"/>
                  </a:lnTo>
                  <a:lnTo>
                    <a:pt x="2" y="73"/>
                  </a:lnTo>
                  <a:lnTo>
                    <a:pt x="4"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31" name="Freeform 244">
              <a:extLst>
                <a:ext uri="{FF2B5EF4-FFF2-40B4-BE49-F238E27FC236}">
                  <a16:creationId xmlns:a16="http://schemas.microsoft.com/office/drawing/2014/main" id="{C3684382-2A87-509F-E8C8-ABC08C1E0D0F}"/>
                </a:ext>
              </a:extLst>
            </p:cNvPr>
            <p:cNvSpPr>
              <a:spLocks/>
            </p:cNvSpPr>
            <p:nvPr/>
          </p:nvSpPr>
          <p:spPr bwMode="auto">
            <a:xfrm>
              <a:off x="2936" y="2453"/>
              <a:ext cx="7" cy="38"/>
            </a:xfrm>
            <a:custGeom>
              <a:avLst/>
              <a:gdLst>
                <a:gd name="T0" fmla="*/ 15 w 15"/>
                <a:gd name="T1" fmla="*/ 8 h 75"/>
                <a:gd name="T2" fmla="*/ 13 w 15"/>
                <a:gd name="T3" fmla="*/ 3 h 75"/>
                <a:gd name="T4" fmla="*/ 10 w 15"/>
                <a:gd name="T5" fmla="*/ 0 h 75"/>
                <a:gd name="T6" fmla="*/ 8 w 15"/>
                <a:gd name="T7" fmla="*/ 0 h 75"/>
                <a:gd name="T8" fmla="*/ 4 w 15"/>
                <a:gd name="T9" fmla="*/ 0 h 75"/>
                <a:gd name="T10" fmla="*/ 2 w 15"/>
                <a:gd name="T11" fmla="*/ 3 h 75"/>
                <a:gd name="T12" fmla="*/ 0 w 15"/>
                <a:gd name="T13" fmla="*/ 8 h 75"/>
                <a:gd name="T14" fmla="*/ 0 w 15"/>
                <a:gd name="T15" fmla="*/ 68 h 75"/>
                <a:gd name="T16" fmla="*/ 2 w 15"/>
                <a:gd name="T17" fmla="*/ 73 h 75"/>
                <a:gd name="T18" fmla="*/ 4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4" y="0"/>
                  </a:lnTo>
                  <a:lnTo>
                    <a:pt x="2" y="3"/>
                  </a:lnTo>
                  <a:lnTo>
                    <a:pt x="0" y="8"/>
                  </a:lnTo>
                  <a:lnTo>
                    <a:pt x="0" y="68"/>
                  </a:lnTo>
                  <a:lnTo>
                    <a:pt x="2" y="73"/>
                  </a:lnTo>
                  <a:lnTo>
                    <a:pt x="4"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32" name="Freeform 245">
              <a:extLst>
                <a:ext uri="{FF2B5EF4-FFF2-40B4-BE49-F238E27FC236}">
                  <a16:creationId xmlns:a16="http://schemas.microsoft.com/office/drawing/2014/main" id="{DADA8B6B-0712-D37E-ED02-6F2035B7E934}"/>
                </a:ext>
              </a:extLst>
            </p:cNvPr>
            <p:cNvSpPr>
              <a:spLocks/>
            </p:cNvSpPr>
            <p:nvPr/>
          </p:nvSpPr>
          <p:spPr bwMode="auto">
            <a:xfrm>
              <a:off x="2936" y="2506"/>
              <a:ext cx="7" cy="37"/>
            </a:xfrm>
            <a:custGeom>
              <a:avLst/>
              <a:gdLst>
                <a:gd name="T0" fmla="*/ 15 w 15"/>
                <a:gd name="T1" fmla="*/ 8 h 75"/>
                <a:gd name="T2" fmla="*/ 13 w 15"/>
                <a:gd name="T3" fmla="*/ 3 h 75"/>
                <a:gd name="T4" fmla="*/ 10 w 15"/>
                <a:gd name="T5" fmla="*/ 0 h 75"/>
                <a:gd name="T6" fmla="*/ 8 w 15"/>
                <a:gd name="T7" fmla="*/ 0 h 75"/>
                <a:gd name="T8" fmla="*/ 4 w 15"/>
                <a:gd name="T9" fmla="*/ 0 h 75"/>
                <a:gd name="T10" fmla="*/ 2 w 15"/>
                <a:gd name="T11" fmla="*/ 3 h 75"/>
                <a:gd name="T12" fmla="*/ 0 w 15"/>
                <a:gd name="T13" fmla="*/ 8 h 75"/>
                <a:gd name="T14" fmla="*/ 0 w 15"/>
                <a:gd name="T15" fmla="*/ 68 h 75"/>
                <a:gd name="T16" fmla="*/ 2 w 15"/>
                <a:gd name="T17" fmla="*/ 73 h 75"/>
                <a:gd name="T18" fmla="*/ 4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4" y="0"/>
                  </a:lnTo>
                  <a:lnTo>
                    <a:pt x="2" y="3"/>
                  </a:lnTo>
                  <a:lnTo>
                    <a:pt x="0" y="8"/>
                  </a:lnTo>
                  <a:lnTo>
                    <a:pt x="0" y="68"/>
                  </a:lnTo>
                  <a:lnTo>
                    <a:pt x="2" y="73"/>
                  </a:lnTo>
                  <a:lnTo>
                    <a:pt x="4"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33" name="Freeform 246">
              <a:extLst>
                <a:ext uri="{FF2B5EF4-FFF2-40B4-BE49-F238E27FC236}">
                  <a16:creationId xmlns:a16="http://schemas.microsoft.com/office/drawing/2014/main" id="{B3C04712-A709-3F71-C013-33E67D09CEE1}"/>
                </a:ext>
              </a:extLst>
            </p:cNvPr>
            <p:cNvSpPr>
              <a:spLocks/>
            </p:cNvSpPr>
            <p:nvPr/>
          </p:nvSpPr>
          <p:spPr bwMode="auto">
            <a:xfrm>
              <a:off x="2936" y="2558"/>
              <a:ext cx="7" cy="38"/>
            </a:xfrm>
            <a:custGeom>
              <a:avLst/>
              <a:gdLst>
                <a:gd name="T0" fmla="*/ 15 w 15"/>
                <a:gd name="T1" fmla="*/ 8 h 75"/>
                <a:gd name="T2" fmla="*/ 13 w 15"/>
                <a:gd name="T3" fmla="*/ 3 h 75"/>
                <a:gd name="T4" fmla="*/ 10 w 15"/>
                <a:gd name="T5" fmla="*/ 0 h 75"/>
                <a:gd name="T6" fmla="*/ 8 w 15"/>
                <a:gd name="T7" fmla="*/ 0 h 75"/>
                <a:gd name="T8" fmla="*/ 4 w 15"/>
                <a:gd name="T9" fmla="*/ 0 h 75"/>
                <a:gd name="T10" fmla="*/ 2 w 15"/>
                <a:gd name="T11" fmla="*/ 3 h 75"/>
                <a:gd name="T12" fmla="*/ 0 w 15"/>
                <a:gd name="T13" fmla="*/ 8 h 75"/>
                <a:gd name="T14" fmla="*/ 0 w 15"/>
                <a:gd name="T15" fmla="*/ 68 h 75"/>
                <a:gd name="T16" fmla="*/ 2 w 15"/>
                <a:gd name="T17" fmla="*/ 73 h 75"/>
                <a:gd name="T18" fmla="*/ 4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4" y="0"/>
                  </a:lnTo>
                  <a:lnTo>
                    <a:pt x="2" y="3"/>
                  </a:lnTo>
                  <a:lnTo>
                    <a:pt x="0" y="8"/>
                  </a:lnTo>
                  <a:lnTo>
                    <a:pt x="0" y="68"/>
                  </a:lnTo>
                  <a:lnTo>
                    <a:pt x="2" y="73"/>
                  </a:lnTo>
                  <a:lnTo>
                    <a:pt x="4"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34" name="Freeform 247">
              <a:extLst>
                <a:ext uri="{FF2B5EF4-FFF2-40B4-BE49-F238E27FC236}">
                  <a16:creationId xmlns:a16="http://schemas.microsoft.com/office/drawing/2014/main" id="{2DFB5A52-C321-7C56-2E71-0816B8E46406}"/>
                </a:ext>
              </a:extLst>
            </p:cNvPr>
            <p:cNvSpPr>
              <a:spLocks/>
            </p:cNvSpPr>
            <p:nvPr/>
          </p:nvSpPr>
          <p:spPr bwMode="auto">
            <a:xfrm>
              <a:off x="2936" y="2611"/>
              <a:ext cx="7" cy="37"/>
            </a:xfrm>
            <a:custGeom>
              <a:avLst/>
              <a:gdLst>
                <a:gd name="T0" fmla="*/ 15 w 15"/>
                <a:gd name="T1" fmla="*/ 8 h 75"/>
                <a:gd name="T2" fmla="*/ 13 w 15"/>
                <a:gd name="T3" fmla="*/ 3 h 75"/>
                <a:gd name="T4" fmla="*/ 10 w 15"/>
                <a:gd name="T5" fmla="*/ 0 h 75"/>
                <a:gd name="T6" fmla="*/ 8 w 15"/>
                <a:gd name="T7" fmla="*/ 0 h 75"/>
                <a:gd name="T8" fmla="*/ 4 w 15"/>
                <a:gd name="T9" fmla="*/ 0 h 75"/>
                <a:gd name="T10" fmla="*/ 3 w 15"/>
                <a:gd name="T11" fmla="*/ 3 h 75"/>
                <a:gd name="T12" fmla="*/ 0 w 15"/>
                <a:gd name="T13" fmla="*/ 8 h 75"/>
                <a:gd name="T14" fmla="*/ 0 w 15"/>
                <a:gd name="T15" fmla="*/ 68 h 75"/>
                <a:gd name="T16" fmla="*/ 3 w 15"/>
                <a:gd name="T17" fmla="*/ 73 h 75"/>
                <a:gd name="T18" fmla="*/ 4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4" y="0"/>
                  </a:lnTo>
                  <a:lnTo>
                    <a:pt x="3" y="3"/>
                  </a:lnTo>
                  <a:lnTo>
                    <a:pt x="0" y="8"/>
                  </a:lnTo>
                  <a:lnTo>
                    <a:pt x="0" y="68"/>
                  </a:lnTo>
                  <a:lnTo>
                    <a:pt x="3" y="73"/>
                  </a:lnTo>
                  <a:lnTo>
                    <a:pt x="4"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35" name="Freeform 248">
              <a:extLst>
                <a:ext uri="{FF2B5EF4-FFF2-40B4-BE49-F238E27FC236}">
                  <a16:creationId xmlns:a16="http://schemas.microsoft.com/office/drawing/2014/main" id="{36F1F4C4-5A7B-A136-C9DA-70F340D64052}"/>
                </a:ext>
              </a:extLst>
            </p:cNvPr>
            <p:cNvSpPr>
              <a:spLocks/>
            </p:cNvSpPr>
            <p:nvPr/>
          </p:nvSpPr>
          <p:spPr bwMode="auto">
            <a:xfrm>
              <a:off x="2936" y="2663"/>
              <a:ext cx="7" cy="38"/>
            </a:xfrm>
            <a:custGeom>
              <a:avLst/>
              <a:gdLst>
                <a:gd name="T0" fmla="*/ 15 w 15"/>
                <a:gd name="T1" fmla="*/ 8 h 75"/>
                <a:gd name="T2" fmla="*/ 13 w 15"/>
                <a:gd name="T3" fmla="*/ 3 h 75"/>
                <a:gd name="T4" fmla="*/ 10 w 15"/>
                <a:gd name="T5" fmla="*/ 0 h 75"/>
                <a:gd name="T6" fmla="*/ 8 w 15"/>
                <a:gd name="T7" fmla="*/ 0 h 75"/>
                <a:gd name="T8" fmla="*/ 4 w 15"/>
                <a:gd name="T9" fmla="*/ 0 h 75"/>
                <a:gd name="T10" fmla="*/ 3 w 15"/>
                <a:gd name="T11" fmla="*/ 3 h 75"/>
                <a:gd name="T12" fmla="*/ 0 w 15"/>
                <a:gd name="T13" fmla="*/ 8 h 75"/>
                <a:gd name="T14" fmla="*/ 0 w 15"/>
                <a:gd name="T15" fmla="*/ 68 h 75"/>
                <a:gd name="T16" fmla="*/ 3 w 15"/>
                <a:gd name="T17" fmla="*/ 73 h 75"/>
                <a:gd name="T18" fmla="*/ 4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4" y="0"/>
                  </a:lnTo>
                  <a:lnTo>
                    <a:pt x="3" y="3"/>
                  </a:lnTo>
                  <a:lnTo>
                    <a:pt x="0" y="8"/>
                  </a:lnTo>
                  <a:lnTo>
                    <a:pt x="0" y="68"/>
                  </a:lnTo>
                  <a:lnTo>
                    <a:pt x="3" y="73"/>
                  </a:lnTo>
                  <a:lnTo>
                    <a:pt x="4"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36" name="Freeform 249">
              <a:extLst>
                <a:ext uri="{FF2B5EF4-FFF2-40B4-BE49-F238E27FC236}">
                  <a16:creationId xmlns:a16="http://schemas.microsoft.com/office/drawing/2014/main" id="{DA61BBA1-342D-FD5A-94CB-A8F453BE5764}"/>
                </a:ext>
              </a:extLst>
            </p:cNvPr>
            <p:cNvSpPr>
              <a:spLocks/>
            </p:cNvSpPr>
            <p:nvPr/>
          </p:nvSpPr>
          <p:spPr bwMode="auto">
            <a:xfrm>
              <a:off x="2936" y="2716"/>
              <a:ext cx="7" cy="37"/>
            </a:xfrm>
            <a:custGeom>
              <a:avLst/>
              <a:gdLst>
                <a:gd name="T0" fmla="*/ 15 w 15"/>
                <a:gd name="T1" fmla="*/ 8 h 75"/>
                <a:gd name="T2" fmla="*/ 13 w 15"/>
                <a:gd name="T3" fmla="*/ 3 h 75"/>
                <a:gd name="T4" fmla="*/ 10 w 15"/>
                <a:gd name="T5" fmla="*/ 0 h 75"/>
                <a:gd name="T6" fmla="*/ 8 w 15"/>
                <a:gd name="T7" fmla="*/ 0 h 75"/>
                <a:gd name="T8" fmla="*/ 4 w 15"/>
                <a:gd name="T9" fmla="*/ 0 h 75"/>
                <a:gd name="T10" fmla="*/ 3 w 15"/>
                <a:gd name="T11" fmla="*/ 3 h 75"/>
                <a:gd name="T12" fmla="*/ 0 w 15"/>
                <a:gd name="T13" fmla="*/ 8 h 75"/>
                <a:gd name="T14" fmla="*/ 0 w 15"/>
                <a:gd name="T15" fmla="*/ 68 h 75"/>
                <a:gd name="T16" fmla="*/ 3 w 15"/>
                <a:gd name="T17" fmla="*/ 73 h 75"/>
                <a:gd name="T18" fmla="*/ 4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4" y="0"/>
                  </a:lnTo>
                  <a:lnTo>
                    <a:pt x="3" y="3"/>
                  </a:lnTo>
                  <a:lnTo>
                    <a:pt x="0" y="8"/>
                  </a:lnTo>
                  <a:lnTo>
                    <a:pt x="0" y="68"/>
                  </a:lnTo>
                  <a:lnTo>
                    <a:pt x="3" y="73"/>
                  </a:lnTo>
                  <a:lnTo>
                    <a:pt x="4"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37" name="Freeform 250">
              <a:extLst>
                <a:ext uri="{FF2B5EF4-FFF2-40B4-BE49-F238E27FC236}">
                  <a16:creationId xmlns:a16="http://schemas.microsoft.com/office/drawing/2014/main" id="{A5CE2B94-84C4-EEBA-09F6-BB3ED06BE9DE}"/>
                </a:ext>
              </a:extLst>
            </p:cNvPr>
            <p:cNvSpPr>
              <a:spLocks/>
            </p:cNvSpPr>
            <p:nvPr/>
          </p:nvSpPr>
          <p:spPr bwMode="auto">
            <a:xfrm>
              <a:off x="2936" y="2768"/>
              <a:ext cx="7" cy="38"/>
            </a:xfrm>
            <a:custGeom>
              <a:avLst/>
              <a:gdLst>
                <a:gd name="T0" fmla="*/ 15 w 15"/>
                <a:gd name="T1" fmla="*/ 8 h 75"/>
                <a:gd name="T2" fmla="*/ 13 w 15"/>
                <a:gd name="T3" fmla="*/ 3 h 75"/>
                <a:gd name="T4" fmla="*/ 10 w 15"/>
                <a:gd name="T5" fmla="*/ 0 h 75"/>
                <a:gd name="T6" fmla="*/ 8 w 15"/>
                <a:gd name="T7" fmla="*/ 0 h 75"/>
                <a:gd name="T8" fmla="*/ 4 w 15"/>
                <a:gd name="T9" fmla="*/ 0 h 75"/>
                <a:gd name="T10" fmla="*/ 3 w 15"/>
                <a:gd name="T11" fmla="*/ 3 h 75"/>
                <a:gd name="T12" fmla="*/ 0 w 15"/>
                <a:gd name="T13" fmla="*/ 8 h 75"/>
                <a:gd name="T14" fmla="*/ 0 w 15"/>
                <a:gd name="T15" fmla="*/ 68 h 75"/>
                <a:gd name="T16" fmla="*/ 3 w 15"/>
                <a:gd name="T17" fmla="*/ 73 h 75"/>
                <a:gd name="T18" fmla="*/ 4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4" y="0"/>
                  </a:lnTo>
                  <a:lnTo>
                    <a:pt x="3" y="3"/>
                  </a:lnTo>
                  <a:lnTo>
                    <a:pt x="0" y="8"/>
                  </a:lnTo>
                  <a:lnTo>
                    <a:pt x="0" y="68"/>
                  </a:lnTo>
                  <a:lnTo>
                    <a:pt x="3" y="73"/>
                  </a:lnTo>
                  <a:lnTo>
                    <a:pt x="4"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38" name="Freeform 251">
              <a:extLst>
                <a:ext uri="{FF2B5EF4-FFF2-40B4-BE49-F238E27FC236}">
                  <a16:creationId xmlns:a16="http://schemas.microsoft.com/office/drawing/2014/main" id="{175A1747-AF16-D454-B74D-0912E605CAB5}"/>
                </a:ext>
              </a:extLst>
            </p:cNvPr>
            <p:cNvSpPr>
              <a:spLocks/>
            </p:cNvSpPr>
            <p:nvPr/>
          </p:nvSpPr>
          <p:spPr bwMode="auto">
            <a:xfrm>
              <a:off x="2936" y="2821"/>
              <a:ext cx="7" cy="37"/>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39" name="Freeform 252">
              <a:extLst>
                <a:ext uri="{FF2B5EF4-FFF2-40B4-BE49-F238E27FC236}">
                  <a16:creationId xmlns:a16="http://schemas.microsoft.com/office/drawing/2014/main" id="{FC2108CF-B14C-B35C-6FAF-00343C80FB46}"/>
                </a:ext>
              </a:extLst>
            </p:cNvPr>
            <p:cNvSpPr>
              <a:spLocks/>
            </p:cNvSpPr>
            <p:nvPr/>
          </p:nvSpPr>
          <p:spPr bwMode="auto">
            <a:xfrm>
              <a:off x="2936" y="2873"/>
              <a:ext cx="7" cy="38"/>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40" name="Freeform 253">
              <a:extLst>
                <a:ext uri="{FF2B5EF4-FFF2-40B4-BE49-F238E27FC236}">
                  <a16:creationId xmlns:a16="http://schemas.microsoft.com/office/drawing/2014/main" id="{098635D8-A0E2-844B-8AA6-FF29201E423D}"/>
                </a:ext>
              </a:extLst>
            </p:cNvPr>
            <p:cNvSpPr>
              <a:spLocks/>
            </p:cNvSpPr>
            <p:nvPr/>
          </p:nvSpPr>
          <p:spPr bwMode="auto">
            <a:xfrm>
              <a:off x="2936" y="2926"/>
              <a:ext cx="7" cy="37"/>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41" name="Freeform 254">
              <a:extLst>
                <a:ext uri="{FF2B5EF4-FFF2-40B4-BE49-F238E27FC236}">
                  <a16:creationId xmlns:a16="http://schemas.microsoft.com/office/drawing/2014/main" id="{850ECDC2-861C-6B26-AADC-E1E5FFCDAE32}"/>
                </a:ext>
              </a:extLst>
            </p:cNvPr>
            <p:cNvSpPr>
              <a:spLocks/>
            </p:cNvSpPr>
            <p:nvPr/>
          </p:nvSpPr>
          <p:spPr bwMode="auto">
            <a:xfrm>
              <a:off x="2936" y="2978"/>
              <a:ext cx="7" cy="38"/>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42" name="Freeform 255">
              <a:extLst>
                <a:ext uri="{FF2B5EF4-FFF2-40B4-BE49-F238E27FC236}">
                  <a16:creationId xmlns:a16="http://schemas.microsoft.com/office/drawing/2014/main" id="{5B7D72F1-2E6E-3553-8290-C4DF5181023B}"/>
                </a:ext>
              </a:extLst>
            </p:cNvPr>
            <p:cNvSpPr>
              <a:spLocks/>
            </p:cNvSpPr>
            <p:nvPr/>
          </p:nvSpPr>
          <p:spPr bwMode="auto">
            <a:xfrm>
              <a:off x="2936" y="3031"/>
              <a:ext cx="7" cy="14"/>
            </a:xfrm>
            <a:custGeom>
              <a:avLst/>
              <a:gdLst>
                <a:gd name="T0" fmla="*/ 15 w 15"/>
                <a:gd name="T1" fmla="*/ 8 h 29"/>
                <a:gd name="T2" fmla="*/ 13 w 15"/>
                <a:gd name="T3" fmla="*/ 3 h 29"/>
                <a:gd name="T4" fmla="*/ 10 w 15"/>
                <a:gd name="T5" fmla="*/ 0 h 29"/>
                <a:gd name="T6" fmla="*/ 8 w 15"/>
                <a:gd name="T7" fmla="*/ 0 h 29"/>
                <a:gd name="T8" fmla="*/ 5 w 15"/>
                <a:gd name="T9" fmla="*/ 0 h 29"/>
                <a:gd name="T10" fmla="*/ 3 w 15"/>
                <a:gd name="T11" fmla="*/ 3 h 29"/>
                <a:gd name="T12" fmla="*/ 0 w 15"/>
                <a:gd name="T13" fmla="*/ 8 h 29"/>
                <a:gd name="T14" fmla="*/ 0 w 15"/>
                <a:gd name="T15" fmla="*/ 21 h 29"/>
                <a:gd name="T16" fmla="*/ 3 w 15"/>
                <a:gd name="T17" fmla="*/ 26 h 29"/>
                <a:gd name="T18" fmla="*/ 5 w 15"/>
                <a:gd name="T19" fmla="*/ 28 h 29"/>
                <a:gd name="T20" fmla="*/ 8 w 15"/>
                <a:gd name="T21" fmla="*/ 29 h 29"/>
                <a:gd name="T22" fmla="*/ 10 w 15"/>
                <a:gd name="T23" fmla="*/ 28 h 29"/>
                <a:gd name="T24" fmla="*/ 13 w 15"/>
                <a:gd name="T25" fmla="*/ 26 h 29"/>
                <a:gd name="T26" fmla="*/ 15 w 15"/>
                <a:gd name="T27" fmla="*/ 21 h 29"/>
                <a:gd name="T28" fmla="*/ 15 w 15"/>
                <a:gd name="T29" fmla="*/ 8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29"/>
                <a:gd name="T47" fmla="*/ 15 w 15"/>
                <a:gd name="T48" fmla="*/ 29 h 2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29">
                  <a:moveTo>
                    <a:pt x="15" y="8"/>
                  </a:moveTo>
                  <a:lnTo>
                    <a:pt x="13" y="3"/>
                  </a:lnTo>
                  <a:lnTo>
                    <a:pt x="10" y="0"/>
                  </a:lnTo>
                  <a:lnTo>
                    <a:pt x="8" y="0"/>
                  </a:lnTo>
                  <a:lnTo>
                    <a:pt x="5" y="0"/>
                  </a:lnTo>
                  <a:lnTo>
                    <a:pt x="3" y="3"/>
                  </a:lnTo>
                  <a:lnTo>
                    <a:pt x="0" y="8"/>
                  </a:lnTo>
                  <a:lnTo>
                    <a:pt x="0" y="21"/>
                  </a:lnTo>
                  <a:lnTo>
                    <a:pt x="3" y="26"/>
                  </a:lnTo>
                  <a:lnTo>
                    <a:pt x="5" y="28"/>
                  </a:lnTo>
                  <a:lnTo>
                    <a:pt x="8" y="29"/>
                  </a:lnTo>
                  <a:lnTo>
                    <a:pt x="10" y="28"/>
                  </a:lnTo>
                  <a:lnTo>
                    <a:pt x="13" y="26"/>
                  </a:lnTo>
                  <a:lnTo>
                    <a:pt x="15" y="21"/>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grpSp>
        <p:nvGrpSpPr>
          <p:cNvPr id="59418" name="Group 256">
            <a:extLst>
              <a:ext uri="{FF2B5EF4-FFF2-40B4-BE49-F238E27FC236}">
                <a16:creationId xmlns:a16="http://schemas.microsoft.com/office/drawing/2014/main" id="{90596A62-6951-B7B3-D06B-22E7A7031225}"/>
              </a:ext>
            </a:extLst>
          </p:cNvPr>
          <p:cNvGrpSpPr>
            <a:grpSpLocks/>
          </p:cNvGrpSpPr>
          <p:nvPr/>
        </p:nvGrpSpPr>
        <p:grpSpPr bwMode="auto">
          <a:xfrm>
            <a:off x="6078538" y="2060575"/>
            <a:ext cx="12700" cy="2773363"/>
            <a:chOff x="3829" y="1298"/>
            <a:chExt cx="8" cy="1747"/>
          </a:xfrm>
        </p:grpSpPr>
        <p:sp>
          <p:nvSpPr>
            <p:cNvPr id="59475" name="Freeform 257">
              <a:extLst>
                <a:ext uri="{FF2B5EF4-FFF2-40B4-BE49-F238E27FC236}">
                  <a16:creationId xmlns:a16="http://schemas.microsoft.com/office/drawing/2014/main" id="{C8125E78-65F9-EB90-2BC7-2C4AD0F3EBDC}"/>
                </a:ext>
              </a:extLst>
            </p:cNvPr>
            <p:cNvSpPr>
              <a:spLocks/>
            </p:cNvSpPr>
            <p:nvPr/>
          </p:nvSpPr>
          <p:spPr bwMode="auto">
            <a:xfrm>
              <a:off x="3829" y="1298"/>
              <a:ext cx="8" cy="38"/>
            </a:xfrm>
            <a:custGeom>
              <a:avLst/>
              <a:gdLst>
                <a:gd name="T0" fmla="*/ 15 w 15"/>
                <a:gd name="T1" fmla="*/ 7 h 75"/>
                <a:gd name="T2" fmla="*/ 13 w 15"/>
                <a:gd name="T3" fmla="*/ 2 h 75"/>
                <a:gd name="T4" fmla="*/ 10 w 15"/>
                <a:gd name="T5" fmla="*/ 1 h 75"/>
                <a:gd name="T6" fmla="*/ 8 w 15"/>
                <a:gd name="T7" fmla="*/ 0 h 75"/>
                <a:gd name="T8" fmla="*/ 5 w 15"/>
                <a:gd name="T9" fmla="*/ 1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1"/>
                  </a:lnTo>
                  <a:lnTo>
                    <a:pt x="8" y="0"/>
                  </a:lnTo>
                  <a:lnTo>
                    <a:pt x="5" y="1"/>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76" name="Freeform 258">
              <a:extLst>
                <a:ext uri="{FF2B5EF4-FFF2-40B4-BE49-F238E27FC236}">
                  <a16:creationId xmlns:a16="http://schemas.microsoft.com/office/drawing/2014/main" id="{3B46A63F-34C1-FE17-2EBD-91EEA6BB9956}"/>
                </a:ext>
              </a:extLst>
            </p:cNvPr>
            <p:cNvSpPr>
              <a:spLocks/>
            </p:cNvSpPr>
            <p:nvPr/>
          </p:nvSpPr>
          <p:spPr bwMode="auto">
            <a:xfrm>
              <a:off x="3829" y="1351"/>
              <a:ext cx="8" cy="37"/>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77" name="Freeform 259">
              <a:extLst>
                <a:ext uri="{FF2B5EF4-FFF2-40B4-BE49-F238E27FC236}">
                  <a16:creationId xmlns:a16="http://schemas.microsoft.com/office/drawing/2014/main" id="{6495D4D4-A250-5448-FC1B-C23598D57F2D}"/>
                </a:ext>
              </a:extLst>
            </p:cNvPr>
            <p:cNvSpPr>
              <a:spLocks/>
            </p:cNvSpPr>
            <p:nvPr/>
          </p:nvSpPr>
          <p:spPr bwMode="auto">
            <a:xfrm>
              <a:off x="3829" y="1403"/>
              <a:ext cx="8" cy="38"/>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78" name="Freeform 260">
              <a:extLst>
                <a:ext uri="{FF2B5EF4-FFF2-40B4-BE49-F238E27FC236}">
                  <a16:creationId xmlns:a16="http://schemas.microsoft.com/office/drawing/2014/main" id="{6376864A-6DA3-BCAA-80C1-FB1D62D89462}"/>
                </a:ext>
              </a:extLst>
            </p:cNvPr>
            <p:cNvSpPr>
              <a:spLocks/>
            </p:cNvSpPr>
            <p:nvPr/>
          </p:nvSpPr>
          <p:spPr bwMode="auto">
            <a:xfrm>
              <a:off x="3829" y="1456"/>
              <a:ext cx="8" cy="37"/>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79" name="Freeform 261">
              <a:extLst>
                <a:ext uri="{FF2B5EF4-FFF2-40B4-BE49-F238E27FC236}">
                  <a16:creationId xmlns:a16="http://schemas.microsoft.com/office/drawing/2014/main" id="{12481313-AC48-2A2A-8363-83133B646F28}"/>
                </a:ext>
              </a:extLst>
            </p:cNvPr>
            <p:cNvSpPr>
              <a:spLocks/>
            </p:cNvSpPr>
            <p:nvPr/>
          </p:nvSpPr>
          <p:spPr bwMode="auto">
            <a:xfrm>
              <a:off x="3829" y="1508"/>
              <a:ext cx="8" cy="38"/>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80" name="Freeform 262">
              <a:extLst>
                <a:ext uri="{FF2B5EF4-FFF2-40B4-BE49-F238E27FC236}">
                  <a16:creationId xmlns:a16="http://schemas.microsoft.com/office/drawing/2014/main" id="{D4F4130C-0AE0-9F7C-73C0-D869C056A2E9}"/>
                </a:ext>
              </a:extLst>
            </p:cNvPr>
            <p:cNvSpPr>
              <a:spLocks/>
            </p:cNvSpPr>
            <p:nvPr/>
          </p:nvSpPr>
          <p:spPr bwMode="auto">
            <a:xfrm>
              <a:off x="3829" y="1561"/>
              <a:ext cx="8" cy="37"/>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81" name="Freeform 263">
              <a:extLst>
                <a:ext uri="{FF2B5EF4-FFF2-40B4-BE49-F238E27FC236}">
                  <a16:creationId xmlns:a16="http://schemas.microsoft.com/office/drawing/2014/main" id="{C2953628-0B55-E9E6-F80C-1DE9CA420CCC}"/>
                </a:ext>
              </a:extLst>
            </p:cNvPr>
            <p:cNvSpPr>
              <a:spLocks/>
            </p:cNvSpPr>
            <p:nvPr/>
          </p:nvSpPr>
          <p:spPr bwMode="auto">
            <a:xfrm>
              <a:off x="3829" y="1613"/>
              <a:ext cx="8" cy="38"/>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82" name="Freeform 264">
              <a:extLst>
                <a:ext uri="{FF2B5EF4-FFF2-40B4-BE49-F238E27FC236}">
                  <a16:creationId xmlns:a16="http://schemas.microsoft.com/office/drawing/2014/main" id="{7C5F87B6-F995-CDA4-E2B8-F5C6C5F920E1}"/>
                </a:ext>
              </a:extLst>
            </p:cNvPr>
            <p:cNvSpPr>
              <a:spLocks/>
            </p:cNvSpPr>
            <p:nvPr/>
          </p:nvSpPr>
          <p:spPr bwMode="auto">
            <a:xfrm>
              <a:off x="3829" y="1666"/>
              <a:ext cx="8" cy="37"/>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83" name="Freeform 265">
              <a:extLst>
                <a:ext uri="{FF2B5EF4-FFF2-40B4-BE49-F238E27FC236}">
                  <a16:creationId xmlns:a16="http://schemas.microsoft.com/office/drawing/2014/main" id="{7CF11E13-977C-5E21-E3AF-FB51DBD0A90E}"/>
                </a:ext>
              </a:extLst>
            </p:cNvPr>
            <p:cNvSpPr>
              <a:spLocks/>
            </p:cNvSpPr>
            <p:nvPr/>
          </p:nvSpPr>
          <p:spPr bwMode="auto">
            <a:xfrm>
              <a:off x="3829" y="1718"/>
              <a:ext cx="8" cy="38"/>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84" name="Freeform 266">
              <a:extLst>
                <a:ext uri="{FF2B5EF4-FFF2-40B4-BE49-F238E27FC236}">
                  <a16:creationId xmlns:a16="http://schemas.microsoft.com/office/drawing/2014/main" id="{FFA45357-6D5C-BF45-8928-7FC5B6B5852F}"/>
                </a:ext>
              </a:extLst>
            </p:cNvPr>
            <p:cNvSpPr>
              <a:spLocks/>
            </p:cNvSpPr>
            <p:nvPr/>
          </p:nvSpPr>
          <p:spPr bwMode="auto">
            <a:xfrm>
              <a:off x="3829" y="1771"/>
              <a:ext cx="8" cy="37"/>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85" name="Freeform 267">
              <a:extLst>
                <a:ext uri="{FF2B5EF4-FFF2-40B4-BE49-F238E27FC236}">
                  <a16:creationId xmlns:a16="http://schemas.microsoft.com/office/drawing/2014/main" id="{1F5DAD94-0E12-2D4A-E1CD-8699EC00DAC4}"/>
                </a:ext>
              </a:extLst>
            </p:cNvPr>
            <p:cNvSpPr>
              <a:spLocks/>
            </p:cNvSpPr>
            <p:nvPr/>
          </p:nvSpPr>
          <p:spPr bwMode="auto">
            <a:xfrm>
              <a:off x="3829" y="1823"/>
              <a:ext cx="8" cy="38"/>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86" name="Freeform 268">
              <a:extLst>
                <a:ext uri="{FF2B5EF4-FFF2-40B4-BE49-F238E27FC236}">
                  <a16:creationId xmlns:a16="http://schemas.microsoft.com/office/drawing/2014/main" id="{1DBD9C98-B839-232A-AD68-B7B3E62D1924}"/>
                </a:ext>
              </a:extLst>
            </p:cNvPr>
            <p:cNvSpPr>
              <a:spLocks/>
            </p:cNvSpPr>
            <p:nvPr/>
          </p:nvSpPr>
          <p:spPr bwMode="auto">
            <a:xfrm>
              <a:off x="3829" y="1876"/>
              <a:ext cx="8" cy="37"/>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87" name="Freeform 269">
              <a:extLst>
                <a:ext uri="{FF2B5EF4-FFF2-40B4-BE49-F238E27FC236}">
                  <a16:creationId xmlns:a16="http://schemas.microsoft.com/office/drawing/2014/main" id="{BBD75703-1DE1-1E13-6690-282F372A2138}"/>
                </a:ext>
              </a:extLst>
            </p:cNvPr>
            <p:cNvSpPr>
              <a:spLocks/>
            </p:cNvSpPr>
            <p:nvPr/>
          </p:nvSpPr>
          <p:spPr bwMode="auto">
            <a:xfrm>
              <a:off x="3829" y="1928"/>
              <a:ext cx="8" cy="38"/>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88" name="Freeform 270">
              <a:extLst>
                <a:ext uri="{FF2B5EF4-FFF2-40B4-BE49-F238E27FC236}">
                  <a16:creationId xmlns:a16="http://schemas.microsoft.com/office/drawing/2014/main" id="{1C10BFE5-DA39-F7D5-6E5F-B14AFD431AD9}"/>
                </a:ext>
              </a:extLst>
            </p:cNvPr>
            <p:cNvSpPr>
              <a:spLocks/>
            </p:cNvSpPr>
            <p:nvPr/>
          </p:nvSpPr>
          <p:spPr bwMode="auto">
            <a:xfrm>
              <a:off x="3829" y="1981"/>
              <a:ext cx="8" cy="37"/>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89" name="Freeform 271">
              <a:extLst>
                <a:ext uri="{FF2B5EF4-FFF2-40B4-BE49-F238E27FC236}">
                  <a16:creationId xmlns:a16="http://schemas.microsoft.com/office/drawing/2014/main" id="{E776143F-0FA4-2E4D-87D1-5D8F276173F9}"/>
                </a:ext>
              </a:extLst>
            </p:cNvPr>
            <p:cNvSpPr>
              <a:spLocks/>
            </p:cNvSpPr>
            <p:nvPr/>
          </p:nvSpPr>
          <p:spPr bwMode="auto">
            <a:xfrm>
              <a:off x="3829" y="2033"/>
              <a:ext cx="8" cy="38"/>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90" name="Freeform 272">
              <a:extLst>
                <a:ext uri="{FF2B5EF4-FFF2-40B4-BE49-F238E27FC236}">
                  <a16:creationId xmlns:a16="http://schemas.microsoft.com/office/drawing/2014/main" id="{0FC9F3C3-07FA-E454-D54C-D889DDCA40C0}"/>
                </a:ext>
              </a:extLst>
            </p:cNvPr>
            <p:cNvSpPr>
              <a:spLocks/>
            </p:cNvSpPr>
            <p:nvPr/>
          </p:nvSpPr>
          <p:spPr bwMode="auto">
            <a:xfrm>
              <a:off x="3829" y="2086"/>
              <a:ext cx="8" cy="37"/>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91" name="Freeform 273">
              <a:extLst>
                <a:ext uri="{FF2B5EF4-FFF2-40B4-BE49-F238E27FC236}">
                  <a16:creationId xmlns:a16="http://schemas.microsoft.com/office/drawing/2014/main" id="{349FDA76-7B43-2512-BDB4-6C88A1896516}"/>
                </a:ext>
              </a:extLst>
            </p:cNvPr>
            <p:cNvSpPr>
              <a:spLocks/>
            </p:cNvSpPr>
            <p:nvPr/>
          </p:nvSpPr>
          <p:spPr bwMode="auto">
            <a:xfrm>
              <a:off x="3829" y="2138"/>
              <a:ext cx="8" cy="38"/>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92" name="Freeform 274">
              <a:extLst>
                <a:ext uri="{FF2B5EF4-FFF2-40B4-BE49-F238E27FC236}">
                  <a16:creationId xmlns:a16="http://schemas.microsoft.com/office/drawing/2014/main" id="{7D122A40-B05A-F640-2C6B-B34FD0085F66}"/>
                </a:ext>
              </a:extLst>
            </p:cNvPr>
            <p:cNvSpPr>
              <a:spLocks/>
            </p:cNvSpPr>
            <p:nvPr/>
          </p:nvSpPr>
          <p:spPr bwMode="auto">
            <a:xfrm>
              <a:off x="3829" y="2191"/>
              <a:ext cx="8" cy="37"/>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93" name="Freeform 275">
              <a:extLst>
                <a:ext uri="{FF2B5EF4-FFF2-40B4-BE49-F238E27FC236}">
                  <a16:creationId xmlns:a16="http://schemas.microsoft.com/office/drawing/2014/main" id="{6EB316E5-B236-F556-F361-547367A859E9}"/>
                </a:ext>
              </a:extLst>
            </p:cNvPr>
            <p:cNvSpPr>
              <a:spLocks/>
            </p:cNvSpPr>
            <p:nvPr/>
          </p:nvSpPr>
          <p:spPr bwMode="auto">
            <a:xfrm>
              <a:off x="3829" y="2243"/>
              <a:ext cx="8" cy="38"/>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94" name="Freeform 276">
              <a:extLst>
                <a:ext uri="{FF2B5EF4-FFF2-40B4-BE49-F238E27FC236}">
                  <a16:creationId xmlns:a16="http://schemas.microsoft.com/office/drawing/2014/main" id="{9E3D18E3-8B7E-0052-C283-5889C2CD58AB}"/>
                </a:ext>
              </a:extLst>
            </p:cNvPr>
            <p:cNvSpPr>
              <a:spLocks/>
            </p:cNvSpPr>
            <p:nvPr/>
          </p:nvSpPr>
          <p:spPr bwMode="auto">
            <a:xfrm>
              <a:off x="3829" y="2296"/>
              <a:ext cx="8" cy="37"/>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95" name="Freeform 277">
              <a:extLst>
                <a:ext uri="{FF2B5EF4-FFF2-40B4-BE49-F238E27FC236}">
                  <a16:creationId xmlns:a16="http://schemas.microsoft.com/office/drawing/2014/main" id="{C5608023-1DFC-AB6C-7F4A-4F89E57A2C22}"/>
                </a:ext>
              </a:extLst>
            </p:cNvPr>
            <p:cNvSpPr>
              <a:spLocks/>
            </p:cNvSpPr>
            <p:nvPr/>
          </p:nvSpPr>
          <p:spPr bwMode="auto">
            <a:xfrm>
              <a:off x="3829" y="2348"/>
              <a:ext cx="8" cy="38"/>
            </a:xfrm>
            <a:custGeom>
              <a:avLst/>
              <a:gdLst>
                <a:gd name="T0" fmla="*/ 15 w 15"/>
                <a:gd name="T1" fmla="*/ 7 h 74"/>
                <a:gd name="T2" fmla="*/ 13 w 15"/>
                <a:gd name="T3" fmla="*/ 2 h 74"/>
                <a:gd name="T4" fmla="*/ 10 w 15"/>
                <a:gd name="T5" fmla="*/ 0 h 74"/>
                <a:gd name="T6" fmla="*/ 8 w 15"/>
                <a:gd name="T7" fmla="*/ 0 h 74"/>
                <a:gd name="T8" fmla="*/ 5 w 15"/>
                <a:gd name="T9" fmla="*/ 0 h 74"/>
                <a:gd name="T10" fmla="*/ 3 w 15"/>
                <a:gd name="T11" fmla="*/ 2 h 74"/>
                <a:gd name="T12" fmla="*/ 0 w 15"/>
                <a:gd name="T13" fmla="*/ 7 h 74"/>
                <a:gd name="T14" fmla="*/ 0 w 15"/>
                <a:gd name="T15" fmla="*/ 67 h 74"/>
                <a:gd name="T16" fmla="*/ 3 w 15"/>
                <a:gd name="T17" fmla="*/ 72 h 74"/>
                <a:gd name="T18" fmla="*/ 5 w 15"/>
                <a:gd name="T19" fmla="*/ 73 h 74"/>
                <a:gd name="T20" fmla="*/ 8 w 15"/>
                <a:gd name="T21" fmla="*/ 74 h 74"/>
                <a:gd name="T22" fmla="*/ 10 w 15"/>
                <a:gd name="T23" fmla="*/ 73 h 74"/>
                <a:gd name="T24" fmla="*/ 13 w 15"/>
                <a:gd name="T25" fmla="*/ 72 h 74"/>
                <a:gd name="T26" fmla="*/ 15 w 15"/>
                <a:gd name="T27" fmla="*/ 67 h 74"/>
                <a:gd name="T28" fmla="*/ 15 w 15"/>
                <a:gd name="T29" fmla="*/ 7 h 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4"/>
                <a:gd name="T47" fmla="*/ 15 w 15"/>
                <a:gd name="T48" fmla="*/ 74 h 7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4">
                  <a:moveTo>
                    <a:pt x="15" y="7"/>
                  </a:moveTo>
                  <a:lnTo>
                    <a:pt x="13" y="2"/>
                  </a:lnTo>
                  <a:lnTo>
                    <a:pt x="10" y="0"/>
                  </a:lnTo>
                  <a:lnTo>
                    <a:pt x="8" y="0"/>
                  </a:lnTo>
                  <a:lnTo>
                    <a:pt x="5" y="0"/>
                  </a:lnTo>
                  <a:lnTo>
                    <a:pt x="3" y="2"/>
                  </a:lnTo>
                  <a:lnTo>
                    <a:pt x="0" y="7"/>
                  </a:lnTo>
                  <a:lnTo>
                    <a:pt x="0" y="67"/>
                  </a:lnTo>
                  <a:lnTo>
                    <a:pt x="3" y="72"/>
                  </a:lnTo>
                  <a:lnTo>
                    <a:pt x="5" y="73"/>
                  </a:lnTo>
                  <a:lnTo>
                    <a:pt x="8" y="74"/>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96" name="Freeform 278">
              <a:extLst>
                <a:ext uri="{FF2B5EF4-FFF2-40B4-BE49-F238E27FC236}">
                  <a16:creationId xmlns:a16="http://schemas.microsoft.com/office/drawing/2014/main" id="{9F550971-8272-923C-A8B0-5AF66C55039F}"/>
                </a:ext>
              </a:extLst>
            </p:cNvPr>
            <p:cNvSpPr>
              <a:spLocks/>
            </p:cNvSpPr>
            <p:nvPr/>
          </p:nvSpPr>
          <p:spPr bwMode="auto">
            <a:xfrm>
              <a:off x="3829" y="2401"/>
              <a:ext cx="8" cy="37"/>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97" name="Freeform 279">
              <a:extLst>
                <a:ext uri="{FF2B5EF4-FFF2-40B4-BE49-F238E27FC236}">
                  <a16:creationId xmlns:a16="http://schemas.microsoft.com/office/drawing/2014/main" id="{F6FA8368-4C3A-7892-892E-635A4669937B}"/>
                </a:ext>
              </a:extLst>
            </p:cNvPr>
            <p:cNvSpPr>
              <a:spLocks/>
            </p:cNvSpPr>
            <p:nvPr/>
          </p:nvSpPr>
          <p:spPr bwMode="auto">
            <a:xfrm>
              <a:off x="3829" y="2453"/>
              <a:ext cx="8" cy="38"/>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98" name="Freeform 280">
              <a:extLst>
                <a:ext uri="{FF2B5EF4-FFF2-40B4-BE49-F238E27FC236}">
                  <a16:creationId xmlns:a16="http://schemas.microsoft.com/office/drawing/2014/main" id="{9DB7FAA1-95B5-3339-F73D-A3F1E91A4ECE}"/>
                </a:ext>
              </a:extLst>
            </p:cNvPr>
            <p:cNvSpPr>
              <a:spLocks/>
            </p:cNvSpPr>
            <p:nvPr/>
          </p:nvSpPr>
          <p:spPr bwMode="auto">
            <a:xfrm>
              <a:off x="3829" y="2506"/>
              <a:ext cx="8" cy="37"/>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99" name="Freeform 281">
              <a:extLst>
                <a:ext uri="{FF2B5EF4-FFF2-40B4-BE49-F238E27FC236}">
                  <a16:creationId xmlns:a16="http://schemas.microsoft.com/office/drawing/2014/main" id="{41665CCA-8B3C-6A63-0513-38D0A0F2A3C4}"/>
                </a:ext>
              </a:extLst>
            </p:cNvPr>
            <p:cNvSpPr>
              <a:spLocks/>
            </p:cNvSpPr>
            <p:nvPr/>
          </p:nvSpPr>
          <p:spPr bwMode="auto">
            <a:xfrm>
              <a:off x="3829" y="2558"/>
              <a:ext cx="8" cy="38"/>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00" name="Freeform 282">
              <a:extLst>
                <a:ext uri="{FF2B5EF4-FFF2-40B4-BE49-F238E27FC236}">
                  <a16:creationId xmlns:a16="http://schemas.microsoft.com/office/drawing/2014/main" id="{72CA6F86-B621-7F07-204D-6323728CA09A}"/>
                </a:ext>
              </a:extLst>
            </p:cNvPr>
            <p:cNvSpPr>
              <a:spLocks/>
            </p:cNvSpPr>
            <p:nvPr/>
          </p:nvSpPr>
          <p:spPr bwMode="auto">
            <a:xfrm>
              <a:off x="3829" y="2611"/>
              <a:ext cx="8" cy="37"/>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01" name="Freeform 283">
              <a:extLst>
                <a:ext uri="{FF2B5EF4-FFF2-40B4-BE49-F238E27FC236}">
                  <a16:creationId xmlns:a16="http://schemas.microsoft.com/office/drawing/2014/main" id="{DB073921-7D03-0105-5605-E7A046F02EFF}"/>
                </a:ext>
              </a:extLst>
            </p:cNvPr>
            <p:cNvSpPr>
              <a:spLocks/>
            </p:cNvSpPr>
            <p:nvPr/>
          </p:nvSpPr>
          <p:spPr bwMode="auto">
            <a:xfrm>
              <a:off x="3829" y="2663"/>
              <a:ext cx="8" cy="38"/>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02" name="Freeform 284">
              <a:extLst>
                <a:ext uri="{FF2B5EF4-FFF2-40B4-BE49-F238E27FC236}">
                  <a16:creationId xmlns:a16="http://schemas.microsoft.com/office/drawing/2014/main" id="{D0E5D4DA-7ACC-B9F6-0E92-A3F20B0073C3}"/>
                </a:ext>
              </a:extLst>
            </p:cNvPr>
            <p:cNvSpPr>
              <a:spLocks/>
            </p:cNvSpPr>
            <p:nvPr/>
          </p:nvSpPr>
          <p:spPr bwMode="auto">
            <a:xfrm>
              <a:off x="3829" y="2716"/>
              <a:ext cx="8" cy="37"/>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03" name="Freeform 285">
              <a:extLst>
                <a:ext uri="{FF2B5EF4-FFF2-40B4-BE49-F238E27FC236}">
                  <a16:creationId xmlns:a16="http://schemas.microsoft.com/office/drawing/2014/main" id="{0E316F92-98C7-43F0-6009-6932BAB47BAB}"/>
                </a:ext>
              </a:extLst>
            </p:cNvPr>
            <p:cNvSpPr>
              <a:spLocks/>
            </p:cNvSpPr>
            <p:nvPr/>
          </p:nvSpPr>
          <p:spPr bwMode="auto">
            <a:xfrm>
              <a:off x="3829" y="2768"/>
              <a:ext cx="8" cy="38"/>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04" name="Freeform 286">
              <a:extLst>
                <a:ext uri="{FF2B5EF4-FFF2-40B4-BE49-F238E27FC236}">
                  <a16:creationId xmlns:a16="http://schemas.microsoft.com/office/drawing/2014/main" id="{3060B57C-C7FB-CC76-C8FB-B0461C4F462A}"/>
                </a:ext>
              </a:extLst>
            </p:cNvPr>
            <p:cNvSpPr>
              <a:spLocks/>
            </p:cNvSpPr>
            <p:nvPr/>
          </p:nvSpPr>
          <p:spPr bwMode="auto">
            <a:xfrm>
              <a:off x="3829" y="2821"/>
              <a:ext cx="8" cy="37"/>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05" name="Freeform 287">
              <a:extLst>
                <a:ext uri="{FF2B5EF4-FFF2-40B4-BE49-F238E27FC236}">
                  <a16:creationId xmlns:a16="http://schemas.microsoft.com/office/drawing/2014/main" id="{8834A455-903B-7AA3-3F17-8BCAE1429254}"/>
                </a:ext>
              </a:extLst>
            </p:cNvPr>
            <p:cNvSpPr>
              <a:spLocks/>
            </p:cNvSpPr>
            <p:nvPr/>
          </p:nvSpPr>
          <p:spPr bwMode="auto">
            <a:xfrm>
              <a:off x="3829" y="2873"/>
              <a:ext cx="8" cy="38"/>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06" name="Freeform 288">
              <a:extLst>
                <a:ext uri="{FF2B5EF4-FFF2-40B4-BE49-F238E27FC236}">
                  <a16:creationId xmlns:a16="http://schemas.microsoft.com/office/drawing/2014/main" id="{02E01E97-DFF7-3444-3569-777F95AEBA4A}"/>
                </a:ext>
              </a:extLst>
            </p:cNvPr>
            <p:cNvSpPr>
              <a:spLocks/>
            </p:cNvSpPr>
            <p:nvPr/>
          </p:nvSpPr>
          <p:spPr bwMode="auto">
            <a:xfrm>
              <a:off x="3829" y="2926"/>
              <a:ext cx="8" cy="37"/>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07" name="Freeform 289">
              <a:extLst>
                <a:ext uri="{FF2B5EF4-FFF2-40B4-BE49-F238E27FC236}">
                  <a16:creationId xmlns:a16="http://schemas.microsoft.com/office/drawing/2014/main" id="{722A132D-866C-C1DB-A1A1-BD6C04F65977}"/>
                </a:ext>
              </a:extLst>
            </p:cNvPr>
            <p:cNvSpPr>
              <a:spLocks/>
            </p:cNvSpPr>
            <p:nvPr/>
          </p:nvSpPr>
          <p:spPr bwMode="auto">
            <a:xfrm>
              <a:off x="3829" y="2978"/>
              <a:ext cx="8" cy="38"/>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508" name="Freeform 290">
              <a:extLst>
                <a:ext uri="{FF2B5EF4-FFF2-40B4-BE49-F238E27FC236}">
                  <a16:creationId xmlns:a16="http://schemas.microsoft.com/office/drawing/2014/main" id="{7FDDE417-FB4A-0566-A840-36389D38BD36}"/>
                </a:ext>
              </a:extLst>
            </p:cNvPr>
            <p:cNvSpPr>
              <a:spLocks/>
            </p:cNvSpPr>
            <p:nvPr/>
          </p:nvSpPr>
          <p:spPr bwMode="auto">
            <a:xfrm>
              <a:off x="3829" y="3031"/>
              <a:ext cx="8" cy="14"/>
            </a:xfrm>
            <a:custGeom>
              <a:avLst/>
              <a:gdLst>
                <a:gd name="T0" fmla="*/ 15 w 15"/>
                <a:gd name="T1" fmla="*/ 8 h 29"/>
                <a:gd name="T2" fmla="*/ 13 w 15"/>
                <a:gd name="T3" fmla="*/ 3 h 29"/>
                <a:gd name="T4" fmla="*/ 10 w 15"/>
                <a:gd name="T5" fmla="*/ 0 h 29"/>
                <a:gd name="T6" fmla="*/ 8 w 15"/>
                <a:gd name="T7" fmla="*/ 0 h 29"/>
                <a:gd name="T8" fmla="*/ 5 w 15"/>
                <a:gd name="T9" fmla="*/ 0 h 29"/>
                <a:gd name="T10" fmla="*/ 3 w 15"/>
                <a:gd name="T11" fmla="*/ 3 h 29"/>
                <a:gd name="T12" fmla="*/ 0 w 15"/>
                <a:gd name="T13" fmla="*/ 8 h 29"/>
                <a:gd name="T14" fmla="*/ 0 w 15"/>
                <a:gd name="T15" fmla="*/ 21 h 29"/>
                <a:gd name="T16" fmla="*/ 3 w 15"/>
                <a:gd name="T17" fmla="*/ 26 h 29"/>
                <a:gd name="T18" fmla="*/ 5 w 15"/>
                <a:gd name="T19" fmla="*/ 28 h 29"/>
                <a:gd name="T20" fmla="*/ 8 w 15"/>
                <a:gd name="T21" fmla="*/ 29 h 29"/>
                <a:gd name="T22" fmla="*/ 10 w 15"/>
                <a:gd name="T23" fmla="*/ 28 h 29"/>
                <a:gd name="T24" fmla="*/ 13 w 15"/>
                <a:gd name="T25" fmla="*/ 26 h 29"/>
                <a:gd name="T26" fmla="*/ 15 w 15"/>
                <a:gd name="T27" fmla="*/ 21 h 29"/>
                <a:gd name="T28" fmla="*/ 15 w 15"/>
                <a:gd name="T29" fmla="*/ 8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29"/>
                <a:gd name="T47" fmla="*/ 15 w 15"/>
                <a:gd name="T48" fmla="*/ 29 h 2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29">
                  <a:moveTo>
                    <a:pt x="15" y="8"/>
                  </a:moveTo>
                  <a:lnTo>
                    <a:pt x="13" y="3"/>
                  </a:lnTo>
                  <a:lnTo>
                    <a:pt x="10" y="0"/>
                  </a:lnTo>
                  <a:lnTo>
                    <a:pt x="8" y="0"/>
                  </a:lnTo>
                  <a:lnTo>
                    <a:pt x="5" y="0"/>
                  </a:lnTo>
                  <a:lnTo>
                    <a:pt x="3" y="3"/>
                  </a:lnTo>
                  <a:lnTo>
                    <a:pt x="0" y="8"/>
                  </a:lnTo>
                  <a:lnTo>
                    <a:pt x="0" y="21"/>
                  </a:lnTo>
                  <a:lnTo>
                    <a:pt x="3" y="26"/>
                  </a:lnTo>
                  <a:lnTo>
                    <a:pt x="5" y="28"/>
                  </a:lnTo>
                  <a:lnTo>
                    <a:pt x="8" y="29"/>
                  </a:lnTo>
                  <a:lnTo>
                    <a:pt x="10" y="28"/>
                  </a:lnTo>
                  <a:lnTo>
                    <a:pt x="13" y="26"/>
                  </a:lnTo>
                  <a:lnTo>
                    <a:pt x="15" y="21"/>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grpSp>
        <p:nvGrpSpPr>
          <p:cNvPr id="59419" name="Group 291">
            <a:extLst>
              <a:ext uri="{FF2B5EF4-FFF2-40B4-BE49-F238E27FC236}">
                <a16:creationId xmlns:a16="http://schemas.microsoft.com/office/drawing/2014/main" id="{09696A2E-4478-92C8-00FF-030919E2607F}"/>
              </a:ext>
            </a:extLst>
          </p:cNvPr>
          <p:cNvGrpSpPr>
            <a:grpSpLocks/>
          </p:cNvGrpSpPr>
          <p:nvPr/>
        </p:nvGrpSpPr>
        <p:grpSpPr bwMode="auto">
          <a:xfrm>
            <a:off x="7497763" y="2060575"/>
            <a:ext cx="12700" cy="2773363"/>
            <a:chOff x="4723" y="1298"/>
            <a:chExt cx="8" cy="1747"/>
          </a:xfrm>
        </p:grpSpPr>
        <p:sp>
          <p:nvSpPr>
            <p:cNvPr id="59441" name="Freeform 292">
              <a:extLst>
                <a:ext uri="{FF2B5EF4-FFF2-40B4-BE49-F238E27FC236}">
                  <a16:creationId xmlns:a16="http://schemas.microsoft.com/office/drawing/2014/main" id="{D4EAFD2C-8A0E-3173-3C7D-F31886FC1932}"/>
                </a:ext>
              </a:extLst>
            </p:cNvPr>
            <p:cNvSpPr>
              <a:spLocks/>
            </p:cNvSpPr>
            <p:nvPr/>
          </p:nvSpPr>
          <p:spPr bwMode="auto">
            <a:xfrm>
              <a:off x="4723" y="1298"/>
              <a:ext cx="8" cy="38"/>
            </a:xfrm>
            <a:custGeom>
              <a:avLst/>
              <a:gdLst>
                <a:gd name="T0" fmla="*/ 15 w 15"/>
                <a:gd name="T1" fmla="*/ 7 h 75"/>
                <a:gd name="T2" fmla="*/ 13 w 15"/>
                <a:gd name="T3" fmla="*/ 2 h 75"/>
                <a:gd name="T4" fmla="*/ 10 w 15"/>
                <a:gd name="T5" fmla="*/ 1 h 75"/>
                <a:gd name="T6" fmla="*/ 8 w 15"/>
                <a:gd name="T7" fmla="*/ 0 h 75"/>
                <a:gd name="T8" fmla="*/ 5 w 15"/>
                <a:gd name="T9" fmla="*/ 1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1"/>
                  </a:lnTo>
                  <a:lnTo>
                    <a:pt x="8" y="0"/>
                  </a:lnTo>
                  <a:lnTo>
                    <a:pt x="5" y="1"/>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42" name="Freeform 293">
              <a:extLst>
                <a:ext uri="{FF2B5EF4-FFF2-40B4-BE49-F238E27FC236}">
                  <a16:creationId xmlns:a16="http://schemas.microsoft.com/office/drawing/2014/main" id="{784FD113-750C-D7FB-DFF7-80C4C6450B7F}"/>
                </a:ext>
              </a:extLst>
            </p:cNvPr>
            <p:cNvSpPr>
              <a:spLocks/>
            </p:cNvSpPr>
            <p:nvPr/>
          </p:nvSpPr>
          <p:spPr bwMode="auto">
            <a:xfrm>
              <a:off x="4723" y="1351"/>
              <a:ext cx="8" cy="37"/>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43" name="Freeform 294">
              <a:extLst>
                <a:ext uri="{FF2B5EF4-FFF2-40B4-BE49-F238E27FC236}">
                  <a16:creationId xmlns:a16="http://schemas.microsoft.com/office/drawing/2014/main" id="{7831F9A6-2EB3-3996-2CA3-0506278A9A20}"/>
                </a:ext>
              </a:extLst>
            </p:cNvPr>
            <p:cNvSpPr>
              <a:spLocks/>
            </p:cNvSpPr>
            <p:nvPr/>
          </p:nvSpPr>
          <p:spPr bwMode="auto">
            <a:xfrm>
              <a:off x="4723" y="1403"/>
              <a:ext cx="8" cy="38"/>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44" name="Freeform 295">
              <a:extLst>
                <a:ext uri="{FF2B5EF4-FFF2-40B4-BE49-F238E27FC236}">
                  <a16:creationId xmlns:a16="http://schemas.microsoft.com/office/drawing/2014/main" id="{690F1F90-F36F-B7E7-603A-A1C24C67DDBE}"/>
                </a:ext>
              </a:extLst>
            </p:cNvPr>
            <p:cNvSpPr>
              <a:spLocks/>
            </p:cNvSpPr>
            <p:nvPr/>
          </p:nvSpPr>
          <p:spPr bwMode="auto">
            <a:xfrm>
              <a:off x="4723" y="1456"/>
              <a:ext cx="8" cy="37"/>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45" name="Freeform 296">
              <a:extLst>
                <a:ext uri="{FF2B5EF4-FFF2-40B4-BE49-F238E27FC236}">
                  <a16:creationId xmlns:a16="http://schemas.microsoft.com/office/drawing/2014/main" id="{22C9F39A-E9AF-BA99-5F07-913BA92283BC}"/>
                </a:ext>
              </a:extLst>
            </p:cNvPr>
            <p:cNvSpPr>
              <a:spLocks/>
            </p:cNvSpPr>
            <p:nvPr/>
          </p:nvSpPr>
          <p:spPr bwMode="auto">
            <a:xfrm>
              <a:off x="4723" y="1508"/>
              <a:ext cx="8" cy="38"/>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46" name="Freeform 297">
              <a:extLst>
                <a:ext uri="{FF2B5EF4-FFF2-40B4-BE49-F238E27FC236}">
                  <a16:creationId xmlns:a16="http://schemas.microsoft.com/office/drawing/2014/main" id="{944329CB-6F0F-86A3-AA61-B626386C289E}"/>
                </a:ext>
              </a:extLst>
            </p:cNvPr>
            <p:cNvSpPr>
              <a:spLocks/>
            </p:cNvSpPr>
            <p:nvPr/>
          </p:nvSpPr>
          <p:spPr bwMode="auto">
            <a:xfrm>
              <a:off x="4723" y="1561"/>
              <a:ext cx="8" cy="37"/>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47" name="Freeform 298">
              <a:extLst>
                <a:ext uri="{FF2B5EF4-FFF2-40B4-BE49-F238E27FC236}">
                  <a16:creationId xmlns:a16="http://schemas.microsoft.com/office/drawing/2014/main" id="{836359C8-9A44-3A84-1A48-049AE55A8F8C}"/>
                </a:ext>
              </a:extLst>
            </p:cNvPr>
            <p:cNvSpPr>
              <a:spLocks/>
            </p:cNvSpPr>
            <p:nvPr/>
          </p:nvSpPr>
          <p:spPr bwMode="auto">
            <a:xfrm>
              <a:off x="4723" y="1613"/>
              <a:ext cx="8" cy="38"/>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48" name="Freeform 299">
              <a:extLst>
                <a:ext uri="{FF2B5EF4-FFF2-40B4-BE49-F238E27FC236}">
                  <a16:creationId xmlns:a16="http://schemas.microsoft.com/office/drawing/2014/main" id="{7FFB6D39-ED0E-52C4-E456-233E432BB880}"/>
                </a:ext>
              </a:extLst>
            </p:cNvPr>
            <p:cNvSpPr>
              <a:spLocks/>
            </p:cNvSpPr>
            <p:nvPr/>
          </p:nvSpPr>
          <p:spPr bwMode="auto">
            <a:xfrm>
              <a:off x="4723" y="1666"/>
              <a:ext cx="8" cy="37"/>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49" name="Freeform 300">
              <a:extLst>
                <a:ext uri="{FF2B5EF4-FFF2-40B4-BE49-F238E27FC236}">
                  <a16:creationId xmlns:a16="http://schemas.microsoft.com/office/drawing/2014/main" id="{F057B68F-2B1D-2150-A1E1-D59DC9B73427}"/>
                </a:ext>
              </a:extLst>
            </p:cNvPr>
            <p:cNvSpPr>
              <a:spLocks/>
            </p:cNvSpPr>
            <p:nvPr/>
          </p:nvSpPr>
          <p:spPr bwMode="auto">
            <a:xfrm>
              <a:off x="4723" y="1718"/>
              <a:ext cx="8" cy="38"/>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50" name="Freeform 301">
              <a:extLst>
                <a:ext uri="{FF2B5EF4-FFF2-40B4-BE49-F238E27FC236}">
                  <a16:creationId xmlns:a16="http://schemas.microsoft.com/office/drawing/2014/main" id="{30F083CA-5B9F-C383-79A6-DE48C307AEC8}"/>
                </a:ext>
              </a:extLst>
            </p:cNvPr>
            <p:cNvSpPr>
              <a:spLocks/>
            </p:cNvSpPr>
            <p:nvPr/>
          </p:nvSpPr>
          <p:spPr bwMode="auto">
            <a:xfrm>
              <a:off x="4723" y="1771"/>
              <a:ext cx="8" cy="37"/>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4 h 75"/>
                <a:gd name="T20" fmla="*/ 8 w 15"/>
                <a:gd name="T21" fmla="*/ 75 h 75"/>
                <a:gd name="T22" fmla="*/ 10 w 15"/>
                <a:gd name="T23" fmla="*/ 74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4"/>
                  </a:lnTo>
                  <a:lnTo>
                    <a:pt x="8" y="75"/>
                  </a:lnTo>
                  <a:lnTo>
                    <a:pt x="10" y="74"/>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51" name="Freeform 302">
              <a:extLst>
                <a:ext uri="{FF2B5EF4-FFF2-40B4-BE49-F238E27FC236}">
                  <a16:creationId xmlns:a16="http://schemas.microsoft.com/office/drawing/2014/main" id="{2A1CED3E-C343-5D0A-4053-6CDB2A99F60B}"/>
                </a:ext>
              </a:extLst>
            </p:cNvPr>
            <p:cNvSpPr>
              <a:spLocks/>
            </p:cNvSpPr>
            <p:nvPr/>
          </p:nvSpPr>
          <p:spPr bwMode="auto">
            <a:xfrm>
              <a:off x="4723" y="1823"/>
              <a:ext cx="8" cy="38"/>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52" name="Freeform 303">
              <a:extLst>
                <a:ext uri="{FF2B5EF4-FFF2-40B4-BE49-F238E27FC236}">
                  <a16:creationId xmlns:a16="http://schemas.microsoft.com/office/drawing/2014/main" id="{1F2D1CFA-B082-D7B3-A2EA-6BE3A9531CF3}"/>
                </a:ext>
              </a:extLst>
            </p:cNvPr>
            <p:cNvSpPr>
              <a:spLocks/>
            </p:cNvSpPr>
            <p:nvPr/>
          </p:nvSpPr>
          <p:spPr bwMode="auto">
            <a:xfrm>
              <a:off x="4723" y="1876"/>
              <a:ext cx="8" cy="37"/>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53" name="Freeform 304">
              <a:extLst>
                <a:ext uri="{FF2B5EF4-FFF2-40B4-BE49-F238E27FC236}">
                  <a16:creationId xmlns:a16="http://schemas.microsoft.com/office/drawing/2014/main" id="{F33E27B0-8C15-9D6F-6CE9-E037D2CF5C82}"/>
                </a:ext>
              </a:extLst>
            </p:cNvPr>
            <p:cNvSpPr>
              <a:spLocks/>
            </p:cNvSpPr>
            <p:nvPr/>
          </p:nvSpPr>
          <p:spPr bwMode="auto">
            <a:xfrm>
              <a:off x="4723" y="1928"/>
              <a:ext cx="8" cy="38"/>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54" name="Freeform 305">
              <a:extLst>
                <a:ext uri="{FF2B5EF4-FFF2-40B4-BE49-F238E27FC236}">
                  <a16:creationId xmlns:a16="http://schemas.microsoft.com/office/drawing/2014/main" id="{2D87750D-74EE-B2BD-CCE2-FBF027562A34}"/>
                </a:ext>
              </a:extLst>
            </p:cNvPr>
            <p:cNvSpPr>
              <a:spLocks/>
            </p:cNvSpPr>
            <p:nvPr/>
          </p:nvSpPr>
          <p:spPr bwMode="auto">
            <a:xfrm>
              <a:off x="4723" y="1981"/>
              <a:ext cx="8" cy="37"/>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55" name="Freeform 306">
              <a:extLst>
                <a:ext uri="{FF2B5EF4-FFF2-40B4-BE49-F238E27FC236}">
                  <a16:creationId xmlns:a16="http://schemas.microsoft.com/office/drawing/2014/main" id="{7C3EDFB2-0CA1-0148-DAC2-E9AA2159B0AF}"/>
                </a:ext>
              </a:extLst>
            </p:cNvPr>
            <p:cNvSpPr>
              <a:spLocks/>
            </p:cNvSpPr>
            <p:nvPr/>
          </p:nvSpPr>
          <p:spPr bwMode="auto">
            <a:xfrm>
              <a:off x="4723" y="2033"/>
              <a:ext cx="8" cy="38"/>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56" name="Freeform 307">
              <a:extLst>
                <a:ext uri="{FF2B5EF4-FFF2-40B4-BE49-F238E27FC236}">
                  <a16:creationId xmlns:a16="http://schemas.microsoft.com/office/drawing/2014/main" id="{4559D025-C313-AFFE-65A3-5DF28FEA99DE}"/>
                </a:ext>
              </a:extLst>
            </p:cNvPr>
            <p:cNvSpPr>
              <a:spLocks/>
            </p:cNvSpPr>
            <p:nvPr/>
          </p:nvSpPr>
          <p:spPr bwMode="auto">
            <a:xfrm>
              <a:off x="4723" y="2086"/>
              <a:ext cx="8" cy="37"/>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57" name="Freeform 308">
              <a:extLst>
                <a:ext uri="{FF2B5EF4-FFF2-40B4-BE49-F238E27FC236}">
                  <a16:creationId xmlns:a16="http://schemas.microsoft.com/office/drawing/2014/main" id="{82683AC1-B4F2-E47E-393B-535065344534}"/>
                </a:ext>
              </a:extLst>
            </p:cNvPr>
            <p:cNvSpPr>
              <a:spLocks/>
            </p:cNvSpPr>
            <p:nvPr/>
          </p:nvSpPr>
          <p:spPr bwMode="auto">
            <a:xfrm>
              <a:off x="4723" y="2138"/>
              <a:ext cx="8" cy="38"/>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58" name="Freeform 309">
              <a:extLst>
                <a:ext uri="{FF2B5EF4-FFF2-40B4-BE49-F238E27FC236}">
                  <a16:creationId xmlns:a16="http://schemas.microsoft.com/office/drawing/2014/main" id="{94E1F4CB-7E6F-1E3A-5F27-04BE31F122CB}"/>
                </a:ext>
              </a:extLst>
            </p:cNvPr>
            <p:cNvSpPr>
              <a:spLocks/>
            </p:cNvSpPr>
            <p:nvPr/>
          </p:nvSpPr>
          <p:spPr bwMode="auto">
            <a:xfrm>
              <a:off x="4723" y="2191"/>
              <a:ext cx="8" cy="37"/>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59" name="Freeform 310">
              <a:extLst>
                <a:ext uri="{FF2B5EF4-FFF2-40B4-BE49-F238E27FC236}">
                  <a16:creationId xmlns:a16="http://schemas.microsoft.com/office/drawing/2014/main" id="{437E8711-724D-AB6D-C627-8D9FA068FFF9}"/>
                </a:ext>
              </a:extLst>
            </p:cNvPr>
            <p:cNvSpPr>
              <a:spLocks/>
            </p:cNvSpPr>
            <p:nvPr/>
          </p:nvSpPr>
          <p:spPr bwMode="auto">
            <a:xfrm>
              <a:off x="4723" y="2243"/>
              <a:ext cx="8" cy="38"/>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60" name="Freeform 311">
              <a:extLst>
                <a:ext uri="{FF2B5EF4-FFF2-40B4-BE49-F238E27FC236}">
                  <a16:creationId xmlns:a16="http://schemas.microsoft.com/office/drawing/2014/main" id="{B357DB51-9CF3-1DE6-D95D-3734B8D94528}"/>
                </a:ext>
              </a:extLst>
            </p:cNvPr>
            <p:cNvSpPr>
              <a:spLocks/>
            </p:cNvSpPr>
            <p:nvPr/>
          </p:nvSpPr>
          <p:spPr bwMode="auto">
            <a:xfrm>
              <a:off x="4723" y="2296"/>
              <a:ext cx="8" cy="37"/>
            </a:xfrm>
            <a:custGeom>
              <a:avLst/>
              <a:gdLst>
                <a:gd name="T0" fmla="*/ 15 w 15"/>
                <a:gd name="T1" fmla="*/ 7 h 75"/>
                <a:gd name="T2" fmla="*/ 13 w 15"/>
                <a:gd name="T3" fmla="*/ 2 h 75"/>
                <a:gd name="T4" fmla="*/ 10 w 15"/>
                <a:gd name="T5" fmla="*/ 0 h 75"/>
                <a:gd name="T6" fmla="*/ 8 w 15"/>
                <a:gd name="T7" fmla="*/ 0 h 75"/>
                <a:gd name="T8" fmla="*/ 5 w 15"/>
                <a:gd name="T9" fmla="*/ 0 h 75"/>
                <a:gd name="T10" fmla="*/ 3 w 15"/>
                <a:gd name="T11" fmla="*/ 2 h 75"/>
                <a:gd name="T12" fmla="*/ 0 w 15"/>
                <a:gd name="T13" fmla="*/ 7 h 75"/>
                <a:gd name="T14" fmla="*/ 0 w 15"/>
                <a:gd name="T15" fmla="*/ 67 h 75"/>
                <a:gd name="T16" fmla="*/ 3 w 15"/>
                <a:gd name="T17" fmla="*/ 72 h 75"/>
                <a:gd name="T18" fmla="*/ 5 w 15"/>
                <a:gd name="T19" fmla="*/ 73 h 75"/>
                <a:gd name="T20" fmla="*/ 8 w 15"/>
                <a:gd name="T21" fmla="*/ 75 h 75"/>
                <a:gd name="T22" fmla="*/ 10 w 15"/>
                <a:gd name="T23" fmla="*/ 73 h 75"/>
                <a:gd name="T24" fmla="*/ 13 w 15"/>
                <a:gd name="T25" fmla="*/ 72 h 75"/>
                <a:gd name="T26" fmla="*/ 15 w 15"/>
                <a:gd name="T27" fmla="*/ 67 h 75"/>
                <a:gd name="T28" fmla="*/ 15 w 15"/>
                <a:gd name="T29" fmla="*/ 7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7"/>
                  </a:moveTo>
                  <a:lnTo>
                    <a:pt x="13" y="2"/>
                  </a:lnTo>
                  <a:lnTo>
                    <a:pt x="10" y="0"/>
                  </a:lnTo>
                  <a:lnTo>
                    <a:pt x="8" y="0"/>
                  </a:lnTo>
                  <a:lnTo>
                    <a:pt x="5" y="0"/>
                  </a:lnTo>
                  <a:lnTo>
                    <a:pt x="3" y="2"/>
                  </a:lnTo>
                  <a:lnTo>
                    <a:pt x="0" y="7"/>
                  </a:lnTo>
                  <a:lnTo>
                    <a:pt x="0" y="67"/>
                  </a:lnTo>
                  <a:lnTo>
                    <a:pt x="3" y="72"/>
                  </a:lnTo>
                  <a:lnTo>
                    <a:pt x="5" y="73"/>
                  </a:lnTo>
                  <a:lnTo>
                    <a:pt x="8" y="75"/>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61" name="Freeform 312">
              <a:extLst>
                <a:ext uri="{FF2B5EF4-FFF2-40B4-BE49-F238E27FC236}">
                  <a16:creationId xmlns:a16="http://schemas.microsoft.com/office/drawing/2014/main" id="{7F7ACFD5-050A-EA59-6277-2C465404A9E7}"/>
                </a:ext>
              </a:extLst>
            </p:cNvPr>
            <p:cNvSpPr>
              <a:spLocks/>
            </p:cNvSpPr>
            <p:nvPr/>
          </p:nvSpPr>
          <p:spPr bwMode="auto">
            <a:xfrm>
              <a:off x="4723" y="2348"/>
              <a:ext cx="8" cy="38"/>
            </a:xfrm>
            <a:custGeom>
              <a:avLst/>
              <a:gdLst>
                <a:gd name="T0" fmla="*/ 15 w 15"/>
                <a:gd name="T1" fmla="*/ 7 h 74"/>
                <a:gd name="T2" fmla="*/ 13 w 15"/>
                <a:gd name="T3" fmla="*/ 2 h 74"/>
                <a:gd name="T4" fmla="*/ 10 w 15"/>
                <a:gd name="T5" fmla="*/ 0 h 74"/>
                <a:gd name="T6" fmla="*/ 8 w 15"/>
                <a:gd name="T7" fmla="*/ 0 h 74"/>
                <a:gd name="T8" fmla="*/ 5 w 15"/>
                <a:gd name="T9" fmla="*/ 0 h 74"/>
                <a:gd name="T10" fmla="*/ 3 w 15"/>
                <a:gd name="T11" fmla="*/ 2 h 74"/>
                <a:gd name="T12" fmla="*/ 0 w 15"/>
                <a:gd name="T13" fmla="*/ 7 h 74"/>
                <a:gd name="T14" fmla="*/ 0 w 15"/>
                <a:gd name="T15" fmla="*/ 67 h 74"/>
                <a:gd name="T16" fmla="*/ 3 w 15"/>
                <a:gd name="T17" fmla="*/ 72 h 74"/>
                <a:gd name="T18" fmla="*/ 5 w 15"/>
                <a:gd name="T19" fmla="*/ 73 h 74"/>
                <a:gd name="T20" fmla="*/ 8 w 15"/>
                <a:gd name="T21" fmla="*/ 74 h 74"/>
                <a:gd name="T22" fmla="*/ 10 w 15"/>
                <a:gd name="T23" fmla="*/ 73 h 74"/>
                <a:gd name="T24" fmla="*/ 13 w 15"/>
                <a:gd name="T25" fmla="*/ 72 h 74"/>
                <a:gd name="T26" fmla="*/ 15 w 15"/>
                <a:gd name="T27" fmla="*/ 67 h 74"/>
                <a:gd name="T28" fmla="*/ 15 w 15"/>
                <a:gd name="T29" fmla="*/ 7 h 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4"/>
                <a:gd name="T47" fmla="*/ 15 w 15"/>
                <a:gd name="T48" fmla="*/ 74 h 7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4">
                  <a:moveTo>
                    <a:pt x="15" y="7"/>
                  </a:moveTo>
                  <a:lnTo>
                    <a:pt x="13" y="2"/>
                  </a:lnTo>
                  <a:lnTo>
                    <a:pt x="10" y="0"/>
                  </a:lnTo>
                  <a:lnTo>
                    <a:pt x="8" y="0"/>
                  </a:lnTo>
                  <a:lnTo>
                    <a:pt x="5" y="0"/>
                  </a:lnTo>
                  <a:lnTo>
                    <a:pt x="3" y="2"/>
                  </a:lnTo>
                  <a:lnTo>
                    <a:pt x="0" y="7"/>
                  </a:lnTo>
                  <a:lnTo>
                    <a:pt x="0" y="67"/>
                  </a:lnTo>
                  <a:lnTo>
                    <a:pt x="3" y="72"/>
                  </a:lnTo>
                  <a:lnTo>
                    <a:pt x="5" y="73"/>
                  </a:lnTo>
                  <a:lnTo>
                    <a:pt x="8" y="74"/>
                  </a:lnTo>
                  <a:lnTo>
                    <a:pt x="10" y="73"/>
                  </a:lnTo>
                  <a:lnTo>
                    <a:pt x="13" y="72"/>
                  </a:lnTo>
                  <a:lnTo>
                    <a:pt x="15" y="67"/>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62" name="Freeform 313">
              <a:extLst>
                <a:ext uri="{FF2B5EF4-FFF2-40B4-BE49-F238E27FC236}">
                  <a16:creationId xmlns:a16="http://schemas.microsoft.com/office/drawing/2014/main" id="{D3A0BD4F-6939-AF69-0FD7-AF7F10238C30}"/>
                </a:ext>
              </a:extLst>
            </p:cNvPr>
            <p:cNvSpPr>
              <a:spLocks/>
            </p:cNvSpPr>
            <p:nvPr/>
          </p:nvSpPr>
          <p:spPr bwMode="auto">
            <a:xfrm>
              <a:off x="4723" y="2401"/>
              <a:ext cx="8" cy="37"/>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63" name="Freeform 314">
              <a:extLst>
                <a:ext uri="{FF2B5EF4-FFF2-40B4-BE49-F238E27FC236}">
                  <a16:creationId xmlns:a16="http://schemas.microsoft.com/office/drawing/2014/main" id="{0CDA8496-77C1-3608-90D1-859832AA931D}"/>
                </a:ext>
              </a:extLst>
            </p:cNvPr>
            <p:cNvSpPr>
              <a:spLocks/>
            </p:cNvSpPr>
            <p:nvPr/>
          </p:nvSpPr>
          <p:spPr bwMode="auto">
            <a:xfrm>
              <a:off x="4723" y="2453"/>
              <a:ext cx="8" cy="38"/>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64" name="Freeform 315">
              <a:extLst>
                <a:ext uri="{FF2B5EF4-FFF2-40B4-BE49-F238E27FC236}">
                  <a16:creationId xmlns:a16="http://schemas.microsoft.com/office/drawing/2014/main" id="{2DFC1F98-787C-210D-BB2A-ADE33E8B92B1}"/>
                </a:ext>
              </a:extLst>
            </p:cNvPr>
            <p:cNvSpPr>
              <a:spLocks/>
            </p:cNvSpPr>
            <p:nvPr/>
          </p:nvSpPr>
          <p:spPr bwMode="auto">
            <a:xfrm>
              <a:off x="4723" y="2506"/>
              <a:ext cx="8" cy="37"/>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65" name="Freeform 316">
              <a:extLst>
                <a:ext uri="{FF2B5EF4-FFF2-40B4-BE49-F238E27FC236}">
                  <a16:creationId xmlns:a16="http://schemas.microsoft.com/office/drawing/2014/main" id="{331D68DB-BD55-D2B0-C98E-4A09E787FA1C}"/>
                </a:ext>
              </a:extLst>
            </p:cNvPr>
            <p:cNvSpPr>
              <a:spLocks/>
            </p:cNvSpPr>
            <p:nvPr/>
          </p:nvSpPr>
          <p:spPr bwMode="auto">
            <a:xfrm>
              <a:off x="4723" y="2558"/>
              <a:ext cx="8" cy="38"/>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66" name="Freeform 317">
              <a:extLst>
                <a:ext uri="{FF2B5EF4-FFF2-40B4-BE49-F238E27FC236}">
                  <a16:creationId xmlns:a16="http://schemas.microsoft.com/office/drawing/2014/main" id="{E51F320C-5659-6299-2DA7-CDB21560B2A1}"/>
                </a:ext>
              </a:extLst>
            </p:cNvPr>
            <p:cNvSpPr>
              <a:spLocks/>
            </p:cNvSpPr>
            <p:nvPr/>
          </p:nvSpPr>
          <p:spPr bwMode="auto">
            <a:xfrm>
              <a:off x="4723" y="2611"/>
              <a:ext cx="8" cy="37"/>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67" name="Freeform 318">
              <a:extLst>
                <a:ext uri="{FF2B5EF4-FFF2-40B4-BE49-F238E27FC236}">
                  <a16:creationId xmlns:a16="http://schemas.microsoft.com/office/drawing/2014/main" id="{BCF56C2C-2243-9758-CE7A-892D8ADFE1EE}"/>
                </a:ext>
              </a:extLst>
            </p:cNvPr>
            <p:cNvSpPr>
              <a:spLocks/>
            </p:cNvSpPr>
            <p:nvPr/>
          </p:nvSpPr>
          <p:spPr bwMode="auto">
            <a:xfrm>
              <a:off x="4723" y="2663"/>
              <a:ext cx="8" cy="38"/>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68" name="Freeform 319">
              <a:extLst>
                <a:ext uri="{FF2B5EF4-FFF2-40B4-BE49-F238E27FC236}">
                  <a16:creationId xmlns:a16="http://schemas.microsoft.com/office/drawing/2014/main" id="{855FF719-81F7-328A-AEF3-95995323279D}"/>
                </a:ext>
              </a:extLst>
            </p:cNvPr>
            <p:cNvSpPr>
              <a:spLocks/>
            </p:cNvSpPr>
            <p:nvPr/>
          </p:nvSpPr>
          <p:spPr bwMode="auto">
            <a:xfrm>
              <a:off x="4723" y="2716"/>
              <a:ext cx="8" cy="37"/>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69" name="Freeform 320">
              <a:extLst>
                <a:ext uri="{FF2B5EF4-FFF2-40B4-BE49-F238E27FC236}">
                  <a16:creationId xmlns:a16="http://schemas.microsoft.com/office/drawing/2014/main" id="{EA9BBFC6-4F9E-D803-E54F-814DD72F7CAD}"/>
                </a:ext>
              </a:extLst>
            </p:cNvPr>
            <p:cNvSpPr>
              <a:spLocks/>
            </p:cNvSpPr>
            <p:nvPr/>
          </p:nvSpPr>
          <p:spPr bwMode="auto">
            <a:xfrm>
              <a:off x="4723" y="2768"/>
              <a:ext cx="8" cy="38"/>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70" name="Freeform 321">
              <a:extLst>
                <a:ext uri="{FF2B5EF4-FFF2-40B4-BE49-F238E27FC236}">
                  <a16:creationId xmlns:a16="http://schemas.microsoft.com/office/drawing/2014/main" id="{5A09C4F3-5D33-83A6-3A68-7C6FF1006B38}"/>
                </a:ext>
              </a:extLst>
            </p:cNvPr>
            <p:cNvSpPr>
              <a:spLocks/>
            </p:cNvSpPr>
            <p:nvPr/>
          </p:nvSpPr>
          <p:spPr bwMode="auto">
            <a:xfrm>
              <a:off x="4723" y="2821"/>
              <a:ext cx="8" cy="37"/>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71" name="Freeform 322">
              <a:extLst>
                <a:ext uri="{FF2B5EF4-FFF2-40B4-BE49-F238E27FC236}">
                  <a16:creationId xmlns:a16="http://schemas.microsoft.com/office/drawing/2014/main" id="{A8D5BB5F-805A-AF19-CE00-DCBB5E8E9E66}"/>
                </a:ext>
              </a:extLst>
            </p:cNvPr>
            <p:cNvSpPr>
              <a:spLocks/>
            </p:cNvSpPr>
            <p:nvPr/>
          </p:nvSpPr>
          <p:spPr bwMode="auto">
            <a:xfrm>
              <a:off x="4723" y="2873"/>
              <a:ext cx="8" cy="38"/>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72" name="Freeform 323">
              <a:extLst>
                <a:ext uri="{FF2B5EF4-FFF2-40B4-BE49-F238E27FC236}">
                  <a16:creationId xmlns:a16="http://schemas.microsoft.com/office/drawing/2014/main" id="{C284D43F-772E-CFF7-44BC-A6BD3C9DD4AC}"/>
                </a:ext>
              </a:extLst>
            </p:cNvPr>
            <p:cNvSpPr>
              <a:spLocks/>
            </p:cNvSpPr>
            <p:nvPr/>
          </p:nvSpPr>
          <p:spPr bwMode="auto">
            <a:xfrm>
              <a:off x="4723" y="2926"/>
              <a:ext cx="8" cy="37"/>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73" name="Freeform 324">
              <a:extLst>
                <a:ext uri="{FF2B5EF4-FFF2-40B4-BE49-F238E27FC236}">
                  <a16:creationId xmlns:a16="http://schemas.microsoft.com/office/drawing/2014/main" id="{D42A7B42-DDF9-3180-31C3-27BDE011C41B}"/>
                </a:ext>
              </a:extLst>
            </p:cNvPr>
            <p:cNvSpPr>
              <a:spLocks/>
            </p:cNvSpPr>
            <p:nvPr/>
          </p:nvSpPr>
          <p:spPr bwMode="auto">
            <a:xfrm>
              <a:off x="4723" y="2978"/>
              <a:ext cx="8" cy="38"/>
            </a:xfrm>
            <a:custGeom>
              <a:avLst/>
              <a:gdLst>
                <a:gd name="T0" fmla="*/ 15 w 15"/>
                <a:gd name="T1" fmla="*/ 8 h 75"/>
                <a:gd name="T2" fmla="*/ 13 w 15"/>
                <a:gd name="T3" fmla="*/ 3 h 75"/>
                <a:gd name="T4" fmla="*/ 10 w 15"/>
                <a:gd name="T5" fmla="*/ 0 h 75"/>
                <a:gd name="T6" fmla="*/ 8 w 15"/>
                <a:gd name="T7" fmla="*/ 0 h 75"/>
                <a:gd name="T8" fmla="*/ 5 w 15"/>
                <a:gd name="T9" fmla="*/ 0 h 75"/>
                <a:gd name="T10" fmla="*/ 3 w 15"/>
                <a:gd name="T11" fmla="*/ 3 h 75"/>
                <a:gd name="T12" fmla="*/ 0 w 15"/>
                <a:gd name="T13" fmla="*/ 8 h 75"/>
                <a:gd name="T14" fmla="*/ 0 w 15"/>
                <a:gd name="T15" fmla="*/ 68 h 75"/>
                <a:gd name="T16" fmla="*/ 3 w 15"/>
                <a:gd name="T17" fmla="*/ 73 h 75"/>
                <a:gd name="T18" fmla="*/ 5 w 15"/>
                <a:gd name="T19" fmla="*/ 74 h 75"/>
                <a:gd name="T20" fmla="*/ 8 w 15"/>
                <a:gd name="T21" fmla="*/ 75 h 75"/>
                <a:gd name="T22" fmla="*/ 10 w 15"/>
                <a:gd name="T23" fmla="*/ 74 h 75"/>
                <a:gd name="T24" fmla="*/ 13 w 15"/>
                <a:gd name="T25" fmla="*/ 73 h 75"/>
                <a:gd name="T26" fmla="*/ 15 w 15"/>
                <a:gd name="T27" fmla="*/ 68 h 75"/>
                <a:gd name="T28" fmla="*/ 15 w 15"/>
                <a:gd name="T29" fmla="*/ 8 h 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75"/>
                <a:gd name="T47" fmla="*/ 15 w 15"/>
                <a:gd name="T48" fmla="*/ 75 h 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75">
                  <a:moveTo>
                    <a:pt x="15" y="8"/>
                  </a:moveTo>
                  <a:lnTo>
                    <a:pt x="13" y="3"/>
                  </a:lnTo>
                  <a:lnTo>
                    <a:pt x="10" y="0"/>
                  </a:lnTo>
                  <a:lnTo>
                    <a:pt x="8" y="0"/>
                  </a:lnTo>
                  <a:lnTo>
                    <a:pt x="5" y="0"/>
                  </a:lnTo>
                  <a:lnTo>
                    <a:pt x="3" y="3"/>
                  </a:lnTo>
                  <a:lnTo>
                    <a:pt x="0" y="8"/>
                  </a:lnTo>
                  <a:lnTo>
                    <a:pt x="0" y="68"/>
                  </a:lnTo>
                  <a:lnTo>
                    <a:pt x="3" y="73"/>
                  </a:lnTo>
                  <a:lnTo>
                    <a:pt x="5" y="74"/>
                  </a:lnTo>
                  <a:lnTo>
                    <a:pt x="8" y="75"/>
                  </a:lnTo>
                  <a:lnTo>
                    <a:pt x="10" y="74"/>
                  </a:lnTo>
                  <a:lnTo>
                    <a:pt x="13" y="73"/>
                  </a:lnTo>
                  <a:lnTo>
                    <a:pt x="15" y="68"/>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74" name="Freeform 325">
              <a:extLst>
                <a:ext uri="{FF2B5EF4-FFF2-40B4-BE49-F238E27FC236}">
                  <a16:creationId xmlns:a16="http://schemas.microsoft.com/office/drawing/2014/main" id="{27FF6715-9C92-1A0F-EAF0-8F417A10B9BD}"/>
                </a:ext>
              </a:extLst>
            </p:cNvPr>
            <p:cNvSpPr>
              <a:spLocks/>
            </p:cNvSpPr>
            <p:nvPr/>
          </p:nvSpPr>
          <p:spPr bwMode="auto">
            <a:xfrm>
              <a:off x="4723" y="3031"/>
              <a:ext cx="8" cy="14"/>
            </a:xfrm>
            <a:custGeom>
              <a:avLst/>
              <a:gdLst>
                <a:gd name="T0" fmla="*/ 15 w 15"/>
                <a:gd name="T1" fmla="*/ 8 h 29"/>
                <a:gd name="T2" fmla="*/ 13 w 15"/>
                <a:gd name="T3" fmla="*/ 3 h 29"/>
                <a:gd name="T4" fmla="*/ 10 w 15"/>
                <a:gd name="T5" fmla="*/ 0 h 29"/>
                <a:gd name="T6" fmla="*/ 8 w 15"/>
                <a:gd name="T7" fmla="*/ 0 h 29"/>
                <a:gd name="T8" fmla="*/ 5 w 15"/>
                <a:gd name="T9" fmla="*/ 0 h 29"/>
                <a:gd name="T10" fmla="*/ 3 w 15"/>
                <a:gd name="T11" fmla="*/ 3 h 29"/>
                <a:gd name="T12" fmla="*/ 0 w 15"/>
                <a:gd name="T13" fmla="*/ 8 h 29"/>
                <a:gd name="T14" fmla="*/ 0 w 15"/>
                <a:gd name="T15" fmla="*/ 21 h 29"/>
                <a:gd name="T16" fmla="*/ 3 w 15"/>
                <a:gd name="T17" fmla="*/ 26 h 29"/>
                <a:gd name="T18" fmla="*/ 5 w 15"/>
                <a:gd name="T19" fmla="*/ 28 h 29"/>
                <a:gd name="T20" fmla="*/ 8 w 15"/>
                <a:gd name="T21" fmla="*/ 29 h 29"/>
                <a:gd name="T22" fmla="*/ 10 w 15"/>
                <a:gd name="T23" fmla="*/ 28 h 29"/>
                <a:gd name="T24" fmla="*/ 13 w 15"/>
                <a:gd name="T25" fmla="*/ 26 h 29"/>
                <a:gd name="T26" fmla="*/ 15 w 15"/>
                <a:gd name="T27" fmla="*/ 21 h 29"/>
                <a:gd name="T28" fmla="*/ 15 w 15"/>
                <a:gd name="T29" fmla="*/ 8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
                <a:gd name="T46" fmla="*/ 0 h 29"/>
                <a:gd name="T47" fmla="*/ 15 w 15"/>
                <a:gd name="T48" fmla="*/ 29 h 2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 h="29">
                  <a:moveTo>
                    <a:pt x="15" y="8"/>
                  </a:moveTo>
                  <a:lnTo>
                    <a:pt x="13" y="3"/>
                  </a:lnTo>
                  <a:lnTo>
                    <a:pt x="10" y="0"/>
                  </a:lnTo>
                  <a:lnTo>
                    <a:pt x="8" y="0"/>
                  </a:lnTo>
                  <a:lnTo>
                    <a:pt x="5" y="0"/>
                  </a:lnTo>
                  <a:lnTo>
                    <a:pt x="3" y="3"/>
                  </a:lnTo>
                  <a:lnTo>
                    <a:pt x="0" y="8"/>
                  </a:lnTo>
                  <a:lnTo>
                    <a:pt x="0" y="21"/>
                  </a:lnTo>
                  <a:lnTo>
                    <a:pt x="3" y="26"/>
                  </a:lnTo>
                  <a:lnTo>
                    <a:pt x="5" y="28"/>
                  </a:lnTo>
                  <a:lnTo>
                    <a:pt x="8" y="29"/>
                  </a:lnTo>
                  <a:lnTo>
                    <a:pt x="10" y="28"/>
                  </a:lnTo>
                  <a:lnTo>
                    <a:pt x="13" y="26"/>
                  </a:lnTo>
                  <a:lnTo>
                    <a:pt x="15" y="21"/>
                  </a:lnTo>
                  <a:lnTo>
                    <a:pt x="1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sp>
        <p:nvSpPr>
          <p:cNvPr id="59420" name="Oval 326">
            <a:extLst>
              <a:ext uri="{FF2B5EF4-FFF2-40B4-BE49-F238E27FC236}">
                <a16:creationId xmlns:a16="http://schemas.microsoft.com/office/drawing/2014/main" id="{0D8E459C-A6B4-D6C8-E380-B755FA77E9A4}"/>
              </a:ext>
            </a:extLst>
          </p:cNvPr>
          <p:cNvSpPr>
            <a:spLocks noChangeArrowheads="1"/>
          </p:cNvSpPr>
          <p:nvPr/>
        </p:nvSpPr>
        <p:spPr bwMode="auto">
          <a:xfrm>
            <a:off x="2249488" y="3257550"/>
            <a:ext cx="1209675" cy="1433513"/>
          </a:xfrm>
          <a:prstGeom prst="ellipse">
            <a:avLst/>
          </a:prstGeom>
          <a:solidFill>
            <a:srgbClr val="EAEAEA"/>
          </a:solidFill>
          <a:ln w="12700">
            <a:solidFill>
              <a:srgbClr val="000000"/>
            </a:solidFill>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21" name="Rectangle 327">
            <a:extLst>
              <a:ext uri="{FF2B5EF4-FFF2-40B4-BE49-F238E27FC236}">
                <a16:creationId xmlns:a16="http://schemas.microsoft.com/office/drawing/2014/main" id="{17CD1906-F715-0A45-F653-E0659D78C1BC}"/>
              </a:ext>
            </a:extLst>
          </p:cNvPr>
          <p:cNvSpPr>
            <a:spLocks noChangeArrowheads="1"/>
          </p:cNvSpPr>
          <p:nvPr/>
        </p:nvSpPr>
        <p:spPr bwMode="auto">
          <a:xfrm>
            <a:off x="2544763" y="3521075"/>
            <a:ext cx="722312"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400">
                <a:solidFill>
                  <a:srgbClr val="000000"/>
                </a:solidFill>
              </a:rPr>
              <a:t>Supplier</a:t>
            </a:r>
            <a:endParaRPr lang="en-US" altLang="en-US"/>
          </a:p>
        </p:txBody>
      </p:sp>
      <p:sp>
        <p:nvSpPr>
          <p:cNvPr id="59422" name="Rectangle 328">
            <a:extLst>
              <a:ext uri="{FF2B5EF4-FFF2-40B4-BE49-F238E27FC236}">
                <a16:creationId xmlns:a16="http://schemas.microsoft.com/office/drawing/2014/main" id="{C9CEAAC0-CA8A-FC48-A8C7-47FEA176BA52}"/>
              </a:ext>
            </a:extLst>
          </p:cNvPr>
          <p:cNvSpPr>
            <a:spLocks noChangeArrowheads="1"/>
          </p:cNvSpPr>
          <p:nvPr/>
        </p:nvSpPr>
        <p:spPr bwMode="auto">
          <a:xfrm>
            <a:off x="2662238" y="3730625"/>
            <a:ext cx="47942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400">
                <a:solidFill>
                  <a:srgbClr val="000000"/>
                </a:solidFill>
              </a:rPr>
              <a:t>Apps</a:t>
            </a:r>
            <a:endParaRPr lang="en-US" altLang="en-US"/>
          </a:p>
        </p:txBody>
      </p:sp>
      <p:sp>
        <p:nvSpPr>
          <p:cNvPr id="59423" name="Oval 329">
            <a:extLst>
              <a:ext uri="{FF2B5EF4-FFF2-40B4-BE49-F238E27FC236}">
                <a16:creationId xmlns:a16="http://schemas.microsoft.com/office/drawing/2014/main" id="{AE1026FC-B81F-D376-02B9-1A0F30454B5E}"/>
              </a:ext>
            </a:extLst>
          </p:cNvPr>
          <p:cNvSpPr>
            <a:spLocks noChangeArrowheads="1"/>
          </p:cNvSpPr>
          <p:nvPr/>
        </p:nvSpPr>
        <p:spPr bwMode="auto">
          <a:xfrm>
            <a:off x="3300413" y="2511425"/>
            <a:ext cx="4256087" cy="1606550"/>
          </a:xfrm>
          <a:prstGeom prst="ellipse">
            <a:avLst/>
          </a:prstGeom>
          <a:solidFill>
            <a:srgbClr val="EAEAEA"/>
          </a:solidFill>
          <a:ln w="12700">
            <a:solidFill>
              <a:srgbClr val="000000"/>
            </a:solidFill>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24" name="Rectangle 330">
            <a:extLst>
              <a:ext uri="{FF2B5EF4-FFF2-40B4-BE49-F238E27FC236}">
                <a16:creationId xmlns:a16="http://schemas.microsoft.com/office/drawing/2014/main" id="{2DE5C16C-DBC1-A871-1EAC-BE88F2023078}"/>
              </a:ext>
            </a:extLst>
          </p:cNvPr>
          <p:cNvSpPr>
            <a:spLocks noChangeArrowheads="1"/>
          </p:cNvSpPr>
          <p:nvPr/>
        </p:nvSpPr>
        <p:spPr bwMode="auto">
          <a:xfrm>
            <a:off x="4608513" y="2801938"/>
            <a:ext cx="47942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400">
                <a:solidFill>
                  <a:srgbClr val="000000"/>
                </a:solidFill>
              </a:rPr>
              <a:t>SCM</a:t>
            </a:r>
            <a:endParaRPr lang="en-US" altLang="en-US"/>
          </a:p>
        </p:txBody>
      </p:sp>
      <p:sp>
        <p:nvSpPr>
          <p:cNvPr id="59425" name="Oval 331">
            <a:extLst>
              <a:ext uri="{FF2B5EF4-FFF2-40B4-BE49-F238E27FC236}">
                <a16:creationId xmlns:a16="http://schemas.microsoft.com/office/drawing/2014/main" id="{2CAF42F3-8460-B5F7-CF68-7BA0BD8CCBE4}"/>
              </a:ext>
            </a:extLst>
          </p:cNvPr>
          <p:cNvSpPr>
            <a:spLocks noChangeArrowheads="1"/>
          </p:cNvSpPr>
          <p:nvPr/>
        </p:nvSpPr>
        <p:spPr bwMode="auto">
          <a:xfrm>
            <a:off x="3405188" y="3829050"/>
            <a:ext cx="1209675" cy="1031875"/>
          </a:xfrm>
          <a:prstGeom prst="ellipse">
            <a:avLst/>
          </a:prstGeom>
          <a:solidFill>
            <a:srgbClr val="EAEAEA"/>
          </a:solidFill>
          <a:ln w="12700">
            <a:solidFill>
              <a:srgbClr val="000000"/>
            </a:solidFill>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26" name="Rectangle 332">
            <a:extLst>
              <a:ext uri="{FF2B5EF4-FFF2-40B4-BE49-F238E27FC236}">
                <a16:creationId xmlns:a16="http://schemas.microsoft.com/office/drawing/2014/main" id="{4C54F43C-CB8C-BA55-7796-B454EA4D896C}"/>
              </a:ext>
            </a:extLst>
          </p:cNvPr>
          <p:cNvSpPr>
            <a:spLocks noChangeArrowheads="1"/>
          </p:cNvSpPr>
          <p:nvPr/>
        </p:nvSpPr>
        <p:spPr bwMode="auto">
          <a:xfrm>
            <a:off x="3822700" y="4033838"/>
            <a:ext cx="468313"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400">
                <a:solidFill>
                  <a:srgbClr val="000000"/>
                </a:solidFill>
              </a:rPr>
              <a:t>MES</a:t>
            </a:r>
            <a:endParaRPr lang="en-US" altLang="en-US"/>
          </a:p>
        </p:txBody>
      </p:sp>
      <p:sp>
        <p:nvSpPr>
          <p:cNvPr id="59427" name="Oval 333">
            <a:extLst>
              <a:ext uri="{FF2B5EF4-FFF2-40B4-BE49-F238E27FC236}">
                <a16:creationId xmlns:a16="http://schemas.microsoft.com/office/drawing/2014/main" id="{14EC70E7-B5BE-2D6D-C890-FBB4F272F580}"/>
              </a:ext>
            </a:extLst>
          </p:cNvPr>
          <p:cNvSpPr>
            <a:spLocks noChangeArrowheads="1"/>
          </p:cNvSpPr>
          <p:nvPr/>
        </p:nvSpPr>
        <p:spPr bwMode="auto">
          <a:xfrm>
            <a:off x="7504113" y="2987675"/>
            <a:ext cx="1262062" cy="966788"/>
          </a:xfrm>
          <a:prstGeom prst="ellipse">
            <a:avLst/>
          </a:prstGeom>
          <a:solidFill>
            <a:srgbClr val="EAEAEA"/>
          </a:solidFill>
          <a:ln w="12700">
            <a:solidFill>
              <a:srgbClr val="000000"/>
            </a:solidFill>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28" name="Rectangle 334">
            <a:extLst>
              <a:ext uri="{FF2B5EF4-FFF2-40B4-BE49-F238E27FC236}">
                <a16:creationId xmlns:a16="http://schemas.microsoft.com/office/drawing/2014/main" id="{E1F28513-75A0-FF26-B8E1-940B2F57E7EB}"/>
              </a:ext>
            </a:extLst>
          </p:cNvPr>
          <p:cNvSpPr>
            <a:spLocks noChangeArrowheads="1"/>
          </p:cNvSpPr>
          <p:nvPr/>
        </p:nvSpPr>
        <p:spPr bwMode="auto">
          <a:xfrm>
            <a:off x="7805738" y="3181350"/>
            <a:ext cx="65563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300">
                <a:solidFill>
                  <a:srgbClr val="000000"/>
                </a:solidFill>
              </a:rPr>
              <a:t>Dem Plan</a:t>
            </a:r>
            <a:endParaRPr lang="en-US" altLang="en-US"/>
          </a:p>
        </p:txBody>
      </p:sp>
      <p:sp>
        <p:nvSpPr>
          <p:cNvPr id="59429" name="Oval 335">
            <a:extLst>
              <a:ext uri="{FF2B5EF4-FFF2-40B4-BE49-F238E27FC236}">
                <a16:creationId xmlns:a16="http://schemas.microsoft.com/office/drawing/2014/main" id="{D962CCDA-8FAD-6E35-02BF-D41B080AD28B}"/>
              </a:ext>
            </a:extLst>
          </p:cNvPr>
          <p:cNvSpPr>
            <a:spLocks noChangeArrowheads="1"/>
          </p:cNvSpPr>
          <p:nvPr/>
        </p:nvSpPr>
        <p:spPr bwMode="auto">
          <a:xfrm>
            <a:off x="4613275" y="3727450"/>
            <a:ext cx="2892425" cy="1133475"/>
          </a:xfrm>
          <a:prstGeom prst="ellipse">
            <a:avLst/>
          </a:prstGeom>
          <a:solidFill>
            <a:srgbClr val="EAEAEA"/>
          </a:solidFill>
          <a:ln w="12700">
            <a:solidFill>
              <a:srgbClr val="000000"/>
            </a:solidFill>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30" name="Rectangle 336">
            <a:extLst>
              <a:ext uri="{FF2B5EF4-FFF2-40B4-BE49-F238E27FC236}">
                <a16:creationId xmlns:a16="http://schemas.microsoft.com/office/drawing/2014/main" id="{93292D8D-5053-F59A-A5CF-89FD9E5F9C66}"/>
              </a:ext>
            </a:extLst>
          </p:cNvPr>
          <p:cNvSpPr>
            <a:spLocks noChangeArrowheads="1"/>
          </p:cNvSpPr>
          <p:nvPr/>
        </p:nvSpPr>
        <p:spPr bwMode="auto">
          <a:xfrm>
            <a:off x="5235575" y="3946525"/>
            <a:ext cx="180022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400">
                <a:solidFill>
                  <a:srgbClr val="000000"/>
                </a:solidFill>
              </a:rPr>
              <a:t>Transport execution &amp;</a:t>
            </a:r>
            <a:endParaRPr lang="en-US" altLang="en-US"/>
          </a:p>
        </p:txBody>
      </p:sp>
      <p:sp>
        <p:nvSpPr>
          <p:cNvPr id="59431" name="Rectangle 337">
            <a:extLst>
              <a:ext uri="{FF2B5EF4-FFF2-40B4-BE49-F238E27FC236}">
                <a16:creationId xmlns:a16="http://schemas.microsoft.com/office/drawing/2014/main" id="{E54715DE-4C38-FF32-89C1-A12FFC8AED4C}"/>
              </a:ext>
            </a:extLst>
          </p:cNvPr>
          <p:cNvSpPr>
            <a:spLocks noChangeArrowheads="1"/>
          </p:cNvSpPr>
          <p:nvPr/>
        </p:nvSpPr>
        <p:spPr bwMode="auto">
          <a:xfrm>
            <a:off x="5842000" y="4157663"/>
            <a:ext cx="531813"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400">
                <a:solidFill>
                  <a:srgbClr val="000000"/>
                </a:solidFill>
              </a:rPr>
              <a:t>WMS</a:t>
            </a:r>
            <a:endParaRPr lang="en-US" altLang="en-US"/>
          </a:p>
        </p:txBody>
      </p:sp>
      <p:sp>
        <p:nvSpPr>
          <p:cNvPr id="59432" name="Oval 338">
            <a:extLst>
              <a:ext uri="{FF2B5EF4-FFF2-40B4-BE49-F238E27FC236}">
                <a16:creationId xmlns:a16="http://schemas.microsoft.com/office/drawing/2014/main" id="{E46BF93A-848B-32D0-D9F0-5B1ADAE8BB53}"/>
              </a:ext>
            </a:extLst>
          </p:cNvPr>
          <p:cNvSpPr>
            <a:spLocks noChangeArrowheads="1"/>
          </p:cNvSpPr>
          <p:nvPr/>
        </p:nvSpPr>
        <p:spPr bwMode="auto">
          <a:xfrm>
            <a:off x="3300413" y="2987675"/>
            <a:ext cx="1366837" cy="966788"/>
          </a:xfrm>
          <a:prstGeom prst="ellipse">
            <a:avLst/>
          </a:prstGeom>
          <a:solidFill>
            <a:srgbClr val="EAEAEA"/>
          </a:solidFill>
          <a:ln w="12700">
            <a:solidFill>
              <a:srgbClr val="000000"/>
            </a:solidFill>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33" name="Rectangle 339">
            <a:extLst>
              <a:ext uri="{FF2B5EF4-FFF2-40B4-BE49-F238E27FC236}">
                <a16:creationId xmlns:a16="http://schemas.microsoft.com/office/drawing/2014/main" id="{F0AF8BE5-B3AD-773A-234C-BEB7FA3E950B}"/>
              </a:ext>
            </a:extLst>
          </p:cNvPr>
          <p:cNvSpPr>
            <a:spLocks noChangeArrowheads="1"/>
          </p:cNvSpPr>
          <p:nvPr/>
        </p:nvSpPr>
        <p:spPr bwMode="auto">
          <a:xfrm>
            <a:off x="3816350" y="3182938"/>
            <a:ext cx="427038"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400">
                <a:solidFill>
                  <a:srgbClr val="000000"/>
                </a:solidFill>
              </a:rPr>
              <a:t>APS</a:t>
            </a:r>
            <a:endParaRPr lang="en-US" altLang="en-US"/>
          </a:p>
        </p:txBody>
      </p:sp>
      <p:sp>
        <p:nvSpPr>
          <p:cNvPr id="59434" name="Oval 340">
            <a:extLst>
              <a:ext uri="{FF2B5EF4-FFF2-40B4-BE49-F238E27FC236}">
                <a16:creationId xmlns:a16="http://schemas.microsoft.com/office/drawing/2014/main" id="{D7696FB9-62E2-5742-D34F-B2AC52C0A42B}"/>
              </a:ext>
            </a:extLst>
          </p:cNvPr>
          <p:cNvSpPr>
            <a:spLocks noChangeArrowheads="1"/>
          </p:cNvSpPr>
          <p:nvPr/>
        </p:nvSpPr>
        <p:spPr bwMode="auto">
          <a:xfrm>
            <a:off x="4665663" y="2943225"/>
            <a:ext cx="2840037" cy="1011238"/>
          </a:xfrm>
          <a:prstGeom prst="ellipse">
            <a:avLst/>
          </a:prstGeom>
          <a:solidFill>
            <a:srgbClr val="EAEAEA"/>
          </a:solidFill>
          <a:ln w="12700">
            <a:solidFill>
              <a:srgbClr val="000000"/>
            </a:solidFill>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35" name="Rectangle 341">
            <a:extLst>
              <a:ext uri="{FF2B5EF4-FFF2-40B4-BE49-F238E27FC236}">
                <a16:creationId xmlns:a16="http://schemas.microsoft.com/office/drawing/2014/main" id="{13B13203-2D91-CAF2-8920-DE462F76BFAF}"/>
              </a:ext>
            </a:extLst>
          </p:cNvPr>
          <p:cNvSpPr>
            <a:spLocks noChangeArrowheads="1"/>
          </p:cNvSpPr>
          <p:nvPr/>
        </p:nvSpPr>
        <p:spPr bwMode="auto">
          <a:xfrm>
            <a:off x="5472113" y="3144838"/>
            <a:ext cx="16081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400">
                <a:solidFill>
                  <a:srgbClr val="000000"/>
                </a:solidFill>
              </a:rPr>
              <a:t>Transport &amp; Inventory</a:t>
            </a:r>
            <a:endParaRPr lang="en-US" altLang="en-US"/>
          </a:p>
        </p:txBody>
      </p:sp>
      <p:sp>
        <p:nvSpPr>
          <p:cNvPr id="59436" name="Rectangle 342">
            <a:extLst>
              <a:ext uri="{FF2B5EF4-FFF2-40B4-BE49-F238E27FC236}">
                <a16:creationId xmlns:a16="http://schemas.microsoft.com/office/drawing/2014/main" id="{E6D297FA-1895-6469-B129-B96152D1D031}"/>
              </a:ext>
            </a:extLst>
          </p:cNvPr>
          <p:cNvSpPr>
            <a:spLocks noChangeArrowheads="1"/>
          </p:cNvSpPr>
          <p:nvPr/>
        </p:nvSpPr>
        <p:spPr bwMode="auto">
          <a:xfrm>
            <a:off x="5761038" y="3354388"/>
            <a:ext cx="754062"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400">
                <a:solidFill>
                  <a:srgbClr val="000000"/>
                </a:solidFill>
              </a:rPr>
              <a:t>Planning</a:t>
            </a:r>
            <a:endParaRPr lang="en-US" altLang="en-US"/>
          </a:p>
        </p:txBody>
      </p:sp>
      <p:sp>
        <p:nvSpPr>
          <p:cNvPr id="59437" name="Oval 343">
            <a:extLst>
              <a:ext uri="{FF2B5EF4-FFF2-40B4-BE49-F238E27FC236}">
                <a16:creationId xmlns:a16="http://schemas.microsoft.com/office/drawing/2014/main" id="{88E6A3B5-B086-4921-7B06-FE0BE2955330}"/>
              </a:ext>
            </a:extLst>
          </p:cNvPr>
          <p:cNvSpPr>
            <a:spLocks noChangeArrowheads="1"/>
          </p:cNvSpPr>
          <p:nvPr/>
        </p:nvSpPr>
        <p:spPr bwMode="auto">
          <a:xfrm>
            <a:off x="7346950" y="3424238"/>
            <a:ext cx="1419225" cy="1433512"/>
          </a:xfrm>
          <a:prstGeom prst="ellipse">
            <a:avLst/>
          </a:prstGeom>
          <a:solidFill>
            <a:srgbClr val="EAEAEA"/>
          </a:solidFill>
          <a:ln w="12700">
            <a:solidFill>
              <a:srgbClr val="000000"/>
            </a:solidFill>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38" name="Rectangle 344">
            <a:extLst>
              <a:ext uri="{FF2B5EF4-FFF2-40B4-BE49-F238E27FC236}">
                <a16:creationId xmlns:a16="http://schemas.microsoft.com/office/drawing/2014/main" id="{B9120894-580D-A0F2-7709-E00CD2E5E83A}"/>
              </a:ext>
            </a:extLst>
          </p:cNvPr>
          <p:cNvSpPr>
            <a:spLocks noChangeArrowheads="1"/>
          </p:cNvSpPr>
          <p:nvPr/>
        </p:nvSpPr>
        <p:spPr bwMode="auto">
          <a:xfrm>
            <a:off x="7642225" y="3878263"/>
            <a:ext cx="903288"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400">
                <a:solidFill>
                  <a:srgbClr val="000000"/>
                </a:solidFill>
              </a:rPr>
              <a:t>CRM/SFA</a:t>
            </a:r>
            <a:endParaRPr lang="en-US" altLang="en-US"/>
          </a:p>
        </p:txBody>
      </p:sp>
      <p:sp>
        <p:nvSpPr>
          <p:cNvPr id="59439" name="Freeform 345">
            <a:extLst>
              <a:ext uri="{FF2B5EF4-FFF2-40B4-BE49-F238E27FC236}">
                <a16:creationId xmlns:a16="http://schemas.microsoft.com/office/drawing/2014/main" id="{E2117A3E-8228-DBB2-46C9-6ABC8938527C}"/>
              </a:ext>
            </a:extLst>
          </p:cNvPr>
          <p:cNvSpPr>
            <a:spLocks/>
          </p:cNvSpPr>
          <p:nvPr/>
        </p:nvSpPr>
        <p:spPr bwMode="auto">
          <a:xfrm>
            <a:off x="6080125" y="5051425"/>
            <a:ext cx="222250" cy="222250"/>
          </a:xfrm>
          <a:custGeom>
            <a:avLst/>
            <a:gdLst>
              <a:gd name="T0" fmla="*/ 0 w 280"/>
              <a:gd name="T1" fmla="*/ 281 h 281"/>
              <a:gd name="T2" fmla="*/ 280 w 280"/>
              <a:gd name="T3" fmla="*/ 140 h 281"/>
              <a:gd name="T4" fmla="*/ 0 w 280"/>
              <a:gd name="T5" fmla="*/ 0 h 281"/>
              <a:gd name="T6" fmla="*/ 0 w 280"/>
              <a:gd name="T7" fmla="*/ 281 h 281"/>
              <a:gd name="T8" fmla="*/ 0 60000 65536"/>
              <a:gd name="T9" fmla="*/ 0 60000 65536"/>
              <a:gd name="T10" fmla="*/ 0 60000 65536"/>
              <a:gd name="T11" fmla="*/ 0 60000 65536"/>
              <a:gd name="T12" fmla="*/ 0 w 280"/>
              <a:gd name="T13" fmla="*/ 0 h 281"/>
              <a:gd name="T14" fmla="*/ 280 w 280"/>
              <a:gd name="T15" fmla="*/ 281 h 281"/>
            </a:gdLst>
            <a:ahLst/>
            <a:cxnLst>
              <a:cxn ang="T8">
                <a:pos x="T0" y="T1"/>
              </a:cxn>
              <a:cxn ang="T9">
                <a:pos x="T2" y="T3"/>
              </a:cxn>
              <a:cxn ang="T10">
                <a:pos x="T4" y="T5"/>
              </a:cxn>
              <a:cxn ang="T11">
                <a:pos x="T6" y="T7"/>
              </a:cxn>
            </a:cxnLst>
            <a:rect l="T12" t="T13" r="T14" b="T15"/>
            <a:pathLst>
              <a:path w="280" h="281">
                <a:moveTo>
                  <a:pt x="0" y="281"/>
                </a:moveTo>
                <a:lnTo>
                  <a:pt x="280" y="140"/>
                </a:lnTo>
                <a:lnTo>
                  <a:pt x="0" y="0"/>
                </a:lnTo>
                <a:lnTo>
                  <a:pt x="0" y="2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9440" name="Freeform 346">
            <a:extLst>
              <a:ext uri="{FF2B5EF4-FFF2-40B4-BE49-F238E27FC236}">
                <a16:creationId xmlns:a16="http://schemas.microsoft.com/office/drawing/2014/main" id="{AC5D1EBF-55A4-BF74-6807-F2973CC553BE}"/>
              </a:ext>
            </a:extLst>
          </p:cNvPr>
          <p:cNvSpPr>
            <a:spLocks/>
          </p:cNvSpPr>
          <p:nvPr/>
        </p:nvSpPr>
        <p:spPr bwMode="auto">
          <a:xfrm>
            <a:off x="7508875" y="5051425"/>
            <a:ext cx="222250" cy="222250"/>
          </a:xfrm>
          <a:custGeom>
            <a:avLst/>
            <a:gdLst>
              <a:gd name="T0" fmla="*/ 0 w 280"/>
              <a:gd name="T1" fmla="*/ 281 h 281"/>
              <a:gd name="T2" fmla="*/ 280 w 280"/>
              <a:gd name="T3" fmla="*/ 140 h 281"/>
              <a:gd name="T4" fmla="*/ 0 w 280"/>
              <a:gd name="T5" fmla="*/ 0 h 281"/>
              <a:gd name="T6" fmla="*/ 0 w 280"/>
              <a:gd name="T7" fmla="*/ 281 h 281"/>
              <a:gd name="T8" fmla="*/ 0 60000 65536"/>
              <a:gd name="T9" fmla="*/ 0 60000 65536"/>
              <a:gd name="T10" fmla="*/ 0 60000 65536"/>
              <a:gd name="T11" fmla="*/ 0 60000 65536"/>
              <a:gd name="T12" fmla="*/ 0 w 280"/>
              <a:gd name="T13" fmla="*/ 0 h 281"/>
              <a:gd name="T14" fmla="*/ 280 w 280"/>
              <a:gd name="T15" fmla="*/ 281 h 281"/>
            </a:gdLst>
            <a:ahLst/>
            <a:cxnLst>
              <a:cxn ang="T8">
                <a:pos x="T0" y="T1"/>
              </a:cxn>
              <a:cxn ang="T9">
                <a:pos x="T2" y="T3"/>
              </a:cxn>
              <a:cxn ang="T10">
                <a:pos x="T4" y="T5"/>
              </a:cxn>
              <a:cxn ang="T11">
                <a:pos x="T6" y="T7"/>
              </a:cxn>
            </a:cxnLst>
            <a:rect l="T12" t="T13" r="T14" b="T15"/>
            <a:pathLst>
              <a:path w="280" h="281">
                <a:moveTo>
                  <a:pt x="0" y="281"/>
                </a:moveTo>
                <a:lnTo>
                  <a:pt x="280" y="140"/>
                </a:lnTo>
                <a:lnTo>
                  <a:pt x="0" y="0"/>
                </a:lnTo>
                <a:lnTo>
                  <a:pt x="0" y="2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F55B1925-1AD2-DBAA-A256-7D6319E363FC}"/>
              </a:ext>
            </a:extLst>
          </p:cNvPr>
          <p:cNvSpPr>
            <a:spLocks noGrp="1" noChangeArrowheads="1"/>
          </p:cNvSpPr>
          <p:nvPr>
            <p:ph type="title"/>
          </p:nvPr>
        </p:nvSpPr>
        <p:spPr/>
        <p:txBody>
          <a:bodyPr/>
          <a:lstStyle/>
          <a:p>
            <a:r>
              <a:rPr lang="en-US" altLang="en-US"/>
              <a:t>ERP Systems</a:t>
            </a:r>
          </a:p>
        </p:txBody>
      </p:sp>
      <p:sp>
        <p:nvSpPr>
          <p:cNvPr id="60419" name="Rectangle 3">
            <a:extLst>
              <a:ext uri="{FF2B5EF4-FFF2-40B4-BE49-F238E27FC236}">
                <a16:creationId xmlns:a16="http://schemas.microsoft.com/office/drawing/2014/main" id="{0AD2EC6E-8072-772A-A7EB-466A80ED52AF}"/>
              </a:ext>
            </a:extLst>
          </p:cNvPr>
          <p:cNvSpPr>
            <a:spLocks noGrp="1" noChangeArrowheads="1"/>
          </p:cNvSpPr>
          <p:nvPr>
            <p:ph type="body" idx="4294967295"/>
          </p:nvPr>
        </p:nvSpPr>
        <p:spPr>
          <a:xfrm>
            <a:off x="461035" y="1381125"/>
            <a:ext cx="8228013" cy="4824413"/>
          </a:xfrm>
        </p:spPr>
        <p:txBody>
          <a:bodyPr>
            <a:normAutofit fontScale="92500"/>
          </a:bodyPr>
          <a:lstStyle/>
          <a:p>
            <a:r>
              <a:rPr lang="en-US" altLang="en-US" dirty="0"/>
              <a:t>Wider focus</a:t>
            </a:r>
          </a:p>
          <a:p>
            <a:r>
              <a:rPr lang="en-US" altLang="en-US" dirty="0">
                <a:solidFill>
                  <a:srgbClr val="FF0000"/>
                </a:solidFill>
              </a:rPr>
              <a:t>Push </a:t>
            </a:r>
            <a:r>
              <a:rPr lang="en-US" altLang="en-US" dirty="0"/>
              <a:t>(MRP) versus </a:t>
            </a:r>
            <a:r>
              <a:rPr lang="en-US" altLang="en-US" dirty="0">
                <a:solidFill>
                  <a:srgbClr val="FF0000"/>
                </a:solidFill>
              </a:rPr>
              <a:t>Pull</a:t>
            </a:r>
            <a:r>
              <a:rPr lang="en-US" altLang="en-US" dirty="0"/>
              <a:t> (demand information transmitted quickly throughout the supply chain)</a:t>
            </a:r>
          </a:p>
          <a:p>
            <a:r>
              <a:rPr lang="en-US" altLang="en-US" dirty="0"/>
              <a:t>Real-time information</a:t>
            </a:r>
          </a:p>
          <a:p>
            <a:r>
              <a:rPr lang="en-US" altLang="en-US" dirty="0"/>
              <a:t>Coordination and Information sharing</a:t>
            </a:r>
          </a:p>
          <a:p>
            <a:endParaRPr lang="en-US" altLang="en-US" dirty="0"/>
          </a:p>
          <a:p>
            <a:r>
              <a:rPr lang="en-US" altLang="en-US" dirty="0"/>
              <a:t>Transactional IT</a:t>
            </a:r>
          </a:p>
          <a:p>
            <a:r>
              <a:rPr lang="en-US" altLang="en-US" dirty="0"/>
              <a:t>Expensive and difficult to implement</a:t>
            </a:r>
          </a:p>
          <a:p>
            <a:pPr lvl="1"/>
            <a:r>
              <a:rPr lang="en-US" altLang="en-US" dirty="0"/>
              <a:t>About 25% of ERP installations are cancelled within a year</a:t>
            </a:r>
          </a:p>
          <a:p>
            <a:pPr lvl="1"/>
            <a:r>
              <a:rPr lang="en-US" altLang="en-US" dirty="0"/>
              <a:t>About 70% of ERP installations go over the budget</a:t>
            </a:r>
          </a:p>
          <a:p>
            <a:endParaRPr lang="en-US" alt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B1F9DFE-78B7-7221-A726-42C8C2E3CD12}"/>
              </a:ext>
            </a:extLst>
          </p:cNvPr>
          <p:cNvSpPr>
            <a:spLocks noGrp="1" noChangeArrowheads="1"/>
          </p:cNvSpPr>
          <p:nvPr>
            <p:ph type="title"/>
          </p:nvPr>
        </p:nvSpPr>
        <p:spPr/>
        <p:txBody>
          <a:bodyPr/>
          <a:lstStyle/>
          <a:p>
            <a:r>
              <a:rPr lang="en-US" altLang="en-US"/>
              <a:t>IT Push</a:t>
            </a:r>
          </a:p>
        </p:txBody>
      </p:sp>
      <p:graphicFrame>
        <p:nvGraphicFramePr>
          <p:cNvPr id="4098" name="Object 3">
            <a:extLst>
              <a:ext uri="{FF2B5EF4-FFF2-40B4-BE49-F238E27FC236}">
                <a16:creationId xmlns:a16="http://schemas.microsoft.com/office/drawing/2014/main" id="{AA589300-5247-65BC-3105-BDBCC684E7CB}"/>
              </a:ext>
            </a:extLst>
          </p:cNvPr>
          <p:cNvGraphicFramePr>
            <a:graphicFrameLocks noChangeAspect="1"/>
          </p:cNvGraphicFramePr>
          <p:nvPr/>
        </p:nvGraphicFramePr>
        <p:xfrm>
          <a:off x="381000" y="1447800"/>
          <a:ext cx="8153400" cy="5257800"/>
        </p:xfrm>
        <a:graphic>
          <a:graphicData uri="http://schemas.openxmlformats.org/presentationml/2006/ole">
            <mc:AlternateContent xmlns:mc="http://schemas.openxmlformats.org/markup-compatibility/2006">
              <mc:Choice xmlns:v="urn:schemas-microsoft-com:vml" Requires="v">
                <p:oleObj name="Chart" r:id="rId2" imgW="7619823" imgH="5084111" progId="MSGraph.Chart.8">
                  <p:embed followColorScheme="full"/>
                </p:oleObj>
              </mc:Choice>
              <mc:Fallback>
                <p:oleObj name="Chart" r:id="rId2" imgW="7619823" imgH="5084111" progId="MSGraph.Chart.8">
                  <p:embed followColorScheme="full"/>
                  <p:pic>
                    <p:nvPicPr>
                      <p:cNvPr id="4098" name="Object 3">
                        <a:extLst>
                          <a:ext uri="{FF2B5EF4-FFF2-40B4-BE49-F238E27FC236}">
                            <a16:creationId xmlns:a16="http://schemas.microsoft.com/office/drawing/2014/main" id="{AA589300-5247-65BC-3105-BDBCC684E7CB}"/>
                          </a:ext>
                        </a:extLst>
                      </p:cNvPr>
                      <p:cNvPicPr>
                        <a:picLocks noChangeAspect="1" noChangeArrowheads="1"/>
                      </p:cNvPicPr>
                      <p:nvPr/>
                    </p:nvPicPr>
                    <p:blipFill>
                      <a:blip r:embed="rId3"/>
                      <a:srcRect/>
                      <a:stretch>
                        <a:fillRect/>
                      </a:stretch>
                    </p:blipFill>
                    <p:spPr bwMode="auto">
                      <a:xfrm>
                        <a:off x="381000" y="1447800"/>
                        <a:ext cx="8153400"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F6B16CEE-ACE5-793D-F97A-5362075D4DF3}"/>
              </a:ext>
            </a:extLst>
          </p:cNvPr>
          <p:cNvSpPr>
            <a:spLocks noGrp="1" noChangeArrowheads="1"/>
          </p:cNvSpPr>
          <p:nvPr>
            <p:ph type="title"/>
          </p:nvPr>
        </p:nvSpPr>
        <p:spPr/>
        <p:txBody>
          <a:bodyPr/>
          <a:lstStyle/>
          <a:p>
            <a:r>
              <a:rPr lang="en-US" altLang="en-US" sz="3200" dirty="0"/>
              <a:t>Supply Chain Software Push</a:t>
            </a:r>
            <a:br>
              <a:rPr lang="en-US" altLang="en-US" sz="3200" dirty="0"/>
            </a:br>
            <a:r>
              <a:rPr lang="en-US" altLang="en-US" sz="3200" dirty="0"/>
              <a:t>See Top 100 under /articles.html </a:t>
            </a:r>
          </a:p>
        </p:txBody>
      </p:sp>
      <p:pic>
        <p:nvPicPr>
          <p:cNvPr id="61443" name="Picture 3" descr="softwareinvest">
            <a:extLst>
              <a:ext uri="{FF2B5EF4-FFF2-40B4-BE49-F238E27FC236}">
                <a16:creationId xmlns:a16="http://schemas.microsoft.com/office/drawing/2014/main" id="{CA1F8FBD-FDC5-B413-2E24-3C5A45B631B5}"/>
              </a:ext>
            </a:extLst>
          </p:cNvPr>
          <p:cNvPicPr>
            <a:picLocks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615820" y="1365380"/>
            <a:ext cx="6705600" cy="5181600"/>
          </a:xfrm>
          <a:noFill/>
        </p:spPr>
      </p:pic>
      <p:sp>
        <p:nvSpPr>
          <p:cNvPr id="61444" name="Rectangle 4">
            <a:extLst>
              <a:ext uri="{FF2B5EF4-FFF2-40B4-BE49-F238E27FC236}">
                <a16:creationId xmlns:a16="http://schemas.microsoft.com/office/drawing/2014/main" id="{6189E9D5-2F69-08C3-F1DE-DAFB01E06907}"/>
              </a:ext>
            </a:extLst>
          </p:cNvPr>
          <p:cNvSpPr>
            <a:spLocks noChangeArrowheads="1"/>
          </p:cNvSpPr>
          <p:nvPr/>
        </p:nvSpPr>
        <p:spPr bwMode="auto">
          <a:xfrm>
            <a:off x="7239000" y="5281127"/>
            <a:ext cx="19050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200" dirty="0"/>
              <a:t>Source </a:t>
            </a:r>
            <a:r>
              <a:rPr lang="en-US" altLang="en-US" sz="1200" dirty="0" err="1"/>
              <a:t>Kanakamedala</a:t>
            </a:r>
            <a:r>
              <a:rPr lang="en-US" altLang="en-US" sz="1200" dirty="0"/>
              <a:t>, </a:t>
            </a:r>
          </a:p>
          <a:p>
            <a:pPr>
              <a:lnSpc>
                <a:spcPct val="100000"/>
              </a:lnSpc>
              <a:spcBef>
                <a:spcPct val="0"/>
              </a:spcBef>
              <a:buClrTx/>
              <a:buSzTx/>
            </a:pPr>
            <a:r>
              <a:rPr lang="en-US" altLang="en-US" sz="1200" dirty="0"/>
              <a:t>Ramsdell, </a:t>
            </a:r>
            <a:r>
              <a:rPr lang="en-US" altLang="en-US" sz="1200" dirty="0" err="1"/>
              <a:t>Srivatsan</a:t>
            </a:r>
            <a:r>
              <a:rPr lang="en-US" altLang="en-US" sz="1200" dirty="0"/>
              <a:t> (2003). </a:t>
            </a:r>
          </a:p>
          <a:p>
            <a:pPr>
              <a:lnSpc>
                <a:spcPct val="100000"/>
              </a:lnSpc>
              <a:spcBef>
                <a:spcPct val="0"/>
              </a:spcBef>
              <a:buClrTx/>
              <a:buSzTx/>
            </a:pPr>
            <a:r>
              <a:rPr lang="en-US" altLang="en-US" sz="1200" dirty="0"/>
              <a:t>McKinsey Quarterly, No 1. </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AFB6431-2636-BCC6-F683-3B760B8DCA77}"/>
              </a:ext>
            </a:extLst>
          </p:cNvPr>
          <p:cNvSpPr>
            <a:spLocks noGrp="1" noChangeArrowheads="1"/>
          </p:cNvSpPr>
          <p:nvPr>
            <p:ph type="title"/>
          </p:nvPr>
        </p:nvSpPr>
        <p:spPr/>
        <p:txBody>
          <a:bodyPr/>
          <a:lstStyle/>
          <a:p>
            <a:r>
              <a:rPr lang="en-US" altLang="en-US"/>
              <a:t>5. Sourcing</a:t>
            </a:r>
          </a:p>
        </p:txBody>
      </p:sp>
      <p:sp>
        <p:nvSpPr>
          <p:cNvPr id="62467" name="Rectangle 3">
            <a:extLst>
              <a:ext uri="{FF2B5EF4-FFF2-40B4-BE49-F238E27FC236}">
                <a16:creationId xmlns:a16="http://schemas.microsoft.com/office/drawing/2014/main" id="{A2B0A551-1811-8A68-3530-E05E8B329E29}"/>
              </a:ext>
            </a:extLst>
          </p:cNvPr>
          <p:cNvSpPr>
            <a:spLocks noGrp="1" noChangeArrowheads="1"/>
          </p:cNvSpPr>
          <p:nvPr>
            <p:ph type="body" idx="4294967295"/>
          </p:nvPr>
        </p:nvSpPr>
        <p:spPr>
          <a:xfrm>
            <a:off x="242596" y="1462735"/>
            <a:ext cx="8612155" cy="5225143"/>
          </a:xfrm>
        </p:spPr>
        <p:txBody>
          <a:bodyPr>
            <a:normAutofit fontScale="92500" lnSpcReduction="10000"/>
          </a:bodyPr>
          <a:lstStyle/>
          <a:p>
            <a:r>
              <a:rPr lang="en-US" altLang="en-US" sz="2400" dirty="0"/>
              <a:t>Role in the supply chain</a:t>
            </a:r>
          </a:p>
          <a:p>
            <a:pPr lvl="1"/>
            <a:r>
              <a:rPr lang="en-US" altLang="en-US" sz="2000" dirty="0"/>
              <a:t>Set of processes required to purchase goods and services in a supply chain</a:t>
            </a:r>
          </a:p>
          <a:p>
            <a:pPr lvl="1"/>
            <a:r>
              <a:rPr lang="en-US" altLang="en-US" sz="2000" dirty="0"/>
              <a:t>Supplier selection, single vs. multiple suppliers, contract negotiation</a:t>
            </a:r>
          </a:p>
          <a:p>
            <a:r>
              <a:rPr lang="en-US" altLang="en-US" sz="2400" dirty="0"/>
              <a:t>Role in the competitive strategy</a:t>
            </a:r>
          </a:p>
          <a:p>
            <a:pPr lvl="1"/>
            <a:r>
              <a:rPr lang="en-US" altLang="en-US" sz="2000" dirty="0"/>
              <a:t>Sourcing is crucial.  It affects efficiency and responsiveness in a supply chain</a:t>
            </a:r>
          </a:p>
          <a:p>
            <a:pPr lvl="1"/>
            <a:r>
              <a:rPr lang="en-US" altLang="en-US" sz="2000" dirty="0">
                <a:solidFill>
                  <a:srgbClr val="FF0000"/>
                </a:solidFill>
              </a:rPr>
              <a:t>In-house vs. outsource decisions- improving efficiency and responsiveness</a:t>
            </a:r>
          </a:p>
          <a:p>
            <a:pPr lvl="2"/>
            <a:r>
              <a:rPr lang="en-US" altLang="en-US" sz="1800" dirty="0">
                <a:solidFill>
                  <a:srgbClr val="669900"/>
                </a:solidFill>
              </a:rPr>
              <a:t>TI: More than half of the revenue spent for sourcing.</a:t>
            </a:r>
          </a:p>
          <a:p>
            <a:pPr lvl="2"/>
            <a:r>
              <a:rPr lang="en-US" altLang="en-US" sz="1800" dirty="0">
                <a:solidFill>
                  <a:srgbClr val="669900"/>
                </a:solidFill>
              </a:rPr>
              <a:t>Cisco sources: Low-end products (e.g. home routers) from China.</a:t>
            </a:r>
          </a:p>
          <a:p>
            <a:r>
              <a:rPr lang="en-US" altLang="en-US" sz="2400" dirty="0"/>
              <a:t>Components of sourcing decisions</a:t>
            </a:r>
          </a:p>
          <a:p>
            <a:pPr lvl="1"/>
            <a:r>
              <a:rPr lang="en-US" altLang="en-US" sz="2000" dirty="0"/>
              <a:t>In-house versus outsource decisions</a:t>
            </a:r>
          </a:p>
          <a:p>
            <a:pPr lvl="1"/>
            <a:r>
              <a:rPr lang="en-US" altLang="en-US" sz="2000" dirty="0"/>
              <a:t>Supplier evaluation and selection</a:t>
            </a:r>
          </a:p>
          <a:p>
            <a:pPr lvl="1"/>
            <a:r>
              <a:rPr lang="en-US" altLang="en-US" sz="2000" dirty="0"/>
              <a:t>Procurement process:</a:t>
            </a:r>
          </a:p>
          <a:p>
            <a:pPr lvl="2"/>
            <a:r>
              <a:rPr lang="en-US" altLang="en-US" sz="1800" dirty="0"/>
              <a:t>Every department of a firm buy from suppliers independently, or all together.</a:t>
            </a:r>
          </a:p>
          <a:p>
            <a:pPr lvl="3"/>
            <a:r>
              <a:rPr lang="en-US" altLang="en-US" sz="1600" dirty="0">
                <a:solidFill>
                  <a:srgbClr val="669900"/>
                </a:solidFill>
              </a:rPr>
              <a:t>EDS to reduce the number of officers with purchasing authorization</a:t>
            </a:r>
            <a:r>
              <a:rPr lang="en-US" altLang="en-US" sz="1600" dirty="0"/>
              <a:t>.   </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F3261CF4-E979-856B-3F73-51CE9E203799}"/>
              </a:ext>
            </a:extLst>
          </p:cNvPr>
          <p:cNvSpPr>
            <a:spLocks noGrp="1" noChangeArrowheads="1"/>
          </p:cNvSpPr>
          <p:nvPr>
            <p:ph type="title"/>
          </p:nvPr>
        </p:nvSpPr>
        <p:spPr/>
        <p:txBody>
          <a:bodyPr/>
          <a:lstStyle/>
          <a:p>
            <a:r>
              <a:rPr lang="en-US" altLang="en-US"/>
              <a:t>6. Pricing</a:t>
            </a:r>
          </a:p>
        </p:txBody>
      </p:sp>
      <p:sp>
        <p:nvSpPr>
          <p:cNvPr id="63491" name="Rectangle 3">
            <a:extLst>
              <a:ext uri="{FF2B5EF4-FFF2-40B4-BE49-F238E27FC236}">
                <a16:creationId xmlns:a16="http://schemas.microsoft.com/office/drawing/2014/main" id="{B20F883F-F446-9975-83E5-FDC6E9077F3E}"/>
              </a:ext>
            </a:extLst>
          </p:cNvPr>
          <p:cNvSpPr>
            <a:spLocks noGrp="1" noChangeArrowheads="1"/>
          </p:cNvSpPr>
          <p:nvPr>
            <p:ph type="body" idx="4294967295"/>
          </p:nvPr>
        </p:nvSpPr>
        <p:spPr>
          <a:xfrm>
            <a:off x="278363" y="1292290"/>
            <a:ext cx="8763000" cy="5257800"/>
          </a:xfrm>
        </p:spPr>
        <p:txBody>
          <a:bodyPr>
            <a:normAutofit lnSpcReduction="10000"/>
          </a:bodyPr>
          <a:lstStyle/>
          <a:p>
            <a:r>
              <a:rPr lang="en-US" altLang="en-US" sz="2400" dirty="0"/>
              <a:t>Role in the supply chain</a:t>
            </a:r>
          </a:p>
          <a:p>
            <a:pPr lvl="1"/>
            <a:r>
              <a:rPr lang="en-US" altLang="en-US" sz="2000" dirty="0"/>
              <a:t>Pricing determines the amount to charge customers in a supply chain</a:t>
            </a:r>
          </a:p>
          <a:p>
            <a:pPr lvl="1"/>
            <a:r>
              <a:rPr lang="en-US" altLang="en-US" sz="2000" dirty="0">
                <a:solidFill>
                  <a:srgbClr val="FF0000"/>
                </a:solidFill>
              </a:rPr>
              <a:t>Pricing strategies can be used to match demand and supply</a:t>
            </a:r>
          </a:p>
          <a:p>
            <a:pPr lvl="2"/>
            <a:r>
              <a:rPr lang="en-US" altLang="en-US" sz="1800" dirty="0">
                <a:solidFill>
                  <a:srgbClr val="FF0000"/>
                </a:solidFill>
              </a:rPr>
              <a:t>Price elasticity: Do you know yours?</a:t>
            </a:r>
          </a:p>
          <a:p>
            <a:r>
              <a:rPr lang="en-US" altLang="en-US" sz="2400" dirty="0"/>
              <a:t>Role in the competitive strategy</a:t>
            </a:r>
          </a:p>
          <a:p>
            <a:pPr lvl="1"/>
            <a:r>
              <a:rPr lang="en-US" altLang="en-US" sz="2000" dirty="0"/>
              <a:t>Use pricing strategies to improve efficiency and responsiveness</a:t>
            </a:r>
          </a:p>
          <a:p>
            <a:pPr lvl="1"/>
            <a:r>
              <a:rPr lang="en-US" altLang="en-US" sz="2000" dirty="0"/>
              <a:t>Low price and low product availability; vary prices by response times</a:t>
            </a:r>
          </a:p>
          <a:p>
            <a:pPr lvl="2"/>
            <a:r>
              <a:rPr lang="en-US" altLang="en-US" sz="1800" dirty="0">
                <a:solidFill>
                  <a:srgbClr val="669900"/>
                </a:solidFill>
              </a:rPr>
              <a:t>Amazon: Faster delivery is more expensive </a:t>
            </a:r>
          </a:p>
          <a:p>
            <a:r>
              <a:rPr lang="en-US" altLang="en-US" sz="2400" dirty="0"/>
              <a:t>Components of pricing decisions</a:t>
            </a:r>
          </a:p>
          <a:p>
            <a:pPr lvl="1"/>
            <a:r>
              <a:rPr lang="en-US" altLang="en-US" sz="2000" dirty="0"/>
              <a:t>Pricing and economies of scale</a:t>
            </a:r>
          </a:p>
          <a:p>
            <a:pPr lvl="1"/>
            <a:r>
              <a:rPr lang="en-US" altLang="en-US" sz="2000" dirty="0"/>
              <a:t>Everyday low pricing versus high-low pricing</a:t>
            </a:r>
          </a:p>
          <a:p>
            <a:pPr lvl="1"/>
            <a:r>
              <a:rPr lang="en-US" altLang="en-US" sz="2000" dirty="0"/>
              <a:t>Fixed price versus menu pricing, depending on the product and services </a:t>
            </a:r>
          </a:p>
          <a:p>
            <a:pPr lvl="2"/>
            <a:r>
              <a:rPr lang="en-US" altLang="en-US" sz="1800" dirty="0"/>
              <a:t>Packaging, delivery location, time, customer pick up</a:t>
            </a:r>
          </a:p>
          <a:p>
            <a:pPr lvl="2"/>
            <a:r>
              <a:rPr lang="en-US" altLang="en-US" sz="1800" dirty="0"/>
              <a:t>Bundling products; products and services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3BEC5B-E0C2-B4F0-7E43-6E8DE0994657}"/>
              </a:ext>
            </a:extLst>
          </p:cNvPr>
          <p:cNvSpPr>
            <a:spLocks noGrp="1"/>
          </p:cNvSpPr>
          <p:nvPr>
            <p:ph type="title"/>
          </p:nvPr>
        </p:nvSpPr>
        <p:spPr/>
        <p:txBody>
          <a:bodyPr/>
          <a:lstStyle/>
          <a:p>
            <a:r>
              <a:rPr lang="en-IN" dirty="0"/>
              <a:t>Transaction Processing System (TPS)</a:t>
            </a:r>
          </a:p>
        </p:txBody>
      </p:sp>
      <p:pic>
        <p:nvPicPr>
          <p:cNvPr id="2050" name="Picture 2">
            <a:extLst>
              <a:ext uri="{FF2B5EF4-FFF2-40B4-BE49-F238E27FC236}">
                <a16:creationId xmlns:a16="http://schemas.microsoft.com/office/drawing/2014/main" id="{E2A3ABAE-13AE-22C4-6FA8-AADD8EE83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025" y="1534886"/>
            <a:ext cx="56959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4883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29B13974-FC8D-7D61-26D0-4DB1C0EEAB93}"/>
              </a:ext>
            </a:extLst>
          </p:cNvPr>
          <p:cNvSpPr>
            <a:spLocks noGrp="1" noChangeArrowheads="1"/>
          </p:cNvSpPr>
          <p:nvPr>
            <p:ph type="title"/>
          </p:nvPr>
        </p:nvSpPr>
        <p:spPr/>
        <p:txBody>
          <a:bodyPr/>
          <a:lstStyle/>
          <a:p>
            <a:r>
              <a:rPr lang="en-US" altLang="en-US"/>
              <a:t>Considerations for Supply Chain Drivers</a:t>
            </a:r>
          </a:p>
        </p:txBody>
      </p:sp>
      <p:graphicFrame>
        <p:nvGraphicFramePr>
          <p:cNvPr id="5122" name="Object 3">
            <a:extLst>
              <a:ext uri="{FF2B5EF4-FFF2-40B4-BE49-F238E27FC236}">
                <a16:creationId xmlns:a16="http://schemas.microsoft.com/office/drawing/2014/main" id="{3845E33E-1D7B-6511-A5A7-F588C7626818}"/>
              </a:ext>
            </a:extLst>
          </p:cNvPr>
          <p:cNvGraphicFramePr>
            <a:graphicFrameLocks noChangeAspect="1"/>
          </p:cNvGraphicFramePr>
          <p:nvPr>
            <p:ph type="tbl" idx="4294967295"/>
            <p:extLst>
              <p:ext uri="{D42A27DB-BD31-4B8C-83A1-F6EECF244321}">
                <p14:modId xmlns:p14="http://schemas.microsoft.com/office/powerpoint/2010/main" val="2079632408"/>
              </p:ext>
            </p:extLst>
          </p:nvPr>
        </p:nvGraphicFramePr>
        <p:xfrm>
          <a:off x="719235" y="1608073"/>
          <a:ext cx="8191500" cy="4795837"/>
        </p:xfrm>
        <a:graphic>
          <a:graphicData uri="http://schemas.openxmlformats.org/presentationml/2006/ole">
            <mc:AlternateContent xmlns:mc="http://schemas.openxmlformats.org/markup-compatibility/2006">
              <mc:Choice xmlns:v="urn:schemas-microsoft-com:vml" Requires="v">
                <p:oleObj name="Document" r:id="rId3" imgW="9329943" imgH="6339120" progId="Word.Document.8">
                  <p:embed/>
                </p:oleObj>
              </mc:Choice>
              <mc:Fallback>
                <p:oleObj name="Document" r:id="rId3" imgW="9329943" imgH="6339120" progId="Word.Document.8">
                  <p:embed/>
                  <p:pic>
                    <p:nvPicPr>
                      <p:cNvPr id="5122" name="Object 3">
                        <a:extLst>
                          <a:ext uri="{FF2B5EF4-FFF2-40B4-BE49-F238E27FC236}">
                            <a16:creationId xmlns:a16="http://schemas.microsoft.com/office/drawing/2014/main" id="{3845E33E-1D7B-6511-A5A7-F588C7626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235" y="1608073"/>
                        <a:ext cx="8191500" cy="4795837"/>
                      </a:xfrm>
                      <a:prstGeom prst="rect">
                        <a:avLst/>
                      </a:prstGeom>
                    </p:spPr>
                  </p:pic>
                </p:oleObj>
              </mc:Fallback>
            </mc:AlternateContent>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7D1AEBC4-FEA3-9642-24B8-761A63B2133A}"/>
              </a:ext>
            </a:extLst>
          </p:cNvPr>
          <p:cNvSpPr>
            <a:spLocks noGrp="1" noChangeArrowheads="1"/>
          </p:cNvSpPr>
          <p:nvPr>
            <p:ph type="title"/>
          </p:nvPr>
        </p:nvSpPr>
        <p:spPr/>
        <p:txBody>
          <a:bodyPr/>
          <a:lstStyle/>
          <a:p>
            <a:r>
              <a:rPr lang="en-US" altLang="en-US"/>
              <a:t>Major Obstacles to Achieving Fit</a:t>
            </a:r>
          </a:p>
        </p:txBody>
      </p:sp>
      <p:sp>
        <p:nvSpPr>
          <p:cNvPr id="64515" name="Rectangle 3">
            <a:extLst>
              <a:ext uri="{FF2B5EF4-FFF2-40B4-BE49-F238E27FC236}">
                <a16:creationId xmlns:a16="http://schemas.microsoft.com/office/drawing/2014/main" id="{1A13832F-E799-2980-F93C-43CFEA20EB16}"/>
              </a:ext>
            </a:extLst>
          </p:cNvPr>
          <p:cNvSpPr>
            <a:spLocks noGrp="1" noChangeArrowheads="1"/>
          </p:cNvSpPr>
          <p:nvPr>
            <p:ph type="body" idx="4294967295"/>
          </p:nvPr>
        </p:nvSpPr>
        <p:spPr>
          <a:xfrm>
            <a:off x="550506" y="1381125"/>
            <a:ext cx="8228013" cy="4824413"/>
          </a:xfrm>
        </p:spPr>
        <p:txBody>
          <a:bodyPr/>
          <a:lstStyle/>
          <a:p>
            <a:r>
              <a:rPr lang="en-US" altLang="en-US" b="1" dirty="0">
                <a:solidFill>
                  <a:srgbClr val="FF0000"/>
                </a:solidFill>
              </a:rPr>
              <a:t>SC is big</a:t>
            </a:r>
            <a:r>
              <a:rPr lang="en-US" altLang="en-US" dirty="0">
                <a:solidFill>
                  <a:srgbClr val="FF0000"/>
                </a:solidFill>
              </a:rPr>
              <a:t>:</a:t>
            </a:r>
            <a:r>
              <a:rPr lang="en-US" altLang="en-US" dirty="0"/>
              <a:t> </a:t>
            </a:r>
          </a:p>
          <a:p>
            <a:pPr lvl="1"/>
            <a:r>
              <a:rPr lang="en-US" altLang="en-US" dirty="0"/>
              <a:t>Variety of products/services</a:t>
            </a:r>
          </a:p>
          <a:p>
            <a:pPr lvl="1"/>
            <a:r>
              <a:rPr lang="en-US" altLang="en-US" dirty="0"/>
              <a:t>Spoiled customer</a:t>
            </a:r>
          </a:p>
          <a:p>
            <a:pPr lvl="1"/>
            <a:r>
              <a:rPr lang="en-US" altLang="en-US" dirty="0"/>
              <a:t>Multiple owners (Procurement, Production, Inventory, Marketing) / multiple objectives</a:t>
            </a:r>
          </a:p>
          <a:p>
            <a:pPr lvl="1"/>
            <a:r>
              <a:rPr lang="en-US" altLang="en-US" dirty="0"/>
              <a:t>Globalization</a:t>
            </a:r>
          </a:p>
          <a:p>
            <a:endParaRPr lang="en-US" altLang="en-US" dirty="0"/>
          </a:p>
          <a:p>
            <a:endParaRPr lang="en-US" altLang="en-US" dirty="0"/>
          </a:p>
          <a:p>
            <a:endParaRPr lang="en-US" altLang="en-US" dirty="0"/>
          </a:p>
          <a:p>
            <a:endParaRPr lang="en-US" altLang="en-US" dirty="0"/>
          </a:p>
          <a:p>
            <a:endParaRPr lang="en-US" altLang="en-US" dirty="0"/>
          </a:p>
        </p:txBody>
      </p:sp>
      <p:sp>
        <p:nvSpPr>
          <p:cNvPr id="64516" name="AutoShape 4">
            <a:extLst>
              <a:ext uri="{FF2B5EF4-FFF2-40B4-BE49-F238E27FC236}">
                <a16:creationId xmlns:a16="http://schemas.microsoft.com/office/drawing/2014/main" id="{3DCBD57F-DD23-818B-5D20-2774E95C8F33}"/>
              </a:ext>
            </a:extLst>
          </p:cNvPr>
          <p:cNvSpPr>
            <a:spLocks noChangeArrowheads="1"/>
          </p:cNvSpPr>
          <p:nvPr/>
        </p:nvSpPr>
        <p:spPr bwMode="auto">
          <a:xfrm>
            <a:off x="3124200" y="4495800"/>
            <a:ext cx="2209800" cy="762000"/>
          </a:xfrm>
          <a:prstGeom prst="downArrow">
            <a:avLst>
              <a:gd name="adj1" fmla="val 50000"/>
              <a:gd name="adj2" fmla="val 25000"/>
            </a:avLst>
          </a:prstGeom>
          <a:solidFill>
            <a:schemeClr val="accent1"/>
          </a:solidFill>
          <a:ln w="12700">
            <a:solidFill>
              <a:schemeClr val="tx1"/>
            </a:solidFill>
            <a:miter lim="800000"/>
            <a:headEnd/>
            <a:tailEnd/>
          </a:ln>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64517" name="Text Box 7">
            <a:extLst>
              <a:ext uri="{FF2B5EF4-FFF2-40B4-BE49-F238E27FC236}">
                <a16:creationId xmlns:a16="http://schemas.microsoft.com/office/drawing/2014/main" id="{B520C84F-55BB-1AF3-2FA6-F0EC5743DE5A}"/>
              </a:ext>
            </a:extLst>
          </p:cNvPr>
          <p:cNvSpPr txBox="1">
            <a:spLocks noChangeArrowheads="1"/>
          </p:cNvSpPr>
          <p:nvPr/>
        </p:nvSpPr>
        <p:spPr bwMode="auto">
          <a:xfrm>
            <a:off x="1447800" y="5334000"/>
            <a:ext cx="6048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800" b="1" i="1"/>
              <a:t>Local optimization and lack of global fit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a:extLst>
              <a:ext uri="{FF2B5EF4-FFF2-40B4-BE49-F238E27FC236}">
                <a16:creationId xmlns:a16="http://schemas.microsoft.com/office/drawing/2014/main" id="{9601246A-E601-4D6C-A5C6-E2A3D275EA14}"/>
              </a:ext>
            </a:extLst>
          </p:cNvPr>
          <p:cNvSpPr>
            <a:spLocks noGrp="1" noChangeArrowheads="1"/>
          </p:cNvSpPr>
          <p:nvPr>
            <p:ph type="body" idx="4294967295"/>
          </p:nvPr>
        </p:nvSpPr>
        <p:spPr>
          <a:xfrm>
            <a:off x="531845" y="1502423"/>
            <a:ext cx="8228013" cy="4824413"/>
          </a:xfrm>
        </p:spPr>
        <p:txBody>
          <a:bodyPr/>
          <a:lstStyle/>
          <a:p>
            <a:r>
              <a:rPr lang="en-US" altLang="en-US" b="1" dirty="0">
                <a:solidFill>
                  <a:srgbClr val="FF0000"/>
                </a:solidFill>
              </a:rPr>
              <a:t>Dealing with Multiple Owners / Local Optimization</a:t>
            </a:r>
          </a:p>
          <a:p>
            <a:pPr lvl="1"/>
            <a:r>
              <a:rPr lang="en-US" altLang="en-US" dirty="0"/>
              <a:t>Information Coordination</a:t>
            </a:r>
          </a:p>
          <a:p>
            <a:pPr lvl="2"/>
            <a:r>
              <a:rPr lang="en-US" altLang="en-US" dirty="0"/>
              <a:t>Information sharing / Shyness / Legal and ethical issues </a:t>
            </a:r>
          </a:p>
          <a:p>
            <a:pPr lvl="1"/>
            <a:r>
              <a:rPr lang="en-US" altLang="en-US" dirty="0"/>
              <a:t>Contractual Coordination</a:t>
            </a:r>
          </a:p>
          <a:p>
            <a:pPr lvl="2"/>
            <a:r>
              <a:rPr lang="en-US" altLang="en-US" dirty="0"/>
              <a:t>Mechanisms to align local objectives with global ones</a:t>
            </a:r>
          </a:p>
          <a:p>
            <a:pPr lvl="1"/>
            <a:r>
              <a:rPr lang="en-US" altLang="en-US" dirty="0"/>
              <a:t>Coordination with (real) options</a:t>
            </a:r>
          </a:p>
          <a:p>
            <a:pPr lvl="2"/>
            <a:r>
              <a:rPr lang="en-US" altLang="en-US" dirty="0"/>
              <a:t>Rare in the practice</a:t>
            </a:r>
          </a:p>
          <a:p>
            <a:pPr lvl="1"/>
            <a:r>
              <a:rPr lang="en-US" altLang="en-US" dirty="0"/>
              <a:t>Without coordination, misleading reliance on metrics:</a:t>
            </a:r>
          </a:p>
          <a:p>
            <a:pPr lvl="2"/>
            <a:r>
              <a:rPr lang="en-US" altLang="en-US" dirty="0"/>
              <a:t>Average safety inventory, Average incoming shipment size, Average purchase price of raw materials, Revenue</a:t>
            </a:r>
          </a:p>
        </p:txBody>
      </p:sp>
      <p:sp>
        <p:nvSpPr>
          <p:cNvPr id="65539" name="Rectangle 4">
            <a:extLst>
              <a:ext uri="{FF2B5EF4-FFF2-40B4-BE49-F238E27FC236}">
                <a16:creationId xmlns:a16="http://schemas.microsoft.com/office/drawing/2014/main" id="{5EED8ABB-688D-E188-CC01-0E24D7889F20}"/>
              </a:ext>
            </a:extLst>
          </p:cNvPr>
          <p:cNvSpPr>
            <a:spLocks noChangeArrowheads="1"/>
          </p:cNvSpPr>
          <p:nvPr/>
        </p:nvSpPr>
        <p:spPr bwMode="auto">
          <a:xfrm>
            <a:off x="381000" y="266700"/>
            <a:ext cx="7772400" cy="61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3600" dirty="0">
                <a:solidFill>
                  <a:schemeClr val="tx2"/>
                </a:solidFill>
              </a:rPr>
              <a:t>Major Obstacles to Achieving Fit</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47E8D18D-023C-C388-C216-FB397CD71D4F}"/>
              </a:ext>
            </a:extLst>
          </p:cNvPr>
          <p:cNvSpPr>
            <a:spLocks noGrp="1" noChangeArrowheads="1"/>
          </p:cNvSpPr>
          <p:nvPr>
            <p:ph type="title"/>
          </p:nvPr>
        </p:nvSpPr>
        <p:spPr/>
        <p:txBody>
          <a:bodyPr/>
          <a:lstStyle/>
          <a:p>
            <a:r>
              <a:rPr lang="en-US" altLang="en-US"/>
              <a:t>Major obstacles to achieving fit</a:t>
            </a:r>
          </a:p>
        </p:txBody>
      </p:sp>
      <p:sp>
        <p:nvSpPr>
          <p:cNvPr id="66563" name="Rectangle 3">
            <a:extLst>
              <a:ext uri="{FF2B5EF4-FFF2-40B4-BE49-F238E27FC236}">
                <a16:creationId xmlns:a16="http://schemas.microsoft.com/office/drawing/2014/main" id="{ABA3F42D-81CC-0618-C78C-556FB0FA4DCD}"/>
              </a:ext>
            </a:extLst>
          </p:cNvPr>
          <p:cNvSpPr>
            <a:spLocks noGrp="1" noChangeArrowheads="1"/>
          </p:cNvSpPr>
          <p:nvPr>
            <p:ph type="body" idx="4294967295"/>
          </p:nvPr>
        </p:nvSpPr>
        <p:spPr>
          <a:xfrm>
            <a:off x="569167" y="1381125"/>
            <a:ext cx="8228013" cy="4824413"/>
          </a:xfrm>
        </p:spPr>
        <p:txBody>
          <a:bodyPr/>
          <a:lstStyle/>
          <a:p>
            <a:r>
              <a:rPr lang="en-US" altLang="en-US" b="1" dirty="0">
                <a:solidFill>
                  <a:schemeClr val="tx2"/>
                </a:solidFill>
              </a:rPr>
              <a:t>Instability</a:t>
            </a:r>
            <a:r>
              <a:rPr lang="en-US" altLang="en-US" dirty="0"/>
              <a:t> and </a:t>
            </a:r>
            <a:r>
              <a:rPr lang="en-US" altLang="en-US" b="1" dirty="0">
                <a:solidFill>
                  <a:srgbClr val="FF0000"/>
                </a:solidFill>
              </a:rPr>
              <a:t>Randomness</a:t>
            </a:r>
            <a:r>
              <a:rPr lang="en-US" altLang="en-US" dirty="0"/>
              <a:t>: </a:t>
            </a:r>
          </a:p>
          <a:p>
            <a:pPr lvl="1"/>
            <a:r>
              <a:rPr lang="en-US" altLang="en-US" dirty="0"/>
              <a:t>Increasing product variety </a:t>
            </a:r>
          </a:p>
          <a:p>
            <a:pPr lvl="1"/>
            <a:r>
              <a:rPr lang="en-US" altLang="en-US" dirty="0"/>
              <a:t>Shrinking product life cycles </a:t>
            </a:r>
          </a:p>
          <a:p>
            <a:pPr lvl="1"/>
            <a:r>
              <a:rPr lang="en-US" altLang="en-US" dirty="0"/>
              <a:t>Customer fragmentation: Push for customization, segmentation</a:t>
            </a:r>
          </a:p>
          <a:p>
            <a:pPr lvl="1"/>
            <a:r>
              <a:rPr lang="en-US" altLang="en-US" dirty="0"/>
              <a:t>Fragmentation of Supply Chain ownership: Globalization</a:t>
            </a:r>
          </a:p>
          <a:p>
            <a:endParaRPr lang="en-US" altLang="en-US" dirty="0"/>
          </a:p>
          <a:p>
            <a:endParaRPr lang="en-US" altLang="en-US" dirty="0"/>
          </a:p>
        </p:txBody>
      </p:sp>
      <p:sp>
        <p:nvSpPr>
          <p:cNvPr id="66564" name="AutoShape 4">
            <a:extLst>
              <a:ext uri="{FF2B5EF4-FFF2-40B4-BE49-F238E27FC236}">
                <a16:creationId xmlns:a16="http://schemas.microsoft.com/office/drawing/2014/main" id="{3F31CA27-2789-58BE-E571-6A509FD061D2}"/>
              </a:ext>
            </a:extLst>
          </p:cNvPr>
          <p:cNvSpPr>
            <a:spLocks noChangeArrowheads="1"/>
          </p:cNvSpPr>
          <p:nvPr/>
        </p:nvSpPr>
        <p:spPr bwMode="auto">
          <a:xfrm>
            <a:off x="2819400" y="4267200"/>
            <a:ext cx="2209800" cy="762000"/>
          </a:xfrm>
          <a:prstGeom prst="downArrow">
            <a:avLst>
              <a:gd name="adj1" fmla="val 50000"/>
              <a:gd name="adj2" fmla="val 25000"/>
            </a:avLst>
          </a:prstGeom>
          <a:solidFill>
            <a:schemeClr val="accent1"/>
          </a:solidFill>
          <a:ln w="12700">
            <a:solidFill>
              <a:schemeClr val="tx1"/>
            </a:solidFill>
            <a:miter lim="800000"/>
            <a:headEnd/>
            <a:tailEnd/>
          </a:ln>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66565" name="Text Box 5">
            <a:extLst>
              <a:ext uri="{FF2B5EF4-FFF2-40B4-BE49-F238E27FC236}">
                <a16:creationId xmlns:a16="http://schemas.microsoft.com/office/drawing/2014/main" id="{44B518F6-92E7-1D9B-2516-B614BD0D23E1}"/>
              </a:ext>
            </a:extLst>
          </p:cNvPr>
          <p:cNvSpPr txBox="1">
            <a:spLocks noChangeArrowheads="1"/>
          </p:cNvSpPr>
          <p:nvPr/>
        </p:nvSpPr>
        <p:spPr bwMode="auto">
          <a:xfrm>
            <a:off x="1981200" y="5410200"/>
            <a:ext cx="4703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800" b="1" i="1"/>
              <a:t>Increasing implied uncertainty</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5E0912F1-70B2-37B6-D2CF-F6D53847E63F}"/>
              </a:ext>
            </a:extLst>
          </p:cNvPr>
          <p:cNvSpPr>
            <a:spLocks noGrp="1" noChangeArrowheads="1"/>
          </p:cNvSpPr>
          <p:nvPr>
            <p:ph type="title"/>
          </p:nvPr>
        </p:nvSpPr>
        <p:spPr/>
        <p:txBody>
          <a:bodyPr/>
          <a:lstStyle/>
          <a:p>
            <a:r>
              <a:rPr lang="en-US" altLang="en-US"/>
              <a:t>Common problems</a:t>
            </a:r>
          </a:p>
        </p:txBody>
      </p:sp>
      <p:sp>
        <p:nvSpPr>
          <p:cNvPr id="67587" name="Rectangle 3">
            <a:extLst>
              <a:ext uri="{FF2B5EF4-FFF2-40B4-BE49-F238E27FC236}">
                <a16:creationId xmlns:a16="http://schemas.microsoft.com/office/drawing/2014/main" id="{9CBE2DAC-A063-CB09-7E00-DD7218DEADD6}"/>
              </a:ext>
            </a:extLst>
          </p:cNvPr>
          <p:cNvSpPr>
            <a:spLocks noGrp="1" noChangeArrowheads="1"/>
          </p:cNvSpPr>
          <p:nvPr>
            <p:ph type="body" idx="4294967295"/>
          </p:nvPr>
        </p:nvSpPr>
        <p:spPr>
          <a:xfrm>
            <a:off x="236375" y="1328056"/>
            <a:ext cx="8702352" cy="5222033"/>
          </a:xfrm>
        </p:spPr>
        <p:txBody>
          <a:bodyPr/>
          <a:lstStyle/>
          <a:p>
            <a:pPr>
              <a:lnSpc>
                <a:spcPct val="90000"/>
              </a:lnSpc>
            </a:pPr>
            <a:r>
              <a:rPr lang="en-US" altLang="en-US" dirty="0"/>
              <a:t>Lack of </a:t>
            </a:r>
            <a:r>
              <a:rPr lang="en-US" altLang="en-US" dirty="0">
                <a:solidFill>
                  <a:srgbClr val="FF0000"/>
                </a:solidFill>
              </a:rPr>
              <a:t>relevant SCM metrics</a:t>
            </a:r>
            <a:r>
              <a:rPr lang="en-US" altLang="en-US" dirty="0"/>
              <a:t>: How to measure responsiveness?</a:t>
            </a:r>
          </a:p>
          <a:p>
            <a:pPr lvl="2">
              <a:lnSpc>
                <a:spcPct val="90000"/>
              </a:lnSpc>
            </a:pPr>
            <a:r>
              <a:rPr lang="en-US" altLang="en-US" dirty="0"/>
              <a:t>How to measure efficiency, costs, worker performance, </a:t>
            </a:r>
            <a:r>
              <a:rPr lang="en-US" altLang="en-US" dirty="0" err="1"/>
              <a:t>etc</a:t>
            </a:r>
            <a:r>
              <a:rPr lang="en-US" altLang="en-US" dirty="0"/>
              <a:t>?</a:t>
            </a:r>
          </a:p>
          <a:p>
            <a:pPr>
              <a:lnSpc>
                <a:spcPct val="90000"/>
              </a:lnSpc>
            </a:pPr>
            <a:r>
              <a:rPr lang="en-US" altLang="en-US" dirty="0"/>
              <a:t>Poor </a:t>
            </a:r>
            <a:r>
              <a:rPr lang="en-US" altLang="en-US" dirty="0">
                <a:solidFill>
                  <a:srgbClr val="FF0000"/>
                </a:solidFill>
              </a:rPr>
              <a:t>inventory status information</a:t>
            </a:r>
          </a:p>
          <a:p>
            <a:pPr lvl="2">
              <a:lnSpc>
                <a:spcPct val="90000"/>
              </a:lnSpc>
            </a:pPr>
            <a:r>
              <a:rPr lang="en-US" altLang="en-US" dirty="0">
                <a:solidFill>
                  <a:schemeClr val="tx2"/>
                </a:solidFill>
              </a:rPr>
              <a:t>Theft</a:t>
            </a:r>
            <a:r>
              <a:rPr lang="en-US" altLang="en-US" dirty="0"/>
              <a:t>: Major problem for furniture retailers.</a:t>
            </a:r>
          </a:p>
          <a:p>
            <a:pPr lvl="2">
              <a:lnSpc>
                <a:spcPct val="90000"/>
              </a:lnSpc>
            </a:pPr>
            <a:r>
              <a:rPr lang="en-US" altLang="en-US" dirty="0">
                <a:solidFill>
                  <a:schemeClr val="tx2"/>
                </a:solidFill>
              </a:rPr>
              <a:t>Transaction errors</a:t>
            </a:r>
            <a:r>
              <a:rPr lang="en-US" altLang="en-US" dirty="0"/>
              <a:t>: Retailers with inaccurate inventory records </a:t>
            </a:r>
          </a:p>
          <a:p>
            <a:pPr lvl="2">
              <a:lnSpc>
                <a:spcPct val="90000"/>
              </a:lnSpc>
              <a:buFontTx/>
              <a:buNone/>
            </a:pPr>
            <a:r>
              <a:rPr lang="en-US" altLang="en-US" dirty="0"/>
              <a:t>	for 65% of SKUs</a:t>
            </a:r>
          </a:p>
          <a:p>
            <a:pPr lvl="2">
              <a:lnSpc>
                <a:spcPct val="90000"/>
              </a:lnSpc>
            </a:pPr>
            <a:r>
              <a:rPr lang="en-US" altLang="en-US" dirty="0">
                <a:solidFill>
                  <a:schemeClr val="tx2"/>
                </a:solidFill>
              </a:rPr>
              <a:t>Information delays</a:t>
            </a:r>
            <a:r>
              <a:rPr lang="en-US" altLang="en-US" dirty="0"/>
              <a:t>, dated information, incompatible info. systems</a:t>
            </a:r>
          </a:p>
          <a:p>
            <a:pPr lvl="2">
              <a:lnSpc>
                <a:spcPct val="90000"/>
              </a:lnSpc>
            </a:pPr>
            <a:r>
              <a:rPr lang="en-US" altLang="en-US" dirty="0">
                <a:solidFill>
                  <a:schemeClr val="tx2"/>
                </a:solidFill>
              </a:rPr>
              <a:t>Misplaced inventory</a:t>
            </a:r>
            <a:r>
              <a:rPr lang="en-US" altLang="en-US" dirty="0"/>
              <a:t>: 16% of items cannot be found at a major retailer</a:t>
            </a:r>
          </a:p>
          <a:p>
            <a:pPr lvl="2">
              <a:lnSpc>
                <a:spcPct val="90000"/>
              </a:lnSpc>
            </a:pPr>
            <a:r>
              <a:rPr lang="en-US" altLang="en-US" dirty="0">
                <a:solidFill>
                  <a:schemeClr val="tx2"/>
                </a:solidFill>
              </a:rPr>
              <a:t>Spoilage:</a:t>
            </a:r>
            <a:r>
              <a:rPr lang="en-US" altLang="en-US" dirty="0"/>
              <a:t> active ingredients in the products are losing their properties</a:t>
            </a:r>
          </a:p>
          <a:p>
            <a:pPr lvl="2">
              <a:lnSpc>
                <a:spcPct val="90000"/>
              </a:lnSpc>
            </a:pPr>
            <a:r>
              <a:rPr lang="en-US" altLang="en-US" dirty="0">
                <a:solidFill>
                  <a:schemeClr val="tx2"/>
                </a:solidFill>
              </a:rPr>
              <a:t>Product quality and yield</a:t>
            </a:r>
          </a:p>
          <a:p>
            <a:pPr lvl="2">
              <a:lnSpc>
                <a:spcPct val="90000"/>
              </a:lnSpc>
            </a:pPr>
            <a:r>
              <a:rPr lang="en-US" altLang="en-US" dirty="0">
                <a:solidFill>
                  <a:schemeClr val="tx2"/>
                </a:solidFill>
              </a:rPr>
              <a:t>Lack of visibility in SCs</a:t>
            </a:r>
          </a:p>
          <a:p>
            <a:pPr lvl="3">
              <a:lnSpc>
                <a:spcPct val="90000"/>
              </a:lnSpc>
            </a:pPr>
            <a:r>
              <a:rPr lang="en-US" altLang="en-US" dirty="0"/>
              <a:t>Do you know the inventory your distribution centers hold?</a:t>
            </a:r>
          </a:p>
          <a:p>
            <a:pPr lvl="3">
              <a:lnSpc>
                <a:spcPct val="90000"/>
              </a:lnSpc>
            </a:pPr>
            <a:r>
              <a:rPr lang="en-US" altLang="en-US" dirty="0"/>
              <a:t>Do you know the inventory your fellow retailer holds?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89250645-68C1-8444-64C7-E0201CAE1229}"/>
              </a:ext>
            </a:extLst>
          </p:cNvPr>
          <p:cNvSpPr>
            <a:spLocks noGrp="1" noChangeArrowheads="1"/>
          </p:cNvSpPr>
          <p:nvPr>
            <p:ph type="title"/>
          </p:nvPr>
        </p:nvSpPr>
        <p:spPr/>
        <p:txBody>
          <a:bodyPr/>
          <a:lstStyle/>
          <a:p>
            <a:r>
              <a:rPr lang="en-US" altLang="en-US"/>
              <a:t>Common problems</a:t>
            </a:r>
          </a:p>
        </p:txBody>
      </p:sp>
      <p:sp>
        <p:nvSpPr>
          <p:cNvPr id="68611" name="Rectangle 3">
            <a:extLst>
              <a:ext uri="{FF2B5EF4-FFF2-40B4-BE49-F238E27FC236}">
                <a16:creationId xmlns:a16="http://schemas.microsoft.com/office/drawing/2014/main" id="{F0658E47-0E17-0E3F-7F2D-F9191ED27184}"/>
              </a:ext>
            </a:extLst>
          </p:cNvPr>
          <p:cNvSpPr>
            <a:spLocks noGrp="1" noChangeArrowheads="1"/>
          </p:cNvSpPr>
          <p:nvPr>
            <p:ph type="body" idx="4294967295"/>
          </p:nvPr>
        </p:nvSpPr>
        <p:spPr>
          <a:xfrm>
            <a:off x="461035" y="1329612"/>
            <a:ext cx="8533675" cy="4949890"/>
          </a:xfrm>
        </p:spPr>
        <p:txBody>
          <a:bodyPr>
            <a:normAutofit lnSpcReduction="10000"/>
          </a:bodyPr>
          <a:lstStyle/>
          <a:p>
            <a:pPr>
              <a:lnSpc>
                <a:spcPct val="80000"/>
              </a:lnSpc>
            </a:pPr>
            <a:r>
              <a:rPr lang="en-US" altLang="en-US" sz="2400" dirty="0"/>
              <a:t>Poor </a:t>
            </a:r>
            <a:r>
              <a:rPr lang="en-US" altLang="en-US" sz="2400" dirty="0">
                <a:solidFill>
                  <a:srgbClr val="FF0000"/>
                </a:solidFill>
              </a:rPr>
              <a:t>delivery status information</a:t>
            </a:r>
          </a:p>
          <a:p>
            <a:pPr lvl="2">
              <a:lnSpc>
                <a:spcPct val="80000"/>
              </a:lnSpc>
            </a:pPr>
            <a:r>
              <a:rPr lang="en-US" altLang="en-US" sz="1800" dirty="0"/>
              <a:t>Not knowing the order status</a:t>
            </a:r>
          </a:p>
          <a:p>
            <a:pPr>
              <a:lnSpc>
                <a:spcPct val="80000"/>
              </a:lnSpc>
            </a:pPr>
            <a:r>
              <a:rPr lang="en-US" altLang="en-US" sz="2400" dirty="0"/>
              <a:t>Poor IT design</a:t>
            </a:r>
          </a:p>
          <a:p>
            <a:pPr lvl="2">
              <a:lnSpc>
                <a:spcPct val="80000"/>
              </a:lnSpc>
            </a:pPr>
            <a:r>
              <a:rPr lang="en-US" altLang="en-US" sz="1800" dirty="0"/>
              <a:t>Unreliable, duplicate data</a:t>
            </a:r>
          </a:p>
          <a:p>
            <a:pPr lvl="2">
              <a:lnSpc>
                <a:spcPct val="80000"/>
              </a:lnSpc>
            </a:pPr>
            <a:r>
              <a:rPr lang="en-US" altLang="en-US" sz="1800" dirty="0"/>
              <a:t>Security problems: too much or too little</a:t>
            </a:r>
          </a:p>
          <a:p>
            <a:pPr>
              <a:lnSpc>
                <a:spcPct val="80000"/>
              </a:lnSpc>
            </a:pPr>
            <a:r>
              <a:rPr lang="en-US" altLang="en-US" sz="2400" dirty="0">
                <a:solidFill>
                  <a:srgbClr val="FF0000"/>
                </a:solidFill>
              </a:rPr>
              <a:t>Ignoring uncertainties</a:t>
            </a:r>
            <a:r>
              <a:rPr lang="en-US" altLang="en-US" sz="2400" dirty="0"/>
              <a:t> </a:t>
            </a:r>
          </a:p>
          <a:p>
            <a:pPr lvl="1">
              <a:lnSpc>
                <a:spcPct val="80000"/>
              </a:lnSpc>
            </a:pPr>
            <a:r>
              <a:rPr lang="en-US" altLang="en-US" sz="2000" dirty="0"/>
              <a:t>“The flight from uncertainty and ambiguity is so motivated that we often create </a:t>
            </a:r>
            <a:r>
              <a:rPr lang="en-US" altLang="en-US" sz="2000" dirty="0" err="1">
                <a:solidFill>
                  <a:srgbClr val="FF0000"/>
                </a:solidFill>
              </a:rPr>
              <a:t>pseudocertainty</a:t>
            </a:r>
            <a:r>
              <a:rPr lang="en-US" altLang="en-US" sz="2000" dirty="0"/>
              <a:t>.”</a:t>
            </a:r>
          </a:p>
          <a:p>
            <a:pPr lvl="4">
              <a:lnSpc>
                <a:spcPct val="80000"/>
              </a:lnSpc>
            </a:pPr>
            <a:r>
              <a:rPr lang="en-US" altLang="en-US" sz="1400" dirty="0"/>
              <a:t>Nitin </a:t>
            </a:r>
            <a:r>
              <a:rPr lang="en-US" altLang="en-US" sz="1400" dirty="0" err="1"/>
              <a:t>Nohra</a:t>
            </a:r>
            <a:r>
              <a:rPr lang="en-US" altLang="en-US" sz="1400" dirty="0"/>
              <a:t>, HBR February 2006 issue, p.40.</a:t>
            </a:r>
          </a:p>
          <a:p>
            <a:pPr>
              <a:lnSpc>
                <a:spcPct val="80000"/>
              </a:lnSpc>
            </a:pPr>
            <a:r>
              <a:rPr lang="en-US" altLang="en-US" sz="2400" dirty="0">
                <a:solidFill>
                  <a:srgbClr val="FF0000"/>
                </a:solidFill>
              </a:rPr>
              <a:t>Internal customer discrimination</a:t>
            </a:r>
          </a:p>
          <a:p>
            <a:pPr lvl="2">
              <a:lnSpc>
                <a:spcPct val="80000"/>
              </a:lnSpc>
            </a:pPr>
            <a:r>
              <a:rPr lang="en-US" altLang="en-US" sz="1800" dirty="0"/>
              <a:t>Giving lower priority to internal customers than external customers</a:t>
            </a:r>
          </a:p>
          <a:p>
            <a:pPr>
              <a:lnSpc>
                <a:spcPct val="80000"/>
              </a:lnSpc>
            </a:pPr>
            <a:r>
              <a:rPr lang="en-US" altLang="en-US" sz="2400" dirty="0"/>
              <a:t>Poor integration</a:t>
            </a:r>
          </a:p>
          <a:p>
            <a:pPr>
              <a:lnSpc>
                <a:spcPct val="80000"/>
              </a:lnSpc>
            </a:pPr>
            <a:r>
              <a:rPr lang="en-US" altLang="en-US" sz="2400" dirty="0">
                <a:solidFill>
                  <a:srgbClr val="FF0000"/>
                </a:solidFill>
              </a:rPr>
              <a:t>Elusive inventory costs</a:t>
            </a:r>
          </a:p>
          <a:p>
            <a:pPr lvl="2">
              <a:lnSpc>
                <a:spcPct val="80000"/>
              </a:lnSpc>
            </a:pPr>
            <a:r>
              <a:rPr lang="en-US" altLang="en-US" sz="1800" dirty="0"/>
              <a:t>Accounting systems do not capture opportunity costs</a:t>
            </a:r>
          </a:p>
          <a:p>
            <a:pPr>
              <a:lnSpc>
                <a:spcPct val="80000"/>
              </a:lnSpc>
            </a:pPr>
            <a:r>
              <a:rPr lang="en-US" altLang="en-US" sz="2400" dirty="0">
                <a:solidFill>
                  <a:srgbClr val="FF0000"/>
                </a:solidFill>
              </a:rPr>
              <a:t>SC-insensitive product design</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C1CEAA-C3BD-05AE-038A-9A67E420714C}"/>
              </a:ext>
            </a:extLst>
          </p:cNvPr>
          <p:cNvSpPr>
            <a:spLocks noGrp="1"/>
          </p:cNvSpPr>
          <p:nvPr>
            <p:ph type="ctrTitle" idx="4294967295"/>
          </p:nvPr>
        </p:nvSpPr>
        <p:spPr>
          <a:xfrm>
            <a:off x="868362" y="2096277"/>
            <a:ext cx="7407275" cy="1447800"/>
          </a:xfrm>
        </p:spPr>
        <p:txBody>
          <a:bodyPr vert="horz" wrap="square" lIns="91440" tIns="45720" rIns="91440" bIns="45720" numCol="1" anchorCtr="0" compatLnSpc="1">
            <a:prstTxWarp prst="textNoShape">
              <a:avLst/>
            </a:prstTxWarp>
          </a:bodyPr>
          <a:lstStyle/>
          <a:p>
            <a:pPr eaLnBrk="1" hangingPunct="1">
              <a:defRPr/>
            </a:pPr>
            <a:r>
              <a:rPr lang="en-US" altLang="en-US" dirty="0">
                <a:solidFill>
                  <a:srgbClr val="26313A"/>
                </a:solidFill>
                <a:effectLst>
                  <a:outerShdw blurRad="38100" dist="38100" dir="2700000" algn="tl">
                    <a:srgbClr val="C0C0C0"/>
                  </a:outerShdw>
                </a:effectLst>
                <a:ea typeface="MS PGothic" panose="020B0600070205080204" pitchFamily="34" charset="-128"/>
              </a:rPr>
              <a:t>Building Customer Relationships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C48BD4-F2B5-99E4-63ED-FDAEDCECD8C0}"/>
              </a:ext>
            </a:extLst>
          </p:cNvPr>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altLang="en-US">
                <a:solidFill>
                  <a:srgbClr val="26313A"/>
                </a:solidFill>
                <a:effectLst>
                  <a:outerShdw blurRad="38100" dist="38100" dir="2700000" algn="tl">
                    <a:srgbClr val="C0C0C0"/>
                  </a:outerShdw>
                </a:effectLst>
                <a:ea typeface="MS PGothic" panose="020B0600070205080204" pitchFamily="34" charset="-128"/>
              </a:rPr>
              <a:t>Learning Goals:</a:t>
            </a:r>
          </a:p>
        </p:txBody>
      </p:sp>
      <p:sp>
        <p:nvSpPr>
          <p:cNvPr id="5" name="Content Placeholder 4">
            <a:extLst>
              <a:ext uri="{FF2B5EF4-FFF2-40B4-BE49-F238E27FC236}">
                <a16:creationId xmlns:a16="http://schemas.microsoft.com/office/drawing/2014/main" id="{9D323B8C-35FA-1EF6-C4A9-5162DDD2C512}"/>
              </a:ext>
            </a:extLst>
          </p:cNvPr>
          <p:cNvSpPr>
            <a:spLocks noGrp="1"/>
          </p:cNvSpPr>
          <p:nvPr>
            <p:ph idx="4294967295"/>
          </p:nvPr>
        </p:nvSpPr>
        <p:spPr>
          <a:xfrm>
            <a:off x="461034" y="1375908"/>
            <a:ext cx="8403047" cy="4800600"/>
          </a:xfrm>
        </p:spPr>
        <p:txBody>
          <a:bodyPr/>
          <a:lstStyle/>
          <a:p>
            <a:pPr marL="365760" indent="-283464" eaLnBrk="1" fontAlgn="auto" hangingPunct="1">
              <a:spcAft>
                <a:spcPts val="0"/>
              </a:spcAft>
              <a:buFont typeface="Wingdings 2"/>
              <a:buChar char=""/>
              <a:defRPr/>
            </a:pPr>
            <a:r>
              <a:rPr lang="en-US" sz="3000" dirty="0">
                <a:ea typeface="+mn-ea"/>
                <a:cs typeface="+mn-cs"/>
              </a:rPr>
              <a:t>Define </a:t>
            </a:r>
            <a:r>
              <a:rPr lang="en-US" sz="3000" b="1" dirty="0">
                <a:ea typeface="+mn-ea"/>
                <a:cs typeface="+mn-cs"/>
              </a:rPr>
              <a:t>customer relationship management (CRM) </a:t>
            </a:r>
            <a:r>
              <a:rPr lang="en-US" sz="3000" dirty="0">
                <a:ea typeface="+mn-ea"/>
                <a:cs typeface="+mn-cs"/>
              </a:rPr>
              <a:t>and explain its importance to a small business.</a:t>
            </a:r>
          </a:p>
          <a:p>
            <a:pPr marL="365760" indent="-283464" eaLnBrk="1" fontAlgn="auto" hangingPunct="1">
              <a:spcAft>
                <a:spcPts val="0"/>
              </a:spcAft>
              <a:buFont typeface="Wingdings 2"/>
              <a:buChar char=""/>
              <a:defRPr/>
            </a:pPr>
            <a:r>
              <a:rPr lang="en-US" sz="3000" dirty="0">
                <a:ea typeface="+mn-ea"/>
                <a:cs typeface="+mn-cs"/>
              </a:rPr>
              <a:t>Discuss the significance of providing extraordinary customer service.</a:t>
            </a:r>
          </a:p>
          <a:p>
            <a:pPr marL="365760" indent="-283464" eaLnBrk="1" fontAlgn="auto" hangingPunct="1">
              <a:spcAft>
                <a:spcPts val="0"/>
              </a:spcAft>
              <a:buFont typeface="Wingdings 2"/>
              <a:buChar char=""/>
              <a:defRPr/>
            </a:pPr>
            <a:r>
              <a:rPr lang="en-US" sz="3000" dirty="0">
                <a:ea typeface="+mn-ea"/>
                <a:cs typeface="+mn-cs"/>
              </a:rPr>
              <a:t>Understand how technology can be used to improve customer relationships and the techniques used to create a customer database.</a:t>
            </a:r>
          </a:p>
          <a:p>
            <a:pPr marL="82296" indent="0" eaLnBrk="1" fontAlgn="auto" hangingPunct="1">
              <a:spcAft>
                <a:spcPts val="0"/>
              </a:spcAft>
              <a:buFont typeface="Wingdings 2" charset="0"/>
              <a:buNone/>
              <a:defRPr/>
            </a:pPr>
            <a:endParaRPr lang="en-US" sz="3000" dirty="0">
              <a:ea typeface="+mn-ea"/>
              <a:cs typeface="+mn-cs"/>
            </a:endParaRPr>
          </a:p>
          <a:p>
            <a:pPr marL="365760" indent="-283464" eaLnBrk="1" fontAlgn="auto" hangingPunct="1">
              <a:spcAft>
                <a:spcPts val="0"/>
              </a:spcAft>
              <a:buFont typeface="Wingdings 2"/>
              <a:buChar char=""/>
              <a:defRPr/>
            </a:pPr>
            <a:endParaRPr lang="en-US" dirty="0">
              <a:ea typeface="+mn-ea"/>
              <a:cs typeface="+mn-c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75C8E17-D09E-FD5D-B8BF-2B73C78856BB}"/>
              </a:ext>
            </a:extLst>
          </p:cNvPr>
          <p:cNvSpPr>
            <a:spLocks noGrp="1"/>
          </p:cNvSpPr>
          <p:nvPr>
            <p:ph sz="quarter" idx="12"/>
          </p:nvPr>
        </p:nvSpPr>
        <p:spPr/>
        <p:txBody>
          <a:bodyPr/>
          <a:lstStyle/>
          <a:p>
            <a:pPr marL="365760" indent="-283464" eaLnBrk="1" fontAlgn="auto" hangingPunct="1">
              <a:spcAft>
                <a:spcPts val="0"/>
              </a:spcAft>
              <a:buFont typeface="Wingdings 2"/>
              <a:buChar char=""/>
              <a:defRPr/>
            </a:pPr>
            <a:r>
              <a:rPr lang="en-US" sz="3000" dirty="0">
                <a:ea typeface="+mn-ea"/>
                <a:cs typeface="+mn-cs"/>
              </a:rPr>
              <a:t>Explain how consumers are decision makers and why this is important in understanding customer relationships.</a:t>
            </a:r>
          </a:p>
          <a:p>
            <a:pPr marL="365760" indent="-283464" eaLnBrk="1" fontAlgn="auto" hangingPunct="1">
              <a:spcAft>
                <a:spcPts val="0"/>
              </a:spcAft>
              <a:buFont typeface="Wingdings 2"/>
              <a:buChar char=""/>
              <a:defRPr/>
            </a:pPr>
            <a:r>
              <a:rPr lang="en-US" sz="3000" dirty="0">
                <a:ea typeface="+mn-ea"/>
                <a:cs typeface="+mn-cs"/>
              </a:rPr>
              <a:t>Identify certain psychological influences on consumer behavior.</a:t>
            </a:r>
          </a:p>
          <a:p>
            <a:pPr marL="365760" indent="-283464" eaLnBrk="1" fontAlgn="auto" hangingPunct="1">
              <a:spcAft>
                <a:spcPts val="0"/>
              </a:spcAft>
              <a:buFont typeface="Wingdings 2"/>
              <a:buChar char=""/>
              <a:defRPr/>
            </a:pPr>
            <a:r>
              <a:rPr lang="en-US" sz="3000" dirty="0">
                <a:ea typeface="+mn-ea"/>
                <a:cs typeface="+mn-cs"/>
              </a:rPr>
              <a:t>Recognize certain sociological influences on consumer behavior.</a:t>
            </a:r>
          </a:p>
          <a:p>
            <a:pPr marL="82296" indent="0" eaLnBrk="1" fontAlgn="auto" hangingPunct="1">
              <a:spcAft>
                <a:spcPts val="0"/>
              </a:spcAft>
              <a:buFont typeface="Wingdings 2" charset="0"/>
              <a:buNone/>
              <a:defRPr/>
            </a:pPr>
            <a:endParaRPr lang="en-US" sz="3000" dirty="0">
              <a:ea typeface="+mn-ea"/>
              <a:cs typeface="+mn-cs"/>
            </a:endParaRPr>
          </a:p>
          <a:p>
            <a:pPr marL="365760" indent="-283464" eaLnBrk="1" fontAlgn="auto" hangingPunct="1">
              <a:spcAft>
                <a:spcPts val="0"/>
              </a:spcAft>
              <a:buFont typeface="Wingdings 2"/>
              <a:buChar char=""/>
              <a:defRPr/>
            </a:pPr>
            <a:endParaRPr lang="en-US" dirty="0">
              <a:ea typeface="+mn-ea"/>
              <a:cs typeface="+mn-cs"/>
            </a:endParaRPr>
          </a:p>
        </p:txBody>
      </p:sp>
      <p:sp>
        <p:nvSpPr>
          <p:cNvPr id="4" name="Title 3">
            <a:extLst>
              <a:ext uri="{FF2B5EF4-FFF2-40B4-BE49-F238E27FC236}">
                <a16:creationId xmlns:a16="http://schemas.microsoft.com/office/drawing/2014/main" id="{6FF04559-05B5-FB00-67C6-9EAD1171142F}"/>
              </a:ext>
            </a:extLst>
          </p:cNvPr>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altLang="en-US">
                <a:solidFill>
                  <a:srgbClr val="26313A"/>
                </a:solidFill>
                <a:effectLst>
                  <a:outerShdw blurRad="38100" dist="38100" dir="2700000" algn="tl">
                    <a:srgbClr val="C0C0C0"/>
                  </a:outerShdw>
                </a:effectLst>
                <a:ea typeface="MS PGothic" panose="020B0600070205080204" pitchFamily="34" charset="-128"/>
              </a:rPr>
              <a:t>Learning Goals (cont.):</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5236" name="Rectangle 4" descr="Aheader01">
            <a:extLst>
              <a:ext uri="{FF2B5EF4-FFF2-40B4-BE49-F238E27FC236}">
                <a16:creationId xmlns:a16="http://schemas.microsoft.com/office/drawing/2014/main" id="{7FF82253-CEBB-E2E2-CA3B-31BAE6B47ECA}"/>
              </a:ext>
            </a:extLst>
          </p:cNvPr>
          <p:cNvSpPr>
            <a:spLocks noGrp="1" noChangeArrowheads="1"/>
          </p:cNvSpPr>
          <p:nvPr>
            <p:ph type="title"/>
          </p:nvPr>
        </p:nvSpPr>
        <p:spPr>
          <a:xfrm>
            <a:off x="838200" y="228600"/>
            <a:ext cx="8077200" cy="1192213"/>
          </a:xfrm>
        </p:spPr>
        <p:txBody>
          <a:bodyPr vert="horz" wrap="square" lIns="91440" tIns="45720" rIns="91440" bIns="45720" numCol="1" anchorCtr="0" compatLnSpc="1">
            <a:prstTxWarp prst="textNoShape">
              <a:avLst/>
            </a:prstTxWarp>
          </a:bodyPr>
          <a:lstStyle/>
          <a:p>
            <a:pPr algn="ctr">
              <a:defRPr/>
            </a:pPr>
            <a:r>
              <a:rPr lang="en-US" altLang="en-US">
                <a:effectLst>
                  <a:outerShdw blurRad="38100" dist="38100" dir="2700000" algn="tl">
                    <a:srgbClr val="C0C0C0"/>
                  </a:outerShdw>
                </a:effectLst>
                <a:ea typeface="MS PGothic" panose="020B0600070205080204" pitchFamily="34" charset="-128"/>
              </a:rPr>
              <a:t>What is Customer Relationship</a:t>
            </a:r>
            <a:br>
              <a:rPr lang="en-US" altLang="en-US">
                <a:effectLst>
                  <a:outerShdw blurRad="38100" dist="38100" dir="2700000" algn="tl">
                    <a:srgbClr val="C0C0C0"/>
                  </a:outerShdw>
                </a:effectLst>
                <a:ea typeface="MS PGothic" panose="020B0600070205080204" pitchFamily="34" charset="-128"/>
              </a:rPr>
            </a:br>
            <a:r>
              <a:rPr lang="en-US" altLang="en-US">
                <a:effectLst>
                  <a:outerShdw blurRad="38100" dist="38100" dir="2700000" algn="tl">
                    <a:srgbClr val="C0C0C0"/>
                  </a:outerShdw>
                </a:effectLst>
                <a:ea typeface="MS PGothic" panose="020B0600070205080204" pitchFamily="34" charset="-128"/>
              </a:rPr>
              <a:t>Management?</a:t>
            </a:r>
          </a:p>
        </p:txBody>
      </p:sp>
      <p:sp>
        <p:nvSpPr>
          <p:cNvPr id="17411" name="Rectangle 5">
            <a:extLst>
              <a:ext uri="{FF2B5EF4-FFF2-40B4-BE49-F238E27FC236}">
                <a16:creationId xmlns:a16="http://schemas.microsoft.com/office/drawing/2014/main" id="{C42FCB9F-0508-73C4-F313-1B4D411F08FD}"/>
              </a:ext>
            </a:extLst>
          </p:cNvPr>
          <p:cNvSpPr>
            <a:spLocks noGrp="1" noChangeArrowheads="1"/>
          </p:cNvSpPr>
          <p:nvPr>
            <p:ph idx="1"/>
          </p:nvPr>
        </p:nvSpPr>
        <p:spPr bwMode="auto">
          <a:xfrm>
            <a:off x="1435100" y="1600200"/>
            <a:ext cx="7499350" cy="480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Customer Relationship Management (CRM)</a:t>
            </a:r>
          </a:p>
          <a:p>
            <a:pPr lvl="1">
              <a:spcBef>
                <a:spcPts val="600"/>
              </a:spcBef>
              <a:buFont typeface="Wingdings" panose="05000000000000000000" pitchFamily="2" charset="2"/>
              <a:buChar char="Ø"/>
            </a:pPr>
            <a:r>
              <a:rPr lang="en-US" altLang="en-US"/>
              <a:t>A company-wide business strategy designed to optimize profitability and customer satisfaction by focusing on highly defined and precise customer groups.</a:t>
            </a:r>
          </a:p>
        </p:txBody>
      </p:sp>
      <p:sp>
        <p:nvSpPr>
          <p:cNvPr id="17412" name="Slide Number Placeholder 3">
            <a:extLst>
              <a:ext uri="{FF2B5EF4-FFF2-40B4-BE49-F238E27FC236}">
                <a16:creationId xmlns:a16="http://schemas.microsoft.com/office/drawing/2014/main" id="{4A245DEF-2F33-6AA5-1A9B-D36101371E75}"/>
              </a:ext>
            </a:extLst>
          </p:cNvPr>
          <p:cNvSpPr>
            <a:spLocks noGrp="1"/>
          </p:cNvSpPr>
          <p:nvPr>
            <p:ph type="sldNum" sz="quarter" idx="4294967295"/>
          </p:nvPr>
        </p:nvSpPr>
        <p:spPr bwMode="auto">
          <a:xfrm>
            <a:off x="990600" y="6553200"/>
            <a:ext cx="8153400" cy="32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ea typeface="ＭＳ Ｐゴシック" panose="020B0600070205080204" pitchFamily="34" charset="-128"/>
              </a:defRPr>
            </a:lvl1pPr>
            <a:lvl2pPr marL="742950" indent="-285750">
              <a:defRPr>
                <a:solidFill>
                  <a:schemeClr val="tx1"/>
                </a:solidFill>
                <a:latin typeface="Gill Sans MT" panose="020B0502020104020203" pitchFamily="34" charset="0"/>
                <a:ea typeface="ＭＳ Ｐゴシック" panose="020B0600070205080204" pitchFamily="34" charset="-128"/>
              </a:defRPr>
            </a:lvl2pPr>
            <a:lvl3pPr marL="1143000" indent="-228600">
              <a:defRPr>
                <a:solidFill>
                  <a:schemeClr val="tx1"/>
                </a:solidFill>
                <a:latin typeface="Gill Sans MT" panose="020B0502020104020203" pitchFamily="34" charset="0"/>
                <a:ea typeface="ＭＳ Ｐゴシック" panose="020B0600070205080204" pitchFamily="34" charset="-128"/>
              </a:defRPr>
            </a:lvl3pPr>
            <a:lvl4pPr marL="1600200" indent="-228600">
              <a:defRPr>
                <a:solidFill>
                  <a:schemeClr val="tx1"/>
                </a:solidFill>
                <a:latin typeface="Gill Sans MT" panose="020B0502020104020203" pitchFamily="34" charset="0"/>
                <a:ea typeface="ＭＳ Ｐゴシック" panose="020B0600070205080204" pitchFamily="34" charset="-128"/>
              </a:defRPr>
            </a:lvl4pPr>
            <a:lvl5pPr marL="2057400" indent="-228600">
              <a:defRPr>
                <a:solidFill>
                  <a:schemeClr val="tx1"/>
                </a:solidFill>
                <a:latin typeface="Gill Sans MT" panose="020B0502020104020203"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9pPr>
          </a:lstStyle>
          <a:p>
            <a:pPr eaLnBrk="1" hangingPunct="1"/>
            <a:r>
              <a:rPr lang="en-US" altLang="en-US" sz="800">
                <a:cs typeface="Arial" panose="020B0604020202020204" pitchFamily="34" charset="0"/>
              </a:rPr>
              <a:t>14–</a:t>
            </a:r>
            <a:fld id="{C64613DD-CA97-4B2A-9883-B08141579457}" type="slidenum">
              <a:rPr lang="en-US" altLang="en-US" sz="800">
                <a:cs typeface="Arial" panose="020B0604020202020204" pitchFamily="34" charset="0"/>
              </a:rPr>
              <a:pPr eaLnBrk="1" hangingPunct="1"/>
              <a:t>119</a:t>
            </a:fld>
            <a:endParaRPr lang="en-US" altLang="en-US" sz="800">
              <a:cs typeface="Arial" panose="020B0604020202020204" pitchFamily="34" charset="0"/>
            </a:endParaRPr>
          </a:p>
        </p:txBody>
      </p:sp>
      <p:sp>
        <p:nvSpPr>
          <p:cNvPr id="17413" name="Footer Placeholder 2">
            <a:extLst>
              <a:ext uri="{FF2B5EF4-FFF2-40B4-BE49-F238E27FC236}">
                <a16:creationId xmlns:a16="http://schemas.microsoft.com/office/drawing/2014/main" id="{D225D1F3-4DB6-95BA-29A5-4DD464ACF59C}"/>
              </a:ext>
            </a:extLst>
          </p:cNvPr>
          <p:cNvSpPr>
            <a:spLocks noGrp="1"/>
          </p:cNvSpPr>
          <p:nvPr>
            <p:ph type="ftr" sz="quarter" idx="10"/>
          </p:nvPr>
        </p:nvSpPr>
        <p:spPr bwMode="auto">
          <a:xfrm>
            <a:off x="990600" y="6553200"/>
            <a:ext cx="8153400" cy="32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800" kern="12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Gill Sans MT" panose="020B0502020104020203"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Gill Sans MT" panose="020B0502020104020203"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Gill Sans MT" panose="020B0502020104020203"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Gill Sans MT" panose="020B0502020104020203"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Gill Sans MT" panose="020B0502020104020203"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Gill Sans MT" panose="020B0502020104020203"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Gill Sans MT" panose="020B0502020104020203"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Gill Sans MT" panose="020B0502020104020203" pitchFamily="34" charset="0"/>
                <a:ea typeface="ＭＳ Ｐゴシック" panose="020B0600070205080204" pitchFamily="34" charset="-128"/>
                <a:cs typeface="+mn-cs"/>
              </a:defRPr>
            </a:lvl9pPr>
          </a:lstStyle>
          <a:p>
            <a:r>
              <a:rPr lang="en-US" altLang="en-US"/>
              <a:t>© 2017 Cengage Learning. All Rights Reserved. May not be copied, scanned, or duplicated, in whole or in part, except for use as permitted in a license distributed with a certain product or service or otherwise on a password-protected website for classroom use. </a:t>
            </a:r>
            <a:endParaRPr lang="en-US" altLang="en-US" sz="1000"/>
          </a:p>
        </p:txBody>
      </p:sp>
    </p:spTree>
  </p:cSld>
  <p:clrMapOvr>
    <a:masterClrMapping/>
  </p:clrMapOvr>
  <p:transition>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137E4E-515F-D2A7-6487-3F4C3F8823B2}"/>
              </a:ext>
            </a:extLst>
          </p:cNvPr>
          <p:cNvSpPr>
            <a:spLocks noGrp="1"/>
          </p:cNvSpPr>
          <p:nvPr>
            <p:ph sz="quarter" idx="12"/>
          </p:nvPr>
        </p:nvSpPr>
        <p:spPr/>
        <p:txBody>
          <a:bodyPr>
            <a:normAutofit lnSpcReduction="10000"/>
          </a:bodyPr>
          <a:lstStyle/>
          <a:p>
            <a:r>
              <a:rPr lang="en-US" dirty="0"/>
              <a:t>There are several examples of transaction processing systems we use in day-to-day life. Some of these are:</a:t>
            </a:r>
          </a:p>
          <a:p>
            <a:pPr lvl="1"/>
            <a:r>
              <a:rPr lang="en-US" dirty="0"/>
              <a:t>Hotel reservation: It is extremely useful in reservations of all types wherein the customer needs an instant verification of the request.</a:t>
            </a:r>
          </a:p>
          <a:p>
            <a:pPr lvl="1"/>
            <a:r>
              <a:rPr lang="en-US" dirty="0"/>
              <a:t>Cheque Clearance: Like in physical banks, all the cheques are collected in </a:t>
            </a:r>
            <a:r>
              <a:rPr lang="en-US" dirty="0" err="1"/>
              <a:t>dropbox</a:t>
            </a:r>
            <a:r>
              <a:rPr lang="en-US" dirty="0"/>
              <a:t> and processed together as a batch with a certain delay (batch processing).</a:t>
            </a:r>
          </a:p>
          <a:p>
            <a:pPr lvl="1"/>
            <a:r>
              <a:rPr lang="en-US" dirty="0"/>
              <a:t>POS(Point of Sale): IT reduces the work of sales executives as once the product is tagged and the related information is entered into the system, the executive only needs to scan the code and the complete information will be withdrawn from the database.</a:t>
            </a:r>
            <a:endParaRPr lang="en-IN" dirty="0"/>
          </a:p>
        </p:txBody>
      </p:sp>
      <p:sp>
        <p:nvSpPr>
          <p:cNvPr id="3" name="Title 2">
            <a:extLst>
              <a:ext uri="{FF2B5EF4-FFF2-40B4-BE49-F238E27FC236}">
                <a16:creationId xmlns:a16="http://schemas.microsoft.com/office/drawing/2014/main" id="{F63BEC5B-E0C2-B4F0-7E43-6E8DE0994657}"/>
              </a:ext>
            </a:extLst>
          </p:cNvPr>
          <p:cNvSpPr>
            <a:spLocks noGrp="1"/>
          </p:cNvSpPr>
          <p:nvPr>
            <p:ph type="title"/>
          </p:nvPr>
        </p:nvSpPr>
        <p:spPr/>
        <p:txBody>
          <a:bodyPr/>
          <a:lstStyle/>
          <a:p>
            <a:r>
              <a:rPr lang="en-IN" dirty="0"/>
              <a:t>Transaction Processing System (TPS)</a:t>
            </a:r>
          </a:p>
        </p:txBody>
      </p:sp>
    </p:spTree>
    <p:extLst>
      <p:ext uri="{BB962C8B-B14F-4D97-AF65-F5344CB8AC3E}">
        <p14:creationId xmlns:p14="http://schemas.microsoft.com/office/powerpoint/2010/main" val="35627408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5236" name="Rectangle 4" descr="Aheader01">
            <a:extLst>
              <a:ext uri="{FF2B5EF4-FFF2-40B4-BE49-F238E27FC236}">
                <a16:creationId xmlns:a16="http://schemas.microsoft.com/office/drawing/2014/main" id="{CE8F6B9D-219F-74F5-161F-FBB9BF9A17BE}"/>
              </a:ext>
            </a:extLst>
          </p:cNvPr>
          <p:cNvSpPr>
            <a:spLocks noGrp="1" noChangeArrowheads="1"/>
          </p:cNvSpPr>
          <p:nvPr>
            <p:ph type="title"/>
          </p:nvPr>
        </p:nvSpPr>
        <p:spPr/>
        <p:txBody>
          <a:bodyPr vert="horz" wrap="square" lIns="91440" tIns="45720" rIns="91440" bIns="45720" numCol="1" anchorCtr="0" compatLnSpc="1">
            <a:prstTxWarp prst="textNoShape">
              <a:avLst/>
            </a:prstTxWarp>
          </a:bodyPr>
          <a:lstStyle/>
          <a:p>
            <a:pPr algn="ctr">
              <a:defRPr/>
            </a:pPr>
            <a:r>
              <a:rPr lang="en-US" altLang="en-US">
                <a:effectLst>
                  <a:outerShdw blurRad="38100" dist="38100" dir="2700000" algn="tl">
                    <a:srgbClr val="C0C0C0"/>
                  </a:outerShdw>
                </a:effectLst>
                <a:ea typeface="MS PGothic" panose="020B0600070205080204" pitchFamily="34" charset="-128"/>
              </a:rPr>
              <a:t>What is Customer Relationship</a:t>
            </a:r>
            <a:br>
              <a:rPr lang="en-US" altLang="en-US">
                <a:effectLst>
                  <a:outerShdw blurRad="38100" dist="38100" dir="2700000" algn="tl">
                    <a:srgbClr val="C0C0C0"/>
                  </a:outerShdw>
                </a:effectLst>
                <a:ea typeface="MS PGothic" panose="020B0600070205080204" pitchFamily="34" charset="-128"/>
              </a:rPr>
            </a:br>
            <a:r>
              <a:rPr lang="en-US" altLang="en-US">
                <a:effectLst>
                  <a:outerShdw blurRad="38100" dist="38100" dir="2700000" algn="tl">
                    <a:srgbClr val="C0C0C0"/>
                  </a:outerShdw>
                </a:effectLst>
                <a:ea typeface="MS PGothic" panose="020B0600070205080204" pitchFamily="34" charset="-128"/>
              </a:rPr>
              <a:t>Management? (cont.)</a:t>
            </a:r>
          </a:p>
        </p:txBody>
      </p:sp>
      <p:sp>
        <p:nvSpPr>
          <p:cNvPr id="19459" name="Rectangle 5">
            <a:extLst>
              <a:ext uri="{FF2B5EF4-FFF2-40B4-BE49-F238E27FC236}">
                <a16:creationId xmlns:a16="http://schemas.microsoft.com/office/drawing/2014/main" id="{F78A9292-4973-64C8-1BD4-1B98215394E0}"/>
              </a:ext>
            </a:extLst>
          </p:cNvPr>
          <p:cNvSpPr>
            <a:spLocks noGrp="1" noChangeArrowheads="1"/>
          </p:cNvSpPr>
          <p:nvPr>
            <p:ph idx="4294967295"/>
          </p:nvPr>
        </p:nvSpPr>
        <p:spPr bwMode="auto">
          <a:xfrm>
            <a:off x="636944" y="1478903"/>
            <a:ext cx="8205260" cy="480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Focus of CRM:</a:t>
            </a:r>
          </a:p>
          <a:p>
            <a:pPr lvl="1">
              <a:spcBef>
                <a:spcPts val="600"/>
              </a:spcBef>
              <a:buFont typeface="Wingdings" panose="05000000000000000000" pitchFamily="2" charset="2"/>
              <a:buChar char="Ø"/>
            </a:pPr>
            <a:r>
              <a:rPr lang="en-US" altLang="en-US" dirty="0"/>
              <a:t>Customers rather than products</a:t>
            </a:r>
          </a:p>
          <a:p>
            <a:pPr lvl="1">
              <a:spcBef>
                <a:spcPts val="600"/>
              </a:spcBef>
              <a:buFont typeface="Wingdings" panose="05000000000000000000" pitchFamily="2" charset="2"/>
              <a:buChar char="Ø"/>
            </a:pPr>
            <a:r>
              <a:rPr lang="en-US" altLang="en-US" dirty="0"/>
              <a:t>Changes in processes, systems, and culture</a:t>
            </a:r>
          </a:p>
          <a:p>
            <a:pPr lvl="1">
              <a:spcBef>
                <a:spcPts val="600"/>
              </a:spcBef>
              <a:buFont typeface="Wingdings" panose="05000000000000000000" pitchFamily="2" charset="2"/>
              <a:buChar char="Ø"/>
            </a:pPr>
            <a:r>
              <a:rPr lang="en-US" altLang="en-US" dirty="0"/>
              <a:t>All channels and media involved in the marketing effort, from the Internet to field sales.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5">
            <a:extLst>
              <a:ext uri="{FF2B5EF4-FFF2-40B4-BE49-F238E27FC236}">
                <a16:creationId xmlns:a16="http://schemas.microsoft.com/office/drawing/2014/main" id="{C3B0205D-D8E6-0B6F-7621-5E7ECC3149FD}"/>
              </a:ext>
            </a:extLst>
          </p:cNvPr>
          <p:cNvSpPr>
            <a:spLocks noGrp="1" noChangeArrowheads="1"/>
          </p:cNvSpPr>
          <p:nvPr>
            <p:ph sz="quarter" idx="12"/>
          </p:nvPr>
        </p:nvSpPr>
        <p:spPr bwMode="auto">
          <a:noFill/>
          <a:ln>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Bef>
                <a:spcPts val="1200"/>
              </a:spcBef>
            </a:pPr>
            <a:r>
              <a:rPr lang="en-US" altLang="en-US"/>
              <a:t>Economic benefits of maintaining relationships with current customers:</a:t>
            </a:r>
          </a:p>
          <a:p>
            <a:pPr lvl="1">
              <a:spcBef>
                <a:spcPts val="1200"/>
              </a:spcBef>
            </a:pPr>
            <a:r>
              <a:rPr lang="en-US" altLang="en-US"/>
              <a:t>Acquisition costs for new customers are high.</a:t>
            </a:r>
          </a:p>
          <a:p>
            <a:pPr lvl="1">
              <a:spcBef>
                <a:spcPts val="1200"/>
              </a:spcBef>
            </a:pPr>
            <a:r>
              <a:rPr lang="en-US" altLang="en-US"/>
              <a:t>Long-time customers spend more money than new ones.</a:t>
            </a:r>
          </a:p>
          <a:p>
            <a:pPr lvl="1">
              <a:spcBef>
                <a:spcPts val="1200"/>
              </a:spcBef>
            </a:pPr>
            <a:r>
              <a:rPr lang="en-US" altLang="en-US"/>
              <a:t>Happy customers refer their friends and colleagues.</a:t>
            </a:r>
          </a:p>
        </p:txBody>
      </p:sp>
      <p:sp>
        <p:nvSpPr>
          <p:cNvPr id="2019332" name="Rectangle 4" descr="Aheader01">
            <a:extLst>
              <a:ext uri="{FF2B5EF4-FFF2-40B4-BE49-F238E27FC236}">
                <a16:creationId xmlns:a16="http://schemas.microsoft.com/office/drawing/2014/main" id="{AA54DE96-6665-2F01-B36D-9DD59793855B}"/>
              </a:ext>
            </a:extLst>
          </p:cNvPr>
          <p:cNvSpPr>
            <a:spLocks noGrp="1" noChangeArrowheads="1"/>
          </p:cNvSpPr>
          <p:nvPr>
            <p:ph type="title"/>
          </p:nvPr>
        </p:nvSpPr>
        <p:spPr/>
        <p:txBody>
          <a:bodyPr vert="horz" wrap="square" lIns="91440" tIns="45720" rIns="91440" bIns="45720" numCol="1" anchorCtr="0" compatLnSpc="1">
            <a:prstTxWarp prst="textNoShape">
              <a:avLst/>
            </a:prstTxWarp>
          </a:bodyPr>
          <a:lstStyle/>
          <a:p>
            <a:pPr>
              <a:defRPr/>
            </a:pPr>
            <a:r>
              <a:rPr lang="en-US" altLang="en-US" dirty="0">
                <a:effectLst>
                  <a:outerShdw blurRad="38100" dist="38100" dir="2700000" algn="tl">
                    <a:srgbClr val="C0C0C0"/>
                  </a:outerShdw>
                </a:effectLst>
                <a:ea typeface="MS PGothic" panose="020B0600070205080204" pitchFamily="34" charset="-128"/>
              </a:rPr>
              <a:t>Benefits of CRM to the Small Firm</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9332" name="Rectangle 4" descr="Aheader01">
            <a:extLst>
              <a:ext uri="{FF2B5EF4-FFF2-40B4-BE49-F238E27FC236}">
                <a16:creationId xmlns:a16="http://schemas.microsoft.com/office/drawing/2014/main" id="{3C990F58-2E86-10EB-A963-7098DFAF571D}"/>
              </a:ext>
            </a:extLst>
          </p:cNvPr>
          <p:cNvSpPr>
            <a:spLocks noGrp="1" noChangeArrowheads="1"/>
          </p:cNvSpPr>
          <p:nvPr>
            <p:ph type="title"/>
          </p:nvPr>
        </p:nvSpPr>
        <p:spPr/>
        <p:txBody>
          <a:bodyPr vert="horz" wrap="square" lIns="91440" tIns="45720" rIns="91440" bIns="45720" numCol="1" anchorCtr="0" compatLnSpc="1">
            <a:prstTxWarp prst="textNoShape">
              <a:avLst/>
            </a:prstTxWarp>
          </a:bodyPr>
          <a:lstStyle/>
          <a:p>
            <a:pPr>
              <a:defRPr/>
            </a:pPr>
            <a:r>
              <a:rPr lang="en-US" altLang="en-US" dirty="0">
                <a:effectLst>
                  <a:outerShdw blurRad="38100" dist="38100" dir="2700000" algn="tl">
                    <a:srgbClr val="C0C0C0"/>
                  </a:outerShdw>
                </a:effectLst>
                <a:ea typeface="MS PGothic" panose="020B0600070205080204" pitchFamily="34" charset="-128"/>
              </a:rPr>
              <a:t>Benefits of CRM to the Small Firm (cont.)</a:t>
            </a:r>
          </a:p>
        </p:txBody>
      </p:sp>
      <p:sp>
        <p:nvSpPr>
          <p:cNvPr id="23555" name="Rectangle 5">
            <a:extLst>
              <a:ext uri="{FF2B5EF4-FFF2-40B4-BE49-F238E27FC236}">
                <a16:creationId xmlns:a16="http://schemas.microsoft.com/office/drawing/2014/main" id="{92E7AB9F-73FC-8A61-434D-972BEC026E16}"/>
              </a:ext>
            </a:extLst>
          </p:cNvPr>
          <p:cNvSpPr>
            <a:spLocks noGrp="1" noChangeArrowheads="1"/>
          </p:cNvSpPr>
          <p:nvPr>
            <p:ph idx="4294967295"/>
          </p:nvPr>
        </p:nvSpPr>
        <p:spPr bwMode="auto">
          <a:xfrm>
            <a:off x="461035" y="1469572"/>
            <a:ext cx="8337732" cy="4800600"/>
          </a:xfrm>
          <a:noFill/>
          <a:ln>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Bef>
                <a:spcPts val="1200"/>
              </a:spcBef>
            </a:pPr>
            <a:r>
              <a:rPr lang="en-US" altLang="en-US" dirty="0"/>
              <a:t>Economic benefits of maintaining relationships with current customers (cont.):</a:t>
            </a:r>
          </a:p>
          <a:p>
            <a:pPr lvl="1">
              <a:spcBef>
                <a:spcPts val="1200"/>
              </a:spcBef>
              <a:buFont typeface="Wingdings" panose="05000000000000000000" pitchFamily="2" charset="2"/>
              <a:buChar char="Ø"/>
            </a:pPr>
            <a:r>
              <a:rPr lang="en-US" altLang="en-US" dirty="0"/>
              <a:t>Order-processing costs are lower for established customers.</a:t>
            </a:r>
          </a:p>
          <a:p>
            <a:pPr lvl="1">
              <a:spcBef>
                <a:spcPts val="1200"/>
              </a:spcBef>
              <a:buFont typeface="Wingdings" panose="05000000000000000000" pitchFamily="2" charset="2"/>
              <a:buChar char="Ø"/>
            </a:pPr>
            <a:r>
              <a:rPr lang="en-US" altLang="en-US" dirty="0"/>
              <a:t>Current customers are willing to pay more for products.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Exhibit 14.1 Sources of the Next Sale" title="Exhibit 14.1 Sources of the Next Sale">
            <a:extLst>
              <a:ext uri="{FF2B5EF4-FFF2-40B4-BE49-F238E27FC236}">
                <a16:creationId xmlns:a16="http://schemas.microsoft.com/office/drawing/2014/main" id="{A00B8C0B-75E8-E520-931E-F97C18635433}"/>
              </a:ext>
            </a:extLst>
          </p:cNvPr>
          <p:cNvPicPr>
            <a:picLocks noChangeAspect="1"/>
          </p:cNvPicPr>
          <p:nvPr/>
        </p:nvPicPr>
        <p:blipFill>
          <a:blip r:embed="rId2"/>
          <a:srcRect/>
          <a:stretch>
            <a:fillRect/>
          </a:stretch>
        </p:blipFill>
        <p:spPr bwMode="auto">
          <a:xfrm>
            <a:off x="631923" y="1353813"/>
            <a:ext cx="7381875"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3776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Exhibit 14.2 Essential Materials of a Successful CRM Program" title="Exhibit 14.2 Essential Materials of a Successful CRM Program">
            <a:extLst>
              <a:ext uri="{FF2B5EF4-FFF2-40B4-BE49-F238E27FC236}">
                <a16:creationId xmlns:a16="http://schemas.microsoft.com/office/drawing/2014/main" id="{6603EFD5-E52D-2ACD-5E70-2A5B1C243E75}"/>
              </a:ext>
            </a:extLst>
          </p:cNvPr>
          <p:cNvPicPr>
            <a:picLocks noChangeAspect="1"/>
          </p:cNvPicPr>
          <p:nvPr/>
        </p:nvPicPr>
        <p:blipFill>
          <a:blip r:embed="rId2"/>
          <a:srcRect/>
          <a:stretch>
            <a:fillRect/>
          </a:stretch>
        </p:blipFill>
        <p:spPr bwMode="auto">
          <a:xfrm>
            <a:off x="519113" y="1470803"/>
            <a:ext cx="8105775"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77472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428" name="Rectangle 4" descr="Aheader01">
            <a:extLst>
              <a:ext uri="{FF2B5EF4-FFF2-40B4-BE49-F238E27FC236}">
                <a16:creationId xmlns:a16="http://schemas.microsoft.com/office/drawing/2014/main" id="{5B3851F2-33EB-1FFC-E22A-991340BB1CB2}"/>
              </a:ext>
            </a:extLst>
          </p:cNvPr>
          <p:cNvSpPr>
            <a:spLocks noGrp="1" noChangeArrowheads="1"/>
          </p:cNvSpPr>
          <p:nvPr>
            <p:ph type="title"/>
          </p:nvPr>
        </p:nvSpPr>
        <p:spPr>
          <a:xfrm>
            <a:off x="162455" y="170122"/>
            <a:ext cx="8205261" cy="785553"/>
          </a:xfrm>
        </p:spPr>
        <p:txBody>
          <a:bodyPr vert="horz" wrap="square" lIns="91440" tIns="45720" rIns="91440" bIns="45720" numCol="1" anchorCtr="0" compatLnSpc="1">
            <a:prstTxWarp prst="textNoShape">
              <a:avLst/>
            </a:prstTxWarp>
            <a:normAutofit fontScale="90000"/>
          </a:bodyPr>
          <a:lstStyle/>
          <a:p>
            <a:pPr algn="ctr">
              <a:defRPr/>
            </a:pPr>
            <a:r>
              <a:rPr lang="en-US" altLang="en-US" sz="3800" dirty="0">
                <a:effectLst>
                  <a:outerShdw blurRad="38100" dist="38100" dir="2700000" algn="tl">
                    <a:srgbClr val="C0C0C0"/>
                  </a:outerShdw>
                </a:effectLst>
                <a:ea typeface="MS PGothic" panose="020B0600070205080204" pitchFamily="34" charset="-128"/>
              </a:rPr>
              <a:t>Outstanding Customer Relationships </a:t>
            </a:r>
            <a:br>
              <a:rPr lang="en-US" altLang="en-US" sz="3800" dirty="0">
                <a:effectLst>
                  <a:outerShdw blurRad="38100" dist="38100" dir="2700000" algn="tl">
                    <a:srgbClr val="C0C0C0"/>
                  </a:outerShdw>
                </a:effectLst>
                <a:ea typeface="MS PGothic" panose="020B0600070205080204" pitchFamily="34" charset="-128"/>
              </a:rPr>
            </a:br>
            <a:r>
              <a:rPr lang="en-US" altLang="en-US" sz="3800" dirty="0">
                <a:effectLst>
                  <a:outerShdw blurRad="38100" dist="38100" dir="2700000" algn="tl">
                    <a:srgbClr val="C0C0C0"/>
                  </a:outerShdw>
                </a:effectLst>
                <a:ea typeface="MS PGothic" panose="020B0600070205080204" pitchFamily="34" charset="-128"/>
              </a:rPr>
              <a:t>through Extraordinary Service</a:t>
            </a:r>
          </a:p>
        </p:txBody>
      </p:sp>
      <p:sp>
        <p:nvSpPr>
          <p:cNvPr id="27651" name="Rectangle 5">
            <a:extLst>
              <a:ext uri="{FF2B5EF4-FFF2-40B4-BE49-F238E27FC236}">
                <a16:creationId xmlns:a16="http://schemas.microsoft.com/office/drawing/2014/main" id="{9F6236C2-6DAB-0B63-7E29-8482DDDB73F4}"/>
              </a:ext>
            </a:extLst>
          </p:cNvPr>
          <p:cNvSpPr>
            <a:spLocks noGrp="1" noChangeArrowheads="1"/>
          </p:cNvSpPr>
          <p:nvPr>
            <p:ph idx="4294967295"/>
          </p:nvPr>
        </p:nvSpPr>
        <p:spPr bwMode="auto">
          <a:xfrm>
            <a:off x="366356" y="1386794"/>
            <a:ext cx="8563040" cy="480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28600" indent="-228600">
              <a:spcBef>
                <a:spcPts val="900"/>
              </a:spcBef>
            </a:pPr>
            <a:r>
              <a:rPr lang="en-US" altLang="en-US" dirty="0"/>
              <a:t>Transactional Relationship</a:t>
            </a:r>
          </a:p>
          <a:p>
            <a:pPr marL="800100" lvl="1" indent="-457200">
              <a:spcBef>
                <a:spcPts val="900"/>
              </a:spcBef>
              <a:buFont typeface="Wingdings" panose="05000000000000000000" pitchFamily="2" charset="2"/>
              <a:buChar char="Ø"/>
            </a:pPr>
            <a:r>
              <a:rPr lang="en-US" altLang="en-US" dirty="0"/>
              <a:t>An association between a business and a customer that relates to a purchase or a business deal</a:t>
            </a:r>
          </a:p>
          <a:p>
            <a:pPr marL="228600" indent="-228600">
              <a:spcBef>
                <a:spcPts val="900"/>
              </a:spcBef>
            </a:pPr>
            <a:r>
              <a:rPr lang="en-US" altLang="en-US" dirty="0"/>
              <a:t>Beliefs about Exceptional Customer Service</a:t>
            </a:r>
          </a:p>
          <a:p>
            <a:pPr marL="800100" lvl="1" indent="-457200">
              <a:spcBef>
                <a:spcPts val="900"/>
              </a:spcBef>
              <a:buFont typeface="Wingdings" panose="05000000000000000000" pitchFamily="2" charset="2"/>
              <a:buChar char="Ø"/>
            </a:pPr>
            <a:r>
              <a:rPr lang="en-US" altLang="en-US" dirty="0"/>
              <a:t>Small firms possess greater potential for providing superior customer service than do large firms.</a:t>
            </a:r>
          </a:p>
        </p:txBody>
      </p:sp>
      <p:sp>
        <p:nvSpPr>
          <p:cNvPr id="27652" name="Slide Number Placeholder 3">
            <a:extLst>
              <a:ext uri="{FF2B5EF4-FFF2-40B4-BE49-F238E27FC236}">
                <a16:creationId xmlns:a16="http://schemas.microsoft.com/office/drawing/2014/main" id="{EF3DCD19-E663-1632-129B-F46D9E44FBE6}"/>
              </a:ext>
            </a:extLst>
          </p:cNvPr>
          <p:cNvSpPr>
            <a:spLocks noGrp="1"/>
          </p:cNvSpPr>
          <p:nvPr>
            <p:ph type="sldNum" sz="quarter" idx="4294967295"/>
          </p:nvPr>
        </p:nvSpPr>
        <p:spPr bwMode="auto">
          <a:xfrm>
            <a:off x="990600" y="6553200"/>
            <a:ext cx="8153400" cy="32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ea typeface="ＭＳ Ｐゴシック" panose="020B0600070205080204" pitchFamily="34" charset="-128"/>
              </a:defRPr>
            </a:lvl1pPr>
            <a:lvl2pPr marL="742950" indent="-285750">
              <a:defRPr>
                <a:solidFill>
                  <a:schemeClr val="tx1"/>
                </a:solidFill>
                <a:latin typeface="Gill Sans MT" panose="020B0502020104020203" pitchFamily="34" charset="0"/>
                <a:ea typeface="ＭＳ Ｐゴシック" panose="020B0600070205080204" pitchFamily="34" charset="-128"/>
              </a:defRPr>
            </a:lvl2pPr>
            <a:lvl3pPr marL="1143000" indent="-228600">
              <a:defRPr>
                <a:solidFill>
                  <a:schemeClr val="tx1"/>
                </a:solidFill>
                <a:latin typeface="Gill Sans MT" panose="020B0502020104020203" pitchFamily="34" charset="0"/>
                <a:ea typeface="ＭＳ Ｐゴシック" panose="020B0600070205080204" pitchFamily="34" charset="-128"/>
              </a:defRPr>
            </a:lvl3pPr>
            <a:lvl4pPr marL="1600200" indent="-228600">
              <a:defRPr>
                <a:solidFill>
                  <a:schemeClr val="tx1"/>
                </a:solidFill>
                <a:latin typeface="Gill Sans MT" panose="020B0502020104020203" pitchFamily="34" charset="0"/>
                <a:ea typeface="ＭＳ Ｐゴシック" panose="020B0600070205080204" pitchFamily="34" charset="-128"/>
              </a:defRPr>
            </a:lvl4pPr>
            <a:lvl5pPr marL="2057400" indent="-228600">
              <a:defRPr>
                <a:solidFill>
                  <a:schemeClr val="tx1"/>
                </a:solidFill>
                <a:latin typeface="Gill Sans MT" panose="020B0502020104020203"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9pPr>
          </a:lstStyle>
          <a:p>
            <a:pPr eaLnBrk="1" hangingPunct="1"/>
            <a:r>
              <a:rPr lang="en-US" altLang="en-US" sz="800">
                <a:cs typeface="Arial" panose="020B0604020202020204" pitchFamily="34" charset="0"/>
              </a:rPr>
              <a:t>14–</a:t>
            </a:r>
            <a:fld id="{C839445E-2768-4075-8268-EEACD103782E}" type="slidenum">
              <a:rPr lang="en-US" altLang="en-US" sz="800">
                <a:cs typeface="Arial" panose="020B0604020202020204" pitchFamily="34" charset="0"/>
              </a:rPr>
              <a:pPr eaLnBrk="1" hangingPunct="1"/>
              <a:t>125</a:t>
            </a:fld>
            <a:endParaRPr lang="en-US" altLang="en-US" sz="800">
              <a:cs typeface="Arial" panose="020B0604020202020204" pitchFamily="34"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428" name="Rectangle 4" descr="Aheader01">
            <a:extLst>
              <a:ext uri="{FF2B5EF4-FFF2-40B4-BE49-F238E27FC236}">
                <a16:creationId xmlns:a16="http://schemas.microsoft.com/office/drawing/2014/main" id="{83DD681A-EAD4-7370-8CB3-A2EAE9EA94F8}"/>
              </a:ext>
            </a:extLst>
          </p:cNvPr>
          <p:cNvSpPr>
            <a:spLocks noGrp="1" noChangeArrowheads="1"/>
          </p:cNvSpPr>
          <p:nvPr>
            <p:ph type="title"/>
          </p:nvPr>
        </p:nvSpPr>
        <p:spPr>
          <a:xfrm>
            <a:off x="218439" y="172293"/>
            <a:ext cx="8205261" cy="785553"/>
          </a:xfrm>
        </p:spPr>
        <p:txBody>
          <a:bodyPr vert="horz" wrap="square" lIns="91440" tIns="45720" rIns="91440" bIns="45720" numCol="1" anchorCtr="0" compatLnSpc="1">
            <a:prstTxWarp prst="textNoShape">
              <a:avLst/>
            </a:prstTxWarp>
            <a:normAutofit fontScale="90000"/>
          </a:bodyPr>
          <a:lstStyle/>
          <a:p>
            <a:pPr algn="ctr">
              <a:defRPr/>
            </a:pPr>
            <a:r>
              <a:rPr lang="en-US" altLang="en-US" sz="3800" dirty="0">
                <a:effectLst>
                  <a:outerShdw blurRad="38100" dist="38100" dir="2700000" algn="tl">
                    <a:srgbClr val="C0C0C0"/>
                  </a:outerShdw>
                </a:effectLst>
                <a:ea typeface="MS PGothic" panose="020B0600070205080204" pitchFamily="34" charset="-128"/>
              </a:rPr>
              <a:t>Outstanding Customer Relationships </a:t>
            </a:r>
            <a:br>
              <a:rPr lang="en-US" altLang="en-US" sz="3800" dirty="0">
                <a:effectLst>
                  <a:outerShdw blurRad="38100" dist="38100" dir="2700000" algn="tl">
                    <a:srgbClr val="C0C0C0"/>
                  </a:outerShdw>
                </a:effectLst>
                <a:ea typeface="MS PGothic" panose="020B0600070205080204" pitchFamily="34" charset="-128"/>
              </a:rPr>
            </a:br>
            <a:r>
              <a:rPr lang="en-US" altLang="en-US" sz="3800" dirty="0">
                <a:effectLst>
                  <a:outerShdw blurRad="38100" dist="38100" dir="2700000" algn="tl">
                    <a:srgbClr val="C0C0C0"/>
                  </a:outerShdw>
                </a:effectLst>
                <a:ea typeface="MS PGothic" panose="020B0600070205080204" pitchFamily="34" charset="-128"/>
              </a:rPr>
              <a:t>through Extraordinary Service (cont.)</a:t>
            </a:r>
          </a:p>
        </p:txBody>
      </p:sp>
      <p:sp>
        <p:nvSpPr>
          <p:cNvPr id="29699" name="Rectangle 5">
            <a:extLst>
              <a:ext uri="{FF2B5EF4-FFF2-40B4-BE49-F238E27FC236}">
                <a16:creationId xmlns:a16="http://schemas.microsoft.com/office/drawing/2014/main" id="{B0E44958-D8DA-BA5C-4434-C8BDA8520C49}"/>
              </a:ext>
            </a:extLst>
          </p:cNvPr>
          <p:cNvSpPr>
            <a:spLocks noGrp="1" noChangeArrowheads="1"/>
          </p:cNvSpPr>
          <p:nvPr>
            <p:ph idx="4294967295"/>
          </p:nvPr>
        </p:nvSpPr>
        <p:spPr bwMode="auto">
          <a:xfrm>
            <a:off x="571393" y="1359888"/>
            <a:ext cx="8205261" cy="480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28600" indent="-228600">
              <a:spcBef>
                <a:spcPts val="900"/>
              </a:spcBef>
            </a:pPr>
            <a:r>
              <a:rPr lang="en-US" altLang="en-US" dirty="0"/>
              <a:t>Beliefs about Exceptional Customer Service (cont.)</a:t>
            </a:r>
          </a:p>
          <a:p>
            <a:pPr marL="800100" lvl="1" indent="-457200">
              <a:spcBef>
                <a:spcPts val="900"/>
              </a:spcBef>
              <a:buFont typeface="Wingdings" panose="05000000000000000000" pitchFamily="2" charset="2"/>
              <a:buChar char="Ø"/>
            </a:pPr>
            <a:r>
              <a:rPr lang="en-US" altLang="en-US" dirty="0"/>
              <a:t>Superior service creates customer satisfaction.</a:t>
            </a:r>
          </a:p>
          <a:p>
            <a:pPr marL="800100" lvl="1" indent="-457200">
              <a:spcBef>
                <a:spcPts val="900"/>
              </a:spcBef>
              <a:buFont typeface="Wingdings" panose="05000000000000000000" pitchFamily="2" charset="2"/>
              <a:buChar char="Ø"/>
            </a:pPr>
            <a:r>
              <a:rPr lang="en-US" altLang="en-US" dirty="0"/>
              <a:t>Customer satisfaction results in a positive transactional relationship.</a:t>
            </a:r>
          </a:p>
          <a:p>
            <a:pPr marL="800100" lvl="1" indent="-457200">
              <a:spcBef>
                <a:spcPts val="900"/>
              </a:spcBef>
              <a:buFont typeface="Wingdings" panose="05000000000000000000" pitchFamily="2" charset="2"/>
              <a:buChar char="Ø"/>
            </a:pPr>
            <a:r>
              <a:rPr lang="en-US" altLang="en-US" dirty="0"/>
              <a:t>Positive relationships lead to increased firm profits.</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5">
            <a:extLst>
              <a:ext uri="{FF2B5EF4-FFF2-40B4-BE49-F238E27FC236}">
                <a16:creationId xmlns:a16="http://schemas.microsoft.com/office/drawing/2014/main" id="{30E06FF8-0C78-4D3F-3329-439B1BE0581E}"/>
              </a:ext>
            </a:extLst>
          </p:cNvPr>
          <p:cNvSpPr>
            <a:spLocks noGrp="1" noChangeArrowheads="1"/>
          </p:cNvSpPr>
          <p:nvPr>
            <p:ph sz="quarter" idx="12"/>
          </p:nvPr>
        </p:nvSpPr>
        <p:spPr bwMode="auto">
          <a:noFill/>
          <a:ln>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altLang="en-US" dirty="0"/>
              <a:t>Key Elements of Customer Satisfaction:</a:t>
            </a:r>
          </a:p>
          <a:p>
            <a:pPr lvl="1">
              <a:buFont typeface="Wingdings" panose="05000000000000000000" pitchFamily="2" charset="2"/>
              <a:buChar char="Ø"/>
            </a:pPr>
            <a:r>
              <a:rPr lang="en-US" altLang="en-US" dirty="0"/>
              <a:t>Providing the most basic benefits of the product or service.</a:t>
            </a:r>
          </a:p>
          <a:p>
            <a:pPr lvl="1">
              <a:buFont typeface="Wingdings" panose="05000000000000000000" pitchFamily="2" charset="2"/>
              <a:buChar char="Ø"/>
            </a:pPr>
            <a:r>
              <a:rPr lang="en-US" altLang="en-US" dirty="0"/>
              <a:t>Offering general support services, such as customer assistance.</a:t>
            </a:r>
          </a:p>
          <a:p>
            <a:pPr lvl="1">
              <a:buFont typeface="Wingdings" panose="05000000000000000000" pitchFamily="2" charset="2"/>
              <a:buChar char="Ø"/>
            </a:pPr>
            <a:r>
              <a:rPr lang="en-US" altLang="en-US" dirty="0"/>
              <a:t>Setting up a system to counteract customers’ bad experiences.</a:t>
            </a:r>
          </a:p>
          <a:p>
            <a:pPr lvl="1">
              <a:buFont typeface="Wingdings" panose="05000000000000000000" pitchFamily="2" charset="2"/>
              <a:buChar char="Ø"/>
            </a:pPr>
            <a:r>
              <a:rPr lang="en-US" altLang="en-US" dirty="0"/>
              <a:t>Delivering extraordinary services that excel in meeting customers’ preferences and make the product and/or service seem customized.</a:t>
            </a:r>
          </a:p>
        </p:txBody>
      </p:sp>
      <p:sp>
        <p:nvSpPr>
          <p:cNvPr id="2025476" name="Rectangle 4" descr="Aheader01">
            <a:extLst>
              <a:ext uri="{FF2B5EF4-FFF2-40B4-BE49-F238E27FC236}">
                <a16:creationId xmlns:a16="http://schemas.microsoft.com/office/drawing/2014/main" id="{A282D218-ABC8-C873-A209-551D59D44356}"/>
              </a:ext>
            </a:extLst>
          </p:cNvPr>
          <p:cNvSpPr>
            <a:spLocks noGrp="1" noChangeArrowheads="1"/>
          </p:cNvSpPr>
          <p:nvPr>
            <p:ph type="title"/>
          </p:nvPr>
        </p:nvSpPr>
        <p:spPr/>
        <p:txBody>
          <a:bodyPr vert="horz" wrap="square" lIns="91440" tIns="45720" rIns="91440" bIns="45720" numCol="1" anchorCtr="0" compatLnSpc="1">
            <a:prstTxWarp prst="textNoShape">
              <a:avLst/>
            </a:prstTxWarp>
          </a:bodyPr>
          <a:lstStyle/>
          <a:p>
            <a:pPr>
              <a:defRPr/>
            </a:pPr>
            <a:r>
              <a:rPr lang="en-US" altLang="en-US" dirty="0">
                <a:effectLst>
                  <a:outerShdw blurRad="38100" dist="38100" dir="2700000" algn="tl">
                    <a:srgbClr val="C0C0C0"/>
                  </a:outerShdw>
                </a:effectLst>
                <a:ea typeface="MS PGothic" panose="020B0600070205080204" pitchFamily="34" charset="-128"/>
              </a:rPr>
              <a:t>Managing Customer Satisfaction</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538082-18A9-68D7-5E35-225BDF5767DE}"/>
              </a:ext>
            </a:extLst>
          </p:cNvPr>
          <p:cNvPicPr>
            <a:picLocks noChangeAspect="1"/>
          </p:cNvPicPr>
          <p:nvPr/>
        </p:nvPicPr>
        <p:blipFill rotWithShape="1">
          <a:blip r:embed="rId2"/>
          <a:srcRect l="14083" r="12449" b="2925"/>
          <a:stretch/>
        </p:blipFill>
        <p:spPr>
          <a:xfrm>
            <a:off x="1091682" y="1193152"/>
            <a:ext cx="6718040" cy="4993044"/>
          </a:xfrm>
          <a:prstGeom prst="rect">
            <a:avLst/>
          </a:prstGeom>
        </p:spPr>
      </p:pic>
    </p:spTree>
    <p:extLst>
      <p:ext uri="{BB962C8B-B14F-4D97-AF65-F5344CB8AC3E}">
        <p14:creationId xmlns:p14="http://schemas.microsoft.com/office/powerpoint/2010/main" val="728562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a:extLst>
              <a:ext uri="{FF2B5EF4-FFF2-40B4-BE49-F238E27FC236}">
                <a16:creationId xmlns:a16="http://schemas.microsoft.com/office/drawing/2014/main" id="{D39ED82C-315E-714A-0E05-3ABE15E22BA7}"/>
              </a:ext>
            </a:extLst>
          </p:cNvPr>
          <p:cNvSpPr>
            <a:spLocks noGrp="1" noChangeArrowheads="1"/>
          </p:cNvSpPr>
          <p:nvPr>
            <p:ph sz="quarter" idx="12"/>
          </p:nvPr>
        </p:nvSpPr>
        <p:spPr bwMode="auto">
          <a:noFill/>
          <a:ln>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altLang="en-US"/>
              <a:t>Customer Experience Management (CEM)</a:t>
            </a:r>
          </a:p>
          <a:p>
            <a:pPr lvl="1">
              <a:buFont typeface="Wingdings" panose="05000000000000000000" pitchFamily="2" charset="2"/>
              <a:buChar char="Ø"/>
            </a:pPr>
            <a:r>
              <a:rPr lang="en-US" altLang="en-US"/>
              <a:t>An approach that recognizes that with every interaction, customers learn something about </a:t>
            </a:r>
            <a:br>
              <a:rPr lang="en-US" altLang="en-US"/>
            </a:br>
            <a:r>
              <a:rPr lang="en-US" altLang="en-US"/>
              <a:t>a firm that will affect their desire to do </a:t>
            </a:r>
            <a:br>
              <a:rPr lang="en-US" altLang="en-US"/>
            </a:br>
            <a:r>
              <a:rPr lang="en-US" altLang="en-US"/>
              <a:t>business there in the future.</a:t>
            </a:r>
          </a:p>
          <a:p>
            <a:pPr lvl="1">
              <a:buFont typeface="Wingdings" panose="05000000000000000000" pitchFamily="2" charset="2"/>
              <a:buChar char="Ø"/>
            </a:pPr>
            <a:r>
              <a:rPr lang="en-US" altLang="en-US"/>
              <a:t>Having a positive experience </a:t>
            </a:r>
            <a:br>
              <a:rPr lang="en-US" altLang="en-US"/>
            </a:br>
            <a:r>
              <a:rPr lang="en-US" altLang="en-US"/>
              <a:t>with a business becomes part </a:t>
            </a:r>
            <a:br>
              <a:rPr lang="en-US" altLang="en-US"/>
            </a:br>
            <a:r>
              <a:rPr lang="en-US" altLang="en-US"/>
              <a:t>of the firm’s value equation. 	 </a:t>
            </a:r>
          </a:p>
          <a:p>
            <a:pPr lvl="1"/>
            <a:endParaRPr lang="en-US" altLang="en-US"/>
          </a:p>
        </p:txBody>
      </p:sp>
      <p:sp>
        <p:nvSpPr>
          <p:cNvPr id="2066434" name="Rectangle 2" descr="Aheader01">
            <a:extLst>
              <a:ext uri="{FF2B5EF4-FFF2-40B4-BE49-F238E27FC236}">
                <a16:creationId xmlns:a16="http://schemas.microsoft.com/office/drawing/2014/main" id="{305CBC30-CF85-3D80-6F98-2A869F2A5364}"/>
              </a:ext>
            </a:extLst>
          </p:cNvPr>
          <p:cNvSpPr>
            <a:spLocks noGrp="1" noChangeArrowheads="1"/>
          </p:cNvSpPr>
          <p:nvPr>
            <p:ph type="title"/>
          </p:nvPr>
        </p:nvSpPr>
        <p:spPr/>
        <p:txBody>
          <a:bodyPr vert="horz" wrap="square" lIns="91440" tIns="45720" rIns="91440" bIns="45720" numCol="1" anchorCtr="0" compatLnSpc="1">
            <a:prstTxWarp prst="textNoShape">
              <a:avLst/>
            </a:prstTxWarp>
          </a:bodyPr>
          <a:lstStyle/>
          <a:p>
            <a:pPr>
              <a:defRPr/>
            </a:pPr>
            <a:r>
              <a:rPr lang="en-US" altLang="en-US">
                <a:effectLst>
                  <a:outerShdw blurRad="38100" dist="38100" dir="2700000" algn="tl">
                    <a:srgbClr val="C0C0C0"/>
                  </a:outerShdw>
                </a:effectLst>
                <a:ea typeface="MS PGothic" panose="020B0600070205080204" pitchFamily="34" charset="-128"/>
              </a:rPr>
              <a:t>Managing Customer Satisfaction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17FF69-B60B-AF94-3DE0-857DA552C985}"/>
              </a:ext>
            </a:extLst>
          </p:cNvPr>
          <p:cNvSpPr>
            <a:spLocks noGrp="1"/>
          </p:cNvSpPr>
          <p:nvPr>
            <p:ph sz="quarter" idx="12"/>
          </p:nvPr>
        </p:nvSpPr>
        <p:spPr/>
        <p:txBody>
          <a:bodyPr/>
          <a:lstStyle/>
          <a:p>
            <a:r>
              <a:rPr lang="en-US" dirty="0"/>
              <a:t>OAS consists of computers, communication-related technology, and the personnel assigned to perform the official tasks. </a:t>
            </a:r>
          </a:p>
          <a:p>
            <a:r>
              <a:rPr lang="en-US" dirty="0"/>
              <a:t>The OAS covers office transactions and supports official activity at every level in the organization. </a:t>
            </a:r>
          </a:p>
          <a:p>
            <a:r>
              <a:rPr lang="en-US" dirty="0"/>
              <a:t>The official activities are subdivided into managerial and clerical activities.</a:t>
            </a:r>
            <a:endParaRPr lang="en-IN" dirty="0"/>
          </a:p>
        </p:txBody>
      </p:sp>
      <p:sp>
        <p:nvSpPr>
          <p:cNvPr id="3" name="Title 2">
            <a:extLst>
              <a:ext uri="{FF2B5EF4-FFF2-40B4-BE49-F238E27FC236}">
                <a16:creationId xmlns:a16="http://schemas.microsoft.com/office/drawing/2014/main" id="{F63BEC5B-E0C2-B4F0-7E43-6E8DE0994657}"/>
              </a:ext>
            </a:extLst>
          </p:cNvPr>
          <p:cNvSpPr>
            <a:spLocks noGrp="1"/>
          </p:cNvSpPr>
          <p:nvPr>
            <p:ph type="title"/>
          </p:nvPr>
        </p:nvSpPr>
        <p:spPr/>
        <p:txBody>
          <a:bodyPr/>
          <a:lstStyle/>
          <a:p>
            <a:r>
              <a:rPr lang="en-IN" dirty="0"/>
              <a:t>Office Automation System (OAS)</a:t>
            </a:r>
          </a:p>
        </p:txBody>
      </p:sp>
    </p:spTree>
    <p:extLst>
      <p:ext uri="{BB962C8B-B14F-4D97-AF65-F5344CB8AC3E}">
        <p14:creationId xmlns:p14="http://schemas.microsoft.com/office/powerpoint/2010/main" val="15325994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a:extLst>
              <a:ext uri="{FF2B5EF4-FFF2-40B4-BE49-F238E27FC236}">
                <a16:creationId xmlns:a16="http://schemas.microsoft.com/office/drawing/2014/main" id="{D728BF4A-800D-438D-C7ED-404E0014ABA0}"/>
              </a:ext>
            </a:extLst>
          </p:cNvPr>
          <p:cNvSpPr>
            <a:spLocks noGrp="1" noChangeArrowheads="1"/>
          </p:cNvSpPr>
          <p:nvPr>
            <p:ph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lang="en-US" altLang="en-US" sz="3000" dirty="0"/>
              <a:t>Customer Service Strategies</a:t>
            </a:r>
          </a:p>
          <a:p>
            <a:pPr lvl="1">
              <a:spcBef>
                <a:spcPct val="50000"/>
              </a:spcBef>
              <a:buFont typeface="Wingdings" panose="05000000000000000000" pitchFamily="2" charset="2"/>
              <a:buChar char="v"/>
            </a:pPr>
            <a:r>
              <a:rPr lang="en-US" altLang="en-US" sz="2600" dirty="0"/>
              <a:t>Provide an exceptional experience throughout every transaction</a:t>
            </a:r>
          </a:p>
          <a:p>
            <a:pPr lvl="1">
              <a:spcBef>
                <a:spcPct val="50000"/>
              </a:spcBef>
              <a:buFont typeface="Wingdings" panose="05000000000000000000" pitchFamily="2" charset="2"/>
              <a:buChar char="v"/>
            </a:pPr>
            <a:r>
              <a:rPr lang="en-US" altLang="en-US" sz="2600" dirty="0"/>
              <a:t>Provide sales materials that are clear and easy to understand</a:t>
            </a:r>
          </a:p>
          <a:p>
            <a:pPr lvl="1">
              <a:spcBef>
                <a:spcPct val="50000"/>
              </a:spcBef>
              <a:buFont typeface="Wingdings" panose="05000000000000000000" pitchFamily="2" charset="2"/>
              <a:buChar char="v"/>
            </a:pPr>
            <a:r>
              <a:rPr lang="en-US" altLang="en-US" sz="2600" dirty="0"/>
              <a:t>Respond promptly to customers’ requests and concerns</a:t>
            </a:r>
          </a:p>
        </p:txBody>
      </p:sp>
      <p:sp>
        <p:nvSpPr>
          <p:cNvPr id="2064386" name="Rectangle 2" descr="Aheader01">
            <a:extLst>
              <a:ext uri="{FF2B5EF4-FFF2-40B4-BE49-F238E27FC236}">
                <a16:creationId xmlns:a16="http://schemas.microsoft.com/office/drawing/2014/main" id="{2AD3C41C-E385-DE2A-A118-6AEEBB85846C}"/>
              </a:ext>
            </a:extLst>
          </p:cNvPr>
          <p:cNvSpPr>
            <a:spLocks noGrp="1" noChangeArrowheads="1"/>
          </p:cNvSpPr>
          <p:nvPr>
            <p:ph type="title"/>
          </p:nvPr>
        </p:nvSpPr>
        <p:spPr/>
        <p:txBody>
          <a:bodyPr vert="horz" wrap="square" lIns="91440" tIns="45720" rIns="91440" bIns="45720" numCol="1" anchorCtr="0" compatLnSpc="1">
            <a:prstTxWarp prst="textNoShape">
              <a:avLst/>
            </a:prstTxWarp>
          </a:bodyPr>
          <a:lstStyle/>
          <a:p>
            <a:pPr>
              <a:defRPr/>
            </a:pPr>
            <a:r>
              <a:rPr lang="en-US" altLang="en-US" dirty="0">
                <a:effectLst>
                  <a:outerShdw blurRad="38100" dist="38100" dir="2700000" algn="tl">
                    <a:srgbClr val="C0C0C0"/>
                  </a:outerShdw>
                </a:effectLst>
                <a:ea typeface="MS PGothic" panose="020B0600070205080204" pitchFamily="34" charset="-128"/>
              </a:rPr>
              <a:t>Evaluating a Firm’s </a:t>
            </a:r>
            <a:br>
              <a:rPr lang="en-US" altLang="en-US" dirty="0">
                <a:effectLst>
                  <a:outerShdw blurRad="38100" dist="38100" dir="2700000" algn="tl">
                    <a:srgbClr val="C0C0C0"/>
                  </a:outerShdw>
                </a:effectLst>
                <a:ea typeface="MS PGothic" panose="020B0600070205080204" pitchFamily="34" charset="-128"/>
              </a:rPr>
            </a:br>
            <a:r>
              <a:rPr lang="en-US" altLang="en-US" dirty="0">
                <a:effectLst>
                  <a:outerShdw blurRad="38100" dist="38100" dir="2700000" algn="tl">
                    <a:srgbClr val="C0C0C0"/>
                  </a:outerShdw>
                </a:effectLst>
                <a:ea typeface="MS PGothic" panose="020B0600070205080204" pitchFamily="34" charset="-128"/>
              </a:rPr>
              <a:t>Customer Service Health</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Exhibit 14.3 Customer Service Strategies" title="Exhibit 14.3 Customer Service Strategies">
            <a:extLst>
              <a:ext uri="{FF2B5EF4-FFF2-40B4-BE49-F238E27FC236}">
                <a16:creationId xmlns:a16="http://schemas.microsoft.com/office/drawing/2014/main" id="{99E3DA2F-8FB6-0303-CE80-FE2E96DF3097}"/>
              </a:ext>
            </a:extLst>
          </p:cNvPr>
          <p:cNvPicPr>
            <a:picLocks noChangeAspect="1"/>
          </p:cNvPicPr>
          <p:nvPr/>
        </p:nvPicPr>
        <p:blipFill>
          <a:blip r:embed="rId2"/>
          <a:srcRect/>
          <a:stretch>
            <a:fillRect/>
          </a:stretch>
        </p:blipFill>
        <p:spPr bwMode="auto">
          <a:xfrm>
            <a:off x="303148" y="625151"/>
            <a:ext cx="7069854" cy="6092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6147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a:extLst>
              <a:ext uri="{FF2B5EF4-FFF2-40B4-BE49-F238E27FC236}">
                <a16:creationId xmlns:a16="http://schemas.microsoft.com/office/drawing/2014/main" id="{7E717C29-C0D4-2BE2-2A61-0CCF95509F10}"/>
              </a:ext>
            </a:extLst>
          </p:cNvPr>
          <p:cNvSpPr>
            <a:spLocks noGrp="1" noChangeArrowheads="1"/>
          </p:cNvSpPr>
          <p:nvPr>
            <p:ph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lang="en-US" altLang="en-US" sz="3000"/>
              <a:t>Customer Service Strategies (cont.)</a:t>
            </a:r>
          </a:p>
          <a:p>
            <a:pPr lvl="1">
              <a:spcBef>
                <a:spcPct val="50000"/>
              </a:spcBef>
              <a:buFont typeface="Wingdings" panose="05000000000000000000" pitchFamily="2" charset="2"/>
              <a:buChar char="v"/>
            </a:pPr>
            <a:r>
              <a:rPr lang="en-US" altLang="en-US" sz="2600"/>
              <a:t>Listen to customers and respond accordingly</a:t>
            </a:r>
          </a:p>
          <a:p>
            <a:pPr lvl="1">
              <a:spcBef>
                <a:spcPct val="50000"/>
              </a:spcBef>
              <a:buFont typeface="Wingdings" panose="05000000000000000000" pitchFamily="2" charset="2"/>
              <a:buChar char="v"/>
            </a:pPr>
            <a:r>
              <a:rPr lang="en-US" altLang="en-US" sz="2600"/>
              <a:t>Stand behind products/services</a:t>
            </a:r>
          </a:p>
          <a:p>
            <a:pPr lvl="1">
              <a:spcBef>
                <a:spcPct val="50000"/>
              </a:spcBef>
              <a:buFont typeface="Wingdings" panose="05000000000000000000" pitchFamily="2" charset="2"/>
              <a:buChar char="v"/>
            </a:pPr>
            <a:r>
              <a:rPr lang="en-US" altLang="en-US" sz="2600"/>
              <a:t>Treat customers as family members and best friends</a:t>
            </a:r>
          </a:p>
          <a:p>
            <a:pPr lvl="1">
              <a:spcBef>
                <a:spcPct val="50000"/>
              </a:spcBef>
              <a:buFont typeface="Wingdings" panose="05000000000000000000" pitchFamily="2" charset="2"/>
              <a:buChar char="v"/>
            </a:pPr>
            <a:r>
              <a:rPr lang="en-US" altLang="en-US" sz="2600"/>
              <a:t>Stay in the hearts and minds of customers</a:t>
            </a:r>
          </a:p>
        </p:txBody>
      </p:sp>
      <p:sp>
        <p:nvSpPr>
          <p:cNvPr id="2064386" name="Rectangle 2" descr="Aheader01">
            <a:extLst>
              <a:ext uri="{FF2B5EF4-FFF2-40B4-BE49-F238E27FC236}">
                <a16:creationId xmlns:a16="http://schemas.microsoft.com/office/drawing/2014/main" id="{47D66794-77D5-7058-350E-022FF93CD4AC}"/>
              </a:ext>
            </a:extLst>
          </p:cNvPr>
          <p:cNvSpPr>
            <a:spLocks noGrp="1" noChangeArrowheads="1"/>
          </p:cNvSpPr>
          <p:nvPr>
            <p:ph type="title"/>
          </p:nvPr>
        </p:nvSpPr>
        <p:spPr/>
        <p:txBody>
          <a:bodyPr vert="horz" wrap="square" lIns="91440" tIns="45720" rIns="91440" bIns="45720" numCol="1" anchorCtr="0" compatLnSpc="1">
            <a:prstTxWarp prst="textNoShape">
              <a:avLst/>
            </a:prstTxWarp>
          </a:bodyPr>
          <a:lstStyle/>
          <a:p>
            <a:pPr>
              <a:defRPr/>
            </a:pPr>
            <a:r>
              <a:rPr lang="en-US" altLang="en-US" dirty="0">
                <a:effectLst>
                  <a:outerShdw blurRad="38100" dist="38100" dir="2700000" algn="tl">
                    <a:srgbClr val="C0C0C0"/>
                  </a:outerShdw>
                </a:effectLst>
                <a:ea typeface="MS PGothic" panose="020B0600070205080204" pitchFamily="34" charset="-128"/>
              </a:rPr>
              <a:t>Evaluating a Firm’s </a:t>
            </a:r>
            <a:br>
              <a:rPr lang="en-US" altLang="en-US" dirty="0">
                <a:effectLst>
                  <a:outerShdw blurRad="38100" dist="38100" dir="2700000" algn="tl">
                    <a:srgbClr val="C0C0C0"/>
                  </a:outerShdw>
                </a:effectLst>
                <a:ea typeface="MS PGothic" panose="020B0600070205080204" pitchFamily="34" charset="-128"/>
              </a:rPr>
            </a:br>
            <a:r>
              <a:rPr lang="en-US" altLang="en-US" dirty="0">
                <a:effectLst>
                  <a:outerShdw blurRad="38100" dist="38100" dir="2700000" algn="tl">
                    <a:srgbClr val="C0C0C0"/>
                  </a:outerShdw>
                </a:effectLst>
                <a:ea typeface="MS PGothic" panose="020B0600070205080204" pitchFamily="34" charset="-128"/>
              </a:rPr>
              <a:t>Customer Service Health (cont.)</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Exhibit 14.4 Consumer Options for Dealing with Product or Service Dissatisfaction" title="Exhibit 14.4 Consumer Options for Dealing with Product or Service Dissatisfaction">
            <a:extLst>
              <a:ext uri="{FF2B5EF4-FFF2-40B4-BE49-F238E27FC236}">
                <a16:creationId xmlns:a16="http://schemas.microsoft.com/office/drawing/2014/main" id="{9B35592F-15AF-C5B3-E588-7E2248AA2B38}"/>
              </a:ext>
            </a:extLst>
          </p:cNvPr>
          <p:cNvPicPr>
            <a:picLocks noChangeAspect="1"/>
          </p:cNvPicPr>
          <p:nvPr/>
        </p:nvPicPr>
        <p:blipFill>
          <a:blip r:embed="rId2"/>
          <a:srcRect/>
          <a:stretch>
            <a:fillRect/>
          </a:stretch>
        </p:blipFill>
        <p:spPr bwMode="auto">
          <a:xfrm>
            <a:off x="725358" y="1327637"/>
            <a:ext cx="7096125"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81755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Footer Placeholder 2">
            <a:extLst>
              <a:ext uri="{FF2B5EF4-FFF2-40B4-BE49-F238E27FC236}">
                <a16:creationId xmlns:a16="http://schemas.microsoft.com/office/drawing/2014/main" id="{0C31E9DB-8992-4D2B-5E58-B12FD7CF7CC5}"/>
              </a:ext>
            </a:extLst>
          </p:cNvPr>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ea typeface="ＭＳ Ｐゴシック" panose="020B0600070205080204" pitchFamily="34" charset="-128"/>
              </a:defRPr>
            </a:lvl1pPr>
            <a:lvl2pPr marL="742950" indent="-285750">
              <a:defRPr>
                <a:solidFill>
                  <a:schemeClr val="tx1"/>
                </a:solidFill>
                <a:latin typeface="Gill Sans MT" panose="020B0502020104020203" pitchFamily="34" charset="0"/>
                <a:ea typeface="ＭＳ Ｐゴシック" panose="020B0600070205080204" pitchFamily="34" charset="-128"/>
              </a:defRPr>
            </a:lvl2pPr>
            <a:lvl3pPr marL="1143000" indent="-228600">
              <a:defRPr>
                <a:solidFill>
                  <a:schemeClr val="tx1"/>
                </a:solidFill>
                <a:latin typeface="Gill Sans MT" panose="020B0502020104020203" pitchFamily="34" charset="0"/>
                <a:ea typeface="ＭＳ Ｐゴシック" panose="020B0600070205080204" pitchFamily="34" charset="-128"/>
              </a:defRPr>
            </a:lvl3pPr>
            <a:lvl4pPr marL="1600200" indent="-228600">
              <a:defRPr>
                <a:solidFill>
                  <a:schemeClr val="tx1"/>
                </a:solidFill>
                <a:latin typeface="Gill Sans MT" panose="020B0502020104020203" pitchFamily="34" charset="0"/>
                <a:ea typeface="ＭＳ Ｐゴシック" panose="020B0600070205080204" pitchFamily="34" charset="-128"/>
              </a:defRPr>
            </a:lvl4pPr>
            <a:lvl5pPr marL="2057400" indent="-228600">
              <a:defRPr>
                <a:solidFill>
                  <a:schemeClr val="tx1"/>
                </a:solidFill>
                <a:latin typeface="Gill Sans MT" panose="020B0502020104020203"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9pPr>
          </a:lstStyle>
          <a:p>
            <a:endParaRPr lang="en-US" altLang="en-US" dirty="0"/>
          </a:p>
        </p:txBody>
      </p:sp>
      <p:sp>
        <p:nvSpPr>
          <p:cNvPr id="2035714" name="Oval 2">
            <a:extLst>
              <a:ext uri="{FF2B5EF4-FFF2-40B4-BE49-F238E27FC236}">
                <a16:creationId xmlns:a16="http://schemas.microsoft.com/office/drawing/2014/main" id="{C854EDAB-3630-2E69-0C35-07C16F89B998}"/>
              </a:ext>
            </a:extLst>
          </p:cNvPr>
          <p:cNvSpPr>
            <a:spLocks noChangeArrowheads="1"/>
          </p:cNvSpPr>
          <p:nvPr/>
        </p:nvSpPr>
        <p:spPr bwMode="auto">
          <a:xfrm>
            <a:off x="898525" y="1877721"/>
            <a:ext cx="7132638" cy="3475037"/>
          </a:xfrm>
          <a:prstGeom prst="ellipse">
            <a:avLst/>
          </a:prstGeom>
          <a:noFill/>
          <a:ln w="28575">
            <a:solidFill>
              <a:srgbClr val="AB2C2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Gill Sans MT" panose="020B0502020104020203" pitchFamily="34" charset="0"/>
                <a:ea typeface="ＭＳ Ｐゴシック" panose="020B0600070205080204" pitchFamily="34" charset="-128"/>
              </a:defRPr>
            </a:lvl1pPr>
            <a:lvl2pPr marL="742950" indent="-285750">
              <a:defRPr>
                <a:solidFill>
                  <a:schemeClr val="tx1"/>
                </a:solidFill>
                <a:latin typeface="Gill Sans MT" panose="020B0502020104020203" pitchFamily="34" charset="0"/>
                <a:ea typeface="ＭＳ Ｐゴシック" panose="020B0600070205080204" pitchFamily="34" charset="-128"/>
              </a:defRPr>
            </a:lvl2pPr>
            <a:lvl3pPr marL="1143000" indent="-228600">
              <a:defRPr>
                <a:solidFill>
                  <a:schemeClr val="tx1"/>
                </a:solidFill>
                <a:latin typeface="Gill Sans MT" panose="020B0502020104020203" pitchFamily="34" charset="0"/>
                <a:ea typeface="ＭＳ Ｐゴシック" panose="020B0600070205080204" pitchFamily="34" charset="-128"/>
              </a:defRPr>
            </a:lvl3pPr>
            <a:lvl4pPr marL="1600200" indent="-228600">
              <a:defRPr>
                <a:solidFill>
                  <a:schemeClr val="tx1"/>
                </a:solidFill>
                <a:latin typeface="Gill Sans MT" panose="020B0502020104020203" pitchFamily="34" charset="0"/>
                <a:ea typeface="ＭＳ Ｐゴシック" panose="020B0600070205080204" pitchFamily="34" charset="-128"/>
              </a:defRPr>
            </a:lvl4pPr>
            <a:lvl5pPr marL="2057400" indent="-228600">
              <a:defRPr>
                <a:solidFill>
                  <a:schemeClr val="tx1"/>
                </a:solidFill>
                <a:latin typeface="Gill Sans MT" panose="020B0502020104020203"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9pPr>
          </a:lstStyle>
          <a:p>
            <a:pPr eaLnBrk="1" hangingPunct="1"/>
            <a:endParaRPr lang="en-US" altLang="en-US"/>
          </a:p>
        </p:txBody>
      </p:sp>
      <p:sp>
        <p:nvSpPr>
          <p:cNvPr id="2035716" name="Oval 4">
            <a:extLst>
              <a:ext uri="{FF2B5EF4-FFF2-40B4-BE49-F238E27FC236}">
                <a16:creationId xmlns:a16="http://schemas.microsoft.com/office/drawing/2014/main" id="{29A23F6F-C7AD-B032-1A60-A63FCCBB1568}"/>
              </a:ext>
            </a:extLst>
          </p:cNvPr>
          <p:cNvSpPr>
            <a:spLocks noChangeArrowheads="1"/>
          </p:cNvSpPr>
          <p:nvPr/>
        </p:nvSpPr>
        <p:spPr bwMode="blackWhite">
          <a:xfrm>
            <a:off x="349250" y="1785646"/>
            <a:ext cx="3260725" cy="914400"/>
          </a:xfrm>
          <a:prstGeom prst="ellipse">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nchorCtr="1"/>
          <a:lstStyle/>
          <a:p>
            <a:pPr algn="ctr" eaLnBrk="1" hangingPunct="1">
              <a:defRPr/>
            </a:pPr>
            <a:r>
              <a:rPr lang="en-US" b="1">
                <a:solidFill>
                  <a:schemeClr val="bg1"/>
                </a:solidFill>
                <a:effectLst>
                  <a:outerShdw blurRad="38100" dist="38100" dir="2700000" algn="tl">
                    <a:srgbClr val="000000"/>
                  </a:outerShdw>
                </a:effectLst>
                <a:latin typeface="Arial" charset="0"/>
              </a:rPr>
              <a:t>Blog, Wikis, </a:t>
            </a:r>
            <a:br>
              <a:rPr lang="en-US" b="1">
                <a:solidFill>
                  <a:schemeClr val="bg1"/>
                </a:solidFill>
                <a:effectLst>
                  <a:outerShdw blurRad="38100" dist="38100" dir="2700000" algn="tl">
                    <a:srgbClr val="000000"/>
                  </a:outerShdw>
                </a:effectLst>
                <a:latin typeface="Arial" charset="0"/>
              </a:rPr>
            </a:br>
            <a:r>
              <a:rPr lang="en-US" b="1">
                <a:solidFill>
                  <a:schemeClr val="bg1"/>
                </a:solidFill>
                <a:effectLst>
                  <a:outerShdw blurRad="38100" dist="38100" dir="2700000" algn="tl">
                    <a:srgbClr val="000000"/>
                  </a:outerShdw>
                </a:effectLst>
                <a:latin typeface="Arial" charset="0"/>
              </a:rPr>
              <a:t>Social Networking</a:t>
            </a:r>
          </a:p>
        </p:txBody>
      </p:sp>
      <p:sp>
        <p:nvSpPr>
          <p:cNvPr id="2035717" name="Oval 5">
            <a:extLst>
              <a:ext uri="{FF2B5EF4-FFF2-40B4-BE49-F238E27FC236}">
                <a16:creationId xmlns:a16="http://schemas.microsoft.com/office/drawing/2014/main" id="{3D03C313-F8C4-5BDC-B117-F2DF20EBA513}"/>
              </a:ext>
            </a:extLst>
          </p:cNvPr>
          <p:cNvSpPr>
            <a:spLocks noChangeArrowheads="1"/>
          </p:cNvSpPr>
          <p:nvPr/>
        </p:nvSpPr>
        <p:spPr bwMode="blackWhite">
          <a:xfrm>
            <a:off x="349250" y="4620921"/>
            <a:ext cx="3260725" cy="914400"/>
          </a:xfrm>
          <a:prstGeom prst="ellipse">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nchorCtr="1"/>
          <a:lstStyle/>
          <a:p>
            <a:pPr algn="ctr" eaLnBrk="1" hangingPunct="1">
              <a:defRPr/>
            </a:pPr>
            <a:r>
              <a:rPr lang="en-US" b="1">
                <a:solidFill>
                  <a:schemeClr val="bg1"/>
                </a:solidFill>
                <a:effectLst>
                  <a:outerShdw blurRad="38100" dist="38100" dir="2700000" algn="tl">
                    <a:srgbClr val="000000"/>
                  </a:outerShdw>
                </a:effectLst>
                <a:latin typeface="Arial" charset="0"/>
              </a:rPr>
              <a:t>Customer Information </a:t>
            </a:r>
            <a:br>
              <a:rPr lang="en-US" b="1">
                <a:solidFill>
                  <a:schemeClr val="bg1"/>
                </a:solidFill>
                <a:effectLst>
                  <a:outerShdw blurRad="38100" dist="38100" dir="2700000" algn="tl">
                    <a:srgbClr val="000000"/>
                  </a:outerShdw>
                </a:effectLst>
                <a:latin typeface="Arial" charset="0"/>
              </a:rPr>
            </a:br>
            <a:r>
              <a:rPr lang="en-US" b="1">
                <a:solidFill>
                  <a:schemeClr val="bg1"/>
                </a:solidFill>
                <a:effectLst>
                  <a:outerShdw blurRad="38100" dist="38100" dir="2700000" algn="tl">
                    <a:srgbClr val="000000"/>
                  </a:outerShdw>
                </a:effectLst>
                <a:latin typeface="Arial" charset="0"/>
              </a:rPr>
              <a:t>Management Systems</a:t>
            </a:r>
          </a:p>
        </p:txBody>
      </p:sp>
      <p:sp>
        <p:nvSpPr>
          <p:cNvPr id="2035718" name="Oval 6">
            <a:extLst>
              <a:ext uri="{FF2B5EF4-FFF2-40B4-BE49-F238E27FC236}">
                <a16:creationId xmlns:a16="http://schemas.microsoft.com/office/drawing/2014/main" id="{E93A6010-6DA5-BFB3-1827-720B3C5EB3E9}"/>
              </a:ext>
            </a:extLst>
          </p:cNvPr>
          <p:cNvSpPr>
            <a:spLocks noChangeArrowheads="1"/>
          </p:cNvSpPr>
          <p:nvPr/>
        </p:nvSpPr>
        <p:spPr bwMode="blackWhite">
          <a:xfrm>
            <a:off x="5426075" y="1785646"/>
            <a:ext cx="3044825" cy="914400"/>
          </a:xfrm>
          <a:prstGeom prst="ellipse">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nchorCtr="1"/>
          <a:lstStyle/>
          <a:p>
            <a:pPr algn="ctr" eaLnBrk="1" hangingPunct="1">
              <a:defRPr/>
            </a:pPr>
            <a:r>
              <a:rPr lang="en-US" b="1">
                <a:solidFill>
                  <a:schemeClr val="bg1"/>
                </a:solidFill>
                <a:effectLst>
                  <a:outerShdw blurRad="38100" dist="38100" dir="2700000" algn="tl">
                    <a:srgbClr val="000000"/>
                  </a:outerShdw>
                </a:effectLst>
                <a:latin typeface="Arial" charset="0"/>
              </a:rPr>
              <a:t>Online</a:t>
            </a:r>
            <a:br>
              <a:rPr lang="en-US" b="1">
                <a:solidFill>
                  <a:schemeClr val="bg1"/>
                </a:solidFill>
                <a:effectLst>
                  <a:outerShdw blurRad="38100" dist="38100" dir="2700000" algn="tl">
                    <a:srgbClr val="000000"/>
                  </a:outerShdw>
                </a:effectLst>
                <a:latin typeface="Arial" charset="0"/>
              </a:rPr>
            </a:br>
            <a:r>
              <a:rPr lang="en-US" b="1">
                <a:solidFill>
                  <a:schemeClr val="bg1"/>
                </a:solidFill>
                <a:effectLst>
                  <a:outerShdw blurRad="38100" dist="38100" dir="2700000" algn="tl">
                    <a:srgbClr val="000000"/>
                  </a:outerShdw>
                </a:effectLst>
                <a:latin typeface="Arial" charset="0"/>
              </a:rPr>
              <a:t>Communities</a:t>
            </a:r>
          </a:p>
        </p:txBody>
      </p:sp>
      <p:sp>
        <p:nvSpPr>
          <p:cNvPr id="2035719" name="Oval 7">
            <a:extLst>
              <a:ext uri="{FF2B5EF4-FFF2-40B4-BE49-F238E27FC236}">
                <a16:creationId xmlns:a16="http://schemas.microsoft.com/office/drawing/2014/main" id="{67AB63CA-1406-0447-6ACE-9EA22680190E}"/>
              </a:ext>
            </a:extLst>
          </p:cNvPr>
          <p:cNvSpPr>
            <a:spLocks noChangeArrowheads="1"/>
          </p:cNvSpPr>
          <p:nvPr/>
        </p:nvSpPr>
        <p:spPr bwMode="blackWhite">
          <a:xfrm>
            <a:off x="5318125" y="4620921"/>
            <a:ext cx="3260725" cy="914400"/>
          </a:xfrm>
          <a:prstGeom prst="ellipse">
            <a:avLst/>
          </a:prstGeom>
          <a:solidFill>
            <a:srgbClr val="0070C0"/>
          </a:solidFill>
          <a:ln>
            <a:headEnd/>
            <a:tailEnd/>
          </a:ln>
        </p:spPr>
        <p:style>
          <a:lnRef idx="0">
            <a:schemeClr val="accent6"/>
          </a:lnRef>
          <a:fillRef idx="3">
            <a:schemeClr val="accent6"/>
          </a:fillRef>
          <a:effectRef idx="3">
            <a:schemeClr val="accent6"/>
          </a:effectRef>
          <a:fontRef idx="minor">
            <a:schemeClr val="lt1"/>
          </a:fontRef>
        </p:style>
        <p:txBody>
          <a:bodyPr wrap="none" anchor="ctr" anchorCtr="1"/>
          <a:lstStyle/>
          <a:p>
            <a:pPr algn="ctr" eaLnBrk="1" hangingPunct="1">
              <a:defRPr/>
            </a:pPr>
            <a:r>
              <a:rPr lang="en-US" b="1">
                <a:solidFill>
                  <a:schemeClr val="bg1"/>
                </a:solidFill>
                <a:effectLst>
                  <a:outerShdw blurRad="38100" dist="38100" dir="2700000" algn="tl">
                    <a:srgbClr val="000000"/>
                  </a:outerShdw>
                </a:effectLst>
                <a:latin typeface="Arial" charset="0"/>
              </a:rPr>
              <a:t>Hosted Call </a:t>
            </a:r>
            <a:br>
              <a:rPr lang="en-US" b="1">
                <a:solidFill>
                  <a:schemeClr val="bg1"/>
                </a:solidFill>
                <a:effectLst>
                  <a:outerShdw blurRad="38100" dist="38100" dir="2700000" algn="tl">
                    <a:srgbClr val="000000"/>
                  </a:outerShdw>
                </a:effectLst>
                <a:latin typeface="Arial" charset="0"/>
              </a:rPr>
            </a:br>
            <a:r>
              <a:rPr lang="en-US" b="1">
                <a:solidFill>
                  <a:schemeClr val="bg1"/>
                </a:solidFill>
                <a:effectLst>
                  <a:outerShdw blurRad="38100" dist="38100" dir="2700000" algn="tl">
                    <a:srgbClr val="000000"/>
                  </a:outerShdw>
                </a:effectLst>
                <a:latin typeface="Arial" charset="0"/>
              </a:rPr>
              <a:t>Centers</a:t>
            </a:r>
          </a:p>
        </p:txBody>
      </p:sp>
      <p:pic>
        <p:nvPicPr>
          <p:cNvPr id="39946" name="Picture 8" descr="Using Technoloy to Support Customer Relationship Managemen" title="Using Technoloy to Support Customer Relationship Management">
            <a:extLst>
              <a:ext uri="{FF2B5EF4-FFF2-40B4-BE49-F238E27FC236}">
                <a16:creationId xmlns:a16="http://schemas.microsoft.com/office/drawing/2014/main" id="{FFEA2408-2912-A30E-86BA-62EE5574CCD9}"/>
              </a:ext>
            </a:extLst>
          </p:cNvPr>
          <p:cNvPicPr>
            <a:picLocks noChangeAspect="1" noChangeArrowheads="1"/>
          </p:cNvPicPr>
          <p:nvPr/>
        </p:nvPicPr>
        <p:blipFill>
          <a:blip r:embed="rId3"/>
          <a:srcRect/>
          <a:stretch>
            <a:fillRect/>
          </a:stretch>
        </p:blipFill>
        <p:spPr bwMode="auto">
          <a:xfrm>
            <a:off x="2727325" y="2451100"/>
            <a:ext cx="357505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4" name="Text Box 9">
            <a:extLst>
              <a:ext uri="{FF2B5EF4-FFF2-40B4-BE49-F238E27FC236}">
                <a16:creationId xmlns:a16="http://schemas.microsoft.com/office/drawing/2014/main" id="{7867223F-3F9D-79BA-628D-C4C55D40E9F6}"/>
              </a:ext>
            </a:extLst>
          </p:cNvPr>
          <p:cNvSpPr txBox="1">
            <a:spLocks noChangeArrowheads="1"/>
          </p:cNvSpPr>
          <p:nvPr/>
        </p:nvSpPr>
        <p:spPr bwMode="auto">
          <a:xfrm>
            <a:off x="3184525" y="3889083"/>
            <a:ext cx="2743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Gill Sans MT" panose="020B0502020104020203" pitchFamily="34" charset="0"/>
                <a:ea typeface="ＭＳ Ｐゴシック" panose="020B0600070205080204" pitchFamily="34" charset="-128"/>
              </a:defRPr>
            </a:lvl1pPr>
            <a:lvl2pPr marL="742950" indent="-285750">
              <a:defRPr>
                <a:solidFill>
                  <a:schemeClr val="tx1"/>
                </a:solidFill>
                <a:latin typeface="Gill Sans MT" panose="020B0502020104020203" pitchFamily="34" charset="0"/>
                <a:ea typeface="ＭＳ Ｐゴシック" panose="020B0600070205080204" pitchFamily="34" charset="-128"/>
              </a:defRPr>
            </a:lvl2pPr>
            <a:lvl3pPr marL="1143000" indent="-228600">
              <a:defRPr>
                <a:solidFill>
                  <a:schemeClr val="tx1"/>
                </a:solidFill>
                <a:latin typeface="Gill Sans MT" panose="020B0502020104020203" pitchFamily="34" charset="0"/>
                <a:ea typeface="ＭＳ Ｐゴシック" panose="020B0600070205080204" pitchFamily="34" charset="-128"/>
              </a:defRPr>
            </a:lvl3pPr>
            <a:lvl4pPr marL="1600200" indent="-228600">
              <a:defRPr>
                <a:solidFill>
                  <a:schemeClr val="tx1"/>
                </a:solidFill>
                <a:latin typeface="Gill Sans MT" panose="020B0502020104020203" pitchFamily="34" charset="0"/>
                <a:ea typeface="ＭＳ Ｐゴシック" panose="020B0600070205080204" pitchFamily="34" charset="-128"/>
              </a:defRPr>
            </a:lvl4pPr>
            <a:lvl5pPr marL="2057400" indent="-228600">
              <a:defRPr>
                <a:solidFill>
                  <a:schemeClr val="tx1"/>
                </a:solidFill>
                <a:latin typeface="Gill Sans MT" panose="020B0502020104020203"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9pPr>
          </a:lstStyle>
          <a:p>
            <a:pPr algn="ctr" eaLnBrk="1" hangingPunct="1">
              <a:spcBef>
                <a:spcPct val="50000"/>
              </a:spcBef>
            </a:pPr>
            <a:r>
              <a:rPr lang="en-US" altLang="en-US" sz="2400" b="1">
                <a:latin typeface="Arial" panose="020B0604020202020204" pitchFamily="34" charset="0"/>
              </a:rPr>
              <a:t>CRM Software</a:t>
            </a:r>
            <a:br>
              <a:rPr lang="en-US" altLang="en-US" sz="2400" b="1">
                <a:latin typeface="Arial" panose="020B0604020202020204" pitchFamily="34" charset="0"/>
              </a:rPr>
            </a:br>
            <a:r>
              <a:rPr lang="en-US" altLang="en-US" sz="2400" b="1">
                <a:latin typeface="Arial" panose="020B0604020202020204" pitchFamily="34" charset="0"/>
              </a:rPr>
              <a:t>Web 2.0</a:t>
            </a:r>
          </a:p>
        </p:txBody>
      </p:sp>
    </p:spTree>
  </p:cSld>
  <p:clrMapOvr>
    <a:masterClrMapping/>
  </p:clrMapOvr>
  <p:transition spd="slow">
    <p:cut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nodeType="afterEffect">
                                  <p:stCondLst>
                                    <p:cond delay="0"/>
                                  </p:stCondLst>
                                  <p:childTnLst>
                                    <p:set>
                                      <p:cBhvr>
                                        <p:cTn id="6" dur="1" fill="hold">
                                          <p:stCondLst>
                                            <p:cond delay="0"/>
                                          </p:stCondLst>
                                        </p:cTn>
                                        <p:tgtEl>
                                          <p:spTgt spid="2035714"/>
                                        </p:tgtEl>
                                        <p:attrNameLst>
                                          <p:attrName>style.visibility</p:attrName>
                                        </p:attrNameLst>
                                      </p:cBhvr>
                                      <p:to>
                                        <p:strVal val="visible"/>
                                      </p:to>
                                    </p:set>
                                    <p:anim calcmode="lin" valueType="num">
                                      <p:cBhvr>
                                        <p:cTn id="7" dur="1000" fill="hold"/>
                                        <p:tgtEl>
                                          <p:spTgt spid="2035714"/>
                                        </p:tgtEl>
                                        <p:attrNameLst>
                                          <p:attrName>ppt_w</p:attrName>
                                        </p:attrNameLst>
                                      </p:cBhvr>
                                      <p:tavLst>
                                        <p:tav tm="0">
                                          <p:val>
                                            <p:strVal val="#ppt_w*0.70"/>
                                          </p:val>
                                        </p:tav>
                                        <p:tav tm="100000">
                                          <p:val>
                                            <p:strVal val="#ppt_w"/>
                                          </p:val>
                                        </p:tav>
                                      </p:tavLst>
                                    </p:anim>
                                    <p:anim calcmode="lin" valueType="num">
                                      <p:cBhvr>
                                        <p:cTn id="8" dur="1000" fill="hold"/>
                                        <p:tgtEl>
                                          <p:spTgt spid="2035714"/>
                                        </p:tgtEl>
                                        <p:attrNameLst>
                                          <p:attrName>ppt_h</p:attrName>
                                        </p:attrNameLst>
                                      </p:cBhvr>
                                      <p:tavLst>
                                        <p:tav tm="0">
                                          <p:val>
                                            <p:strVal val="#ppt_h"/>
                                          </p:val>
                                        </p:tav>
                                        <p:tav tm="100000">
                                          <p:val>
                                            <p:strVal val="#ppt_h"/>
                                          </p:val>
                                        </p:tav>
                                      </p:tavLst>
                                    </p:anim>
                                    <p:animEffect transition="in" filter="fade">
                                      <p:cBhvr>
                                        <p:cTn id="9" dur="1000"/>
                                        <p:tgtEl>
                                          <p:spTgt spid="2035714"/>
                                        </p:tgtEl>
                                      </p:cBhvr>
                                    </p:animEffect>
                                  </p:childTnLst>
                                </p:cTn>
                              </p:par>
                            </p:childTnLst>
                          </p:cTn>
                        </p:par>
                        <p:par>
                          <p:cTn id="10" fill="hold" nodeType="afterGroup">
                            <p:stCondLst>
                              <p:cond delay="1000"/>
                            </p:stCondLst>
                            <p:childTnLst>
                              <p:par>
                                <p:cTn id="11" presetID="23" presetClass="entr" presetSubtype="528" fill="hold" nodeType="afterEffect">
                                  <p:stCondLst>
                                    <p:cond delay="0"/>
                                  </p:stCondLst>
                                  <p:childTnLst>
                                    <p:set>
                                      <p:cBhvr>
                                        <p:cTn id="12" dur="1" fill="hold">
                                          <p:stCondLst>
                                            <p:cond delay="0"/>
                                          </p:stCondLst>
                                        </p:cTn>
                                        <p:tgtEl>
                                          <p:spTgt spid="2035716"/>
                                        </p:tgtEl>
                                        <p:attrNameLst>
                                          <p:attrName>style.visibility</p:attrName>
                                        </p:attrNameLst>
                                      </p:cBhvr>
                                      <p:to>
                                        <p:strVal val="visible"/>
                                      </p:to>
                                    </p:set>
                                    <p:anim calcmode="lin" valueType="num">
                                      <p:cBhvr>
                                        <p:cTn id="13" dur="500" fill="hold"/>
                                        <p:tgtEl>
                                          <p:spTgt spid="2035716"/>
                                        </p:tgtEl>
                                        <p:attrNameLst>
                                          <p:attrName>ppt_w</p:attrName>
                                        </p:attrNameLst>
                                      </p:cBhvr>
                                      <p:tavLst>
                                        <p:tav tm="0">
                                          <p:val>
                                            <p:fltVal val="0"/>
                                          </p:val>
                                        </p:tav>
                                        <p:tav tm="100000">
                                          <p:val>
                                            <p:strVal val="#ppt_w"/>
                                          </p:val>
                                        </p:tav>
                                      </p:tavLst>
                                    </p:anim>
                                    <p:anim calcmode="lin" valueType="num">
                                      <p:cBhvr>
                                        <p:cTn id="14" dur="500" fill="hold"/>
                                        <p:tgtEl>
                                          <p:spTgt spid="2035716"/>
                                        </p:tgtEl>
                                        <p:attrNameLst>
                                          <p:attrName>ppt_h</p:attrName>
                                        </p:attrNameLst>
                                      </p:cBhvr>
                                      <p:tavLst>
                                        <p:tav tm="0">
                                          <p:val>
                                            <p:fltVal val="0"/>
                                          </p:val>
                                        </p:tav>
                                        <p:tav tm="100000">
                                          <p:val>
                                            <p:strVal val="#ppt_h"/>
                                          </p:val>
                                        </p:tav>
                                      </p:tavLst>
                                    </p:anim>
                                    <p:anim calcmode="lin" valueType="num">
                                      <p:cBhvr>
                                        <p:cTn id="15" dur="500" fill="hold"/>
                                        <p:tgtEl>
                                          <p:spTgt spid="2035716"/>
                                        </p:tgtEl>
                                        <p:attrNameLst>
                                          <p:attrName>ppt_x</p:attrName>
                                        </p:attrNameLst>
                                      </p:cBhvr>
                                      <p:tavLst>
                                        <p:tav tm="0">
                                          <p:val>
                                            <p:fltVal val="0.5"/>
                                          </p:val>
                                        </p:tav>
                                        <p:tav tm="100000">
                                          <p:val>
                                            <p:strVal val="#ppt_x"/>
                                          </p:val>
                                        </p:tav>
                                      </p:tavLst>
                                    </p:anim>
                                    <p:anim calcmode="lin" valueType="num">
                                      <p:cBhvr>
                                        <p:cTn id="16" dur="500" fill="hold"/>
                                        <p:tgtEl>
                                          <p:spTgt spid="2035716"/>
                                        </p:tgtEl>
                                        <p:attrNameLst>
                                          <p:attrName>ppt_y</p:attrName>
                                        </p:attrNameLst>
                                      </p:cBhvr>
                                      <p:tavLst>
                                        <p:tav tm="0">
                                          <p:val>
                                            <p:fltVal val="0.5"/>
                                          </p:val>
                                        </p:tav>
                                        <p:tav tm="100000">
                                          <p:val>
                                            <p:strVal val="#ppt_y"/>
                                          </p:val>
                                        </p:tav>
                                      </p:tavLst>
                                    </p:anim>
                                  </p:childTnLst>
                                </p:cTn>
                              </p:par>
                            </p:childTnLst>
                          </p:cTn>
                        </p:par>
                        <p:par>
                          <p:cTn id="17" fill="hold" nodeType="afterGroup">
                            <p:stCondLst>
                              <p:cond delay="1500"/>
                            </p:stCondLst>
                            <p:childTnLst>
                              <p:par>
                                <p:cTn id="18" presetID="23" presetClass="entr" presetSubtype="528" fill="hold" nodeType="afterEffect">
                                  <p:stCondLst>
                                    <p:cond delay="0"/>
                                  </p:stCondLst>
                                  <p:childTnLst>
                                    <p:set>
                                      <p:cBhvr>
                                        <p:cTn id="19" dur="1" fill="hold">
                                          <p:stCondLst>
                                            <p:cond delay="0"/>
                                          </p:stCondLst>
                                        </p:cTn>
                                        <p:tgtEl>
                                          <p:spTgt spid="2035717"/>
                                        </p:tgtEl>
                                        <p:attrNameLst>
                                          <p:attrName>style.visibility</p:attrName>
                                        </p:attrNameLst>
                                      </p:cBhvr>
                                      <p:to>
                                        <p:strVal val="visible"/>
                                      </p:to>
                                    </p:set>
                                    <p:anim calcmode="lin" valueType="num">
                                      <p:cBhvr>
                                        <p:cTn id="20" dur="500" fill="hold"/>
                                        <p:tgtEl>
                                          <p:spTgt spid="2035717"/>
                                        </p:tgtEl>
                                        <p:attrNameLst>
                                          <p:attrName>ppt_w</p:attrName>
                                        </p:attrNameLst>
                                      </p:cBhvr>
                                      <p:tavLst>
                                        <p:tav tm="0">
                                          <p:val>
                                            <p:fltVal val="0"/>
                                          </p:val>
                                        </p:tav>
                                        <p:tav tm="100000">
                                          <p:val>
                                            <p:strVal val="#ppt_w"/>
                                          </p:val>
                                        </p:tav>
                                      </p:tavLst>
                                    </p:anim>
                                    <p:anim calcmode="lin" valueType="num">
                                      <p:cBhvr>
                                        <p:cTn id="21" dur="500" fill="hold"/>
                                        <p:tgtEl>
                                          <p:spTgt spid="2035717"/>
                                        </p:tgtEl>
                                        <p:attrNameLst>
                                          <p:attrName>ppt_h</p:attrName>
                                        </p:attrNameLst>
                                      </p:cBhvr>
                                      <p:tavLst>
                                        <p:tav tm="0">
                                          <p:val>
                                            <p:fltVal val="0"/>
                                          </p:val>
                                        </p:tav>
                                        <p:tav tm="100000">
                                          <p:val>
                                            <p:strVal val="#ppt_h"/>
                                          </p:val>
                                        </p:tav>
                                      </p:tavLst>
                                    </p:anim>
                                    <p:anim calcmode="lin" valueType="num">
                                      <p:cBhvr>
                                        <p:cTn id="22" dur="500" fill="hold"/>
                                        <p:tgtEl>
                                          <p:spTgt spid="2035717"/>
                                        </p:tgtEl>
                                        <p:attrNameLst>
                                          <p:attrName>ppt_x</p:attrName>
                                        </p:attrNameLst>
                                      </p:cBhvr>
                                      <p:tavLst>
                                        <p:tav tm="0">
                                          <p:val>
                                            <p:fltVal val="0.5"/>
                                          </p:val>
                                        </p:tav>
                                        <p:tav tm="100000">
                                          <p:val>
                                            <p:strVal val="#ppt_x"/>
                                          </p:val>
                                        </p:tav>
                                      </p:tavLst>
                                    </p:anim>
                                    <p:anim calcmode="lin" valueType="num">
                                      <p:cBhvr>
                                        <p:cTn id="23" dur="500" fill="hold"/>
                                        <p:tgtEl>
                                          <p:spTgt spid="2035717"/>
                                        </p:tgtEl>
                                        <p:attrNameLst>
                                          <p:attrName>ppt_y</p:attrName>
                                        </p:attrNameLst>
                                      </p:cBhvr>
                                      <p:tavLst>
                                        <p:tav tm="0">
                                          <p:val>
                                            <p:fltVal val="0.5"/>
                                          </p:val>
                                        </p:tav>
                                        <p:tav tm="100000">
                                          <p:val>
                                            <p:strVal val="#ppt_y"/>
                                          </p:val>
                                        </p:tav>
                                      </p:tavLst>
                                    </p:anim>
                                  </p:childTnLst>
                                </p:cTn>
                              </p:par>
                            </p:childTnLst>
                          </p:cTn>
                        </p:par>
                        <p:par>
                          <p:cTn id="24" fill="hold" nodeType="afterGroup">
                            <p:stCondLst>
                              <p:cond delay="2000"/>
                            </p:stCondLst>
                            <p:childTnLst>
                              <p:par>
                                <p:cTn id="25" presetID="23" presetClass="entr" presetSubtype="528" fill="hold" nodeType="afterEffect">
                                  <p:stCondLst>
                                    <p:cond delay="0"/>
                                  </p:stCondLst>
                                  <p:childTnLst>
                                    <p:set>
                                      <p:cBhvr>
                                        <p:cTn id="26" dur="1" fill="hold">
                                          <p:stCondLst>
                                            <p:cond delay="0"/>
                                          </p:stCondLst>
                                        </p:cTn>
                                        <p:tgtEl>
                                          <p:spTgt spid="2035718"/>
                                        </p:tgtEl>
                                        <p:attrNameLst>
                                          <p:attrName>style.visibility</p:attrName>
                                        </p:attrNameLst>
                                      </p:cBhvr>
                                      <p:to>
                                        <p:strVal val="visible"/>
                                      </p:to>
                                    </p:set>
                                    <p:anim calcmode="lin" valueType="num">
                                      <p:cBhvr>
                                        <p:cTn id="27" dur="500" fill="hold"/>
                                        <p:tgtEl>
                                          <p:spTgt spid="2035718"/>
                                        </p:tgtEl>
                                        <p:attrNameLst>
                                          <p:attrName>ppt_w</p:attrName>
                                        </p:attrNameLst>
                                      </p:cBhvr>
                                      <p:tavLst>
                                        <p:tav tm="0">
                                          <p:val>
                                            <p:fltVal val="0"/>
                                          </p:val>
                                        </p:tav>
                                        <p:tav tm="100000">
                                          <p:val>
                                            <p:strVal val="#ppt_w"/>
                                          </p:val>
                                        </p:tav>
                                      </p:tavLst>
                                    </p:anim>
                                    <p:anim calcmode="lin" valueType="num">
                                      <p:cBhvr>
                                        <p:cTn id="28" dur="500" fill="hold"/>
                                        <p:tgtEl>
                                          <p:spTgt spid="2035718"/>
                                        </p:tgtEl>
                                        <p:attrNameLst>
                                          <p:attrName>ppt_h</p:attrName>
                                        </p:attrNameLst>
                                      </p:cBhvr>
                                      <p:tavLst>
                                        <p:tav tm="0">
                                          <p:val>
                                            <p:fltVal val="0"/>
                                          </p:val>
                                        </p:tav>
                                        <p:tav tm="100000">
                                          <p:val>
                                            <p:strVal val="#ppt_h"/>
                                          </p:val>
                                        </p:tav>
                                      </p:tavLst>
                                    </p:anim>
                                    <p:anim calcmode="lin" valueType="num">
                                      <p:cBhvr>
                                        <p:cTn id="29" dur="500" fill="hold"/>
                                        <p:tgtEl>
                                          <p:spTgt spid="2035718"/>
                                        </p:tgtEl>
                                        <p:attrNameLst>
                                          <p:attrName>ppt_x</p:attrName>
                                        </p:attrNameLst>
                                      </p:cBhvr>
                                      <p:tavLst>
                                        <p:tav tm="0">
                                          <p:val>
                                            <p:fltVal val="0.5"/>
                                          </p:val>
                                        </p:tav>
                                        <p:tav tm="100000">
                                          <p:val>
                                            <p:strVal val="#ppt_x"/>
                                          </p:val>
                                        </p:tav>
                                      </p:tavLst>
                                    </p:anim>
                                    <p:anim calcmode="lin" valueType="num">
                                      <p:cBhvr>
                                        <p:cTn id="30" dur="500" fill="hold"/>
                                        <p:tgtEl>
                                          <p:spTgt spid="2035718"/>
                                        </p:tgtEl>
                                        <p:attrNameLst>
                                          <p:attrName>ppt_y</p:attrName>
                                        </p:attrNameLst>
                                      </p:cBhvr>
                                      <p:tavLst>
                                        <p:tav tm="0">
                                          <p:val>
                                            <p:fltVal val="0.5"/>
                                          </p:val>
                                        </p:tav>
                                        <p:tav tm="100000">
                                          <p:val>
                                            <p:strVal val="#ppt_y"/>
                                          </p:val>
                                        </p:tav>
                                      </p:tavLst>
                                    </p:anim>
                                  </p:childTnLst>
                                </p:cTn>
                              </p:par>
                            </p:childTnLst>
                          </p:cTn>
                        </p:par>
                        <p:par>
                          <p:cTn id="31" fill="hold" nodeType="afterGroup">
                            <p:stCondLst>
                              <p:cond delay="2500"/>
                            </p:stCondLst>
                            <p:childTnLst>
                              <p:par>
                                <p:cTn id="32" presetID="23" presetClass="entr" presetSubtype="528" fill="hold" nodeType="afterEffect">
                                  <p:stCondLst>
                                    <p:cond delay="0"/>
                                  </p:stCondLst>
                                  <p:childTnLst>
                                    <p:set>
                                      <p:cBhvr>
                                        <p:cTn id="33" dur="1" fill="hold">
                                          <p:stCondLst>
                                            <p:cond delay="0"/>
                                          </p:stCondLst>
                                        </p:cTn>
                                        <p:tgtEl>
                                          <p:spTgt spid="2035719"/>
                                        </p:tgtEl>
                                        <p:attrNameLst>
                                          <p:attrName>style.visibility</p:attrName>
                                        </p:attrNameLst>
                                      </p:cBhvr>
                                      <p:to>
                                        <p:strVal val="visible"/>
                                      </p:to>
                                    </p:set>
                                    <p:anim calcmode="lin" valueType="num">
                                      <p:cBhvr>
                                        <p:cTn id="34" dur="500" fill="hold"/>
                                        <p:tgtEl>
                                          <p:spTgt spid="2035719"/>
                                        </p:tgtEl>
                                        <p:attrNameLst>
                                          <p:attrName>ppt_w</p:attrName>
                                        </p:attrNameLst>
                                      </p:cBhvr>
                                      <p:tavLst>
                                        <p:tav tm="0">
                                          <p:val>
                                            <p:fltVal val="0"/>
                                          </p:val>
                                        </p:tav>
                                        <p:tav tm="100000">
                                          <p:val>
                                            <p:strVal val="#ppt_w"/>
                                          </p:val>
                                        </p:tav>
                                      </p:tavLst>
                                    </p:anim>
                                    <p:anim calcmode="lin" valueType="num">
                                      <p:cBhvr>
                                        <p:cTn id="35" dur="500" fill="hold"/>
                                        <p:tgtEl>
                                          <p:spTgt spid="2035719"/>
                                        </p:tgtEl>
                                        <p:attrNameLst>
                                          <p:attrName>ppt_h</p:attrName>
                                        </p:attrNameLst>
                                      </p:cBhvr>
                                      <p:tavLst>
                                        <p:tav tm="0">
                                          <p:val>
                                            <p:fltVal val="0"/>
                                          </p:val>
                                        </p:tav>
                                        <p:tav tm="100000">
                                          <p:val>
                                            <p:strVal val="#ppt_h"/>
                                          </p:val>
                                        </p:tav>
                                      </p:tavLst>
                                    </p:anim>
                                    <p:anim calcmode="lin" valueType="num">
                                      <p:cBhvr>
                                        <p:cTn id="36" dur="500" fill="hold"/>
                                        <p:tgtEl>
                                          <p:spTgt spid="2035719"/>
                                        </p:tgtEl>
                                        <p:attrNameLst>
                                          <p:attrName>ppt_x</p:attrName>
                                        </p:attrNameLst>
                                      </p:cBhvr>
                                      <p:tavLst>
                                        <p:tav tm="0">
                                          <p:val>
                                            <p:fltVal val="0.5"/>
                                          </p:val>
                                        </p:tav>
                                        <p:tav tm="100000">
                                          <p:val>
                                            <p:strVal val="#ppt_x"/>
                                          </p:val>
                                        </p:tav>
                                      </p:tavLst>
                                    </p:anim>
                                    <p:anim calcmode="lin" valueType="num">
                                      <p:cBhvr>
                                        <p:cTn id="37" dur="500" fill="hold"/>
                                        <p:tgtEl>
                                          <p:spTgt spid="203571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5714"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98D0A5-ABBA-9001-23A1-B1D14FC98228}"/>
              </a:ext>
            </a:extLst>
          </p:cNvPr>
          <p:cNvSpPr>
            <a:spLocks noGrp="1"/>
          </p:cNvSpPr>
          <p:nvPr>
            <p:ph type="sldNum" sz="quarter" idx="11"/>
          </p:nvPr>
        </p:nvSpPr>
        <p:spPr/>
        <p:txBody>
          <a:bodyPr/>
          <a:lstStyle/>
          <a:p>
            <a:r>
              <a:rPr lang="en-US" altLang="en-US"/>
              <a:t>14–</a:t>
            </a:r>
            <a:fld id="{68E6171F-D957-4D83-8AE9-175CCFE68613}" type="slidenum">
              <a:rPr lang="en-US" altLang="en-US" smtClean="0"/>
              <a:pPr/>
              <a:t>135</a:t>
            </a:fld>
            <a:endParaRPr lang="en-US" altLang="en-US"/>
          </a:p>
        </p:txBody>
      </p:sp>
      <p:pic>
        <p:nvPicPr>
          <p:cNvPr id="4" name="Picture 5" descr="Exhibit 14.5 Highly Recommended Software Packages for Small Business" title="Exhibit 14.5 Highly Recommended Software Packages for Small Business">
            <a:extLst>
              <a:ext uri="{FF2B5EF4-FFF2-40B4-BE49-F238E27FC236}">
                <a16:creationId xmlns:a16="http://schemas.microsoft.com/office/drawing/2014/main" id="{87127375-321D-E1BC-3104-7627399F3B60}"/>
              </a:ext>
            </a:extLst>
          </p:cNvPr>
          <p:cNvPicPr>
            <a:picLocks noChangeAspect="1"/>
          </p:cNvPicPr>
          <p:nvPr/>
        </p:nvPicPr>
        <p:blipFill>
          <a:blip r:embed="rId2"/>
          <a:srcRect/>
          <a:stretch>
            <a:fillRect/>
          </a:stretch>
        </p:blipFill>
        <p:spPr bwMode="auto">
          <a:xfrm>
            <a:off x="242596" y="1554778"/>
            <a:ext cx="8243888"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2763666"/>
      </p:ext>
    </p:extLst>
  </p:cSld>
  <p:clrMapOvr>
    <a:masterClrMapping/>
  </p:clrMapOvr>
  <p:transition spd="slow">
    <p:cut thruBlk="1"/>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6EC5-1482-792F-2D36-D2274E7EF14C}"/>
              </a:ext>
            </a:extLst>
          </p:cNvPr>
          <p:cNvSpPr>
            <a:spLocks noGrp="1"/>
          </p:cNvSpPr>
          <p:nvPr>
            <p:ph type="title"/>
          </p:nvPr>
        </p:nvSpPr>
        <p:spPr>
          <a:xfrm>
            <a:off x="257630" y="429974"/>
            <a:ext cx="7188200" cy="846376"/>
          </a:xfrm>
          <a:solidFill>
            <a:srgbClr val="FFFFFF"/>
          </a:solidFill>
        </p:spPr>
        <p:txBody>
          <a:bodyPr/>
          <a:lstStyle>
            <a:lvl1pPr eaLnBrk="0" hangingPunct="0">
              <a:defRPr sz="2400">
                <a:solidFill>
                  <a:schemeClr val="tx1"/>
                </a:solidFill>
                <a:latin typeface="Gill Sans MT" panose="020B0502020104020203" pitchFamily="34" charset="0"/>
                <a:ea typeface="MS PGothic" panose="020B0600070205080204" pitchFamily="34" charset="-128"/>
              </a:defRPr>
            </a:lvl1pPr>
            <a:lvl2pPr marL="742950" indent="-285750" eaLnBrk="0" hangingPunct="0">
              <a:defRPr sz="2400">
                <a:solidFill>
                  <a:schemeClr val="tx1"/>
                </a:solidFill>
                <a:latin typeface="Gill Sans MT" panose="020B0502020104020203" pitchFamily="34" charset="0"/>
                <a:ea typeface="MS PGothic" panose="020B0600070205080204" pitchFamily="34" charset="-128"/>
              </a:defRPr>
            </a:lvl2pPr>
            <a:lvl3pPr marL="1143000" indent="-228600" eaLnBrk="0" hangingPunct="0">
              <a:defRPr sz="2400">
                <a:solidFill>
                  <a:schemeClr val="tx1"/>
                </a:solidFill>
                <a:latin typeface="Gill Sans MT" panose="020B0502020104020203" pitchFamily="34" charset="0"/>
                <a:ea typeface="MS PGothic" panose="020B0600070205080204" pitchFamily="34" charset="-128"/>
              </a:defRPr>
            </a:lvl3pPr>
            <a:lvl4pPr marL="1600200" indent="-228600" eaLnBrk="0" hangingPunct="0">
              <a:defRPr sz="2400">
                <a:solidFill>
                  <a:schemeClr val="tx1"/>
                </a:solidFill>
                <a:latin typeface="Gill Sans MT" panose="020B0502020104020203" pitchFamily="34" charset="0"/>
                <a:ea typeface="MS PGothic" panose="020B0600070205080204" pitchFamily="34" charset="-128"/>
              </a:defRPr>
            </a:lvl4pPr>
            <a:lvl5pPr marL="2057400" indent="-228600" eaLnBrk="0" hangingPunct="0">
              <a:defRPr sz="2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9pPr>
          </a:lstStyle>
          <a:p>
            <a:pPr>
              <a:defRPr/>
            </a:pPr>
            <a:r>
              <a:rPr altLang="en-US" sz="4300" dirty="0">
                <a:solidFill>
                  <a:srgbClr val="000000"/>
                </a:solidFill>
                <a:effectLst>
                  <a:outerShdw blurRad="38100" dist="38100" dir="2700000" algn="tl">
                    <a:srgbClr val="C0C0C0"/>
                  </a:outerShdw>
                </a:effectLst>
              </a:rPr>
              <a:t>Creating a CRM Database</a:t>
            </a:r>
          </a:p>
        </p:txBody>
      </p:sp>
      <p:sp>
        <p:nvSpPr>
          <p:cNvPr id="47109" name="Footer Placeholder 2">
            <a:extLst>
              <a:ext uri="{FF2B5EF4-FFF2-40B4-BE49-F238E27FC236}">
                <a16:creationId xmlns:a16="http://schemas.microsoft.com/office/drawing/2014/main" id="{91BE4001-B174-046B-1BC8-F6BCC430CE44}"/>
              </a:ext>
            </a:extLst>
          </p:cNvPr>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ea typeface="ＭＳ Ｐゴシック" panose="020B0600070205080204" pitchFamily="34" charset="-128"/>
              </a:defRPr>
            </a:lvl1pPr>
            <a:lvl2pPr marL="742950" indent="-285750">
              <a:defRPr>
                <a:solidFill>
                  <a:schemeClr val="tx1"/>
                </a:solidFill>
                <a:latin typeface="Gill Sans MT" panose="020B0502020104020203" pitchFamily="34" charset="0"/>
                <a:ea typeface="ＭＳ Ｐゴシック" panose="020B0600070205080204" pitchFamily="34" charset="-128"/>
              </a:defRPr>
            </a:lvl2pPr>
            <a:lvl3pPr marL="1143000" indent="-228600">
              <a:defRPr>
                <a:solidFill>
                  <a:schemeClr val="tx1"/>
                </a:solidFill>
                <a:latin typeface="Gill Sans MT" panose="020B0502020104020203" pitchFamily="34" charset="0"/>
                <a:ea typeface="ＭＳ Ｐゴシック" panose="020B0600070205080204" pitchFamily="34" charset="-128"/>
              </a:defRPr>
            </a:lvl3pPr>
            <a:lvl4pPr marL="1600200" indent="-228600">
              <a:defRPr>
                <a:solidFill>
                  <a:schemeClr val="tx1"/>
                </a:solidFill>
                <a:latin typeface="Gill Sans MT" panose="020B0502020104020203" pitchFamily="34" charset="0"/>
                <a:ea typeface="ＭＳ Ｐゴシック" panose="020B0600070205080204" pitchFamily="34" charset="-128"/>
              </a:defRPr>
            </a:lvl4pPr>
            <a:lvl5pPr marL="2057400" indent="-228600">
              <a:defRPr>
                <a:solidFill>
                  <a:schemeClr val="tx1"/>
                </a:solidFill>
                <a:latin typeface="Gill Sans MT" panose="020B0502020104020203"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9pPr>
          </a:lstStyle>
          <a:p>
            <a:endParaRPr lang="en-US" altLang="en-US" dirty="0"/>
          </a:p>
        </p:txBody>
      </p:sp>
      <p:sp>
        <p:nvSpPr>
          <p:cNvPr id="5" name="AutoShape 2" descr="Lavender01">
            <a:extLst>
              <a:ext uri="{FF2B5EF4-FFF2-40B4-BE49-F238E27FC236}">
                <a16:creationId xmlns:a16="http://schemas.microsoft.com/office/drawing/2014/main" id="{6F4D8434-BDF4-33A1-CDC7-8687D77B22A4}"/>
              </a:ext>
            </a:extLst>
          </p:cNvPr>
          <p:cNvSpPr>
            <a:spLocks noChangeArrowheads="1"/>
          </p:cNvSpPr>
          <p:nvPr/>
        </p:nvSpPr>
        <p:spPr bwMode="ltGray">
          <a:xfrm>
            <a:off x="838200" y="1600200"/>
            <a:ext cx="8159750" cy="4845050"/>
          </a:xfrm>
          <a:prstGeom prst="roundRect">
            <a:avLst>
              <a:gd name="adj" fmla="val 3347"/>
            </a:avLst>
          </a:prstGeom>
          <a:solidFill>
            <a:srgbClr val="FFFFFF"/>
          </a:solidFill>
          <a:ln>
            <a:noFill/>
          </a:ln>
          <a:effectLst>
            <a:outerShdw blurRad="50800" dist="38100" dir="2700000" algn="tl" rotWithShape="0">
              <a:srgbClr val="808080">
                <a:alpha val="39999"/>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defRPr/>
            </a:pPr>
            <a:endParaRPr lang="en-US">
              <a:latin typeface="Gill Sans MT" charset="0"/>
              <a:ea typeface="ＭＳ Ｐゴシック" charset="0"/>
              <a:cs typeface="ＭＳ Ｐゴシック" charset="0"/>
            </a:endParaRPr>
          </a:p>
        </p:txBody>
      </p:sp>
      <p:sp>
        <p:nvSpPr>
          <p:cNvPr id="6" name="AutoShape 4">
            <a:extLst>
              <a:ext uri="{FF2B5EF4-FFF2-40B4-BE49-F238E27FC236}">
                <a16:creationId xmlns:a16="http://schemas.microsoft.com/office/drawing/2014/main" id="{C0F0E451-37DF-F5C6-FCF6-FFD76427807B}"/>
              </a:ext>
            </a:extLst>
          </p:cNvPr>
          <p:cNvSpPr>
            <a:spLocks noChangeArrowheads="1"/>
          </p:cNvSpPr>
          <p:nvPr/>
        </p:nvSpPr>
        <p:spPr bwMode="auto">
          <a:xfrm>
            <a:off x="1290638" y="2543175"/>
            <a:ext cx="3017837" cy="492125"/>
          </a:xfrm>
          <a:prstGeom prst="roundRect">
            <a:avLst>
              <a:gd name="adj" fmla="val 16667"/>
            </a:avLst>
          </a:prstGeom>
          <a:solidFill>
            <a:srgbClr val="0070C0"/>
          </a:solidFill>
          <a:ln w="25400">
            <a:solidFill>
              <a:schemeClr val="bg1"/>
            </a:solidFill>
            <a:round/>
            <a:headEnd/>
            <a:tailEnd/>
          </a:ln>
          <a:effectLst>
            <a:outerShdw dist="25400" dir="5400000" rotWithShape="0">
              <a:srgbClr val="808080">
                <a:alpha val="43137"/>
              </a:srgbClr>
            </a:outerShdw>
          </a:effectLst>
        </p:spPr>
        <p:txBody>
          <a:bodyPr anchor="ctr" anchorCtr="1"/>
          <a:lstStyle>
            <a:lvl1pPr eaLnBrk="0" hangingPunct="0">
              <a:defRPr sz="2400">
                <a:solidFill>
                  <a:schemeClr val="tx1"/>
                </a:solidFill>
                <a:latin typeface="Gill Sans MT" panose="020B0502020104020203" pitchFamily="34" charset="0"/>
                <a:ea typeface="MS PGothic" panose="020B0600070205080204" pitchFamily="34" charset="-128"/>
              </a:defRPr>
            </a:lvl1pPr>
            <a:lvl2pPr marL="742950" indent="-285750" eaLnBrk="0" hangingPunct="0">
              <a:defRPr sz="2400">
                <a:solidFill>
                  <a:schemeClr val="tx1"/>
                </a:solidFill>
                <a:latin typeface="Gill Sans MT" panose="020B0502020104020203" pitchFamily="34" charset="0"/>
                <a:ea typeface="MS PGothic" panose="020B0600070205080204" pitchFamily="34" charset="-128"/>
              </a:defRPr>
            </a:lvl2pPr>
            <a:lvl3pPr marL="1143000" indent="-228600" eaLnBrk="0" hangingPunct="0">
              <a:defRPr sz="2400">
                <a:solidFill>
                  <a:schemeClr val="tx1"/>
                </a:solidFill>
                <a:latin typeface="Gill Sans MT" panose="020B0502020104020203" pitchFamily="34" charset="0"/>
                <a:ea typeface="MS PGothic" panose="020B0600070205080204" pitchFamily="34" charset="-128"/>
              </a:defRPr>
            </a:lvl3pPr>
            <a:lvl4pPr marL="1600200" indent="-228600" eaLnBrk="0" hangingPunct="0">
              <a:defRPr sz="2400">
                <a:solidFill>
                  <a:schemeClr val="tx1"/>
                </a:solidFill>
                <a:latin typeface="Gill Sans MT" panose="020B0502020104020203" pitchFamily="34" charset="0"/>
                <a:ea typeface="MS PGothic" panose="020B0600070205080204" pitchFamily="34" charset="-128"/>
              </a:defRPr>
            </a:lvl4pPr>
            <a:lvl5pPr marL="2057400" indent="-228600" eaLnBrk="0" hangingPunct="0">
              <a:defRPr sz="2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9pPr>
          </a:lstStyle>
          <a:p>
            <a:pPr algn="ctr" eaLnBrk="1" hangingPunct="1">
              <a:spcBef>
                <a:spcPct val="50000"/>
              </a:spcBef>
              <a:defRPr/>
            </a:pPr>
            <a:r>
              <a:rPr lang="en-US" altLang="en-US" sz="1800" b="1">
                <a:solidFill>
                  <a:srgbClr val="FFFFFF"/>
                </a:solidFill>
                <a:effectLst>
                  <a:outerShdw blurRad="38100" dist="38100" dir="2700000" algn="tl">
                    <a:srgbClr val="000000"/>
                  </a:outerShdw>
                </a:effectLst>
              </a:rPr>
              <a:t>Personal information</a:t>
            </a:r>
          </a:p>
        </p:txBody>
      </p:sp>
      <p:sp>
        <p:nvSpPr>
          <p:cNvPr id="7" name="AutoShape 5">
            <a:extLst>
              <a:ext uri="{FF2B5EF4-FFF2-40B4-BE49-F238E27FC236}">
                <a16:creationId xmlns:a16="http://schemas.microsoft.com/office/drawing/2014/main" id="{637E6CC1-3FC4-AE0B-7F82-E795EFD5EC76}"/>
              </a:ext>
            </a:extLst>
          </p:cNvPr>
          <p:cNvSpPr>
            <a:spLocks noChangeArrowheads="1"/>
          </p:cNvSpPr>
          <p:nvPr/>
        </p:nvSpPr>
        <p:spPr bwMode="auto">
          <a:xfrm>
            <a:off x="4927600" y="4533900"/>
            <a:ext cx="2809875" cy="541338"/>
          </a:xfrm>
          <a:prstGeom prst="roundRect">
            <a:avLst>
              <a:gd name="adj" fmla="val 16667"/>
            </a:avLst>
          </a:prstGeom>
          <a:solidFill>
            <a:srgbClr val="0070C0"/>
          </a:solidFill>
          <a:ln w="25400">
            <a:solidFill>
              <a:schemeClr val="bg1"/>
            </a:solidFill>
            <a:round/>
            <a:headEnd/>
            <a:tailEnd/>
          </a:ln>
          <a:effectLst>
            <a:outerShdw dist="25400" dir="5400000" rotWithShape="0">
              <a:srgbClr val="808080">
                <a:alpha val="43137"/>
              </a:srgbClr>
            </a:outerShdw>
          </a:effectLst>
        </p:spPr>
        <p:txBody>
          <a:bodyPr anchor="ctr" anchorCtr="1"/>
          <a:lstStyle>
            <a:lvl1pPr eaLnBrk="0" hangingPunct="0">
              <a:defRPr sz="2400">
                <a:solidFill>
                  <a:schemeClr val="tx1"/>
                </a:solidFill>
                <a:latin typeface="Gill Sans MT" panose="020B0502020104020203" pitchFamily="34" charset="0"/>
                <a:ea typeface="MS PGothic" panose="020B0600070205080204" pitchFamily="34" charset="-128"/>
              </a:defRPr>
            </a:lvl1pPr>
            <a:lvl2pPr marL="742950" indent="-285750" eaLnBrk="0" hangingPunct="0">
              <a:defRPr sz="2400">
                <a:solidFill>
                  <a:schemeClr val="tx1"/>
                </a:solidFill>
                <a:latin typeface="Gill Sans MT" panose="020B0502020104020203" pitchFamily="34" charset="0"/>
                <a:ea typeface="MS PGothic" panose="020B0600070205080204" pitchFamily="34" charset="-128"/>
              </a:defRPr>
            </a:lvl2pPr>
            <a:lvl3pPr marL="1143000" indent="-228600" eaLnBrk="0" hangingPunct="0">
              <a:defRPr sz="2400">
                <a:solidFill>
                  <a:schemeClr val="tx1"/>
                </a:solidFill>
                <a:latin typeface="Gill Sans MT" panose="020B0502020104020203" pitchFamily="34" charset="0"/>
                <a:ea typeface="MS PGothic" panose="020B0600070205080204" pitchFamily="34" charset="-128"/>
              </a:defRPr>
            </a:lvl3pPr>
            <a:lvl4pPr marL="1600200" indent="-228600" eaLnBrk="0" hangingPunct="0">
              <a:defRPr sz="2400">
                <a:solidFill>
                  <a:schemeClr val="tx1"/>
                </a:solidFill>
                <a:latin typeface="Gill Sans MT" panose="020B0502020104020203" pitchFamily="34" charset="0"/>
                <a:ea typeface="MS PGothic" panose="020B0600070205080204" pitchFamily="34" charset="-128"/>
              </a:defRPr>
            </a:lvl4pPr>
            <a:lvl5pPr marL="2057400" indent="-228600" eaLnBrk="0" hangingPunct="0">
              <a:defRPr sz="2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9pPr>
          </a:lstStyle>
          <a:p>
            <a:pPr algn="ctr" eaLnBrk="1" hangingPunct="1">
              <a:spcBef>
                <a:spcPct val="50000"/>
              </a:spcBef>
              <a:defRPr/>
            </a:pPr>
            <a:r>
              <a:rPr lang="en-US" altLang="en-US" sz="1800" b="1">
                <a:solidFill>
                  <a:srgbClr val="FFFFFF"/>
                </a:solidFill>
                <a:effectLst>
                  <a:outerShdw blurRad="38100" dist="38100" dir="2700000" algn="tl">
                    <a:srgbClr val="000000"/>
                  </a:outerShdw>
                </a:effectLst>
              </a:rPr>
              <a:t>Complaints</a:t>
            </a:r>
          </a:p>
        </p:txBody>
      </p:sp>
      <p:sp>
        <p:nvSpPr>
          <p:cNvPr id="8" name="AutoShape 6">
            <a:extLst>
              <a:ext uri="{FF2B5EF4-FFF2-40B4-BE49-F238E27FC236}">
                <a16:creationId xmlns:a16="http://schemas.microsoft.com/office/drawing/2014/main" id="{80183DFA-241C-21F0-F363-F36178CFFFAC}"/>
              </a:ext>
            </a:extLst>
          </p:cNvPr>
          <p:cNvSpPr>
            <a:spLocks noChangeArrowheads="1"/>
          </p:cNvSpPr>
          <p:nvPr/>
        </p:nvSpPr>
        <p:spPr bwMode="auto">
          <a:xfrm>
            <a:off x="1290638" y="3867150"/>
            <a:ext cx="3017837" cy="492125"/>
          </a:xfrm>
          <a:prstGeom prst="roundRect">
            <a:avLst>
              <a:gd name="adj" fmla="val 16667"/>
            </a:avLst>
          </a:prstGeom>
          <a:solidFill>
            <a:srgbClr val="0070C0"/>
          </a:solidFill>
          <a:ln w="25400">
            <a:solidFill>
              <a:schemeClr val="bg1"/>
            </a:solidFill>
            <a:round/>
            <a:headEnd/>
            <a:tailEnd/>
          </a:ln>
          <a:effectLst>
            <a:outerShdw dist="25400" dir="5400000" rotWithShape="0">
              <a:srgbClr val="808080">
                <a:alpha val="43137"/>
              </a:srgbClr>
            </a:outerShdw>
          </a:effectLst>
        </p:spPr>
        <p:txBody>
          <a:bodyPr anchor="ctr" anchorCtr="1"/>
          <a:lstStyle>
            <a:lvl1pPr eaLnBrk="0" hangingPunct="0">
              <a:defRPr sz="2400">
                <a:solidFill>
                  <a:schemeClr val="tx1"/>
                </a:solidFill>
                <a:latin typeface="Gill Sans MT" panose="020B0502020104020203" pitchFamily="34" charset="0"/>
                <a:ea typeface="MS PGothic" panose="020B0600070205080204" pitchFamily="34" charset="-128"/>
              </a:defRPr>
            </a:lvl1pPr>
            <a:lvl2pPr marL="742950" indent="-285750" eaLnBrk="0" hangingPunct="0">
              <a:defRPr sz="2400">
                <a:solidFill>
                  <a:schemeClr val="tx1"/>
                </a:solidFill>
                <a:latin typeface="Gill Sans MT" panose="020B0502020104020203" pitchFamily="34" charset="0"/>
                <a:ea typeface="MS PGothic" panose="020B0600070205080204" pitchFamily="34" charset="-128"/>
              </a:defRPr>
            </a:lvl2pPr>
            <a:lvl3pPr marL="1143000" indent="-228600" eaLnBrk="0" hangingPunct="0">
              <a:defRPr sz="2400">
                <a:solidFill>
                  <a:schemeClr val="tx1"/>
                </a:solidFill>
                <a:latin typeface="Gill Sans MT" panose="020B0502020104020203" pitchFamily="34" charset="0"/>
                <a:ea typeface="MS PGothic" panose="020B0600070205080204" pitchFamily="34" charset="-128"/>
              </a:defRPr>
            </a:lvl3pPr>
            <a:lvl4pPr marL="1600200" indent="-228600" eaLnBrk="0" hangingPunct="0">
              <a:defRPr sz="2400">
                <a:solidFill>
                  <a:schemeClr val="tx1"/>
                </a:solidFill>
                <a:latin typeface="Gill Sans MT" panose="020B0502020104020203" pitchFamily="34" charset="0"/>
                <a:ea typeface="MS PGothic" panose="020B0600070205080204" pitchFamily="34" charset="-128"/>
              </a:defRPr>
            </a:lvl4pPr>
            <a:lvl5pPr marL="2057400" indent="-228600" eaLnBrk="0" hangingPunct="0">
              <a:defRPr sz="2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9pPr>
          </a:lstStyle>
          <a:p>
            <a:pPr algn="ctr" eaLnBrk="1" hangingPunct="1">
              <a:spcBef>
                <a:spcPct val="50000"/>
              </a:spcBef>
              <a:defRPr/>
            </a:pPr>
            <a:r>
              <a:rPr lang="en-US" altLang="en-US" sz="1800" b="1">
                <a:solidFill>
                  <a:srgbClr val="FFFFFF"/>
                </a:solidFill>
                <a:effectLst>
                  <a:outerShdw blurRad="38100" dist="38100" dir="2700000" algn="tl">
                    <a:srgbClr val="000000"/>
                  </a:outerShdw>
                </a:effectLst>
              </a:rPr>
              <a:t>Internet information</a:t>
            </a:r>
          </a:p>
        </p:txBody>
      </p:sp>
      <p:sp>
        <p:nvSpPr>
          <p:cNvPr id="9" name="AutoShape 7">
            <a:extLst>
              <a:ext uri="{FF2B5EF4-FFF2-40B4-BE49-F238E27FC236}">
                <a16:creationId xmlns:a16="http://schemas.microsoft.com/office/drawing/2014/main" id="{A8BBC5C0-2AF2-E792-6141-4ED1E0E9BAA3}"/>
              </a:ext>
            </a:extLst>
          </p:cNvPr>
          <p:cNvSpPr>
            <a:spLocks noChangeArrowheads="1"/>
          </p:cNvSpPr>
          <p:nvPr/>
        </p:nvSpPr>
        <p:spPr bwMode="auto">
          <a:xfrm>
            <a:off x="914400" y="1555750"/>
            <a:ext cx="7188200" cy="684213"/>
          </a:xfrm>
          <a:prstGeom prst="roundRect">
            <a:avLst>
              <a:gd name="adj" fmla="val 16667"/>
            </a:avLst>
          </a:prstGeom>
          <a:solidFill>
            <a:srgbClr val="00B0F0"/>
          </a:solidFill>
          <a:ln w="25400">
            <a:solidFill>
              <a:schemeClr val="bg1"/>
            </a:solidFill>
            <a:round/>
            <a:headEnd/>
            <a:tailEnd/>
          </a:ln>
          <a:effectLst>
            <a:outerShdw dist="25400" dir="5400000" rotWithShape="0">
              <a:srgbClr val="808080">
                <a:alpha val="43137"/>
              </a:srgbClr>
            </a:outerShdw>
          </a:effectLst>
        </p:spPr>
        <p:txBody>
          <a:bodyPr anchor="ctr" anchorCtr="1"/>
          <a:lstStyle>
            <a:lvl1pPr eaLnBrk="0" hangingPunct="0">
              <a:defRPr sz="2400">
                <a:solidFill>
                  <a:schemeClr val="tx1"/>
                </a:solidFill>
                <a:latin typeface="Gill Sans MT" panose="020B0502020104020203" pitchFamily="34" charset="0"/>
                <a:ea typeface="MS PGothic" panose="020B0600070205080204" pitchFamily="34" charset="-128"/>
              </a:defRPr>
            </a:lvl1pPr>
            <a:lvl2pPr marL="742950" indent="-285750" eaLnBrk="0" hangingPunct="0">
              <a:defRPr sz="2400">
                <a:solidFill>
                  <a:schemeClr val="tx1"/>
                </a:solidFill>
                <a:latin typeface="Gill Sans MT" panose="020B0502020104020203" pitchFamily="34" charset="0"/>
                <a:ea typeface="MS PGothic" panose="020B0600070205080204" pitchFamily="34" charset="-128"/>
              </a:defRPr>
            </a:lvl2pPr>
            <a:lvl3pPr marL="1143000" indent="-228600" eaLnBrk="0" hangingPunct="0">
              <a:defRPr sz="2400">
                <a:solidFill>
                  <a:schemeClr val="tx1"/>
                </a:solidFill>
                <a:latin typeface="Gill Sans MT" panose="020B0502020104020203" pitchFamily="34" charset="0"/>
                <a:ea typeface="MS PGothic" panose="020B0600070205080204" pitchFamily="34" charset="-128"/>
              </a:defRPr>
            </a:lvl3pPr>
            <a:lvl4pPr marL="1600200" indent="-228600" eaLnBrk="0" hangingPunct="0">
              <a:defRPr sz="2400">
                <a:solidFill>
                  <a:schemeClr val="tx1"/>
                </a:solidFill>
                <a:latin typeface="Gill Sans MT" panose="020B0502020104020203" pitchFamily="34" charset="0"/>
                <a:ea typeface="MS PGothic" panose="020B0600070205080204" pitchFamily="34" charset="-128"/>
              </a:defRPr>
            </a:lvl4pPr>
            <a:lvl5pPr marL="2057400" indent="-228600" eaLnBrk="0" hangingPunct="0">
              <a:defRPr sz="2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9pPr>
          </a:lstStyle>
          <a:p>
            <a:pPr algn="ctr" eaLnBrk="1" hangingPunct="1">
              <a:spcBef>
                <a:spcPct val="50000"/>
              </a:spcBef>
              <a:defRPr/>
            </a:pPr>
            <a:r>
              <a:rPr lang="en-US" altLang="en-US" b="1">
                <a:solidFill>
                  <a:srgbClr val="FFFFFF"/>
                </a:solidFill>
                <a:effectLst>
                  <a:outerShdw blurRad="38100" dist="38100" dir="2700000" algn="tl">
                    <a:srgbClr val="000000"/>
                  </a:outerShdw>
                </a:effectLst>
              </a:rPr>
              <a:t>Categories for Building a Customer Database</a:t>
            </a:r>
          </a:p>
        </p:txBody>
      </p:sp>
      <p:sp>
        <p:nvSpPr>
          <p:cNvPr id="10" name="AutoShape 8">
            <a:extLst>
              <a:ext uri="{FF2B5EF4-FFF2-40B4-BE49-F238E27FC236}">
                <a16:creationId xmlns:a16="http://schemas.microsoft.com/office/drawing/2014/main" id="{DB232D39-232A-C4FC-94C3-4D71A629EF7D}"/>
              </a:ext>
            </a:extLst>
          </p:cNvPr>
          <p:cNvSpPr>
            <a:spLocks noChangeArrowheads="1"/>
          </p:cNvSpPr>
          <p:nvPr/>
        </p:nvSpPr>
        <p:spPr bwMode="auto">
          <a:xfrm>
            <a:off x="1279525" y="4551363"/>
            <a:ext cx="3073400" cy="523875"/>
          </a:xfrm>
          <a:prstGeom prst="roundRect">
            <a:avLst>
              <a:gd name="adj" fmla="val 16667"/>
            </a:avLst>
          </a:prstGeom>
          <a:solidFill>
            <a:srgbClr val="0070C0"/>
          </a:solidFill>
          <a:ln w="25400">
            <a:solidFill>
              <a:schemeClr val="bg1"/>
            </a:solidFill>
            <a:round/>
            <a:headEnd/>
            <a:tailEnd/>
          </a:ln>
          <a:effectLst>
            <a:outerShdw dist="25400" dir="5400000" rotWithShape="0">
              <a:srgbClr val="808080">
                <a:alpha val="43137"/>
              </a:srgbClr>
            </a:outerShdw>
          </a:effectLst>
        </p:spPr>
        <p:txBody>
          <a:bodyPr anchor="ctr" anchorCtr="1"/>
          <a:lstStyle>
            <a:lvl1pPr eaLnBrk="0" hangingPunct="0">
              <a:defRPr sz="2400">
                <a:solidFill>
                  <a:schemeClr val="tx1"/>
                </a:solidFill>
                <a:latin typeface="Gill Sans MT" panose="020B0502020104020203" pitchFamily="34" charset="0"/>
                <a:ea typeface="MS PGothic" panose="020B0600070205080204" pitchFamily="34" charset="-128"/>
              </a:defRPr>
            </a:lvl1pPr>
            <a:lvl2pPr marL="742950" indent="-285750" eaLnBrk="0" hangingPunct="0">
              <a:defRPr sz="2400">
                <a:solidFill>
                  <a:schemeClr val="tx1"/>
                </a:solidFill>
                <a:latin typeface="Gill Sans MT" panose="020B0502020104020203" pitchFamily="34" charset="0"/>
                <a:ea typeface="MS PGothic" panose="020B0600070205080204" pitchFamily="34" charset="-128"/>
              </a:defRPr>
            </a:lvl2pPr>
            <a:lvl3pPr marL="1143000" indent="-228600" eaLnBrk="0" hangingPunct="0">
              <a:defRPr sz="2400">
                <a:solidFill>
                  <a:schemeClr val="tx1"/>
                </a:solidFill>
                <a:latin typeface="Gill Sans MT" panose="020B0502020104020203" pitchFamily="34" charset="0"/>
                <a:ea typeface="MS PGothic" panose="020B0600070205080204" pitchFamily="34" charset="-128"/>
              </a:defRPr>
            </a:lvl3pPr>
            <a:lvl4pPr marL="1600200" indent="-228600" eaLnBrk="0" hangingPunct="0">
              <a:defRPr sz="2400">
                <a:solidFill>
                  <a:schemeClr val="tx1"/>
                </a:solidFill>
                <a:latin typeface="Gill Sans MT" panose="020B0502020104020203" pitchFamily="34" charset="0"/>
                <a:ea typeface="MS PGothic" panose="020B0600070205080204" pitchFamily="34" charset="-128"/>
              </a:defRPr>
            </a:lvl4pPr>
            <a:lvl5pPr marL="2057400" indent="-228600" eaLnBrk="0" hangingPunct="0">
              <a:defRPr sz="2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9pPr>
          </a:lstStyle>
          <a:p>
            <a:pPr algn="ctr" eaLnBrk="1" hangingPunct="1">
              <a:spcBef>
                <a:spcPct val="50000"/>
              </a:spcBef>
              <a:defRPr/>
            </a:pPr>
            <a:r>
              <a:rPr lang="en-US" altLang="en-US" sz="1800" b="1">
                <a:solidFill>
                  <a:srgbClr val="FFFFFF"/>
                </a:solidFill>
                <a:effectLst>
                  <a:outerShdw blurRad="38100" dist="38100" dir="2700000" algn="tl">
                    <a:srgbClr val="000000"/>
                  </a:outerShdw>
                </a:effectLst>
              </a:rPr>
              <a:t>Transaction data</a:t>
            </a:r>
          </a:p>
        </p:txBody>
      </p:sp>
      <p:sp>
        <p:nvSpPr>
          <p:cNvPr id="19" name="AutoShape 4">
            <a:extLst>
              <a:ext uri="{FF2B5EF4-FFF2-40B4-BE49-F238E27FC236}">
                <a16:creationId xmlns:a16="http://schemas.microsoft.com/office/drawing/2014/main" id="{EAD5EDF6-5268-2247-A6FD-A998FABCF6D8}"/>
              </a:ext>
            </a:extLst>
          </p:cNvPr>
          <p:cNvSpPr>
            <a:spLocks noChangeArrowheads="1"/>
          </p:cNvSpPr>
          <p:nvPr/>
        </p:nvSpPr>
        <p:spPr bwMode="auto">
          <a:xfrm>
            <a:off x="1290638" y="3198813"/>
            <a:ext cx="3017837" cy="460375"/>
          </a:xfrm>
          <a:prstGeom prst="roundRect">
            <a:avLst>
              <a:gd name="adj" fmla="val 16667"/>
            </a:avLst>
          </a:prstGeom>
          <a:solidFill>
            <a:srgbClr val="0070C0"/>
          </a:solidFill>
          <a:ln w="25400">
            <a:solidFill>
              <a:schemeClr val="bg1"/>
            </a:solidFill>
            <a:round/>
            <a:headEnd/>
            <a:tailEnd/>
          </a:ln>
          <a:effectLst>
            <a:outerShdw dist="25400" dir="5400000" rotWithShape="0">
              <a:srgbClr val="808080">
                <a:alpha val="43137"/>
              </a:srgbClr>
            </a:outerShdw>
          </a:effectLst>
        </p:spPr>
        <p:txBody>
          <a:bodyPr anchor="ctr" anchorCtr="1"/>
          <a:lstStyle>
            <a:lvl1pPr eaLnBrk="0" hangingPunct="0">
              <a:defRPr sz="2400">
                <a:solidFill>
                  <a:schemeClr val="tx1"/>
                </a:solidFill>
                <a:latin typeface="Gill Sans MT" panose="020B0502020104020203" pitchFamily="34" charset="0"/>
                <a:ea typeface="MS PGothic" panose="020B0600070205080204" pitchFamily="34" charset="-128"/>
              </a:defRPr>
            </a:lvl1pPr>
            <a:lvl2pPr marL="742950" indent="-285750" eaLnBrk="0" hangingPunct="0">
              <a:defRPr sz="2400">
                <a:solidFill>
                  <a:schemeClr val="tx1"/>
                </a:solidFill>
                <a:latin typeface="Gill Sans MT" panose="020B0502020104020203" pitchFamily="34" charset="0"/>
                <a:ea typeface="MS PGothic" panose="020B0600070205080204" pitchFamily="34" charset="-128"/>
              </a:defRPr>
            </a:lvl2pPr>
            <a:lvl3pPr marL="1143000" indent="-228600" eaLnBrk="0" hangingPunct="0">
              <a:defRPr sz="2400">
                <a:solidFill>
                  <a:schemeClr val="tx1"/>
                </a:solidFill>
                <a:latin typeface="Gill Sans MT" panose="020B0502020104020203" pitchFamily="34" charset="0"/>
                <a:ea typeface="MS PGothic" panose="020B0600070205080204" pitchFamily="34" charset="-128"/>
              </a:defRPr>
            </a:lvl3pPr>
            <a:lvl4pPr marL="1600200" indent="-228600" eaLnBrk="0" hangingPunct="0">
              <a:defRPr sz="2400">
                <a:solidFill>
                  <a:schemeClr val="tx1"/>
                </a:solidFill>
                <a:latin typeface="Gill Sans MT" panose="020B0502020104020203" pitchFamily="34" charset="0"/>
                <a:ea typeface="MS PGothic" panose="020B0600070205080204" pitchFamily="34" charset="-128"/>
              </a:defRPr>
            </a:lvl4pPr>
            <a:lvl5pPr marL="2057400" indent="-228600" eaLnBrk="0" hangingPunct="0">
              <a:defRPr sz="2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9pPr>
          </a:lstStyle>
          <a:p>
            <a:pPr algn="ctr" eaLnBrk="1" hangingPunct="1">
              <a:spcBef>
                <a:spcPct val="50000"/>
              </a:spcBef>
              <a:defRPr/>
            </a:pPr>
            <a:r>
              <a:rPr lang="en-US" altLang="en-US" sz="1800" b="1">
                <a:solidFill>
                  <a:srgbClr val="FFFFFF"/>
                </a:solidFill>
                <a:effectLst>
                  <a:outerShdw blurRad="38100" dist="38100" dir="2700000" algn="tl">
                    <a:srgbClr val="000000"/>
                  </a:outerShdw>
                </a:effectLst>
              </a:rPr>
              <a:t>Demographics</a:t>
            </a:r>
          </a:p>
        </p:txBody>
      </p:sp>
      <p:sp>
        <p:nvSpPr>
          <p:cNvPr id="29" name="AutoShape 4">
            <a:extLst>
              <a:ext uri="{FF2B5EF4-FFF2-40B4-BE49-F238E27FC236}">
                <a16:creationId xmlns:a16="http://schemas.microsoft.com/office/drawing/2014/main" id="{CB59E152-03DD-D1E3-D5E7-C86D358C92E4}"/>
              </a:ext>
            </a:extLst>
          </p:cNvPr>
          <p:cNvSpPr>
            <a:spLocks noChangeArrowheads="1"/>
          </p:cNvSpPr>
          <p:nvPr/>
        </p:nvSpPr>
        <p:spPr bwMode="auto">
          <a:xfrm>
            <a:off x="4927600" y="2519363"/>
            <a:ext cx="2809875" cy="833437"/>
          </a:xfrm>
          <a:prstGeom prst="roundRect">
            <a:avLst>
              <a:gd name="adj" fmla="val 11213"/>
            </a:avLst>
          </a:prstGeom>
          <a:solidFill>
            <a:srgbClr val="0070C0"/>
          </a:solidFill>
          <a:ln w="25400">
            <a:solidFill>
              <a:schemeClr val="bg1"/>
            </a:solidFill>
            <a:round/>
            <a:headEnd/>
            <a:tailEnd/>
          </a:ln>
          <a:effectLst>
            <a:outerShdw dist="25400" dir="5400000" rotWithShape="0">
              <a:srgbClr val="808080">
                <a:alpha val="43137"/>
              </a:srgbClr>
            </a:outerShdw>
          </a:effectLst>
        </p:spPr>
        <p:txBody>
          <a:bodyPr anchor="ctr" anchorCtr="1"/>
          <a:lstStyle>
            <a:lvl1pPr eaLnBrk="0" hangingPunct="0">
              <a:defRPr sz="2400">
                <a:solidFill>
                  <a:schemeClr val="tx1"/>
                </a:solidFill>
                <a:latin typeface="Gill Sans MT" panose="020B0502020104020203" pitchFamily="34" charset="0"/>
                <a:ea typeface="MS PGothic" panose="020B0600070205080204" pitchFamily="34" charset="-128"/>
              </a:defRPr>
            </a:lvl1pPr>
            <a:lvl2pPr marL="742950" indent="-285750" eaLnBrk="0" hangingPunct="0">
              <a:defRPr sz="2400">
                <a:solidFill>
                  <a:schemeClr val="tx1"/>
                </a:solidFill>
                <a:latin typeface="Gill Sans MT" panose="020B0502020104020203" pitchFamily="34" charset="0"/>
                <a:ea typeface="MS PGothic" panose="020B0600070205080204" pitchFamily="34" charset="-128"/>
              </a:defRPr>
            </a:lvl2pPr>
            <a:lvl3pPr marL="1143000" indent="-228600" eaLnBrk="0" hangingPunct="0">
              <a:defRPr sz="2400">
                <a:solidFill>
                  <a:schemeClr val="tx1"/>
                </a:solidFill>
                <a:latin typeface="Gill Sans MT" panose="020B0502020104020203" pitchFamily="34" charset="0"/>
                <a:ea typeface="MS PGothic" panose="020B0600070205080204" pitchFamily="34" charset="-128"/>
              </a:defRPr>
            </a:lvl3pPr>
            <a:lvl4pPr marL="1600200" indent="-228600" eaLnBrk="0" hangingPunct="0">
              <a:defRPr sz="2400">
                <a:solidFill>
                  <a:schemeClr val="tx1"/>
                </a:solidFill>
                <a:latin typeface="Gill Sans MT" panose="020B0502020104020203" pitchFamily="34" charset="0"/>
                <a:ea typeface="MS PGothic" panose="020B0600070205080204" pitchFamily="34" charset="-128"/>
              </a:defRPr>
            </a:lvl4pPr>
            <a:lvl5pPr marL="2057400" indent="-228600" eaLnBrk="0" hangingPunct="0">
              <a:defRPr sz="2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9pPr>
          </a:lstStyle>
          <a:p>
            <a:pPr algn="ctr" eaLnBrk="1" hangingPunct="1">
              <a:spcBef>
                <a:spcPct val="50000"/>
              </a:spcBef>
              <a:defRPr/>
            </a:pPr>
            <a:r>
              <a:rPr lang="en-US" altLang="en-US" sz="1800" b="1">
                <a:solidFill>
                  <a:srgbClr val="FFFFFF"/>
                </a:solidFill>
                <a:effectLst>
                  <a:outerShdw blurRad="38100" dist="38100" dir="2700000" algn="tl">
                    <a:srgbClr val="000000"/>
                  </a:outerShdw>
                </a:effectLst>
              </a:rPr>
              <a:t>Lifestyle and </a:t>
            </a:r>
            <a:br>
              <a:rPr lang="en-US" altLang="en-US" sz="1800" b="1">
                <a:solidFill>
                  <a:srgbClr val="FFFFFF"/>
                </a:solidFill>
                <a:effectLst>
                  <a:outerShdw blurRad="38100" dist="38100" dir="2700000" algn="tl">
                    <a:srgbClr val="000000"/>
                  </a:outerShdw>
                </a:effectLst>
              </a:rPr>
            </a:br>
            <a:r>
              <a:rPr lang="en-US" altLang="en-US" sz="1800" b="1">
                <a:solidFill>
                  <a:srgbClr val="FFFFFF"/>
                </a:solidFill>
                <a:effectLst>
                  <a:outerShdw blurRad="38100" dist="38100" dir="2700000" algn="tl">
                    <a:srgbClr val="000000"/>
                  </a:outerShdw>
                </a:effectLst>
              </a:rPr>
              <a:t>psychographic data</a:t>
            </a:r>
          </a:p>
        </p:txBody>
      </p:sp>
      <p:sp>
        <p:nvSpPr>
          <p:cNvPr id="43" name="AutoShape 5">
            <a:extLst>
              <a:ext uri="{FF2B5EF4-FFF2-40B4-BE49-F238E27FC236}">
                <a16:creationId xmlns:a16="http://schemas.microsoft.com/office/drawing/2014/main" id="{691AC02F-CE17-A8D7-EFF3-9DC207B8EC98}"/>
              </a:ext>
            </a:extLst>
          </p:cNvPr>
          <p:cNvSpPr>
            <a:spLocks noChangeArrowheads="1"/>
          </p:cNvSpPr>
          <p:nvPr/>
        </p:nvSpPr>
        <p:spPr bwMode="auto">
          <a:xfrm>
            <a:off x="4927600" y="3519488"/>
            <a:ext cx="2809875" cy="847725"/>
          </a:xfrm>
          <a:prstGeom prst="roundRect">
            <a:avLst>
              <a:gd name="adj" fmla="val 10778"/>
            </a:avLst>
          </a:prstGeom>
          <a:solidFill>
            <a:srgbClr val="0070C0"/>
          </a:solidFill>
          <a:ln w="25400">
            <a:solidFill>
              <a:schemeClr val="bg1"/>
            </a:solidFill>
            <a:round/>
            <a:headEnd/>
            <a:tailEnd/>
          </a:ln>
          <a:effectLst>
            <a:outerShdw dist="25400" dir="5400000" rotWithShape="0">
              <a:srgbClr val="808080">
                <a:alpha val="43137"/>
              </a:srgbClr>
            </a:outerShdw>
          </a:effectLst>
        </p:spPr>
        <p:txBody>
          <a:bodyPr anchor="ctr" anchorCtr="1"/>
          <a:lstStyle>
            <a:lvl1pPr eaLnBrk="0" hangingPunct="0">
              <a:defRPr sz="2400">
                <a:solidFill>
                  <a:schemeClr val="tx1"/>
                </a:solidFill>
                <a:latin typeface="Gill Sans MT" panose="020B0502020104020203" pitchFamily="34" charset="0"/>
                <a:ea typeface="MS PGothic" panose="020B0600070205080204" pitchFamily="34" charset="-128"/>
              </a:defRPr>
            </a:lvl1pPr>
            <a:lvl2pPr marL="742950" indent="-285750" eaLnBrk="0" hangingPunct="0">
              <a:defRPr sz="2400">
                <a:solidFill>
                  <a:schemeClr val="tx1"/>
                </a:solidFill>
                <a:latin typeface="Gill Sans MT" panose="020B0502020104020203" pitchFamily="34" charset="0"/>
                <a:ea typeface="MS PGothic" panose="020B0600070205080204" pitchFamily="34" charset="-128"/>
              </a:defRPr>
            </a:lvl2pPr>
            <a:lvl3pPr marL="1143000" indent="-228600" eaLnBrk="0" hangingPunct="0">
              <a:defRPr sz="2400">
                <a:solidFill>
                  <a:schemeClr val="tx1"/>
                </a:solidFill>
                <a:latin typeface="Gill Sans MT" panose="020B0502020104020203" pitchFamily="34" charset="0"/>
                <a:ea typeface="MS PGothic" panose="020B0600070205080204" pitchFamily="34" charset="-128"/>
              </a:defRPr>
            </a:lvl3pPr>
            <a:lvl4pPr marL="1600200" indent="-228600" eaLnBrk="0" hangingPunct="0">
              <a:defRPr sz="2400">
                <a:solidFill>
                  <a:schemeClr val="tx1"/>
                </a:solidFill>
                <a:latin typeface="Gill Sans MT" panose="020B0502020104020203" pitchFamily="34" charset="0"/>
                <a:ea typeface="MS PGothic" panose="020B0600070205080204" pitchFamily="34" charset="-128"/>
              </a:defRPr>
            </a:lvl4pPr>
            <a:lvl5pPr marL="2057400" indent="-228600" eaLnBrk="0" hangingPunct="0">
              <a:defRPr sz="2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9pPr>
          </a:lstStyle>
          <a:p>
            <a:pPr algn="ctr" eaLnBrk="1" hangingPunct="1">
              <a:spcBef>
                <a:spcPct val="50000"/>
              </a:spcBef>
              <a:defRPr/>
            </a:pPr>
            <a:r>
              <a:rPr lang="en-US" altLang="en-US" sz="1800" b="1">
                <a:solidFill>
                  <a:srgbClr val="FFFFFF"/>
                </a:solidFill>
                <a:effectLst>
                  <a:outerShdw blurRad="38100" dist="38100" dir="2700000" algn="tl">
                    <a:srgbClr val="000000"/>
                  </a:outerShdw>
                </a:effectLst>
              </a:rPr>
              <a:t>Profile of past responses</a:t>
            </a:r>
          </a:p>
        </p:txBody>
      </p:sp>
    </p:spTree>
  </p:cSld>
  <p:clrMapOvr>
    <a:masterClrMapping/>
  </p:clrMapOvr>
  <p:transition spd="slow">
    <p:cut thruBlk="1"/>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63" name="Rectangle 3">
            <a:extLst>
              <a:ext uri="{FF2B5EF4-FFF2-40B4-BE49-F238E27FC236}">
                <a16:creationId xmlns:a16="http://schemas.microsoft.com/office/drawing/2014/main" id="{B20F0E09-49D7-7C22-BB6D-B4E32347B795}"/>
              </a:ext>
            </a:extLst>
          </p:cNvPr>
          <p:cNvSpPr>
            <a:spLocks noGrp="1" noChangeArrowheads="1"/>
          </p:cNvSpPr>
          <p:nvPr>
            <p:ph type="title"/>
          </p:nvPr>
        </p:nvSpPr>
        <p:spPr>
          <a:xfrm>
            <a:off x="0" y="362694"/>
            <a:ext cx="7296539" cy="834271"/>
          </a:xfrm>
          <a:prstGeom prst="roundRect">
            <a:avLst/>
          </a:prstGeom>
          <a:solidFill>
            <a:srgbClr val="FFFFFF"/>
          </a:solidFill>
          <a:effectLst/>
        </p:spPr>
        <p:txBody>
          <a:bodyPr/>
          <a:lstStyle>
            <a:lvl1pPr eaLnBrk="0" hangingPunct="0">
              <a:defRPr sz="2400">
                <a:solidFill>
                  <a:schemeClr val="tx1"/>
                </a:solidFill>
                <a:latin typeface="Gill Sans MT" panose="020B0502020104020203" pitchFamily="34" charset="0"/>
                <a:ea typeface="MS PGothic" panose="020B0600070205080204" pitchFamily="34" charset="-128"/>
              </a:defRPr>
            </a:lvl1pPr>
            <a:lvl2pPr marL="742950" indent="-285750" eaLnBrk="0" hangingPunct="0">
              <a:defRPr sz="2400">
                <a:solidFill>
                  <a:schemeClr val="tx1"/>
                </a:solidFill>
                <a:latin typeface="Gill Sans MT" panose="020B0502020104020203" pitchFamily="34" charset="0"/>
                <a:ea typeface="MS PGothic" panose="020B0600070205080204" pitchFamily="34" charset="-128"/>
              </a:defRPr>
            </a:lvl2pPr>
            <a:lvl3pPr marL="1143000" indent="-228600" eaLnBrk="0" hangingPunct="0">
              <a:defRPr sz="2400">
                <a:solidFill>
                  <a:schemeClr val="tx1"/>
                </a:solidFill>
                <a:latin typeface="Gill Sans MT" panose="020B0502020104020203" pitchFamily="34" charset="0"/>
                <a:ea typeface="MS PGothic" panose="020B0600070205080204" pitchFamily="34" charset="-128"/>
              </a:defRPr>
            </a:lvl3pPr>
            <a:lvl4pPr marL="1600200" indent="-228600" eaLnBrk="0" hangingPunct="0">
              <a:defRPr sz="2400">
                <a:solidFill>
                  <a:schemeClr val="tx1"/>
                </a:solidFill>
                <a:latin typeface="Gill Sans MT" panose="020B0502020104020203" pitchFamily="34" charset="0"/>
                <a:ea typeface="MS PGothic" panose="020B0600070205080204" pitchFamily="34" charset="-128"/>
              </a:defRPr>
            </a:lvl4pPr>
            <a:lvl5pPr marL="2057400" indent="-228600" eaLnBrk="0" hangingPunct="0">
              <a:defRPr sz="2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9pPr>
          </a:lstStyle>
          <a:p>
            <a:pPr algn="ctr">
              <a:defRPr/>
            </a:pPr>
            <a:r>
              <a:rPr altLang="en-US" sz="4300" dirty="0">
                <a:solidFill>
                  <a:srgbClr val="000000"/>
                </a:solidFill>
                <a:effectLst>
                  <a:outerShdw blurRad="38100" dist="38100" dir="2700000" algn="tl">
                    <a:srgbClr val="C0C0C0"/>
                  </a:outerShdw>
                </a:effectLst>
              </a:rPr>
              <a:t>Using a CRM Database</a:t>
            </a:r>
          </a:p>
        </p:txBody>
      </p:sp>
      <p:sp>
        <p:nvSpPr>
          <p:cNvPr id="48133" name="Footer Placeholder 2">
            <a:extLst>
              <a:ext uri="{FF2B5EF4-FFF2-40B4-BE49-F238E27FC236}">
                <a16:creationId xmlns:a16="http://schemas.microsoft.com/office/drawing/2014/main" id="{1C52BE17-43C6-65C6-8E41-58DBD89BF073}"/>
              </a:ext>
            </a:extLst>
          </p:cNvPr>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ea typeface="ＭＳ Ｐゴシック" panose="020B0600070205080204" pitchFamily="34" charset="-128"/>
              </a:defRPr>
            </a:lvl1pPr>
            <a:lvl2pPr marL="742950" indent="-285750">
              <a:defRPr>
                <a:solidFill>
                  <a:schemeClr val="tx1"/>
                </a:solidFill>
                <a:latin typeface="Gill Sans MT" panose="020B0502020104020203" pitchFamily="34" charset="0"/>
                <a:ea typeface="ＭＳ Ｐゴシック" panose="020B0600070205080204" pitchFamily="34" charset="-128"/>
              </a:defRPr>
            </a:lvl2pPr>
            <a:lvl3pPr marL="1143000" indent="-228600">
              <a:defRPr>
                <a:solidFill>
                  <a:schemeClr val="tx1"/>
                </a:solidFill>
                <a:latin typeface="Gill Sans MT" panose="020B0502020104020203" pitchFamily="34" charset="0"/>
                <a:ea typeface="ＭＳ Ｐゴシック" panose="020B0600070205080204" pitchFamily="34" charset="-128"/>
              </a:defRPr>
            </a:lvl3pPr>
            <a:lvl4pPr marL="1600200" indent="-228600">
              <a:defRPr>
                <a:solidFill>
                  <a:schemeClr val="tx1"/>
                </a:solidFill>
                <a:latin typeface="Gill Sans MT" panose="020B0502020104020203" pitchFamily="34" charset="0"/>
                <a:ea typeface="ＭＳ Ｐゴシック" panose="020B0600070205080204" pitchFamily="34" charset="-128"/>
              </a:defRPr>
            </a:lvl4pPr>
            <a:lvl5pPr marL="2057400" indent="-228600">
              <a:defRPr>
                <a:solidFill>
                  <a:schemeClr val="tx1"/>
                </a:solidFill>
                <a:latin typeface="Gill Sans MT" panose="020B0502020104020203"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9pPr>
          </a:lstStyle>
          <a:p>
            <a:endParaRPr lang="en-US" altLang="en-US" dirty="0"/>
          </a:p>
        </p:txBody>
      </p:sp>
      <p:sp>
        <p:nvSpPr>
          <p:cNvPr id="2037762" name="AutoShape 2" descr="Lavender01">
            <a:extLst>
              <a:ext uri="{FF2B5EF4-FFF2-40B4-BE49-F238E27FC236}">
                <a16:creationId xmlns:a16="http://schemas.microsoft.com/office/drawing/2014/main" id="{14215C7D-59C4-0B6F-47F2-FFA8A6D8572B}"/>
              </a:ext>
            </a:extLst>
          </p:cNvPr>
          <p:cNvSpPr>
            <a:spLocks noChangeArrowheads="1"/>
          </p:cNvSpPr>
          <p:nvPr/>
        </p:nvSpPr>
        <p:spPr bwMode="ltGray">
          <a:xfrm>
            <a:off x="838200" y="1600200"/>
            <a:ext cx="8159750" cy="4754563"/>
          </a:xfrm>
          <a:prstGeom prst="roundRect">
            <a:avLst>
              <a:gd name="adj" fmla="val 2463"/>
            </a:avLst>
          </a:prstGeom>
          <a:solidFill>
            <a:srgbClr val="FFFFFF"/>
          </a:solidFill>
          <a:ln>
            <a:noFill/>
          </a:ln>
          <a:effectLst>
            <a:outerShdw blurRad="50800" dist="38100" dir="2700000" algn="tl" rotWithShape="0">
              <a:srgbClr val="808080">
                <a:alpha val="39999"/>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defRPr/>
            </a:pPr>
            <a:endParaRPr lang="en-US">
              <a:latin typeface="Gill Sans MT" charset="0"/>
              <a:ea typeface="ＭＳ Ｐゴシック" charset="0"/>
              <a:cs typeface="ＭＳ Ｐゴシック" charset="0"/>
            </a:endParaRPr>
          </a:p>
        </p:txBody>
      </p:sp>
      <p:sp>
        <p:nvSpPr>
          <p:cNvPr id="2037764" name="AutoShape 4">
            <a:extLst>
              <a:ext uri="{FF2B5EF4-FFF2-40B4-BE49-F238E27FC236}">
                <a16:creationId xmlns:a16="http://schemas.microsoft.com/office/drawing/2014/main" id="{4DE99BAC-BD8B-B558-3497-3152E3D13338}"/>
              </a:ext>
            </a:extLst>
          </p:cNvPr>
          <p:cNvSpPr>
            <a:spLocks noChangeArrowheads="1"/>
          </p:cNvSpPr>
          <p:nvPr/>
        </p:nvSpPr>
        <p:spPr bwMode="auto">
          <a:xfrm>
            <a:off x="4362450" y="1600200"/>
            <a:ext cx="3749675" cy="1096963"/>
          </a:xfrm>
          <a:prstGeom prst="roundRect">
            <a:avLst>
              <a:gd name="adj" fmla="val 9009"/>
            </a:avLst>
          </a:prstGeom>
          <a:solidFill>
            <a:srgbClr val="0070C0"/>
          </a:solidFill>
          <a:ln w="25400">
            <a:solidFill>
              <a:schemeClr val="bg1"/>
            </a:solidFill>
            <a:round/>
            <a:headEnd/>
            <a:tailEnd/>
          </a:ln>
          <a:effectLst>
            <a:outerShdw dist="25400" dir="5400000" rotWithShape="0">
              <a:srgbClr val="808080">
                <a:alpha val="43137"/>
              </a:srgbClr>
            </a:outerShdw>
          </a:effectLst>
        </p:spPr>
        <p:txBody>
          <a:bodyPr anchor="ctr"/>
          <a:lstStyle>
            <a:lvl1pPr marL="347663" indent="-347663" eaLnBrk="0" hangingPunct="0">
              <a:defRPr sz="2400">
                <a:solidFill>
                  <a:schemeClr val="tx1"/>
                </a:solidFill>
                <a:latin typeface="Gill Sans MT" panose="020B0502020104020203" pitchFamily="34" charset="0"/>
                <a:ea typeface="MS PGothic" panose="020B0600070205080204" pitchFamily="34" charset="-128"/>
              </a:defRPr>
            </a:lvl1pPr>
            <a:lvl2pPr marL="742950" indent="-285750" eaLnBrk="0" hangingPunct="0">
              <a:defRPr sz="2400">
                <a:solidFill>
                  <a:schemeClr val="tx1"/>
                </a:solidFill>
                <a:latin typeface="Gill Sans MT" panose="020B0502020104020203" pitchFamily="34" charset="0"/>
                <a:ea typeface="MS PGothic" panose="020B0600070205080204" pitchFamily="34" charset="-128"/>
              </a:defRPr>
            </a:lvl2pPr>
            <a:lvl3pPr marL="1143000" indent="-228600" eaLnBrk="0" hangingPunct="0">
              <a:defRPr sz="2400">
                <a:solidFill>
                  <a:schemeClr val="tx1"/>
                </a:solidFill>
                <a:latin typeface="Gill Sans MT" panose="020B0502020104020203" pitchFamily="34" charset="0"/>
                <a:ea typeface="MS PGothic" panose="020B0600070205080204" pitchFamily="34" charset="-128"/>
              </a:defRPr>
            </a:lvl3pPr>
            <a:lvl4pPr marL="1600200" indent="-228600" eaLnBrk="0" hangingPunct="0">
              <a:defRPr sz="2400">
                <a:solidFill>
                  <a:schemeClr val="tx1"/>
                </a:solidFill>
                <a:latin typeface="Gill Sans MT" panose="020B0502020104020203" pitchFamily="34" charset="0"/>
                <a:ea typeface="MS PGothic" panose="020B0600070205080204" pitchFamily="34" charset="-128"/>
              </a:defRPr>
            </a:lvl4pPr>
            <a:lvl5pPr marL="2057400" indent="-228600" eaLnBrk="0" hangingPunct="0">
              <a:defRPr sz="2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9pPr>
          </a:lstStyle>
          <a:p>
            <a:pPr eaLnBrk="1" hangingPunct="1">
              <a:spcBef>
                <a:spcPct val="50000"/>
              </a:spcBef>
              <a:defRPr/>
            </a:pPr>
            <a:r>
              <a:rPr lang="en-US" altLang="en-US" sz="1800" b="1">
                <a:solidFill>
                  <a:srgbClr val="FFFFFF"/>
                </a:solidFill>
                <a:effectLst>
                  <a:outerShdw blurRad="38100" dist="38100" dir="2700000" algn="tl">
                    <a:srgbClr val="000000"/>
                  </a:outerShdw>
                </a:effectLst>
              </a:rPr>
              <a:t>1.	Capture relevant customer data on interactions across important touch points</a:t>
            </a:r>
          </a:p>
        </p:txBody>
      </p:sp>
      <p:sp>
        <p:nvSpPr>
          <p:cNvPr id="2037767" name="AutoShape 7">
            <a:extLst>
              <a:ext uri="{FF2B5EF4-FFF2-40B4-BE49-F238E27FC236}">
                <a16:creationId xmlns:a16="http://schemas.microsoft.com/office/drawing/2014/main" id="{E1519E10-8C56-24E9-21AC-EE2A3D604132}"/>
              </a:ext>
            </a:extLst>
          </p:cNvPr>
          <p:cNvSpPr>
            <a:spLocks noChangeArrowheads="1"/>
          </p:cNvSpPr>
          <p:nvPr/>
        </p:nvSpPr>
        <p:spPr bwMode="auto">
          <a:xfrm>
            <a:off x="914400" y="1600200"/>
            <a:ext cx="2911475" cy="1279525"/>
          </a:xfrm>
          <a:prstGeom prst="roundRect">
            <a:avLst>
              <a:gd name="adj" fmla="val 8685"/>
            </a:avLst>
          </a:prstGeom>
          <a:solidFill>
            <a:srgbClr val="00B0F0"/>
          </a:solidFill>
          <a:ln w="25400">
            <a:solidFill>
              <a:schemeClr val="bg1"/>
            </a:solidFill>
            <a:round/>
            <a:headEnd/>
            <a:tailEnd/>
          </a:ln>
          <a:effectLst>
            <a:outerShdw dist="25400" dir="5400000" rotWithShape="0">
              <a:srgbClr val="808080">
                <a:alpha val="43137"/>
              </a:srgbClr>
            </a:outerShdw>
          </a:effectLst>
        </p:spPr>
        <p:txBody>
          <a:bodyPr anchor="ctr" anchorCtr="1"/>
          <a:lstStyle>
            <a:lvl1pPr eaLnBrk="0" hangingPunct="0">
              <a:defRPr sz="2400">
                <a:solidFill>
                  <a:schemeClr val="tx1"/>
                </a:solidFill>
                <a:latin typeface="Gill Sans MT" panose="020B0502020104020203" pitchFamily="34" charset="0"/>
                <a:ea typeface="MS PGothic" panose="020B0600070205080204" pitchFamily="34" charset="-128"/>
              </a:defRPr>
            </a:lvl1pPr>
            <a:lvl2pPr marL="742950" indent="-285750" eaLnBrk="0" hangingPunct="0">
              <a:defRPr sz="2400">
                <a:solidFill>
                  <a:schemeClr val="tx1"/>
                </a:solidFill>
                <a:latin typeface="Gill Sans MT" panose="020B0502020104020203" pitchFamily="34" charset="0"/>
                <a:ea typeface="MS PGothic" panose="020B0600070205080204" pitchFamily="34" charset="-128"/>
              </a:defRPr>
            </a:lvl2pPr>
            <a:lvl3pPr marL="1143000" indent="-228600" eaLnBrk="0" hangingPunct="0">
              <a:defRPr sz="2400">
                <a:solidFill>
                  <a:schemeClr val="tx1"/>
                </a:solidFill>
                <a:latin typeface="Gill Sans MT" panose="020B0502020104020203" pitchFamily="34" charset="0"/>
                <a:ea typeface="MS PGothic" panose="020B0600070205080204" pitchFamily="34" charset="-128"/>
              </a:defRPr>
            </a:lvl3pPr>
            <a:lvl4pPr marL="1600200" indent="-228600" eaLnBrk="0" hangingPunct="0">
              <a:defRPr sz="2400">
                <a:solidFill>
                  <a:schemeClr val="tx1"/>
                </a:solidFill>
                <a:latin typeface="Gill Sans MT" panose="020B0502020104020203" pitchFamily="34" charset="0"/>
                <a:ea typeface="MS PGothic" panose="020B0600070205080204" pitchFamily="34" charset="-128"/>
              </a:defRPr>
            </a:lvl4pPr>
            <a:lvl5pPr marL="2057400" indent="-228600" eaLnBrk="0" hangingPunct="0">
              <a:defRPr sz="2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9pPr>
          </a:lstStyle>
          <a:p>
            <a:pPr algn="ctr" eaLnBrk="1" hangingPunct="1">
              <a:spcBef>
                <a:spcPct val="50000"/>
              </a:spcBef>
              <a:defRPr/>
            </a:pPr>
            <a:r>
              <a:rPr lang="en-US" altLang="en-US" b="1">
                <a:solidFill>
                  <a:srgbClr val="FFFFFF"/>
                </a:solidFill>
                <a:effectLst>
                  <a:outerShdw blurRad="38100" dist="38100" dir="2700000" algn="tl">
                    <a:srgbClr val="000000"/>
                  </a:outerShdw>
                </a:effectLst>
              </a:rPr>
              <a:t>Creating An Effective CRM Program</a:t>
            </a:r>
          </a:p>
        </p:txBody>
      </p:sp>
      <p:sp>
        <p:nvSpPr>
          <p:cNvPr id="22" name="AutoShape 4">
            <a:extLst>
              <a:ext uri="{FF2B5EF4-FFF2-40B4-BE49-F238E27FC236}">
                <a16:creationId xmlns:a16="http://schemas.microsoft.com/office/drawing/2014/main" id="{D6767700-CE78-6D35-9E10-8C3AC36F001C}"/>
              </a:ext>
            </a:extLst>
          </p:cNvPr>
          <p:cNvSpPr>
            <a:spLocks noChangeArrowheads="1"/>
          </p:cNvSpPr>
          <p:nvPr/>
        </p:nvSpPr>
        <p:spPr bwMode="auto">
          <a:xfrm>
            <a:off x="4373563" y="2879725"/>
            <a:ext cx="3749675" cy="1096963"/>
          </a:xfrm>
          <a:prstGeom prst="roundRect">
            <a:avLst>
              <a:gd name="adj" fmla="val 9009"/>
            </a:avLst>
          </a:prstGeom>
          <a:solidFill>
            <a:srgbClr val="0070C0"/>
          </a:solidFill>
          <a:ln w="25400">
            <a:solidFill>
              <a:schemeClr val="bg1"/>
            </a:solidFill>
            <a:round/>
            <a:headEnd/>
            <a:tailEnd/>
          </a:ln>
          <a:effectLst>
            <a:outerShdw dist="25400" dir="5400000" rotWithShape="0">
              <a:srgbClr val="808080">
                <a:alpha val="43137"/>
              </a:srgbClr>
            </a:outerShdw>
          </a:effectLst>
        </p:spPr>
        <p:txBody>
          <a:bodyPr anchor="ctr"/>
          <a:lstStyle>
            <a:lvl1pPr marL="347663" indent="-347663" eaLnBrk="0" hangingPunct="0">
              <a:defRPr sz="2400">
                <a:solidFill>
                  <a:schemeClr val="tx1"/>
                </a:solidFill>
                <a:latin typeface="Gill Sans MT" panose="020B0502020104020203" pitchFamily="34" charset="0"/>
                <a:ea typeface="MS PGothic" panose="020B0600070205080204" pitchFamily="34" charset="-128"/>
              </a:defRPr>
            </a:lvl1pPr>
            <a:lvl2pPr marL="742950" indent="-285750" eaLnBrk="0" hangingPunct="0">
              <a:defRPr sz="2400">
                <a:solidFill>
                  <a:schemeClr val="tx1"/>
                </a:solidFill>
                <a:latin typeface="Gill Sans MT" panose="020B0502020104020203" pitchFamily="34" charset="0"/>
                <a:ea typeface="MS PGothic" panose="020B0600070205080204" pitchFamily="34" charset="-128"/>
              </a:defRPr>
            </a:lvl2pPr>
            <a:lvl3pPr marL="1143000" indent="-228600" eaLnBrk="0" hangingPunct="0">
              <a:defRPr sz="2400">
                <a:solidFill>
                  <a:schemeClr val="tx1"/>
                </a:solidFill>
                <a:latin typeface="Gill Sans MT" panose="020B0502020104020203" pitchFamily="34" charset="0"/>
                <a:ea typeface="MS PGothic" panose="020B0600070205080204" pitchFamily="34" charset="-128"/>
              </a:defRPr>
            </a:lvl3pPr>
            <a:lvl4pPr marL="1600200" indent="-228600" eaLnBrk="0" hangingPunct="0">
              <a:defRPr sz="2400">
                <a:solidFill>
                  <a:schemeClr val="tx1"/>
                </a:solidFill>
                <a:latin typeface="Gill Sans MT" panose="020B0502020104020203" pitchFamily="34" charset="0"/>
                <a:ea typeface="MS PGothic" panose="020B0600070205080204" pitchFamily="34" charset="-128"/>
              </a:defRPr>
            </a:lvl4pPr>
            <a:lvl5pPr marL="2057400" indent="-228600" eaLnBrk="0" hangingPunct="0">
              <a:defRPr sz="2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9pPr>
          </a:lstStyle>
          <a:p>
            <a:pPr eaLnBrk="1" hangingPunct="1">
              <a:spcBef>
                <a:spcPct val="50000"/>
              </a:spcBef>
              <a:defRPr/>
            </a:pPr>
            <a:r>
              <a:rPr lang="en-US" altLang="en-US" sz="1800" b="1">
                <a:solidFill>
                  <a:srgbClr val="FFFFFF"/>
                </a:solidFill>
                <a:effectLst>
                  <a:outerShdw blurRad="38100" dist="38100" dir="2700000" algn="tl">
                    <a:srgbClr val="000000"/>
                  </a:outerShdw>
                </a:effectLst>
              </a:rPr>
              <a:t>2.	Analyze those data to better understand customers</a:t>
            </a:r>
          </a:p>
        </p:txBody>
      </p:sp>
      <p:sp>
        <p:nvSpPr>
          <p:cNvPr id="23" name="AutoShape 4">
            <a:extLst>
              <a:ext uri="{FF2B5EF4-FFF2-40B4-BE49-F238E27FC236}">
                <a16:creationId xmlns:a16="http://schemas.microsoft.com/office/drawing/2014/main" id="{75B0ECF2-6ADA-EA75-AB3B-F666D0810D74}"/>
              </a:ext>
            </a:extLst>
          </p:cNvPr>
          <p:cNvSpPr>
            <a:spLocks noChangeArrowheads="1"/>
          </p:cNvSpPr>
          <p:nvPr/>
        </p:nvSpPr>
        <p:spPr bwMode="auto">
          <a:xfrm>
            <a:off x="4389438" y="4159250"/>
            <a:ext cx="3748087" cy="1096963"/>
          </a:xfrm>
          <a:prstGeom prst="roundRect">
            <a:avLst>
              <a:gd name="adj" fmla="val 9009"/>
            </a:avLst>
          </a:prstGeom>
          <a:solidFill>
            <a:srgbClr val="0070C0"/>
          </a:solidFill>
          <a:ln w="25400">
            <a:solidFill>
              <a:schemeClr val="bg1"/>
            </a:solidFill>
            <a:round/>
            <a:headEnd/>
            <a:tailEnd/>
          </a:ln>
          <a:effectLst>
            <a:outerShdw dist="25400" dir="5400000" rotWithShape="0">
              <a:srgbClr val="808080">
                <a:alpha val="43137"/>
              </a:srgbClr>
            </a:outerShdw>
          </a:effectLst>
        </p:spPr>
        <p:txBody>
          <a:bodyPr anchor="ctr"/>
          <a:lstStyle>
            <a:lvl1pPr marL="347663" indent="-347663" eaLnBrk="0" hangingPunct="0">
              <a:defRPr sz="2400">
                <a:solidFill>
                  <a:schemeClr val="tx1"/>
                </a:solidFill>
                <a:latin typeface="Gill Sans MT" panose="020B0502020104020203" pitchFamily="34" charset="0"/>
                <a:ea typeface="MS PGothic" panose="020B0600070205080204" pitchFamily="34" charset="-128"/>
              </a:defRPr>
            </a:lvl1pPr>
            <a:lvl2pPr marL="742950" indent="-285750" eaLnBrk="0" hangingPunct="0">
              <a:defRPr sz="2400">
                <a:solidFill>
                  <a:schemeClr val="tx1"/>
                </a:solidFill>
                <a:latin typeface="Gill Sans MT" panose="020B0502020104020203" pitchFamily="34" charset="0"/>
                <a:ea typeface="MS PGothic" panose="020B0600070205080204" pitchFamily="34" charset="-128"/>
              </a:defRPr>
            </a:lvl2pPr>
            <a:lvl3pPr marL="1143000" indent="-228600" eaLnBrk="0" hangingPunct="0">
              <a:defRPr sz="2400">
                <a:solidFill>
                  <a:schemeClr val="tx1"/>
                </a:solidFill>
                <a:latin typeface="Gill Sans MT" panose="020B0502020104020203" pitchFamily="34" charset="0"/>
                <a:ea typeface="MS PGothic" panose="020B0600070205080204" pitchFamily="34" charset="-128"/>
              </a:defRPr>
            </a:lvl3pPr>
            <a:lvl4pPr marL="1600200" indent="-228600" eaLnBrk="0" hangingPunct="0">
              <a:defRPr sz="2400">
                <a:solidFill>
                  <a:schemeClr val="tx1"/>
                </a:solidFill>
                <a:latin typeface="Gill Sans MT" panose="020B0502020104020203" pitchFamily="34" charset="0"/>
                <a:ea typeface="MS PGothic" panose="020B0600070205080204" pitchFamily="34" charset="-128"/>
              </a:defRPr>
            </a:lvl4pPr>
            <a:lvl5pPr marL="2057400" indent="-228600" eaLnBrk="0" hangingPunct="0">
              <a:defRPr sz="2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9pPr>
          </a:lstStyle>
          <a:p>
            <a:pPr eaLnBrk="1" hangingPunct="1">
              <a:spcBef>
                <a:spcPct val="50000"/>
              </a:spcBef>
              <a:defRPr/>
            </a:pPr>
            <a:r>
              <a:rPr lang="en-US" altLang="en-US" sz="1800" b="1">
                <a:solidFill>
                  <a:srgbClr val="FFFFFF"/>
                </a:solidFill>
                <a:effectLst>
                  <a:outerShdw blurRad="38100" dist="38100" dir="2700000" algn="tl">
                    <a:srgbClr val="000000"/>
                  </a:outerShdw>
                </a:effectLst>
              </a:rPr>
              <a:t>3.	Use those insights to improve relationships </a:t>
            </a:r>
            <a:br>
              <a:rPr lang="en-US" altLang="en-US" sz="1800" b="1">
                <a:solidFill>
                  <a:srgbClr val="FFFFFF"/>
                </a:solidFill>
                <a:effectLst>
                  <a:outerShdw blurRad="38100" dist="38100" dir="2700000" algn="tl">
                    <a:srgbClr val="000000"/>
                  </a:outerShdw>
                </a:effectLst>
              </a:rPr>
            </a:br>
            <a:r>
              <a:rPr lang="en-US" altLang="en-US" sz="1800" b="1">
                <a:solidFill>
                  <a:srgbClr val="FFFFFF"/>
                </a:solidFill>
                <a:effectLst>
                  <a:outerShdw blurRad="38100" dist="38100" dir="2700000" algn="tl">
                    <a:srgbClr val="000000"/>
                  </a:outerShdw>
                </a:effectLst>
              </a:rPr>
              <a:t>with customers</a:t>
            </a:r>
          </a:p>
        </p:txBody>
      </p:sp>
    </p:spTree>
  </p:cSld>
  <p:clrMapOvr>
    <a:masterClrMapping/>
  </p:clrMapOvr>
  <p:transition spd="slow">
    <p:cut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nodeType="clickEffect">
                                  <p:stCondLst>
                                    <p:cond delay="0"/>
                                  </p:stCondLst>
                                  <p:childTnLst>
                                    <p:set>
                                      <p:cBhvr>
                                        <p:cTn id="6" dur="1" fill="hold">
                                          <p:stCondLst>
                                            <p:cond delay="0"/>
                                          </p:stCondLst>
                                        </p:cTn>
                                        <p:tgtEl>
                                          <p:spTgt spid="2037767"/>
                                        </p:tgtEl>
                                        <p:attrNameLst>
                                          <p:attrName>style.visibility</p:attrName>
                                        </p:attrNameLst>
                                      </p:cBhvr>
                                      <p:to>
                                        <p:strVal val="visible"/>
                                      </p:to>
                                    </p:set>
                                    <p:animEffect transition="in" filter="circle(out)">
                                      <p:cBhvr>
                                        <p:cTn id="7" dur="2000"/>
                                        <p:tgtEl>
                                          <p:spTgt spid="2037767"/>
                                        </p:tgtEl>
                                      </p:cBhvr>
                                    </p:animEffect>
                                  </p:childTnLst>
                                </p:cTn>
                              </p:par>
                            </p:childTnLst>
                          </p:cTn>
                        </p:par>
                        <p:par>
                          <p:cTn id="8" fill="hold" nodeType="afterGroup">
                            <p:stCondLst>
                              <p:cond delay="2000"/>
                            </p:stCondLst>
                            <p:childTnLst>
                              <p:par>
                                <p:cTn id="9" presetID="22" presetClass="entr" presetSubtype="8" fill="hold" nodeType="afterEffect">
                                  <p:stCondLst>
                                    <p:cond delay="0"/>
                                  </p:stCondLst>
                                  <p:childTnLst>
                                    <p:set>
                                      <p:cBhvr>
                                        <p:cTn id="10" dur="1" fill="hold">
                                          <p:stCondLst>
                                            <p:cond delay="0"/>
                                          </p:stCondLst>
                                        </p:cTn>
                                        <p:tgtEl>
                                          <p:spTgt spid="2037764"/>
                                        </p:tgtEl>
                                        <p:attrNameLst>
                                          <p:attrName>style.visibility</p:attrName>
                                        </p:attrNameLst>
                                      </p:cBhvr>
                                      <p:to>
                                        <p:strVal val="visible"/>
                                      </p:to>
                                    </p:set>
                                    <p:animEffect transition="in" filter="wipe(left)">
                                      <p:cBhvr>
                                        <p:cTn id="11" dur="1250"/>
                                        <p:tgtEl>
                                          <p:spTgt spid="2037764"/>
                                        </p:tgtEl>
                                      </p:cBhvr>
                                    </p:animEffect>
                                  </p:childTnLst>
                                </p:cTn>
                              </p:par>
                            </p:childTnLst>
                          </p:cTn>
                        </p:par>
                        <p:par>
                          <p:cTn id="12" fill="hold" nodeType="afterGroup">
                            <p:stCondLst>
                              <p:cond delay="325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250"/>
                                        <p:tgtEl>
                                          <p:spTgt spid="22"/>
                                        </p:tgtEl>
                                      </p:cBhvr>
                                    </p:animEffect>
                                  </p:childTnLst>
                                </p:cTn>
                              </p:par>
                            </p:childTnLst>
                          </p:cTn>
                        </p:par>
                        <p:par>
                          <p:cTn id="16" fill="hold" nodeType="afterGroup">
                            <p:stCondLst>
                              <p:cond delay="4500"/>
                            </p:stCondLst>
                            <p:childTnLst>
                              <p:par>
                                <p:cTn id="17" presetID="22" presetClass="entr" presetSubtype="8"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1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64" grpId="0" animBg="1"/>
      <p:bldP spid="2037767" grpId="0" animBg="1"/>
      <p:bldP spid="22" grpId="0" animBg="1"/>
      <p:bldP spid="2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3D36E-9D16-EC2F-3669-A020AA4487E1}"/>
              </a:ext>
            </a:extLst>
          </p:cNvPr>
          <p:cNvSpPr>
            <a:spLocks noGrp="1"/>
          </p:cNvSpPr>
          <p:nvPr>
            <p:ph type="title"/>
          </p:nvPr>
        </p:nvSpPr>
        <p:spPr/>
        <p:txBody>
          <a:bodyPr vert="horz" wrap="square" lIns="91440" tIns="45720" rIns="91440" bIns="45720" numCol="1" anchorCtr="0" compatLnSpc="1">
            <a:prstTxWarp prst="textNoShape">
              <a:avLst/>
            </a:prstTxWarp>
          </a:bodyPr>
          <a:lstStyle/>
          <a:p>
            <a:pPr>
              <a:defRPr/>
            </a:pPr>
            <a:r>
              <a:rPr lang="en-US" altLang="en-US">
                <a:effectLst>
                  <a:outerShdw blurRad="38100" dist="38100" dir="2700000" algn="tl">
                    <a:srgbClr val="C0C0C0"/>
                  </a:outerShdw>
                </a:effectLst>
                <a:ea typeface="MS PGothic" panose="020B0600070205080204" pitchFamily="34" charset="-128"/>
              </a:rPr>
              <a:t>Using a CRM Database (cont’d)</a:t>
            </a:r>
          </a:p>
        </p:txBody>
      </p:sp>
      <p:sp>
        <p:nvSpPr>
          <p:cNvPr id="50179" name="Content Placeholder 2">
            <a:extLst>
              <a:ext uri="{FF2B5EF4-FFF2-40B4-BE49-F238E27FC236}">
                <a16:creationId xmlns:a16="http://schemas.microsoft.com/office/drawing/2014/main" id="{F89A7E70-668C-C4F6-4A84-D0E1F6798FE2}"/>
              </a:ext>
            </a:extLst>
          </p:cNvPr>
          <p:cNvSpPr>
            <a:spLocks noGrp="1"/>
          </p:cNvSpPr>
          <p:nvPr>
            <p:ph idx="4294967295"/>
          </p:nvPr>
        </p:nvSpPr>
        <p:spPr bwMode="auto">
          <a:xfrm>
            <a:off x="545226" y="1275184"/>
            <a:ext cx="8412162" cy="4800600"/>
          </a:xfrm>
          <a:noFill/>
          <a:ln>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lnSpcReduction="10000"/>
          </a:bodyPr>
          <a:lstStyle/>
          <a:p>
            <a:pPr>
              <a:spcBef>
                <a:spcPts val="900"/>
              </a:spcBef>
            </a:pPr>
            <a:r>
              <a:rPr lang="en-US" altLang="en-US" sz="2400" dirty="0"/>
              <a:t>Customer Segmentation Strategy</a:t>
            </a:r>
          </a:p>
          <a:p>
            <a:pPr lvl="1">
              <a:spcBef>
                <a:spcPts val="900"/>
              </a:spcBef>
              <a:buFont typeface="Wingdings" panose="05000000000000000000" pitchFamily="2" charset="2"/>
              <a:buChar char="Ø"/>
            </a:pPr>
            <a:r>
              <a:rPr lang="en-US" altLang="en-US" sz="2000" dirty="0"/>
              <a:t>A process of identifying customers that fit into smaller, more homogeneous groups. </a:t>
            </a:r>
          </a:p>
          <a:p>
            <a:pPr>
              <a:spcBef>
                <a:spcPts val="900"/>
              </a:spcBef>
            </a:pPr>
            <a:r>
              <a:rPr lang="en-US" altLang="en-US" sz="2400" dirty="0"/>
              <a:t>80/20 Principle</a:t>
            </a:r>
          </a:p>
          <a:p>
            <a:pPr lvl="1">
              <a:spcBef>
                <a:spcPts val="900"/>
              </a:spcBef>
              <a:buFont typeface="Wingdings" panose="05000000000000000000" pitchFamily="2" charset="2"/>
              <a:buChar char="Ø"/>
            </a:pPr>
            <a:r>
              <a:rPr lang="en-US" altLang="en-US" sz="2000" dirty="0"/>
              <a:t>A principle that maintains that 80 percent of a firm’s sales will come from 20 percent of its customers.</a:t>
            </a:r>
          </a:p>
          <a:p>
            <a:pPr>
              <a:spcBef>
                <a:spcPts val="900"/>
              </a:spcBef>
            </a:pPr>
            <a:r>
              <a:rPr lang="en-US" altLang="en-US" sz="2400" dirty="0"/>
              <a:t>Recency-Frequency Monetary Analysis</a:t>
            </a:r>
          </a:p>
          <a:p>
            <a:pPr lvl="1">
              <a:spcBef>
                <a:spcPts val="900"/>
              </a:spcBef>
              <a:buFont typeface="Wingdings" panose="05000000000000000000" pitchFamily="2" charset="2"/>
              <a:buChar char="Ø"/>
            </a:pPr>
            <a:r>
              <a:rPr lang="en-US" altLang="en-US" sz="2000" dirty="0"/>
              <a:t>An analysis that reveals customers most likely to buy from a firm in the future because they have made purchases recently, frequently, and in amounts exceeding an established minimum.</a:t>
            </a:r>
          </a:p>
          <a:p>
            <a:pPr>
              <a:spcBef>
                <a:spcPts val="900"/>
              </a:spcBef>
            </a:pPr>
            <a:r>
              <a:rPr lang="en-US" altLang="en-US" sz="2400" dirty="0"/>
              <a:t>Customer Lifetime Value (CLV)</a:t>
            </a:r>
          </a:p>
          <a:p>
            <a:pPr lvl="1">
              <a:spcBef>
                <a:spcPts val="900"/>
              </a:spcBef>
              <a:buFont typeface="Wingdings" panose="05000000000000000000" pitchFamily="2" charset="2"/>
              <a:buChar char="Ø"/>
            </a:pPr>
            <a:r>
              <a:rPr lang="en-US" altLang="en-US" sz="2000" dirty="0"/>
              <a:t>The total profit expected from all future sales to a long-term customer.</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1860" name="Rectangle 4" descr="Aheader01">
            <a:extLst>
              <a:ext uri="{FF2B5EF4-FFF2-40B4-BE49-F238E27FC236}">
                <a16:creationId xmlns:a16="http://schemas.microsoft.com/office/drawing/2014/main" id="{01472AB3-E6BC-FE30-D4EF-A0CBAB26A7D7}"/>
              </a:ext>
            </a:extLst>
          </p:cNvPr>
          <p:cNvSpPr>
            <a:spLocks noGrp="1" noChangeArrowheads="1"/>
          </p:cNvSpPr>
          <p:nvPr>
            <p:ph type="title"/>
          </p:nvPr>
        </p:nvSpPr>
        <p:spPr/>
        <p:txBody>
          <a:bodyPr vert="horz" wrap="square" lIns="91440" tIns="45720" rIns="91440" bIns="45720" numCol="1" anchorCtr="0" compatLnSpc="1">
            <a:prstTxWarp prst="textNoShape">
              <a:avLst/>
            </a:prstTxWarp>
          </a:bodyPr>
          <a:lstStyle/>
          <a:p>
            <a:pPr>
              <a:defRPr/>
            </a:pPr>
            <a:r>
              <a:rPr lang="en-US" altLang="en-US" dirty="0">
                <a:effectLst>
                  <a:outerShdw blurRad="38100" dist="38100" dir="2700000" algn="tl">
                    <a:srgbClr val="C0C0C0"/>
                  </a:outerShdw>
                </a:effectLst>
                <a:ea typeface="MS PGothic" panose="020B0600070205080204" pitchFamily="34" charset="-128"/>
              </a:rPr>
              <a:t>Stage 1: Need Recognition</a:t>
            </a:r>
          </a:p>
        </p:txBody>
      </p:sp>
      <p:sp>
        <p:nvSpPr>
          <p:cNvPr id="51203" name="Rectangle 5">
            <a:extLst>
              <a:ext uri="{FF2B5EF4-FFF2-40B4-BE49-F238E27FC236}">
                <a16:creationId xmlns:a16="http://schemas.microsoft.com/office/drawing/2014/main" id="{19FEDCC4-B712-09D6-FC1B-39F12FB76755}"/>
              </a:ext>
            </a:extLst>
          </p:cNvPr>
          <p:cNvSpPr>
            <a:spLocks noGrp="1" noChangeArrowheads="1"/>
          </p:cNvSpPr>
          <p:nvPr>
            <p:ph idx="4294967295"/>
          </p:nvPr>
        </p:nvSpPr>
        <p:spPr bwMode="auto">
          <a:xfrm>
            <a:off x="461035" y="1371600"/>
            <a:ext cx="8682965" cy="4800600"/>
          </a:xfrm>
          <a:noFill/>
          <a:ln>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Bef>
                <a:spcPts val="1200"/>
              </a:spcBef>
            </a:pPr>
            <a:r>
              <a:rPr lang="en-US" altLang="en-US" dirty="0"/>
              <a:t>Need Recognition</a:t>
            </a:r>
          </a:p>
          <a:p>
            <a:pPr lvl="1">
              <a:spcBef>
                <a:spcPts val="1200"/>
              </a:spcBef>
              <a:buFont typeface="Wingdings" panose="05000000000000000000" pitchFamily="2" charset="2"/>
              <a:buChar char="Ø"/>
            </a:pPr>
            <a:r>
              <a:rPr lang="en-US" altLang="en-US" dirty="0"/>
              <a:t>Occurs when a consumer realizes that her or his current situation differs significantly from some ideal state. </a:t>
            </a:r>
          </a:p>
          <a:p>
            <a:pPr lvl="1">
              <a:spcBef>
                <a:spcPts val="1200"/>
              </a:spcBef>
              <a:buFont typeface="Wingdings" panose="05000000000000000000" pitchFamily="2" charset="2"/>
              <a:buChar char="Ø"/>
            </a:pPr>
            <a:r>
              <a:rPr lang="en-US" altLang="en-US" dirty="0"/>
              <a:t>A consumer must recognize a need before purchase behavior can begin.</a:t>
            </a:r>
          </a:p>
          <a:p>
            <a:pPr lvl="1">
              <a:spcBef>
                <a:spcPts val="1200"/>
              </a:spcBef>
              <a:buFont typeface="Wingdings" panose="05000000000000000000" pitchFamily="2" charset="2"/>
              <a:buChar char="Ø"/>
            </a:pPr>
            <a:r>
              <a:rPr lang="en-US" altLang="en-US" dirty="0"/>
              <a:t>Many factors can influence recognition of a need.</a:t>
            </a:r>
          </a:p>
          <a:p>
            <a:pPr lvl="1">
              <a:spcBef>
                <a:spcPts val="1200"/>
              </a:spcBef>
              <a:buFont typeface="Wingdings" panose="05000000000000000000" pitchFamily="2" charset="2"/>
              <a:buChar char="Ø"/>
            </a:pPr>
            <a:r>
              <a:rPr lang="en-US" altLang="en-US" dirty="0"/>
              <a:t>Marketing strategy can be used to influence need recognition.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17FF69-B60B-AF94-3DE0-857DA552C985}"/>
              </a:ext>
            </a:extLst>
          </p:cNvPr>
          <p:cNvSpPr>
            <a:spLocks noGrp="1"/>
          </p:cNvSpPr>
          <p:nvPr>
            <p:ph sz="quarter" idx="12"/>
          </p:nvPr>
        </p:nvSpPr>
        <p:spPr/>
        <p:txBody>
          <a:bodyPr>
            <a:normAutofit fontScale="92500"/>
          </a:bodyPr>
          <a:lstStyle/>
          <a:p>
            <a:r>
              <a:rPr lang="en-US" dirty="0"/>
              <a:t>Office automation systems include the following applications:</a:t>
            </a:r>
          </a:p>
          <a:p>
            <a:pPr lvl="1"/>
            <a:r>
              <a:rPr lang="en-US" dirty="0"/>
              <a:t>Email: The email application also covers file attachments such as audio, video, and documents.</a:t>
            </a:r>
          </a:p>
          <a:p>
            <a:pPr lvl="1"/>
            <a:r>
              <a:rPr lang="en-US" dirty="0"/>
              <a:t>Voice Mail: This application records and stores phone messages into the system’s memory and can be retrieved anytime.</a:t>
            </a:r>
          </a:p>
          <a:p>
            <a:pPr lvl="1"/>
            <a:r>
              <a:rPr lang="en-US" dirty="0"/>
              <a:t>Word Processing: Word processing covers the creation of documents, including memos, reports, letters, and anything else that’s printable electronically. </a:t>
            </a:r>
          </a:p>
          <a:p>
            <a:pPr lvl="1"/>
            <a:r>
              <a:rPr lang="en-US" dirty="0"/>
              <a:t>The created text can be copied, edited, and stored via word processing commands, and checked for grammar and spelling, line and word counting, and headers and footers.</a:t>
            </a:r>
            <a:endParaRPr lang="en-IN" dirty="0"/>
          </a:p>
        </p:txBody>
      </p:sp>
      <p:sp>
        <p:nvSpPr>
          <p:cNvPr id="3" name="Title 2">
            <a:extLst>
              <a:ext uri="{FF2B5EF4-FFF2-40B4-BE49-F238E27FC236}">
                <a16:creationId xmlns:a16="http://schemas.microsoft.com/office/drawing/2014/main" id="{F63BEC5B-E0C2-B4F0-7E43-6E8DE0994657}"/>
              </a:ext>
            </a:extLst>
          </p:cNvPr>
          <p:cNvSpPr>
            <a:spLocks noGrp="1"/>
          </p:cNvSpPr>
          <p:nvPr>
            <p:ph type="title"/>
          </p:nvPr>
        </p:nvSpPr>
        <p:spPr/>
        <p:txBody>
          <a:bodyPr/>
          <a:lstStyle/>
          <a:p>
            <a:r>
              <a:rPr lang="en-IN" dirty="0"/>
              <a:t>Office Automation System (OAS)</a:t>
            </a:r>
          </a:p>
        </p:txBody>
      </p:sp>
    </p:spTree>
    <p:extLst>
      <p:ext uri="{BB962C8B-B14F-4D97-AF65-F5344CB8AC3E}">
        <p14:creationId xmlns:p14="http://schemas.microsoft.com/office/powerpoint/2010/main" val="28079243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5">
            <a:extLst>
              <a:ext uri="{FF2B5EF4-FFF2-40B4-BE49-F238E27FC236}">
                <a16:creationId xmlns:a16="http://schemas.microsoft.com/office/drawing/2014/main" id="{45FD9916-B1BC-8E2B-AF07-5EF3ECCEA6FA}"/>
              </a:ext>
            </a:extLst>
          </p:cNvPr>
          <p:cNvSpPr>
            <a:spLocks noGrp="1" noChangeArrowheads="1"/>
          </p:cNvSpPr>
          <p:nvPr>
            <p:ph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Evaluative Criteria</a:t>
            </a:r>
          </a:p>
          <a:p>
            <a:pPr lvl="1">
              <a:buFont typeface="Wingdings" panose="05000000000000000000" pitchFamily="2" charset="2"/>
              <a:buChar char="Ø"/>
            </a:pPr>
            <a:r>
              <a:rPr lang="en-US" altLang="en-US"/>
              <a:t>The features or characteristics of a product or service that customers use to compare brands</a:t>
            </a:r>
          </a:p>
          <a:p>
            <a:r>
              <a:rPr lang="en-US" altLang="en-US"/>
              <a:t>Evoked Set</a:t>
            </a:r>
          </a:p>
          <a:p>
            <a:pPr lvl="1">
              <a:buFont typeface="Wingdings" panose="05000000000000000000" pitchFamily="2" charset="2"/>
              <a:buChar char="Ø"/>
            </a:pPr>
            <a:r>
              <a:rPr lang="en-US" altLang="en-US"/>
              <a:t>A group of brands that a consumer is both aware of and willing to consider as a solution to a purchase need.</a:t>
            </a:r>
          </a:p>
          <a:p>
            <a:pPr lvl="1">
              <a:buFont typeface="Wingdings" panose="05000000000000000000" pitchFamily="2" charset="2"/>
              <a:buChar char="Ø"/>
            </a:pPr>
            <a:r>
              <a:rPr lang="en-US" altLang="en-US"/>
              <a:t>Gaining inclusion into an evoked set requires creating market awareness of a product or service.</a:t>
            </a:r>
          </a:p>
        </p:txBody>
      </p:sp>
      <p:sp>
        <p:nvSpPr>
          <p:cNvPr id="2043908" name="Rectangle 4" descr="Aheader01">
            <a:extLst>
              <a:ext uri="{FF2B5EF4-FFF2-40B4-BE49-F238E27FC236}">
                <a16:creationId xmlns:a16="http://schemas.microsoft.com/office/drawing/2014/main" id="{57BD73AB-9083-0305-EEC7-09182F90D2DC}"/>
              </a:ext>
            </a:extLst>
          </p:cNvPr>
          <p:cNvSpPr>
            <a:spLocks noGrp="1" noChangeArrowheads="1"/>
          </p:cNvSpPr>
          <p:nvPr>
            <p:ph type="title"/>
          </p:nvPr>
        </p:nvSpPr>
        <p:spPr/>
        <p:txBody>
          <a:bodyPr vert="horz" wrap="square" lIns="91440" tIns="45720" rIns="91440" bIns="45720" numCol="1" anchorCtr="0" compatLnSpc="1">
            <a:prstTxWarp prst="textNoShape">
              <a:avLst/>
            </a:prstTxWarp>
          </a:bodyPr>
          <a:lstStyle/>
          <a:p>
            <a:pPr marL="1828800" indent="-1828800">
              <a:defRPr/>
            </a:pPr>
            <a:r>
              <a:rPr lang="en-US" altLang="en-US" dirty="0">
                <a:effectLst>
                  <a:outerShdw blurRad="38100" dist="38100" dir="2700000" algn="tl">
                    <a:srgbClr val="C0C0C0"/>
                  </a:outerShdw>
                </a:effectLst>
                <a:ea typeface="MS PGothic" panose="020B0600070205080204" pitchFamily="34" charset="-128"/>
              </a:rPr>
              <a:t>Stage 2:Information Search and Evaluation</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85">
            <a:extLst>
              <a:ext uri="{FF2B5EF4-FFF2-40B4-BE49-F238E27FC236}">
                <a16:creationId xmlns:a16="http://schemas.microsoft.com/office/drawing/2014/main" id="{BA6EE8F0-EFD5-6114-E20A-033614CED912}"/>
              </a:ext>
            </a:extLst>
          </p:cNvPr>
          <p:cNvSpPr>
            <a:spLocks noGrp="1" noChangeArrowheads="1"/>
          </p:cNvSpPr>
          <p:nvPr>
            <p:ph sz="quarter" idx="12"/>
          </p:nvPr>
        </p:nvSpPr>
        <p:spPr bwMode="auto">
          <a:noFill/>
          <a:ln>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Bef>
                <a:spcPts val="1200"/>
              </a:spcBef>
            </a:pPr>
            <a:r>
              <a:rPr lang="en-US" altLang="en-US" sz="2800"/>
              <a:t>Factors Affecting the Purchase Decision:</a:t>
            </a:r>
          </a:p>
          <a:p>
            <a:pPr lvl="1">
              <a:spcBef>
                <a:spcPts val="1200"/>
              </a:spcBef>
              <a:buFont typeface="Wingdings" panose="05000000000000000000" pitchFamily="2" charset="2"/>
              <a:buChar char="Ø"/>
            </a:pPr>
            <a:r>
              <a:rPr lang="en-US" altLang="en-US" sz="2400"/>
              <a:t>Brands in the evoked set</a:t>
            </a:r>
          </a:p>
          <a:p>
            <a:pPr lvl="2">
              <a:spcBef>
                <a:spcPts val="1200"/>
              </a:spcBef>
              <a:buFont typeface="Wingdings" panose="05000000000000000000" pitchFamily="2" charset="2"/>
              <a:buChar char="v"/>
            </a:pPr>
            <a:r>
              <a:rPr lang="en-US" altLang="en-US" sz="2000"/>
              <a:t>Brand advertising</a:t>
            </a:r>
          </a:p>
          <a:p>
            <a:pPr lvl="1">
              <a:spcBef>
                <a:spcPts val="1200"/>
              </a:spcBef>
              <a:buFont typeface="Wingdings" panose="05000000000000000000" pitchFamily="2" charset="2"/>
              <a:buChar char="Ø"/>
            </a:pPr>
            <a:r>
              <a:rPr lang="en-US" altLang="en-US" sz="2400"/>
              <a:t>Purchase setting: store or non-store outlet</a:t>
            </a:r>
          </a:p>
          <a:p>
            <a:pPr lvl="2">
              <a:spcBef>
                <a:spcPts val="1200"/>
              </a:spcBef>
              <a:buFont typeface="Wingdings" panose="05000000000000000000" pitchFamily="2" charset="2"/>
              <a:buChar char="v"/>
            </a:pPr>
            <a:r>
              <a:rPr lang="en-US" altLang="en-US" sz="2000"/>
              <a:t>Store, catalogs, TV shopping channels, the Internet</a:t>
            </a:r>
          </a:p>
          <a:p>
            <a:pPr lvl="1">
              <a:spcBef>
                <a:spcPts val="1200"/>
              </a:spcBef>
              <a:buFont typeface="Wingdings" panose="05000000000000000000" pitchFamily="2" charset="2"/>
              <a:buChar char="Ø"/>
            </a:pPr>
            <a:r>
              <a:rPr lang="en-US" altLang="en-US" sz="2400"/>
              <a:t>Intention to purchase: </a:t>
            </a:r>
            <a:br>
              <a:rPr lang="en-US" altLang="en-US" sz="2400"/>
            </a:br>
            <a:r>
              <a:rPr lang="en-US" altLang="en-US" sz="2400"/>
              <a:t>planned or spontaneous</a:t>
            </a:r>
          </a:p>
          <a:p>
            <a:pPr lvl="2">
              <a:spcBef>
                <a:spcPts val="1200"/>
              </a:spcBef>
              <a:buFont typeface="Wingdings" panose="05000000000000000000" pitchFamily="2" charset="2"/>
              <a:buChar char="v"/>
            </a:pPr>
            <a:r>
              <a:rPr lang="en-US" altLang="en-US" sz="2000"/>
              <a:t>Store layout, sales personnel, </a:t>
            </a:r>
            <a:br>
              <a:rPr lang="en-US" altLang="en-US" sz="2000"/>
            </a:br>
            <a:r>
              <a:rPr lang="en-US" altLang="en-US" sz="2000"/>
              <a:t>and point-of-purchase displays.</a:t>
            </a:r>
          </a:p>
          <a:p>
            <a:pPr lvl="2">
              <a:spcBef>
                <a:spcPts val="1200"/>
              </a:spcBef>
              <a:buFont typeface="Wingdings" panose="05000000000000000000" pitchFamily="2" charset="2"/>
              <a:buChar char="v"/>
            </a:pPr>
            <a:r>
              <a:rPr lang="en-US" altLang="en-US" sz="2000"/>
              <a:t>Ease of use of Web site</a:t>
            </a:r>
          </a:p>
        </p:txBody>
      </p:sp>
      <p:sp>
        <p:nvSpPr>
          <p:cNvPr id="2046236" name="Rectangle 284" descr="Aheader01">
            <a:extLst>
              <a:ext uri="{FF2B5EF4-FFF2-40B4-BE49-F238E27FC236}">
                <a16:creationId xmlns:a16="http://schemas.microsoft.com/office/drawing/2014/main" id="{94CDEDE6-19C4-CD8A-47BA-F844857ED294}"/>
              </a:ext>
            </a:extLst>
          </p:cNvPr>
          <p:cNvSpPr>
            <a:spLocks noGrp="1" noChangeArrowheads="1"/>
          </p:cNvSpPr>
          <p:nvPr>
            <p:ph type="title"/>
          </p:nvPr>
        </p:nvSpPr>
        <p:spPr/>
        <p:txBody>
          <a:bodyPr vert="horz" wrap="square" lIns="91440" tIns="45720" rIns="91440" bIns="45720" numCol="1" anchorCtr="0" compatLnSpc="1">
            <a:prstTxWarp prst="textNoShape">
              <a:avLst/>
            </a:prstTxWarp>
          </a:bodyPr>
          <a:lstStyle/>
          <a:p>
            <a:pPr>
              <a:defRPr/>
            </a:pPr>
            <a:r>
              <a:rPr lang="en-US" altLang="en-US">
                <a:effectLst>
                  <a:outerShdw blurRad="38100" dist="38100" dir="2700000" algn="tl">
                    <a:srgbClr val="C0C0C0"/>
                  </a:outerShdw>
                </a:effectLst>
                <a:ea typeface="MS PGothic" panose="020B0600070205080204" pitchFamily="34" charset="-128"/>
              </a:rPr>
              <a:t>Stage 3: Purchase Decision</a:t>
            </a:r>
          </a:p>
        </p:txBody>
      </p:sp>
      <p:sp>
        <p:nvSpPr>
          <p:cNvPr id="55300" name="Slide Number Placeholder 3">
            <a:extLst>
              <a:ext uri="{FF2B5EF4-FFF2-40B4-BE49-F238E27FC236}">
                <a16:creationId xmlns:a16="http://schemas.microsoft.com/office/drawing/2014/main" id="{D961A327-49A5-A2C2-191C-46AFDAC13F48}"/>
              </a:ext>
            </a:extLst>
          </p:cNvPr>
          <p:cNvSpPr>
            <a:spLocks noGrp="1"/>
          </p:cNvSpPr>
          <p:nvPr>
            <p:ph type="sldNum" sz="quarter" idx="4294967295"/>
          </p:nvPr>
        </p:nvSpPr>
        <p:spPr bwMode="auto">
          <a:xfrm>
            <a:off x="990600" y="6553200"/>
            <a:ext cx="8153400" cy="32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ea typeface="ＭＳ Ｐゴシック" panose="020B0600070205080204" pitchFamily="34" charset="-128"/>
              </a:defRPr>
            </a:lvl1pPr>
            <a:lvl2pPr marL="742950" indent="-285750">
              <a:defRPr>
                <a:solidFill>
                  <a:schemeClr val="tx1"/>
                </a:solidFill>
                <a:latin typeface="Gill Sans MT" panose="020B0502020104020203" pitchFamily="34" charset="0"/>
                <a:ea typeface="ＭＳ Ｐゴシック" panose="020B0600070205080204" pitchFamily="34" charset="-128"/>
              </a:defRPr>
            </a:lvl2pPr>
            <a:lvl3pPr marL="1143000" indent="-228600">
              <a:defRPr>
                <a:solidFill>
                  <a:schemeClr val="tx1"/>
                </a:solidFill>
                <a:latin typeface="Gill Sans MT" panose="020B0502020104020203" pitchFamily="34" charset="0"/>
                <a:ea typeface="ＭＳ Ｐゴシック" panose="020B0600070205080204" pitchFamily="34" charset="-128"/>
              </a:defRPr>
            </a:lvl3pPr>
            <a:lvl4pPr marL="1600200" indent="-228600">
              <a:defRPr>
                <a:solidFill>
                  <a:schemeClr val="tx1"/>
                </a:solidFill>
                <a:latin typeface="Gill Sans MT" panose="020B0502020104020203" pitchFamily="34" charset="0"/>
                <a:ea typeface="ＭＳ Ｐゴシック" panose="020B0600070205080204" pitchFamily="34" charset="-128"/>
              </a:defRPr>
            </a:lvl4pPr>
            <a:lvl5pPr marL="2057400" indent="-228600">
              <a:defRPr>
                <a:solidFill>
                  <a:schemeClr val="tx1"/>
                </a:solidFill>
                <a:latin typeface="Gill Sans MT" panose="020B0502020104020203"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9pPr>
          </a:lstStyle>
          <a:p>
            <a:pPr eaLnBrk="1" hangingPunct="1"/>
            <a:r>
              <a:rPr lang="en-US" altLang="en-US" sz="800" dirty="0">
                <a:cs typeface="Arial" panose="020B0604020202020204" pitchFamily="34" charset="0"/>
              </a:rPr>
              <a:t>14–</a:t>
            </a:r>
            <a:fld id="{757D6C98-6147-44E1-9024-7ECBEBD03458}" type="slidenum">
              <a:rPr lang="en-US" altLang="en-US" sz="800">
                <a:cs typeface="Arial" panose="020B0604020202020204" pitchFamily="34" charset="0"/>
              </a:rPr>
              <a:pPr eaLnBrk="1" hangingPunct="1"/>
              <a:t>141</a:t>
            </a:fld>
            <a:endParaRPr lang="en-US" altLang="en-US" sz="800" dirty="0">
              <a:cs typeface="Arial" panose="020B0604020202020204" pitchFamily="34"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6">
            <a:extLst>
              <a:ext uri="{FF2B5EF4-FFF2-40B4-BE49-F238E27FC236}">
                <a16:creationId xmlns:a16="http://schemas.microsoft.com/office/drawing/2014/main" id="{61B57BDD-7F63-1467-72A6-F9708407A6F3}"/>
              </a:ext>
            </a:extLst>
          </p:cNvPr>
          <p:cNvSpPr>
            <a:spLocks noGrp="1" noChangeArrowheads="1"/>
          </p:cNvSpPr>
          <p:nvPr>
            <p:ph sz="quarter" idx="12"/>
          </p:nvPr>
        </p:nvSpPr>
        <p:spPr bwMode="auto">
          <a:noFill/>
          <a:ln>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Bef>
                <a:spcPts val="1200"/>
              </a:spcBef>
            </a:pPr>
            <a:r>
              <a:rPr lang="en-US" altLang="en-US"/>
              <a:t>Post-Purchase Dissonance</a:t>
            </a:r>
          </a:p>
          <a:p>
            <a:pPr lvl="1">
              <a:spcBef>
                <a:spcPts val="1200"/>
              </a:spcBef>
              <a:buFont typeface="Wingdings" panose="05000000000000000000" pitchFamily="2" charset="2"/>
              <a:buChar char="Ø"/>
            </a:pPr>
            <a:r>
              <a:rPr lang="en-US" altLang="en-US"/>
              <a:t>Is the anxiety that occurs when a customer has second thoughts immediately following a purchase.</a:t>
            </a:r>
          </a:p>
          <a:p>
            <a:pPr lvl="1">
              <a:spcBef>
                <a:spcPts val="1200"/>
              </a:spcBef>
              <a:buFont typeface="Wingdings" panose="05000000000000000000" pitchFamily="2" charset="2"/>
              <a:buChar char="Ø"/>
            </a:pPr>
            <a:r>
              <a:rPr lang="en-US" altLang="en-US"/>
              <a:t>Can lead to customer complaints, brand switching, or discontinuing use of the product.</a:t>
            </a:r>
          </a:p>
        </p:txBody>
      </p:sp>
      <p:sp>
        <p:nvSpPr>
          <p:cNvPr id="2048005" name="Rectangle 5" descr="Aheader01">
            <a:extLst>
              <a:ext uri="{FF2B5EF4-FFF2-40B4-BE49-F238E27FC236}">
                <a16:creationId xmlns:a16="http://schemas.microsoft.com/office/drawing/2014/main" id="{A2553A96-80A4-1FE1-18C2-A6286F5EF4FA}"/>
              </a:ext>
            </a:extLst>
          </p:cNvPr>
          <p:cNvSpPr>
            <a:spLocks noGrp="1" noChangeArrowheads="1"/>
          </p:cNvSpPr>
          <p:nvPr>
            <p:ph type="title"/>
          </p:nvPr>
        </p:nvSpPr>
        <p:spPr/>
        <p:txBody>
          <a:bodyPr vert="horz" wrap="square" lIns="91440" tIns="45720" rIns="91440" bIns="45720" numCol="1" anchorCtr="0" compatLnSpc="1">
            <a:prstTxWarp prst="textNoShape">
              <a:avLst/>
            </a:prstTxWarp>
          </a:bodyPr>
          <a:lstStyle/>
          <a:p>
            <a:pPr>
              <a:defRPr/>
            </a:pPr>
            <a:r>
              <a:rPr lang="en-US" altLang="en-US">
                <a:effectLst>
                  <a:outerShdw blurRad="38100" dist="38100" dir="2700000" algn="tl">
                    <a:srgbClr val="C0C0C0"/>
                  </a:outerShdw>
                </a:effectLst>
                <a:ea typeface="MS PGothic" panose="020B0600070205080204" pitchFamily="34" charset="-128"/>
              </a:rPr>
              <a:t>Stage 4: Post-Purchase Evaluation</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05" name="Rectangle 5" descr="Aheader01">
            <a:extLst>
              <a:ext uri="{FF2B5EF4-FFF2-40B4-BE49-F238E27FC236}">
                <a16:creationId xmlns:a16="http://schemas.microsoft.com/office/drawing/2014/main" id="{D50A4248-05D7-BA4A-A331-69852FF3ED9A}"/>
              </a:ext>
            </a:extLst>
          </p:cNvPr>
          <p:cNvSpPr>
            <a:spLocks noGrp="1" noChangeArrowheads="1"/>
          </p:cNvSpPr>
          <p:nvPr>
            <p:ph type="title"/>
          </p:nvPr>
        </p:nvSpPr>
        <p:spPr/>
        <p:txBody>
          <a:bodyPr vert="horz" wrap="square" lIns="91440" tIns="45720" rIns="91440" bIns="45720" numCol="1" anchorCtr="0" compatLnSpc="1">
            <a:prstTxWarp prst="textNoShape">
              <a:avLst/>
            </a:prstTxWarp>
          </a:bodyPr>
          <a:lstStyle/>
          <a:p>
            <a:pPr>
              <a:defRPr/>
            </a:pPr>
            <a:r>
              <a:rPr lang="en-US" altLang="en-US">
                <a:effectLst>
                  <a:outerShdw blurRad="38100" dist="38100" dir="2700000" algn="tl">
                    <a:srgbClr val="C0C0C0"/>
                  </a:outerShdw>
                </a:effectLst>
                <a:ea typeface="MS PGothic" panose="020B0600070205080204" pitchFamily="34" charset="-128"/>
              </a:rPr>
              <a:t>Stage 4: Post-Purchase Evaluation</a:t>
            </a:r>
          </a:p>
        </p:txBody>
      </p:sp>
      <p:sp>
        <p:nvSpPr>
          <p:cNvPr id="59395" name="Rectangle 6">
            <a:extLst>
              <a:ext uri="{FF2B5EF4-FFF2-40B4-BE49-F238E27FC236}">
                <a16:creationId xmlns:a16="http://schemas.microsoft.com/office/drawing/2014/main" id="{02179177-9D9C-574E-0EE0-31D6C00C24DC}"/>
              </a:ext>
            </a:extLst>
          </p:cNvPr>
          <p:cNvSpPr>
            <a:spLocks noGrp="1" noChangeArrowheads="1"/>
          </p:cNvSpPr>
          <p:nvPr>
            <p:ph idx="4294967295"/>
          </p:nvPr>
        </p:nvSpPr>
        <p:spPr bwMode="auto">
          <a:xfrm>
            <a:off x="543638" y="1386794"/>
            <a:ext cx="7499350" cy="4800600"/>
          </a:xfrm>
          <a:noFill/>
          <a:ln>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Bef>
                <a:spcPts val="1200"/>
              </a:spcBef>
            </a:pPr>
            <a:r>
              <a:rPr lang="en-US" altLang="en-US" dirty="0"/>
              <a:t>Post-Purchase Dissonance (cont.)</a:t>
            </a:r>
          </a:p>
          <a:p>
            <a:pPr lvl="1">
              <a:spcBef>
                <a:spcPts val="1200"/>
              </a:spcBef>
              <a:buFont typeface="Wingdings" panose="05000000000000000000" pitchFamily="2" charset="2"/>
              <a:buChar char="Ø"/>
            </a:pPr>
            <a:r>
              <a:rPr lang="en-US" altLang="en-US" dirty="0"/>
              <a:t>Can reduced by:</a:t>
            </a:r>
          </a:p>
          <a:p>
            <a:pPr lvl="2">
              <a:spcBef>
                <a:spcPts val="1200"/>
              </a:spcBef>
              <a:buFont typeface="Wingdings" panose="05000000000000000000" pitchFamily="2" charset="2"/>
              <a:buChar char="v"/>
            </a:pPr>
            <a:r>
              <a:rPr lang="en-US" altLang="en-US" dirty="0"/>
              <a:t>Reassurance by salespersons.</a:t>
            </a:r>
          </a:p>
          <a:p>
            <a:pPr lvl="2">
              <a:spcBef>
                <a:spcPts val="1200"/>
              </a:spcBef>
              <a:buFont typeface="Wingdings" panose="05000000000000000000" pitchFamily="2" charset="2"/>
              <a:buChar char="v"/>
            </a:pPr>
            <a:r>
              <a:rPr lang="en-US" altLang="en-US" dirty="0"/>
              <a:t>Guarantees and trial periods.</a:t>
            </a:r>
          </a:p>
          <a:p>
            <a:pPr lvl="2">
              <a:spcBef>
                <a:spcPts val="1200"/>
              </a:spcBef>
              <a:buFont typeface="Wingdings" panose="05000000000000000000" pitchFamily="2" charset="2"/>
              <a:buChar char="v"/>
            </a:pPr>
            <a:r>
              <a:rPr lang="en-US" altLang="en-US" dirty="0"/>
              <a:t>Customer follow-ups.</a:t>
            </a:r>
          </a:p>
          <a:p>
            <a:pPr lvl="2">
              <a:spcBef>
                <a:spcPts val="1200"/>
              </a:spcBef>
              <a:buFont typeface="Wingdings" panose="05000000000000000000" pitchFamily="2" charset="2"/>
              <a:buChar char="v"/>
            </a:pPr>
            <a:r>
              <a:rPr lang="en-US" altLang="en-US" dirty="0"/>
              <a:t>Confirming information from other users.</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1757BEA-F8BA-6883-01A0-1170B6092327}"/>
              </a:ext>
            </a:extLst>
          </p:cNvPr>
          <p:cNvSpPr>
            <a:spLocks noChangeArrowheads="1"/>
          </p:cNvSpPr>
          <p:nvPr/>
        </p:nvSpPr>
        <p:spPr bwMode="auto">
          <a:xfrm>
            <a:off x="471488" y="1131888"/>
            <a:ext cx="8215312" cy="5040312"/>
          </a:xfrm>
          <a:prstGeom prst="roundRect">
            <a:avLst>
              <a:gd name="adj" fmla="val 1847"/>
            </a:avLst>
          </a:prstGeom>
          <a:solidFill>
            <a:srgbClr val="CADCC6"/>
          </a:solidFill>
          <a:ln>
            <a:noFill/>
          </a:ln>
          <a:effectLst>
            <a:outerShdw blurRad="50800" dist="38100" dir="2700000" algn="tl" rotWithShape="0">
              <a:srgbClr val="808080">
                <a:alpha val="39999"/>
              </a:srgbClr>
            </a:outerShdw>
          </a:effectLst>
          <a:extLst>
            <a:ext uri="{91240B29-F687-4F45-9708-019B960494DF}">
              <a14:hiddenLine xmlns:a14="http://schemas.microsoft.com/office/drawing/2010/main" w="9525">
                <a:solidFill>
                  <a:srgbClr val="000000"/>
                </a:solidFill>
                <a:round/>
                <a:headEnd/>
                <a:tailEnd/>
              </a14:hiddenLine>
            </a:ext>
          </a:extLst>
        </p:spPr>
        <p:txBody>
          <a:bodyPr wrap="none"/>
          <a:lstStyle/>
          <a:p>
            <a:pPr eaLnBrk="1" hangingPunct="1">
              <a:defRPr/>
            </a:pPr>
            <a:endParaRPr lang="en-US" sz="1000">
              <a:latin typeface="Arial" charset="0"/>
              <a:ea typeface="ＭＳ Ｐゴシック" charset="0"/>
              <a:cs typeface="ＭＳ Ｐゴシック" charset="0"/>
            </a:endParaRPr>
          </a:p>
        </p:txBody>
      </p:sp>
      <p:sp>
        <p:nvSpPr>
          <p:cNvPr id="61443" name="Footer Placeholder 2">
            <a:extLst>
              <a:ext uri="{FF2B5EF4-FFF2-40B4-BE49-F238E27FC236}">
                <a16:creationId xmlns:a16="http://schemas.microsoft.com/office/drawing/2014/main" id="{C38E420B-D3AB-0858-8EF3-70B0C881CE9E}"/>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ea typeface="ＭＳ Ｐゴシック" panose="020B0600070205080204" pitchFamily="34" charset="-128"/>
              </a:defRPr>
            </a:lvl1pPr>
            <a:lvl2pPr marL="742950" indent="-285750">
              <a:defRPr>
                <a:solidFill>
                  <a:schemeClr val="tx1"/>
                </a:solidFill>
                <a:latin typeface="Gill Sans MT" panose="020B0502020104020203" pitchFamily="34" charset="0"/>
                <a:ea typeface="ＭＳ Ｐゴシック" panose="020B0600070205080204" pitchFamily="34" charset="-128"/>
              </a:defRPr>
            </a:lvl2pPr>
            <a:lvl3pPr marL="1143000" indent="-228600">
              <a:defRPr>
                <a:solidFill>
                  <a:schemeClr val="tx1"/>
                </a:solidFill>
                <a:latin typeface="Gill Sans MT" panose="020B0502020104020203" pitchFamily="34" charset="0"/>
                <a:ea typeface="ＭＳ Ｐゴシック" panose="020B0600070205080204" pitchFamily="34" charset="-128"/>
              </a:defRPr>
            </a:lvl3pPr>
            <a:lvl4pPr marL="1600200" indent="-228600">
              <a:defRPr>
                <a:solidFill>
                  <a:schemeClr val="tx1"/>
                </a:solidFill>
                <a:latin typeface="Gill Sans MT" panose="020B0502020104020203" pitchFamily="34" charset="0"/>
                <a:ea typeface="ＭＳ Ｐゴシック" panose="020B0600070205080204" pitchFamily="34" charset="-128"/>
              </a:defRPr>
            </a:lvl4pPr>
            <a:lvl5pPr marL="2057400" indent="-228600">
              <a:defRPr>
                <a:solidFill>
                  <a:schemeClr val="tx1"/>
                </a:solidFill>
                <a:latin typeface="Gill Sans MT" panose="020B0502020104020203"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9pPr>
          </a:lstStyle>
          <a:p>
            <a:endParaRPr lang="en-US" altLang="en-US" dirty="0"/>
          </a:p>
        </p:txBody>
      </p:sp>
      <p:sp>
        <p:nvSpPr>
          <p:cNvPr id="5" name="Text Box 4">
            <a:extLst>
              <a:ext uri="{FF2B5EF4-FFF2-40B4-BE49-F238E27FC236}">
                <a16:creationId xmlns:a16="http://schemas.microsoft.com/office/drawing/2014/main" id="{87AEE939-F1C1-8C58-9630-0AF651AF3161}"/>
              </a:ext>
            </a:extLst>
          </p:cNvPr>
          <p:cNvSpPr txBox="1">
            <a:spLocks noChangeArrowheads="1"/>
          </p:cNvSpPr>
          <p:nvPr/>
        </p:nvSpPr>
        <p:spPr bwMode="auto">
          <a:xfrm>
            <a:off x="1382713" y="352425"/>
            <a:ext cx="5761037"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eaLnBrk="1" hangingPunct="1">
              <a:spcBef>
                <a:spcPct val="50000"/>
              </a:spcBef>
              <a:defRPr/>
            </a:pPr>
            <a:r>
              <a:rPr lang="en-US" sz="1800" b="1" dirty="0">
                <a:solidFill>
                  <a:srgbClr val="292929"/>
                </a:solidFill>
                <a:latin typeface="+mn-lt"/>
                <a:ea typeface="ＭＳ Ｐゴシック" charset="0"/>
                <a:cs typeface="Tahoma" pitchFamily="34" charset="0"/>
              </a:rPr>
              <a:t>Simplified Model of Consumer Behavior (Customers as Decision Makers)</a:t>
            </a:r>
          </a:p>
        </p:txBody>
      </p:sp>
      <p:pic>
        <p:nvPicPr>
          <p:cNvPr id="50181" name="Picture 8" descr="Exhibit 14.6 Simplified Model of Consumer Behavior (Customers as Decision Makers)" title="Exhibit 14.6 Simplified Model of Consumer Behavior (Customers as Decision Makers)">
            <a:extLst>
              <a:ext uri="{FF2B5EF4-FFF2-40B4-BE49-F238E27FC236}">
                <a16:creationId xmlns:a16="http://schemas.microsoft.com/office/drawing/2014/main" id="{2D61DB56-E9CA-61A9-93E8-E88E41D351E0}"/>
              </a:ext>
            </a:extLst>
          </p:cNvPr>
          <p:cNvPicPr>
            <a:picLocks noChangeAspect="1"/>
          </p:cNvPicPr>
          <p:nvPr/>
        </p:nvPicPr>
        <p:blipFill>
          <a:blip r:embed="rId2"/>
          <a:srcRect/>
          <a:stretch>
            <a:fillRect/>
          </a:stretch>
        </p:blipFill>
        <p:spPr bwMode="auto">
          <a:xfrm>
            <a:off x="604838" y="1698625"/>
            <a:ext cx="7934325"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thruBlk="1"/>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5">
            <a:extLst>
              <a:ext uri="{FF2B5EF4-FFF2-40B4-BE49-F238E27FC236}">
                <a16:creationId xmlns:a16="http://schemas.microsoft.com/office/drawing/2014/main" id="{3F0281AB-505F-C27A-DFF0-7F77B3C72A11}"/>
              </a:ext>
            </a:extLst>
          </p:cNvPr>
          <p:cNvSpPr>
            <a:spLocks noGrp="1" noChangeArrowheads="1"/>
          </p:cNvSpPr>
          <p:nvPr>
            <p:ph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Needs</a:t>
            </a:r>
          </a:p>
          <a:p>
            <a:pPr lvl="1">
              <a:buFont typeface="Wingdings" panose="05000000000000000000" pitchFamily="2" charset="2"/>
              <a:buChar char="Ø"/>
            </a:pPr>
            <a:r>
              <a:rPr lang="en-US" altLang="en-US"/>
              <a:t>Are the starting point for all behavior</a:t>
            </a:r>
          </a:p>
          <a:p>
            <a:pPr lvl="2">
              <a:buFont typeface="Wingdings" panose="05000000000000000000" pitchFamily="2" charset="2"/>
              <a:buChar char="v"/>
            </a:pPr>
            <a:r>
              <a:rPr lang="en-US" altLang="en-US"/>
              <a:t>Need categories: physiological, social, psychological, and spiritual.</a:t>
            </a:r>
          </a:p>
          <a:p>
            <a:pPr lvl="1">
              <a:buFont typeface="Wingdings" panose="05000000000000000000" pitchFamily="2" charset="2"/>
              <a:buChar char="Ø"/>
            </a:pPr>
            <a:r>
              <a:rPr lang="en-US" altLang="en-US"/>
              <a:t>Are seldom completely or permanently satisfied (e.g., daily newspaper).</a:t>
            </a:r>
          </a:p>
          <a:p>
            <a:pPr lvl="1">
              <a:buFont typeface="Wingdings" panose="05000000000000000000" pitchFamily="2" charset="2"/>
              <a:buChar char="Ø"/>
            </a:pPr>
            <a:r>
              <a:rPr lang="en-US" altLang="en-US"/>
              <a:t>Function together (e.g., the desire for status clothing).</a:t>
            </a:r>
          </a:p>
          <a:p>
            <a:pPr lvl="2">
              <a:buFont typeface="Wingdings" panose="05000000000000000000" pitchFamily="2" charset="2"/>
              <a:buChar char="v"/>
            </a:pPr>
            <a:r>
              <a:rPr lang="en-US" altLang="en-US"/>
              <a:t>Consumers may purchase the same product to satisfy different needs (e.g., Internet access).</a:t>
            </a:r>
          </a:p>
        </p:txBody>
      </p:sp>
      <p:sp>
        <p:nvSpPr>
          <p:cNvPr id="2052100" name="Rectangle 4" descr="Aheader01">
            <a:extLst>
              <a:ext uri="{FF2B5EF4-FFF2-40B4-BE49-F238E27FC236}">
                <a16:creationId xmlns:a16="http://schemas.microsoft.com/office/drawing/2014/main" id="{A6F1596B-BEA7-C104-FE2C-E5798946C482}"/>
              </a:ext>
            </a:extLst>
          </p:cNvPr>
          <p:cNvSpPr>
            <a:spLocks noGrp="1" noChangeArrowheads="1"/>
          </p:cNvSpPr>
          <p:nvPr>
            <p:ph type="title"/>
          </p:nvPr>
        </p:nvSpPr>
        <p:spPr/>
        <p:txBody>
          <a:bodyPr vert="horz" wrap="square" lIns="91440" tIns="45720" rIns="91440" bIns="45720" numCol="1" anchorCtr="0" compatLnSpc="1">
            <a:prstTxWarp prst="textNoShape">
              <a:avLst/>
            </a:prstTxWarp>
            <a:normAutofit/>
          </a:bodyPr>
          <a:lstStyle/>
          <a:p>
            <a:pPr>
              <a:defRPr/>
            </a:pPr>
            <a:r>
              <a:rPr lang="en-US" altLang="en-US" sz="2400" dirty="0">
                <a:effectLst>
                  <a:outerShdw blurRad="38100" dist="38100" dir="2700000" algn="tl">
                    <a:srgbClr val="C0C0C0"/>
                  </a:outerShdw>
                </a:effectLst>
                <a:ea typeface="MS PGothic" panose="020B0600070205080204" pitchFamily="34" charset="-128"/>
              </a:rPr>
              <a:t>Understanding Psychological Influences  on Customers</a:t>
            </a:r>
          </a:p>
        </p:txBody>
      </p:sp>
      <p:sp>
        <p:nvSpPr>
          <p:cNvPr id="62468" name="Slide Number Placeholder 3">
            <a:extLst>
              <a:ext uri="{FF2B5EF4-FFF2-40B4-BE49-F238E27FC236}">
                <a16:creationId xmlns:a16="http://schemas.microsoft.com/office/drawing/2014/main" id="{8961A524-A9A2-3D88-2519-49D63D5D9246}"/>
              </a:ext>
            </a:extLst>
          </p:cNvPr>
          <p:cNvSpPr>
            <a:spLocks noGrp="1"/>
          </p:cNvSpPr>
          <p:nvPr>
            <p:ph type="sldNum" sz="quarter" idx="4294967295"/>
          </p:nvPr>
        </p:nvSpPr>
        <p:spPr bwMode="auto">
          <a:xfrm>
            <a:off x="990600" y="6553200"/>
            <a:ext cx="8153400" cy="32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ea typeface="ＭＳ Ｐゴシック" panose="020B0600070205080204" pitchFamily="34" charset="-128"/>
              </a:defRPr>
            </a:lvl1pPr>
            <a:lvl2pPr marL="742950" indent="-285750">
              <a:defRPr>
                <a:solidFill>
                  <a:schemeClr val="tx1"/>
                </a:solidFill>
                <a:latin typeface="Gill Sans MT" panose="020B0502020104020203" pitchFamily="34" charset="0"/>
                <a:ea typeface="ＭＳ Ｐゴシック" panose="020B0600070205080204" pitchFamily="34" charset="-128"/>
              </a:defRPr>
            </a:lvl2pPr>
            <a:lvl3pPr marL="1143000" indent="-228600">
              <a:defRPr>
                <a:solidFill>
                  <a:schemeClr val="tx1"/>
                </a:solidFill>
                <a:latin typeface="Gill Sans MT" panose="020B0502020104020203" pitchFamily="34" charset="0"/>
                <a:ea typeface="ＭＳ Ｐゴシック" panose="020B0600070205080204" pitchFamily="34" charset="-128"/>
              </a:defRPr>
            </a:lvl3pPr>
            <a:lvl4pPr marL="1600200" indent="-228600">
              <a:defRPr>
                <a:solidFill>
                  <a:schemeClr val="tx1"/>
                </a:solidFill>
                <a:latin typeface="Gill Sans MT" panose="020B0502020104020203" pitchFamily="34" charset="0"/>
                <a:ea typeface="ＭＳ Ｐゴシック" panose="020B0600070205080204" pitchFamily="34" charset="-128"/>
              </a:defRPr>
            </a:lvl4pPr>
            <a:lvl5pPr marL="2057400" indent="-228600">
              <a:defRPr>
                <a:solidFill>
                  <a:schemeClr val="tx1"/>
                </a:solidFill>
                <a:latin typeface="Gill Sans MT" panose="020B0502020104020203"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9pPr>
          </a:lstStyle>
          <a:p>
            <a:pPr eaLnBrk="1" hangingPunct="1"/>
            <a:r>
              <a:rPr lang="en-US" altLang="en-US" sz="800">
                <a:cs typeface="Arial" panose="020B0604020202020204" pitchFamily="34" charset="0"/>
              </a:rPr>
              <a:t>14–</a:t>
            </a:r>
            <a:fld id="{B9BEA7B2-A56E-483D-8AEB-BB5978A66250}" type="slidenum">
              <a:rPr lang="en-US" altLang="en-US" sz="800">
                <a:cs typeface="Arial" panose="020B0604020202020204" pitchFamily="34" charset="0"/>
              </a:rPr>
              <a:pPr eaLnBrk="1" hangingPunct="1"/>
              <a:t>145</a:t>
            </a:fld>
            <a:endParaRPr lang="en-US" altLang="en-US" sz="800">
              <a:cs typeface="Arial" panose="020B0604020202020204" pitchFamily="34" charset="0"/>
            </a:endParaRPr>
          </a:p>
        </p:txBody>
      </p:sp>
      <p:sp>
        <p:nvSpPr>
          <p:cNvPr id="62469" name="Footer Placeholder 2">
            <a:extLst>
              <a:ext uri="{FF2B5EF4-FFF2-40B4-BE49-F238E27FC236}">
                <a16:creationId xmlns:a16="http://schemas.microsoft.com/office/drawing/2014/main" id="{968DCAA7-5E78-1132-8E0A-3FF615D8F735}"/>
              </a:ext>
            </a:extLst>
          </p:cNvPr>
          <p:cNvSpPr>
            <a:spLocks noGrp="1"/>
          </p:cNvSpPr>
          <p:nvPr>
            <p:ph type="ftr" sz="quarter" idx="4294967295"/>
          </p:nvPr>
        </p:nvSpPr>
        <p:spPr bwMode="auto">
          <a:xfrm>
            <a:off x="990600" y="6553200"/>
            <a:ext cx="8153400" cy="32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800" kern="12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Gill Sans MT" panose="020B0502020104020203"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Gill Sans MT" panose="020B0502020104020203"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Gill Sans MT" panose="020B0502020104020203"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Gill Sans MT" panose="020B0502020104020203"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Gill Sans MT" panose="020B0502020104020203"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Gill Sans MT" panose="020B0502020104020203"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Gill Sans MT" panose="020B0502020104020203"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Gill Sans MT" panose="020B0502020104020203" pitchFamily="34" charset="0"/>
                <a:ea typeface="ＭＳ Ｐゴシック" panose="020B0600070205080204" pitchFamily="34" charset="-128"/>
                <a:cs typeface="+mn-cs"/>
              </a:defRPr>
            </a:lvl9pPr>
          </a:lstStyle>
          <a:p>
            <a:r>
              <a:rPr lang="en-US" altLang="en-US"/>
              <a:t>© 2017 Cengage Learning. All Rights Reserved. May not be copied, scanned, or duplicated, in whole or in part, except for use as permitted in a license distributed with a certain product or service or otherwise on a password-protected website for classroom use. </a:t>
            </a:r>
            <a:endParaRPr lang="en-US" altLang="en-US" sz="100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5">
            <a:extLst>
              <a:ext uri="{FF2B5EF4-FFF2-40B4-BE49-F238E27FC236}">
                <a16:creationId xmlns:a16="http://schemas.microsoft.com/office/drawing/2014/main" id="{497453CD-0750-2C2B-F47A-5F37192B3C04}"/>
              </a:ext>
            </a:extLst>
          </p:cNvPr>
          <p:cNvSpPr>
            <a:spLocks noGrp="1" noChangeArrowheads="1"/>
          </p:cNvSpPr>
          <p:nvPr>
            <p:ph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Perceptions</a:t>
            </a:r>
          </a:p>
          <a:p>
            <a:pPr lvl="1">
              <a:buFont typeface="Wingdings" panose="05000000000000000000" pitchFamily="2" charset="2"/>
              <a:buChar char="Ø"/>
            </a:pPr>
            <a:r>
              <a:rPr lang="en-US" altLang="en-US" dirty="0"/>
              <a:t>Are individual processes that give meaning to the stimuli confronting consumers </a:t>
            </a:r>
          </a:p>
          <a:p>
            <a:pPr lvl="2">
              <a:buFont typeface="Wingdings" panose="05000000000000000000" pitchFamily="2" charset="2"/>
              <a:buChar char="v"/>
            </a:pPr>
            <a:r>
              <a:rPr lang="en-US" altLang="en-US" dirty="0"/>
              <a:t>Whatever is perceived depends on the characteristics of the stimulus and the perceiver.</a:t>
            </a:r>
          </a:p>
          <a:p>
            <a:r>
              <a:rPr lang="en-US" altLang="en-US" dirty="0"/>
              <a:t>Perceptual Categorization</a:t>
            </a:r>
          </a:p>
          <a:p>
            <a:pPr lvl="1">
              <a:buFont typeface="Wingdings" panose="05000000000000000000" pitchFamily="2" charset="2"/>
              <a:buChar char="Ø"/>
            </a:pPr>
            <a:r>
              <a:rPr lang="en-US" altLang="en-US" dirty="0"/>
              <a:t>Is the process of grouping similar things so as to manage huge quantities of incoming stimuli.</a:t>
            </a:r>
          </a:p>
          <a:p>
            <a:pPr lvl="1">
              <a:buFont typeface="Wingdings" panose="05000000000000000000" pitchFamily="2" charset="2"/>
              <a:buChar char="Ø"/>
            </a:pPr>
            <a:r>
              <a:rPr lang="en-US" altLang="en-US" dirty="0"/>
              <a:t>Can create a barrier (i.e., brand loyalty) to competing brands.</a:t>
            </a:r>
          </a:p>
        </p:txBody>
      </p:sp>
      <p:sp>
        <p:nvSpPr>
          <p:cNvPr id="2054148" name="Rectangle 4" descr="Aheader01">
            <a:extLst>
              <a:ext uri="{FF2B5EF4-FFF2-40B4-BE49-F238E27FC236}">
                <a16:creationId xmlns:a16="http://schemas.microsoft.com/office/drawing/2014/main" id="{8656059E-F316-42EB-CB87-464A6546BFA2}"/>
              </a:ext>
            </a:extLst>
          </p:cNvPr>
          <p:cNvSpPr>
            <a:spLocks noGrp="1" noChangeArrowheads="1"/>
          </p:cNvSpPr>
          <p:nvPr>
            <p:ph type="title"/>
          </p:nvPr>
        </p:nvSpPr>
        <p:spPr/>
        <p:txBody>
          <a:bodyPr vert="horz" wrap="square" lIns="91440" tIns="45720" rIns="91440" bIns="45720" numCol="1" anchorCtr="0" compatLnSpc="1">
            <a:prstTxWarp prst="textNoShape">
              <a:avLst/>
            </a:prstTxWarp>
            <a:normAutofit/>
          </a:bodyPr>
          <a:lstStyle/>
          <a:p>
            <a:pPr>
              <a:defRPr/>
            </a:pPr>
            <a:r>
              <a:rPr lang="en-US" altLang="en-US" sz="2400" dirty="0">
                <a:effectLst>
                  <a:outerShdw blurRad="38100" dist="38100" dir="2700000" algn="tl">
                    <a:srgbClr val="C0C0C0"/>
                  </a:outerShdw>
                </a:effectLst>
                <a:ea typeface="MS PGothic" panose="020B0600070205080204" pitchFamily="34" charset="-128"/>
              </a:rPr>
              <a:t>Understanding Psychological Influences </a:t>
            </a:r>
            <a:br>
              <a:rPr lang="en-US" altLang="en-US" sz="2400" dirty="0">
                <a:effectLst>
                  <a:outerShdw blurRad="38100" dist="38100" dir="2700000" algn="tl">
                    <a:srgbClr val="C0C0C0"/>
                  </a:outerShdw>
                </a:effectLst>
                <a:ea typeface="MS PGothic" panose="020B0600070205080204" pitchFamily="34" charset="-128"/>
              </a:rPr>
            </a:br>
            <a:r>
              <a:rPr lang="en-US" altLang="en-US" sz="2400" dirty="0">
                <a:effectLst>
                  <a:outerShdw blurRad="38100" dist="38100" dir="2700000" algn="tl">
                    <a:srgbClr val="C0C0C0"/>
                  </a:outerShdw>
                </a:effectLst>
                <a:ea typeface="MS PGothic" panose="020B0600070205080204" pitchFamily="34" charset="-128"/>
              </a:rPr>
              <a:t>on Customers (cont’d)</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5">
            <a:extLst>
              <a:ext uri="{FF2B5EF4-FFF2-40B4-BE49-F238E27FC236}">
                <a16:creationId xmlns:a16="http://schemas.microsoft.com/office/drawing/2014/main" id="{C0DC29CC-647C-8652-E4F3-CE538267BA0A}"/>
              </a:ext>
            </a:extLst>
          </p:cNvPr>
          <p:cNvSpPr>
            <a:spLocks noGrp="1" noChangeArrowheads="1"/>
          </p:cNvSpPr>
          <p:nvPr>
            <p:ph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Motivations</a:t>
            </a:r>
          </a:p>
          <a:p>
            <a:pPr lvl="1">
              <a:spcBef>
                <a:spcPts val="600"/>
              </a:spcBef>
              <a:buFont typeface="Wingdings" panose="05000000000000000000" pitchFamily="2" charset="2"/>
              <a:buChar char="Ø"/>
            </a:pPr>
            <a:r>
              <a:rPr lang="en-US" altLang="en-US" sz="3000" dirty="0"/>
              <a:t>Are goal-directed forces that organize and give direction to the tension caused by unsatisfied needs.</a:t>
            </a:r>
          </a:p>
          <a:p>
            <a:pPr lvl="2">
              <a:spcBef>
                <a:spcPts val="600"/>
              </a:spcBef>
              <a:buFont typeface="Wingdings" panose="05000000000000000000" pitchFamily="2" charset="2"/>
              <a:buChar char="v"/>
            </a:pPr>
            <a:r>
              <a:rPr lang="en-US" altLang="en-US" sz="2800" dirty="0"/>
              <a:t>Behavior variables can be analyzed to determine the motivations a consumer will internalize as an impetus to purchase a good or service.</a:t>
            </a:r>
          </a:p>
        </p:txBody>
      </p:sp>
      <p:sp>
        <p:nvSpPr>
          <p:cNvPr id="2056196" name="Rectangle 4" descr="Aheader01">
            <a:extLst>
              <a:ext uri="{FF2B5EF4-FFF2-40B4-BE49-F238E27FC236}">
                <a16:creationId xmlns:a16="http://schemas.microsoft.com/office/drawing/2014/main" id="{663F1F77-236D-7262-04BB-BBCE7399107E}"/>
              </a:ext>
            </a:extLst>
          </p:cNvPr>
          <p:cNvSpPr>
            <a:spLocks noGrp="1" noChangeArrowheads="1"/>
          </p:cNvSpPr>
          <p:nvPr>
            <p:ph type="title"/>
          </p:nvPr>
        </p:nvSpPr>
        <p:spPr/>
        <p:txBody>
          <a:bodyPr vert="horz" wrap="square" lIns="91440" tIns="45720" rIns="91440" bIns="45720" numCol="1" anchorCtr="0" compatLnSpc="1">
            <a:prstTxWarp prst="textNoShape">
              <a:avLst/>
            </a:prstTxWarp>
            <a:normAutofit/>
          </a:bodyPr>
          <a:lstStyle/>
          <a:p>
            <a:pPr>
              <a:defRPr/>
            </a:pPr>
            <a:r>
              <a:rPr lang="en-US" altLang="en-US" sz="2400" dirty="0">
                <a:effectLst>
                  <a:outerShdw blurRad="38100" dist="38100" dir="2700000" algn="tl">
                    <a:srgbClr val="C0C0C0"/>
                  </a:outerShdw>
                </a:effectLst>
                <a:ea typeface="MS PGothic" panose="020B0600070205080204" pitchFamily="34" charset="-128"/>
              </a:rPr>
              <a:t>Understanding Psychological Influences</a:t>
            </a:r>
            <a:br>
              <a:rPr lang="en-US" altLang="en-US" sz="2400" dirty="0">
                <a:effectLst>
                  <a:outerShdw blurRad="38100" dist="38100" dir="2700000" algn="tl">
                    <a:srgbClr val="C0C0C0"/>
                  </a:outerShdw>
                </a:effectLst>
                <a:ea typeface="MS PGothic" panose="020B0600070205080204" pitchFamily="34" charset="-128"/>
              </a:rPr>
            </a:br>
            <a:r>
              <a:rPr lang="en-US" altLang="en-US" sz="2400" dirty="0">
                <a:effectLst>
                  <a:outerShdw blurRad="38100" dist="38100" dir="2700000" algn="tl">
                    <a:srgbClr val="C0C0C0"/>
                  </a:outerShdw>
                </a:effectLst>
                <a:ea typeface="MS PGothic" panose="020B0600070205080204" pitchFamily="34" charset="-128"/>
              </a:rPr>
              <a:t>on Customers (cont’d)</a:t>
            </a:r>
          </a:p>
        </p:txBody>
      </p:sp>
      <p:sp>
        <p:nvSpPr>
          <p:cNvPr id="66564" name="Slide Number Placeholder 3">
            <a:extLst>
              <a:ext uri="{FF2B5EF4-FFF2-40B4-BE49-F238E27FC236}">
                <a16:creationId xmlns:a16="http://schemas.microsoft.com/office/drawing/2014/main" id="{F39F3E65-14BA-4E8C-475A-CABADDBC8AB5}"/>
              </a:ext>
            </a:extLst>
          </p:cNvPr>
          <p:cNvSpPr>
            <a:spLocks noGrp="1"/>
          </p:cNvSpPr>
          <p:nvPr>
            <p:ph type="sldNum" sz="quarter" idx="4294967295"/>
          </p:nvPr>
        </p:nvSpPr>
        <p:spPr bwMode="auto">
          <a:xfrm>
            <a:off x="990600" y="6553200"/>
            <a:ext cx="8153400" cy="32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ea typeface="ＭＳ Ｐゴシック" panose="020B0600070205080204" pitchFamily="34" charset="-128"/>
              </a:defRPr>
            </a:lvl1pPr>
            <a:lvl2pPr marL="742950" indent="-285750">
              <a:defRPr>
                <a:solidFill>
                  <a:schemeClr val="tx1"/>
                </a:solidFill>
                <a:latin typeface="Gill Sans MT" panose="020B0502020104020203" pitchFamily="34" charset="0"/>
                <a:ea typeface="ＭＳ Ｐゴシック" panose="020B0600070205080204" pitchFamily="34" charset="-128"/>
              </a:defRPr>
            </a:lvl2pPr>
            <a:lvl3pPr marL="1143000" indent="-228600">
              <a:defRPr>
                <a:solidFill>
                  <a:schemeClr val="tx1"/>
                </a:solidFill>
                <a:latin typeface="Gill Sans MT" panose="020B0502020104020203" pitchFamily="34" charset="0"/>
                <a:ea typeface="ＭＳ Ｐゴシック" panose="020B0600070205080204" pitchFamily="34" charset="-128"/>
              </a:defRPr>
            </a:lvl3pPr>
            <a:lvl4pPr marL="1600200" indent="-228600">
              <a:defRPr>
                <a:solidFill>
                  <a:schemeClr val="tx1"/>
                </a:solidFill>
                <a:latin typeface="Gill Sans MT" panose="020B0502020104020203" pitchFamily="34" charset="0"/>
                <a:ea typeface="ＭＳ Ｐゴシック" panose="020B0600070205080204" pitchFamily="34" charset="-128"/>
              </a:defRPr>
            </a:lvl4pPr>
            <a:lvl5pPr marL="2057400" indent="-228600">
              <a:defRPr>
                <a:solidFill>
                  <a:schemeClr val="tx1"/>
                </a:solidFill>
                <a:latin typeface="Gill Sans MT" panose="020B0502020104020203"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9pPr>
          </a:lstStyle>
          <a:p>
            <a:pPr eaLnBrk="1" hangingPunct="1"/>
            <a:r>
              <a:rPr lang="en-US" altLang="en-US" sz="800">
                <a:cs typeface="Arial" panose="020B0604020202020204" pitchFamily="34" charset="0"/>
              </a:rPr>
              <a:t>14–</a:t>
            </a:r>
            <a:fld id="{F3F5BD77-1B23-45D6-B47F-39D220759576}" type="slidenum">
              <a:rPr lang="en-US" altLang="en-US" sz="800">
                <a:cs typeface="Arial" panose="020B0604020202020204" pitchFamily="34" charset="0"/>
              </a:rPr>
              <a:pPr eaLnBrk="1" hangingPunct="1"/>
              <a:t>147</a:t>
            </a:fld>
            <a:endParaRPr lang="en-US" altLang="en-US" sz="800">
              <a:cs typeface="Arial" panose="020B0604020202020204" pitchFamily="34" charset="0"/>
            </a:endParaRPr>
          </a:p>
        </p:txBody>
      </p:sp>
      <p:sp>
        <p:nvSpPr>
          <p:cNvPr id="66565" name="Footer Placeholder 1">
            <a:extLst>
              <a:ext uri="{FF2B5EF4-FFF2-40B4-BE49-F238E27FC236}">
                <a16:creationId xmlns:a16="http://schemas.microsoft.com/office/drawing/2014/main" id="{432FC5D8-7A9E-FF89-ED54-FCE88F90B409}"/>
              </a:ext>
            </a:extLst>
          </p:cNvPr>
          <p:cNvSpPr>
            <a:spLocks noGrp="1"/>
          </p:cNvSpPr>
          <p:nvPr>
            <p:ph type="ftr" sz="quarter" idx="4294967295"/>
          </p:nvPr>
        </p:nvSpPr>
        <p:spPr bwMode="auto">
          <a:xfrm>
            <a:off x="990600" y="6553200"/>
            <a:ext cx="8153400" cy="32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800" kern="12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Gill Sans MT" panose="020B0502020104020203"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Gill Sans MT" panose="020B0502020104020203"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Gill Sans MT" panose="020B0502020104020203"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Gill Sans MT" panose="020B0502020104020203"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Gill Sans MT" panose="020B0502020104020203"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Gill Sans MT" panose="020B0502020104020203"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Gill Sans MT" panose="020B0502020104020203"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Gill Sans MT" panose="020B0502020104020203" pitchFamily="34" charset="0"/>
                <a:ea typeface="ＭＳ Ｐゴシック" panose="020B0600070205080204" pitchFamily="34" charset="-128"/>
                <a:cs typeface="+mn-cs"/>
              </a:defRPr>
            </a:lvl9pPr>
          </a:lstStyle>
          <a:p>
            <a:r>
              <a:rPr lang="en-US" altLang="en-US"/>
              <a:t>© 2017 Cengage Learning. All Rights Reserved. May not be copied, scanned, or duplicated, in whole or in part, except for use as permitted in a license distributed with a certain product or service or otherwise on a password-protected website for classroom use. </a:t>
            </a:r>
            <a:endParaRPr lang="en-US" altLang="en-US" sz="100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5">
            <a:extLst>
              <a:ext uri="{FF2B5EF4-FFF2-40B4-BE49-F238E27FC236}">
                <a16:creationId xmlns:a16="http://schemas.microsoft.com/office/drawing/2014/main" id="{681DB2F0-0544-5E0A-B9E3-7A6F27EECCF0}"/>
              </a:ext>
            </a:extLst>
          </p:cNvPr>
          <p:cNvSpPr>
            <a:spLocks noGrp="1" noChangeArrowheads="1"/>
          </p:cNvSpPr>
          <p:nvPr>
            <p:ph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Attitude</a:t>
            </a:r>
          </a:p>
          <a:p>
            <a:pPr lvl="1">
              <a:spcBef>
                <a:spcPts val="600"/>
              </a:spcBef>
              <a:buFont typeface="Wingdings" panose="05000000000000000000" pitchFamily="2" charset="2"/>
              <a:buChar char="Ø"/>
            </a:pPr>
            <a:r>
              <a:rPr lang="en-US" altLang="en-US" sz="2600"/>
              <a:t>Is an enduring opinion based on knowledge, feeling, and behavioral tendency.</a:t>
            </a:r>
          </a:p>
          <a:p>
            <a:pPr lvl="1">
              <a:spcBef>
                <a:spcPts val="600"/>
              </a:spcBef>
              <a:buFont typeface="Wingdings" panose="05000000000000000000" pitchFamily="2" charset="2"/>
              <a:buChar char="Ø"/>
            </a:pPr>
            <a:r>
              <a:rPr lang="en-US" altLang="en-US" sz="2600"/>
              <a:t>Can discourage or foster behavioral tendencies to purchase a product.</a:t>
            </a:r>
          </a:p>
        </p:txBody>
      </p:sp>
      <p:sp>
        <p:nvSpPr>
          <p:cNvPr id="2056196" name="Rectangle 4" descr="Aheader01">
            <a:extLst>
              <a:ext uri="{FF2B5EF4-FFF2-40B4-BE49-F238E27FC236}">
                <a16:creationId xmlns:a16="http://schemas.microsoft.com/office/drawing/2014/main" id="{63A93F63-567B-EDF0-59B3-21A0B0C0DEA9}"/>
              </a:ext>
            </a:extLst>
          </p:cNvPr>
          <p:cNvSpPr>
            <a:spLocks noGrp="1" noChangeArrowheads="1"/>
          </p:cNvSpPr>
          <p:nvPr>
            <p:ph type="title"/>
          </p:nvPr>
        </p:nvSpPr>
        <p:spPr/>
        <p:txBody>
          <a:bodyPr vert="horz" wrap="square" lIns="91440" tIns="45720" rIns="91440" bIns="45720" numCol="1" anchorCtr="0" compatLnSpc="1">
            <a:prstTxWarp prst="textNoShape">
              <a:avLst/>
            </a:prstTxWarp>
            <a:normAutofit/>
          </a:bodyPr>
          <a:lstStyle/>
          <a:p>
            <a:pPr>
              <a:defRPr/>
            </a:pPr>
            <a:r>
              <a:rPr lang="en-US" altLang="en-US" sz="2400" dirty="0">
                <a:effectLst>
                  <a:outerShdw blurRad="38100" dist="38100" dir="2700000" algn="tl">
                    <a:srgbClr val="C0C0C0"/>
                  </a:outerShdw>
                </a:effectLst>
                <a:ea typeface="MS PGothic" panose="020B0600070205080204" pitchFamily="34" charset="-128"/>
              </a:rPr>
              <a:t>Understanding Psychological Influences</a:t>
            </a:r>
            <a:br>
              <a:rPr lang="en-US" altLang="en-US" sz="2400" dirty="0">
                <a:effectLst>
                  <a:outerShdw blurRad="38100" dist="38100" dir="2700000" algn="tl">
                    <a:srgbClr val="C0C0C0"/>
                  </a:outerShdw>
                </a:effectLst>
                <a:ea typeface="MS PGothic" panose="020B0600070205080204" pitchFamily="34" charset="-128"/>
              </a:rPr>
            </a:br>
            <a:r>
              <a:rPr lang="en-US" altLang="en-US" sz="2400" dirty="0">
                <a:effectLst>
                  <a:outerShdw blurRad="38100" dist="38100" dir="2700000" algn="tl">
                    <a:srgbClr val="C0C0C0"/>
                  </a:outerShdw>
                </a:effectLst>
                <a:ea typeface="MS PGothic" panose="020B0600070205080204" pitchFamily="34" charset="-128"/>
              </a:rPr>
              <a:t>on Customers (cont’d)</a:t>
            </a:r>
          </a:p>
        </p:txBody>
      </p:sp>
      <p:sp>
        <p:nvSpPr>
          <p:cNvPr id="68612" name="Slide Number Placeholder 3">
            <a:extLst>
              <a:ext uri="{FF2B5EF4-FFF2-40B4-BE49-F238E27FC236}">
                <a16:creationId xmlns:a16="http://schemas.microsoft.com/office/drawing/2014/main" id="{848C935F-C938-69F5-FF7B-AAE7F4A330AD}"/>
              </a:ext>
            </a:extLst>
          </p:cNvPr>
          <p:cNvSpPr>
            <a:spLocks noGrp="1"/>
          </p:cNvSpPr>
          <p:nvPr>
            <p:ph type="sldNum" sz="quarter" idx="4294967295"/>
          </p:nvPr>
        </p:nvSpPr>
        <p:spPr bwMode="auto">
          <a:xfrm>
            <a:off x="990600" y="6553200"/>
            <a:ext cx="8153400" cy="32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ea typeface="ＭＳ Ｐゴシック" panose="020B0600070205080204" pitchFamily="34" charset="-128"/>
              </a:defRPr>
            </a:lvl1pPr>
            <a:lvl2pPr marL="742950" indent="-285750">
              <a:defRPr>
                <a:solidFill>
                  <a:schemeClr val="tx1"/>
                </a:solidFill>
                <a:latin typeface="Gill Sans MT" panose="020B0502020104020203" pitchFamily="34" charset="0"/>
                <a:ea typeface="ＭＳ Ｐゴシック" panose="020B0600070205080204" pitchFamily="34" charset="-128"/>
              </a:defRPr>
            </a:lvl2pPr>
            <a:lvl3pPr marL="1143000" indent="-228600">
              <a:defRPr>
                <a:solidFill>
                  <a:schemeClr val="tx1"/>
                </a:solidFill>
                <a:latin typeface="Gill Sans MT" panose="020B0502020104020203" pitchFamily="34" charset="0"/>
                <a:ea typeface="ＭＳ Ｐゴシック" panose="020B0600070205080204" pitchFamily="34" charset="-128"/>
              </a:defRPr>
            </a:lvl3pPr>
            <a:lvl4pPr marL="1600200" indent="-228600">
              <a:defRPr>
                <a:solidFill>
                  <a:schemeClr val="tx1"/>
                </a:solidFill>
                <a:latin typeface="Gill Sans MT" panose="020B0502020104020203" pitchFamily="34" charset="0"/>
                <a:ea typeface="ＭＳ Ｐゴシック" panose="020B0600070205080204" pitchFamily="34" charset="-128"/>
              </a:defRPr>
            </a:lvl4pPr>
            <a:lvl5pPr marL="2057400" indent="-228600">
              <a:defRPr>
                <a:solidFill>
                  <a:schemeClr val="tx1"/>
                </a:solidFill>
                <a:latin typeface="Gill Sans MT" panose="020B0502020104020203"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9pPr>
          </a:lstStyle>
          <a:p>
            <a:pPr eaLnBrk="1" hangingPunct="1"/>
            <a:r>
              <a:rPr lang="en-US" altLang="en-US" sz="800">
                <a:cs typeface="Arial" panose="020B0604020202020204" pitchFamily="34" charset="0"/>
              </a:rPr>
              <a:t>14–</a:t>
            </a:r>
            <a:fld id="{CB42F5B4-131A-4BF3-B946-2BC7BF5FA560}" type="slidenum">
              <a:rPr lang="en-US" altLang="en-US" sz="800">
                <a:cs typeface="Arial" panose="020B0604020202020204" pitchFamily="34" charset="0"/>
              </a:rPr>
              <a:pPr eaLnBrk="1" hangingPunct="1"/>
              <a:t>148</a:t>
            </a:fld>
            <a:endParaRPr lang="en-US" altLang="en-US" sz="800">
              <a:cs typeface="Arial" panose="020B0604020202020204" pitchFamily="34" charset="0"/>
            </a:endParaRPr>
          </a:p>
        </p:txBody>
      </p:sp>
      <p:sp>
        <p:nvSpPr>
          <p:cNvPr id="68613" name="Footer Placeholder 1">
            <a:extLst>
              <a:ext uri="{FF2B5EF4-FFF2-40B4-BE49-F238E27FC236}">
                <a16:creationId xmlns:a16="http://schemas.microsoft.com/office/drawing/2014/main" id="{F033C5C5-5359-4400-D58A-F5586B0408EC}"/>
              </a:ext>
            </a:extLst>
          </p:cNvPr>
          <p:cNvSpPr>
            <a:spLocks noGrp="1"/>
          </p:cNvSpPr>
          <p:nvPr>
            <p:ph type="ftr" sz="quarter" idx="4294967295"/>
          </p:nvPr>
        </p:nvSpPr>
        <p:spPr bwMode="auto">
          <a:xfrm>
            <a:off x="990600" y="6553200"/>
            <a:ext cx="8153400" cy="323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800" kern="12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Gill Sans MT" panose="020B0502020104020203"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Gill Sans MT" panose="020B0502020104020203"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Gill Sans MT" panose="020B0502020104020203"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Gill Sans MT" panose="020B0502020104020203"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Gill Sans MT" panose="020B0502020104020203"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Gill Sans MT" panose="020B0502020104020203"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Gill Sans MT" panose="020B0502020104020203"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Gill Sans MT" panose="020B0502020104020203" pitchFamily="34" charset="0"/>
                <a:ea typeface="ＭＳ Ｐゴシック" panose="020B0600070205080204" pitchFamily="34" charset="-128"/>
                <a:cs typeface="+mn-cs"/>
              </a:defRPr>
            </a:lvl9pPr>
          </a:lstStyle>
          <a:p>
            <a:r>
              <a:rPr lang="en-US" altLang="en-US"/>
              <a:t>© 2017 Cengage Learning. All Rights Reserved. May not be copied, scanned, or duplicated, in whole or in part, except for use as permitted in a license distributed with a certain product or service or otherwise on a password-protected website for classroom use. </a:t>
            </a:r>
            <a:endParaRPr lang="en-US" altLang="en-US" sz="100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43" name="Rectangle 3">
            <a:extLst>
              <a:ext uri="{FF2B5EF4-FFF2-40B4-BE49-F238E27FC236}">
                <a16:creationId xmlns:a16="http://schemas.microsoft.com/office/drawing/2014/main" id="{CE135454-845F-89F7-696F-A5528C75CE57}"/>
              </a:ext>
            </a:extLst>
          </p:cNvPr>
          <p:cNvSpPr>
            <a:spLocks noGrp="1" noChangeArrowheads="1"/>
          </p:cNvSpPr>
          <p:nvPr>
            <p:ph type="title"/>
          </p:nvPr>
        </p:nvSpPr>
        <p:spPr>
          <a:xfrm>
            <a:off x="762000" y="0"/>
            <a:ext cx="8077200" cy="1981200"/>
          </a:xfrm>
          <a:solidFill>
            <a:srgbClr val="FFFFFF"/>
          </a:solidFill>
        </p:spPr>
        <p:txBody>
          <a:bodyPr/>
          <a:lstStyle>
            <a:lvl1pPr eaLnBrk="0" hangingPunct="0">
              <a:defRPr sz="2400">
                <a:solidFill>
                  <a:schemeClr val="tx1"/>
                </a:solidFill>
                <a:latin typeface="Gill Sans MT" panose="020B0502020104020203" pitchFamily="34" charset="0"/>
                <a:ea typeface="MS PGothic" panose="020B0600070205080204" pitchFamily="34" charset="-128"/>
              </a:defRPr>
            </a:lvl1pPr>
            <a:lvl2pPr marL="742950" indent="-285750" eaLnBrk="0" hangingPunct="0">
              <a:defRPr sz="2400">
                <a:solidFill>
                  <a:schemeClr val="tx1"/>
                </a:solidFill>
                <a:latin typeface="Gill Sans MT" panose="020B0502020104020203" pitchFamily="34" charset="0"/>
                <a:ea typeface="MS PGothic" panose="020B0600070205080204" pitchFamily="34" charset="-128"/>
              </a:defRPr>
            </a:lvl2pPr>
            <a:lvl3pPr marL="1143000" indent="-228600" eaLnBrk="0" hangingPunct="0">
              <a:defRPr sz="2400">
                <a:solidFill>
                  <a:schemeClr val="tx1"/>
                </a:solidFill>
                <a:latin typeface="Gill Sans MT" panose="020B0502020104020203" pitchFamily="34" charset="0"/>
                <a:ea typeface="MS PGothic" panose="020B0600070205080204" pitchFamily="34" charset="-128"/>
              </a:defRPr>
            </a:lvl3pPr>
            <a:lvl4pPr marL="1600200" indent="-228600" eaLnBrk="0" hangingPunct="0">
              <a:defRPr sz="2400">
                <a:solidFill>
                  <a:schemeClr val="tx1"/>
                </a:solidFill>
                <a:latin typeface="Gill Sans MT" panose="020B0502020104020203" pitchFamily="34" charset="0"/>
                <a:ea typeface="MS PGothic" panose="020B0600070205080204" pitchFamily="34" charset="-128"/>
              </a:defRPr>
            </a:lvl4pPr>
            <a:lvl5pPr marL="2057400" indent="-228600" eaLnBrk="0" hangingPunct="0">
              <a:defRPr sz="2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9pPr>
          </a:lstStyle>
          <a:p>
            <a:pPr algn="ctr">
              <a:defRPr/>
            </a:pPr>
            <a:r>
              <a:rPr altLang="en-US" sz="4300" dirty="0">
                <a:solidFill>
                  <a:srgbClr val="000000"/>
                </a:solidFill>
                <a:effectLst>
                  <a:outerShdw blurRad="38100" dist="38100" dir="2700000" algn="tl">
                    <a:srgbClr val="C0C0C0"/>
                  </a:outerShdw>
                </a:effectLst>
              </a:rPr>
              <a:t>Understanding Sociological Influences </a:t>
            </a:r>
            <a:br>
              <a:rPr altLang="en-US" sz="4300" dirty="0">
                <a:solidFill>
                  <a:srgbClr val="000000"/>
                </a:solidFill>
                <a:effectLst>
                  <a:outerShdw blurRad="38100" dist="38100" dir="2700000" algn="tl">
                    <a:srgbClr val="C0C0C0"/>
                  </a:outerShdw>
                </a:effectLst>
              </a:rPr>
            </a:br>
            <a:r>
              <a:rPr altLang="en-US" sz="4300" dirty="0">
                <a:solidFill>
                  <a:srgbClr val="000000"/>
                </a:solidFill>
                <a:effectLst>
                  <a:outerShdw blurRad="38100" dist="38100" dir="2700000" algn="tl">
                    <a:srgbClr val="C0C0C0"/>
                  </a:outerShdw>
                </a:effectLst>
              </a:rPr>
              <a:t>on Customers</a:t>
            </a:r>
          </a:p>
        </p:txBody>
      </p:sp>
      <p:sp>
        <p:nvSpPr>
          <p:cNvPr id="70661" name="Footer Placeholder 2">
            <a:extLst>
              <a:ext uri="{FF2B5EF4-FFF2-40B4-BE49-F238E27FC236}">
                <a16:creationId xmlns:a16="http://schemas.microsoft.com/office/drawing/2014/main" id="{5AA800F2-A11D-960E-AF9A-D53E79FF0D60}"/>
              </a:ext>
            </a:extLst>
          </p:cNvPr>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MT" panose="020B0502020104020203" pitchFamily="34" charset="0"/>
                <a:ea typeface="ＭＳ Ｐゴシック" panose="020B0600070205080204" pitchFamily="34" charset="-128"/>
              </a:defRPr>
            </a:lvl1pPr>
            <a:lvl2pPr marL="742950" indent="-285750">
              <a:defRPr>
                <a:solidFill>
                  <a:schemeClr val="tx1"/>
                </a:solidFill>
                <a:latin typeface="Gill Sans MT" panose="020B0502020104020203" pitchFamily="34" charset="0"/>
                <a:ea typeface="ＭＳ Ｐゴシック" panose="020B0600070205080204" pitchFamily="34" charset="-128"/>
              </a:defRPr>
            </a:lvl2pPr>
            <a:lvl3pPr marL="1143000" indent="-228600">
              <a:defRPr>
                <a:solidFill>
                  <a:schemeClr val="tx1"/>
                </a:solidFill>
                <a:latin typeface="Gill Sans MT" panose="020B0502020104020203" pitchFamily="34" charset="0"/>
                <a:ea typeface="ＭＳ Ｐゴシック" panose="020B0600070205080204" pitchFamily="34" charset="-128"/>
              </a:defRPr>
            </a:lvl3pPr>
            <a:lvl4pPr marL="1600200" indent="-228600">
              <a:defRPr>
                <a:solidFill>
                  <a:schemeClr val="tx1"/>
                </a:solidFill>
                <a:latin typeface="Gill Sans MT" panose="020B0502020104020203" pitchFamily="34" charset="0"/>
                <a:ea typeface="ＭＳ Ｐゴシック" panose="020B0600070205080204" pitchFamily="34" charset="-128"/>
              </a:defRPr>
            </a:lvl4pPr>
            <a:lvl5pPr marL="2057400" indent="-228600">
              <a:defRPr>
                <a:solidFill>
                  <a:schemeClr val="tx1"/>
                </a:solidFill>
                <a:latin typeface="Gill Sans MT" panose="020B0502020104020203"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Gill Sans MT" panose="020B0502020104020203" pitchFamily="34" charset="0"/>
                <a:ea typeface="ＭＳ Ｐゴシック" panose="020B0600070205080204" pitchFamily="34" charset="-128"/>
              </a:defRPr>
            </a:lvl9pPr>
          </a:lstStyle>
          <a:p>
            <a:endParaRPr lang="en-US" altLang="en-US" dirty="0"/>
          </a:p>
        </p:txBody>
      </p:sp>
      <p:sp>
        <p:nvSpPr>
          <p:cNvPr id="2058242" name="AutoShape 2" descr="Lavender01">
            <a:extLst>
              <a:ext uri="{FF2B5EF4-FFF2-40B4-BE49-F238E27FC236}">
                <a16:creationId xmlns:a16="http://schemas.microsoft.com/office/drawing/2014/main" id="{A3CA780B-9BAD-0E4F-78E6-D4CE4FB37A61}"/>
              </a:ext>
            </a:extLst>
          </p:cNvPr>
          <p:cNvSpPr>
            <a:spLocks noChangeArrowheads="1"/>
          </p:cNvSpPr>
          <p:nvPr/>
        </p:nvSpPr>
        <p:spPr bwMode="ltGray">
          <a:xfrm>
            <a:off x="914400" y="2057400"/>
            <a:ext cx="8077200" cy="3932238"/>
          </a:xfrm>
          <a:prstGeom prst="roundRect">
            <a:avLst>
              <a:gd name="adj" fmla="val 2000"/>
            </a:avLst>
          </a:prstGeom>
          <a:solidFill>
            <a:srgbClr val="FFFFFF"/>
          </a:solidFill>
          <a:ln w="9525">
            <a:solidFill>
              <a:srgbClr val="FFFFFF"/>
            </a:solidFill>
            <a:round/>
            <a:headEnd/>
            <a:tailEnd/>
          </a:ln>
          <a:effectLst>
            <a:outerShdw blurRad="50800" dist="38100" dir="2700000" algn="tl" rotWithShape="0">
              <a:srgbClr val="808080">
                <a:alpha val="39999"/>
              </a:srgbClr>
            </a:outerShdw>
          </a:effectLst>
        </p:spPr>
        <p:txBody>
          <a:bodyPr wrap="none" anchor="ctr"/>
          <a:lstStyle/>
          <a:p>
            <a:pPr eaLnBrk="1" hangingPunct="1">
              <a:defRPr/>
            </a:pPr>
            <a:endParaRPr lang="en-US">
              <a:latin typeface="Gill Sans MT" charset="0"/>
              <a:ea typeface="ＭＳ Ｐゴシック" charset="0"/>
              <a:cs typeface="ＭＳ Ｐゴシック" charset="0"/>
            </a:endParaRPr>
          </a:p>
        </p:txBody>
      </p:sp>
      <p:sp>
        <p:nvSpPr>
          <p:cNvPr id="2058244" name="AutoShape 4">
            <a:extLst>
              <a:ext uri="{FF2B5EF4-FFF2-40B4-BE49-F238E27FC236}">
                <a16:creationId xmlns:a16="http://schemas.microsoft.com/office/drawing/2014/main" id="{A605686A-8C55-646B-4056-CDFD761C594A}"/>
              </a:ext>
            </a:extLst>
          </p:cNvPr>
          <p:cNvSpPr>
            <a:spLocks noChangeArrowheads="1"/>
          </p:cNvSpPr>
          <p:nvPr/>
        </p:nvSpPr>
        <p:spPr bwMode="auto">
          <a:xfrm>
            <a:off x="3292475" y="3205163"/>
            <a:ext cx="2559050" cy="1047750"/>
          </a:xfrm>
          <a:prstGeom prst="roundRect">
            <a:avLst>
              <a:gd name="adj" fmla="val 16667"/>
            </a:avLst>
          </a:prstGeom>
          <a:solidFill>
            <a:srgbClr val="00B0F0"/>
          </a:solidFill>
          <a:ln w="25400">
            <a:solidFill>
              <a:schemeClr val="bg1"/>
            </a:solidFill>
            <a:round/>
            <a:headEnd/>
            <a:tailEnd/>
          </a:ln>
          <a:effectLst>
            <a:outerShdw dist="25400" dir="5400000" rotWithShape="0">
              <a:srgbClr val="808080">
                <a:alpha val="43137"/>
              </a:srgbClr>
            </a:outerShdw>
          </a:effectLst>
        </p:spPr>
        <p:txBody>
          <a:bodyPr anchor="ctr" anchorCtr="1"/>
          <a:lstStyle>
            <a:lvl1pPr eaLnBrk="0" hangingPunct="0">
              <a:defRPr sz="2400">
                <a:solidFill>
                  <a:schemeClr val="tx1"/>
                </a:solidFill>
                <a:latin typeface="Gill Sans MT" panose="020B0502020104020203" pitchFamily="34" charset="0"/>
                <a:ea typeface="MS PGothic" panose="020B0600070205080204" pitchFamily="34" charset="-128"/>
              </a:defRPr>
            </a:lvl1pPr>
            <a:lvl2pPr marL="742950" indent="-285750" eaLnBrk="0" hangingPunct="0">
              <a:defRPr sz="2400">
                <a:solidFill>
                  <a:schemeClr val="tx1"/>
                </a:solidFill>
                <a:latin typeface="Gill Sans MT" panose="020B0502020104020203" pitchFamily="34" charset="0"/>
                <a:ea typeface="MS PGothic" panose="020B0600070205080204" pitchFamily="34" charset="-128"/>
              </a:defRPr>
            </a:lvl2pPr>
            <a:lvl3pPr marL="1143000" indent="-228600" eaLnBrk="0" hangingPunct="0">
              <a:defRPr sz="2400">
                <a:solidFill>
                  <a:schemeClr val="tx1"/>
                </a:solidFill>
                <a:latin typeface="Gill Sans MT" panose="020B0502020104020203" pitchFamily="34" charset="0"/>
                <a:ea typeface="MS PGothic" panose="020B0600070205080204" pitchFamily="34" charset="-128"/>
              </a:defRPr>
            </a:lvl3pPr>
            <a:lvl4pPr marL="1600200" indent="-228600" eaLnBrk="0" hangingPunct="0">
              <a:defRPr sz="2400">
                <a:solidFill>
                  <a:schemeClr val="tx1"/>
                </a:solidFill>
                <a:latin typeface="Gill Sans MT" panose="020B0502020104020203" pitchFamily="34" charset="0"/>
                <a:ea typeface="MS PGothic" panose="020B0600070205080204" pitchFamily="34" charset="-128"/>
              </a:defRPr>
            </a:lvl4pPr>
            <a:lvl5pPr marL="2057400" indent="-228600" eaLnBrk="0" hangingPunct="0">
              <a:defRPr sz="2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9pPr>
          </a:lstStyle>
          <a:p>
            <a:pPr algn="ctr" eaLnBrk="1" hangingPunct="1">
              <a:spcBef>
                <a:spcPct val="50000"/>
              </a:spcBef>
              <a:defRPr/>
            </a:pPr>
            <a:r>
              <a:rPr lang="en-US" altLang="en-US" b="1">
                <a:solidFill>
                  <a:srgbClr val="FFFFFF"/>
                </a:solidFill>
                <a:effectLst>
                  <a:outerShdw blurRad="38100" dist="38100" dir="2700000" algn="tl">
                    <a:srgbClr val="000000"/>
                  </a:outerShdw>
                </a:effectLst>
              </a:rPr>
              <a:t>Consumers</a:t>
            </a:r>
          </a:p>
        </p:txBody>
      </p:sp>
      <p:sp>
        <p:nvSpPr>
          <p:cNvPr id="70664" name="Line 5">
            <a:extLst>
              <a:ext uri="{FF2B5EF4-FFF2-40B4-BE49-F238E27FC236}">
                <a16:creationId xmlns:a16="http://schemas.microsoft.com/office/drawing/2014/main" id="{5746980F-32E5-3E38-AFEC-753F0353F0C3}"/>
              </a:ext>
            </a:extLst>
          </p:cNvPr>
          <p:cNvSpPr>
            <a:spLocks noChangeShapeType="1"/>
          </p:cNvSpPr>
          <p:nvPr/>
        </p:nvSpPr>
        <p:spPr bwMode="blackWhite">
          <a:xfrm>
            <a:off x="2706688" y="2881313"/>
            <a:ext cx="646112" cy="331787"/>
          </a:xfrm>
          <a:prstGeom prst="line">
            <a:avLst/>
          </a:prstGeom>
          <a:noFill/>
          <a:ln w="50800">
            <a:solidFill>
              <a:srgbClr val="0070C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65" name="Line 6">
            <a:extLst>
              <a:ext uri="{FF2B5EF4-FFF2-40B4-BE49-F238E27FC236}">
                <a16:creationId xmlns:a16="http://schemas.microsoft.com/office/drawing/2014/main" id="{B6CD8B49-1C2A-03C8-25CD-C56331880F5C}"/>
              </a:ext>
            </a:extLst>
          </p:cNvPr>
          <p:cNvSpPr>
            <a:spLocks noChangeShapeType="1"/>
          </p:cNvSpPr>
          <p:nvPr/>
        </p:nvSpPr>
        <p:spPr bwMode="blackWhite">
          <a:xfrm flipH="1">
            <a:off x="5791200" y="2881313"/>
            <a:ext cx="646113" cy="331787"/>
          </a:xfrm>
          <a:prstGeom prst="line">
            <a:avLst/>
          </a:prstGeom>
          <a:noFill/>
          <a:ln w="50800">
            <a:solidFill>
              <a:srgbClr val="0070C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66" name="Line 7">
            <a:extLst>
              <a:ext uri="{FF2B5EF4-FFF2-40B4-BE49-F238E27FC236}">
                <a16:creationId xmlns:a16="http://schemas.microsoft.com/office/drawing/2014/main" id="{987B4C31-0773-68A3-8723-A19DBC8F9858}"/>
              </a:ext>
            </a:extLst>
          </p:cNvPr>
          <p:cNvSpPr>
            <a:spLocks noChangeShapeType="1"/>
          </p:cNvSpPr>
          <p:nvPr/>
        </p:nvSpPr>
        <p:spPr bwMode="blackWhite">
          <a:xfrm flipV="1">
            <a:off x="2717800" y="4264025"/>
            <a:ext cx="646113" cy="331788"/>
          </a:xfrm>
          <a:prstGeom prst="line">
            <a:avLst/>
          </a:prstGeom>
          <a:noFill/>
          <a:ln w="50800">
            <a:solidFill>
              <a:srgbClr val="0070C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67" name="Line 8">
            <a:extLst>
              <a:ext uri="{FF2B5EF4-FFF2-40B4-BE49-F238E27FC236}">
                <a16:creationId xmlns:a16="http://schemas.microsoft.com/office/drawing/2014/main" id="{3211141C-CB23-28F8-9066-04CEF7ED31D8}"/>
              </a:ext>
            </a:extLst>
          </p:cNvPr>
          <p:cNvSpPr>
            <a:spLocks noChangeShapeType="1"/>
          </p:cNvSpPr>
          <p:nvPr/>
        </p:nvSpPr>
        <p:spPr bwMode="blackWhite">
          <a:xfrm flipH="1" flipV="1">
            <a:off x="5791200" y="4252913"/>
            <a:ext cx="646113" cy="331787"/>
          </a:xfrm>
          <a:prstGeom prst="line">
            <a:avLst/>
          </a:prstGeom>
          <a:noFill/>
          <a:ln w="50800">
            <a:solidFill>
              <a:srgbClr val="0070C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8249" name="AutoShape 9">
            <a:extLst>
              <a:ext uri="{FF2B5EF4-FFF2-40B4-BE49-F238E27FC236}">
                <a16:creationId xmlns:a16="http://schemas.microsoft.com/office/drawing/2014/main" id="{193D7AF3-E35E-B78F-196B-C7E141775DE8}"/>
              </a:ext>
            </a:extLst>
          </p:cNvPr>
          <p:cNvSpPr>
            <a:spLocks noChangeArrowheads="1"/>
          </p:cNvSpPr>
          <p:nvPr/>
        </p:nvSpPr>
        <p:spPr bwMode="auto">
          <a:xfrm>
            <a:off x="914400" y="2057400"/>
            <a:ext cx="2654300" cy="862013"/>
          </a:xfrm>
          <a:prstGeom prst="roundRect">
            <a:avLst>
              <a:gd name="adj" fmla="val 16667"/>
            </a:avLst>
          </a:prstGeom>
          <a:solidFill>
            <a:srgbClr val="0070C0"/>
          </a:solidFill>
          <a:ln w="25400">
            <a:solidFill>
              <a:schemeClr val="bg1"/>
            </a:solidFill>
            <a:round/>
            <a:headEnd/>
            <a:tailEnd/>
          </a:ln>
          <a:effectLst>
            <a:outerShdw dist="25400" dir="5400000" rotWithShape="0">
              <a:srgbClr val="808080">
                <a:alpha val="43137"/>
              </a:srgbClr>
            </a:outerShdw>
          </a:effectLst>
        </p:spPr>
        <p:txBody>
          <a:bodyPr anchor="ctr" anchorCtr="1"/>
          <a:lstStyle>
            <a:lvl1pPr eaLnBrk="0" hangingPunct="0">
              <a:defRPr sz="2400">
                <a:solidFill>
                  <a:schemeClr val="tx1"/>
                </a:solidFill>
                <a:latin typeface="Gill Sans MT" panose="020B0502020104020203" pitchFamily="34" charset="0"/>
                <a:ea typeface="MS PGothic" panose="020B0600070205080204" pitchFamily="34" charset="-128"/>
              </a:defRPr>
            </a:lvl1pPr>
            <a:lvl2pPr marL="742950" indent="-285750" eaLnBrk="0" hangingPunct="0">
              <a:defRPr sz="2400">
                <a:solidFill>
                  <a:schemeClr val="tx1"/>
                </a:solidFill>
                <a:latin typeface="Gill Sans MT" panose="020B0502020104020203" pitchFamily="34" charset="0"/>
                <a:ea typeface="MS PGothic" panose="020B0600070205080204" pitchFamily="34" charset="-128"/>
              </a:defRPr>
            </a:lvl2pPr>
            <a:lvl3pPr marL="1143000" indent="-228600" eaLnBrk="0" hangingPunct="0">
              <a:defRPr sz="2400">
                <a:solidFill>
                  <a:schemeClr val="tx1"/>
                </a:solidFill>
                <a:latin typeface="Gill Sans MT" panose="020B0502020104020203" pitchFamily="34" charset="0"/>
                <a:ea typeface="MS PGothic" panose="020B0600070205080204" pitchFamily="34" charset="-128"/>
              </a:defRPr>
            </a:lvl3pPr>
            <a:lvl4pPr marL="1600200" indent="-228600" eaLnBrk="0" hangingPunct="0">
              <a:defRPr sz="2400">
                <a:solidFill>
                  <a:schemeClr val="tx1"/>
                </a:solidFill>
                <a:latin typeface="Gill Sans MT" panose="020B0502020104020203" pitchFamily="34" charset="0"/>
                <a:ea typeface="MS PGothic" panose="020B0600070205080204" pitchFamily="34" charset="-128"/>
              </a:defRPr>
            </a:lvl4pPr>
            <a:lvl5pPr marL="2057400" indent="-228600" eaLnBrk="0" hangingPunct="0">
              <a:defRPr sz="2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9pPr>
          </a:lstStyle>
          <a:p>
            <a:pPr algn="ctr" eaLnBrk="1" hangingPunct="1">
              <a:spcBef>
                <a:spcPct val="50000"/>
              </a:spcBef>
              <a:defRPr/>
            </a:pPr>
            <a:r>
              <a:rPr lang="en-US" altLang="en-US" sz="2000" b="1">
                <a:solidFill>
                  <a:srgbClr val="FFFFFF"/>
                </a:solidFill>
                <a:effectLst>
                  <a:outerShdw blurRad="38100" dist="38100" dir="2700000" algn="tl">
                    <a:srgbClr val="000000"/>
                  </a:outerShdw>
                </a:effectLst>
              </a:rPr>
              <a:t>Culture</a:t>
            </a:r>
          </a:p>
        </p:txBody>
      </p:sp>
      <p:sp>
        <p:nvSpPr>
          <p:cNvPr id="2058250" name="AutoShape 10">
            <a:extLst>
              <a:ext uri="{FF2B5EF4-FFF2-40B4-BE49-F238E27FC236}">
                <a16:creationId xmlns:a16="http://schemas.microsoft.com/office/drawing/2014/main" id="{06AC9648-F9D3-4033-7C91-2935D1C82D64}"/>
              </a:ext>
            </a:extLst>
          </p:cNvPr>
          <p:cNvSpPr>
            <a:spLocks noChangeArrowheads="1"/>
          </p:cNvSpPr>
          <p:nvPr/>
        </p:nvSpPr>
        <p:spPr bwMode="auto">
          <a:xfrm>
            <a:off x="5575300" y="2057400"/>
            <a:ext cx="2654300" cy="862013"/>
          </a:xfrm>
          <a:prstGeom prst="roundRect">
            <a:avLst>
              <a:gd name="adj" fmla="val 16667"/>
            </a:avLst>
          </a:prstGeom>
          <a:solidFill>
            <a:srgbClr val="0070C0"/>
          </a:solidFill>
          <a:ln w="25400">
            <a:solidFill>
              <a:schemeClr val="bg1"/>
            </a:solidFill>
            <a:round/>
            <a:headEnd/>
            <a:tailEnd/>
          </a:ln>
          <a:effectLst>
            <a:outerShdw dist="25400" dir="5400000" rotWithShape="0">
              <a:srgbClr val="808080">
                <a:alpha val="43137"/>
              </a:srgbClr>
            </a:outerShdw>
          </a:effectLst>
        </p:spPr>
        <p:txBody>
          <a:bodyPr anchor="ctr" anchorCtr="1"/>
          <a:lstStyle>
            <a:lvl1pPr eaLnBrk="0" hangingPunct="0">
              <a:defRPr sz="2400">
                <a:solidFill>
                  <a:schemeClr val="tx1"/>
                </a:solidFill>
                <a:latin typeface="Gill Sans MT" panose="020B0502020104020203" pitchFamily="34" charset="0"/>
                <a:ea typeface="MS PGothic" panose="020B0600070205080204" pitchFamily="34" charset="-128"/>
              </a:defRPr>
            </a:lvl1pPr>
            <a:lvl2pPr marL="742950" indent="-285750" eaLnBrk="0" hangingPunct="0">
              <a:defRPr sz="2400">
                <a:solidFill>
                  <a:schemeClr val="tx1"/>
                </a:solidFill>
                <a:latin typeface="Gill Sans MT" panose="020B0502020104020203" pitchFamily="34" charset="0"/>
                <a:ea typeface="MS PGothic" panose="020B0600070205080204" pitchFamily="34" charset="-128"/>
              </a:defRPr>
            </a:lvl2pPr>
            <a:lvl3pPr marL="1143000" indent="-228600" eaLnBrk="0" hangingPunct="0">
              <a:defRPr sz="2400">
                <a:solidFill>
                  <a:schemeClr val="tx1"/>
                </a:solidFill>
                <a:latin typeface="Gill Sans MT" panose="020B0502020104020203" pitchFamily="34" charset="0"/>
                <a:ea typeface="MS PGothic" panose="020B0600070205080204" pitchFamily="34" charset="-128"/>
              </a:defRPr>
            </a:lvl3pPr>
            <a:lvl4pPr marL="1600200" indent="-228600" eaLnBrk="0" hangingPunct="0">
              <a:defRPr sz="2400">
                <a:solidFill>
                  <a:schemeClr val="tx1"/>
                </a:solidFill>
                <a:latin typeface="Gill Sans MT" panose="020B0502020104020203" pitchFamily="34" charset="0"/>
                <a:ea typeface="MS PGothic" panose="020B0600070205080204" pitchFamily="34" charset="-128"/>
              </a:defRPr>
            </a:lvl4pPr>
            <a:lvl5pPr marL="2057400" indent="-228600" eaLnBrk="0" hangingPunct="0">
              <a:defRPr sz="2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9pPr>
          </a:lstStyle>
          <a:p>
            <a:pPr algn="ctr" eaLnBrk="1" hangingPunct="1">
              <a:spcBef>
                <a:spcPct val="50000"/>
              </a:spcBef>
              <a:defRPr/>
            </a:pPr>
            <a:r>
              <a:rPr lang="en-US" altLang="en-US" sz="2000" b="1">
                <a:solidFill>
                  <a:srgbClr val="FFFFFF"/>
                </a:solidFill>
                <a:effectLst>
                  <a:outerShdw blurRad="38100" dist="38100" dir="2700000" algn="tl">
                    <a:srgbClr val="000000"/>
                  </a:outerShdw>
                </a:effectLst>
              </a:rPr>
              <a:t>Social Classes</a:t>
            </a:r>
          </a:p>
        </p:txBody>
      </p:sp>
      <p:sp>
        <p:nvSpPr>
          <p:cNvPr id="2058251" name="AutoShape 11">
            <a:extLst>
              <a:ext uri="{FF2B5EF4-FFF2-40B4-BE49-F238E27FC236}">
                <a16:creationId xmlns:a16="http://schemas.microsoft.com/office/drawing/2014/main" id="{D05B4085-4A6A-4997-AFE1-3725E4F773A5}"/>
              </a:ext>
            </a:extLst>
          </p:cNvPr>
          <p:cNvSpPr>
            <a:spLocks noChangeArrowheads="1"/>
          </p:cNvSpPr>
          <p:nvPr/>
        </p:nvSpPr>
        <p:spPr bwMode="auto">
          <a:xfrm>
            <a:off x="5575300" y="4578350"/>
            <a:ext cx="2654300" cy="862013"/>
          </a:xfrm>
          <a:prstGeom prst="roundRect">
            <a:avLst>
              <a:gd name="adj" fmla="val 16667"/>
            </a:avLst>
          </a:prstGeom>
          <a:solidFill>
            <a:srgbClr val="0070C0"/>
          </a:solidFill>
          <a:ln w="25400">
            <a:solidFill>
              <a:schemeClr val="bg1"/>
            </a:solidFill>
            <a:round/>
            <a:headEnd/>
            <a:tailEnd/>
          </a:ln>
          <a:effectLst>
            <a:outerShdw dist="25400" dir="5400000" rotWithShape="0">
              <a:srgbClr val="808080">
                <a:alpha val="43137"/>
              </a:srgbClr>
            </a:outerShdw>
          </a:effectLst>
        </p:spPr>
        <p:txBody>
          <a:bodyPr anchor="ctr" anchorCtr="1"/>
          <a:lstStyle>
            <a:lvl1pPr eaLnBrk="0" hangingPunct="0">
              <a:defRPr sz="2400">
                <a:solidFill>
                  <a:schemeClr val="tx1"/>
                </a:solidFill>
                <a:latin typeface="Gill Sans MT" panose="020B0502020104020203" pitchFamily="34" charset="0"/>
                <a:ea typeface="MS PGothic" panose="020B0600070205080204" pitchFamily="34" charset="-128"/>
              </a:defRPr>
            </a:lvl1pPr>
            <a:lvl2pPr marL="742950" indent="-285750" eaLnBrk="0" hangingPunct="0">
              <a:defRPr sz="2400">
                <a:solidFill>
                  <a:schemeClr val="tx1"/>
                </a:solidFill>
                <a:latin typeface="Gill Sans MT" panose="020B0502020104020203" pitchFamily="34" charset="0"/>
                <a:ea typeface="MS PGothic" panose="020B0600070205080204" pitchFamily="34" charset="-128"/>
              </a:defRPr>
            </a:lvl2pPr>
            <a:lvl3pPr marL="1143000" indent="-228600" eaLnBrk="0" hangingPunct="0">
              <a:defRPr sz="2400">
                <a:solidFill>
                  <a:schemeClr val="tx1"/>
                </a:solidFill>
                <a:latin typeface="Gill Sans MT" panose="020B0502020104020203" pitchFamily="34" charset="0"/>
                <a:ea typeface="MS PGothic" panose="020B0600070205080204" pitchFamily="34" charset="-128"/>
              </a:defRPr>
            </a:lvl3pPr>
            <a:lvl4pPr marL="1600200" indent="-228600" eaLnBrk="0" hangingPunct="0">
              <a:defRPr sz="2400">
                <a:solidFill>
                  <a:schemeClr val="tx1"/>
                </a:solidFill>
                <a:latin typeface="Gill Sans MT" panose="020B0502020104020203" pitchFamily="34" charset="0"/>
                <a:ea typeface="MS PGothic" panose="020B0600070205080204" pitchFamily="34" charset="-128"/>
              </a:defRPr>
            </a:lvl4pPr>
            <a:lvl5pPr marL="2057400" indent="-228600" eaLnBrk="0" hangingPunct="0">
              <a:defRPr sz="2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9pPr>
          </a:lstStyle>
          <a:p>
            <a:pPr algn="ctr" eaLnBrk="1" hangingPunct="1">
              <a:spcBef>
                <a:spcPct val="50000"/>
              </a:spcBef>
              <a:defRPr/>
            </a:pPr>
            <a:r>
              <a:rPr lang="en-US" altLang="en-US" sz="2000" b="1">
                <a:solidFill>
                  <a:srgbClr val="FFFFFF"/>
                </a:solidFill>
                <a:effectLst>
                  <a:outerShdw blurRad="38100" dist="38100" dir="2700000" algn="tl">
                    <a:srgbClr val="000000"/>
                  </a:outerShdw>
                </a:effectLst>
              </a:rPr>
              <a:t>Reference Groups</a:t>
            </a:r>
          </a:p>
        </p:txBody>
      </p:sp>
      <p:sp>
        <p:nvSpPr>
          <p:cNvPr id="2058252" name="AutoShape 12">
            <a:extLst>
              <a:ext uri="{FF2B5EF4-FFF2-40B4-BE49-F238E27FC236}">
                <a16:creationId xmlns:a16="http://schemas.microsoft.com/office/drawing/2014/main" id="{C8BB454D-A59E-FB45-3574-0AE06C3E83CA}"/>
              </a:ext>
            </a:extLst>
          </p:cNvPr>
          <p:cNvSpPr>
            <a:spLocks noChangeArrowheads="1"/>
          </p:cNvSpPr>
          <p:nvPr/>
        </p:nvSpPr>
        <p:spPr bwMode="auto">
          <a:xfrm>
            <a:off x="914400" y="4578350"/>
            <a:ext cx="2654300" cy="862013"/>
          </a:xfrm>
          <a:prstGeom prst="roundRect">
            <a:avLst>
              <a:gd name="adj" fmla="val 16667"/>
            </a:avLst>
          </a:prstGeom>
          <a:solidFill>
            <a:srgbClr val="0070C0"/>
          </a:solidFill>
          <a:ln w="25400">
            <a:solidFill>
              <a:schemeClr val="bg1"/>
            </a:solidFill>
            <a:round/>
            <a:headEnd/>
            <a:tailEnd/>
          </a:ln>
          <a:effectLst>
            <a:outerShdw dist="25400" dir="5400000" rotWithShape="0">
              <a:srgbClr val="808080">
                <a:alpha val="43137"/>
              </a:srgbClr>
            </a:outerShdw>
          </a:effectLst>
        </p:spPr>
        <p:txBody>
          <a:bodyPr anchor="ctr" anchorCtr="1"/>
          <a:lstStyle>
            <a:lvl1pPr eaLnBrk="0" hangingPunct="0">
              <a:defRPr sz="2400">
                <a:solidFill>
                  <a:schemeClr val="tx1"/>
                </a:solidFill>
                <a:latin typeface="Gill Sans MT" panose="020B0502020104020203" pitchFamily="34" charset="0"/>
                <a:ea typeface="MS PGothic" panose="020B0600070205080204" pitchFamily="34" charset="-128"/>
              </a:defRPr>
            </a:lvl1pPr>
            <a:lvl2pPr marL="742950" indent="-285750" eaLnBrk="0" hangingPunct="0">
              <a:defRPr sz="2400">
                <a:solidFill>
                  <a:schemeClr val="tx1"/>
                </a:solidFill>
                <a:latin typeface="Gill Sans MT" panose="020B0502020104020203" pitchFamily="34" charset="0"/>
                <a:ea typeface="MS PGothic" panose="020B0600070205080204" pitchFamily="34" charset="-128"/>
              </a:defRPr>
            </a:lvl2pPr>
            <a:lvl3pPr marL="1143000" indent="-228600" eaLnBrk="0" hangingPunct="0">
              <a:defRPr sz="2400">
                <a:solidFill>
                  <a:schemeClr val="tx1"/>
                </a:solidFill>
                <a:latin typeface="Gill Sans MT" panose="020B0502020104020203" pitchFamily="34" charset="0"/>
                <a:ea typeface="MS PGothic" panose="020B0600070205080204" pitchFamily="34" charset="-128"/>
              </a:defRPr>
            </a:lvl3pPr>
            <a:lvl4pPr marL="1600200" indent="-228600" eaLnBrk="0" hangingPunct="0">
              <a:defRPr sz="2400">
                <a:solidFill>
                  <a:schemeClr val="tx1"/>
                </a:solidFill>
                <a:latin typeface="Gill Sans MT" panose="020B0502020104020203" pitchFamily="34" charset="0"/>
                <a:ea typeface="MS PGothic" panose="020B0600070205080204" pitchFamily="34" charset="-128"/>
              </a:defRPr>
            </a:lvl4pPr>
            <a:lvl5pPr marL="2057400" indent="-228600" eaLnBrk="0" hangingPunct="0">
              <a:defRPr sz="2400">
                <a:solidFill>
                  <a:schemeClr val="tx1"/>
                </a:solidFill>
                <a:latin typeface="Gill Sans MT" panose="020B0502020104020203"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Gill Sans MT" panose="020B0502020104020203" pitchFamily="34" charset="0"/>
                <a:ea typeface="MS PGothic" panose="020B0600070205080204" pitchFamily="34" charset="-128"/>
              </a:defRPr>
            </a:lvl9pPr>
          </a:lstStyle>
          <a:p>
            <a:pPr algn="ctr" eaLnBrk="1" hangingPunct="1">
              <a:spcBef>
                <a:spcPct val="50000"/>
              </a:spcBef>
              <a:defRPr/>
            </a:pPr>
            <a:r>
              <a:rPr lang="en-US" altLang="en-US" sz="2000" b="1">
                <a:solidFill>
                  <a:srgbClr val="FFFFFF"/>
                </a:solidFill>
                <a:effectLst>
                  <a:outerShdw blurRad="38100" dist="38100" dir="2700000" algn="tl">
                    <a:srgbClr val="000000"/>
                  </a:outerShdw>
                </a:effectLst>
              </a:rPr>
              <a:t>Opinion Leaders</a:t>
            </a:r>
          </a:p>
        </p:txBody>
      </p:sp>
    </p:spTree>
  </p:cSld>
  <p:clrMapOvr>
    <a:masterClrMapping/>
  </p:clrMapOvr>
  <p:transition spd="slow">
    <p:cut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17FF69-B60B-AF94-3DE0-857DA552C985}"/>
              </a:ext>
            </a:extLst>
          </p:cNvPr>
          <p:cNvSpPr>
            <a:spLocks noGrp="1"/>
          </p:cNvSpPr>
          <p:nvPr>
            <p:ph sz="quarter" idx="12"/>
          </p:nvPr>
        </p:nvSpPr>
        <p:spPr>
          <a:xfrm>
            <a:off x="457201" y="1381124"/>
            <a:ext cx="8228012" cy="4982353"/>
          </a:xfrm>
        </p:spPr>
        <p:txBody>
          <a:bodyPr>
            <a:normAutofit fontScale="85000" lnSpcReduction="20000"/>
          </a:bodyPr>
          <a:lstStyle/>
          <a:p>
            <a:r>
              <a:rPr lang="en-US" dirty="0"/>
              <a:t>Eliminates human error.</a:t>
            </a:r>
          </a:p>
          <a:p>
            <a:r>
              <a:rPr lang="en-US" dirty="0"/>
              <a:t>Saves time and increases work efficiency.</a:t>
            </a:r>
          </a:p>
          <a:p>
            <a:r>
              <a:rPr lang="en-US" dirty="0"/>
              <a:t>Provides timely analysis and reporting of performance metrics.</a:t>
            </a:r>
          </a:p>
          <a:p>
            <a:r>
              <a:rPr lang="en-US" dirty="0"/>
              <a:t>Integrates your office database, and creates a secure, centralized data access platform.</a:t>
            </a:r>
          </a:p>
          <a:p>
            <a:r>
              <a:rPr lang="en-US" dirty="0"/>
              <a:t>Quick on identifying any potential issues and serves you with a sound business solution.</a:t>
            </a:r>
          </a:p>
          <a:p>
            <a:r>
              <a:rPr lang="en-US" dirty="0"/>
              <a:t>It gives you an overall perspective of ongoing processes and office workflow.</a:t>
            </a:r>
          </a:p>
          <a:p>
            <a:r>
              <a:rPr lang="en-US" dirty="0"/>
              <a:t>Reduced labor on a single task, making extra room for undertaking multiple projects simultaneously.</a:t>
            </a:r>
          </a:p>
          <a:p>
            <a:r>
              <a:rPr lang="en-US" dirty="0"/>
              <a:t>Helps offices with data backup and recovery solutions and provides security from any internal or external threats.</a:t>
            </a:r>
            <a:endParaRPr lang="en-IN" dirty="0"/>
          </a:p>
        </p:txBody>
      </p:sp>
      <p:sp>
        <p:nvSpPr>
          <p:cNvPr id="3" name="Title 2">
            <a:extLst>
              <a:ext uri="{FF2B5EF4-FFF2-40B4-BE49-F238E27FC236}">
                <a16:creationId xmlns:a16="http://schemas.microsoft.com/office/drawing/2014/main" id="{F63BEC5B-E0C2-B4F0-7E43-6E8DE0994657}"/>
              </a:ext>
            </a:extLst>
          </p:cNvPr>
          <p:cNvSpPr>
            <a:spLocks noGrp="1"/>
          </p:cNvSpPr>
          <p:nvPr>
            <p:ph type="title"/>
          </p:nvPr>
        </p:nvSpPr>
        <p:spPr/>
        <p:txBody>
          <a:bodyPr/>
          <a:lstStyle/>
          <a:p>
            <a:r>
              <a:rPr lang="en-IN" dirty="0"/>
              <a:t>Office automation benefits</a:t>
            </a:r>
          </a:p>
        </p:txBody>
      </p:sp>
    </p:spTree>
    <p:extLst>
      <p:ext uri="{BB962C8B-B14F-4D97-AF65-F5344CB8AC3E}">
        <p14:creationId xmlns:p14="http://schemas.microsoft.com/office/powerpoint/2010/main" val="258974678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dirty="0"/>
              <a:t>In this module we discussed</a:t>
            </a:r>
          </a:p>
          <a:p>
            <a:r>
              <a:rPr lang="en-US" dirty="0"/>
              <a:t>What Is Information Systems and its Importance?</a:t>
            </a:r>
          </a:p>
          <a:p>
            <a:r>
              <a:rPr lang="en-US" dirty="0"/>
              <a:t>The 6 Types of Information Systems and their Applications</a:t>
            </a:r>
          </a:p>
          <a:p>
            <a:r>
              <a:rPr lang="en-US" dirty="0"/>
              <a:t>Knowledge Work System</a:t>
            </a:r>
          </a:p>
          <a:p>
            <a:r>
              <a:rPr lang="en-US" dirty="0"/>
              <a:t>Management Information System</a:t>
            </a:r>
          </a:p>
          <a:p>
            <a:r>
              <a:rPr lang="en-US" dirty="0"/>
              <a:t>Decision Support System</a:t>
            </a:r>
          </a:p>
          <a:p>
            <a:r>
              <a:rPr lang="en-US" dirty="0"/>
              <a:t>Office Automation System</a:t>
            </a:r>
          </a:p>
          <a:p>
            <a:r>
              <a:rPr lang="en-US" dirty="0"/>
              <a:t>Transaction Processing System</a:t>
            </a:r>
          </a:p>
          <a:p>
            <a:r>
              <a:rPr lang="en-US" dirty="0"/>
              <a:t>Executive Support System</a:t>
            </a:r>
          </a:p>
          <a:p>
            <a:r>
              <a:rPr lang="en-US" dirty="0"/>
              <a:t>How To Apply Information Systems in Business?</a:t>
            </a:r>
          </a:p>
          <a:p>
            <a:r>
              <a:rPr lang="en-US" dirty="0"/>
              <a:t>Enterprise resource planning (ERP)</a:t>
            </a:r>
          </a:p>
          <a:p>
            <a:r>
              <a:rPr lang="en-US" dirty="0"/>
              <a:t>Supply chain management (SCM)</a:t>
            </a:r>
          </a:p>
          <a:p>
            <a:r>
              <a:rPr lang="en-US" dirty="0"/>
              <a:t>Customer relationship management (CRM)</a:t>
            </a:r>
          </a:p>
          <a:p>
            <a:pPr lvl="1"/>
            <a:endParaRPr lang="en-US" dirty="0"/>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6BED4F-4C03-7571-3C0D-BFEEFD6B3C17}"/>
              </a:ext>
            </a:extLst>
          </p:cNvPr>
          <p:cNvSpPr>
            <a:spLocks noGrp="1"/>
          </p:cNvSpPr>
          <p:nvPr>
            <p:ph sz="quarter" idx="12"/>
          </p:nvPr>
        </p:nvSpPr>
        <p:spPr>
          <a:xfrm>
            <a:off x="457201" y="1381125"/>
            <a:ext cx="8228012" cy="5215618"/>
          </a:xfrm>
        </p:spPr>
        <p:txBody>
          <a:bodyPr>
            <a:normAutofit fontScale="92500" lnSpcReduction="20000"/>
          </a:bodyPr>
          <a:lstStyle/>
          <a:p>
            <a:r>
              <a:rPr lang="en-US" dirty="0"/>
              <a:t>Finance and Budgeting</a:t>
            </a:r>
          </a:p>
          <a:p>
            <a:pPr lvl="1"/>
            <a:r>
              <a:rPr lang="en-US" dirty="0"/>
              <a:t>Budgeting automation tools provide you with forward-thinking and planning on financial matters with more transparency.</a:t>
            </a:r>
          </a:p>
          <a:p>
            <a:pPr lvl="1"/>
            <a:r>
              <a:rPr lang="en-US" dirty="0"/>
              <a:t>It weighs out every available resource with an integrated business planning approach. An automation tool crunches your database and serves you with business insights for strategic and functional planning.</a:t>
            </a:r>
          </a:p>
          <a:p>
            <a:pPr lvl="1"/>
            <a:r>
              <a:rPr lang="en-US" dirty="0"/>
              <a:t>With a proper automation tool, your organization’s finance department can establish and layout your long- and short-term flexible financial goals adequately.</a:t>
            </a:r>
          </a:p>
          <a:p>
            <a:pPr lvl="1"/>
            <a:r>
              <a:rPr lang="en-US" dirty="0"/>
              <a:t>Some budgeting, planning, and forecasting automation solutions are:</a:t>
            </a:r>
          </a:p>
          <a:p>
            <a:pPr lvl="2"/>
            <a:r>
              <a:rPr lang="en-US" dirty="0"/>
              <a:t>Float</a:t>
            </a:r>
          </a:p>
          <a:p>
            <a:pPr lvl="2"/>
            <a:r>
              <a:rPr lang="en-US" dirty="0"/>
              <a:t>FreshBooks</a:t>
            </a:r>
          </a:p>
          <a:p>
            <a:pPr lvl="2"/>
            <a:r>
              <a:rPr lang="en-US" dirty="0" err="1"/>
              <a:t>PlanGuru</a:t>
            </a:r>
            <a:endParaRPr lang="en-US" dirty="0"/>
          </a:p>
          <a:p>
            <a:pPr lvl="2"/>
            <a:r>
              <a:rPr lang="en-US" dirty="0" err="1"/>
              <a:t>Scoro</a:t>
            </a:r>
            <a:endParaRPr lang="en-US" dirty="0"/>
          </a:p>
          <a:p>
            <a:pPr lvl="2"/>
            <a:r>
              <a:rPr lang="en-US" dirty="0"/>
              <a:t>Xero</a:t>
            </a:r>
            <a:endParaRPr lang="en-IN" dirty="0"/>
          </a:p>
        </p:txBody>
      </p:sp>
      <p:sp>
        <p:nvSpPr>
          <p:cNvPr id="3" name="Title 2">
            <a:extLst>
              <a:ext uri="{FF2B5EF4-FFF2-40B4-BE49-F238E27FC236}">
                <a16:creationId xmlns:a16="http://schemas.microsoft.com/office/drawing/2014/main" id="{4233EDCF-3C5F-4431-A0C1-292A3DA4500C}"/>
              </a:ext>
            </a:extLst>
          </p:cNvPr>
          <p:cNvSpPr>
            <a:spLocks noGrp="1"/>
          </p:cNvSpPr>
          <p:nvPr>
            <p:ph type="title"/>
          </p:nvPr>
        </p:nvSpPr>
        <p:spPr/>
        <p:txBody>
          <a:bodyPr/>
          <a:lstStyle/>
          <a:p>
            <a:r>
              <a:rPr lang="en-US" dirty="0"/>
              <a:t>Types of Office Automation Tools</a:t>
            </a:r>
            <a:endParaRPr lang="en-IN" dirty="0"/>
          </a:p>
        </p:txBody>
      </p:sp>
    </p:spTree>
    <p:extLst>
      <p:ext uri="{BB962C8B-B14F-4D97-AF65-F5344CB8AC3E}">
        <p14:creationId xmlns:p14="http://schemas.microsoft.com/office/powerpoint/2010/main" val="989411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6BED4F-4C03-7571-3C0D-BFEEFD6B3C17}"/>
              </a:ext>
            </a:extLst>
          </p:cNvPr>
          <p:cNvSpPr>
            <a:spLocks noGrp="1"/>
          </p:cNvSpPr>
          <p:nvPr>
            <p:ph sz="quarter" idx="12"/>
          </p:nvPr>
        </p:nvSpPr>
        <p:spPr>
          <a:xfrm>
            <a:off x="457201" y="1381125"/>
            <a:ext cx="8228012" cy="5215618"/>
          </a:xfrm>
        </p:spPr>
        <p:txBody>
          <a:bodyPr>
            <a:normAutofit fontScale="77500" lnSpcReduction="20000"/>
          </a:bodyPr>
          <a:lstStyle/>
          <a:p>
            <a:r>
              <a:rPr lang="en-US" dirty="0"/>
              <a:t>Recruitment</a:t>
            </a:r>
          </a:p>
          <a:p>
            <a:r>
              <a:rPr lang="en-US" dirty="0"/>
              <a:t>Automation in the HR department provides faster and accurate talent recognition and recruits without any biases. You can automate job opening posts and evaluate available candidates.</a:t>
            </a:r>
          </a:p>
          <a:p>
            <a:r>
              <a:rPr lang="en-US" dirty="0"/>
              <a:t>It furthermore, upholds your reputation and unlocks a rich talent pool while creating a favorable candidate experience.</a:t>
            </a:r>
          </a:p>
          <a:p>
            <a:r>
              <a:rPr lang="en-US" dirty="0"/>
              <a:t>Depending upon the requirement, an automation tool may also consist of a candidate tracking and assessment system. It would even help in improved relationship management with applicants and interview scheduling.</a:t>
            </a:r>
          </a:p>
          <a:p>
            <a:r>
              <a:rPr lang="en-US" dirty="0"/>
              <a:t>5 office automation tools to help you with recruitment and selection process:</a:t>
            </a:r>
          </a:p>
          <a:p>
            <a:pPr lvl="1"/>
            <a:r>
              <a:rPr lang="en-US" dirty="0" err="1"/>
              <a:t>Beamery</a:t>
            </a:r>
            <a:endParaRPr lang="en-US" dirty="0"/>
          </a:p>
          <a:p>
            <a:pPr lvl="1"/>
            <a:r>
              <a:rPr lang="en-US" dirty="0" err="1"/>
              <a:t>HireHive</a:t>
            </a:r>
            <a:endParaRPr lang="en-US" dirty="0"/>
          </a:p>
          <a:p>
            <a:pPr lvl="1"/>
            <a:r>
              <a:rPr lang="en-US" dirty="0"/>
              <a:t>Indeed</a:t>
            </a:r>
          </a:p>
          <a:p>
            <a:pPr lvl="1"/>
            <a:r>
              <a:rPr lang="en-US" dirty="0" err="1"/>
              <a:t>Recruiterbox</a:t>
            </a:r>
            <a:endParaRPr lang="en-US" dirty="0"/>
          </a:p>
          <a:p>
            <a:pPr lvl="1"/>
            <a:r>
              <a:rPr lang="en-US" dirty="0" err="1"/>
              <a:t>Zoho</a:t>
            </a:r>
            <a:r>
              <a:rPr lang="en-US" dirty="0"/>
              <a:t> Recruit</a:t>
            </a:r>
            <a:endParaRPr lang="en-IN" dirty="0"/>
          </a:p>
        </p:txBody>
      </p:sp>
      <p:sp>
        <p:nvSpPr>
          <p:cNvPr id="3" name="Title 2">
            <a:extLst>
              <a:ext uri="{FF2B5EF4-FFF2-40B4-BE49-F238E27FC236}">
                <a16:creationId xmlns:a16="http://schemas.microsoft.com/office/drawing/2014/main" id="{4233EDCF-3C5F-4431-A0C1-292A3DA4500C}"/>
              </a:ext>
            </a:extLst>
          </p:cNvPr>
          <p:cNvSpPr>
            <a:spLocks noGrp="1"/>
          </p:cNvSpPr>
          <p:nvPr>
            <p:ph type="title"/>
          </p:nvPr>
        </p:nvSpPr>
        <p:spPr/>
        <p:txBody>
          <a:bodyPr/>
          <a:lstStyle/>
          <a:p>
            <a:r>
              <a:rPr lang="en-US" dirty="0"/>
              <a:t>Types of Office Automation Tools</a:t>
            </a:r>
            <a:endParaRPr lang="en-IN" dirty="0"/>
          </a:p>
        </p:txBody>
      </p:sp>
    </p:spTree>
    <p:extLst>
      <p:ext uri="{BB962C8B-B14F-4D97-AF65-F5344CB8AC3E}">
        <p14:creationId xmlns:p14="http://schemas.microsoft.com/office/powerpoint/2010/main" val="4050832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6BED4F-4C03-7571-3C0D-BFEEFD6B3C17}"/>
              </a:ext>
            </a:extLst>
          </p:cNvPr>
          <p:cNvSpPr>
            <a:spLocks noGrp="1"/>
          </p:cNvSpPr>
          <p:nvPr>
            <p:ph sz="quarter" idx="12"/>
          </p:nvPr>
        </p:nvSpPr>
        <p:spPr>
          <a:xfrm>
            <a:off x="457201" y="1381125"/>
            <a:ext cx="8228012" cy="5215618"/>
          </a:xfrm>
        </p:spPr>
        <p:txBody>
          <a:bodyPr>
            <a:normAutofit fontScale="92500" lnSpcReduction="10000"/>
          </a:bodyPr>
          <a:lstStyle/>
          <a:p>
            <a:r>
              <a:rPr lang="en-US" dirty="0"/>
              <a:t>Cloud Infrastructure Automation</a:t>
            </a:r>
          </a:p>
          <a:p>
            <a:r>
              <a:rPr lang="en-US" dirty="0"/>
              <a:t>Having a sound cloud infrastructure automation system reduces toil and operational costs.</a:t>
            </a:r>
          </a:p>
          <a:p>
            <a:r>
              <a:rPr lang="en-US" dirty="0"/>
              <a:t>Even before the cloud migration, all systems and network needs to be perfectly aligned to its configurational needs.</a:t>
            </a:r>
          </a:p>
          <a:p>
            <a:r>
              <a:rPr lang="en-US" dirty="0"/>
              <a:t>We can free up our resources and time by automating the provisioning and configuration of any type of cloud infrastructure, followed by proper management.</a:t>
            </a:r>
          </a:p>
          <a:p>
            <a:pPr lvl="1"/>
            <a:r>
              <a:rPr lang="en-US" dirty="0"/>
              <a:t>Ansible</a:t>
            </a:r>
          </a:p>
          <a:p>
            <a:pPr lvl="1"/>
            <a:r>
              <a:rPr lang="en-US" dirty="0" err="1"/>
              <a:t>Appcore</a:t>
            </a:r>
            <a:endParaRPr lang="en-US" dirty="0"/>
          </a:p>
          <a:p>
            <a:pPr lvl="1"/>
            <a:r>
              <a:rPr lang="en-US" dirty="0"/>
              <a:t>AWS CloudFormation</a:t>
            </a:r>
          </a:p>
          <a:p>
            <a:pPr lvl="1"/>
            <a:r>
              <a:rPr lang="en-US" dirty="0"/>
              <a:t>Kubernetes</a:t>
            </a:r>
          </a:p>
          <a:p>
            <a:pPr lvl="1"/>
            <a:r>
              <a:rPr lang="en-US" dirty="0"/>
              <a:t>Puppet</a:t>
            </a:r>
            <a:endParaRPr lang="en-IN" dirty="0"/>
          </a:p>
        </p:txBody>
      </p:sp>
      <p:sp>
        <p:nvSpPr>
          <p:cNvPr id="3" name="Title 2">
            <a:extLst>
              <a:ext uri="{FF2B5EF4-FFF2-40B4-BE49-F238E27FC236}">
                <a16:creationId xmlns:a16="http://schemas.microsoft.com/office/drawing/2014/main" id="{4233EDCF-3C5F-4431-A0C1-292A3DA4500C}"/>
              </a:ext>
            </a:extLst>
          </p:cNvPr>
          <p:cNvSpPr>
            <a:spLocks noGrp="1"/>
          </p:cNvSpPr>
          <p:nvPr>
            <p:ph type="title"/>
          </p:nvPr>
        </p:nvSpPr>
        <p:spPr/>
        <p:txBody>
          <a:bodyPr/>
          <a:lstStyle/>
          <a:p>
            <a:r>
              <a:rPr lang="en-US" dirty="0"/>
              <a:t>Types of Office Automation Tools</a:t>
            </a:r>
            <a:endParaRPr lang="en-IN" dirty="0"/>
          </a:p>
        </p:txBody>
      </p:sp>
    </p:spTree>
    <p:extLst>
      <p:ext uri="{BB962C8B-B14F-4D97-AF65-F5344CB8AC3E}">
        <p14:creationId xmlns:p14="http://schemas.microsoft.com/office/powerpoint/2010/main" val="2551516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6BED4F-4C03-7571-3C0D-BFEEFD6B3C17}"/>
              </a:ext>
            </a:extLst>
          </p:cNvPr>
          <p:cNvSpPr>
            <a:spLocks noGrp="1"/>
          </p:cNvSpPr>
          <p:nvPr>
            <p:ph sz="quarter" idx="12"/>
          </p:nvPr>
        </p:nvSpPr>
        <p:spPr>
          <a:xfrm>
            <a:off x="457201" y="1381125"/>
            <a:ext cx="8228012" cy="5215618"/>
          </a:xfrm>
        </p:spPr>
        <p:txBody>
          <a:bodyPr>
            <a:normAutofit fontScale="70000" lnSpcReduction="20000"/>
          </a:bodyPr>
          <a:lstStyle/>
          <a:p>
            <a:r>
              <a:rPr lang="en-US" dirty="0"/>
              <a:t>Security</a:t>
            </a:r>
          </a:p>
          <a:p>
            <a:pPr lvl="1"/>
            <a:r>
              <a:rPr lang="en-US" dirty="0"/>
              <a:t>Securing your data from cyber-attacks, as well as any internal threats, is essential to protect any crucial information from abuse.</a:t>
            </a:r>
          </a:p>
          <a:p>
            <a:pPr lvl="1"/>
            <a:r>
              <a:rPr lang="en-US" dirty="0"/>
              <a:t>So, to protect your office credentials and other data from malicious insiders and outsiders, it would be a wise decision to invest in a sound security system for the office.</a:t>
            </a:r>
          </a:p>
          <a:p>
            <a:pPr lvl="1"/>
            <a:r>
              <a:rPr lang="en-US" dirty="0"/>
              <a:t>The vast data accumulated by a company can become a major security threat if left unattended.</a:t>
            </a:r>
          </a:p>
          <a:p>
            <a:pPr lvl="1"/>
            <a:r>
              <a:rPr lang="en-US" dirty="0"/>
              <a:t>With a security automation tool on hands, your security analysts do not need to perform any repetitive, time-consuming actions, and thus can contribute their time on strategical, value-adding tasks.</a:t>
            </a:r>
          </a:p>
          <a:p>
            <a:pPr lvl="1"/>
            <a:r>
              <a:rPr lang="en-US" dirty="0"/>
              <a:t>Any type of negligence or vulnerabilities from employees or contractors becomes easily traceable and helps address the issue on time.</a:t>
            </a:r>
          </a:p>
          <a:p>
            <a:pPr lvl="1"/>
            <a:r>
              <a:rPr lang="en-US" dirty="0"/>
              <a:t>Automation removes any possibility of a human error. It furthermore determines the security action needed to be taken for any problems in the office workflow.</a:t>
            </a:r>
          </a:p>
          <a:p>
            <a:pPr lvl="2"/>
            <a:r>
              <a:rPr lang="en-US" dirty="0"/>
              <a:t>Duo</a:t>
            </a:r>
          </a:p>
          <a:p>
            <a:pPr lvl="2"/>
            <a:r>
              <a:rPr lang="en-US" dirty="0"/>
              <a:t>Intruder</a:t>
            </a:r>
          </a:p>
          <a:p>
            <a:pPr lvl="2"/>
            <a:r>
              <a:rPr lang="en-US" dirty="0"/>
              <a:t>Kali Linux</a:t>
            </a:r>
          </a:p>
          <a:p>
            <a:pPr lvl="2"/>
            <a:r>
              <a:rPr lang="en-US" dirty="0"/>
              <a:t>SolarWinds Security Event Manager</a:t>
            </a:r>
          </a:p>
          <a:p>
            <a:pPr lvl="2"/>
            <a:r>
              <a:rPr lang="en-US" dirty="0"/>
              <a:t>Splunk</a:t>
            </a:r>
            <a:endParaRPr lang="en-IN" dirty="0"/>
          </a:p>
        </p:txBody>
      </p:sp>
      <p:sp>
        <p:nvSpPr>
          <p:cNvPr id="3" name="Title 2">
            <a:extLst>
              <a:ext uri="{FF2B5EF4-FFF2-40B4-BE49-F238E27FC236}">
                <a16:creationId xmlns:a16="http://schemas.microsoft.com/office/drawing/2014/main" id="{4233EDCF-3C5F-4431-A0C1-292A3DA4500C}"/>
              </a:ext>
            </a:extLst>
          </p:cNvPr>
          <p:cNvSpPr>
            <a:spLocks noGrp="1"/>
          </p:cNvSpPr>
          <p:nvPr>
            <p:ph type="title"/>
          </p:nvPr>
        </p:nvSpPr>
        <p:spPr/>
        <p:txBody>
          <a:bodyPr/>
          <a:lstStyle/>
          <a:p>
            <a:r>
              <a:rPr lang="en-US" dirty="0"/>
              <a:t>Types of Office Automation Tools</a:t>
            </a:r>
            <a:endParaRPr lang="en-IN" dirty="0"/>
          </a:p>
        </p:txBody>
      </p:sp>
    </p:spTree>
    <p:extLst>
      <p:ext uri="{BB962C8B-B14F-4D97-AF65-F5344CB8AC3E}">
        <p14:creationId xmlns:p14="http://schemas.microsoft.com/office/powerpoint/2010/main" val="3466655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2BC5EEF-B542-4106-A18E-25D5DC36494A}"/>
              </a:ext>
            </a:extLst>
          </p:cNvPr>
          <p:cNvSpPr>
            <a:spLocks noGrp="1"/>
          </p:cNvSpPr>
          <p:nvPr>
            <p:ph sz="quarter" idx="12"/>
          </p:nvPr>
        </p:nvSpPr>
        <p:spPr/>
        <p:txBody>
          <a:bodyPr>
            <a:normAutofit fontScale="77500" lnSpcReduction="20000"/>
          </a:bodyPr>
          <a:lstStyle/>
          <a:p>
            <a:r>
              <a:rPr lang="en-US" dirty="0"/>
              <a:t>What Is Information Systems and its Importance?</a:t>
            </a:r>
          </a:p>
          <a:p>
            <a:r>
              <a:rPr lang="en-US" dirty="0"/>
              <a:t>The 6 Types of Information Systems and their Applications</a:t>
            </a:r>
          </a:p>
          <a:p>
            <a:r>
              <a:rPr lang="en-US" dirty="0"/>
              <a:t>Knowledge Work System</a:t>
            </a:r>
          </a:p>
          <a:p>
            <a:r>
              <a:rPr lang="en-US" dirty="0"/>
              <a:t>Management Information System</a:t>
            </a:r>
          </a:p>
          <a:p>
            <a:r>
              <a:rPr lang="en-US" dirty="0"/>
              <a:t>Decision Support System</a:t>
            </a:r>
          </a:p>
          <a:p>
            <a:r>
              <a:rPr lang="en-US" dirty="0"/>
              <a:t>Office Automation System</a:t>
            </a:r>
          </a:p>
          <a:p>
            <a:r>
              <a:rPr lang="en-US" dirty="0"/>
              <a:t>Transaction Processing System</a:t>
            </a:r>
          </a:p>
          <a:p>
            <a:r>
              <a:rPr lang="en-US" dirty="0"/>
              <a:t>Executive Support System</a:t>
            </a:r>
          </a:p>
          <a:p>
            <a:r>
              <a:rPr lang="en-US" dirty="0"/>
              <a:t>How To Apply Information Systems in Business?</a:t>
            </a:r>
          </a:p>
          <a:p>
            <a:r>
              <a:rPr lang="en-US" dirty="0"/>
              <a:t>Enterprise resource planning (ERP)</a:t>
            </a:r>
          </a:p>
          <a:p>
            <a:r>
              <a:rPr lang="en-US" dirty="0"/>
              <a:t>Supply chain management (SCM)</a:t>
            </a:r>
          </a:p>
          <a:p>
            <a:r>
              <a:rPr lang="en-US" dirty="0"/>
              <a:t>Customer relationship management (CRM)</a:t>
            </a:r>
          </a:p>
          <a:p>
            <a:endParaRPr lang="en-IN" dirty="0"/>
          </a:p>
        </p:txBody>
      </p:sp>
      <p:sp>
        <p:nvSpPr>
          <p:cNvPr id="3" name="Title 2">
            <a:extLst>
              <a:ext uri="{FF2B5EF4-FFF2-40B4-BE49-F238E27FC236}">
                <a16:creationId xmlns:a16="http://schemas.microsoft.com/office/drawing/2014/main" id="{E4FE4FE5-F786-4F44-8CBA-A2E74E577800}"/>
              </a:ext>
            </a:extLst>
          </p:cNvPr>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2924184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6BED4F-4C03-7571-3C0D-BFEEFD6B3C17}"/>
              </a:ext>
            </a:extLst>
          </p:cNvPr>
          <p:cNvSpPr>
            <a:spLocks noGrp="1"/>
          </p:cNvSpPr>
          <p:nvPr>
            <p:ph sz="quarter" idx="12"/>
          </p:nvPr>
        </p:nvSpPr>
        <p:spPr>
          <a:xfrm>
            <a:off x="457201" y="1381125"/>
            <a:ext cx="8228012" cy="5215618"/>
          </a:xfrm>
        </p:spPr>
        <p:txBody>
          <a:bodyPr>
            <a:normAutofit fontScale="77500" lnSpcReduction="20000"/>
          </a:bodyPr>
          <a:lstStyle/>
          <a:p>
            <a:r>
              <a:rPr lang="en-US" dirty="0"/>
              <a:t>Task/Project Management</a:t>
            </a:r>
          </a:p>
          <a:p>
            <a:r>
              <a:rPr lang="en-US" dirty="0"/>
              <a:t>The distribution of work and resources and the perfect skill sets necessary for a particular task becomes an added time hoarding event, for the managers.</a:t>
            </a:r>
          </a:p>
          <a:p>
            <a:r>
              <a:rPr lang="en-US" dirty="0"/>
              <a:t>Automation evaluates, manages, and optimizes the procedures before and even during the process. Task automation provides automated workflow data capture and better work collaboration add-ons.</a:t>
            </a:r>
          </a:p>
          <a:p>
            <a:r>
              <a:rPr lang="en-US" dirty="0"/>
              <a:t>These tools analyze the available metadata and determine a straightforward solution to the current business processes. It also reports on how the team is performing on their individually assigned jobs.</a:t>
            </a:r>
          </a:p>
          <a:p>
            <a:pPr lvl="1"/>
            <a:r>
              <a:rPr lang="en-US" dirty="0" err="1"/>
              <a:t>ClickUp</a:t>
            </a:r>
            <a:endParaRPr lang="en-US" dirty="0"/>
          </a:p>
          <a:p>
            <a:pPr lvl="1"/>
            <a:r>
              <a:rPr lang="en-US" dirty="0"/>
              <a:t>Flow</a:t>
            </a:r>
          </a:p>
          <a:p>
            <a:pPr lvl="1"/>
            <a:r>
              <a:rPr lang="en-US" dirty="0"/>
              <a:t>com</a:t>
            </a:r>
          </a:p>
          <a:p>
            <a:pPr lvl="1"/>
            <a:r>
              <a:rPr lang="en-US" dirty="0"/>
              <a:t>Trello</a:t>
            </a:r>
          </a:p>
          <a:p>
            <a:pPr lvl="1"/>
            <a:r>
              <a:rPr lang="en-US" dirty="0"/>
              <a:t>Zapier</a:t>
            </a:r>
            <a:endParaRPr lang="en-IN" dirty="0"/>
          </a:p>
        </p:txBody>
      </p:sp>
      <p:sp>
        <p:nvSpPr>
          <p:cNvPr id="3" name="Title 2">
            <a:extLst>
              <a:ext uri="{FF2B5EF4-FFF2-40B4-BE49-F238E27FC236}">
                <a16:creationId xmlns:a16="http://schemas.microsoft.com/office/drawing/2014/main" id="{4233EDCF-3C5F-4431-A0C1-292A3DA4500C}"/>
              </a:ext>
            </a:extLst>
          </p:cNvPr>
          <p:cNvSpPr>
            <a:spLocks noGrp="1"/>
          </p:cNvSpPr>
          <p:nvPr>
            <p:ph type="title"/>
          </p:nvPr>
        </p:nvSpPr>
        <p:spPr/>
        <p:txBody>
          <a:bodyPr/>
          <a:lstStyle/>
          <a:p>
            <a:r>
              <a:rPr lang="en-US" dirty="0"/>
              <a:t>Types of Office Automation Tools</a:t>
            </a:r>
            <a:endParaRPr lang="en-IN" dirty="0"/>
          </a:p>
        </p:txBody>
      </p:sp>
    </p:spTree>
    <p:extLst>
      <p:ext uri="{BB962C8B-B14F-4D97-AF65-F5344CB8AC3E}">
        <p14:creationId xmlns:p14="http://schemas.microsoft.com/office/powerpoint/2010/main" val="1501294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6BED4F-4C03-7571-3C0D-BFEEFD6B3C17}"/>
              </a:ext>
            </a:extLst>
          </p:cNvPr>
          <p:cNvSpPr>
            <a:spLocks noGrp="1"/>
          </p:cNvSpPr>
          <p:nvPr>
            <p:ph sz="quarter" idx="12"/>
          </p:nvPr>
        </p:nvSpPr>
        <p:spPr>
          <a:xfrm>
            <a:off x="457201" y="1381125"/>
            <a:ext cx="8228012" cy="5215618"/>
          </a:xfrm>
        </p:spPr>
        <p:txBody>
          <a:bodyPr>
            <a:normAutofit fontScale="92500" lnSpcReduction="10000"/>
          </a:bodyPr>
          <a:lstStyle/>
          <a:p>
            <a:r>
              <a:rPr lang="en-US" dirty="0"/>
              <a:t>Procurement</a:t>
            </a:r>
          </a:p>
          <a:p>
            <a:r>
              <a:rPr lang="en-US" dirty="0"/>
              <a:t>Procurement automation frees your employees of redundant tasks and puts them to work that matches their skill set.</a:t>
            </a:r>
          </a:p>
          <a:p>
            <a:r>
              <a:rPr lang="en-US" dirty="0"/>
              <a:t>It balances the staffing costs while providing transparency, enough time for strategic tasks, streamlines spend management, healthy supplier relationships while looking out for any possible improvements rigorously.</a:t>
            </a:r>
          </a:p>
          <a:p>
            <a:pPr lvl="1"/>
            <a:r>
              <a:rPr lang="en-US" dirty="0"/>
              <a:t>Coupa</a:t>
            </a:r>
          </a:p>
          <a:p>
            <a:pPr lvl="1"/>
            <a:r>
              <a:rPr lang="en-US" dirty="0"/>
              <a:t>e-Procure</a:t>
            </a:r>
          </a:p>
          <a:p>
            <a:pPr lvl="1"/>
            <a:r>
              <a:rPr lang="en-US" dirty="0" err="1"/>
              <a:t>Precoro</a:t>
            </a:r>
            <a:endParaRPr lang="en-US" dirty="0"/>
          </a:p>
          <a:p>
            <a:pPr lvl="1"/>
            <a:r>
              <a:rPr lang="en-US" dirty="0" err="1"/>
              <a:t>Procurify</a:t>
            </a:r>
            <a:endParaRPr lang="en-US" dirty="0"/>
          </a:p>
          <a:p>
            <a:pPr lvl="1"/>
            <a:r>
              <a:rPr lang="en-US" dirty="0" err="1"/>
              <a:t>Tradogram</a:t>
            </a:r>
            <a:endParaRPr lang="en-IN" dirty="0"/>
          </a:p>
        </p:txBody>
      </p:sp>
      <p:sp>
        <p:nvSpPr>
          <p:cNvPr id="3" name="Title 2">
            <a:extLst>
              <a:ext uri="{FF2B5EF4-FFF2-40B4-BE49-F238E27FC236}">
                <a16:creationId xmlns:a16="http://schemas.microsoft.com/office/drawing/2014/main" id="{4233EDCF-3C5F-4431-A0C1-292A3DA4500C}"/>
              </a:ext>
            </a:extLst>
          </p:cNvPr>
          <p:cNvSpPr>
            <a:spLocks noGrp="1"/>
          </p:cNvSpPr>
          <p:nvPr>
            <p:ph type="title"/>
          </p:nvPr>
        </p:nvSpPr>
        <p:spPr/>
        <p:txBody>
          <a:bodyPr/>
          <a:lstStyle/>
          <a:p>
            <a:r>
              <a:rPr lang="en-US" dirty="0"/>
              <a:t>Types of Office Automation Tools</a:t>
            </a:r>
            <a:endParaRPr lang="en-IN" dirty="0"/>
          </a:p>
        </p:txBody>
      </p:sp>
    </p:spTree>
    <p:extLst>
      <p:ext uri="{BB962C8B-B14F-4D97-AF65-F5344CB8AC3E}">
        <p14:creationId xmlns:p14="http://schemas.microsoft.com/office/powerpoint/2010/main" val="754600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6BED4F-4C03-7571-3C0D-BFEEFD6B3C17}"/>
              </a:ext>
            </a:extLst>
          </p:cNvPr>
          <p:cNvSpPr>
            <a:spLocks noGrp="1"/>
          </p:cNvSpPr>
          <p:nvPr>
            <p:ph sz="quarter" idx="12"/>
          </p:nvPr>
        </p:nvSpPr>
        <p:spPr>
          <a:xfrm>
            <a:off x="457201" y="1381125"/>
            <a:ext cx="8228012" cy="5215618"/>
          </a:xfrm>
        </p:spPr>
        <p:txBody>
          <a:bodyPr>
            <a:normAutofit fontScale="85000" lnSpcReduction="10000"/>
          </a:bodyPr>
          <a:lstStyle/>
          <a:p>
            <a:r>
              <a:rPr lang="en-US" dirty="0"/>
              <a:t>SaaS Management</a:t>
            </a:r>
          </a:p>
          <a:p>
            <a:r>
              <a:rPr lang="en-US" dirty="0"/>
              <a:t>On average, a small-sized company uses 20 to 30 Software as a Service product.</a:t>
            </a:r>
          </a:p>
          <a:p>
            <a:r>
              <a:rPr lang="en-US" dirty="0"/>
              <a:t>With the growth of the company, the number of SaaS applications grows too.</a:t>
            </a:r>
          </a:p>
          <a:p>
            <a:r>
              <a:rPr lang="en-US" dirty="0"/>
              <a:t>This SaaS adoption requires real-time visibility and analysis across the organization, and that is done through automation.</a:t>
            </a:r>
          </a:p>
          <a:p>
            <a:r>
              <a:rPr lang="en-US" dirty="0"/>
              <a:t>The SaaS app management automation reports on the overall usage and work done through those applications.</a:t>
            </a:r>
          </a:p>
          <a:p>
            <a:pPr lvl="1"/>
            <a:r>
              <a:rPr lang="en-US" dirty="0"/>
              <a:t>Torii</a:t>
            </a:r>
          </a:p>
          <a:p>
            <a:pPr lvl="1"/>
            <a:r>
              <a:rPr lang="en-US" dirty="0"/>
              <a:t>Blissfully</a:t>
            </a:r>
          </a:p>
          <a:p>
            <a:pPr lvl="1"/>
            <a:r>
              <a:rPr lang="en-US" dirty="0" err="1"/>
              <a:t>BetterCloud</a:t>
            </a:r>
            <a:endParaRPr lang="en-US" dirty="0"/>
          </a:p>
          <a:p>
            <a:pPr lvl="1"/>
            <a:r>
              <a:rPr lang="en-US" dirty="0" err="1"/>
              <a:t>Alpin</a:t>
            </a:r>
            <a:endParaRPr lang="en-US" dirty="0"/>
          </a:p>
          <a:p>
            <a:pPr lvl="1"/>
            <a:r>
              <a:rPr lang="en-US" dirty="0" err="1"/>
              <a:t>CloudExchange</a:t>
            </a:r>
            <a:endParaRPr lang="en-IN" dirty="0"/>
          </a:p>
        </p:txBody>
      </p:sp>
      <p:sp>
        <p:nvSpPr>
          <p:cNvPr id="3" name="Title 2">
            <a:extLst>
              <a:ext uri="{FF2B5EF4-FFF2-40B4-BE49-F238E27FC236}">
                <a16:creationId xmlns:a16="http://schemas.microsoft.com/office/drawing/2014/main" id="{4233EDCF-3C5F-4431-A0C1-292A3DA4500C}"/>
              </a:ext>
            </a:extLst>
          </p:cNvPr>
          <p:cNvSpPr>
            <a:spLocks noGrp="1"/>
          </p:cNvSpPr>
          <p:nvPr>
            <p:ph type="title"/>
          </p:nvPr>
        </p:nvSpPr>
        <p:spPr/>
        <p:txBody>
          <a:bodyPr/>
          <a:lstStyle/>
          <a:p>
            <a:r>
              <a:rPr lang="en-US" dirty="0"/>
              <a:t>Types of Office Automation Tools</a:t>
            </a:r>
            <a:endParaRPr lang="en-IN" dirty="0"/>
          </a:p>
        </p:txBody>
      </p:sp>
    </p:spTree>
    <p:extLst>
      <p:ext uri="{BB962C8B-B14F-4D97-AF65-F5344CB8AC3E}">
        <p14:creationId xmlns:p14="http://schemas.microsoft.com/office/powerpoint/2010/main" val="403156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6BED4F-4C03-7571-3C0D-BFEEFD6B3C17}"/>
              </a:ext>
            </a:extLst>
          </p:cNvPr>
          <p:cNvSpPr>
            <a:spLocks noGrp="1"/>
          </p:cNvSpPr>
          <p:nvPr>
            <p:ph sz="quarter" idx="12"/>
          </p:nvPr>
        </p:nvSpPr>
        <p:spPr>
          <a:xfrm>
            <a:off x="457201" y="1381125"/>
            <a:ext cx="8228012" cy="5215618"/>
          </a:xfrm>
        </p:spPr>
        <p:txBody>
          <a:bodyPr>
            <a:normAutofit fontScale="92500" lnSpcReduction="10000"/>
          </a:bodyPr>
          <a:lstStyle/>
          <a:p>
            <a:r>
              <a:rPr lang="en-US" dirty="0"/>
              <a:t>Back-office Automation</a:t>
            </a:r>
          </a:p>
          <a:p>
            <a:r>
              <a:rPr lang="en-US" dirty="0"/>
              <a:t>Back-office automation tools provide better storage and documents access to the teams.</a:t>
            </a:r>
          </a:p>
          <a:p>
            <a:r>
              <a:rPr lang="en-US" dirty="0"/>
              <a:t>These tools deal with a variety of office operations simultaneously; data manipulation, exchange, and management while saving them time and resources.</a:t>
            </a:r>
          </a:p>
          <a:p>
            <a:r>
              <a:rPr lang="en-US" dirty="0"/>
              <a:t>5 Best Back-Office Automation includes:</a:t>
            </a:r>
          </a:p>
          <a:p>
            <a:pPr lvl="1"/>
            <a:endParaRPr lang="en-US" dirty="0"/>
          </a:p>
          <a:p>
            <a:pPr lvl="1"/>
            <a:r>
              <a:rPr lang="en-US" dirty="0"/>
              <a:t>Another Monday</a:t>
            </a:r>
          </a:p>
          <a:p>
            <a:pPr lvl="1"/>
            <a:r>
              <a:rPr lang="en-US" dirty="0"/>
              <a:t>Automation Anywhere</a:t>
            </a:r>
          </a:p>
          <a:p>
            <a:pPr lvl="1"/>
            <a:r>
              <a:rPr lang="en-US" dirty="0"/>
              <a:t>Blue Prism</a:t>
            </a:r>
          </a:p>
          <a:p>
            <a:pPr lvl="1"/>
            <a:r>
              <a:rPr lang="en-US" dirty="0"/>
              <a:t>Linux</a:t>
            </a:r>
          </a:p>
          <a:p>
            <a:pPr lvl="1"/>
            <a:r>
              <a:rPr lang="en-US" dirty="0"/>
              <a:t>UiPath</a:t>
            </a:r>
          </a:p>
          <a:p>
            <a:pPr lvl="1"/>
            <a:endParaRPr lang="en-IN" dirty="0"/>
          </a:p>
        </p:txBody>
      </p:sp>
      <p:sp>
        <p:nvSpPr>
          <p:cNvPr id="3" name="Title 2">
            <a:extLst>
              <a:ext uri="{FF2B5EF4-FFF2-40B4-BE49-F238E27FC236}">
                <a16:creationId xmlns:a16="http://schemas.microsoft.com/office/drawing/2014/main" id="{4233EDCF-3C5F-4431-A0C1-292A3DA4500C}"/>
              </a:ext>
            </a:extLst>
          </p:cNvPr>
          <p:cNvSpPr>
            <a:spLocks noGrp="1"/>
          </p:cNvSpPr>
          <p:nvPr>
            <p:ph type="title"/>
          </p:nvPr>
        </p:nvSpPr>
        <p:spPr/>
        <p:txBody>
          <a:bodyPr/>
          <a:lstStyle/>
          <a:p>
            <a:r>
              <a:rPr lang="en-US" dirty="0"/>
              <a:t>Types of Office Automation Tools</a:t>
            </a:r>
            <a:endParaRPr lang="en-IN" dirty="0"/>
          </a:p>
        </p:txBody>
      </p:sp>
    </p:spTree>
    <p:extLst>
      <p:ext uri="{BB962C8B-B14F-4D97-AF65-F5344CB8AC3E}">
        <p14:creationId xmlns:p14="http://schemas.microsoft.com/office/powerpoint/2010/main" val="2327797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6BED4F-4C03-7571-3C0D-BFEEFD6B3C17}"/>
              </a:ext>
            </a:extLst>
          </p:cNvPr>
          <p:cNvSpPr>
            <a:spLocks noGrp="1"/>
          </p:cNvSpPr>
          <p:nvPr>
            <p:ph sz="quarter" idx="12"/>
          </p:nvPr>
        </p:nvSpPr>
        <p:spPr>
          <a:xfrm>
            <a:off x="457201" y="1381125"/>
            <a:ext cx="8228012" cy="5215618"/>
          </a:xfrm>
        </p:spPr>
        <p:txBody>
          <a:bodyPr>
            <a:normAutofit fontScale="85000" lnSpcReduction="20000"/>
          </a:bodyPr>
          <a:lstStyle/>
          <a:p>
            <a:r>
              <a:rPr lang="en-US" dirty="0"/>
              <a:t>Front desk Automation</a:t>
            </a:r>
          </a:p>
          <a:p>
            <a:r>
              <a:rPr lang="en-US" dirty="0"/>
              <a:t>Applying some modern changes in the long-rooted traditional practices reacts like a catalyst to your office workflow.</a:t>
            </a:r>
          </a:p>
          <a:p>
            <a:r>
              <a:rPr lang="en-US" dirty="0"/>
              <a:t>Now, it has become an indispensable part of customer relationship management to automate their interactions.</a:t>
            </a:r>
          </a:p>
          <a:p>
            <a:r>
              <a:rPr lang="en-US" dirty="0"/>
              <a:t>Front desk automation supports a variety of processes. The capabilities of every front-office automation tool or software solution thus vary accordingly.</a:t>
            </a:r>
          </a:p>
          <a:p>
            <a:r>
              <a:rPr lang="en-US" dirty="0"/>
              <a:t>It may also include additional automation facilities for help-desk and call-center management, salesforce, product configuration, and countless other operations.</a:t>
            </a:r>
          </a:p>
          <a:p>
            <a:pPr lvl="1"/>
            <a:r>
              <a:rPr lang="en-US" dirty="0"/>
              <a:t>Envoy</a:t>
            </a:r>
          </a:p>
          <a:p>
            <a:pPr lvl="1"/>
            <a:r>
              <a:rPr lang="en-US" dirty="0" err="1"/>
              <a:t>LobbyGuard</a:t>
            </a:r>
            <a:endParaRPr lang="en-US" dirty="0"/>
          </a:p>
          <a:p>
            <a:pPr lvl="1"/>
            <a:r>
              <a:rPr lang="en-US" dirty="0"/>
              <a:t>Sine</a:t>
            </a:r>
          </a:p>
          <a:p>
            <a:pPr lvl="1"/>
            <a:r>
              <a:rPr lang="en-US" dirty="0" err="1"/>
              <a:t>SwipedOn</a:t>
            </a:r>
            <a:endParaRPr lang="en-US" dirty="0"/>
          </a:p>
          <a:p>
            <a:pPr lvl="1"/>
            <a:r>
              <a:rPr lang="en-US" dirty="0" err="1"/>
              <a:t>Welkio</a:t>
            </a:r>
            <a:endParaRPr lang="en-IN" dirty="0"/>
          </a:p>
        </p:txBody>
      </p:sp>
      <p:sp>
        <p:nvSpPr>
          <p:cNvPr id="3" name="Title 2">
            <a:extLst>
              <a:ext uri="{FF2B5EF4-FFF2-40B4-BE49-F238E27FC236}">
                <a16:creationId xmlns:a16="http://schemas.microsoft.com/office/drawing/2014/main" id="{4233EDCF-3C5F-4431-A0C1-292A3DA4500C}"/>
              </a:ext>
            </a:extLst>
          </p:cNvPr>
          <p:cNvSpPr>
            <a:spLocks noGrp="1"/>
          </p:cNvSpPr>
          <p:nvPr>
            <p:ph type="title"/>
          </p:nvPr>
        </p:nvSpPr>
        <p:spPr/>
        <p:txBody>
          <a:bodyPr/>
          <a:lstStyle/>
          <a:p>
            <a:r>
              <a:rPr lang="en-US" dirty="0"/>
              <a:t>Types of Office Automation Tools</a:t>
            </a:r>
            <a:endParaRPr lang="en-IN" dirty="0"/>
          </a:p>
        </p:txBody>
      </p:sp>
    </p:spTree>
    <p:extLst>
      <p:ext uri="{BB962C8B-B14F-4D97-AF65-F5344CB8AC3E}">
        <p14:creationId xmlns:p14="http://schemas.microsoft.com/office/powerpoint/2010/main" val="2343682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6BED4F-4C03-7571-3C0D-BFEEFD6B3C17}"/>
              </a:ext>
            </a:extLst>
          </p:cNvPr>
          <p:cNvSpPr>
            <a:spLocks noGrp="1"/>
          </p:cNvSpPr>
          <p:nvPr>
            <p:ph sz="quarter" idx="12"/>
          </p:nvPr>
        </p:nvSpPr>
        <p:spPr>
          <a:xfrm>
            <a:off x="457201" y="1381125"/>
            <a:ext cx="8228012" cy="5215618"/>
          </a:xfrm>
        </p:spPr>
        <p:txBody>
          <a:bodyPr>
            <a:normAutofit fontScale="77500" lnSpcReduction="20000"/>
          </a:bodyPr>
          <a:lstStyle/>
          <a:p>
            <a:r>
              <a:rPr lang="en-US" dirty="0"/>
              <a:t>Communication</a:t>
            </a:r>
          </a:p>
          <a:p>
            <a:r>
              <a:rPr lang="en-US" dirty="0"/>
              <a:t>Employee, team, project, or client – all of them are inter-dependent in an organization.</a:t>
            </a:r>
          </a:p>
          <a:p>
            <a:r>
              <a:rPr lang="en-US" dirty="0"/>
              <a:t>For a constant flow of communication and collaboration, it’s crucial to have a trustable uncomplicated inter-connected networking facility. </a:t>
            </a:r>
          </a:p>
          <a:p>
            <a:r>
              <a:rPr lang="en-US" dirty="0"/>
              <a:t>It helps in supervision and organization all the communication needs and ticketing facilities.</a:t>
            </a:r>
          </a:p>
          <a:p>
            <a:r>
              <a:rPr lang="en-US" dirty="0"/>
              <a:t>Create a digital workplace environment that provides services like- NAS device access integration and distribution, Social Intranet, private and group chat rooms, discussion forum, Issue ticketing, and tracking, and audio and video conferencing.</a:t>
            </a:r>
          </a:p>
          <a:p>
            <a:pPr lvl="1"/>
            <a:r>
              <a:rPr lang="en-US" dirty="0"/>
              <a:t>8×8</a:t>
            </a:r>
          </a:p>
          <a:p>
            <a:pPr lvl="1"/>
            <a:r>
              <a:rPr lang="en-US" dirty="0"/>
              <a:t>Slack</a:t>
            </a:r>
          </a:p>
          <a:p>
            <a:pPr lvl="1"/>
            <a:r>
              <a:rPr lang="en-US" dirty="0" err="1"/>
              <a:t>Uberconference</a:t>
            </a:r>
            <a:endParaRPr lang="en-US" dirty="0"/>
          </a:p>
          <a:p>
            <a:pPr lvl="1"/>
            <a:r>
              <a:rPr lang="en-US" dirty="0"/>
              <a:t>Workplace</a:t>
            </a:r>
          </a:p>
          <a:p>
            <a:pPr lvl="1"/>
            <a:r>
              <a:rPr lang="en-US" dirty="0" err="1"/>
              <a:t>Yarooms</a:t>
            </a:r>
            <a:endParaRPr lang="en-IN" dirty="0"/>
          </a:p>
        </p:txBody>
      </p:sp>
      <p:sp>
        <p:nvSpPr>
          <p:cNvPr id="3" name="Title 2">
            <a:extLst>
              <a:ext uri="{FF2B5EF4-FFF2-40B4-BE49-F238E27FC236}">
                <a16:creationId xmlns:a16="http://schemas.microsoft.com/office/drawing/2014/main" id="{4233EDCF-3C5F-4431-A0C1-292A3DA4500C}"/>
              </a:ext>
            </a:extLst>
          </p:cNvPr>
          <p:cNvSpPr>
            <a:spLocks noGrp="1"/>
          </p:cNvSpPr>
          <p:nvPr>
            <p:ph type="title"/>
          </p:nvPr>
        </p:nvSpPr>
        <p:spPr/>
        <p:txBody>
          <a:bodyPr/>
          <a:lstStyle/>
          <a:p>
            <a:r>
              <a:rPr lang="en-US" dirty="0"/>
              <a:t>Types of Office Automation Tools</a:t>
            </a:r>
            <a:endParaRPr lang="en-IN" dirty="0"/>
          </a:p>
        </p:txBody>
      </p:sp>
    </p:spTree>
    <p:extLst>
      <p:ext uri="{BB962C8B-B14F-4D97-AF65-F5344CB8AC3E}">
        <p14:creationId xmlns:p14="http://schemas.microsoft.com/office/powerpoint/2010/main" val="930166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6BED4F-4C03-7571-3C0D-BFEEFD6B3C17}"/>
              </a:ext>
            </a:extLst>
          </p:cNvPr>
          <p:cNvSpPr>
            <a:spLocks noGrp="1"/>
          </p:cNvSpPr>
          <p:nvPr>
            <p:ph sz="quarter" idx="12"/>
          </p:nvPr>
        </p:nvSpPr>
        <p:spPr>
          <a:xfrm>
            <a:off x="457201" y="1381125"/>
            <a:ext cx="8228012" cy="5215618"/>
          </a:xfrm>
        </p:spPr>
        <p:txBody>
          <a:bodyPr>
            <a:normAutofit fontScale="92500" lnSpcReduction="10000"/>
          </a:bodyPr>
          <a:lstStyle/>
          <a:p>
            <a:r>
              <a:rPr lang="en-US" dirty="0"/>
              <a:t>Facilities</a:t>
            </a:r>
          </a:p>
          <a:p>
            <a:r>
              <a:rPr lang="en-US" dirty="0"/>
              <a:t>Employ technology for general facility offerings and management for employees – like correct lighting, HVAC (heating, ventilation, and air-conditioning), office inventory needs, and physical security.</a:t>
            </a:r>
          </a:p>
          <a:p>
            <a:r>
              <a:rPr lang="en-US" dirty="0"/>
              <a:t>We need a simple, robust automation software that is adaptive to build a productive and comfortable office environment successfully.</a:t>
            </a:r>
          </a:p>
          <a:p>
            <a:pPr lvl="1"/>
            <a:r>
              <a:rPr lang="en-US" dirty="0" err="1"/>
              <a:t>Azzier</a:t>
            </a:r>
            <a:endParaRPr lang="en-US" dirty="0"/>
          </a:p>
          <a:p>
            <a:pPr lvl="1"/>
            <a:r>
              <a:rPr lang="en-US" dirty="0"/>
              <a:t>Corrigo CMMS</a:t>
            </a:r>
          </a:p>
          <a:p>
            <a:pPr lvl="1"/>
            <a:r>
              <a:rPr lang="en-US" dirty="0"/>
              <a:t>FMX</a:t>
            </a:r>
          </a:p>
          <a:p>
            <a:pPr lvl="1"/>
            <a:r>
              <a:rPr lang="en-US" dirty="0"/>
              <a:t>Hippo</a:t>
            </a:r>
          </a:p>
          <a:p>
            <a:pPr lvl="1"/>
            <a:r>
              <a:rPr lang="en-US" dirty="0"/>
              <a:t>Stockpile</a:t>
            </a:r>
            <a:endParaRPr lang="en-IN" dirty="0"/>
          </a:p>
        </p:txBody>
      </p:sp>
      <p:sp>
        <p:nvSpPr>
          <p:cNvPr id="3" name="Title 2">
            <a:extLst>
              <a:ext uri="{FF2B5EF4-FFF2-40B4-BE49-F238E27FC236}">
                <a16:creationId xmlns:a16="http://schemas.microsoft.com/office/drawing/2014/main" id="{4233EDCF-3C5F-4431-A0C1-292A3DA4500C}"/>
              </a:ext>
            </a:extLst>
          </p:cNvPr>
          <p:cNvSpPr>
            <a:spLocks noGrp="1"/>
          </p:cNvSpPr>
          <p:nvPr>
            <p:ph type="title"/>
          </p:nvPr>
        </p:nvSpPr>
        <p:spPr/>
        <p:txBody>
          <a:bodyPr/>
          <a:lstStyle/>
          <a:p>
            <a:r>
              <a:rPr lang="en-US" dirty="0"/>
              <a:t>Types of Office Automation Tools</a:t>
            </a:r>
            <a:endParaRPr lang="en-IN" dirty="0"/>
          </a:p>
        </p:txBody>
      </p:sp>
    </p:spTree>
    <p:extLst>
      <p:ext uri="{BB962C8B-B14F-4D97-AF65-F5344CB8AC3E}">
        <p14:creationId xmlns:p14="http://schemas.microsoft.com/office/powerpoint/2010/main" val="603330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6BED4F-4C03-7571-3C0D-BFEEFD6B3C17}"/>
              </a:ext>
            </a:extLst>
          </p:cNvPr>
          <p:cNvSpPr>
            <a:spLocks noGrp="1"/>
          </p:cNvSpPr>
          <p:nvPr>
            <p:ph sz="quarter" idx="12"/>
          </p:nvPr>
        </p:nvSpPr>
        <p:spPr>
          <a:xfrm>
            <a:off x="457201" y="1381125"/>
            <a:ext cx="8228012" cy="5215618"/>
          </a:xfrm>
        </p:spPr>
        <p:txBody>
          <a:bodyPr>
            <a:normAutofit fontScale="92500" lnSpcReduction="20000"/>
          </a:bodyPr>
          <a:lstStyle/>
          <a:p>
            <a:r>
              <a:rPr lang="en-US" dirty="0"/>
              <a:t>Analytics and Reporting</a:t>
            </a:r>
          </a:p>
          <a:p>
            <a:r>
              <a:rPr lang="en-US" dirty="0"/>
              <a:t>Automation tools help gather insights on teams and ongoing or upcoming processes and provides an easy way to monitor overall process flow.</a:t>
            </a:r>
          </a:p>
          <a:p>
            <a:r>
              <a:rPr lang="en-US" dirty="0"/>
              <a:t>Reporting software analyses provide useful information from the accumulated database for proper decision making and visualization.</a:t>
            </a:r>
          </a:p>
          <a:p>
            <a:r>
              <a:rPr lang="en-US" dirty="0"/>
              <a:t>It also includes business intelligence, application performance, and enterprise reporting</a:t>
            </a:r>
          </a:p>
          <a:p>
            <a:pPr lvl="1"/>
            <a:r>
              <a:rPr lang="en-US" dirty="0" err="1"/>
              <a:t>Zoho</a:t>
            </a:r>
            <a:r>
              <a:rPr lang="en-US" dirty="0"/>
              <a:t> Analytics</a:t>
            </a:r>
          </a:p>
          <a:p>
            <a:pPr lvl="1"/>
            <a:r>
              <a:rPr lang="en-US" dirty="0"/>
              <a:t>Tableau</a:t>
            </a:r>
          </a:p>
          <a:p>
            <a:pPr lvl="1"/>
            <a:r>
              <a:rPr lang="en-US" dirty="0"/>
              <a:t>Answer rocket</a:t>
            </a:r>
          </a:p>
          <a:p>
            <a:pPr lvl="1"/>
            <a:r>
              <a:rPr lang="en-US" dirty="0"/>
              <a:t>SAP Crystal</a:t>
            </a:r>
          </a:p>
          <a:p>
            <a:pPr lvl="1"/>
            <a:r>
              <a:rPr lang="en-US" dirty="0"/>
              <a:t>Izenda Reports</a:t>
            </a:r>
            <a:endParaRPr lang="en-IN" dirty="0"/>
          </a:p>
        </p:txBody>
      </p:sp>
      <p:sp>
        <p:nvSpPr>
          <p:cNvPr id="3" name="Title 2">
            <a:extLst>
              <a:ext uri="{FF2B5EF4-FFF2-40B4-BE49-F238E27FC236}">
                <a16:creationId xmlns:a16="http://schemas.microsoft.com/office/drawing/2014/main" id="{4233EDCF-3C5F-4431-A0C1-292A3DA4500C}"/>
              </a:ext>
            </a:extLst>
          </p:cNvPr>
          <p:cNvSpPr>
            <a:spLocks noGrp="1"/>
          </p:cNvSpPr>
          <p:nvPr>
            <p:ph type="title"/>
          </p:nvPr>
        </p:nvSpPr>
        <p:spPr/>
        <p:txBody>
          <a:bodyPr/>
          <a:lstStyle/>
          <a:p>
            <a:r>
              <a:rPr lang="en-US" dirty="0"/>
              <a:t>Types of Office Automation Tools</a:t>
            </a:r>
            <a:endParaRPr lang="en-IN" dirty="0"/>
          </a:p>
        </p:txBody>
      </p:sp>
    </p:spTree>
    <p:extLst>
      <p:ext uri="{BB962C8B-B14F-4D97-AF65-F5344CB8AC3E}">
        <p14:creationId xmlns:p14="http://schemas.microsoft.com/office/powerpoint/2010/main" val="828420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6BED4F-4C03-7571-3C0D-BFEEFD6B3C17}"/>
              </a:ext>
            </a:extLst>
          </p:cNvPr>
          <p:cNvSpPr>
            <a:spLocks noGrp="1"/>
          </p:cNvSpPr>
          <p:nvPr>
            <p:ph sz="quarter" idx="12"/>
          </p:nvPr>
        </p:nvSpPr>
        <p:spPr>
          <a:xfrm>
            <a:off x="457201" y="1381125"/>
            <a:ext cx="8228012" cy="5215618"/>
          </a:xfrm>
        </p:spPr>
        <p:txBody>
          <a:bodyPr>
            <a:normAutofit fontScale="92500" lnSpcReduction="10000"/>
          </a:bodyPr>
          <a:lstStyle/>
          <a:p>
            <a:r>
              <a:rPr lang="en-US" dirty="0"/>
              <a:t>Remote Workforce</a:t>
            </a:r>
          </a:p>
          <a:p>
            <a:r>
              <a:rPr lang="en-US" dirty="0"/>
              <a:t>Office workplace mobility has now become an essential aspect of an organization and employee needs.</a:t>
            </a:r>
          </a:p>
          <a:p>
            <a:r>
              <a:rPr lang="en-US" dirty="0"/>
              <a:t>Once the office remote automation is completed, companies are ready to reap its advantages in multiple ways; decreased operational costs, lower absenteeism and stress levels, low carbon footprint, and reportedly efficiency boost of up to 30%.</a:t>
            </a:r>
          </a:p>
          <a:p>
            <a:pPr lvl="1"/>
            <a:r>
              <a:rPr lang="en-US" dirty="0" err="1"/>
              <a:t>BaseCamp</a:t>
            </a:r>
            <a:endParaRPr lang="en-US" dirty="0"/>
          </a:p>
          <a:p>
            <a:pPr lvl="1"/>
            <a:r>
              <a:rPr lang="en-US" dirty="0"/>
              <a:t>Google Drive</a:t>
            </a:r>
          </a:p>
          <a:p>
            <a:pPr lvl="1"/>
            <a:r>
              <a:rPr lang="en-US" dirty="0" err="1"/>
              <a:t>KissFlow</a:t>
            </a:r>
            <a:endParaRPr lang="en-US" dirty="0"/>
          </a:p>
          <a:p>
            <a:pPr lvl="1"/>
            <a:r>
              <a:rPr lang="en-US" dirty="0" err="1"/>
              <a:t>ProofHub</a:t>
            </a:r>
            <a:endParaRPr lang="en-US" dirty="0"/>
          </a:p>
          <a:p>
            <a:pPr lvl="1"/>
            <a:r>
              <a:rPr lang="en-US" dirty="0"/>
              <a:t>Zapier</a:t>
            </a:r>
            <a:endParaRPr lang="en-IN" dirty="0"/>
          </a:p>
        </p:txBody>
      </p:sp>
      <p:sp>
        <p:nvSpPr>
          <p:cNvPr id="3" name="Title 2">
            <a:extLst>
              <a:ext uri="{FF2B5EF4-FFF2-40B4-BE49-F238E27FC236}">
                <a16:creationId xmlns:a16="http://schemas.microsoft.com/office/drawing/2014/main" id="{4233EDCF-3C5F-4431-A0C1-292A3DA4500C}"/>
              </a:ext>
            </a:extLst>
          </p:cNvPr>
          <p:cNvSpPr>
            <a:spLocks noGrp="1"/>
          </p:cNvSpPr>
          <p:nvPr>
            <p:ph type="title"/>
          </p:nvPr>
        </p:nvSpPr>
        <p:spPr/>
        <p:txBody>
          <a:bodyPr/>
          <a:lstStyle/>
          <a:p>
            <a:r>
              <a:rPr lang="en-US" dirty="0"/>
              <a:t>Types of Office Automation Tools</a:t>
            </a:r>
            <a:endParaRPr lang="en-IN" dirty="0"/>
          </a:p>
        </p:txBody>
      </p:sp>
    </p:spTree>
    <p:extLst>
      <p:ext uri="{BB962C8B-B14F-4D97-AF65-F5344CB8AC3E}">
        <p14:creationId xmlns:p14="http://schemas.microsoft.com/office/powerpoint/2010/main" val="305285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6BED4F-4C03-7571-3C0D-BFEEFD6B3C17}"/>
              </a:ext>
            </a:extLst>
          </p:cNvPr>
          <p:cNvSpPr>
            <a:spLocks noGrp="1"/>
          </p:cNvSpPr>
          <p:nvPr>
            <p:ph sz="quarter" idx="12"/>
          </p:nvPr>
        </p:nvSpPr>
        <p:spPr>
          <a:xfrm>
            <a:off x="457201" y="1381125"/>
            <a:ext cx="8228012" cy="5215618"/>
          </a:xfrm>
        </p:spPr>
        <p:txBody>
          <a:bodyPr>
            <a:normAutofit fontScale="85000" lnSpcReduction="20000"/>
          </a:bodyPr>
          <a:lstStyle/>
          <a:p>
            <a:r>
              <a:rPr lang="en-US" dirty="0"/>
              <a:t>eSignature Solution</a:t>
            </a:r>
          </a:p>
          <a:p>
            <a:r>
              <a:rPr lang="en-US" dirty="0"/>
              <a:t>An e-signature tool helps the organization with legally binding e-signatures and signed user documents. These software and tools help you in appending required signatures digitally.</a:t>
            </a:r>
          </a:p>
          <a:p>
            <a:r>
              <a:rPr lang="en-US" dirty="0"/>
              <a:t>Electronic signature tools help keep track and record any changes done after sealing in the document. It prevents files and critical information from any unauthentic manipulations.</a:t>
            </a:r>
          </a:p>
          <a:p>
            <a:r>
              <a:rPr lang="en-US" dirty="0"/>
              <a:t>This speeds up the process with high transparency and security—this way, each individual has easy access to their contracts and another documentation status.</a:t>
            </a:r>
          </a:p>
          <a:p>
            <a:pPr lvl="1"/>
            <a:r>
              <a:rPr lang="en-US" dirty="0"/>
              <a:t>Adobe Sign</a:t>
            </a:r>
          </a:p>
          <a:p>
            <a:pPr lvl="1"/>
            <a:r>
              <a:rPr lang="en-US" dirty="0"/>
              <a:t>DocuSign</a:t>
            </a:r>
          </a:p>
          <a:p>
            <a:pPr lvl="1"/>
            <a:r>
              <a:rPr lang="en-US" dirty="0"/>
              <a:t>HelloSign</a:t>
            </a:r>
          </a:p>
          <a:p>
            <a:pPr lvl="1"/>
            <a:r>
              <a:rPr lang="en-US" dirty="0"/>
              <a:t>Secured Signing</a:t>
            </a:r>
          </a:p>
          <a:p>
            <a:pPr lvl="1"/>
            <a:r>
              <a:rPr lang="en-US" dirty="0" err="1"/>
              <a:t>SignEasy</a:t>
            </a:r>
            <a:endParaRPr lang="en-IN" dirty="0"/>
          </a:p>
        </p:txBody>
      </p:sp>
      <p:sp>
        <p:nvSpPr>
          <p:cNvPr id="3" name="Title 2">
            <a:extLst>
              <a:ext uri="{FF2B5EF4-FFF2-40B4-BE49-F238E27FC236}">
                <a16:creationId xmlns:a16="http://schemas.microsoft.com/office/drawing/2014/main" id="{4233EDCF-3C5F-4431-A0C1-292A3DA4500C}"/>
              </a:ext>
            </a:extLst>
          </p:cNvPr>
          <p:cNvSpPr>
            <a:spLocks noGrp="1"/>
          </p:cNvSpPr>
          <p:nvPr>
            <p:ph type="title"/>
          </p:nvPr>
        </p:nvSpPr>
        <p:spPr/>
        <p:txBody>
          <a:bodyPr/>
          <a:lstStyle/>
          <a:p>
            <a:r>
              <a:rPr lang="en-US" dirty="0"/>
              <a:t>Types of Office Automation Tools</a:t>
            </a:r>
            <a:endParaRPr lang="en-IN" dirty="0"/>
          </a:p>
        </p:txBody>
      </p:sp>
    </p:spTree>
    <p:extLst>
      <p:ext uri="{BB962C8B-B14F-4D97-AF65-F5344CB8AC3E}">
        <p14:creationId xmlns:p14="http://schemas.microsoft.com/office/powerpoint/2010/main" val="842138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8A70C-110D-9372-328B-75D6278DC825}"/>
              </a:ext>
            </a:extLst>
          </p:cNvPr>
          <p:cNvSpPr>
            <a:spLocks noGrp="1"/>
          </p:cNvSpPr>
          <p:nvPr>
            <p:ph sz="quarter" idx="12"/>
          </p:nvPr>
        </p:nvSpPr>
        <p:spPr/>
        <p:txBody>
          <a:bodyPr/>
          <a:lstStyle/>
          <a:p>
            <a:r>
              <a:rPr lang="en-US" dirty="0"/>
              <a:t>An Enterprise Information System (EIS) is any kind of information system which improves the functions of enterprise business processes by integration. </a:t>
            </a:r>
          </a:p>
          <a:p>
            <a:r>
              <a:rPr lang="en-US" dirty="0"/>
              <a:t>This means typically offering high quality of service, dealing with large volumes of data and capable of supporting some large and possibly complex organization or enterprise. </a:t>
            </a:r>
          </a:p>
          <a:p>
            <a:r>
              <a:rPr lang="en-US" dirty="0"/>
              <a:t>An EIS must be able to be used by all parts and all levels of an enterprise.</a:t>
            </a:r>
            <a:endParaRPr lang="en-IN" dirty="0"/>
          </a:p>
        </p:txBody>
      </p:sp>
      <p:sp>
        <p:nvSpPr>
          <p:cNvPr id="3" name="Title 2">
            <a:extLst>
              <a:ext uri="{FF2B5EF4-FFF2-40B4-BE49-F238E27FC236}">
                <a16:creationId xmlns:a16="http://schemas.microsoft.com/office/drawing/2014/main" id="{600D56E9-8348-2708-532E-F5275DB48B2B}"/>
              </a:ext>
            </a:extLst>
          </p:cNvPr>
          <p:cNvSpPr>
            <a:spLocks noGrp="1"/>
          </p:cNvSpPr>
          <p:nvPr>
            <p:ph type="title"/>
          </p:nvPr>
        </p:nvSpPr>
        <p:spPr/>
        <p:txBody>
          <a:bodyPr/>
          <a:lstStyle/>
          <a:p>
            <a:r>
              <a:rPr lang="en-IN" dirty="0"/>
              <a:t>Enterprise Information System</a:t>
            </a:r>
          </a:p>
        </p:txBody>
      </p:sp>
    </p:spTree>
    <p:extLst>
      <p:ext uri="{BB962C8B-B14F-4D97-AF65-F5344CB8AC3E}">
        <p14:creationId xmlns:p14="http://schemas.microsoft.com/office/powerpoint/2010/main" val="2105137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79F87C-F402-32F8-E18D-5218F2257E77}"/>
              </a:ext>
            </a:extLst>
          </p:cNvPr>
          <p:cNvSpPr>
            <a:spLocks noGrp="1"/>
          </p:cNvSpPr>
          <p:nvPr>
            <p:ph sz="quarter" idx="12"/>
          </p:nvPr>
        </p:nvSpPr>
        <p:spPr/>
        <p:txBody>
          <a:bodyPr/>
          <a:lstStyle/>
          <a:p>
            <a:r>
              <a:rPr lang="en-US" dirty="0"/>
              <a:t>The KWS is a specialized system that expedites knowledge creation and ensures that the business's technical skills and knowledge are correctly applied.</a:t>
            </a:r>
          </a:p>
          <a:p>
            <a:r>
              <a:rPr lang="en-US" dirty="0"/>
              <a:t>The Knowledge Work System aids workers in creating and disseminating new information using graphics, communication, and document management tools. </a:t>
            </a:r>
            <a:endParaRPr lang="en-IN" dirty="0"/>
          </a:p>
        </p:txBody>
      </p:sp>
      <p:sp>
        <p:nvSpPr>
          <p:cNvPr id="3" name="Title 2">
            <a:extLst>
              <a:ext uri="{FF2B5EF4-FFF2-40B4-BE49-F238E27FC236}">
                <a16:creationId xmlns:a16="http://schemas.microsoft.com/office/drawing/2014/main" id="{49FDC95F-8D93-F66A-D351-A2301A0F5C93}"/>
              </a:ext>
            </a:extLst>
          </p:cNvPr>
          <p:cNvSpPr>
            <a:spLocks noGrp="1"/>
          </p:cNvSpPr>
          <p:nvPr>
            <p:ph type="title"/>
          </p:nvPr>
        </p:nvSpPr>
        <p:spPr/>
        <p:txBody>
          <a:bodyPr/>
          <a:lstStyle/>
          <a:p>
            <a:r>
              <a:rPr lang="en-IN" dirty="0"/>
              <a:t>Knowledge Work System (KWS)</a:t>
            </a:r>
          </a:p>
        </p:txBody>
      </p:sp>
    </p:spTree>
    <p:extLst>
      <p:ext uri="{BB962C8B-B14F-4D97-AF65-F5344CB8AC3E}">
        <p14:creationId xmlns:p14="http://schemas.microsoft.com/office/powerpoint/2010/main" val="3795817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79F87C-F402-32F8-E18D-5218F2257E77}"/>
              </a:ext>
            </a:extLst>
          </p:cNvPr>
          <p:cNvSpPr>
            <a:spLocks noGrp="1"/>
          </p:cNvSpPr>
          <p:nvPr>
            <p:ph sz="quarter" idx="12"/>
          </p:nvPr>
        </p:nvSpPr>
        <p:spPr/>
        <p:txBody>
          <a:bodyPr>
            <a:normAutofit/>
          </a:bodyPr>
          <a:lstStyle/>
          <a:p>
            <a:r>
              <a:rPr lang="en-US" dirty="0"/>
              <a:t>Computer-Aided Design Systems (CAD): CAD systems automate design creation and revision via computers and graphics software, especially in the manufacturing and tooling processes.</a:t>
            </a:r>
          </a:p>
          <a:p>
            <a:r>
              <a:rPr lang="en-US" dirty="0"/>
              <a:t>Financial Workstations: These systems pull and combine data from many different internal and external sources, covering research reports, market data, and management data. </a:t>
            </a:r>
          </a:p>
          <a:p>
            <a:r>
              <a:rPr lang="en-US" dirty="0"/>
              <a:t>Financial workstations can rapidly analyze huge amounts of financial data and trading situations.</a:t>
            </a:r>
          </a:p>
        </p:txBody>
      </p:sp>
      <p:sp>
        <p:nvSpPr>
          <p:cNvPr id="3" name="Title 2">
            <a:extLst>
              <a:ext uri="{FF2B5EF4-FFF2-40B4-BE49-F238E27FC236}">
                <a16:creationId xmlns:a16="http://schemas.microsoft.com/office/drawing/2014/main" id="{49FDC95F-8D93-F66A-D351-A2301A0F5C93}"/>
              </a:ext>
            </a:extLst>
          </p:cNvPr>
          <p:cNvSpPr>
            <a:spLocks noGrp="1"/>
          </p:cNvSpPr>
          <p:nvPr>
            <p:ph type="title"/>
          </p:nvPr>
        </p:nvSpPr>
        <p:spPr/>
        <p:txBody>
          <a:bodyPr/>
          <a:lstStyle/>
          <a:p>
            <a:r>
              <a:rPr lang="en-IN" dirty="0"/>
              <a:t>Knowledge Work System (KWS)</a:t>
            </a:r>
          </a:p>
        </p:txBody>
      </p:sp>
    </p:spTree>
    <p:extLst>
      <p:ext uri="{BB962C8B-B14F-4D97-AF65-F5344CB8AC3E}">
        <p14:creationId xmlns:p14="http://schemas.microsoft.com/office/powerpoint/2010/main" val="1096143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79F87C-F402-32F8-E18D-5218F2257E77}"/>
              </a:ext>
            </a:extLst>
          </p:cNvPr>
          <p:cNvSpPr>
            <a:spLocks noGrp="1"/>
          </p:cNvSpPr>
          <p:nvPr>
            <p:ph sz="quarter" idx="12"/>
          </p:nvPr>
        </p:nvSpPr>
        <p:spPr/>
        <p:txBody>
          <a:bodyPr>
            <a:normAutofit/>
          </a:bodyPr>
          <a:lstStyle/>
          <a:p>
            <a:r>
              <a:rPr lang="en-US" dirty="0"/>
              <a:t>Virtual Reality Systems: These systems take the CAD system to the next level, using interactive graphics utilities to create realistic computer-generated simulations. </a:t>
            </a:r>
          </a:p>
          <a:p>
            <a:r>
              <a:rPr lang="en-US" dirty="0"/>
              <a:t>VR systems are typically found in scientific, educational, and business circles.</a:t>
            </a:r>
          </a:p>
        </p:txBody>
      </p:sp>
      <p:sp>
        <p:nvSpPr>
          <p:cNvPr id="3" name="Title 2">
            <a:extLst>
              <a:ext uri="{FF2B5EF4-FFF2-40B4-BE49-F238E27FC236}">
                <a16:creationId xmlns:a16="http://schemas.microsoft.com/office/drawing/2014/main" id="{49FDC95F-8D93-F66A-D351-A2301A0F5C93}"/>
              </a:ext>
            </a:extLst>
          </p:cNvPr>
          <p:cNvSpPr>
            <a:spLocks noGrp="1"/>
          </p:cNvSpPr>
          <p:nvPr>
            <p:ph type="title"/>
          </p:nvPr>
        </p:nvSpPr>
        <p:spPr/>
        <p:txBody>
          <a:bodyPr/>
          <a:lstStyle/>
          <a:p>
            <a:r>
              <a:rPr lang="en-IN" dirty="0"/>
              <a:t>Knowledge Work System (KWS)</a:t>
            </a:r>
          </a:p>
        </p:txBody>
      </p:sp>
    </p:spTree>
    <p:extLst>
      <p:ext uri="{BB962C8B-B14F-4D97-AF65-F5344CB8AC3E}">
        <p14:creationId xmlns:p14="http://schemas.microsoft.com/office/powerpoint/2010/main" val="3758708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A7504A-E254-906C-821A-F3725F600E2C}"/>
              </a:ext>
            </a:extLst>
          </p:cNvPr>
          <p:cNvSpPr>
            <a:spLocks noGrp="1"/>
          </p:cNvSpPr>
          <p:nvPr>
            <p:ph sz="quarter" idx="12"/>
          </p:nvPr>
        </p:nvSpPr>
        <p:spPr>
          <a:xfrm>
            <a:off x="457201" y="1381124"/>
            <a:ext cx="8434872" cy="5084989"/>
          </a:xfrm>
        </p:spPr>
        <p:txBody>
          <a:bodyPr>
            <a:normAutofit fontScale="92500" lnSpcReduction="10000"/>
          </a:bodyPr>
          <a:lstStyle/>
          <a:p>
            <a:r>
              <a:rPr lang="en-US" dirty="0"/>
              <a:t>Middle managers handle much of the administrative chores for day-to-day routines and performance monitoring, ensuring that all the work is aligned with the organization's needs. That's why MIS is such a valuable tool. </a:t>
            </a:r>
          </a:p>
          <a:p>
            <a:r>
              <a:rPr lang="en-US" dirty="0"/>
              <a:t>Management Information Systems are specially designed to help middle managers and supervisors make decisions, plan, and control the workflow. </a:t>
            </a:r>
          </a:p>
          <a:p>
            <a:r>
              <a:rPr lang="en-US" dirty="0"/>
              <a:t>The MIS pulls transactional data from various Transactional Processing Systems, compiles the information, and presents it in reports and displays.</a:t>
            </a:r>
          </a:p>
          <a:p>
            <a:r>
              <a:rPr lang="en-US" dirty="0"/>
              <a:t>Additionally, these reports can be produced monthly, quarterly, or annually, although MIS can have more immediate reports (e.g., hourly, daily).</a:t>
            </a:r>
            <a:endParaRPr lang="en-IN" dirty="0"/>
          </a:p>
        </p:txBody>
      </p:sp>
      <p:sp>
        <p:nvSpPr>
          <p:cNvPr id="3" name="Title 2">
            <a:extLst>
              <a:ext uri="{FF2B5EF4-FFF2-40B4-BE49-F238E27FC236}">
                <a16:creationId xmlns:a16="http://schemas.microsoft.com/office/drawing/2014/main" id="{1AE716F6-D2F0-57FF-085A-DA3C58E5B86A}"/>
              </a:ext>
            </a:extLst>
          </p:cNvPr>
          <p:cNvSpPr>
            <a:spLocks noGrp="1"/>
          </p:cNvSpPr>
          <p:nvPr>
            <p:ph type="title"/>
          </p:nvPr>
        </p:nvSpPr>
        <p:spPr/>
        <p:txBody>
          <a:bodyPr/>
          <a:lstStyle/>
          <a:p>
            <a:r>
              <a:rPr lang="en-IN" dirty="0"/>
              <a:t>Management Information System (MIS)</a:t>
            </a:r>
          </a:p>
        </p:txBody>
      </p:sp>
    </p:spTree>
    <p:extLst>
      <p:ext uri="{BB962C8B-B14F-4D97-AF65-F5344CB8AC3E}">
        <p14:creationId xmlns:p14="http://schemas.microsoft.com/office/powerpoint/2010/main" val="1708415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E716F6-D2F0-57FF-085A-DA3C58E5B86A}"/>
              </a:ext>
            </a:extLst>
          </p:cNvPr>
          <p:cNvSpPr>
            <a:spLocks noGrp="1"/>
          </p:cNvSpPr>
          <p:nvPr>
            <p:ph type="title"/>
          </p:nvPr>
        </p:nvSpPr>
        <p:spPr/>
        <p:txBody>
          <a:bodyPr/>
          <a:lstStyle/>
          <a:p>
            <a:r>
              <a:rPr lang="en-IN" dirty="0"/>
              <a:t>Management Information System (MIS)</a:t>
            </a:r>
          </a:p>
        </p:txBody>
      </p:sp>
      <p:pic>
        <p:nvPicPr>
          <p:cNvPr id="7" name="Picture 6">
            <a:extLst>
              <a:ext uri="{FF2B5EF4-FFF2-40B4-BE49-F238E27FC236}">
                <a16:creationId xmlns:a16="http://schemas.microsoft.com/office/drawing/2014/main" id="{FF66CEC8-654D-1B3E-4E9B-F0A61940D34F}"/>
              </a:ext>
            </a:extLst>
          </p:cNvPr>
          <p:cNvPicPr>
            <a:picLocks noChangeAspect="1"/>
          </p:cNvPicPr>
          <p:nvPr/>
        </p:nvPicPr>
        <p:blipFill>
          <a:blip r:embed="rId2"/>
          <a:stretch>
            <a:fillRect/>
          </a:stretch>
        </p:blipFill>
        <p:spPr>
          <a:xfrm>
            <a:off x="185737" y="1801293"/>
            <a:ext cx="8772525" cy="3609975"/>
          </a:xfrm>
          <a:prstGeom prst="rect">
            <a:avLst/>
          </a:prstGeom>
        </p:spPr>
      </p:pic>
    </p:spTree>
    <p:extLst>
      <p:ext uri="{BB962C8B-B14F-4D97-AF65-F5344CB8AC3E}">
        <p14:creationId xmlns:p14="http://schemas.microsoft.com/office/powerpoint/2010/main" val="4249033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E716F6-D2F0-57FF-085A-DA3C58E5B86A}"/>
              </a:ext>
            </a:extLst>
          </p:cNvPr>
          <p:cNvSpPr>
            <a:spLocks noGrp="1"/>
          </p:cNvSpPr>
          <p:nvPr>
            <p:ph type="title"/>
          </p:nvPr>
        </p:nvSpPr>
        <p:spPr/>
        <p:txBody>
          <a:bodyPr/>
          <a:lstStyle/>
          <a:p>
            <a:r>
              <a:rPr lang="en-IN" dirty="0"/>
              <a:t>Components of MIS</a:t>
            </a:r>
          </a:p>
        </p:txBody>
      </p:sp>
      <p:pic>
        <p:nvPicPr>
          <p:cNvPr id="4098" name="Picture 2" descr="Components of MIS">
            <a:extLst>
              <a:ext uri="{FF2B5EF4-FFF2-40B4-BE49-F238E27FC236}">
                <a16:creationId xmlns:a16="http://schemas.microsoft.com/office/drawing/2014/main" id="{574EFF02-38B8-3B99-0237-863AC68645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682"/>
          <a:stretch/>
        </p:blipFill>
        <p:spPr bwMode="auto">
          <a:xfrm>
            <a:off x="771525" y="1707113"/>
            <a:ext cx="7600950" cy="19131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1D7086C-CEAE-F2E5-E91B-67B57DFCB6CC}"/>
              </a:ext>
            </a:extLst>
          </p:cNvPr>
          <p:cNvSpPr txBox="1"/>
          <p:nvPr/>
        </p:nvSpPr>
        <p:spPr>
          <a:xfrm>
            <a:off x="289249" y="3937518"/>
            <a:ext cx="8528179" cy="2031325"/>
          </a:xfrm>
          <a:prstGeom prst="rect">
            <a:avLst/>
          </a:prstGeom>
          <a:noFill/>
        </p:spPr>
        <p:txBody>
          <a:bodyPr wrap="square" rtlCol="0">
            <a:spAutoFit/>
          </a:bodyPr>
          <a:lstStyle/>
          <a:p>
            <a:pPr marL="285750" indent="-285750">
              <a:buFont typeface="Arial" panose="020B0604020202020204" pitchFamily="34" charset="0"/>
              <a:buChar char="•"/>
            </a:pPr>
            <a:r>
              <a:rPr lang="en-US"/>
              <a:t>People Resources: People are required for the operation of all information system.</a:t>
            </a:r>
          </a:p>
          <a:p>
            <a:pPr marL="285750" indent="-285750">
              <a:buFont typeface="Arial" panose="020B0604020202020204" pitchFamily="34" charset="0"/>
              <a:buChar char="•"/>
            </a:pPr>
            <a:r>
              <a:rPr lang="en-US"/>
              <a:t>Data Resources: Database holds processed and organized data.</a:t>
            </a:r>
          </a:p>
          <a:p>
            <a:pPr marL="285750" indent="-285750">
              <a:buFont typeface="Arial" panose="020B0604020202020204" pitchFamily="34" charset="0"/>
              <a:buChar char="•"/>
            </a:pPr>
            <a:r>
              <a:rPr lang="en-US"/>
              <a:t>Software Resources: It includes all sets of information processing instruction.</a:t>
            </a:r>
          </a:p>
          <a:p>
            <a:pPr marL="285750" indent="-285750">
              <a:buFont typeface="Arial" panose="020B0604020202020204" pitchFamily="34" charset="0"/>
              <a:buChar char="•"/>
            </a:pPr>
            <a:r>
              <a:rPr lang="en-US"/>
              <a:t>Hardware Resources: Include all physical devices and materials used in information processing.</a:t>
            </a:r>
          </a:p>
          <a:p>
            <a:pPr marL="285750" indent="-285750">
              <a:buFont typeface="Arial" panose="020B0604020202020204" pitchFamily="34" charset="0"/>
              <a:buChar char="•"/>
            </a:pPr>
            <a:r>
              <a:rPr lang="en-US"/>
              <a:t>Process: is a step undertaken to achieve a goal.</a:t>
            </a:r>
            <a:endParaRPr lang="en-IN" dirty="0"/>
          </a:p>
        </p:txBody>
      </p:sp>
    </p:spTree>
    <p:extLst>
      <p:ext uri="{BB962C8B-B14F-4D97-AF65-F5344CB8AC3E}">
        <p14:creationId xmlns:p14="http://schemas.microsoft.com/office/powerpoint/2010/main" val="1042711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928423-16EA-876F-6F3D-8BBF41B14F65}"/>
              </a:ext>
            </a:extLst>
          </p:cNvPr>
          <p:cNvSpPr>
            <a:spLocks noGrp="1"/>
          </p:cNvSpPr>
          <p:nvPr>
            <p:ph type="title"/>
          </p:nvPr>
        </p:nvSpPr>
        <p:spPr/>
        <p:txBody>
          <a:bodyPr/>
          <a:lstStyle/>
          <a:p>
            <a:r>
              <a:rPr lang="en-IN" dirty="0"/>
              <a:t>Objectives of MIS</a:t>
            </a:r>
          </a:p>
        </p:txBody>
      </p:sp>
      <p:pic>
        <p:nvPicPr>
          <p:cNvPr id="5122" name="Picture 2" descr="Objectives of MIS">
            <a:extLst>
              <a:ext uri="{FF2B5EF4-FFF2-40B4-BE49-F238E27FC236}">
                <a16:creationId xmlns:a16="http://schemas.microsoft.com/office/drawing/2014/main" id="{07C18A7D-881D-BC75-C548-33F267F8AC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587"/>
          <a:stretch/>
        </p:blipFill>
        <p:spPr bwMode="auto">
          <a:xfrm>
            <a:off x="1105574" y="1509491"/>
            <a:ext cx="6349585" cy="4873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241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928423-16EA-876F-6F3D-8BBF41B14F65}"/>
              </a:ext>
            </a:extLst>
          </p:cNvPr>
          <p:cNvSpPr>
            <a:spLocks noGrp="1"/>
          </p:cNvSpPr>
          <p:nvPr>
            <p:ph type="title"/>
          </p:nvPr>
        </p:nvSpPr>
        <p:spPr/>
        <p:txBody>
          <a:bodyPr/>
          <a:lstStyle/>
          <a:p>
            <a:r>
              <a:rPr lang="en-IN" dirty="0"/>
              <a:t>Characteristics of MIS</a:t>
            </a:r>
          </a:p>
        </p:txBody>
      </p:sp>
      <p:pic>
        <p:nvPicPr>
          <p:cNvPr id="6146" name="Picture 2" descr="Characteristics of MIS">
            <a:extLst>
              <a:ext uri="{FF2B5EF4-FFF2-40B4-BE49-F238E27FC236}">
                <a16:creationId xmlns:a16="http://schemas.microsoft.com/office/drawing/2014/main" id="{0701FC89-4411-B0CE-82A5-8E95406F1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8667"/>
            <a:ext cx="9144000" cy="361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283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928423-16EA-876F-6F3D-8BBF41B14F65}"/>
              </a:ext>
            </a:extLst>
          </p:cNvPr>
          <p:cNvSpPr>
            <a:spLocks noGrp="1"/>
          </p:cNvSpPr>
          <p:nvPr>
            <p:ph type="title"/>
          </p:nvPr>
        </p:nvSpPr>
        <p:spPr/>
        <p:txBody>
          <a:bodyPr/>
          <a:lstStyle/>
          <a:p>
            <a:r>
              <a:rPr lang="en-IN" dirty="0"/>
              <a:t>Characteristics of MIS</a:t>
            </a:r>
          </a:p>
        </p:txBody>
      </p:sp>
      <p:pic>
        <p:nvPicPr>
          <p:cNvPr id="4" name="Picture 3">
            <a:extLst>
              <a:ext uri="{FF2B5EF4-FFF2-40B4-BE49-F238E27FC236}">
                <a16:creationId xmlns:a16="http://schemas.microsoft.com/office/drawing/2014/main" id="{A431A64B-F0F4-75E7-70B0-C34298976BF8}"/>
              </a:ext>
            </a:extLst>
          </p:cNvPr>
          <p:cNvPicPr>
            <a:picLocks noChangeAspect="1"/>
          </p:cNvPicPr>
          <p:nvPr/>
        </p:nvPicPr>
        <p:blipFill>
          <a:blip r:embed="rId2"/>
          <a:stretch>
            <a:fillRect/>
          </a:stretch>
        </p:blipFill>
        <p:spPr>
          <a:xfrm>
            <a:off x="1192375" y="1629358"/>
            <a:ext cx="6591300" cy="4457700"/>
          </a:xfrm>
          <a:prstGeom prst="rect">
            <a:avLst/>
          </a:prstGeom>
        </p:spPr>
      </p:pic>
    </p:spTree>
    <p:extLst>
      <p:ext uri="{BB962C8B-B14F-4D97-AF65-F5344CB8AC3E}">
        <p14:creationId xmlns:p14="http://schemas.microsoft.com/office/powerpoint/2010/main" val="2307628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A7504A-E254-906C-821A-F3725F600E2C}"/>
              </a:ext>
            </a:extLst>
          </p:cNvPr>
          <p:cNvSpPr>
            <a:spLocks noGrp="1"/>
          </p:cNvSpPr>
          <p:nvPr>
            <p:ph sz="quarter" idx="12"/>
          </p:nvPr>
        </p:nvSpPr>
        <p:spPr>
          <a:xfrm>
            <a:off x="457201" y="1381124"/>
            <a:ext cx="8434872" cy="5084989"/>
          </a:xfrm>
        </p:spPr>
        <p:txBody>
          <a:bodyPr>
            <a:normAutofit lnSpcReduction="10000"/>
          </a:bodyPr>
          <a:lstStyle/>
          <a:p>
            <a:r>
              <a:rPr lang="en-US" dirty="0"/>
              <a:t>The DSS is a management-level, interactive computer-based information system that helps managers to make decisions. </a:t>
            </a:r>
          </a:p>
          <a:p>
            <a:r>
              <a:rPr lang="en-US" dirty="0"/>
              <a:t>The Decision Support System specifically gives middle managers the information necessary to make informed, intelligent decisions.</a:t>
            </a:r>
          </a:p>
          <a:p>
            <a:r>
              <a:rPr lang="en-US" dirty="0"/>
              <a:t>Decision Support Systems use different decision models to analyze or summarize large pieces of data into an easy-to-use form that makes it easier for managers to compare and analyze information. </a:t>
            </a:r>
          </a:p>
          <a:p>
            <a:r>
              <a:rPr lang="en-US" dirty="0"/>
              <a:t>Often, these summaries come in the form of charts and tables.</a:t>
            </a:r>
          </a:p>
          <a:p>
            <a:endParaRPr lang="en-US" dirty="0"/>
          </a:p>
        </p:txBody>
      </p:sp>
      <p:sp>
        <p:nvSpPr>
          <p:cNvPr id="3" name="Title 2">
            <a:extLst>
              <a:ext uri="{FF2B5EF4-FFF2-40B4-BE49-F238E27FC236}">
                <a16:creationId xmlns:a16="http://schemas.microsoft.com/office/drawing/2014/main" id="{1AE716F6-D2F0-57FF-085A-DA3C58E5B86A}"/>
              </a:ext>
            </a:extLst>
          </p:cNvPr>
          <p:cNvSpPr>
            <a:spLocks noGrp="1"/>
          </p:cNvSpPr>
          <p:nvPr>
            <p:ph type="title"/>
          </p:nvPr>
        </p:nvSpPr>
        <p:spPr/>
        <p:txBody>
          <a:bodyPr/>
          <a:lstStyle/>
          <a:p>
            <a:r>
              <a:rPr lang="en-IN" dirty="0"/>
              <a:t>Decision Support System (DSS)</a:t>
            </a:r>
          </a:p>
        </p:txBody>
      </p:sp>
    </p:spTree>
    <p:extLst>
      <p:ext uri="{BB962C8B-B14F-4D97-AF65-F5344CB8AC3E}">
        <p14:creationId xmlns:p14="http://schemas.microsoft.com/office/powerpoint/2010/main" val="2879096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0D56E9-8348-2708-532E-F5275DB48B2B}"/>
              </a:ext>
            </a:extLst>
          </p:cNvPr>
          <p:cNvSpPr>
            <a:spLocks noGrp="1"/>
          </p:cNvSpPr>
          <p:nvPr>
            <p:ph type="title"/>
          </p:nvPr>
        </p:nvSpPr>
        <p:spPr/>
        <p:txBody>
          <a:bodyPr/>
          <a:lstStyle/>
          <a:p>
            <a:r>
              <a:rPr lang="en-IN" dirty="0"/>
              <a:t>Enterprise Information System</a:t>
            </a:r>
          </a:p>
        </p:txBody>
      </p:sp>
      <p:pic>
        <p:nvPicPr>
          <p:cNvPr id="9" name="Picture 8">
            <a:extLst>
              <a:ext uri="{FF2B5EF4-FFF2-40B4-BE49-F238E27FC236}">
                <a16:creationId xmlns:a16="http://schemas.microsoft.com/office/drawing/2014/main" id="{FED7AC17-C94B-10AB-787A-29BFCE454328}"/>
              </a:ext>
            </a:extLst>
          </p:cNvPr>
          <p:cNvPicPr>
            <a:picLocks noChangeAspect="1"/>
          </p:cNvPicPr>
          <p:nvPr/>
        </p:nvPicPr>
        <p:blipFill rotWithShape="1">
          <a:blip r:embed="rId2"/>
          <a:srcRect l="3674" t="7824" r="6592" b="29955"/>
          <a:stretch/>
        </p:blipFill>
        <p:spPr>
          <a:xfrm>
            <a:off x="266031" y="1894113"/>
            <a:ext cx="8611937" cy="3359022"/>
          </a:xfrm>
          <a:prstGeom prst="rect">
            <a:avLst/>
          </a:prstGeom>
        </p:spPr>
      </p:pic>
    </p:spTree>
    <p:extLst>
      <p:ext uri="{BB962C8B-B14F-4D97-AF65-F5344CB8AC3E}">
        <p14:creationId xmlns:p14="http://schemas.microsoft.com/office/powerpoint/2010/main" val="3952213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EB2822-E6A9-0B76-4B73-4C1C0BE00042}"/>
              </a:ext>
            </a:extLst>
          </p:cNvPr>
          <p:cNvSpPr>
            <a:spLocks noGrp="1"/>
          </p:cNvSpPr>
          <p:nvPr>
            <p:ph sz="quarter" idx="12"/>
          </p:nvPr>
        </p:nvSpPr>
        <p:spPr/>
        <p:txBody>
          <a:bodyPr>
            <a:normAutofit fontScale="92500" lnSpcReduction="20000"/>
          </a:bodyPr>
          <a:lstStyle/>
          <a:p>
            <a:r>
              <a:rPr lang="en-US" dirty="0"/>
              <a:t>The ESS is like the MIS but for executive-level decision-making.  </a:t>
            </a:r>
          </a:p>
          <a:p>
            <a:r>
              <a:rPr lang="en-US" dirty="0"/>
              <a:t>The decisions involve company-wide matters, so the stakes are higher. Consequently, they demand more insight and judgment.</a:t>
            </a:r>
          </a:p>
          <a:p>
            <a:r>
              <a:rPr lang="en-US" dirty="0"/>
              <a:t>The ESS provides greater telecommunication, better computing capabilities, and more efficient display options than the DSS. </a:t>
            </a:r>
          </a:p>
          <a:p>
            <a:r>
              <a:rPr lang="en-US" dirty="0"/>
              <a:t>Executives use ESS to make effective decisions through summarized internal data taken from DSS and MIS and external sources. </a:t>
            </a:r>
          </a:p>
          <a:p>
            <a:r>
              <a:rPr lang="en-US" dirty="0"/>
              <a:t>In addition, executive support systems help monitor performances, track competitors, spot opportunities, and forecast future trends.</a:t>
            </a:r>
            <a:endParaRPr lang="en-IN" dirty="0"/>
          </a:p>
        </p:txBody>
      </p:sp>
      <p:sp>
        <p:nvSpPr>
          <p:cNvPr id="3" name="Title 2">
            <a:extLst>
              <a:ext uri="{FF2B5EF4-FFF2-40B4-BE49-F238E27FC236}">
                <a16:creationId xmlns:a16="http://schemas.microsoft.com/office/drawing/2014/main" id="{93BC809A-54B7-23B8-D36D-9D0F1A4FAA48}"/>
              </a:ext>
            </a:extLst>
          </p:cNvPr>
          <p:cNvSpPr>
            <a:spLocks noGrp="1"/>
          </p:cNvSpPr>
          <p:nvPr>
            <p:ph type="title"/>
          </p:nvPr>
        </p:nvSpPr>
        <p:spPr/>
        <p:txBody>
          <a:bodyPr/>
          <a:lstStyle/>
          <a:p>
            <a:r>
              <a:rPr lang="en-IN" dirty="0"/>
              <a:t>Executive Support System (ESS)</a:t>
            </a:r>
          </a:p>
        </p:txBody>
      </p:sp>
    </p:spTree>
    <p:extLst>
      <p:ext uri="{BB962C8B-B14F-4D97-AF65-F5344CB8AC3E}">
        <p14:creationId xmlns:p14="http://schemas.microsoft.com/office/powerpoint/2010/main" val="381886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4CC85C-2F8E-6A23-00C8-2FA96369AC6D}"/>
              </a:ext>
            </a:extLst>
          </p:cNvPr>
          <p:cNvSpPr>
            <a:spLocks noGrp="1"/>
          </p:cNvSpPr>
          <p:nvPr>
            <p:ph sz="quarter" idx="12"/>
          </p:nvPr>
        </p:nvSpPr>
        <p:spPr/>
        <p:txBody>
          <a:bodyPr>
            <a:normAutofit fontScale="92500" lnSpcReduction="10000"/>
          </a:bodyPr>
          <a:lstStyle/>
          <a:p>
            <a:r>
              <a:rPr lang="en-US" dirty="0"/>
              <a:t>Information/Data Storage</a:t>
            </a:r>
          </a:p>
          <a:p>
            <a:r>
              <a:rPr lang="en-US" dirty="0"/>
              <a:t>Although companies need good information to create better goods and services, they must also have a reliable, cost-effective system to store the information that allows rapid data access when required. </a:t>
            </a:r>
          </a:p>
          <a:p>
            <a:r>
              <a:rPr lang="en-US" dirty="0"/>
              <a:t>In addition, a sound information system helps businesses keep logs of essential activities and store valuable assets such as communication records, revision histories, activity logs, operational data, and other relevant documents.</a:t>
            </a:r>
          </a:p>
          <a:p>
            <a:r>
              <a:rPr lang="en-US" dirty="0"/>
              <a:t>By storing information in an organized manner, businesses understand why problems and roadblocks occur and how to solve them.</a:t>
            </a:r>
            <a:endParaRPr lang="en-IN" dirty="0"/>
          </a:p>
        </p:txBody>
      </p:sp>
      <p:sp>
        <p:nvSpPr>
          <p:cNvPr id="3" name="Title 2">
            <a:extLst>
              <a:ext uri="{FF2B5EF4-FFF2-40B4-BE49-F238E27FC236}">
                <a16:creationId xmlns:a16="http://schemas.microsoft.com/office/drawing/2014/main" id="{939CFABF-DFEF-2D4F-346D-984775223CCD}"/>
              </a:ext>
            </a:extLst>
          </p:cNvPr>
          <p:cNvSpPr>
            <a:spLocks noGrp="1"/>
          </p:cNvSpPr>
          <p:nvPr>
            <p:ph type="title"/>
          </p:nvPr>
        </p:nvSpPr>
        <p:spPr/>
        <p:txBody>
          <a:bodyPr/>
          <a:lstStyle/>
          <a:p>
            <a:r>
              <a:rPr lang="en-US" dirty="0"/>
              <a:t>What Are the Main Applications of Information Technology?</a:t>
            </a:r>
            <a:endParaRPr lang="en-IN" dirty="0"/>
          </a:p>
        </p:txBody>
      </p:sp>
    </p:spTree>
    <p:extLst>
      <p:ext uri="{BB962C8B-B14F-4D97-AF65-F5344CB8AC3E}">
        <p14:creationId xmlns:p14="http://schemas.microsoft.com/office/powerpoint/2010/main" val="3273592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4CC85C-2F8E-6A23-00C8-2FA96369AC6D}"/>
              </a:ext>
            </a:extLst>
          </p:cNvPr>
          <p:cNvSpPr>
            <a:spLocks noGrp="1"/>
          </p:cNvSpPr>
          <p:nvPr>
            <p:ph sz="quarter" idx="12"/>
          </p:nvPr>
        </p:nvSpPr>
        <p:spPr/>
        <p:txBody>
          <a:bodyPr>
            <a:normAutofit/>
          </a:bodyPr>
          <a:lstStyle/>
          <a:p>
            <a:r>
              <a:rPr lang="en-US" dirty="0"/>
              <a:t>Rolling Out New Products and Services</a:t>
            </a:r>
          </a:p>
          <a:p>
            <a:r>
              <a:rPr lang="en-US" dirty="0"/>
              <a:t>Although there is an ever-increasing demand for new goods and services, any business that wants to stay competitive needs information to make better decisions and consequently offer better products.</a:t>
            </a:r>
          </a:p>
          <a:p>
            <a:r>
              <a:rPr lang="en-US" dirty="0"/>
              <a:t> Information systems help analyze independent processes and organize the company's work activities.</a:t>
            </a:r>
          </a:p>
          <a:p>
            <a:r>
              <a:rPr lang="en-US" dirty="0"/>
              <a:t>So, an information system allows a business to better understand how it can design, create, and sell services or products that people want.</a:t>
            </a:r>
            <a:endParaRPr lang="en-IN" dirty="0"/>
          </a:p>
        </p:txBody>
      </p:sp>
      <p:sp>
        <p:nvSpPr>
          <p:cNvPr id="3" name="Title 2">
            <a:extLst>
              <a:ext uri="{FF2B5EF4-FFF2-40B4-BE49-F238E27FC236}">
                <a16:creationId xmlns:a16="http://schemas.microsoft.com/office/drawing/2014/main" id="{939CFABF-DFEF-2D4F-346D-984775223CCD}"/>
              </a:ext>
            </a:extLst>
          </p:cNvPr>
          <p:cNvSpPr>
            <a:spLocks noGrp="1"/>
          </p:cNvSpPr>
          <p:nvPr>
            <p:ph type="title"/>
          </p:nvPr>
        </p:nvSpPr>
        <p:spPr/>
        <p:txBody>
          <a:bodyPr/>
          <a:lstStyle/>
          <a:p>
            <a:r>
              <a:rPr lang="en-US" dirty="0"/>
              <a:t>What Are the Main Applications of Information Technology?</a:t>
            </a:r>
            <a:endParaRPr lang="en-IN" dirty="0"/>
          </a:p>
        </p:txBody>
      </p:sp>
    </p:spTree>
    <p:extLst>
      <p:ext uri="{BB962C8B-B14F-4D97-AF65-F5344CB8AC3E}">
        <p14:creationId xmlns:p14="http://schemas.microsoft.com/office/powerpoint/2010/main" val="781523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4CC85C-2F8E-6A23-00C8-2FA96369AC6D}"/>
              </a:ext>
            </a:extLst>
          </p:cNvPr>
          <p:cNvSpPr>
            <a:spLocks noGrp="1"/>
          </p:cNvSpPr>
          <p:nvPr>
            <p:ph sz="quarter" idx="12"/>
          </p:nvPr>
        </p:nvSpPr>
        <p:spPr/>
        <p:txBody>
          <a:bodyPr>
            <a:normAutofit/>
          </a:bodyPr>
          <a:lstStyle/>
          <a:p>
            <a:r>
              <a:rPr lang="en-US" dirty="0"/>
              <a:t>Simplified Decision Making</a:t>
            </a:r>
          </a:p>
          <a:p>
            <a:r>
              <a:rPr lang="en-US" dirty="0"/>
              <a:t>It’s challenging enough to make decisions, let alone consistently making the exact, right decisions. </a:t>
            </a:r>
          </a:p>
          <a:p>
            <a:r>
              <a:rPr lang="en-US" dirty="0"/>
              <a:t>There are no guarantees that an organization’s decisions will work. </a:t>
            </a:r>
          </a:p>
          <a:p>
            <a:r>
              <a:rPr lang="en-US" dirty="0"/>
              <a:t>However, information systems help take some of the pain out of the process by offering information rapidly and easily.</a:t>
            </a:r>
            <a:endParaRPr lang="en-IN" dirty="0"/>
          </a:p>
        </p:txBody>
      </p:sp>
      <p:sp>
        <p:nvSpPr>
          <p:cNvPr id="3" name="Title 2">
            <a:extLst>
              <a:ext uri="{FF2B5EF4-FFF2-40B4-BE49-F238E27FC236}">
                <a16:creationId xmlns:a16="http://schemas.microsoft.com/office/drawing/2014/main" id="{939CFABF-DFEF-2D4F-346D-984775223CCD}"/>
              </a:ext>
            </a:extLst>
          </p:cNvPr>
          <p:cNvSpPr>
            <a:spLocks noGrp="1"/>
          </p:cNvSpPr>
          <p:nvPr>
            <p:ph type="title"/>
          </p:nvPr>
        </p:nvSpPr>
        <p:spPr/>
        <p:txBody>
          <a:bodyPr/>
          <a:lstStyle/>
          <a:p>
            <a:r>
              <a:rPr lang="en-US" dirty="0"/>
              <a:t>What Are the Main Applications of Information Technology?</a:t>
            </a:r>
            <a:endParaRPr lang="en-IN" dirty="0"/>
          </a:p>
        </p:txBody>
      </p:sp>
    </p:spTree>
    <p:extLst>
      <p:ext uri="{BB962C8B-B14F-4D97-AF65-F5344CB8AC3E}">
        <p14:creationId xmlns:p14="http://schemas.microsoft.com/office/powerpoint/2010/main" val="3417748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4CC85C-2F8E-6A23-00C8-2FA96369AC6D}"/>
              </a:ext>
            </a:extLst>
          </p:cNvPr>
          <p:cNvSpPr>
            <a:spLocks noGrp="1"/>
          </p:cNvSpPr>
          <p:nvPr>
            <p:ph sz="quarter" idx="12"/>
          </p:nvPr>
        </p:nvSpPr>
        <p:spPr/>
        <p:txBody>
          <a:bodyPr>
            <a:normAutofit/>
          </a:bodyPr>
          <a:lstStyle/>
          <a:p>
            <a:r>
              <a:rPr lang="en-US" dirty="0"/>
              <a:t>Improving Employee Behaviors and Attitudes</a:t>
            </a:r>
          </a:p>
          <a:p>
            <a:r>
              <a:rPr lang="en-US" dirty="0"/>
              <a:t>Information systems can be effectively employed to improve communication between employers and employees. </a:t>
            </a:r>
          </a:p>
          <a:p>
            <a:r>
              <a:rPr lang="en-US" dirty="0"/>
              <a:t>An efficient information system empowers employees by making relevant information more accessible, helping them become a part of the decision-making process. </a:t>
            </a:r>
          </a:p>
          <a:p>
            <a:r>
              <a:rPr lang="en-US" dirty="0"/>
              <a:t>This empowerment boosts motivation and increases commitment to the project or assignment.</a:t>
            </a:r>
            <a:endParaRPr lang="en-IN" dirty="0"/>
          </a:p>
        </p:txBody>
      </p:sp>
      <p:sp>
        <p:nvSpPr>
          <p:cNvPr id="3" name="Title 2">
            <a:extLst>
              <a:ext uri="{FF2B5EF4-FFF2-40B4-BE49-F238E27FC236}">
                <a16:creationId xmlns:a16="http://schemas.microsoft.com/office/drawing/2014/main" id="{939CFABF-DFEF-2D4F-346D-984775223CCD}"/>
              </a:ext>
            </a:extLst>
          </p:cNvPr>
          <p:cNvSpPr>
            <a:spLocks noGrp="1"/>
          </p:cNvSpPr>
          <p:nvPr>
            <p:ph type="title"/>
          </p:nvPr>
        </p:nvSpPr>
        <p:spPr/>
        <p:txBody>
          <a:bodyPr/>
          <a:lstStyle/>
          <a:p>
            <a:r>
              <a:rPr lang="en-US" dirty="0"/>
              <a:t>What Are the Main Applications of Information Technology?</a:t>
            </a:r>
            <a:endParaRPr lang="en-IN" dirty="0"/>
          </a:p>
        </p:txBody>
      </p:sp>
    </p:spTree>
    <p:extLst>
      <p:ext uri="{BB962C8B-B14F-4D97-AF65-F5344CB8AC3E}">
        <p14:creationId xmlns:p14="http://schemas.microsoft.com/office/powerpoint/2010/main" val="27008377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DEFB0A-BEDC-F0E3-E3BB-1710AACE8BE4}"/>
              </a:ext>
            </a:extLst>
          </p:cNvPr>
          <p:cNvSpPr>
            <a:spLocks noGrp="1"/>
          </p:cNvSpPr>
          <p:nvPr>
            <p:ph sz="quarter" idx="12"/>
          </p:nvPr>
        </p:nvSpPr>
        <p:spPr/>
        <p:txBody>
          <a:bodyPr>
            <a:normAutofit fontScale="85000" lnSpcReduction="20000"/>
          </a:bodyPr>
          <a:lstStyle/>
          <a:p>
            <a:r>
              <a:rPr lang="en-US" dirty="0"/>
              <a:t>Communication. Information system applications allow rapid data sharing on a global scale.</a:t>
            </a:r>
          </a:p>
          <a:p>
            <a:r>
              <a:rPr lang="en-US" dirty="0"/>
              <a:t>Education. Information systems help make remote learning easier (particularly useful during pandemics) and make people more comfortable with tech advancements such as smartphones, tablets, and other network devices.</a:t>
            </a:r>
          </a:p>
          <a:p>
            <a:r>
              <a:rPr lang="en-US" dirty="0"/>
              <a:t>Employment. The advent of information systems has directly resulted in creating new positions such as data analyzers and cyber-security experts.</a:t>
            </a:r>
          </a:p>
          <a:p>
            <a:r>
              <a:rPr lang="en-US" dirty="0"/>
              <a:t>Finance. Information systems make the transfer of funds more manageable and more secure.</a:t>
            </a:r>
          </a:p>
          <a:p>
            <a:r>
              <a:rPr lang="en-US" dirty="0"/>
              <a:t>Healthcare. Thanks to information systems, healthcare providers can access vital medical records faster.</a:t>
            </a:r>
          </a:p>
          <a:p>
            <a:r>
              <a:rPr lang="en-US" dirty="0"/>
              <a:t>Security. Information systems make it easier to employ data safeguards to reduce the likelihood of a data breach or malware.</a:t>
            </a:r>
            <a:endParaRPr lang="en-IN" dirty="0"/>
          </a:p>
        </p:txBody>
      </p:sp>
      <p:sp>
        <p:nvSpPr>
          <p:cNvPr id="3" name="Title 2">
            <a:extLst>
              <a:ext uri="{FF2B5EF4-FFF2-40B4-BE49-F238E27FC236}">
                <a16:creationId xmlns:a16="http://schemas.microsoft.com/office/drawing/2014/main" id="{D880C4A4-7932-D18F-0C69-7B29A024B305}"/>
              </a:ext>
            </a:extLst>
          </p:cNvPr>
          <p:cNvSpPr>
            <a:spLocks noGrp="1"/>
          </p:cNvSpPr>
          <p:nvPr>
            <p:ph type="title"/>
          </p:nvPr>
        </p:nvSpPr>
        <p:spPr/>
        <p:txBody>
          <a:bodyPr/>
          <a:lstStyle/>
          <a:p>
            <a:r>
              <a:rPr lang="en-IN" dirty="0"/>
              <a:t>Top level applications of IS</a:t>
            </a:r>
          </a:p>
        </p:txBody>
      </p:sp>
    </p:spTree>
    <p:extLst>
      <p:ext uri="{BB962C8B-B14F-4D97-AF65-F5344CB8AC3E}">
        <p14:creationId xmlns:p14="http://schemas.microsoft.com/office/powerpoint/2010/main" val="781402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7F7FD7-860E-11F5-604B-763D4A6EA6D1}"/>
              </a:ext>
            </a:extLst>
          </p:cNvPr>
          <p:cNvSpPr>
            <a:spLocks noGrp="1"/>
          </p:cNvSpPr>
          <p:nvPr>
            <p:ph sz="quarter" idx="12"/>
          </p:nvPr>
        </p:nvSpPr>
        <p:spPr/>
        <p:txBody>
          <a:bodyPr/>
          <a:lstStyle/>
          <a:p>
            <a:r>
              <a:rPr lang="en-US" dirty="0"/>
              <a:t>Enterprise resource planning (ERP) is a platform companies use to manage and integrate the essential parts of their businesses. </a:t>
            </a:r>
          </a:p>
          <a:p>
            <a:r>
              <a:rPr lang="en-US" dirty="0"/>
              <a:t>Many ERP software applications are critical to companies because they help them implement resource planning by integrating all the processes needed to run their companies with a single system.</a:t>
            </a:r>
            <a:endParaRPr lang="en-IN" dirty="0"/>
          </a:p>
        </p:txBody>
      </p:sp>
      <p:sp>
        <p:nvSpPr>
          <p:cNvPr id="3" name="Title 2">
            <a:extLst>
              <a:ext uri="{FF2B5EF4-FFF2-40B4-BE49-F238E27FC236}">
                <a16:creationId xmlns:a16="http://schemas.microsoft.com/office/drawing/2014/main" id="{622688B8-8EA8-27CB-46C7-F39E62126BF4}"/>
              </a:ext>
            </a:extLst>
          </p:cNvPr>
          <p:cNvSpPr>
            <a:spLocks noGrp="1"/>
          </p:cNvSpPr>
          <p:nvPr>
            <p:ph type="title"/>
          </p:nvPr>
        </p:nvSpPr>
        <p:spPr/>
        <p:txBody>
          <a:bodyPr/>
          <a:lstStyle/>
          <a:p>
            <a:r>
              <a:rPr lang="en-IN" dirty="0"/>
              <a:t>Enterprise Resource Planning (ERP)</a:t>
            </a:r>
          </a:p>
        </p:txBody>
      </p:sp>
    </p:spTree>
    <p:extLst>
      <p:ext uri="{BB962C8B-B14F-4D97-AF65-F5344CB8AC3E}">
        <p14:creationId xmlns:p14="http://schemas.microsoft.com/office/powerpoint/2010/main" val="6788974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7F7FD7-860E-11F5-604B-763D4A6EA6D1}"/>
              </a:ext>
            </a:extLst>
          </p:cNvPr>
          <p:cNvSpPr>
            <a:spLocks noGrp="1"/>
          </p:cNvSpPr>
          <p:nvPr>
            <p:ph sz="quarter" idx="12"/>
          </p:nvPr>
        </p:nvSpPr>
        <p:spPr/>
        <p:txBody>
          <a:bodyPr/>
          <a:lstStyle/>
          <a:p>
            <a:r>
              <a:rPr lang="en-US" dirty="0"/>
              <a:t>Enterprise resource planning (ERP) is a platform companies use to manage and integrate the essential parts of their businesses. </a:t>
            </a:r>
          </a:p>
          <a:p>
            <a:r>
              <a:rPr lang="en-US" dirty="0"/>
              <a:t>Many ERP software applications are critical to companies because they help them implement resource planning by integrating all the processes needed to run their companies with a single system.</a:t>
            </a:r>
          </a:p>
          <a:p>
            <a:r>
              <a:rPr lang="en-US" dirty="0"/>
              <a:t>An ERP software system can also integrate planning, purchasing inventory, sales, marketing, finance, human resources, and more.</a:t>
            </a:r>
            <a:endParaRPr lang="en-IN" dirty="0"/>
          </a:p>
        </p:txBody>
      </p:sp>
      <p:sp>
        <p:nvSpPr>
          <p:cNvPr id="3" name="Title 2">
            <a:extLst>
              <a:ext uri="{FF2B5EF4-FFF2-40B4-BE49-F238E27FC236}">
                <a16:creationId xmlns:a16="http://schemas.microsoft.com/office/drawing/2014/main" id="{622688B8-8EA8-27CB-46C7-F39E62126BF4}"/>
              </a:ext>
            </a:extLst>
          </p:cNvPr>
          <p:cNvSpPr>
            <a:spLocks noGrp="1"/>
          </p:cNvSpPr>
          <p:nvPr>
            <p:ph type="title"/>
          </p:nvPr>
        </p:nvSpPr>
        <p:spPr/>
        <p:txBody>
          <a:bodyPr/>
          <a:lstStyle/>
          <a:p>
            <a:r>
              <a:rPr lang="en-IN" dirty="0"/>
              <a:t>Enterprise Resource Planning (ERP)</a:t>
            </a:r>
          </a:p>
        </p:txBody>
      </p:sp>
    </p:spTree>
    <p:extLst>
      <p:ext uri="{BB962C8B-B14F-4D97-AF65-F5344CB8AC3E}">
        <p14:creationId xmlns:p14="http://schemas.microsoft.com/office/powerpoint/2010/main" val="2716641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2688B8-8EA8-27CB-46C7-F39E62126BF4}"/>
              </a:ext>
            </a:extLst>
          </p:cNvPr>
          <p:cNvSpPr>
            <a:spLocks noGrp="1"/>
          </p:cNvSpPr>
          <p:nvPr>
            <p:ph type="title"/>
          </p:nvPr>
        </p:nvSpPr>
        <p:spPr/>
        <p:txBody>
          <a:bodyPr/>
          <a:lstStyle/>
          <a:p>
            <a:r>
              <a:rPr lang="en-IN" dirty="0"/>
              <a:t>Enterprise Resource Planning (ERP)</a:t>
            </a:r>
          </a:p>
        </p:txBody>
      </p:sp>
      <p:pic>
        <p:nvPicPr>
          <p:cNvPr id="7" name="Picture 6">
            <a:extLst>
              <a:ext uri="{FF2B5EF4-FFF2-40B4-BE49-F238E27FC236}">
                <a16:creationId xmlns:a16="http://schemas.microsoft.com/office/drawing/2014/main" id="{DC73599B-ABCB-2FDA-955C-E731218D2A2D}"/>
              </a:ext>
            </a:extLst>
          </p:cNvPr>
          <p:cNvPicPr>
            <a:picLocks noChangeAspect="1"/>
          </p:cNvPicPr>
          <p:nvPr/>
        </p:nvPicPr>
        <p:blipFill rotWithShape="1">
          <a:blip r:embed="rId2"/>
          <a:srcRect l="12653" t="32932" r="44286" b="11814"/>
          <a:stretch/>
        </p:blipFill>
        <p:spPr>
          <a:xfrm>
            <a:off x="1455576" y="1386154"/>
            <a:ext cx="5430416" cy="3919522"/>
          </a:xfrm>
          <a:prstGeom prst="rect">
            <a:avLst/>
          </a:prstGeom>
        </p:spPr>
      </p:pic>
      <p:pic>
        <p:nvPicPr>
          <p:cNvPr id="9" name="Picture 8">
            <a:extLst>
              <a:ext uri="{FF2B5EF4-FFF2-40B4-BE49-F238E27FC236}">
                <a16:creationId xmlns:a16="http://schemas.microsoft.com/office/drawing/2014/main" id="{83E75BD3-59DD-2637-69D9-B2AAF8152E3A}"/>
              </a:ext>
            </a:extLst>
          </p:cNvPr>
          <p:cNvPicPr>
            <a:picLocks noChangeAspect="1"/>
          </p:cNvPicPr>
          <p:nvPr/>
        </p:nvPicPr>
        <p:blipFill rotWithShape="1">
          <a:blip r:embed="rId3"/>
          <a:srcRect l="13062" t="29410" r="43877" b="42290"/>
          <a:stretch/>
        </p:blipFill>
        <p:spPr>
          <a:xfrm>
            <a:off x="1520890" y="5305676"/>
            <a:ext cx="5430416" cy="1455575"/>
          </a:xfrm>
          <a:prstGeom prst="rect">
            <a:avLst/>
          </a:prstGeom>
        </p:spPr>
      </p:pic>
    </p:spTree>
    <p:extLst>
      <p:ext uri="{BB962C8B-B14F-4D97-AF65-F5344CB8AC3E}">
        <p14:creationId xmlns:p14="http://schemas.microsoft.com/office/powerpoint/2010/main" val="31673075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B729-2AAB-7869-81F1-FC85BC16F475}"/>
              </a:ext>
            </a:extLst>
          </p:cNvPr>
          <p:cNvSpPr>
            <a:spLocks noGrp="1"/>
          </p:cNvSpPr>
          <p:nvPr>
            <p:ph type="title"/>
          </p:nvPr>
        </p:nvSpPr>
        <p:spPr/>
        <p:txBody>
          <a:bodyPr/>
          <a:lstStyle/>
          <a:p>
            <a:r>
              <a:rPr lang="en-IN" dirty="0"/>
              <a:t>Types of ERP</a:t>
            </a:r>
          </a:p>
        </p:txBody>
      </p:sp>
      <p:pic>
        <p:nvPicPr>
          <p:cNvPr id="7" name="Picture 6">
            <a:extLst>
              <a:ext uri="{FF2B5EF4-FFF2-40B4-BE49-F238E27FC236}">
                <a16:creationId xmlns:a16="http://schemas.microsoft.com/office/drawing/2014/main" id="{57B4225A-2AF4-3EDF-CFDF-AC9DBA6EB6CC}"/>
              </a:ext>
            </a:extLst>
          </p:cNvPr>
          <p:cNvPicPr>
            <a:picLocks noChangeAspect="1"/>
          </p:cNvPicPr>
          <p:nvPr/>
        </p:nvPicPr>
        <p:blipFill rotWithShape="1">
          <a:blip r:embed="rId2"/>
          <a:srcRect l="18367" t="18526" r="8061" b="15261"/>
          <a:stretch/>
        </p:blipFill>
        <p:spPr>
          <a:xfrm>
            <a:off x="307910" y="1810138"/>
            <a:ext cx="8484007" cy="4366727"/>
          </a:xfrm>
          <a:prstGeom prst="rect">
            <a:avLst/>
          </a:prstGeom>
        </p:spPr>
      </p:pic>
    </p:spTree>
    <p:extLst>
      <p:ext uri="{BB962C8B-B14F-4D97-AF65-F5344CB8AC3E}">
        <p14:creationId xmlns:p14="http://schemas.microsoft.com/office/powerpoint/2010/main" val="4014740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0D56E9-8348-2708-532E-F5275DB48B2B}"/>
              </a:ext>
            </a:extLst>
          </p:cNvPr>
          <p:cNvSpPr>
            <a:spLocks noGrp="1"/>
          </p:cNvSpPr>
          <p:nvPr>
            <p:ph type="title"/>
          </p:nvPr>
        </p:nvSpPr>
        <p:spPr/>
        <p:txBody>
          <a:bodyPr/>
          <a:lstStyle/>
          <a:p>
            <a:r>
              <a:rPr lang="en-IN" dirty="0"/>
              <a:t>Enterprise Information System</a:t>
            </a:r>
          </a:p>
        </p:txBody>
      </p:sp>
      <p:pic>
        <p:nvPicPr>
          <p:cNvPr id="4" name="Picture 3">
            <a:extLst>
              <a:ext uri="{FF2B5EF4-FFF2-40B4-BE49-F238E27FC236}">
                <a16:creationId xmlns:a16="http://schemas.microsoft.com/office/drawing/2014/main" id="{951AF548-D0DA-F924-4B6D-4BB32BD5722C}"/>
              </a:ext>
            </a:extLst>
          </p:cNvPr>
          <p:cNvPicPr>
            <a:picLocks noChangeAspect="1"/>
          </p:cNvPicPr>
          <p:nvPr/>
        </p:nvPicPr>
        <p:blipFill rotWithShape="1">
          <a:blip r:embed="rId2"/>
          <a:srcRect l="1632" t="6372" r="1224" b="11814"/>
          <a:stretch/>
        </p:blipFill>
        <p:spPr>
          <a:xfrm>
            <a:off x="-8274" y="1754153"/>
            <a:ext cx="9152274" cy="4335795"/>
          </a:xfrm>
          <a:prstGeom prst="rect">
            <a:avLst/>
          </a:prstGeom>
        </p:spPr>
      </p:pic>
    </p:spTree>
    <p:extLst>
      <p:ext uri="{BB962C8B-B14F-4D97-AF65-F5344CB8AC3E}">
        <p14:creationId xmlns:p14="http://schemas.microsoft.com/office/powerpoint/2010/main" val="4881586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B729-2AAB-7869-81F1-FC85BC16F475}"/>
              </a:ext>
            </a:extLst>
          </p:cNvPr>
          <p:cNvSpPr>
            <a:spLocks noGrp="1"/>
          </p:cNvSpPr>
          <p:nvPr>
            <p:ph type="title"/>
          </p:nvPr>
        </p:nvSpPr>
        <p:spPr/>
        <p:txBody>
          <a:bodyPr/>
          <a:lstStyle/>
          <a:p>
            <a:r>
              <a:rPr lang="en-IN" dirty="0"/>
              <a:t>Types of ERP</a:t>
            </a:r>
          </a:p>
        </p:txBody>
      </p:sp>
      <p:pic>
        <p:nvPicPr>
          <p:cNvPr id="7" name="Picture 6">
            <a:extLst>
              <a:ext uri="{FF2B5EF4-FFF2-40B4-BE49-F238E27FC236}">
                <a16:creationId xmlns:a16="http://schemas.microsoft.com/office/drawing/2014/main" id="{F2637DD2-00D8-AA66-B3A4-5BB081529D90}"/>
              </a:ext>
            </a:extLst>
          </p:cNvPr>
          <p:cNvPicPr>
            <a:picLocks noChangeAspect="1"/>
          </p:cNvPicPr>
          <p:nvPr/>
        </p:nvPicPr>
        <p:blipFill rotWithShape="1">
          <a:blip r:embed="rId2"/>
          <a:srcRect l="18877" t="42835" r="7551" b="10181"/>
          <a:stretch/>
        </p:blipFill>
        <p:spPr>
          <a:xfrm>
            <a:off x="461035" y="1786811"/>
            <a:ext cx="8402727" cy="3018455"/>
          </a:xfrm>
          <a:prstGeom prst="rect">
            <a:avLst/>
          </a:prstGeom>
        </p:spPr>
      </p:pic>
    </p:spTree>
    <p:extLst>
      <p:ext uri="{BB962C8B-B14F-4D97-AF65-F5344CB8AC3E}">
        <p14:creationId xmlns:p14="http://schemas.microsoft.com/office/powerpoint/2010/main" val="2349613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2688B8-8EA8-27CB-46C7-F39E62126BF4}"/>
              </a:ext>
            </a:extLst>
          </p:cNvPr>
          <p:cNvSpPr>
            <a:spLocks noGrp="1"/>
          </p:cNvSpPr>
          <p:nvPr>
            <p:ph type="title"/>
          </p:nvPr>
        </p:nvSpPr>
        <p:spPr/>
        <p:txBody>
          <a:bodyPr/>
          <a:lstStyle/>
          <a:p>
            <a:r>
              <a:rPr lang="en-IN" dirty="0"/>
              <a:t>Enterprise Resource Planning (ERP)</a:t>
            </a:r>
          </a:p>
        </p:txBody>
      </p:sp>
      <p:pic>
        <p:nvPicPr>
          <p:cNvPr id="3074" name="Picture 2" descr="Refer to caption">
            <a:extLst>
              <a:ext uri="{FF2B5EF4-FFF2-40B4-BE49-F238E27FC236}">
                <a16:creationId xmlns:a16="http://schemas.microsoft.com/office/drawing/2014/main" id="{D1611609-8A5C-E65B-43C6-F5E90E925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77" y="1492899"/>
            <a:ext cx="6509431" cy="4907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57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7F7FD7-860E-11F5-604B-763D4A6EA6D1}"/>
              </a:ext>
            </a:extLst>
          </p:cNvPr>
          <p:cNvSpPr>
            <a:spLocks noGrp="1"/>
          </p:cNvSpPr>
          <p:nvPr>
            <p:ph sz="quarter" idx="12"/>
          </p:nvPr>
        </p:nvSpPr>
        <p:spPr/>
        <p:txBody>
          <a:bodyPr>
            <a:normAutofit fontScale="92500" lnSpcReduction="10000"/>
          </a:bodyPr>
          <a:lstStyle/>
          <a:p>
            <a:r>
              <a:rPr lang="en-US" dirty="0"/>
              <a:t>ERP software can integrate all the processes needed to run a company.</a:t>
            </a:r>
          </a:p>
          <a:p>
            <a:r>
              <a:rPr lang="en-US" dirty="0"/>
              <a:t>ERP solutions have evolved over the years, and many are now typically web-based applications that users can access remotely.</a:t>
            </a:r>
          </a:p>
          <a:p>
            <a:r>
              <a:rPr lang="en-US" dirty="0"/>
              <a:t>Some benefits of ERP include the free flow of communication between business areas, a single source of information, and accurate, real-time data reporting.</a:t>
            </a:r>
          </a:p>
          <a:p>
            <a:r>
              <a:rPr lang="en-US" dirty="0"/>
              <a:t>There are hundreds of ERP applications a company can choose from, and most can be customized.</a:t>
            </a:r>
          </a:p>
          <a:p>
            <a:r>
              <a:rPr lang="en-US" dirty="0"/>
              <a:t>An ERP system can be ineffective if a company doesn't implement it carefully.</a:t>
            </a:r>
            <a:endParaRPr lang="en-IN" dirty="0"/>
          </a:p>
        </p:txBody>
      </p:sp>
      <p:sp>
        <p:nvSpPr>
          <p:cNvPr id="3" name="Title 2">
            <a:extLst>
              <a:ext uri="{FF2B5EF4-FFF2-40B4-BE49-F238E27FC236}">
                <a16:creationId xmlns:a16="http://schemas.microsoft.com/office/drawing/2014/main" id="{622688B8-8EA8-27CB-46C7-F39E62126BF4}"/>
              </a:ext>
            </a:extLst>
          </p:cNvPr>
          <p:cNvSpPr>
            <a:spLocks noGrp="1"/>
          </p:cNvSpPr>
          <p:nvPr>
            <p:ph type="title"/>
          </p:nvPr>
        </p:nvSpPr>
        <p:spPr/>
        <p:txBody>
          <a:bodyPr/>
          <a:lstStyle/>
          <a:p>
            <a:r>
              <a:rPr lang="en-IN" dirty="0"/>
              <a:t>Enterprise Resource Planning (ERP)</a:t>
            </a:r>
          </a:p>
        </p:txBody>
      </p:sp>
    </p:spTree>
    <p:extLst>
      <p:ext uri="{BB962C8B-B14F-4D97-AF65-F5344CB8AC3E}">
        <p14:creationId xmlns:p14="http://schemas.microsoft.com/office/powerpoint/2010/main" val="708783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7F7FD7-860E-11F5-604B-763D4A6EA6D1}"/>
              </a:ext>
            </a:extLst>
          </p:cNvPr>
          <p:cNvSpPr>
            <a:spLocks noGrp="1"/>
          </p:cNvSpPr>
          <p:nvPr>
            <p:ph sz="quarter" idx="12"/>
          </p:nvPr>
        </p:nvSpPr>
        <p:spPr/>
        <p:txBody>
          <a:bodyPr>
            <a:normAutofit/>
          </a:bodyPr>
          <a:lstStyle/>
          <a:p>
            <a:r>
              <a:rPr lang="en-US" dirty="0"/>
              <a:t>ERP applications also allow the different departments to communicate and share information more easily with the rest of the company. </a:t>
            </a:r>
          </a:p>
          <a:p>
            <a:r>
              <a:rPr lang="en-US" dirty="0"/>
              <a:t>It collects information about the activity and state of different divisions, making this information available to other parts, where it can be used productively</a:t>
            </a:r>
            <a:endParaRPr lang="en-IN" dirty="0"/>
          </a:p>
        </p:txBody>
      </p:sp>
      <p:sp>
        <p:nvSpPr>
          <p:cNvPr id="3" name="Title 2">
            <a:extLst>
              <a:ext uri="{FF2B5EF4-FFF2-40B4-BE49-F238E27FC236}">
                <a16:creationId xmlns:a16="http://schemas.microsoft.com/office/drawing/2014/main" id="{622688B8-8EA8-27CB-46C7-F39E62126BF4}"/>
              </a:ext>
            </a:extLst>
          </p:cNvPr>
          <p:cNvSpPr>
            <a:spLocks noGrp="1"/>
          </p:cNvSpPr>
          <p:nvPr>
            <p:ph type="title"/>
          </p:nvPr>
        </p:nvSpPr>
        <p:spPr/>
        <p:txBody>
          <a:bodyPr/>
          <a:lstStyle/>
          <a:p>
            <a:r>
              <a:rPr lang="en-IN" dirty="0"/>
              <a:t>Enterprise Resource Planning (ERP)</a:t>
            </a:r>
          </a:p>
        </p:txBody>
      </p:sp>
    </p:spTree>
    <p:extLst>
      <p:ext uri="{BB962C8B-B14F-4D97-AF65-F5344CB8AC3E}">
        <p14:creationId xmlns:p14="http://schemas.microsoft.com/office/powerpoint/2010/main" val="1445429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DC5752-9F26-739F-19BB-2C79788DF6B4}"/>
              </a:ext>
            </a:extLst>
          </p:cNvPr>
          <p:cNvSpPr>
            <a:spLocks noGrp="1"/>
          </p:cNvSpPr>
          <p:nvPr>
            <p:ph type="title"/>
          </p:nvPr>
        </p:nvSpPr>
        <p:spPr/>
        <p:txBody>
          <a:bodyPr/>
          <a:lstStyle/>
          <a:p>
            <a:r>
              <a:rPr lang="en-IN" dirty="0"/>
              <a:t>ERP Software</a:t>
            </a:r>
          </a:p>
        </p:txBody>
      </p:sp>
      <p:pic>
        <p:nvPicPr>
          <p:cNvPr id="6" name="Picture 5">
            <a:extLst>
              <a:ext uri="{FF2B5EF4-FFF2-40B4-BE49-F238E27FC236}">
                <a16:creationId xmlns:a16="http://schemas.microsoft.com/office/drawing/2014/main" id="{A0307653-3380-9BB0-BB45-4A68E6E80C5B}"/>
              </a:ext>
            </a:extLst>
          </p:cNvPr>
          <p:cNvPicPr>
            <a:picLocks noChangeAspect="1"/>
          </p:cNvPicPr>
          <p:nvPr/>
        </p:nvPicPr>
        <p:blipFill rotWithShape="1">
          <a:blip r:embed="rId2"/>
          <a:srcRect l="24592" t="24331" r="12857" b="13991"/>
          <a:stretch/>
        </p:blipFill>
        <p:spPr>
          <a:xfrm>
            <a:off x="395721" y="1707501"/>
            <a:ext cx="8533675" cy="4733198"/>
          </a:xfrm>
          <a:prstGeom prst="rect">
            <a:avLst/>
          </a:prstGeom>
        </p:spPr>
      </p:pic>
    </p:spTree>
    <p:extLst>
      <p:ext uri="{BB962C8B-B14F-4D97-AF65-F5344CB8AC3E}">
        <p14:creationId xmlns:p14="http://schemas.microsoft.com/office/powerpoint/2010/main" val="3196098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56468-23D0-32CE-680F-D382050E36CC}"/>
              </a:ext>
            </a:extLst>
          </p:cNvPr>
          <p:cNvSpPr>
            <a:spLocks noGrp="1"/>
          </p:cNvSpPr>
          <p:nvPr>
            <p:ph type="title"/>
          </p:nvPr>
        </p:nvSpPr>
        <p:spPr/>
        <p:txBody>
          <a:bodyPr/>
          <a:lstStyle/>
          <a:p>
            <a:r>
              <a:rPr lang="en-IN" dirty="0"/>
              <a:t>Benefits of ERP</a:t>
            </a:r>
          </a:p>
        </p:txBody>
      </p:sp>
      <p:pic>
        <p:nvPicPr>
          <p:cNvPr id="7" name="Picture 6">
            <a:extLst>
              <a:ext uri="{FF2B5EF4-FFF2-40B4-BE49-F238E27FC236}">
                <a16:creationId xmlns:a16="http://schemas.microsoft.com/office/drawing/2014/main" id="{F659A73D-9F01-E86D-94E2-755C3198CBA6}"/>
              </a:ext>
            </a:extLst>
          </p:cNvPr>
          <p:cNvPicPr>
            <a:picLocks noChangeAspect="1"/>
          </p:cNvPicPr>
          <p:nvPr/>
        </p:nvPicPr>
        <p:blipFill rotWithShape="1">
          <a:blip r:embed="rId2"/>
          <a:srcRect l="18571" t="17439" r="5224" b="7278"/>
          <a:stretch/>
        </p:blipFill>
        <p:spPr>
          <a:xfrm>
            <a:off x="279917" y="1492897"/>
            <a:ext cx="8781517" cy="4879911"/>
          </a:xfrm>
          <a:prstGeom prst="rect">
            <a:avLst/>
          </a:prstGeom>
        </p:spPr>
      </p:pic>
    </p:spTree>
    <p:extLst>
      <p:ext uri="{BB962C8B-B14F-4D97-AF65-F5344CB8AC3E}">
        <p14:creationId xmlns:p14="http://schemas.microsoft.com/office/powerpoint/2010/main" val="149059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FAADA6-FAB4-B5CE-A4C7-8CB854FAD262}"/>
              </a:ext>
            </a:extLst>
          </p:cNvPr>
          <p:cNvSpPr>
            <a:spLocks noGrp="1"/>
          </p:cNvSpPr>
          <p:nvPr>
            <p:ph type="title"/>
          </p:nvPr>
        </p:nvSpPr>
        <p:spPr/>
        <p:txBody>
          <a:bodyPr/>
          <a:lstStyle/>
          <a:p>
            <a:r>
              <a:rPr lang="en-IN" dirty="0"/>
              <a:t>Latest Trends in ERP</a:t>
            </a:r>
          </a:p>
        </p:txBody>
      </p:sp>
      <p:pic>
        <p:nvPicPr>
          <p:cNvPr id="5" name="Picture 4">
            <a:extLst>
              <a:ext uri="{FF2B5EF4-FFF2-40B4-BE49-F238E27FC236}">
                <a16:creationId xmlns:a16="http://schemas.microsoft.com/office/drawing/2014/main" id="{4C12C5C3-58D9-E7D1-D70D-39BC13EF0B94}"/>
              </a:ext>
            </a:extLst>
          </p:cNvPr>
          <p:cNvPicPr>
            <a:picLocks noChangeAspect="1"/>
          </p:cNvPicPr>
          <p:nvPr/>
        </p:nvPicPr>
        <p:blipFill rotWithShape="1">
          <a:blip r:embed="rId2"/>
          <a:srcRect l="18266" t="16530" r="6531" b="20159"/>
          <a:stretch/>
        </p:blipFill>
        <p:spPr>
          <a:xfrm>
            <a:off x="177282" y="1343608"/>
            <a:ext cx="8814310" cy="5225143"/>
          </a:xfrm>
          <a:prstGeom prst="rect">
            <a:avLst/>
          </a:prstGeom>
        </p:spPr>
      </p:pic>
    </p:spTree>
    <p:extLst>
      <p:ext uri="{BB962C8B-B14F-4D97-AF65-F5344CB8AC3E}">
        <p14:creationId xmlns:p14="http://schemas.microsoft.com/office/powerpoint/2010/main" val="1436299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7C3992BE-3861-A8B8-A2BA-CD5ABD7118CE}"/>
              </a:ext>
            </a:extLst>
          </p:cNvPr>
          <p:cNvSpPr>
            <a:spLocks noGrp="1" noChangeArrowheads="1"/>
          </p:cNvSpPr>
          <p:nvPr>
            <p:ph type="ctrTitle" idx="4294967295"/>
          </p:nvPr>
        </p:nvSpPr>
        <p:spPr>
          <a:xfrm>
            <a:off x="685800" y="2321767"/>
            <a:ext cx="7772400" cy="1143000"/>
          </a:xfrm>
          <a:noFill/>
        </p:spPr>
        <p:txBody>
          <a:bodyPr anchor="ctr">
            <a:normAutofit fontScale="90000"/>
          </a:bodyPr>
          <a:lstStyle/>
          <a:p>
            <a:pPr algn="ctr"/>
            <a:br>
              <a:rPr lang="en-US" altLang="en-US" b="1" dirty="0"/>
            </a:br>
            <a:br>
              <a:rPr lang="en-US" altLang="en-US" b="1" dirty="0"/>
            </a:br>
            <a:r>
              <a:rPr lang="en-US" altLang="en-US" b="1" dirty="0"/>
              <a:t> Supply Chain Management Introduction</a:t>
            </a:r>
            <a:br>
              <a:rPr lang="en-US" altLang="en-US" b="1" dirty="0"/>
            </a:br>
            <a:br>
              <a:rPr lang="en-US" altLang="en-US" b="1" dirty="0"/>
            </a:br>
            <a:endParaRPr lang="en-US" altLang="en-US" b="1"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a:extLst>
              <a:ext uri="{FF2B5EF4-FFF2-40B4-BE49-F238E27FC236}">
                <a16:creationId xmlns:a16="http://schemas.microsoft.com/office/drawing/2014/main" id="{AF31084C-BFC5-178F-EFA4-E62DD1519A4D}"/>
              </a:ext>
            </a:extLst>
          </p:cNvPr>
          <p:cNvSpPr>
            <a:spLocks noGrp="1" noChangeArrowheads="1"/>
          </p:cNvSpPr>
          <p:nvPr>
            <p:ph sz="quarter" idx="12"/>
          </p:nvPr>
        </p:nvSpPr>
        <p:spPr>
          <a:noFill/>
        </p:spPr>
        <p:txBody>
          <a:bodyPr/>
          <a:lstStyle/>
          <a:p>
            <a:r>
              <a:rPr lang="en-US" altLang="en-US" b="1" dirty="0"/>
              <a:t>What is supply chain management?</a:t>
            </a:r>
          </a:p>
          <a:p>
            <a:r>
              <a:rPr lang="en-US" altLang="en-US" b="1" dirty="0"/>
              <a:t>A supply chain strategy framework </a:t>
            </a:r>
          </a:p>
          <a:p>
            <a:r>
              <a:rPr lang="en-US" altLang="en-US" b="1" dirty="0"/>
              <a:t>Components of a SCM</a:t>
            </a:r>
          </a:p>
          <a:p>
            <a:r>
              <a:rPr lang="en-US" altLang="en-US" b="1" dirty="0"/>
              <a:t>Major obstacles and common problems</a:t>
            </a:r>
          </a:p>
          <a:p>
            <a:r>
              <a:rPr lang="en-US" altLang="en-US" b="1" dirty="0"/>
              <a:t> Seven Eleven Japan</a:t>
            </a:r>
          </a:p>
        </p:txBody>
      </p:sp>
      <p:sp>
        <p:nvSpPr>
          <p:cNvPr id="12290" name="Rectangle 2">
            <a:extLst>
              <a:ext uri="{FF2B5EF4-FFF2-40B4-BE49-F238E27FC236}">
                <a16:creationId xmlns:a16="http://schemas.microsoft.com/office/drawing/2014/main" id="{3C0F43DE-3B57-B3AA-A047-7BF677A65A72}"/>
              </a:ext>
            </a:extLst>
          </p:cNvPr>
          <p:cNvSpPr>
            <a:spLocks noGrp="1" noChangeArrowheads="1"/>
          </p:cNvSpPr>
          <p:nvPr>
            <p:ph type="title"/>
          </p:nvPr>
        </p:nvSpPr>
        <p:spPr>
          <a:noFill/>
        </p:spPr>
        <p:txBody>
          <a:bodyPr/>
          <a:lstStyle/>
          <a:p>
            <a:r>
              <a:rPr lang="en-US" altLang="en-US" b="1"/>
              <a:t>Outline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5" descr="_4o4qarj[1]">
            <a:extLst>
              <a:ext uri="{FF2B5EF4-FFF2-40B4-BE49-F238E27FC236}">
                <a16:creationId xmlns:a16="http://schemas.microsoft.com/office/drawing/2014/main" id="{5A6849C5-ECAB-2746-5B24-E796AD3CFA23}"/>
              </a:ext>
            </a:extLst>
          </p:cNvPr>
          <p:cNvPicPr>
            <a:picLocks noGrp="1" noChangeAspect="1" noChangeArrowheads="1"/>
          </p:cNvPicPr>
          <p:nvPr>
            <p:ph sz="quarter" idx="12"/>
          </p:nvPr>
        </p:nvPicPr>
        <p:blipFill>
          <a:blip r:embed="rId3" cstate="print">
            <a:extLst>
              <a:ext uri="{28A0092B-C50C-407E-A947-70E740481C1C}">
                <a14:useLocalDpi xmlns:a14="http://schemas.microsoft.com/office/drawing/2010/main" val="0"/>
              </a:ext>
            </a:extLst>
          </a:blip>
          <a:stretch>
            <a:fillRect/>
          </a:stretch>
        </p:blipFill>
        <p:spPr>
          <a:xfrm>
            <a:off x="5663786" y="1390645"/>
            <a:ext cx="3134981" cy="2294950"/>
          </a:xfrm>
          <a:noFill/>
        </p:spPr>
      </p:pic>
      <p:sp>
        <p:nvSpPr>
          <p:cNvPr id="13314" name="Rectangle 2">
            <a:extLst>
              <a:ext uri="{FF2B5EF4-FFF2-40B4-BE49-F238E27FC236}">
                <a16:creationId xmlns:a16="http://schemas.microsoft.com/office/drawing/2014/main" id="{505D1A8A-7E6D-A367-3517-064BD3348FAD}"/>
              </a:ext>
            </a:extLst>
          </p:cNvPr>
          <p:cNvSpPr>
            <a:spLocks noGrp="1" noChangeArrowheads="1"/>
          </p:cNvSpPr>
          <p:nvPr>
            <p:ph type="title"/>
          </p:nvPr>
        </p:nvSpPr>
        <p:spPr>
          <a:noFill/>
        </p:spPr>
        <p:txBody>
          <a:bodyPr/>
          <a:lstStyle/>
          <a:p>
            <a:r>
              <a:rPr lang="en-US" altLang="en-US" b="1"/>
              <a:t>Traditional View: Supply Chains in the Economy (1990, 1996)</a:t>
            </a:r>
          </a:p>
        </p:txBody>
      </p:sp>
      <p:sp>
        <p:nvSpPr>
          <p:cNvPr id="13315" name="Rectangle 3">
            <a:extLst>
              <a:ext uri="{FF2B5EF4-FFF2-40B4-BE49-F238E27FC236}">
                <a16:creationId xmlns:a16="http://schemas.microsoft.com/office/drawing/2014/main" id="{520573BE-539B-6E44-177B-250D59934702}"/>
              </a:ext>
            </a:extLst>
          </p:cNvPr>
          <p:cNvSpPr>
            <a:spLocks noGrp="1" noChangeArrowheads="1"/>
          </p:cNvSpPr>
          <p:nvPr>
            <p:ph type="body" sz="half" idx="4294967295"/>
          </p:nvPr>
        </p:nvSpPr>
        <p:spPr>
          <a:xfrm>
            <a:off x="167951" y="1572208"/>
            <a:ext cx="6172200" cy="3124200"/>
          </a:xfrm>
          <a:noFill/>
        </p:spPr>
        <p:txBody>
          <a:bodyPr>
            <a:normAutofit fontScale="92500" lnSpcReduction="10000"/>
          </a:bodyPr>
          <a:lstStyle/>
          <a:p>
            <a:r>
              <a:rPr lang="en-US" altLang="en-US" sz="2000" b="1" dirty="0"/>
              <a:t>Freight Transportation	$352, $455 B</a:t>
            </a:r>
          </a:p>
          <a:p>
            <a:pPr lvl="1"/>
            <a:r>
              <a:rPr lang="en-US" altLang="en-US" sz="1600" b="1" dirty="0"/>
              <a:t>Transportation manager in charge</a:t>
            </a:r>
          </a:p>
          <a:p>
            <a:pPr lvl="1"/>
            <a:r>
              <a:rPr lang="en-US" altLang="en-US" sz="1600" b="1" dirty="0"/>
              <a:t>Transportation software</a:t>
            </a:r>
          </a:p>
          <a:p>
            <a:r>
              <a:rPr lang="en-US" altLang="en-US" sz="2000" b="1" dirty="0"/>
              <a:t>Inventory Expense		$221, $311 B</a:t>
            </a:r>
          </a:p>
          <a:p>
            <a:pPr lvl="1"/>
            <a:r>
              <a:rPr lang="en-US" altLang="en-US" sz="1600" b="1" dirty="0"/>
              <a:t>Inventory manager in charge</a:t>
            </a:r>
          </a:p>
          <a:p>
            <a:pPr lvl="1"/>
            <a:r>
              <a:rPr lang="en-US" altLang="en-US" sz="1600" b="1" dirty="0"/>
              <a:t>Inventory software</a:t>
            </a:r>
          </a:p>
          <a:p>
            <a:r>
              <a:rPr lang="en-US" altLang="en-US" sz="2000" b="1" dirty="0"/>
              <a:t>Administrative Expense	$27, $31 B</a:t>
            </a:r>
          </a:p>
          <a:p>
            <a:endParaRPr lang="en-US" altLang="en-US" sz="2000" b="1" dirty="0"/>
          </a:p>
          <a:p>
            <a:r>
              <a:rPr lang="en-US" altLang="en-US" sz="2000" b="1" dirty="0"/>
              <a:t>Logistics related activity 	11%, 10.5% of GNP</a:t>
            </a:r>
          </a:p>
        </p:txBody>
      </p:sp>
      <p:sp>
        <p:nvSpPr>
          <p:cNvPr id="13317" name="Rectangle 8">
            <a:extLst>
              <a:ext uri="{FF2B5EF4-FFF2-40B4-BE49-F238E27FC236}">
                <a16:creationId xmlns:a16="http://schemas.microsoft.com/office/drawing/2014/main" id="{56EB3345-D8CB-E4FA-69AD-6EE9C78D45D8}"/>
              </a:ext>
            </a:extLst>
          </p:cNvPr>
          <p:cNvSpPr>
            <a:spLocks noChangeArrowheads="1"/>
          </p:cNvSpPr>
          <p:nvPr/>
        </p:nvSpPr>
        <p:spPr bwMode="auto">
          <a:xfrm>
            <a:off x="239810" y="5149460"/>
            <a:ext cx="81978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buClr>
                <a:schemeClr val="accent2"/>
              </a:buClr>
              <a:buSzPct val="75000"/>
              <a:buFont typeface="Monotype Sorts" pitchFamily="2" charset="2"/>
              <a:buChar char="u"/>
            </a:pPr>
            <a:r>
              <a:rPr lang="en-US" altLang="en-US" sz="2400" b="1" dirty="0"/>
              <a:t> $898 B spent domestically for SC activities in 1998. </a:t>
            </a:r>
          </a:p>
          <a:p>
            <a:pPr>
              <a:lnSpc>
                <a:spcPct val="100000"/>
              </a:lnSpc>
              <a:buClr>
                <a:schemeClr val="accent2"/>
              </a:buClr>
              <a:buSzPct val="75000"/>
              <a:buFont typeface="Monotype Sorts" pitchFamily="2" charset="2"/>
              <a:buChar char="u"/>
            </a:pPr>
            <a:r>
              <a:rPr lang="en-US" altLang="en-US" sz="2400" b="1" dirty="0"/>
              <a:t> $1,160 B of inventory in the US economy in the early 2000s.</a:t>
            </a:r>
          </a:p>
        </p:txBody>
      </p:sp>
      <p:sp>
        <p:nvSpPr>
          <p:cNvPr id="13318" name="Text Box 9">
            <a:extLst>
              <a:ext uri="{FF2B5EF4-FFF2-40B4-BE49-F238E27FC236}">
                <a16:creationId xmlns:a16="http://schemas.microsoft.com/office/drawing/2014/main" id="{6DF70B53-3595-1536-FE4C-80D5296F71DA}"/>
              </a:ext>
            </a:extLst>
          </p:cNvPr>
          <p:cNvSpPr txBox="1">
            <a:spLocks noChangeArrowheads="1"/>
          </p:cNvSpPr>
          <p:nvPr/>
        </p:nvSpPr>
        <p:spPr bwMode="auto">
          <a:xfrm>
            <a:off x="5562600" y="3821990"/>
            <a:ext cx="3581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b="1" dirty="0">
                <a:solidFill>
                  <a:schemeClr val="accent1"/>
                </a:solidFill>
              </a:rPr>
              <a:t>Transportation</a:t>
            </a:r>
            <a:r>
              <a:rPr lang="en-US" altLang="en-US" dirty="0">
                <a:solidFill>
                  <a:schemeClr val="accent1"/>
                </a:solidFill>
              </a:rPr>
              <a:t> and </a:t>
            </a:r>
            <a:r>
              <a:rPr lang="en-US" altLang="en-US" b="1" dirty="0">
                <a:solidFill>
                  <a:schemeClr val="accent1"/>
                </a:solidFill>
              </a:rPr>
              <a:t>inventory</a:t>
            </a:r>
            <a:r>
              <a:rPr lang="en-US" altLang="en-US" dirty="0">
                <a:solidFill>
                  <a:schemeClr val="accent1"/>
                </a:solidFill>
              </a:rPr>
              <a:t> managers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0D56E9-8348-2708-532E-F5275DB48B2B}"/>
              </a:ext>
            </a:extLst>
          </p:cNvPr>
          <p:cNvSpPr>
            <a:spLocks noGrp="1"/>
          </p:cNvSpPr>
          <p:nvPr>
            <p:ph type="title"/>
          </p:nvPr>
        </p:nvSpPr>
        <p:spPr/>
        <p:txBody>
          <a:bodyPr/>
          <a:lstStyle/>
          <a:p>
            <a:r>
              <a:rPr lang="en-IN" dirty="0"/>
              <a:t>Enterprise Information System</a:t>
            </a:r>
          </a:p>
        </p:txBody>
      </p:sp>
      <p:pic>
        <p:nvPicPr>
          <p:cNvPr id="5" name="Picture 4">
            <a:extLst>
              <a:ext uri="{FF2B5EF4-FFF2-40B4-BE49-F238E27FC236}">
                <a16:creationId xmlns:a16="http://schemas.microsoft.com/office/drawing/2014/main" id="{6D157724-B733-A7B1-86F5-C3C99EE76CC8}"/>
              </a:ext>
            </a:extLst>
          </p:cNvPr>
          <p:cNvPicPr>
            <a:picLocks noChangeAspect="1"/>
          </p:cNvPicPr>
          <p:nvPr/>
        </p:nvPicPr>
        <p:blipFill rotWithShape="1">
          <a:blip r:embed="rId2"/>
          <a:srcRect l="13878" t="16348" r="12857" b="2381"/>
          <a:stretch/>
        </p:blipFill>
        <p:spPr>
          <a:xfrm>
            <a:off x="279918" y="1352937"/>
            <a:ext cx="8798767" cy="5119718"/>
          </a:xfrm>
          <a:prstGeom prst="rect">
            <a:avLst/>
          </a:prstGeom>
        </p:spPr>
      </p:pic>
    </p:spTree>
    <p:extLst>
      <p:ext uri="{BB962C8B-B14F-4D97-AF65-F5344CB8AC3E}">
        <p14:creationId xmlns:p14="http://schemas.microsoft.com/office/powerpoint/2010/main" val="5742688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a:extLst>
              <a:ext uri="{FF2B5EF4-FFF2-40B4-BE49-F238E27FC236}">
                <a16:creationId xmlns:a16="http://schemas.microsoft.com/office/drawing/2014/main" id="{E2A04804-C726-D37A-81D7-97F616DB2D62}"/>
              </a:ext>
            </a:extLst>
          </p:cNvPr>
          <p:cNvSpPr>
            <a:spLocks noGrp="1" noChangeArrowheads="1"/>
          </p:cNvSpPr>
          <p:nvPr>
            <p:ph sz="quarter" idx="12"/>
          </p:nvPr>
        </p:nvSpPr>
        <p:spPr>
          <a:noFill/>
        </p:spPr>
        <p:txBody>
          <a:bodyPr/>
          <a:lstStyle/>
          <a:p>
            <a:pPr>
              <a:lnSpc>
                <a:spcPct val="225000"/>
              </a:lnSpc>
            </a:pPr>
            <a:r>
              <a:rPr lang="en-US" altLang="en-US"/>
              <a:t>Profit</a:t>
            </a:r>
            <a:r>
              <a:rPr lang="en-US" altLang="en-US" b="1"/>
              <a:t>				10%</a:t>
            </a:r>
          </a:p>
          <a:p>
            <a:pPr>
              <a:lnSpc>
                <a:spcPct val="225000"/>
              </a:lnSpc>
            </a:pPr>
            <a:r>
              <a:rPr lang="en-US" altLang="en-US" b="1">
                <a:solidFill>
                  <a:schemeClr val="hlink"/>
                </a:solidFill>
              </a:rPr>
              <a:t>Supply Chain Cost</a:t>
            </a:r>
            <a:r>
              <a:rPr lang="en-US" altLang="en-US" b="1"/>
              <a:t>		</a:t>
            </a:r>
            <a:r>
              <a:rPr lang="en-US" altLang="en-US" b="1">
                <a:solidFill>
                  <a:schemeClr val="hlink"/>
                </a:solidFill>
              </a:rPr>
              <a:t>20%</a:t>
            </a:r>
          </a:p>
          <a:p>
            <a:pPr>
              <a:lnSpc>
                <a:spcPct val="225000"/>
              </a:lnSpc>
            </a:pPr>
            <a:r>
              <a:rPr lang="en-US" altLang="en-US"/>
              <a:t>Marketing Cost</a:t>
            </a:r>
            <a:r>
              <a:rPr lang="en-US" altLang="en-US" b="1"/>
              <a:t>			25%</a:t>
            </a:r>
          </a:p>
          <a:p>
            <a:pPr>
              <a:lnSpc>
                <a:spcPct val="225000"/>
              </a:lnSpc>
            </a:pPr>
            <a:r>
              <a:rPr lang="en-US" altLang="en-US"/>
              <a:t>Manufacturing Cost</a:t>
            </a:r>
            <a:r>
              <a:rPr lang="en-US" altLang="en-US" b="1"/>
              <a:t>		45%</a:t>
            </a:r>
          </a:p>
        </p:txBody>
      </p:sp>
      <p:sp>
        <p:nvSpPr>
          <p:cNvPr id="14338" name="Rectangle 2">
            <a:extLst>
              <a:ext uri="{FF2B5EF4-FFF2-40B4-BE49-F238E27FC236}">
                <a16:creationId xmlns:a16="http://schemas.microsoft.com/office/drawing/2014/main" id="{0521EF5A-FDB6-DA76-693C-1B41BAE08EE6}"/>
              </a:ext>
            </a:extLst>
          </p:cNvPr>
          <p:cNvSpPr>
            <a:spLocks noGrp="1" noChangeArrowheads="1"/>
          </p:cNvSpPr>
          <p:nvPr>
            <p:ph type="title"/>
          </p:nvPr>
        </p:nvSpPr>
        <p:spPr>
          <a:noFill/>
        </p:spPr>
        <p:txBody>
          <a:bodyPr/>
          <a:lstStyle/>
          <a:p>
            <a:r>
              <a:rPr lang="en-US" altLang="en-US" b="1"/>
              <a:t>Traditional View: Cost breakdown of a manufactured good</a:t>
            </a:r>
          </a:p>
        </p:txBody>
      </p:sp>
      <p:grpSp>
        <p:nvGrpSpPr>
          <p:cNvPr id="14340" name="Group 12">
            <a:extLst>
              <a:ext uri="{FF2B5EF4-FFF2-40B4-BE49-F238E27FC236}">
                <a16:creationId xmlns:a16="http://schemas.microsoft.com/office/drawing/2014/main" id="{4CBD5949-21B8-0A55-8F95-280EC32E7B79}"/>
              </a:ext>
            </a:extLst>
          </p:cNvPr>
          <p:cNvGrpSpPr>
            <a:grpSpLocks/>
          </p:cNvGrpSpPr>
          <p:nvPr/>
        </p:nvGrpSpPr>
        <p:grpSpPr bwMode="auto">
          <a:xfrm>
            <a:off x="6186488" y="2057400"/>
            <a:ext cx="1928812" cy="4032250"/>
            <a:chOff x="3892" y="1455"/>
            <a:chExt cx="1084" cy="2381"/>
          </a:xfrm>
        </p:grpSpPr>
        <p:sp>
          <p:nvSpPr>
            <p:cNvPr id="14342" name="Rectangle 4">
              <a:extLst>
                <a:ext uri="{FF2B5EF4-FFF2-40B4-BE49-F238E27FC236}">
                  <a16:creationId xmlns:a16="http://schemas.microsoft.com/office/drawing/2014/main" id="{0B7D7E17-E0C5-EA8F-7C44-680DB4D2C4EE}"/>
                </a:ext>
              </a:extLst>
            </p:cNvPr>
            <p:cNvSpPr>
              <a:spLocks noChangeArrowheads="1"/>
            </p:cNvSpPr>
            <p:nvPr/>
          </p:nvSpPr>
          <p:spPr bwMode="auto">
            <a:xfrm>
              <a:off x="3892" y="1492"/>
              <a:ext cx="1048" cy="13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14343" name="Rectangle 5">
              <a:extLst>
                <a:ext uri="{FF2B5EF4-FFF2-40B4-BE49-F238E27FC236}">
                  <a16:creationId xmlns:a16="http://schemas.microsoft.com/office/drawing/2014/main" id="{B05C99D8-B786-0688-AC92-2A95334F8C1C}"/>
                </a:ext>
              </a:extLst>
            </p:cNvPr>
            <p:cNvSpPr>
              <a:spLocks noChangeArrowheads="1"/>
            </p:cNvSpPr>
            <p:nvPr/>
          </p:nvSpPr>
          <p:spPr bwMode="auto">
            <a:xfrm>
              <a:off x="3892" y="1636"/>
              <a:ext cx="1048" cy="47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14344" name="Rectangle 6">
              <a:extLst>
                <a:ext uri="{FF2B5EF4-FFF2-40B4-BE49-F238E27FC236}">
                  <a16:creationId xmlns:a16="http://schemas.microsoft.com/office/drawing/2014/main" id="{EADEACE5-A014-04F6-84D5-0302BBE330E0}"/>
                </a:ext>
              </a:extLst>
            </p:cNvPr>
            <p:cNvSpPr>
              <a:spLocks noChangeArrowheads="1"/>
            </p:cNvSpPr>
            <p:nvPr/>
          </p:nvSpPr>
          <p:spPr bwMode="auto">
            <a:xfrm>
              <a:off x="3892" y="2116"/>
              <a:ext cx="1048" cy="61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14345" name="Rectangle 7">
              <a:extLst>
                <a:ext uri="{FF2B5EF4-FFF2-40B4-BE49-F238E27FC236}">
                  <a16:creationId xmlns:a16="http://schemas.microsoft.com/office/drawing/2014/main" id="{DAB720CE-7E8B-FC66-E01C-A756C1FD2DC4}"/>
                </a:ext>
              </a:extLst>
            </p:cNvPr>
            <p:cNvSpPr>
              <a:spLocks noChangeArrowheads="1"/>
            </p:cNvSpPr>
            <p:nvPr/>
          </p:nvSpPr>
          <p:spPr bwMode="auto">
            <a:xfrm>
              <a:off x="3892" y="2740"/>
              <a:ext cx="1048" cy="10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14346" name="Rectangle 8">
              <a:extLst>
                <a:ext uri="{FF2B5EF4-FFF2-40B4-BE49-F238E27FC236}">
                  <a16:creationId xmlns:a16="http://schemas.microsoft.com/office/drawing/2014/main" id="{E3B1F709-25EA-1886-93A1-BD985962D573}"/>
                </a:ext>
              </a:extLst>
            </p:cNvPr>
            <p:cNvSpPr>
              <a:spLocks noChangeArrowheads="1"/>
            </p:cNvSpPr>
            <p:nvPr/>
          </p:nvSpPr>
          <p:spPr bwMode="auto">
            <a:xfrm>
              <a:off x="4023" y="1455"/>
              <a:ext cx="458"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000" b="1"/>
                <a:t>Profit</a:t>
              </a:r>
              <a:endParaRPr lang="en-US" altLang="en-US" sz="1400" b="1"/>
            </a:p>
          </p:txBody>
        </p:sp>
        <p:sp>
          <p:nvSpPr>
            <p:cNvPr id="14347" name="Rectangle 9">
              <a:extLst>
                <a:ext uri="{FF2B5EF4-FFF2-40B4-BE49-F238E27FC236}">
                  <a16:creationId xmlns:a16="http://schemas.microsoft.com/office/drawing/2014/main" id="{4BB4CAB0-6AF2-6742-C76A-1D51D8AC9152}"/>
                </a:ext>
              </a:extLst>
            </p:cNvPr>
            <p:cNvSpPr>
              <a:spLocks noChangeArrowheads="1"/>
            </p:cNvSpPr>
            <p:nvPr/>
          </p:nvSpPr>
          <p:spPr bwMode="auto">
            <a:xfrm>
              <a:off x="3924" y="1680"/>
              <a:ext cx="974"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2000" b="1"/>
                <a:t>Supply Chain </a:t>
              </a:r>
            </a:p>
            <a:p>
              <a:pPr algn="ctr">
                <a:lnSpc>
                  <a:spcPct val="100000"/>
                </a:lnSpc>
                <a:spcBef>
                  <a:spcPct val="0"/>
                </a:spcBef>
                <a:buClrTx/>
                <a:buSzTx/>
              </a:pPr>
              <a:r>
                <a:rPr lang="en-US" altLang="en-US" sz="2000" b="1"/>
                <a:t>Cost</a:t>
              </a:r>
              <a:endParaRPr lang="en-US" altLang="en-US" sz="1400"/>
            </a:p>
          </p:txBody>
        </p:sp>
        <p:sp>
          <p:nvSpPr>
            <p:cNvPr id="14348" name="Rectangle 10">
              <a:extLst>
                <a:ext uri="{FF2B5EF4-FFF2-40B4-BE49-F238E27FC236}">
                  <a16:creationId xmlns:a16="http://schemas.microsoft.com/office/drawing/2014/main" id="{9C2B2050-DB3E-8751-AA0E-3C10DB25553B}"/>
                </a:ext>
              </a:extLst>
            </p:cNvPr>
            <p:cNvSpPr>
              <a:spLocks noChangeArrowheads="1"/>
            </p:cNvSpPr>
            <p:nvPr/>
          </p:nvSpPr>
          <p:spPr bwMode="auto">
            <a:xfrm>
              <a:off x="4032" y="2208"/>
              <a:ext cx="787"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2000" b="1"/>
                <a:t>Marketing </a:t>
              </a:r>
            </a:p>
            <a:p>
              <a:pPr algn="ctr">
                <a:lnSpc>
                  <a:spcPct val="100000"/>
                </a:lnSpc>
                <a:spcBef>
                  <a:spcPct val="0"/>
                </a:spcBef>
                <a:buClrTx/>
                <a:buSzTx/>
              </a:pPr>
              <a:r>
                <a:rPr lang="en-US" altLang="en-US" sz="2000" b="1"/>
                <a:t>Cost</a:t>
              </a:r>
              <a:endParaRPr lang="en-US" altLang="en-US" sz="2000"/>
            </a:p>
          </p:txBody>
        </p:sp>
        <p:sp>
          <p:nvSpPr>
            <p:cNvPr id="14349" name="Rectangle 11">
              <a:extLst>
                <a:ext uri="{FF2B5EF4-FFF2-40B4-BE49-F238E27FC236}">
                  <a16:creationId xmlns:a16="http://schemas.microsoft.com/office/drawing/2014/main" id="{12ABF9B7-7C8F-DC58-60EF-3D3FB5AC7CA0}"/>
                </a:ext>
              </a:extLst>
            </p:cNvPr>
            <p:cNvSpPr>
              <a:spLocks noChangeArrowheads="1"/>
            </p:cNvSpPr>
            <p:nvPr/>
          </p:nvSpPr>
          <p:spPr bwMode="auto">
            <a:xfrm>
              <a:off x="3911" y="3168"/>
              <a:ext cx="1065"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2000" b="1"/>
                <a:t>Manufacturing </a:t>
              </a:r>
            </a:p>
            <a:p>
              <a:pPr algn="ctr">
                <a:lnSpc>
                  <a:spcPct val="100000"/>
                </a:lnSpc>
                <a:spcBef>
                  <a:spcPct val="0"/>
                </a:spcBef>
                <a:buClrTx/>
                <a:buSzTx/>
              </a:pPr>
              <a:r>
                <a:rPr lang="en-US" altLang="en-US" sz="2000" b="1"/>
                <a:t>Cost</a:t>
              </a:r>
              <a:endParaRPr lang="en-US" altLang="en-US" sz="2000"/>
            </a:p>
          </p:txBody>
        </p:sp>
      </p:grpSp>
      <p:sp>
        <p:nvSpPr>
          <p:cNvPr id="14341" name="Text Box 13">
            <a:extLst>
              <a:ext uri="{FF2B5EF4-FFF2-40B4-BE49-F238E27FC236}">
                <a16:creationId xmlns:a16="http://schemas.microsoft.com/office/drawing/2014/main" id="{FF367F54-5C15-459F-ABC0-A96DEE8EDC63}"/>
              </a:ext>
            </a:extLst>
          </p:cNvPr>
          <p:cNvSpPr txBox="1">
            <a:spLocks noChangeArrowheads="1"/>
          </p:cNvSpPr>
          <p:nvPr/>
        </p:nvSpPr>
        <p:spPr bwMode="auto">
          <a:xfrm>
            <a:off x="457200" y="6205538"/>
            <a:ext cx="7231063"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488" tIns="44450" rIns="90488" bIns="4445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r>
              <a:rPr lang="en-US" altLang="en-US" sz="2000">
                <a:solidFill>
                  <a:srgbClr val="FF0000"/>
                </a:solidFill>
              </a:rPr>
              <a:t>Effort spent for supply chain activities are invisible to the customers.</a:t>
            </a:r>
            <a:r>
              <a:rPr lang="en-US" altLang="en-US" sz="2000"/>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a:extLst>
              <a:ext uri="{FF2B5EF4-FFF2-40B4-BE49-F238E27FC236}">
                <a16:creationId xmlns:a16="http://schemas.microsoft.com/office/drawing/2014/main" id="{6FD975A0-49F1-60C4-1DE8-0ECF372C22F4}"/>
              </a:ext>
            </a:extLst>
          </p:cNvPr>
          <p:cNvSpPr>
            <a:spLocks noGrp="1" noChangeArrowheads="1"/>
          </p:cNvSpPr>
          <p:nvPr>
            <p:ph sz="quarter" idx="12"/>
          </p:nvPr>
        </p:nvSpPr>
        <p:spPr>
          <a:xfrm>
            <a:off x="457201" y="1381125"/>
            <a:ext cx="8228012" cy="5094320"/>
          </a:xfrm>
          <a:noFill/>
        </p:spPr>
        <p:txBody>
          <a:bodyPr>
            <a:normAutofit/>
          </a:bodyPr>
          <a:lstStyle/>
          <a:p>
            <a:pPr>
              <a:lnSpc>
                <a:spcPct val="90000"/>
              </a:lnSpc>
            </a:pPr>
            <a:r>
              <a:rPr lang="en-US" altLang="en-US" sz="2000" dirty="0"/>
              <a:t>Estimated that the grocery industry could save $30 billion (10% of operating cost) by using effective logistics and supply chain strategies</a:t>
            </a:r>
          </a:p>
          <a:p>
            <a:pPr lvl="1">
              <a:lnSpc>
                <a:spcPct val="90000"/>
              </a:lnSpc>
            </a:pPr>
            <a:r>
              <a:rPr lang="en-US" altLang="en-US" sz="1800" dirty="0"/>
              <a:t>A typical </a:t>
            </a:r>
            <a:r>
              <a:rPr lang="en-US" altLang="en-US" sz="1800" dirty="0">
                <a:solidFill>
                  <a:schemeClr val="hlink"/>
                </a:solidFill>
              </a:rPr>
              <a:t>box of cereal</a:t>
            </a:r>
            <a:r>
              <a:rPr lang="en-US" altLang="en-US" sz="1800" dirty="0"/>
              <a:t> spends </a:t>
            </a:r>
            <a:r>
              <a:rPr lang="en-US" altLang="en-US" sz="1800" dirty="0">
                <a:solidFill>
                  <a:schemeClr val="hlink"/>
                </a:solidFill>
              </a:rPr>
              <a:t>104 days</a:t>
            </a:r>
            <a:r>
              <a:rPr lang="en-US" altLang="en-US" sz="1800" dirty="0"/>
              <a:t> from factory to sale</a:t>
            </a:r>
          </a:p>
          <a:p>
            <a:pPr lvl="1">
              <a:lnSpc>
                <a:spcPct val="90000"/>
              </a:lnSpc>
            </a:pPr>
            <a:r>
              <a:rPr lang="en-US" altLang="en-US" sz="1800" dirty="0"/>
              <a:t>A typical </a:t>
            </a:r>
            <a:r>
              <a:rPr lang="en-US" altLang="en-US" sz="1800" dirty="0">
                <a:solidFill>
                  <a:schemeClr val="hlink"/>
                </a:solidFill>
              </a:rPr>
              <a:t>car</a:t>
            </a:r>
            <a:r>
              <a:rPr lang="en-US" altLang="en-US" sz="1800" dirty="0"/>
              <a:t> spends </a:t>
            </a:r>
            <a:r>
              <a:rPr lang="en-US" altLang="en-US" sz="1800" dirty="0">
                <a:solidFill>
                  <a:schemeClr val="hlink"/>
                </a:solidFill>
              </a:rPr>
              <a:t>15 days</a:t>
            </a:r>
            <a:r>
              <a:rPr lang="en-US" altLang="en-US" sz="1800" dirty="0"/>
              <a:t> from factory to dealership</a:t>
            </a:r>
          </a:p>
          <a:p>
            <a:pPr lvl="1">
              <a:lnSpc>
                <a:spcPct val="90000"/>
              </a:lnSpc>
            </a:pPr>
            <a:r>
              <a:rPr lang="en-US" altLang="en-US" sz="1800" dirty="0"/>
              <a:t>Faster turnaround of the goods is better? </a:t>
            </a:r>
          </a:p>
          <a:p>
            <a:pPr lvl="1">
              <a:lnSpc>
                <a:spcPct val="90000"/>
              </a:lnSpc>
              <a:buFontTx/>
              <a:buNone/>
            </a:pPr>
            <a:endParaRPr lang="en-US" altLang="en-US" sz="1800" dirty="0"/>
          </a:p>
          <a:p>
            <a:pPr>
              <a:lnSpc>
                <a:spcPct val="90000"/>
              </a:lnSpc>
            </a:pPr>
            <a:r>
              <a:rPr lang="en-US" altLang="en-US" sz="2000" dirty="0">
                <a:solidFill>
                  <a:schemeClr val="hlink"/>
                </a:solidFill>
              </a:rPr>
              <a:t>Laura Ashley</a:t>
            </a:r>
            <a:r>
              <a:rPr lang="en-US" altLang="en-US" sz="2000" dirty="0"/>
              <a:t> (retailer of women and children clothes) turns its inventory 10 times a year five times faster than 3 years ago</a:t>
            </a:r>
          </a:p>
          <a:p>
            <a:pPr lvl="1">
              <a:lnSpc>
                <a:spcPct val="90000"/>
              </a:lnSpc>
            </a:pPr>
            <a:r>
              <a:rPr lang="en-US" altLang="en-US" sz="1800" dirty="0"/>
              <a:t>inventory is emptied 10 times a year, or an item spends about 12/10 months in the inventory.  </a:t>
            </a:r>
          </a:p>
          <a:p>
            <a:pPr lvl="1">
              <a:lnSpc>
                <a:spcPct val="90000"/>
              </a:lnSpc>
            </a:pPr>
            <a:r>
              <a:rPr lang="en-US" altLang="en-US" sz="1800" dirty="0"/>
              <a:t>To be responsive, it relocated its main warehouse next to FedEx hub in Memphis, TE.</a:t>
            </a:r>
          </a:p>
          <a:p>
            <a:pPr lvl="1">
              <a:lnSpc>
                <a:spcPct val="90000"/>
              </a:lnSpc>
            </a:pPr>
            <a:endParaRPr lang="en-US" altLang="en-US" sz="1800" dirty="0"/>
          </a:p>
          <a:p>
            <a:pPr>
              <a:lnSpc>
                <a:spcPct val="90000"/>
              </a:lnSpc>
            </a:pPr>
            <a:r>
              <a:rPr lang="en-US" altLang="en-US" sz="2000" dirty="0">
                <a:solidFill>
                  <a:schemeClr val="hlink"/>
                </a:solidFill>
              </a:rPr>
              <a:t>National Semiconductor</a:t>
            </a:r>
            <a:r>
              <a:rPr lang="en-US" altLang="en-US" sz="2000" dirty="0"/>
              <a:t> used air transportation and closed 6 warehouses, 34% increase in sales and 47% decrease in delivery lead time. </a:t>
            </a:r>
          </a:p>
        </p:txBody>
      </p:sp>
      <p:sp>
        <p:nvSpPr>
          <p:cNvPr id="15362" name="Rectangle 2">
            <a:extLst>
              <a:ext uri="{FF2B5EF4-FFF2-40B4-BE49-F238E27FC236}">
                <a16:creationId xmlns:a16="http://schemas.microsoft.com/office/drawing/2014/main" id="{D360E94D-5B4F-7584-D83C-9D18F5600566}"/>
              </a:ext>
            </a:extLst>
          </p:cNvPr>
          <p:cNvSpPr>
            <a:spLocks noGrp="1" noChangeArrowheads="1"/>
          </p:cNvSpPr>
          <p:nvPr>
            <p:ph type="title"/>
          </p:nvPr>
        </p:nvSpPr>
        <p:spPr/>
        <p:txBody>
          <a:bodyPr/>
          <a:lstStyle/>
          <a:p>
            <a:r>
              <a:rPr lang="en-US" altLang="en-US" b="1"/>
              <a:t>What can Supply Chain Management do?</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027">
            <a:extLst>
              <a:ext uri="{FF2B5EF4-FFF2-40B4-BE49-F238E27FC236}">
                <a16:creationId xmlns:a16="http://schemas.microsoft.com/office/drawing/2014/main" id="{1FF471C7-F0D8-4860-4106-02A7CF7279D4}"/>
              </a:ext>
            </a:extLst>
          </p:cNvPr>
          <p:cNvSpPr>
            <a:spLocks noGrp="1" noChangeArrowheads="1"/>
          </p:cNvSpPr>
          <p:nvPr>
            <p:ph sz="quarter" idx="12"/>
          </p:nvPr>
        </p:nvSpPr>
        <p:spPr/>
        <p:txBody>
          <a:bodyPr/>
          <a:lstStyle/>
          <a:p>
            <a:pPr>
              <a:lnSpc>
                <a:spcPct val="90000"/>
              </a:lnSpc>
            </a:pPr>
            <a:r>
              <a:rPr lang="en-US" altLang="en-US" dirty="0">
                <a:solidFill>
                  <a:schemeClr val="hlink"/>
                </a:solidFill>
              </a:rPr>
              <a:t>Compaq</a:t>
            </a:r>
            <a:r>
              <a:rPr lang="en-US" altLang="en-US" dirty="0"/>
              <a:t> estimates it lost </a:t>
            </a:r>
            <a:r>
              <a:rPr lang="en-US" altLang="en-US" dirty="0">
                <a:solidFill>
                  <a:schemeClr val="tx2"/>
                </a:solidFill>
              </a:rPr>
              <a:t>$0.5 B to $1 B</a:t>
            </a:r>
            <a:r>
              <a:rPr lang="en-US" altLang="en-US" dirty="0"/>
              <a:t> in sales in 1995 because laptops were not available when and where needed</a:t>
            </a:r>
          </a:p>
          <a:p>
            <a:pPr>
              <a:lnSpc>
                <a:spcPct val="90000"/>
              </a:lnSpc>
            </a:pPr>
            <a:endParaRPr lang="en-US" altLang="en-US" dirty="0"/>
          </a:p>
          <a:p>
            <a:pPr>
              <a:lnSpc>
                <a:spcPct val="90000"/>
              </a:lnSpc>
            </a:pPr>
            <a:r>
              <a:rPr lang="en-US" altLang="en-US" dirty="0">
                <a:solidFill>
                  <a:schemeClr val="hlink"/>
                </a:solidFill>
              </a:rPr>
              <a:t>P&amp;G</a:t>
            </a:r>
            <a:r>
              <a:rPr lang="en-US" altLang="en-US" dirty="0"/>
              <a:t> </a:t>
            </a:r>
            <a:r>
              <a:rPr lang="en-US" altLang="en-US" dirty="0">
                <a:solidFill>
                  <a:schemeClr val="hlink"/>
                </a:solidFill>
              </a:rPr>
              <a:t>(</a:t>
            </a:r>
            <a:r>
              <a:rPr lang="en-US" altLang="en-US" dirty="0" err="1">
                <a:solidFill>
                  <a:schemeClr val="hlink"/>
                </a:solidFill>
              </a:rPr>
              <a:t>Proctor&amp;Gamble</a:t>
            </a:r>
            <a:r>
              <a:rPr lang="en-US" altLang="en-US" dirty="0">
                <a:solidFill>
                  <a:schemeClr val="hlink"/>
                </a:solidFill>
              </a:rPr>
              <a:t>)</a:t>
            </a:r>
            <a:r>
              <a:rPr lang="en-US" altLang="en-US" dirty="0"/>
              <a:t> estimates it saved retail customers </a:t>
            </a:r>
            <a:r>
              <a:rPr lang="en-US" altLang="en-US" dirty="0">
                <a:solidFill>
                  <a:schemeClr val="tx2"/>
                </a:solidFill>
              </a:rPr>
              <a:t>$65 M (in 18 months)</a:t>
            </a:r>
            <a:r>
              <a:rPr lang="en-US" altLang="en-US" dirty="0"/>
              <a:t> by collaboration resulting in a better match of supply and demand </a:t>
            </a:r>
          </a:p>
          <a:p>
            <a:pPr>
              <a:lnSpc>
                <a:spcPct val="90000"/>
              </a:lnSpc>
            </a:pPr>
            <a:endParaRPr lang="en-US" altLang="en-US" dirty="0"/>
          </a:p>
          <a:p>
            <a:pPr>
              <a:lnSpc>
                <a:spcPct val="90000"/>
              </a:lnSpc>
            </a:pPr>
            <a:r>
              <a:rPr lang="en-US" altLang="en-US" dirty="0"/>
              <a:t>When the 1 gig processor was introduced by </a:t>
            </a:r>
            <a:r>
              <a:rPr lang="en-US" altLang="en-US" dirty="0">
                <a:solidFill>
                  <a:schemeClr val="hlink"/>
                </a:solidFill>
              </a:rPr>
              <a:t>AMD (Advanced Micro Devices)</a:t>
            </a:r>
            <a:r>
              <a:rPr lang="en-US" altLang="en-US" dirty="0"/>
              <a:t>, the price of the 800 mg processor dropped by 30%</a:t>
            </a:r>
          </a:p>
        </p:txBody>
      </p:sp>
      <p:sp>
        <p:nvSpPr>
          <p:cNvPr id="16386" name="Rectangle 1026">
            <a:extLst>
              <a:ext uri="{FF2B5EF4-FFF2-40B4-BE49-F238E27FC236}">
                <a16:creationId xmlns:a16="http://schemas.microsoft.com/office/drawing/2014/main" id="{CAFFC38F-105E-25AD-FCA3-0F81E36CD058}"/>
              </a:ext>
            </a:extLst>
          </p:cNvPr>
          <p:cNvSpPr>
            <a:spLocks noGrp="1" noChangeArrowheads="1"/>
          </p:cNvSpPr>
          <p:nvPr>
            <p:ph type="title"/>
          </p:nvPr>
        </p:nvSpPr>
        <p:spPr/>
        <p:txBody>
          <a:bodyPr/>
          <a:lstStyle/>
          <a:p>
            <a:r>
              <a:rPr lang="en-US" altLang="en-US"/>
              <a:t>Magnitude of Supply Chain Management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E5758A40-21DF-03AD-CA66-A8198E455187}"/>
              </a:ext>
            </a:extLst>
          </p:cNvPr>
          <p:cNvSpPr>
            <a:spLocks noGrp="1" noChangeArrowheads="1"/>
          </p:cNvSpPr>
          <p:nvPr>
            <p:ph sz="quarter" idx="12"/>
          </p:nvPr>
        </p:nvSpPr>
        <p:spPr/>
        <p:txBody>
          <a:bodyPr/>
          <a:lstStyle/>
          <a:p>
            <a:pPr>
              <a:lnSpc>
                <a:spcPct val="90000"/>
              </a:lnSpc>
            </a:pPr>
            <a:r>
              <a:rPr lang="en-US" altLang="en-US" sz="2400">
                <a:solidFill>
                  <a:schemeClr val="hlink"/>
                </a:solidFill>
              </a:rPr>
              <a:t>AMR Research:</a:t>
            </a:r>
          </a:p>
          <a:p>
            <a:pPr lvl="1">
              <a:lnSpc>
                <a:spcPct val="90000"/>
              </a:lnSpc>
            </a:pPr>
            <a:r>
              <a:rPr lang="en-US" altLang="en-US" sz="2000"/>
              <a:t>"The biggest issue enterprises face today is </a:t>
            </a:r>
            <a:r>
              <a:rPr lang="en-US" altLang="en-US" sz="2000" b="1">
                <a:solidFill>
                  <a:schemeClr val="accent1"/>
                </a:solidFill>
              </a:rPr>
              <a:t>intelligent visibility</a:t>
            </a:r>
            <a:r>
              <a:rPr lang="en-US" altLang="en-US" sz="2000"/>
              <a:t> of their supply chains-both upstream and down" </a:t>
            </a:r>
          </a:p>
          <a:p>
            <a:pPr>
              <a:lnSpc>
                <a:spcPct val="90000"/>
              </a:lnSpc>
            </a:pPr>
            <a:r>
              <a:rPr lang="en-US" altLang="en-US" sz="2400">
                <a:solidFill>
                  <a:schemeClr val="hlink"/>
                </a:solidFill>
              </a:rPr>
              <a:t>Forrester Research:</a:t>
            </a:r>
          </a:p>
          <a:p>
            <a:pPr lvl="1">
              <a:lnSpc>
                <a:spcPct val="90000"/>
              </a:lnSpc>
            </a:pPr>
            <a:r>
              <a:rPr lang="en-US" altLang="en-US" sz="2000"/>
              <a:t>"Companies need to sense and proactively respond to unanticipated variations in supply and demand by adopting emerging technologies such as intelligent agents. To boost their operational agility, firms need to transform their static supply chains into </a:t>
            </a:r>
            <a:r>
              <a:rPr lang="en-US" altLang="en-US" sz="2000" b="1">
                <a:solidFill>
                  <a:schemeClr val="accent1"/>
                </a:solidFill>
              </a:rPr>
              <a:t>adaptive supply networks</a:t>
            </a:r>
            <a:r>
              <a:rPr lang="en-US" altLang="en-US" sz="2000"/>
              <a:t>” </a:t>
            </a:r>
          </a:p>
          <a:p>
            <a:pPr>
              <a:lnSpc>
                <a:spcPct val="90000"/>
              </a:lnSpc>
            </a:pPr>
            <a:r>
              <a:rPr lang="en-US" altLang="en-US" sz="2400">
                <a:solidFill>
                  <a:schemeClr val="hlink"/>
                </a:solidFill>
              </a:rPr>
              <a:t>Gartner Group:</a:t>
            </a:r>
          </a:p>
          <a:p>
            <a:pPr lvl="1">
              <a:lnSpc>
                <a:spcPct val="90000"/>
              </a:lnSpc>
            </a:pPr>
            <a:r>
              <a:rPr lang="en-US" altLang="en-US" sz="2000"/>
              <a:t>“By 2004, 90% of enterprises that fail to apply supply-chain management technology and processes to increase their agility will </a:t>
            </a:r>
            <a:r>
              <a:rPr lang="en-US" altLang="en-US" sz="2000" b="1">
                <a:solidFill>
                  <a:schemeClr val="accent1"/>
                </a:solidFill>
              </a:rPr>
              <a:t>lose their status as preferred suppliers</a:t>
            </a:r>
            <a:r>
              <a:rPr lang="en-US" altLang="en-US" sz="2000"/>
              <a:t>”</a:t>
            </a:r>
          </a:p>
          <a:p>
            <a:pPr lvl="2">
              <a:lnSpc>
                <a:spcPct val="90000"/>
              </a:lnSpc>
            </a:pPr>
            <a:r>
              <a:rPr lang="en-US" altLang="en-US" sz="1800"/>
              <a:t>Open ended statement.  Agility can be increased continuously.</a:t>
            </a:r>
          </a:p>
        </p:txBody>
      </p:sp>
      <p:sp>
        <p:nvSpPr>
          <p:cNvPr id="17410" name="Rectangle 2">
            <a:extLst>
              <a:ext uri="{FF2B5EF4-FFF2-40B4-BE49-F238E27FC236}">
                <a16:creationId xmlns:a16="http://schemas.microsoft.com/office/drawing/2014/main" id="{46ADC877-8ABF-AC21-DF98-4C4D6DF13367}"/>
              </a:ext>
            </a:extLst>
          </p:cNvPr>
          <p:cNvSpPr>
            <a:spLocks noGrp="1" noChangeArrowheads="1"/>
          </p:cNvSpPr>
          <p:nvPr>
            <p:ph type="title"/>
          </p:nvPr>
        </p:nvSpPr>
        <p:spPr/>
        <p:txBody>
          <a:bodyPr/>
          <a:lstStyle/>
          <a:p>
            <a:r>
              <a:rPr lang="en-US" altLang="en-US"/>
              <a:t>Importance of SCM understood by some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64D6523-8A40-F54C-52A0-EA47015FC628}"/>
              </a:ext>
            </a:extLst>
          </p:cNvPr>
          <p:cNvSpPr>
            <a:spLocks noGrp="1" noChangeArrowheads="1"/>
          </p:cNvSpPr>
          <p:nvPr>
            <p:ph type="title"/>
          </p:nvPr>
        </p:nvSpPr>
        <p:spPr/>
        <p:txBody>
          <a:bodyPr/>
          <a:lstStyle/>
          <a:p>
            <a:r>
              <a:rPr lang="en-US" altLang="en-US"/>
              <a:t>Top 25 </a:t>
            </a:r>
            <a:br>
              <a:rPr lang="en-US" altLang="en-US"/>
            </a:br>
            <a:r>
              <a:rPr lang="en-US" altLang="en-US"/>
              <a:t>Supply Chains</a:t>
            </a:r>
          </a:p>
        </p:txBody>
      </p:sp>
      <p:sp>
        <p:nvSpPr>
          <p:cNvPr id="18435" name="Rectangle 3">
            <a:extLst>
              <a:ext uri="{FF2B5EF4-FFF2-40B4-BE49-F238E27FC236}">
                <a16:creationId xmlns:a16="http://schemas.microsoft.com/office/drawing/2014/main" id="{8AEF36B2-22C0-324B-6221-4434BBECA23F}"/>
              </a:ext>
            </a:extLst>
          </p:cNvPr>
          <p:cNvSpPr>
            <a:spLocks noChangeArrowheads="1"/>
          </p:cNvSpPr>
          <p:nvPr/>
        </p:nvSpPr>
        <p:spPr bwMode="auto">
          <a:xfrm>
            <a:off x="4800600" y="1371600"/>
            <a:ext cx="42672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buClr>
                <a:schemeClr val="accent2"/>
              </a:buClr>
              <a:buSzPct val="75000"/>
              <a:buFont typeface="Monotype Sorts" pitchFamily="2" charset="2"/>
              <a:buChar char="u"/>
            </a:pPr>
            <a:endParaRPr lang="en-US" altLang="en-US" sz="2400"/>
          </a:p>
        </p:txBody>
      </p:sp>
      <p:pic>
        <p:nvPicPr>
          <p:cNvPr id="18436" name="Picture 4" descr="top25SCs05">
            <a:extLst>
              <a:ext uri="{FF2B5EF4-FFF2-40B4-BE49-F238E27FC236}">
                <a16:creationId xmlns:a16="http://schemas.microsoft.com/office/drawing/2014/main" id="{3C0821E8-3B4C-4BDB-698A-1488CF304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52400"/>
            <a:ext cx="48006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a:extLst>
              <a:ext uri="{FF2B5EF4-FFF2-40B4-BE49-F238E27FC236}">
                <a16:creationId xmlns:a16="http://schemas.microsoft.com/office/drawing/2014/main" id="{54A04835-A7E9-65BB-9D79-2DBA60CD6A7B}"/>
              </a:ext>
            </a:extLst>
          </p:cNvPr>
          <p:cNvSpPr>
            <a:spLocks noChangeArrowheads="1"/>
          </p:cNvSpPr>
          <p:nvPr/>
        </p:nvSpPr>
        <p:spPr bwMode="auto">
          <a:xfrm>
            <a:off x="152400" y="1480457"/>
            <a:ext cx="38862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buClr>
                <a:schemeClr val="accent2"/>
              </a:buClr>
              <a:buSzPct val="75000"/>
              <a:buFont typeface="Monotype Sorts" pitchFamily="2" charset="2"/>
              <a:buNone/>
            </a:pPr>
            <a:r>
              <a:rPr lang="en-US" altLang="en-US" sz="1800" dirty="0"/>
              <a:t>AMR research </a:t>
            </a:r>
            <a:r>
              <a:rPr lang="en-US" altLang="en-US" sz="1400" dirty="0">
                <a:hlinkClick r:id="rId3"/>
              </a:rPr>
              <a:t>http://www.amrresearch.com</a:t>
            </a:r>
            <a:r>
              <a:rPr lang="en-US" altLang="en-US" sz="1400" dirty="0"/>
              <a:t> </a:t>
            </a:r>
            <a:r>
              <a:rPr lang="en-US" altLang="en-US" sz="1800" dirty="0"/>
              <a:t>publishes reports on supply chains and other issues.</a:t>
            </a:r>
          </a:p>
          <a:p>
            <a:pPr>
              <a:buClr>
                <a:schemeClr val="accent2"/>
              </a:buClr>
              <a:buSzPct val="75000"/>
              <a:buFont typeface="Monotype Sorts" pitchFamily="2" charset="2"/>
              <a:buNone/>
            </a:pPr>
            <a:endParaRPr lang="en-US" altLang="en-US" sz="1800" dirty="0"/>
          </a:p>
          <a:p>
            <a:pPr>
              <a:buClr>
                <a:schemeClr val="accent2"/>
              </a:buClr>
              <a:buSzPct val="75000"/>
              <a:buFont typeface="Monotype Sorts" pitchFamily="2" charset="2"/>
              <a:buNone/>
            </a:pPr>
            <a:r>
              <a:rPr lang="en-US" altLang="en-US" sz="1800" dirty="0"/>
              <a:t>The Top 25 supply chains report comes out in Novembers.</a:t>
            </a:r>
          </a:p>
          <a:p>
            <a:pPr>
              <a:buClr>
                <a:schemeClr val="accent2"/>
              </a:buClr>
              <a:buSzPct val="75000"/>
              <a:buFont typeface="Monotype Sorts" pitchFamily="2" charset="2"/>
              <a:buNone/>
            </a:pPr>
            <a:endParaRPr lang="en-US" altLang="en-US" sz="1800" dirty="0"/>
          </a:p>
          <a:p>
            <a:pPr>
              <a:buClr>
                <a:schemeClr val="accent2"/>
              </a:buClr>
              <a:buSzPct val="75000"/>
              <a:buFont typeface="Monotype Sorts" pitchFamily="2" charset="2"/>
              <a:buNone/>
            </a:pPr>
            <a:r>
              <a:rPr lang="en-US" altLang="en-US" sz="1800" dirty="0"/>
              <a:t>The table on the right-hand side is from </a:t>
            </a:r>
            <a:r>
              <a:rPr lang="en-US" altLang="en-US" sz="1800" i="1" dirty="0"/>
              <a:t>The Second Annual Supply Chain Top 25</a:t>
            </a:r>
            <a:r>
              <a:rPr lang="en-US" altLang="en-US" sz="1800" dirty="0"/>
              <a:t> prepared by Kevin Riley and Released in November 2005.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5">
            <a:extLst>
              <a:ext uri="{FF2B5EF4-FFF2-40B4-BE49-F238E27FC236}">
                <a16:creationId xmlns:a16="http://schemas.microsoft.com/office/drawing/2014/main" id="{FE0838AD-93C0-7F04-6966-D2FA39789C68}"/>
              </a:ext>
            </a:extLst>
          </p:cNvPr>
          <p:cNvSpPr>
            <a:spLocks noGrp="1" noChangeArrowheads="1"/>
          </p:cNvSpPr>
          <p:nvPr>
            <p:ph sz="quarter" idx="12"/>
          </p:nvPr>
        </p:nvSpPr>
        <p:spPr/>
        <p:txBody>
          <a:bodyPr/>
          <a:lstStyle/>
          <a:p>
            <a:pPr>
              <a:buFont typeface="Monotype Sorts" pitchFamily="2" charset="2"/>
              <a:buNone/>
            </a:pPr>
            <a:endParaRPr lang="en-US" altLang="en-US" dirty="0"/>
          </a:p>
          <a:p>
            <a:pPr>
              <a:buFont typeface="Monotype Sorts" pitchFamily="2" charset="2"/>
              <a:buNone/>
            </a:pPr>
            <a:r>
              <a:rPr lang="en-US" altLang="en-US" dirty="0"/>
              <a:t>Minimizing </a:t>
            </a:r>
            <a:r>
              <a:rPr lang="en-US" altLang="en-US" dirty="0">
                <a:solidFill>
                  <a:srgbClr val="FF0000"/>
                </a:solidFill>
              </a:rPr>
              <a:t>supply chain costs</a:t>
            </a:r>
            <a:r>
              <a:rPr lang="en-US" altLang="en-US" dirty="0"/>
              <a:t> </a:t>
            </a:r>
          </a:p>
          <a:p>
            <a:pPr>
              <a:buFont typeface="Monotype Sorts" pitchFamily="2" charset="2"/>
              <a:buNone/>
            </a:pPr>
            <a:r>
              <a:rPr lang="en-US" altLang="en-US" dirty="0"/>
              <a:t>while keeping </a:t>
            </a:r>
            <a:r>
              <a:rPr lang="en-US" altLang="en-US" dirty="0">
                <a:solidFill>
                  <a:schemeClr val="accent1"/>
                </a:solidFill>
              </a:rPr>
              <a:t>a reasonable service level</a:t>
            </a:r>
          </a:p>
          <a:p>
            <a:pPr>
              <a:buFont typeface="Monotype Sorts" pitchFamily="2" charset="2"/>
              <a:buNone/>
            </a:pPr>
            <a:r>
              <a:rPr lang="en-US" altLang="en-US" sz="2400" dirty="0">
                <a:solidFill>
                  <a:schemeClr val="accent1"/>
                </a:solidFill>
              </a:rPr>
              <a:t>customer satisfaction/quality/on time delivery, etc.</a:t>
            </a:r>
          </a:p>
          <a:p>
            <a:pPr>
              <a:buFont typeface="Monotype Sorts" pitchFamily="2" charset="2"/>
              <a:buNone/>
            </a:pPr>
            <a:endParaRPr lang="en-US" altLang="en-US" sz="2400" dirty="0">
              <a:solidFill>
                <a:schemeClr val="accent1"/>
              </a:solidFill>
            </a:endParaRPr>
          </a:p>
          <a:p>
            <a:pPr>
              <a:buFont typeface="Monotype Sorts" pitchFamily="2" charset="2"/>
              <a:buNone/>
            </a:pPr>
            <a:r>
              <a:rPr lang="en-US" altLang="en-US" dirty="0"/>
              <a:t>This is how SCM contributes to the bottom line</a:t>
            </a:r>
          </a:p>
          <a:p>
            <a:pPr>
              <a:buFont typeface="Monotype Sorts" pitchFamily="2" charset="2"/>
              <a:buNone/>
            </a:pPr>
            <a:endParaRPr lang="en-US" altLang="en-US" dirty="0"/>
          </a:p>
          <a:p>
            <a:pPr>
              <a:buFont typeface="Monotype Sorts" pitchFamily="2" charset="2"/>
              <a:buNone/>
            </a:pPr>
            <a:r>
              <a:rPr lang="en-US" altLang="en-US" dirty="0"/>
              <a:t>SCM is  not strictly a cost reduction paradigm!</a:t>
            </a:r>
          </a:p>
          <a:p>
            <a:endParaRPr lang="en-US" altLang="en-US" dirty="0"/>
          </a:p>
        </p:txBody>
      </p:sp>
      <p:sp>
        <p:nvSpPr>
          <p:cNvPr id="19458" name="Rectangle 4">
            <a:extLst>
              <a:ext uri="{FF2B5EF4-FFF2-40B4-BE49-F238E27FC236}">
                <a16:creationId xmlns:a16="http://schemas.microsoft.com/office/drawing/2014/main" id="{8ADC5EF8-5805-8780-E0AA-8462FA926FC4}"/>
              </a:ext>
            </a:extLst>
          </p:cNvPr>
          <p:cNvSpPr>
            <a:spLocks noGrp="1" noChangeArrowheads="1"/>
          </p:cNvSpPr>
          <p:nvPr>
            <p:ph type="title"/>
          </p:nvPr>
        </p:nvSpPr>
        <p:spPr/>
        <p:txBody>
          <a:bodyPr/>
          <a:lstStyle/>
          <a:p>
            <a:r>
              <a:rPr lang="en-US" altLang="en-US"/>
              <a:t>SCM Generated Value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3" name="Rectangle 203">
            <a:extLst>
              <a:ext uri="{FF2B5EF4-FFF2-40B4-BE49-F238E27FC236}">
                <a16:creationId xmlns:a16="http://schemas.microsoft.com/office/drawing/2014/main" id="{C9749F81-E549-2B09-44F0-9D0000BAB3F0}"/>
              </a:ext>
            </a:extLst>
          </p:cNvPr>
          <p:cNvSpPr>
            <a:spLocks noGrp="1" noChangeArrowheads="1"/>
          </p:cNvSpPr>
          <p:nvPr>
            <p:ph sz="quarter" idx="12"/>
          </p:nvPr>
        </p:nvSpPr>
        <p:spPr>
          <a:noFill/>
        </p:spPr>
        <p:txBody>
          <a:bodyPr lIns="98376" tIns="49189" rIns="98376" bIns="49189"/>
          <a:lstStyle/>
          <a:p>
            <a:pPr marL="284163" indent="-284163">
              <a:spcBef>
                <a:spcPct val="50000"/>
              </a:spcBef>
              <a:buClrTx/>
              <a:buSzTx/>
              <a:buFont typeface="Wingdings" panose="05000000000000000000" pitchFamily="2" charset="2"/>
              <a:buNone/>
            </a:pPr>
            <a:r>
              <a:rPr lang="en-US" altLang="en-US" sz="1800" b="1"/>
              <a:t>	- A supply chain consists of </a:t>
            </a:r>
          </a:p>
        </p:txBody>
      </p:sp>
      <p:sp>
        <p:nvSpPr>
          <p:cNvPr id="20482" name="Rectangle 2">
            <a:extLst>
              <a:ext uri="{FF2B5EF4-FFF2-40B4-BE49-F238E27FC236}">
                <a16:creationId xmlns:a16="http://schemas.microsoft.com/office/drawing/2014/main" id="{A7520F67-9A4D-BDA2-1109-E2DDE75D81D4}"/>
              </a:ext>
            </a:extLst>
          </p:cNvPr>
          <p:cNvSpPr>
            <a:spLocks noGrp="1" noChangeArrowheads="1"/>
          </p:cNvSpPr>
          <p:nvPr>
            <p:ph type="title"/>
          </p:nvPr>
        </p:nvSpPr>
        <p:spPr>
          <a:xfrm>
            <a:off x="461035" y="170122"/>
            <a:ext cx="8205261" cy="979229"/>
          </a:xfrm>
        </p:spPr>
        <p:txBody>
          <a:bodyPr>
            <a:normAutofit fontScale="90000"/>
          </a:bodyPr>
          <a:lstStyle/>
          <a:p>
            <a:r>
              <a:rPr lang="en-US" altLang="en-US" sz="3200" dirty="0"/>
              <a:t>A picture is better than 1000 words!</a:t>
            </a:r>
            <a:br>
              <a:rPr lang="en-US" altLang="en-US" sz="3200" dirty="0"/>
            </a:br>
            <a:r>
              <a:rPr lang="en-US" altLang="en-US" sz="3200" dirty="0"/>
              <a:t>How many words would be better than 3 pictures?</a:t>
            </a:r>
          </a:p>
        </p:txBody>
      </p:sp>
      <p:sp>
        <p:nvSpPr>
          <p:cNvPr id="268492" name="Rectangle 204">
            <a:extLst>
              <a:ext uri="{FF2B5EF4-FFF2-40B4-BE49-F238E27FC236}">
                <a16:creationId xmlns:a16="http://schemas.microsoft.com/office/drawing/2014/main" id="{3719247E-B20C-BE86-D32B-2EF2B91D994E}"/>
              </a:ext>
            </a:extLst>
          </p:cNvPr>
          <p:cNvSpPr>
            <a:spLocks noChangeArrowheads="1"/>
          </p:cNvSpPr>
          <p:nvPr/>
        </p:nvSpPr>
        <p:spPr bwMode="auto">
          <a:xfrm>
            <a:off x="304800" y="3886200"/>
            <a:ext cx="464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376" tIns="49189" rIns="98376" bIns="49189"/>
          <a:lstStyle>
            <a:lvl1pPr marL="284163" indent="-284163">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buClr>
                <a:schemeClr val="accent2"/>
              </a:buClr>
              <a:buSzPct val="75000"/>
              <a:buFont typeface="Monotype Sorts" pitchFamily="2" charset="2"/>
              <a:buNone/>
            </a:pPr>
            <a:r>
              <a:rPr lang="en-US" altLang="en-US" sz="1800" b="1"/>
              <a:t>	- aims to Match Supply and Demand, profitably for products and services</a:t>
            </a:r>
          </a:p>
        </p:txBody>
      </p:sp>
      <p:grpSp>
        <p:nvGrpSpPr>
          <p:cNvPr id="2" name="Group 205">
            <a:extLst>
              <a:ext uri="{FF2B5EF4-FFF2-40B4-BE49-F238E27FC236}">
                <a16:creationId xmlns:a16="http://schemas.microsoft.com/office/drawing/2014/main" id="{71655685-C88D-5AF6-BC39-192C90B81B85}"/>
              </a:ext>
            </a:extLst>
          </p:cNvPr>
          <p:cNvGrpSpPr>
            <a:grpSpLocks/>
          </p:cNvGrpSpPr>
          <p:nvPr/>
        </p:nvGrpSpPr>
        <p:grpSpPr bwMode="auto">
          <a:xfrm>
            <a:off x="5257800" y="3810000"/>
            <a:ext cx="3660775" cy="1198563"/>
            <a:chOff x="3358" y="2064"/>
            <a:chExt cx="2306" cy="755"/>
          </a:xfrm>
        </p:grpSpPr>
        <p:pic>
          <p:nvPicPr>
            <p:cNvPr id="20714" name="Picture 206">
              <a:extLst>
                <a:ext uri="{FF2B5EF4-FFF2-40B4-BE49-F238E27FC236}">
                  <a16:creationId xmlns:a16="http://schemas.microsoft.com/office/drawing/2014/main" id="{1EEF01D6-E2DF-0EF7-974B-F80BB7320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5" y="2064"/>
              <a:ext cx="459"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pic>
        <p:pic>
          <p:nvPicPr>
            <p:cNvPr id="20715" name="Picture 207">
              <a:extLst>
                <a:ext uri="{FF2B5EF4-FFF2-40B4-BE49-F238E27FC236}">
                  <a16:creationId xmlns:a16="http://schemas.microsoft.com/office/drawing/2014/main" id="{935D0EE6-6F4C-72D0-F4C3-B29429E5A7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 y="2064"/>
              <a:ext cx="460"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pic>
        <p:pic>
          <p:nvPicPr>
            <p:cNvPr id="20716" name="Picture 208" descr="j0172642">
              <a:extLst>
                <a:ext uri="{FF2B5EF4-FFF2-40B4-BE49-F238E27FC236}">
                  <a16:creationId xmlns:a16="http://schemas.microsoft.com/office/drawing/2014/main" id="{AF50EB37-7AD2-6230-FFD7-F12113A96A7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271" y="2064"/>
              <a:ext cx="479"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17" name="Text Box 209">
              <a:extLst>
                <a:ext uri="{FF2B5EF4-FFF2-40B4-BE49-F238E27FC236}">
                  <a16:creationId xmlns:a16="http://schemas.microsoft.com/office/drawing/2014/main" id="{FB0E1D84-7342-431F-9D76-00E2A1045AB0}"/>
                </a:ext>
              </a:extLst>
            </p:cNvPr>
            <p:cNvSpPr txBox="1">
              <a:spLocks noChangeArrowheads="1"/>
            </p:cNvSpPr>
            <p:nvPr/>
          </p:nvSpPr>
          <p:spPr bwMode="auto">
            <a:xfrm>
              <a:off x="3358" y="2607"/>
              <a:ext cx="9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eaLnBrk="1" hangingPunct="1">
                <a:lnSpc>
                  <a:spcPct val="100000"/>
                </a:lnSpc>
                <a:spcBef>
                  <a:spcPct val="0"/>
                </a:spcBef>
                <a:buClrTx/>
                <a:buSzTx/>
              </a:pPr>
              <a:r>
                <a:rPr lang="en-US" altLang="en-US" b="1">
                  <a:solidFill>
                    <a:schemeClr val="hlink"/>
                  </a:solidFill>
                  <a:latin typeface="Arial" panose="020B0604020202020204" pitchFamily="34" charset="0"/>
                </a:rPr>
                <a:t>SUPPLY SIDE</a:t>
              </a:r>
            </a:p>
          </p:txBody>
        </p:sp>
        <p:sp>
          <p:nvSpPr>
            <p:cNvPr id="20718" name="Text Box 210">
              <a:extLst>
                <a:ext uri="{FF2B5EF4-FFF2-40B4-BE49-F238E27FC236}">
                  <a16:creationId xmlns:a16="http://schemas.microsoft.com/office/drawing/2014/main" id="{1245CB31-9CE8-0A93-7C41-6F1A277AC7CA}"/>
                </a:ext>
              </a:extLst>
            </p:cNvPr>
            <p:cNvSpPr txBox="1">
              <a:spLocks noChangeArrowheads="1"/>
            </p:cNvSpPr>
            <p:nvPr/>
          </p:nvSpPr>
          <p:spPr bwMode="auto">
            <a:xfrm>
              <a:off x="4654" y="2607"/>
              <a:ext cx="10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eaLnBrk="1" hangingPunct="1">
                <a:lnSpc>
                  <a:spcPct val="100000"/>
                </a:lnSpc>
                <a:spcBef>
                  <a:spcPct val="0"/>
                </a:spcBef>
                <a:buClrTx/>
                <a:buSzTx/>
              </a:pPr>
              <a:r>
                <a:rPr lang="en-US" altLang="en-US" b="1">
                  <a:solidFill>
                    <a:schemeClr val="hlink"/>
                  </a:solidFill>
                  <a:latin typeface="Arial" panose="020B0604020202020204" pitchFamily="34" charset="0"/>
                </a:rPr>
                <a:t>DEMAND SIDE</a:t>
              </a:r>
            </a:p>
          </p:txBody>
        </p:sp>
      </p:grpSp>
      <p:grpSp>
        <p:nvGrpSpPr>
          <p:cNvPr id="3" name="Group 434">
            <a:extLst>
              <a:ext uri="{FF2B5EF4-FFF2-40B4-BE49-F238E27FC236}">
                <a16:creationId xmlns:a16="http://schemas.microsoft.com/office/drawing/2014/main" id="{11524C1B-3FBF-2FBB-8AB5-D4D2F91F0AE2}"/>
              </a:ext>
            </a:extLst>
          </p:cNvPr>
          <p:cNvGrpSpPr>
            <a:grpSpLocks/>
          </p:cNvGrpSpPr>
          <p:nvPr/>
        </p:nvGrpSpPr>
        <p:grpSpPr bwMode="auto">
          <a:xfrm>
            <a:off x="1143000" y="5334000"/>
            <a:ext cx="7315200" cy="1098550"/>
            <a:chOff x="516" y="2880"/>
            <a:chExt cx="5004" cy="1227"/>
          </a:xfrm>
        </p:grpSpPr>
        <p:pic>
          <p:nvPicPr>
            <p:cNvPr id="20692" name="Picture 435">
              <a:extLst>
                <a:ext uri="{FF2B5EF4-FFF2-40B4-BE49-F238E27FC236}">
                  <a16:creationId xmlns:a16="http://schemas.microsoft.com/office/drawing/2014/main" id="{AB75984A-9BCA-79A7-63BD-0C7DA24CC8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2" y="2948"/>
              <a:ext cx="479"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pic>
        <p:pic>
          <p:nvPicPr>
            <p:cNvPr id="20693" name="Picture 436">
              <a:extLst>
                <a:ext uri="{FF2B5EF4-FFF2-40B4-BE49-F238E27FC236}">
                  <a16:creationId xmlns:a16="http://schemas.microsoft.com/office/drawing/2014/main" id="{A710501F-19ED-49CE-14C9-5AC2F52C4D2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8" y="2996"/>
              <a:ext cx="407"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pic>
        <p:pic>
          <p:nvPicPr>
            <p:cNvPr id="20694" name="Picture 437" descr="j0234131">
              <a:extLst>
                <a:ext uri="{FF2B5EF4-FFF2-40B4-BE49-F238E27FC236}">
                  <a16:creationId xmlns:a16="http://schemas.microsoft.com/office/drawing/2014/main" id="{5F2867F4-CAA8-C076-520C-5E980DF4444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80" y="2996"/>
              <a:ext cx="406"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95" name="Picture 438" descr="j0082889">
              <a:extLst>
                <a:ext uri="{FF2B5EF4-FFF2-40B4-BE49-F238E27FC236}">
                  <a16:creationId xmlns:a16="http://schemas.microsoft.com/office/drawing/2014/main" id="{BFC322BC-528E-2F36-B787-333E5C91B4D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2" y="2965"/>
              <a:ext cx="474"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696" name="Group 439">
              <a:extLst>
                <a:ext uri="{FF2B5EF4-FFF2-40B4-BE49-F238E27FC236}">
                  <a16:creationId xmlns:a16="http://schemas.microsoft.com/office/drawing/2014/main" id="{B16A544D-6C7C-23EF-5375-BFADD67FFCC2}"/>
                </a:ext>
              </a:extLst>
            </p:cNvPr>
            <p:cNvGrpSpPr>
              <a:grpSpLocks/>
            </p:cNvGrpSpPr>
            <p:nvPr/>
          </p:nvGrpSpPr>
          <p:grpSpPr bwMode="auto">
            <a:xfrm>
              <a:off x="582" y="2956"/>
              <a:ext cx="474" cy="468"/>
              <a:chOff x="582" y="1592"/>
              <a:chExt cx="474" cy="468"/>
            </a:xfrm>
          </p:grpSpPr>
          <p:pic>
            <p:nvPicPr>
              <p:cNvPr id="20712" name="Picture 440" descr="j0154778">
                <a:extLst>
                  <a:ext uri="{FF2B5EF4-FFF2-40B4-BE49-F238E27FC236}">
                    <a16:creationId xmlns:a16="http://schemas.microsoft.com/office/drawing/2014/main" id="{8DD16ECB-E691-9EB5-1DDA-7FA2EEC9F75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2" y="1592"/>
                <a:ext cx="444"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13" name="Picture 441" descr="hh01450_">
                <a:extLst>
                  <a:ext uri="{FF2B5EF4-FFF2-40B4-BE49-F238E27FC236}">
                    <a16:creationId xmlns:a16="http://schemas.microsoft.com/office/drawing/2014/main" id="{9F742827-27FD-7E45-B4C5-07D918C1534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2" y="1721"/>
                <a:ext cx="42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697" name="Text Box 442">
              <a:extLst>
                <a:ext uri="{FF2B5EF4-FFF2-40B4-BE49-F238E27FC236}">
                  <a16:creationId xmlns:a16="http://schemas.microsoft.com/office/drawing/2014/main" id="{E1C92D99-27B7-0621-406D-5A96F44724B3}"/>
                </a:ext>
              </a:extLst>
            </p:cNvPr>
            <p:cNvSpPr txBox="1">
              <a:spLocks noChangeArrowheads="1"/>
            </p:cNvSpPr>
            <p:nvPr/>
          </p:nvSpPr>
          <p:spPr bwMode="auto">
            <a:xfrm>
              <a:off x="516" y="3522"/>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eaLnBrk="1" hangingPunct="1">
                <a:lnSpc>
                  <a:spcPct val="100000"/>
                </a:lnSpc>
                <a:spcBef>
                  <a:spcPct val="0"/>
                </a:spcBef>
                <a:buClrTx/>
                <a:buSzTx/>
              </a:pPr>
              <a:r>
                <a:rPr lang="en-US" altLang="en-US" sz="1200" b="1">
                  <a:solidFill>
                    <a:schemeClr val="hlink"/>
                  </a:solidFill>
                  <a:latin typeface="Arial" panose="020B0604020202020204" pitchFamily="34" charset="0"/>
                </a:rPr>
                <a:t>The right</a:t>
              </a:r>
            </a:p>
            <a:p>
              <a:pPr eaLnBrk="1" hangingPunct="1">
                <a:lnSpc>
                  <a:spcPct val="100000"/>
                </a:lnSpc>
                <a:spcBef>
                  <a:spcPct val="0"/>
                </a:spcBef>
                <a:buClrTx/>
                <a:buSzTx/>
              </a:pPr>
              <a:r>
                <a:rPr lang="en-US" altLang="en-US" sz="1400" b="1">
                  <a:solidFill>
                    <a:schemeClr val="hlink"/>
                  </a:solidFill>
                  <a:latin typeface="Arial" panose="020B0604020202020204" pitchFamily="34" charset="0"/>
                </a:rPr>
                <a:t>Product</a:t>
              </a:r>
            </a:p>
          </p:txBody>
        </p:sp>
        <p:sp>
          <p:nvSpPr>
            <p:cNvPr id="20698" name="Text Box 443">
              <a:extLst>
                <a:ext uri="{FF2B5EF4-FFF2-40B4-BE49-F238E27FC236}">
                  <a16:creationId xmlns:a16="http://schemas.microsoft.com/office/drawing/2014/main" id="{54FC4C0D-4DAF-CC2C-F2C7-33AB1407B6B5}"/>
                </a:ext>
              </a:extLst>
            </p:cNvPr>
            <p:cNvSpPr txBox="1">
              <a:spLocks noChangeArrowheads="1"/>
            </p:cNvSpPr>
            <p:nvPr/>
          </p:nvSpPr>
          <p:spPr bwMode="auto">
            <a:xfrm>
              <a:off x="4987" y="3474"/>
              <a:ext cx="510"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eaLnBrk="1" hangingPunct="1">
                <a:lnSpc>
                  <a:spcPct val="100000"/>
                </a:lnSpc>
                <a:spcBef>
                  <a:spcPct val="0"/>
                </a:spcBef>
                <a:buClrTx/>
                <a:buSzTx/>
              </a:pPr>
              <a:r>
                <a:rPr lang="en-US" altLang="en-US" sz="1200" b="1">
                  <a:solidFill>
                    <a:schemeClr val="hlink"/>
                  </a:solidFill>
                  <a:latin typeface="Arial" panose="020B0604020202020204" pitchFamily="34" charset="0"/>
                </a:rPr>
                <a:t>Higher</a:t>
              </a:r>
            </a:p>
            <a:p>
              <a:pPr eaLnBrk="1" hangingPunct="1">
                <a:lnSpc>
                  <a:spcPct val="100000"/>
                </a:lnSpc>
                <a:spcBef>
                  <a:spcPct val="0"/>
                </a:spcBef>
                <a:buClrTx/>
                <a:buSzTx/>
              </a:pPr>
              <a:r>
                <a:rPr lang="en-US" altLang="en-US" sz="1400" b="1">
                  <a:solidFill>
                    <a:schemeClr val="hlink"/>
                  </a:solidFill>
                  <a:latin typeface="Arial" panose="020B0604020202020204" pitchFamily="34" charset="0"/>
                </a:rPr>
                <a:t>Profits</a:t>
              </a:r>
            </a:p>
          </p:txBody>
        </p:sp>
        <p:sp>
          <p:nvSpPr>
            <p:cNvPr id="20699" name="Text Box 444">
              <a:extLst>
                <a:ext uri="{FF2B5EF4-FFF2-40B4-BE49-F238E27FC236}">
                  <a16:creationId xmlns:a16="http://schemas.microsoft.com/office/drawing/2014/main" id="{594A980B-AC9D-D5E3-474E-9A1782C8711D}"/>
                </a:ext>
              </a:extLst>
            </p:cNvPr>
            <p:cNvSpPr txBox="1">
              <a:spLocks noChangeArrowheads="1"/>
            </p:cNvSpPr>
            <p:nvPr/>
          </p:nvSpPr>
          <p:spPr bwMode="auto">
            <a:xfrm>
              <a:off x="4032" y="3522"/>
              <a:ext cx="57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eaLnBrk="1" hangingPunct="1">
                <a:lnSpc>
                  <a:spcPct val="100000"/>
                </a:lnSpc>
                <a:spcBef>
                  <a:spcPct val="0"/>
                </a:spcBef>
                <a:buClrTx/>
                <a:buSzTx/>
              </a:pPr>
              <a:r>
                <a:rPr lang="en-US" altLang="en-US" sz="1200" b="1">
                  <a:solidFill>
                    <a:schemeClr val="hlink"/>
                  </a:solidFill>
                  <a:latin typeface="Arial" panose="020B0604020202020204" pitchFamily="34" charset="0"/>
                </a:rPr>
                <a:t>The right</a:t>
              </a:r>
            </a:p>
            <a:p>
              <a:pPr eaLnBrk="1" hangingPunct="1">
                <a:lnSpc>
                  <a:spcPct val="100000"/>
                </a:lnSpc>
                <a:spcBef>
                  <a:spcPct val="0"/>
                </a:spcBef>
                <a:buClrTx/>
                <a:buSzTx/>
              </a:pPr>
              <a:r>
                <a:rPr lang="en-US" altLang="en-US" sz="1400" b="1">
                  <a:solidFill>
                    <a:schemeClr val="hlink"/>
                  </a:solidFill>
                  <a:latin typeface="Arial" panose="020B0604020202020204" pitchFamily="34" charset="0"/>
                </a:rPr>
                <a:t>Time</a:t>
              </a:r>
            </a:p>
          </p:txBody>
        </p:sp>
        <p:sp>
          <p:nvSpPr>
            <p:cNvPr id="20700" name="Text Box 445">
              <a:extLst>
                <a:ext uri="{FF2B5EF4-FFF2-40B4-BE49-F238E27FC236}">
                  <a16:creationId xmlns:a16="http://schemas.microsoft.com/office/drawing/2014/main" id="{94957FA8-9012-1CD3-5AD8-B7459AF0C83A}"/>
                </a:ext>
              </a:extLst>
            </p:cNvPr>
            <p:cNvSpPr txBox="1">
              <a:spLocks noChangeArrowheads="1"/>
            </p:cNvSpPr>
            <p:nvPr/>
          </p:nvSpPr>
          <p:spPr bwMode="auto">
            <a:xfrm>
              <a:off x="3216" y="3522"/>
              <a:ext cx="692"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eaLnBrk="1" hangingPunct="1">
                <a:lnSpc>
                  <a:spcPct val="100000"/>
                </a:lnSpc>
                <a:spcBef>
                  <a:spcPct val="0"/>
                </a:spcBef>
                <a:buClrTx/>
                <a:buSzTx/>
              </a:pPr>
              <a:r>
                <a:rPr lang="en-US" altLang="en-US" sz="1200" b="1">
                  <a:solidFill>
                    <a:schemeClr val="hlink"/>
                  </a:solidFill>
                  <a:latin typeface="Arial" panose="020B0604020202020204" pitchFamily="34" charset="0"/>
                </a:rPr>
                <a:t>The right</a:t>
              </a:r>
            </a:p>
            <a:p>
              <a:pPr eaLnBrk="1" hangingPunct="1">
                <a:lnSpc>
                  <a:spcPct val="100000"/>
                </a:lnSpc>
                <a:spcBef>
                  <a:spcPct val="0"/>
                </a:spcBef>
                <a:buClrTx/>
                <a:buSzTx/>
              </a:pPr>
              <a:r>
                <a:rPr lang="en-US" altLang="en-US" sz="1400" b="1">
                  <a:solidFill>
                    <a:schemeClr val="hlink"/>
                  </a:solidFill>
                  <a:latin typeface="Arial" panose="020B0604020202020204" pitchFamily="34" charset="0"/>
                </a:rPr>
                <a:t>Customer</a:t>
              </a:r>
            </a:p>
          </p:txBody>
        </p:sp>
        <p:sp>
          <p:nvSpPr>
            <p:cNvPr id="20701" name="Text Box 446">
              <a:extLst>
                <a:ext uri="{FF2B5EF4-FFF2-40B4-BE49-F238E27FC236}">
                  <a16:creationId xmlns:a16="http://schemas.microsoft.com/office/drawing/2014/main" id="{2709C8C1-FF9C-5ADE-D539-BCE676E0EBB5}"/>
                </a:ext>
              </a:extLst>
            </p:cNvPr>
            <p:cNvSpPr txBox="1">
              <a:spLocks noChangeArrowheads="1"/>
            </p:cNvSpPr>
            <p:nvPr/>
          </p:nvSpPr>
          <p:spPr bwMode="auto">
            <a:xfrm>
              <a:off x="2496" y="3522"/>
              <a:ext cx="61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eaLnBrk="1" hangingPunct="1">
                <a:lnSpc>
                  <a:spcPct val="100000"/>
                </a:lnSpc>
                <a:spcBef>
                  <a:spcPct val="0"/>
                </a:spcBef>
                <a:buClrTx/>
                <a:buSzTx/>
              </a:pPr>
              <a:r>
                <a:rPr lang="en-US" altLang="en-US" sz="1200" b="1">
                  <a:solidFill>
                    <a:schemeClr val="hlink"/>
                  </a:solidFill>
                  <a:latin typeface="Arial" panose="020B0604020202020204" pitchFamily="34" charset="0"/>
                </a:rPr>
                <a:t>The right</a:t>
              </a:r>
            </a:p>
            <a:p>
              <a:pPr eaLnBrk="1" hangingPunct="1">
                <a:lnSpc>
                  <a:spcPct val="100000"/>
                </a:lnSpc>
                <a:spcBef>
                  <a:spcPct val="0"/>
                </a:spcBef>
                <a:buClrTx/>
                <a:buSzTx/>
              </a:pPr>
              <a:r>
                <a:rPr lang="en-US" altLang="en-US" sz="1400" b="1">
                  <a:solidFill>
                    <a:schemeClr val="hlink"/>
                  </a:solidFill>
                  <a:latin typeface="Arial" panose="020B0604020202020204" pitchFamily="34" charset="0"/>
                </a:rPr>
                <a:t>Quantity</a:t>
              </a:r>
            </a:p>
          </p:txBody>
        </p:sp>
        <p:sp>
          <p:nvSpPr>
            <p:cNvPr id="20702" name="Text Box 447">
              <a:extLst>
                <a:ext uri="{FF2B5EF4-FFF2-40B4-BE49-F238E27FC236}">
                  <a16:creationId xmlns:a16="http://schemas.microsoft.com/office/drawing/2014/main" id="{BFBC0DC5-A32C-539C-BBF4-0350680C1593}"/>
                </a:ext>
              </a:extLst>
            </p:cNvPr>
            <p:cNvSpPr txBox="1">
              <a:spLocks noChangeArrowheads="1"/>
            </p:cNvSpPr>
            <p:nvPr/>
          </p:nvSpPr>
          <p:spPr bwMode="auto">
            <a:xfrm>
              <a:off x="1920" y="3522"/>
              <a:ext cx="573"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eaLnBrk="1" hangingPunct="1">
                <a:lnSpc>
                  <a:spcPct val="100000"/>
                </a:lnSpc>
                <a:spcBef>
                  <a:spcPct val="0"/>
                </a:spcBef>
                <a:buClrTx/>
                <a:buSzTx/>
              </a:pPr>
              <a:r>
                <a:rPr lang="en-US" altLang="en-US" sz="1200" b="1">
                  <a:solidFill>
                    <a:schemeClr val="hlink"/>
                  </a:solidFill>
                  <a:latin typeface="Arial" panose="020B0604020202020204" pitchFamily="34" charset="0"/>
                </a:rPr>
                <a:t>The right</a:t>
              </a:r>
            </a:p>
            <a:p>
              <a:pPr eaLnBrk="1" hangingPunct="1">
                <a:lnSpc>
                  <a:spcPct val="100000"/>
                </a:lnSpc>
                <a:spcBef>
                  <a:spcPct val="0"/>
                </a:spcBef>
                <a:buClrTx/>
                <a:buSzTx/>
              </a:pPr>
              <a:r>
                <a:rPr lang="en-US" altLang="en-US" sz="1400" b="1">
                  <a:solidFill>
                    <a:schemeClr val="hlink"/>
                  </a:solidFill>
                  <a:latin typeface="Arial" panose="020B0604020202020204" pitchFamily="34" charset="0"/>
                </a:rPr>
                <a:t>Store</a:t>
              </a:r>
            </a:p>
          </p:txBody>
        </p:sp>
        <p:sp>
          <p:nvSpPr>
            <p:cNvPr id="20703" name="Text Box 448">
              <a:extLst>
                <a:ext uri="{FF2B5EF4-FFF2-40B4-BE49-F238E27FC236}">
                  <a16:creationId xmlns:a16="http://schemas.microsoft.com/office/drawing/2014/main" id="{B0C8ED42-003A-8E15-3085-6CD272A503B9}"/>
                </a:ext>
              </a:extLst>
            </p:cNvPr>
            <p:cNvSpPr txBox="1">
              <a:spLocks noChangeArrowheads="1"/>
            </p:cNvSpPr>
            <p:nvPr/>
          </p:nvSpPr>
          <p:spPr bwMode="auto">
            <a:xfrm>
              <a:off x="1248" y="3522"/>
              <a:ext cx="573"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eaLnBrk="1" hangingPunct="1">
                <a:lnSpc>
                  <a:spcPct val="100000"/>
                </a:lnSpc>
                <a:spcBef>
                  <a:spcPct val="0"/>
                </a:spcBef>
                <a:buClrTx/>
                <a:buSzTx/>
              </a:pPr>
              <a:r>
                <a:rPr lang="en-US" altLang="en-US" sz="1200" b="1">
                  <a:solidFill>
                    <a:schemeClr val="hlink"/>
                  </a:solidFill>
                  <a:latin typeface="Arial" panose="020B0604020202020204" pitchFamily="34" charset="0"/>
                </a:rPr>
                <a:t>The right</a:t>
              </a:r>
            </a:p>
            <a:p>
              <a:pPr eaLnBrk="1" hangingPunct="1">
                <a:lnSpc>
                  <a:spcPct val="100000"/>
                </a:lnSpc>
                <a:spcBef>
                  <a:spcPct val="0"/>
                </a:spcBef>
                <a:buClrTx/>
                <a:buSzTx/>
              </a:pPr>
              <a:r>
                <a:rPr lang="en-US" altLang="en-US" sz="1400" b="1">
                  <a:solidFill>
                    <a:schemeClr val="hlink"/>
                  </a:solidFill>
                  <a:latin typeface="Arial" panose="020B0604020202020204" pitchFamily="34" charset="0"/>
                </a:rPr>
                <a:t>Price</a:t>
              </a:r>
            </a:p>
          </p:txBody>
        </p:sp>
        <p:sp>
          <p:nvSpPr>
            <p:cNvPr id="20704" name="Text Box 449">
              <a:extLst>
                <a:ext uri="{FF2B5EF4-FFF2-40B4-BE49-F238E27FC236}">
                  <a16:creationId xmlns:a16="http://schemas.microsoft.com/office/drawing/2014/main" id="{21A1490D-A57C-6384-3E0B-21618EB576E9}"/>
                </a:ext>
              </a:extLst>
            </p:cNvPr>
            <p:cNvSpPr txBox="1">
              <a:spLocks noChangeArrowheads="1"/>
            </p:cNvSpPr>
            <p:nvPr/>
          </p:nvSpPr>
          <p:spPr bwMode="auto">
            <a:xfrm>
              <a:off x="4463" y="2880"/>
              <a:ext cx="461" cy="1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eaLnBrk="1" hangingPunct="1">
                <a:lnSpc>
                  <a:spcPct val="100000"/>
                </a:lnSpc>
                <a:spcBef>
                  <a:spcPct val="0"/>
                </a:spcBef>
                <a:buClrTx/>
                <a:buSzTx/>
              </a:pPr>
              <a:r>
                <a:rPr lang="en-US" altLang="en-US" sz="6600">
                  <a:solidFill>
                    <a:schemeClr val="hlink"/>
                  </a:solidFill>
                  <a:latin typeface="Arial" panose="020B0604020202020204" pitchFamily="34" charset="0"/>
                </a:rPr>
                <a:t>=</a:t>
              </a:r>
            </a:p>
          </p:txBody>
        </p:sp>
        <p:sp>
          <p:nvSpPr>
            <p:cNvPr id="20705" name="Text Box 450">
              <a:extLst>
                <a:ext uri="{FF2B5EF4-FFF2-40B4-BE49-F238E27FC236}">
                  <a16:creationId xmlns:a16="http://schemas.microsoft.com/office/drawing/2014/main" id="{6C2B2407-5DEE-D2B6-893A-C3DB5AC6B63B}"/>
                </a:ext>
              </a:extLst>
            </p:cNvPr>
            <p:cNvSpPr txBox="1">
              <a:spLocks noChangeArrowheads="1"/>
            </p:cNvSpPr>
            <p:nvPr/>
          </p:nvSpPr>
          <p:spPr bwMode="auto">
            <a:xfrm>
              <a:off x="1680" y="2924"/>
              <a:ext cx="336"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eaLnBrk="1" hangingPunct="1">
                <a:lnSpc>
                  <a:spcPct val="100000"/>
                </a:lnSpc>
                <a:spcBef>
                  <a:spcPct val="0"/>
                </a:spcBef>
                <a:buClrTx/>
                <a:buSzTx/>
              </a:pPr>
              <a:r>
                <a:rPr lang="en-US" altLang="en-US" sz="5400">
                  <a:solidFill>
                    <a:schemeClr val="hlink"/>
                  </a:solidFill>
                  <a:latin typeface="Arial" panose="020B0604020202020204" pitchFamily="34" charset="0"/>
                </a:rPr>
                <a:t>+</a:t>
              </a:r>
            </a:p>
          </p:txBody>
        </p:sp>
        <p:sp>
          <p:nvSpPr>
            <p:cNvPr id="20706" name="Text Box 451">
              <a:extLst>
                <a:ext uri="{FF2B5EF4-FFF2-40B4-BE49-F238E27FC236}">
                  <a16:creationId xmlns:a16="http://schemas.microsoft.com/office/drawing/2014/main" id="{0CB40B35-4FDB-E406-C404-4031387AADB0}"/>
                </a:ext>
              </a:extLst>
            </p:cNvPr>
            <p:cNvSpPr txBox="1">
              <a:spLocks noChangeArrowheads="1"/>
            </p:cNvSpPr>
            <p:nvPr/>
          </p:nvSpPr>
          <p:spPr bwMode="auto">
            <a:xfrm>
              <a:off x="1008" y="2924"/>
              <a:ext cx="384"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eaLnBrk="1" hangingPunct="1">
                <a:lnSpc>
                  <a:spcPct val="100000"/>
                </a:lnSpc>
                <a:spcBef>
                  <a:spcPct val="0"/>
                </a:spcBef>
                <a:buClrTx/>
                <a:buSzTx/>
              </a:pPr>
              <a:r>
                <a:rPr lang="en-US" altLang="en-US" sz="5400">
                  <a:solidFill>
                    <a:schemeClr val="hlink"/>
                  </a:solidFill>
                  <a:latin typeface="Arial" panose="020B0604020202020204" pitchFamily="34" charset="0"/>
                </a:rPr>
                <a:t>+</a:t>
              </a:r>
            </a:p>
          </p:txBody>
        </p:sp>
        <p:sp>
          <p:nvSpPr>
            <p:cNvPr id="20707" name="Text Box 452">
              <a:extLst>
                <a:ext uri="{FF2B5EF4-FFF2-40B4-BE49-F238E27FC236}">
                  <a16:creationId xmlns:a16="http://schemas.microsoft.com/office/drawing/2014/main" id="{4CC53DA6-9D2F-22D5-8A45-4BE44908BB6D}"/>
                </a:ext>
              </a:extLst>
            </p:cNvPr>
            <p:cNvSpPr txBox="1">
              <a:spLocks noChangeArrowheads="1"/>
            </p:cNvSpPr>
            <p:nvPr/>
          </p:nvSpPr>
          <p:spPr bwMode="auto">
            <a:xfrm>
              <a:off x="3731" y="2924"/>
              <a:ext cx="337"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eaLnBrk="1" hangingPunct="1">
                <a:lnSpc>
                  <a:spcPct val="100000"/>
                </a:lnSpc>
                <a:spcBef>
                  <a:spcPct val="0"/>
                </a:spcBef>
                <a:buClrTx/>
                <a:buSzTx/>
              </a:pPr>
              <a:r>
                <a:rPr lang="en-US" altLang="en-US" sz="5400">
                  <a:solidFill>
                    <a:schemeClr val="hlink"/>
                  </a:solidFill>
                  <a:latin typeface="Arial" panose="020B0604020202020204" pitchFamily="34" charset="0"/>
                </a:rPr>
                <a:t>+</a:t>
              </a:r>
            </a:p>
          </p:txBody>
        </p:sp>
        <p:sp>
          <p:nvSpPr>
            <p:cNvPr id="20708" name="Text Box 453">
              <a:extLst>
                <a:ext uri="{FF2B5EF4-FFF2-40B4-BE49-F238E27FC236}">
                  <a16:creationId xmlns:a16="http://schemas.microsoft.com/office/drawing/2014/main" id="{88F7C415-EFF7-986D-166A-BA0373E87004}"/>
                </a:ext>
              </a:extLst>
            </p:cNvPr>
            <p:cNvSpPr txBox="1">
              <a:spLocks noChangeArrowheads="1"/>
            </p:cNvSpPr>
            <p:nvPr/>
          </p:nvSpPr>
          <p:spPr bwMode="auto">
            <a:xfrm>
              <a:off x="2305" y="2924"/>
              <a:ext cx="335"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eaLnBrk="1" hangingPunct="1">
                <a:lnSpc>
                  <a:spcPct val="100000"/>
                </a:lnSpc>
                <a:spcBef>
                  <a:spcPct val="0"/>
                </a:spcBef>
                <a:buClrTx/>
                <a:buSzTx/>
              </a:pPr>
              <a:r>
                <a:rPr lang="en-US" altLang="en-US" sz="5400">
                  <a:solidFill>
                    <a:schemeClr val="hlink"/>
                  </a:solidFill>
                  <a:latin typeface="Arial" panose="020B0604020202020204" pitchFamily="34" charset="0"/>
                </a:rPr>
                <a:t>+</a:t>
              </a:r>
            </a:p>
          </p:txBody>
        </p:sp>
        <p:sp>
          <p:nvSpPr>
            <p:cNvPr id="20709" name="Text Box 454">
              <a:extLst>
                <a:ext uri="{FF2B5EF4-FFF2-40B4-BE49-F238E27FC236}">
                  <a16:creationId xmlns:a16="http://schemas.microsoft.com/office/drawing/2014/main" id="{0D332A63-9E59-A1B2-93EA-FB6B243ADFC6}"/>
                </a:ext>
              </a:extLst>
            </p:cNvPr>
            <p:cNvSpPr txBox="1">
              <a:spLocks noChangeArrowheads="1"/>
            </p:cNvSpPr>
            <p:nvPr/>
          </p:nvSpPr>
          <p:spPr bwMode="auto">
            <a:xfrm>
              <a:off x="3011" y="2924"/>
              <a:ext cx="337"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eaLnBrk="1" hangingPunct="1">
                <a:lnSpc>
                  <a:spcPct val="100000"/>
                </a:lnSpc>
                <a:spcBef>
                  <a:spcPct val="0"/>
                </a:spcBef>
                <a:buClrTx/>
                <a:buSzTx/>
              </a:pPr>
              <a:r>
                <a:rPr lang="en-US" altLang="en-US" sz="5400">
                  <a:solidFill>
                    <a:schemeClr val="hlink"/>
                  </a:solidFill>
                  <a:latin typeface="Arial" panose="020B0604020202020204" pitchFamily="34" charset="0"/>
                </a:rPr>
                <a:t>+</a:t>
              </a:r>
            </a:p>
          </p:txBody>
        </p:sp>
        <p:pic>
          <p:nvPicPr>
            <p:cNvPr id="20710" name="Picture 455" descr="j0222015">
              <a:extLst>
                <a:ext uri="{FF2B5EF4-FFF2-40B4-BE49-F238E27FC236}">
                  <a16:creationId xmlns:a16="http://schemas.microsoft.com/office/drawing/2014/main" id="{AD0A9806-3CBD-491A-D425-DE1521F8D2A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6" y="2996"/>
              <a:ext cx="453"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11" name="Picture 456" descr="j0283209">
              <a:extLst>
                <a:ext uri="{FF2B5EF4-FFF2-40B4-BE49-F238E27FC236}">
                  <a16:creationId xmlns:a16="http://schemas.microsoft.com/office/drawing/2014/main" id="{B84E8BF2-CBFE-12C1-0A90-613CAA1F588E}"/>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5007" y="2976"/>
              <a:ext cx="513"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8745" name="Rectangle 457">
            <a:extLst>
              <a:ext uri="{FF2B5EF4-FFF2-40B4-BE49-F238E27FC236}">
                <a16:creationId xmlns:a16="http://schemas.microsoft.com/office/drawing/2014/main" id="{26698BEE-CA6C-24E6-7E3B-970910C75AF8}"/>
              </a:ext>
            </a:extLst>
          </p:cNvPr>
          <p:cNvSpPr>
            <a:spLocks noChangeArrowheads="1"/>
          </p:cNvSpPr>
          <p:nvPr/>
        </p:nvSpPr>
        <p:spPr bwMode="auto">
          <a:xfrm>
            <a:off x="304800" y="48768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376" tIns="49189" rIns="98376" bIns="49189"/>
          <a:lstStyle>
            <a:lvl1pPr marL="284163" indent="-284163">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buClr>
                <a:schemeClr val="accent2"/>
              </a:buClr>
              <a:buSzPct val="75000"/>
              <a:buFont typeface="Monotype Sorts" pitchFamily="2" charset="2"/>
              <a:buNone/>
            </a:pPr>
            <a:r>
              <a:rPr lang="en-US" altLang="en-US" sz="1800" b="1"/>
              <a:t>	- achieves</a:t>
            </a:r>
          </a:p>
        </p:txBody>
      </p:sp>
      <p:grpSp>
        <p:nvGrpSpPr>
          <p:cNvPr id="20488" name="Group 461">
            <a:extLst>
              <a:ext uri="{FF2B5EF4-FFF2-40B4-BE49-F238E27FC236}">
                <a16:creationId xmlns:a16="http://schemas.microsoft.com/office/drawing/2014/main" id="{0B1CC321-B860-827D-E7FF-35C4A7F31F08}"/>
              </a:ext>
            </a:extLst>
          </p:cNvPr>
          <p:cNvGrpSpPr>
            <a:grpSpLocks/>
          </p:cNvGrpSpPr>
          <p:nvPr/>
        </p:nvGrpSpPr>
        <p:grpSpPr bwMode="auto">
          <a:xfrm>
            <a:off x="1295400" y="2209800"/>
            <a:ext cx="5707063" cy="1219200"/>
            <a:chOff x="816" y="1392"/>
            <a:chExt cx="3595" cy="768"/>
          </a:xfrm>
        </p:grpSpPr>
        <p:grpSp>
          <p:nvGrpSpPr>
            <p:cNvPr id="20489" name="Group 234">
              <a:extLst>
                <a:ext uri="{FF2B5EF4-FFF2-40B4-BE49-F238E27FC236}">
                  <a16:creationId xmlns:a16="http://schemas.microsoft.com/office/drawing/2014/main" id="{6B99D472-96C2-0B17-7923-B9B7761A04F3}"/>
                </a:ext>
              </a:extLst>
            </p:cNvPr>
            <p:cNvGrpSpPr>
              <a:grpSpLocks/>
            </p:cNvGrpSpPr>
            <p:nvPr/>
          </p:nvGrpSpPr>
          <p:grpSpPr bwMode="auto">
            <a:xfrm>
              <a:off x="816" y="1392"/>
              <a:ext cx="3595" cy="528"/>
              <a:chOff x="1250" y="1296"/>
              <a:chExt cx="3595" cy="528"/>
            </a:xfrm>
          </p:grpSpPr>
          <p:sp>
            <p:nvSpPr>
              <p:cNvPr id="268523" name="Text Box 235">
                <a:extLst>
                  <a:ext uri="{FF2B5EF4-FFF2-40B4-BE49-F238E27FC236}">
                    <a16:creationId xmlns:a16="http://schemas.microsoft.com/office/drawing/2014/main" id="{A1A8BEA8-1819-8A72-4EB0-6A6C7D209E5A}"/>
                  </a:ext>
                </a:extLst>
              </p:cNvPr>
              <p:cNvSpPr txBox="1">
                <a:spLocks noChangeArrowheads="1"/>
              </p:cNvSpPr>
              <p:nvPr/>
            </p:nvSpPr>
            <p:spPr bwMode="auto">
              <a:xfrm>
                <a:off x="1250" y="1296"/>
                <a:ext cx="526" cy="192"/>
              </a:xfrm>
              <a:prstGeom prst="rect">
                <a:avLst/>
              </a:prstGeom>
              <a:noFill/>
              <a:ln w="25400">
                <a:noFill/>
                <a:miter lim="800000"/>
                <a:headEnd/>
                <a:tailEnd/>
              </a:ln>
              <a:effectLst/>
            </p:spPr>
            <p:txBody>
              <a:bodyPr wrap="none">
                <a:spAutoFit/>
              </a:bodyPr>
              <a:lstStyle/>
              <a:p>
                <a:pPr algn="ctr" eaLnBrk="1" hangingPunct="1">
                  <a:lnSpc>
                    <a:spcPct val="100000"/>
                  </a:lnSpc>
                  <a:spcBef>
                    <a:spcPct val="50000"/>
                  </a:spcBef>
                  <a:buClrTx/>
                  <a:buSzTx/>
                  <a:defRPr/>
                </a:pPr>
                <a:r>
                  <a:rPr lang="en-US" sz="1400">
                    <a:effectLst>
                      <a:outerShdw blurRad="38100" dist="38100" dir="2700000" algn="tl">
                        <a:srgbClr val="C0C0C0"/>
                      </a:outerShdw>
                    </a:effectLst>
                    <a:latin typeface="Arial" charset="0"/>
                  </a:rPr>
                  <a:t>Supplier</a:t>
                </a:r>
              </a:p>
            </p:txBody>
          </p:sp>
          <p:pic>
            <p:nvPicPr>
              <p:cNvPr id="20494" name="Picture 236" descr="chain">
                <a:extLst>
                  <a:ext uri="{FF2B5EF4-FFF2-40B4-BE49-F238E27FC236}">
                    <a16:creationId xmlns:a16="http://schemas.microsoft.com/office/drawing/2014/main" id="{403BFCC4-0BD2-3D19-F706-F5E0A5242C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8" y="1506"/>
                <a:ext cx="250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8525" name="Text Box 237">
                <a:extLst>
                  <a:ext uri="{FF2B5EF4-FFF2-40B4-BE49-F238E27FC236}">
                    <a16:creationId xmlns:a16="http://schemas.microsoft.com/office/drawing/2014/main" id="{B1C1BA48-3305-3838-0C74-9F2E59830A13}"/>
                  </a:ext>
                </a:extLst>
              </p:cNvPr>
              <p:cNvSpPr txBox="1">
                <a:spLocks noChangeArrowheads="1"/>
              </p:cNvSpPr>
              <p:nvPr/>
            </p:nvSpPr>
            <p:spPr bwMode="auto">
              <a:xfrm>
                <a:off x="2117" y="1296"/>
                <a:ext cx="773" cy="192"/>
              </a:xfrm>
              <a:prstGeom prst="rect">
                <a:avLst/>
              </a:prstGeom>
              <a:noFill/>
              <a:ln w="25400">
                <a:noFill/>
                <a:miter lim="800000"/>
                <a:headEnd/>
                <a:tailEnd/>
              </a:ln>
              <a:effectLst/>
            </p:spPr>
            <p:txBody>
              <a:bodyPr wrap="none">
                <a:spAutoFit/>
              </a:bodyPr>
              <a:lstStyle/>
              <a:p>
                <a:pPr algn="ctr" eaLnBrk="1" hangingPunct="1">
                  <a:lnSpc>
                    <a:spcPct val="100000"/>
                  </a:lnSpc>
                  <a:spcBef>
                    <a:spcPct val="50000"/>
                  </a:spcBef>
                  <a:buClrTx/>
                  <a:buSzTx/>
                  <a:defRPr/>
                </a:pPr>
                <a:r>
                  <a:rPr lang="en-US" sz="1400">
                    <a:effectLst>
                      <a:outerShdw blurRad="38100" dist="38100" dir="2700000" algn="tl">
                        <a:srgbClr val="C0C0C0"/>
                      </a:outerShdw>
                    </a:effectLst>
                    <a:latin typeface="Arial" charset="0"/>
                  </a:rPr>
                  <a:t>Manufacturer</a:t>
                </a:r>
              </a:p>
            </p:txBody>
          </p:sp>
          <p:sp>
            <p:nvSpPr>
              <p:cNvPr id="268526" name="Text Box 238">
                <a:extLst>
                  <a:ext uri="{FF2B5EF4-FFF2-40B4-BE49-F238E27FC236}">
                    <a16:creationId xmlns:a16="http://schemas.microsoft.com/office/drawing/2014/main" id="{AD311E97-1665-3CF5-67B3-D57943386B2D}"/>
                  </a:ext>
                </a:extLst>
              </p:cNvPr>
              <p:cNvSpPr txBox="1">
                <a:spLocks noChangeArrowheads="1"/>
              </p:cNvSpPr>
              <p:nvPr/>
            </p:nvSpPr>
            <p:spPr bwMode="auto">
              <a:xfrm>
                <a:off x="2952" y="1296"/>
                <a:ext cx="625" cy="192"/>
              </a:xfrm>
              <a:prstGeom prst="rect">
                <a:avLst/>
              </a:prstGeom>
              <a:noFill/>
              <a:ln w="25400">
                <a:noFill/>
                <a:miter lim="800000"/>
                <a:headEnd/>
                <a:tailEnd/>
              </a:ln>
              <a:effectLst/>
            </p:spPr>
            <p:txBody>
              <a:bodyPr wrap="none">
                <a:spAutoFit/>
              </a:bodyPr>
              <a:lstStyle/>
              <a:p>
                <a:pPr algn="ctr" eaLnBrk="1" hangingPunct="1">
                  <a:lnSpc>
                    <a:spcPct val="100000"/>
                  </a:lnSpc>
                  <a:spcBef>
                    <a:spcPct val="50000"/>
                  </a:spcBef>
                  <a:buClrTx/>
                  <a:buSzTx/>
                  <a:defRPr/>
                </a:pPr>
                <a:r>
                  <a:rPr lang="en-US" sz="1400">
                    <a:effectLst>
                      <a:outerShdw blurRad="38100" dist="38100" dir="2700000" algn="tl">
                        <a:srgbClr val="C0C0C0"/>
                      </a:outerShdw>
                    </a:effectLst>
                    <a:latin typeface="Arial" charset="0"/>
                  </a:rPr>
                  <a:t>Distributor</a:t>
                </a:r>
              </a:p>
            </p:txBody>
          </p:sp>
          <p:sp>
            <p:nvSpPr>
              <p:cNvPr id="268527" name="Text Box 239">
                <a:extLst>
                  <a:ext uri="{FF2B5EF4-FFF2-40B4-BE49-F238E27FC236}">
                    <a16:creationId xmlns:a16="http://schemas.microsoft.com/office/drawing/2014/main" id="{802F7D9C-AAF8-CF31-B80B-A47DA3FFAC50}"/>
                  </a:ext>
                </a:extLst>
              </p:cNvPr>
              <p:cNvSpPr txBox="1">
                <a:spLocks noChangeArrowheads="1"/>
              </p:cNvSpPr>
              <p:nvPr/>
            </p:nvSpPr>
            <p:spPr bwMode="auto">
              <a:xfrm>
                <a:off x="3698" y="1296"/>
                <a:ext cx="501" cy="192"/>
              </a:xfrm>
              <a:prstGeom prst="rect">
                <a:avLst/>
              </a:prstGeom>
              <a:noFill/>
              <a:ln w="25400">
                <a:noFill/>
                <a:miter lim="800000"/>
                <a:headEnd/>
                <a:tailEnd/>
              </a:ln>
              <a:effectLst/>
            </p:spPr>
            <p:txBody>
              <a:bodyPr wrap="none">
                <a:spAutoFit/>
              </a:bodyPr>
              <a:lstStyle/>
              <a:p>
                <a:pPr algn="ctr" eaLnBrk="1" hangingPunct="1">
                  <a:lnSpc>
                    <a:spcPct val="100000"/>
                  </a:lnSpc>
                  <a:spcBef>
                    <a:spcPct val="50000"/>
                  </a:spcBef>
                  <a:buClrTx/>
                  <a:buSzTx/>
                  <a:defRPr/>
                </a:pPr>
                <a:r>
                  <a:rPr lang="en-US" sz="1400">
                    <a:effectLst>
                      <a:outerShdw blurRad="38100" dist="38100" dir="2700000" algn="tl">
                        <a:srgbClr val="C0C0C0"/>
                      </a:outerShdw>
                    </a:effectLst>
                    <a:latin typeface="Arial" charset="0"/>
                  </a:rPr>
                  <a:t>Retailer</a:t>
                </a:r>
              </a:p>
            </p:txBody>
          </p:sp>
          <p:grpSp>
            <p:nvGrpSpPr>
              <p:cNvPr id="20498" name="Group 240">
                <a:extLst>
                  <a:ext uri="{FF2B5EF4-FFF2-40B4-BE49-F238E27FC236}">
                    <a16:creationId xmlns:a16="http://schemas.microsoft.com/office/drawing/2014/main" id="{E521E592-6C6E-039F-0AAA-0E769BBCA9A3}"/>
                  </a:ext>
                </a:extLst>
              </p:cNvPr>
              <p:cNvGrpSpPr>
                <a:grpSpLocks/>
              </p:cNvGrpSpPr>
              <p:nvPr/>
            </p:nvGrpSpPr>
            <p:grpSpPr bwMode="auto">
              <a:xfrm>
                <a:off x="3060" y="1468"/>
                <a:ext cx="455" cy="242"/>
                <a:chOff x="2232" y="2859"/>
                <a:chExt cx="504" cy="405"/>
              </a:xfrm>
            </p:grpSpPr>
            <p:sp>
              <p:nvSpPr>
                <p:cNvPr id="20548" name="Line 241">
                  <a:extLst>
                    <a:ext uri="{FF2B5EF4-FFF2-40B4-BE49-F238E27FC236}">
                      <a16:creationId xmlns:a16="http://schemas.microsoft.com/office/drawing/2014/main" id="{21B02A6D-6528-9F3C-9995-56C756BDA382}"/>
                    </a:ext>
                  </a:extLst>
                </p:cNvPr>
                <p:cNvSpPr>
                  <a:spLocks noChangeShapeType="1"/>
                </p:cNvSpPr>
                <p:nvPr/>
              </p:nvSpPr>
              <p:spPr bwMode="auto">
                <a:xfrm flipV="1">
                  <a:off x="2713" y="3071"/>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49" name="Freeform 242">
                  <a:extLst>
                    <a:ext uri="{FF2B5EF4-FFF2-40B4-BE49-F238E27FC236}">
                      <a16:creationId xmlns:a16="http://schemas.microsoft.com/office/drawing/2014/main" id="{C85F8C5B-9A5C-958A-2362-29B08A63A26C}"/>
                    </a:ext>
                  </a:extLst>
                </p:cNvPr>
                <p:cNvSpPr>
                  <a:spLocks/>
                </p:cNvSpPr>
                <p:nvPr/>
              </p:nvSpPr>
              <p:spPr bwMode="auto">
                <a:xfrm>
                  <a:off x="2582" y="3050"/>
                  <a:ext cx="24" cy="42"/>
                </a:xfrm>
                <a:custGeom>
                  <a:avLst/>
                  <a:gdLst>
                    <a:gd name="T0" fmla="*/ 25 w 26"/>
                    <a:gd name="T1" fmla="*/ 13 h 44"/>
                    <a:gd name="T2" fmla="*/ 0 w 26"/>
                    <a:gd name="T3" fmla="*/ 0 h 44"/>
                    <a:gd name="T4" fmla="*/ 0 w 26"/>
                    <a:gd name="T5" fmla="*/ 28 h 44"/>
                    <a:gd name="T6" fmla="*/ 25 w 26"/>
                    <a:gd name="T7" fmla="*/ 43 h 44"/>
                    <a:gd name="T8" fmla="*/ 25 w 26"/>
                    <a:gd name="T9" fmla="*/ 13 h 44"/>
                    <a:gd name="T10" fmla="*/ 0 60000 65536"/>
                    <a:gd name="T11" fmla="*/ 0 60000 65536"/>
                    <a:gd name="T12" fmla="*/ 0 60000 65536"/>
                    <a:gd name="T13" fmla="*/ 0 60000 65536"/>
                    <a:gd name="T14" fmla="*/ 0 60000 65536"/>
                    <a:gd name="T15" fmla="*/ 0 w 26"/>
                    <a:gd name="T16" fmla="*/ 0 h 44"/>
                    <a:gd name="T17" fmla="*/ 26 w 26"/>
                    <a:gd name="T18" fmla="*/ 44 h 44"/>
                  </a:gdLst>
                  <a:ahLst/>
                  <a:cxnLst>
                    <a:cxn ang="T10">
                      <a:pos x="T0" y="T1"/>
                    </a:cxn>
                    <a:cxn ang="T11">
                      <a:pos x="T2" y="T3"/>
                    </a:cxn>
                    <a:cxn ang="T12">
                      <a:pos x="T4" y="T5"/>
                    </a:cxn>
                    <a:cxn ang="T13">
                      <a:pos x="T6" y="T7"/>
                    </a:cxn>
                    <a:cxn ang="T14">
                      <a:pos x="T8" y="T9"/>
                    </a:cxn>
                  </a:cxnLst>
                  <a:rect l="T15" t="T16" r="T17" b="T18"/>
                  <a:pathLst>
                    <a:path w="26" h="44">
                      <a:moveTo>
                        <a:pt x="25" y="13"/>
                      </a:moveTo>
                      <a:lnTo>
                        <a:pt x="0" y="0"/>
                      </a:lnTo>
                      <a:lnTo>
                        <a:pt x="0" y="28"/>
                      </a:lnTo>
                      <a:lnTo>
                        <a:pt x="25" y="43"/>
                      </a:lnTo>
                      <a:lnTo>
                        <a:pt x="25" y="13"/>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50" name="Freeform 243">
                  <a:extLst>
                    <a:ext uri="{FF2B5EF4-FFF2-40B4-BE49-F238E27FC236}">
                      <a16:creationId xmlns:a16="http://schemas.microsoft.com/office/drawing/2014/main" id="{903EF39D-DCD5-85AD-DFEC-D4DCD8E660F1}"/>
                    </a:ext>
                  </a:extLst>
                </p:cNvPr>
                <p:cNvSpPr>
                  <a:spLocks/>
                </p:cNvSpPr>
                <p:nvPr/>
              </p:nvSpPr>
              <p:spPr bwMode="auto">
                <a:xfrm>
                  <a:off x="2605" y="3010"/>
                  <a:ext cx="89" cy="82"/>
                </a:xfrm>
                <a:custGeom>
                  <a:avLst/>
                  <a:gdLst>
                    <a:gd name="T0" fmla="*/ 96 w 97"/>
                    <a:gd name="T1" fmla="*/ 0 h 86"/>
                    <a:gd name="T2" fmla="*/ 0 w 97"/>
                    <a:gd name="T3" fmla="*/ 55 h 86"/>
                    <a:gd name="T4" fmla="*/ 0 w 97"/>
                    <a:gd name="T5" fmla="*/ 85 h 86"/>
                    <a:gd name="T6" fmla="*/ 96 w 97"/>
                    <a:gd name="T7" fmla="*/ 29 h 86"/>
                    <a:gd name="T8" fmla="*/ 96 w 97"/>
                    <a:gd name="T9" fmla="*/ 0 h 86"/>
                    <a:gd name="T10" fmla="*/ 0 60000 65536"/>
                    <a:gd name="T11" fmla="*/ 0 60000 65536"/>
                    <a:gd name="T12" fmla="*/ 0 60000 65536"/>
                    <a:gd name="T13" fmla="*/ 0 60000 65536"/>
                    <a:gd name="T14" fmla="*/ 0 60000 65536"/>
                    <a:gd name="T15" fmla="*/ 0 w 97"/>
                    <a:gd name="T16" fmla="*/ 0 h 86"/>
                    <a:gd name="T17" fmla="*/ 97 w 97"/>
                    <a:gd name="T18" fmla="*/ 86 h 86"/>
                  </a:gdLst>
                  <a:ahLst/>
                  <a:cxnLst>
                    <a:cxn ang="T10">
                      <a:pos x="T0" y="T1"/>
                    </a:cxn>
                    <a:cxn ang="T11">
                      <a:pos x="T2" y="T3"/>
                    </a:cxn>
                    <a:cxn ang="T12">
                      <a:pos x="T4" y="T5"/>
                    </a:cxn>
                    <a:cxn ang="T13">
                      <a:pos x="T6" y="T7"/>
                    </a:cxn>
                    <a:cxn ang="T14">
                      <a:pos x="T8" y="T9"/>
                    </a:cxn>
                  </a:cxnLst>
                  <a:rect l="T15" t="T16" r="T17" b="T18"/>
                  <a:pathLst>
                    <a:path w="97" h="86">
                      <a:moveTo>
                        <a:pt x="96" y="0"/>
                      </a:moveTo>
                      <a:lnTo>
                        <a:pt x="0" y="55"/>
                      </a:lnTo>
                      <a:lnTo>
                        <a:pt x="0" y="85"/>
                      </a:lnTo>
                      <a:lnTo>
                        <a:pt x="96" y="29"/>
                      </a:lnTo>
                      <a:lnTo>
                        <a:pt x="96"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51" name="Line 244">
                  <a:extLst>
                    <a:ext uri="{FF2B5EF4-FFF2-40B4-BE49-F238E27FC236}">
                      <a16:creationId xmlns:a16="http://schemas.microsoft.com/office/drawing/2014/main" id="{C0F9DA1E-B636-25B2-620A-3968E79917A0}"/>
                    </a:ext>
                  </a:extLst>
                </p:cNvPr>
                <p:cNvSpPr>
                  <a:spLocks noChangeShapeType="1"/>
                </p:cNvSpPr>
                <p:nvPr/>
              </p:nvSpPr>
              <p:spPr bwMode="auto">
                <a:xfrm flipV="1">
                  <a:off x="2674" y="3046"/>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52" name="Freeform 245">
                  <a:extLst>
                    <a:ext uri="{FF2B5EF4-FFF2-40B4-BE49-F238E27FC236}">
                      <a16:creationId xmlns:a16="http://schemas.microsoft.com/office/drawing/2014/main" id="{C9501081-01F8-F472-E5AF-A2BAF4CF828C}"/>
                    </a:ext>
                  </a:extLst>
                </p:cNvPr>
                <p:cNvSpPr>
                  <a:spLocks/>
                </p:cNvSpPr>
                <p:nvPr/>
              </p:nvSpPr>
              <p:spPr bwMode="auto">
                <a:xfrm>
                  <a:off x="2674" y="3052"/>
                  <a:ext cx="15" cy="16"/>
                </a:xfrm>
                <a:custGeom>
                  <a:avLst/>
                  <a:gdLst>
                    <a:gd name="T0" fmla="*/ 3 w 17"/>
                    <a:gd name="T1" fmla="*/ 16 h 17"/>
                    <a:gd name="T2" fmla="*/ 0 w 17"/>
                    <a:gd name="T3" fmla="*/ 13 h 17"/>
                    <a:gd name="T4" fmla="*/ 0 w 17"/>
                    <a:gd name="T5" fmla="*/ 10 h 17"/>
                    <a:gd name="T6" fmla="*/ 0 w 17"/>
                    <a:gd name="T7" fmla="*/ 5 h 17"/>
                    <a:gd name="T8" fmla="*/ 0 w 17"/>
                    <a:gd name="T9" fmla="*/ 2 h 17"/>
                    <a:gd name="T10" fmla="*/ 3 w 17"/>
                    <a:gd name="T11" fmla="*/ 2 h 17"/>
                    <a:gd name="T12" fmla="*/ 6 w 17"/>
                    <a:gd name="T13" fmla="*/ 0 h 17"/>
                    <a:gd name="T14" fmla="*/ 9 w 17"/>
                    <a:gd name="T15" fmla="*/ 0 h 17"/>
                    <a:gd name="T16" fmla="*/ 12 w 17"/>
                    <a:gd name="T17" fmla="*/ 2 h 17"/>
                    <a:gd name="T18" fmla="*/ 16 w 17"/>
                    <a:gd name="T19" fmla="*/ 5 h 17"/>
                    <a:gd name="T20" fmla="*/ 12 w 17"/>
                    <a:gd name="T21" fmla="*/ 13 h 17"/>
                    <a:gd name="T22" fmla="*/ 9 w 17"/>
                    <a:gd name="T23" fmla="*/ 16 h 17"/>
                    <a:gd name="T24" fmla="*/ 6 w 17"/>
                    <a:gd name="T25" fmla="*/ 16 h 17"/>
                    <a:gd name="T26" fmla="*/ 3 w 17"/>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3" y="16"/>
                      </a:moveTo>
                      <a:lnTo>
                        <a:pt x="0" y="13"/>
                      </a:lnTo>
                      <a:lnTo>
                        <a:pt x="0" y="10"/>
                      </a:lnTo>
                      <a:lnTo>
                        <a:pt x="0" y="5"/>
                      </a:lnTo>
                      <a:lnTo>
                        <a:pt x="0" y="2"/>
                      </a:lnTo>
                      <a:lnTo>
                        <a:pt x="3" y="2"/>
                      </a:lnTo>
                      <a:lnTo>
                        <a:pt x="6" y="0"/>
                      </a:lnTo>
                      <a:lnTo>
                        <a:pt x="9" y="0"/>
                      </a:lnTo>
                      <a:lnTo>
                        <a:pt x="12" y="2"/>
                      </a:lnTo>
                      <a:lnTo>
                        <a:pt x="16" y="5"/>
                      </a:lnTo>
                      <a:lnTo>
                        <a:pt x="12" y="13"/>
                      </a:lnTo>
                      <a:lnTo>
                        <a:pt x="9" y="16"/>
                      </a:lnTo>
                      <a:lnTo>
                        <a:pt x="6" y="16"/>
                      </a:lnTo>
                      <a:lnTo>
                        <a:pt x="3"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53" name="Freeform 246">
                  <a:extLst>
                    <a:ext uri="{FF2B5EF4-FFF2-40B4-BE49-F238E27FC236}">
                      <a16:creationId xmlns:a16="http://schemas.microsoft.com/office/drawing/2014/main" id="{C265E9E7-587C-9EFA-E717-4D03E43AEE4B}"/>
                    </a:ext>
                  </a:extLst>
                </p:cNvPr>
                <p:cNvSpPr>
                  <a:spLocks/>
                </p:cNvSpPr>
                <p:nvPr/>
              </p:nvSpPr>
              <p:spPr bwMode="auto">
                <a:xfrm>
                  <a:off x="2674" y="3052"/>
                  <a:ext cx="15" cy="16"/>
                </a:xfrm>
                <a:custGeom>
                  <a:avLst/>
                  <a:gdLst>
                    <a:gd name="T0" fmla="*/ 12 w 17"/>
                    <a:gd name="T1" fmla="*/ 12 h 17"/>
                    <a:gd name="T2" fmla="*/ 16 w 17"/>
                    <a:gd name="T3" fmla="*/ 3 h 17"/>
                    <a:gd name="T4" fmla="*/ 12 w 17"/>
                    <a:gd name="T5" fmla="*/ 0 h 17"/>
                    <a:gd name="T6" fmla="*/ 9 w 17"/>
                    <a:gd name="T7" fmla="*/ 3 h 17"/>
                    <a:gd name="T8" fmla="*/ 3 w 17"/>
                    <a:gd name="T9" fmla="*/ 6 h 17"/>
                    <a:gd name="T10" fmla="*/ 0 w 17"/>
                    <a:gd name="T11" fmla="*/ 12 h 17"/>
                    <a:gd name="T12" fmla="*/ 3 w 17"/>
                    <a:gd name="T13" fmla="*/ 16 h 17"/>
                    <a:gd name="T14" fmla="*/ 6 w 17"/>
                    <a:gd name="T15" fmla="*/ 16 h 17"/>
                    <a:gd name="T16" fmla="*/ 9 w 17"/>
                    <a:gd name="T17" fmla="*/ 16 h 17"/>
                    <a:gd name="T18" fmla="*/ 12 w 17"/>
                    <a:gd name="T19" fmla="*/ 1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2" y="12"/>
                      </a:moveTo>
                      <a:lnTo>
                        <a:pt x="16" y="3"/>
                      </a:lnTo>
                      <a:lnTo>
                        <a:pt x="12" y="0"/>
                      </a:lnTo>
                      <a:lnTo>
                        <a:pt x="9" y="3"/>
                      </a:lnTo>
                      <a:lnTo>
                        <a:pt x="3" y="6"/>
                      </a:lnTo>
                      <a:lnTo>
                        <a:pt x="0" y="12"/>
                      </a:lnTo>
                      <a:lnTo>
                        <a:pt x="3" y="16"/>
                      </a:lnTo>
                      <a:lnTo>
                        <a:pt x="6" y="16"/>
                      </a:lnTo>
                      <a:lnTo>
                        <a:pt x="9" y="16"/>
                      </a:lnTo>
                      <a:lnTo>
                        <a:pt x="12" y="12"/>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54" name="Freeform 247">
                  <a:extLst>
                    <a:ext uri="{FF2B5EF4-FFF2-40B4-BE49-F238E27FC236}">
                      <a16:creationId xmlns:a16="http://schemas.microsoft.com/office/drawing/2014/main" id="{741C2A70-409F-E133-BD66-43C039788539}"/>
                    </a:ext>
                  </a:extLst>
                </p:cNvPr>
                <p:cNvSpPr>
                  <a:spLocks/>
                </p:cNvSpPr>
                <p:nvPr/>
              </p:nvSpPr>
              <p:spPr bwMode="auto">
                <a:xfrm>
                  <a:off x="2622" y="3021"/>
                  <a:ext cx="111" cy="67"/>
                </a:xfrm>
                <a:custGeom>
                  <a:avLst/>
                  <a:gdLst>
                    <a:gd name="T0" fmla="*/ 120 w 121"/>
                    <a:gd name="T1" fmla="*/ 14 h 71"/>
                    <a:gd name="T2" fmla="*/ 95 w 121"/>
                    <a:gd name="T3" fmla="*/ 0 h 71"/>
                    <a:gd name="T4" fmla="*/ 0 w 121"/>
                    <a:gd name="T5" fmla="*/ 55 h 71"/>
                    <a:gd name="T6" fmla="*/ 24 w 121"/>
                    <a:gd name="T7" fmla="*/ 70 h 71"/>
                    <a:gd name="T8" fmla="*/ 120 w 121"/>
                    <a:gd name="T9" fmla="*/ 14 h 71"/>
                    <a:gd name="T10" fmla="*/ 0 60000 65536"/>
                    <a:gd name="T11" fmla="*/ 0 60000 65536"/>
                    <a:gd name="T12" fmla="*/ 0 60000 65536"/>
                    <a:gd name="T13" fmla="*/ 0 60000 65536"/>
                    <a:gd name="T14" fmla="*/ 0 60000 65536"/>
                    <a:gd name="T15" fmla="*/ 0 w 121"/>
                    <a:gd name="T16" fmla="*/ 0 h 71"/>
                    <a:gd name="T17" fmla="*/ 121 w 121"/>
                    <a:gd name="T18" fmla="*/ 71 h 71"/>
                  </a:gdLst>
                  <a:ahLst/>
                  <a:cxnLst>
                    <a:cxn ang="T10">
                      <a:pos x="T0" y="T1"/>
                    </a:cxn>
                    <a:cxn ang="T11">
                      <a:pos x="T2" y="T3"/>
                    </a:cxn>
                    <a:cxn ang="T12">
                      <a:pos x="T4" y="T5"/>
                    </a:cxn>
                    <a:cxn ang="T13">
                      <a:pos x="T6" y="T7"/>
                    </a:cxn>
                    <a:cxn ang="T14">
                      <a:pos x="T8" y="T9"/>
                    </a:cxn>
                  </a:cxnLst>
                  <a:rect l="T15" t="T16" r="T17" b="T18"/>
                  <a:pathLst>
                    <a:path w="121" h="71">
                      <a:moveTo>
                        <a:pt x="120" y="14"/>
                      </a:moveTo>
                      <a:lnTo>
                        <a:pt x="95" y="0"/>
                      </a:lnTo>
                      <a:lnTo>
                        <a:pt x="0" y="55"/>
                      </a:lnTo>
                      <a:lnTo>
                        <a:pt x="24" y="70"/>
                      </a:lnTo>
                      <a:lnTo>
                        <a:pt x="120"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55" name="Freeform 248">
                  <a:extLst>
                    <a:ext uri="{FF2B5EF4-FFF2-40B4-BE49-F238E27FC236}">
                      <a16:creationId xmlns:a16="http://schemas.microsoft.com/office/drawing/2014/main" id="{FFB00F8F-8F4F-A425-7CB6-4AAA04FC65A3}"/>
                    </a:ext>
                  </a:extLst>
                </p:cNvPr>
                <p:cNvSpPr>
                  <a:spLocks/>
                </p:cNvSpPr>
                <p:nvPr/>
              </p:nvSpPr>
              <p:spPr bwMode="auto">
                <a:xfrm>
                  <a:off x="2644" y="3035"/>
                  <a:ext cx="89" cy="81"/>
                </a:xfrm>
                <a:custGeom>
                  <a:avLst/>
                  <a:gdLst>
                    <a:gd name="T0" fmla="*/ 96 w 97"/>
                    <a:gd name="T1" fmla="*/ 0 h 85"/>
                    <a:gd name="T2" fmla="*/ 0 w 97"/>
                    <a:gd name="T3" fmla="*/ 55 h 85"/>
                    <a:gd name="T4" fmla="*/ 0 w 97"/>
                    <a:gd name="T5" fmla="*/ 84 h 85"/>
                    <a:gd name="T6" fmla="*/ 96 w 97"/>
                    <a:gd name="T7" fmla="*/ 28 h 85"/>
                    <a:gd name="T8" fmla="*/ 96 w 97"/>
                    <a:gd name="T9" fmla="*/ 0 h 85"/>
                    <a:gd name="T10" fmla="*/ 0 60000 65536"/>
                    <a:gd name="T11" fmla="*/ 0 60000 65536"/>
                    <a:gd name="T12" fmla="*/ 0 60000 65536"/>
                    <a:gd name="T13" fmla="*/ 0 60000 65536"/>
                    <a:gd name="T14" fmla="*/ 0 60000 65536"/>
                    <a:gd name="T15" fmla="*/ 0 w 97"/>
                    <a:gd name="T16" fmla="*/ 0 h 85"/>
                    <a:gd name="T17" fmla="*/ 97 w 97"/>
                    <a:gd name="T18" fmla="*/ 85 h 85"/>
                  </a:gdLst>
                  <a:ahLst/>
                  <a:cxnLst>
                    <a:cxn ang="T10">
                      <a:pos x="T0" y="T1"/>
                    </a:cxn>
                    <a:cxn ang="T11">
                      <a:pos x="T2" y="T3"/>
                    </a:cxn>
                    <a:cxn ang="T12">
                      <a:pos x="T4" y="T5"/>
                    </a:cxn>
                    <a:cxn ang="T13">
                      <a:pos x="T6" y="T7"/>
                    </a:cxn>
                    <a:cxn ang="T14">
                      <a:pos x="T8" y="T9"/>
                    </a:cxn>
                  </a:cxnLst>
                  <a:rect l="T15" t="T16" r="T17" b="T18"/>
                  <a:pathLst>
                    <a:path w="97" h="85">
                      <a:moveTo>
                        <a:pt x="96" y="0"/>
                      </a:moveTo>
                      <a:lnTo>
                        <a:pt x="0" y="55"/>
                      </a:lnTo>
                      <a:lnTo>
                        <a:pt x="0" y="84"/>
                      </a:lnTo>
                      <a:lnTo>
                        <a:pt x="96" y="28"/>
                      </a:lnTo>
                      <a:lnTo>
                        <a:pt x="96"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56" name="Freeform 249">
                  <a:extLst>
                    <a:ext uri="{FF2B5EF4-FFF2-40B4-BE49-F238E27FC236}">
                      <a16:creationId xmlns:a16="http://schemas.microsoft.com/office/drawing/2014/main" id="{43BA3D3C-5B89-6FEB-57E0-17F8A0C685DB}"/>
                    </a:ext>
                  </a:extLst>
                </p:cNvPr>
                <p:cNvSpPr>
                  <a:spLocks/>
                </p:cNvSpPr>
                <p:nvPr/>
              </p:nvSpPr>
              <p:spPr bwMode="auto">
                <a:xfrm>
                  <a:off x="2504" y="3003"/>
                  <a:ext cx="24" cy="42"/>
                </a:xfrm>
                <a:custGeom>
                  <a:avLst/>
                  <a:gdLst>
                    <a:gd name="T0" fmla="*/ 25 w 26"/>
                    <a:gd name="T1" fmla="*/ 14 h 45"/>
                    <a:gd name="T2" fmla="*/ 0 w 26"/>
                    <a:gd name="T3" fmla="*/ 0 h 45"/>
                    <a:gd name="T4" fmla="*/ 0 w 26"/>
                    <a:gd name="T5" fmla="*/ 29 h 45"/>
                    <a:gd name="T6" fmla="*/ 25 w 26"/>
                    <a:gd name="T7" fmla="*/ 44 h 45"/>
                    <a:gd name="T8" fmla="*/ 25 w 26"/>
                    <a:gd name="T9" fmla="*/ 14 h 45"/>
                    <a:gd name="T10" fmla="*/ 0 60000 65536"/>
                    <a:gd name="T11" fmla="*/ 0 60000 65536"/>
                    <a:gd name="T12" fmla="*/ 0 60000 65536"/>
                    <a:gd name="T13" fmla="*/ 0 60000 65536"/>
                    <a:gd name="T14" fmla="*/ 0 60000 65536"/>
                    <a:gd name="T15" fmla="*/ 0 w 26"/>
                    <a:gd name="T16" fmla="*/ 0 h 45"/>
                    <a:gd name="T17" fmla="*/ 26 w 26"/>
                    <a:gd name="T18" fmla="*/ 45 h 45"/>
                  </a:gdLst>
                  <a:ahLst/>
                  <a:cxnLst>
                    <a:cxn ang="T10">
                      <a:pos x="T0" y="T1"/>
                    </a:cxn>
                    <a:cxn ang="T11">
                      <a:pos x="T2" y="T3"/>
                    </a:cxn>
                    <a:cxn ang="T12">
                      <a:pos x="T4" y="T5"/>
                    </a:cxn>
                    <a:cxn ang="T13">
                      <a:pos x="T6" y="T7"/>
                    </a:cxn>
                    <a:cxn ang="T14">
                      <a:pos x="T8" y="T9"/>
                    </a:cxn>
                  </a:cxnLst>
                  <a:rect l="T15" t="T16" r="T17" b="T18"/>
                  <a:pathLst>
                    <a:path w="26" h="45">
                      <a:moveTo>
                        <a:pt x="25" y="14"/>
                      </a:moveTo>
                      <a:lnTo>
                        <a:pt x="0" y="0"/>
                      </a:lnTo>
                      <a:lnTo>
                        <a:pt x="0" y="29"/>
                      </a:lnTo>
                      <a:lnTo>
                        <a:pt x="25" y="44"/>
                      </a:lnTo>
                      <a:lnTo>
                        <a:pt x="25" y="14"/>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57" name="Freeform 250">
                  <a:extLst>
                    <a:ext uri="{FF2B5EF4-FFF2-40B4-BE49-F238E27FC236}">
                      <a16:creationId xmlns:a16="http://schemas.microsoft.com/office/drawing/2014/main" id="{4EF81236-0042-E935-67B1-A1100C680889}"/>
                    </a:ext>
                  </a:extLst>
                </p:cNvPr>
                <p:cNvSpPr>
                  <a:spLocks/>
                </p:cNvSpPr>
                <p:nvPr/>
              </p:nvSpPr>
              <p:spPr bwMode="auto">
                <a:xfrm>
                  <a:off x="2622" y="3073"/>
                  <a:ext cx="23" cy="43"/>
                </a:xfrm>
                <a:custGeom>
                  <a:avLst/>
                  <a:gdLst>
                    <a:gd name="T0" fmla="*/ 24 w 25"/>
                    <a:gd name="T1" fmla="*/ 14 h 45"/>
                    <a:gd name="T2" fmla="*/ 0 w 25"/>
                    <a:gd name="T3" fmla="*/ 0 h 45"/>
                    <a:gd name="T4" fmla="*/ 0 w 25"/>
                    <a:gd name="T5" fmla="*/ 29 h 45"/>
                    <a:gd name="T6" fmla="*/ 24 w 25"/>
                    <a:gd name="T7" fmla="*/ 44 h 45"/>
                    <a:gd name="T8" fmla="*/ 24 w 25"/>
                    <a:gd name="T9" fmla="*/ 14 h 45"/>
                    <a:gd name="T10" fmla="*/ 0 60000 65536"/>
                    <a:gd name="T11" fmla="*/ 0 60000 65536"/>
                    <a:gd name="T12" fmla="*/ 0 60000 65536"/>
                    <a:gd name="T13" fmla="*/ 0 60000 65536"/>
                    <a:gd name="T14" fmla="*/ 0 60000 65536"/>
                    <a:gd name="T15" fmla="*/ 0 w 25"/>
                    <a:gd name="T16" fmla="*/ 0 h 45"/>
                    <a:gd name="T17" fmla="*/ 25 w 25"/>
                    <a:gd name="T18" fmla="*/ 45 h 45"/>
                  </a:gdLst>
                  <a:ahLst/>
                  <a:cxnLst>
                    <a:cxn ang="T10">
                      <a:pos x="T0" y="T1"/>
                    </a:cxn>
                    <a:cxn ang="T11">
                      <a:pos x="T2" y="T3"/>
                    </a:cxn>
                    <a:cxn ang="T12">
                      <a:pos x="T4" y="T5"/>
                    </a:cxn>
                    <a:cxn ang="T13">
                      <a:pos x="T6" y="T7"/>
                    </a:cxn>
                    <a:cxn ang="T14">
                      <a:pos x="T8" y="T9"/>
                    </a:cxn>
                  </a:cxnLst>
                  <a:rect l="T15" t="T16" r="T17" b="T18"/>
                  <a:pathLst>
                    <a:path w="25" h="45">
                      <a:moveTo>
                        <a:pt x="24" y="14"/>
                      </a:moveTo>
                      <a:lnTo>
                        <a:pt x="0" y="0"/>
                      </a:lnTo>
                      <a:lnTo>
                        <a:pt x="0" y="29"/>
                      </a:lnTo>
                      <a:lnTo>
                        <a:pt x="24" y="44"/>
                      </a:lnTo>
                      <a:lnTo>
                        <a:pt x="24" y="14"/>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58" name="Freeform 251">
                  <a:extLst>
                    <a:ext uri="{FF2B5EF4-FFF2-40B4-BE49-F238E27FC236}">
                      <a16:creationId xmlns:a16="http://schemas.microsoft.com/office/drawing/2014/main" id="{C54F058F-39A6-3199-6C94-E4A65EDDA6B1}"/>
                    </a:ext>
                  </a:extLst>
                </p:cNvPr>
                <p:cNvSpPr>
                  <a:spLocks/>
                </p:cNvSpPr>
                <p:nvPr/>
              </p:nvSpPr>
              <p:spPr bwMode="auto">
                <a:xfrm>
                  <a:off x="2527" y="2965"/>
                  <a:ext cx="88" cy="80"/>
                </a:xfrm>
                <a:custGeom>
                  <a:avLst/>
                  <a:gdLst>
                    <a:gd name="T0" fmla="*/ 94 w 96"/>
                    <a:gd name="T1" fmla="*/ 0 h 85"/>
                    <a:gd name="T2" fmla="*/ 0 w 96"/>
                    <a:gd name="T3" fmla="*/ 55 h 85"/>
                    <a:gd name="T4" fmla="*/ 0 w 96"/>
                    <a:gd name="T5" fmla="*/ 84 h 85"/>
                    <a:gd name="T6" fmla="*/ 95 w 96"/>
                    <a:gd name="T7" fmla="*/ 28 h 85"/>
                    <a:gd name="T8" fmla="*/ 94 w 96"/>
                    <a:gd name="T9" fmla="*/ 0 h 85"/>
                    <a:gd name="T10" fmla="*/ 0 60000 65536"/>
                    <a:gd name="T11" fmla="*/ 0 60000 65536"/>
                    <a:gd name="T12" fmla="*/ 0 60000 65536"/>
                    <a:gd name="T13" fmla="*/ 0 60000 65536"/>
                    <a:gd name="T14" fmla="*/ 0 60000 65536"/>
                    <a:gd name="T15" fmla="*/ 0 w 96"/>
                    <a:gd name="T16" fmla="*/ 0 h 85"/>
                    <a:gd name="T17" fmla="*/ 96 w 96"/>
                    <a:gd name="T18" fmla="*/ 85 h 85"/>
                  </a:gdLst>
                  <a:ahLst/>
                  <a:cxnLst>
                    <a:cxn ang="T10">
                      <a:pos x="T0" y="T1"/>
                    </a:cxn>
                    <a:cxn ang="T11">
                      <a:pos x="T2" y="T3"/>
                    </a:cxn>
                    <a:cxn ang="T12">
                      <a:pos x="T4" y="T5"/>
                    </a:cxn>
                    <a:cxn ang="T13">
                      <a:pos x="T6" y="T7"/>
                    </a:cxn>
                    <a:cxn ang="T14">
                      <a:pos x="T8" y="T9"/>
                    </a:cxn>
                  </a:cxnLst>
                  <a:rect l="T15" t="T16" r="T17" b="T18"/>
                  <a:pathLst>
                    <a:path w="96" h="85">
                      <a:moveTo>
                        <a:pt x="94" y="0"/>
                      </a:moveTo>
                      <a:lnTo>
                        <a:pt x="0" y="55"/>
                      </a:lnTo>
                      <a:lnTo>
                        <a:pt x="0" y="84"/>
                      </a:lnTo>
                      <a:lnTo>
                        <a:pt x="95" y="28"/>
                      </a:lnTo>
                      <a:lnTo>
                        <a:pt x="94"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nvGrpSpPr>
                <p:cNvPr id="20559" name="Group 252">
                  <a:extLst>
                    <a:ext uri="{FF2B5EF4-FFF2-40B4-BE49-F238E27FC236}">
                      <a16:creationId xmlns:a16="http://schemas.microsoft.com/office/drawing/2014/main" id="{13053CFB-B078-0840-0D66-DD8D6438DA32}"/>
                    </a:ext>
                  </a:extLst>
                </p:cNvPr>
                <p:cNvGrpSpPr>
                  <a:grpSpLocks/>
                </p:cNvGrpSpPr>
                <p:nvPr/>
              </p:nvGrpSpPr>
              <p:grpSpPr bwMode="auto">
                <a:xfrm>
                  <a:off x="2587" y="2873"/>
                  <a:ext cx="149" cy="130"/>
                  <a:chOff x="2587" y="2873"/>
                  <a:chExt cx="149" cy="130"/>
                </a:xfrm>
              </p:grpSpPr>
              <p:sp>
                <p:nvSpPr>
                  <p:cNvPr id="20653" name="Line 253">
                    <a:extLst>
                      <a:ext uri="{FF2B5EF4-FFF2-40B4-BE49-F238E27FC236}">
                        <a16:creationId xmlns:a16="http://schemas.microsoft.com/office/drawing/2014/main" id="{8CB71775-ED6C-F20A-4B0E-E320C66BACFF}"/>
                      </a:ext>
                    </a:extLst>
                  </p:cNvPr>
                  <p:cNvSpPr>
                    <a:spLocks noChangeShapeType="1"/>
                  </p:cNvSpPr>
                  <p:nvPr/>
                </p:nvSpPr>
                <p:spPr bwMode="auto">
                  <a:xfrm flipV="1">
                    <a:off x="2662" y="2954"/>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654" name="Freeform 254">
                    <a:extLst>
                      <a:ext uri="{FF2B5EF4-FFF2-40B4-BE49-F238E27FC236}">
                        <a16:creationId xmlns:a16="http://schemas.microsoft.com/office/drawing/2014/main" id="{F192133B-8F62-6B8D-4821-C7726683DE60}"/>
                      </a:ext>
                    </a:extLst>
                  </p:cNvPr>
                  <p:cNvSpPr>
                    <a:spLocks/>
                  </p:cNvSpPr>
                  <p:nvPr/>
                </p:nvSpPr>
                <p:spPr bwMode="auto">
                  <a:xfrm>
                    <a:off x="2658" y="2960"/>
                    <a:ext cx="16" cy="16"/>
                  </a:xfrm>
                  <a:custGeom>
                    <a:avLst/>
                    <a:gdLst>
                      <a:gd name="T0" fmla="*/ 9 w 17"/>
                      <a:gd name="T1" fmla="*/ 13 h 17"/>
                      <a:gd name="T2" fmla="*/ 16 w 17"/>
                      <a:gd name="T3" fmla="*/ 11 h 17"/>
                      <a:gd name="T4" fmla="*/ 16 w 17"/>
                      <a:gd name="T5" fmla="*/ 9 h 17"/>
                      <a:gd name="T6" fmla="*/ 16 w 17"/>
                      <a:gd name="T7" fmla="*/ 4 h 17"/>
                      <a:gd name="T8" fmla="*/ 12 w 17"/>
                      <a:gd name="T9" fmla="*/ 2 h 17"/>
                      <a:gd name="T10" fmla="*/ 9 w 17"/>
                      <a:gd name="T11" fmla="*/ 0 h 17"/>
                      <a:gd name="T12" fmla="*/ 6 w 17"/>
                      <a:gd name="T13" fmla="*/ 0 h 17"/>
                      <a:gd name="T14" fmla="*/ 0 w 17"/>
                      <a:gd name="T15" fmla="*/ 2 h 17"/>
                      <a:gd name="T16" fmla="*/ 0 w 17"/>
                      <a:gd name="T17" fmla="*/ 4 h 17"/>
                      <a:gd name="T18" fmla="*/ 0 w 17"/>
                      <a:gd name="T19" fmla="*/ 9 h 17"/>
                      <a:gd name="T20" fmla="*/ 3 w 17"/>
                      <a:gd name="T21" fmla="*/ 11 h 17"/>
                      <a:gd name="T22" fmla="*/ 6 w 17"/>
                      <a:gd name="T23" fmla="*/ 13 h 17"/>
                      <a:gd name="T24" fmla="*/ 6 w 17"/>
                      <a:gd name="T25" fmla="*/ 16 h 17"/>
                      <a:gd name="T26" fmla="*/ 9 w 17"/>
                      <a:gd name="T27" fmla="*/ 13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9" y="13"/>
                        </a:moveTo>
                        <a:lnTo>
                          <a:pt x="16" y="11"/>
                        </a:lnTo>
                        <a:lnTo>
                          <a:pt x="16" y="9"/>
                        </a:lnTo>
                        <a:lnTo>
                          <a:pt x="16" y="4"/>
                        </a:lnTo>
                        <a:lnTo>
                          <a:pt x="12" y="2"/>
                        </a:lnTo>
                        <a:lnTo>
                          <a:pt x="9" y="0"/>
                        </a:lnTo>
                        <a:lnTo>
                          <a:pt x="6" y="0"/>
                        </a:lnTo>
                        <a:lnTo>
                          <a:pt x="0" y="2"/>
                        </a:lnTo>
                        <a:lnTo>
                          <a:pt x="0" y="4"/>
                        </a:lnTo>
                        <a:lnTo>
                          <a:pt x="0" y="9"/>
                        </a:lnTo>
                        <a:lnTo>
                          <a:pt x="3" y="11"/>
                        </a:lnTo>
                        <a:lnTo>
                          <a:pt x="6" y="13"/>
                        </a:lnTo>
                        <a:lnTo>
                          <a:pt x="6" y="16"/>
                        </a:lnTo>
                        <a:lnTo>
                          <a:pt x="9" y="13"/>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55" name="Freeform 255">
                    <a:extLst>
                      <a:ext uri="{FF2B5EF4-FFF2-40B4-BE49-F238E27FC236}">
                        <a16:creationId xmlns:a16="http://schemas.microsoft.com/office/drawing/2014/main" id="{09EBC9B5-EC28-DBE7-0A28-ECF8E948D7D3}"/>
                      </a:ext>
                    </a:extLst>
                  </p:cNvPr>
                  <p:cNvSpPr>
                    <a:spLocks/>
                  </p:cNvSpPr>
                  <p:nvPr/>
                </p:nvSpPr>
                <p:spPr bwMode="auto">
                  <a:xfrm>
                    <a:off x="2658" y="2961"/>
                    <a:ext cx="16" cy="16"/>
                  </a:xfrm>
                  <a:custGeom>
                    <a:avLst/>
                    <a:gdLst>
                      <a:gd name="T0" fmla="*/ 0 w 17"/>
                      <a:gd name="T1" fmla="*/ 8 h 17"/>
                      <a:gd name="T2" fmla="*/ 0 w 17"/>
                      <a:gd name="T3" fmla="*/ 2 h 17"/>
                      <a:gd name="T4" fmla="*/ 0 w 17"/>
                      <a:gd name="T5" fmla="*/ 0 h 17"/>
                      <a:gd name="T6" fmla="*/ 4 w 17"/>
                      <a:gd name="T7" fmla="*/ 0 h 17"/>
                      <a:gd name="T8" fmla="*/ 8 w 17"/>
                      <a:gd name="T9" fmla="*/ 0 h 17"/>
                      <a:gd name="T10" fmla="*/ 12 w 17"/>
                      <a:gd name="T11" fmla="*/ 5 h 17"/>
                      <a:gd name="T12" fmla="*/ 16 w 17"/>
                      <a:gd name="T13" fmla="*/ 10 h 17"/>
                      <a:gd name="T14" fmla="*/ 16 w 17"/>
                      <a:gd name="T15" fmla="*/ 13 h 17"/>
                      <a:gd name="T16" fmla="*/ 12 w 17"/>
                      <a:gd name="T17" fmla="*/ 13 h 17"/>
                      <a:gd name="T18" fmla="*/ 8 w 17"/>
                      <a:gd name="T19" fmla="*/ 16 h 17"/>
                      <a:gd name="T20" fmla="*/ 8 w 17"/>
                      <a:gd name="T21" fmla="*/ 13 h 17"/>
                      <a:gd name="T22" fmla="*/ 0 w 17"/>
                      <a:gd name="T23" fmla="*/ 8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0" y="8"/>
                        </a:moveTo>
                        <a:lnTo>
                          <a:pt x="0" y="2"/>
                        </a:lnTo>
                        <a:lnTo>
                          <a:pt x="0" y="0"/>
                        </a:lnTo>
                        <a:lnTo>
                          <a:pt x="4" y="0"/>
                        </a:lnTo>
                        <a:lnTo>
                          <a:pt x="8" y="0"/>
                        </a:lnTo>
                        <a:lnTo>
                          <a:pt x="12" y="5"/>
                        </a:lnTo>
                        <a:lnTo>
                          <a:pt x="16" y="10"/>
                        </a:lnTo>
                        <a:lnTo>
                          <a:pt x="16" y="13"/>
                        </a:lnTo>
                        <a:lnTo>
                          <a:pt x="12" y="13"/>
                        </a:lnTo>
                        <a:lnTo>
                          <a:pt x="8" y="16"/>
                        </a:lnTo>
                        <a:lnTo>
                          <a:pt x="8" y="13"/>
                        </a:lnTo>
                        <a:lnTo>
                          <a:pt x="0" y="8"/>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56" name="Freeform 256">
                    <a:extLst>
                      <a:ext uri="{FF2B5EF4-FFF2-40B4-BE49-F238E27FC236}">
                        <a16:creationId xmlns:a16="http://schemas.microsoft.com/office/drawing/2014/main" id="{3ECDD4DA-D081-1863-C4E0-EEA928BA015A}"/>
                      </a:ext>
                    </a:extLst>
                  </p:cNvPr>
                  <p:cNvSpPr>
                    <a:spLocks/>
                  </p:cNvSpPr>
                  <p:nvPr/>
                </p:nvSpPr>
                <p:spPr bwMode="auto">
                  <a:xfrm>
                    <a:off x="2668" y="2960"/>
                    <a:ext cx="16" cy="16"/>
                  </a:xfrm>
                  <a:custGeom>
                    <a:avLst/>
                    <a:gdLst>
                      <a:gd name="T0" fmla="*/ 9 w 17"/>
                      <a:gd name="T1" fmla="*/ 16 h 17"/>
                      <a:gd name="T2" fmla="*/ 13 w 17"/>
                      <a:gd name="T3" fmla="*/ 13 h 17"/>
                      <a:gd name="T4" fmla="*/ 14 w 17"/>
                      <a:gd name="T5" fmla="*/ 12 h 17"/>
                      <a:gd name="T6" fmla="*/ 16 w 17"/>
                      <a:gd name="T7" fmla="*/ 12 h 17"/>
                      <a:gd name="T8" fmla="*/ 16 w 17"/>
                      <a:gd name="T9" fmla="*/ 10 h 17"/>
                      <a:gd name="T10" fmla="*/ 16 w 17"/>
                      <a:gd name="T11" fmla="*/ 8 h 17"/>
                      <a:gd name="T12" fmla="*/ 13 w 17"/>
                      <a:gd name="T13" fmla="*/ 3 h 17"/>
                      <a:gd name="T14" fmla="*/ 12 w 17"/>
                      <a:gd name="T15" fmla="*/ 2 h 17"/>
                      <a:gd name="T16" fmla="*/ 9 w 17"/>
                      <a:gd name="T17" fmla="*/ 0 h 17"/>
                      <a:gd name="T18" fmla="*/ 7 w 17"/>
                      <a:gd name="T19" fmla="*/ 0 h 17"/>
                      <a:gd name="T20" fmla="*/ 6 w 17"/>
                      <a:gd name="T21" fmla="*/ 0 h 17"/>
                      <a:gd name="T22" fmla="*/ 4 w 17"/>
                      <a:gd name="T23" fmla="*/ 0 h 17"/>
                      <a:gd name="T24" fmla="*/ 1 w 17"/>
                      <a:gd name="T25" fmla="*/ 1 h 17"/>
                      <a:gd name="T26" fmla="*/ 1 w 17"/>
                      <a:gd name="T27" fmla="*/ 2 h 17"/>
                      <a:gd name="T28" fmla="*/ 0 w 17"/>
                      <a:gd name="T29" fmla="*/ 3 h 17"/>
                      <a:gd name="T30" fmla="*/ 0 w 17"/>
                      <a:gd name="T31" fmla="*/ 5 h 17"/>
                      <a:gd name="T32" fmla="*/ 0 w 17"/>
                      <a:gd name="T33" fmla="*/ 8 h 17"/>
                      <a:gd name="T34" fmla="*/ 1 w 17"/>
                      <a:gd name="T35" fmla="*/ 11 h 17"/>
                      <a:gd name="T36" fmla="*/ 3 w 17"/>
                      <a:gd name="T37" fmla="*/ 13 h 17"/>
                      <a:gd name="T38" fmla="*/ 6 w 17"/>
                      <a:gd name="T39" fmla="*/ 14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10"/>
                        </a:lnTo>
                        <a:lnTo>
                          <a:pt x="16" y="8"/>
                        </a:lnTo>
                        <a:lnTo>
                          <a:pt x="13" y="3"/>
                        </a:lnTo>
                        <a:lnTo>
                          <a:pt x="12" y="2"/>
                        </a:lnTo>
                        <a:lnTo>
                          <a:pt x="9" y="0"/>
                        </a:lnTo>
                        <a:lnTo>
                          <a:pt x="7" y="0"/>
                        </a:lnTo>
                        <a:lnTo>
                          <a:pt x="6" y="0"/>
                        </a:lnTo>
                        <a:lnTo>
                          <a:pt x="4" y="0"/>
                        </a:lnTo>
                        <a:lnTo>
                          <a:pt x="1" y="1"/>
                        </a:lnTo>
                        <a:lnTo>
                          <a:pt x="1" y="2"/>
                        </a:lnTo>
                        <a:lnTo>
                          <a:pt x="0" y="3"/>
                        </a:lnTo>
                        <a:lnTo>
                          <a:pt x="0" y="5"/>
                        </a:lnTo>
                        <a:lnTo>
                          <a:pt x="0" y="8"/>
                        </a:lnTo>
                        <a:lnTo>
                          <a:pt x="1" y="11"/>
                        </a:lnTo>
                        <a:lnTo>
                          <a:pt x="3" y="13"/>
                        </a:lnTo>
                        <a:lnTo>
                          <a:pt x="6" y="14"/>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57" name="Freeform 257">
                    <a:extLst>
                      <a:ext uri="{FF2B5EF4-FFF2-40B4-BE49-F238E27FC236}">
                        <a16:creationId xmlns:a16="http://schemas.microsoft.com/office/drawing/2014/main" id="{90F1413D-07CB-6F6A-E58C-DE51A39308BA}"/>
                      </a:ext>
                    </a:extLst>
                  </p:cNvPr>
                  <p:cNvSpPr>
                    <a:spLocks/>
                  </p:cNvSpPr>
                  <p:nvPr/>
                </p:nvSpPr>
                <p:spPr bwMode="auto">
                  <a:xfrm>
                    <a:off x="2668" y="2961"/>
                    <a:ext cx="16" cy="16"/>
                  </a:xfrm>
                  <a:custGeom>
                    <a:avLst/>
                    <a:gdLst>
                      <a:gd name="T0" fmla="*/ 1 w 17"/>
                      <a:gd name="T1" fmla="*/ 11 h 17"/>
                      <a:gd name="T2" fmla="*/ 0 w 17"/>
                      <a:gd name="T3" fmla="*/ 7 h 17"/>
                      <a:gd name="T4" fmla="*/ 0 w 17"/>
                      <a:gd name="T5" fmla="*/ 4 h 17"/>
                      <a:gd name="T6" fmla="*/ 0 w 17"/>
                      <a:gd name="T7" fmla="*/ 2 h 17"/>
                      <a:gd name="T8" fmla="*/ 1 w 17"/>
                      <a:gd name="T9" fmla="*/ 1 h 17"/>
                      <a:gd name="T10" fmla="*/ 4 w 17"/>
                      <a:gd name="T11" fmla="*/ 0 h 17"/>
                      <a:gd name="T12" fmla="*/ 8 w 17"/>
                      <a:gd name="T13" fmla="*/ 1 h 17"/>
                      <a:gd name="T14" fmla="*/ 11 w 17"/>
                      <a:gd name="T15" fmla="*/ 2 h 17"/>
                      <a:gd name="T16" fmla="*/ 12 w 17"/>
                      <a:gd name="T17" fmla="*/ 6 h 17"/>
                      <a:gd name="T18" fmla="*/ 16 w 17"/>
                      <a:gd name="T19" fmla="*/ 8 h 17"/>
                      <a:gd name="T20" fmla="*/ 16 w 17"/>
                      <a:gd name="T21" fmla="*/ 11 h 17"/>
                      <a:gd name="T22" fmla="*/ 16 w 17"/>
                      <a:gd name="T23" fmla="*/ 14 h 17"/>
                      <a:gd name="T24" fmla="*/ 14 w 17"/>
                      <a:gd name="T25" fmla="*/ 14 h 17"/>
                      <a:gd name="T26" fmla="*/ 12 w 17"/>
                      <a:gd name="T27" fmla="*/ 16 h 17"/>
                      <a:gd name="T28" fmla="*/ 11 w 17"/>
                      <a:gd name="T29" fmla="*/ 16 h 17"/>
                      <a:gd name="T30" fmla="*/ 8 w 17"/>
                      <a:gd name="T31" fmla="*/ 14 h 17"/>
                      <a:gd name="T32" fmla="*/ 4 w 17"/>
                      <a:gd name="T33" fmla="*/ 13 h 17"/>
                      <a:gd name="T34" fmla="*/ 1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11"/>
                        </a:moveTo>
                        <a:lnTo>
                          <a:pt x="0" y="7"/>
                        </a:lnTo>
                        <a:lnTo>
                          <a:pt x="0" y="4"/>
                        </a:lnTo>
                        <a:lnTo>
                          <a:pt x="0" y="2"/>
                        </a:lnTo>
                        <a:lnTo>
                          <a:pt x="1" y="1"/>
                        </a:lnTo>
                        <a:lnTo>
                          <a:pt x="4" y="0"/>
                        </a:lnTo>
                        <a:lnTo>
                          <a:pt x="8" y="1"/>
                        </a:lnTo>
                        <a:lnTo>
                          <a:pt x="11" y="2"/>
                        </a:lnTo>
                        <a:lnTo>
                          <a:pt x="12" y="6"/>
                        </a:lnTo>
                        <a:lnTo>
                          <a:pt x="16" y="8"/>
                        </a:lnTo>
                        <a:lnTo>
                          <a:pt x="16" y="11"/>
                        </a:lnTo>
                        <a:lnTo>
                          <a:pt x="16" y="14"/>
                        </a:lnTo>
                        <a:lnTo>
                          <a:pt x="14" y="14"/>
                        </a:lnTo>
                        <a:lnTo>
                          <a:pt x="12" y="16"/>
                        </a:lnTo>
                        <a:lnTo>
                          <a:pt x="11" y="16"/>
                        </a:lnTo>
                        <a:lnTo>
                          <a:pt x="8" y="14"/>
                        </a:lnTo>
                        <a:lnTo>
                          <a:pt x="4"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58" name="Freeform 258">
                    <a:extLst>
                      <a:ext uri="{FF2B5EF4-FFF2-40B4-BE49-F238E27FC236}">
                        <a16:creationId xmlns:a16="http://schemas.microsoft.com/office/drawing/2014/main" id="{F60C22E3-CD09-88A7-3AD5-41BF0B0BA015}"/>
                      </a:ext>
                    </a:extLst>
                  </p:cNvPr>
                  <p:cNvSpPr>
                    <a:spLocks/>
                  </p:cNvSpPr>
                  <p:nvPr/>
                </p:nvSpPr>
                <p:spPr bwMode="auto">
                  <a:xfrm>
                    <a:off x="2670" y="2963"/>
                    <a:ext cx="16" cy="16"/>
                  </a:xfrm>
                  <a:custGeom>
                    <a:avLst/>
                    <a:gdLst>
                      <a:gd name="T0" fmla="*/ 3 w 17"/>
                      <a:gd name="T1" fmla="*/ 11 h 17"/>
                      <a:gd name="T2" fmla="*/ 0 w 17"/>
                      <a:gd name="T3" fmla="*/ 6 h 17"/>
                      <a:gd name="T4" fmla="*/ 0 w 17"/>
                      <a:gd name="T5" fmla="*/ 2 h 17"/>
                      <a:gd name="T6" fmla="*/ 3 w 17"/>
                      <a:gd name="T7" fmla="*/ 2 h 17"/>
                      <a:gd name="T8" fmla="*/ 6 w 17"/>
                      <a:gd name="T9" fmla="*/ 0 h 17"/>
                      <a:gd name="T10" fmla="*/ 6 w 17"/>
                      <a:gd name="T11" fmla="*/ 2 h 17"/>
                      <a:gd name="T12" fmla="*/ 16 w 17"/>
                      <a:gd name="T13" fmla="*/ 6 h 17"/>
                      <a:gd name="T14" fmla="*/ 16 w 17"/>
                      <a:gd name="T15" fmla="*/ 9 h 17"/>
                      <a:gd name="T16" fmla="*/ 16 w 17"/>
                      <a:gd name="T17" fmla="*/ 13 h 17"/>
                      <a:gd name="T18" fmla="*/ 16 w 17"/>
                      <a:gd name="T19" fmla="*/ 16 h 17"/>
                      <a:gd name="T20" fmla="*/ 12 w 17"/>
                      <a:gd name="T21" fmla="*/ 16 h 17"/>
                      <a:gd name="T22" fmla="*/ 9 w 17"/>
                      <a:gd name="T23" fmla="*/ 16 h 17"/>
                      <a:gd name="T24" fmla="*/ 3 w 17"/>
                      <a:gd name="T25" fmla="*/ 11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11"/>
                        </a:moveTo>
                        <a:lnTo>
                          <a:pt x="0" y="6"/>
                        </a:lnTo>
                        <a:lnTo>
                          <a:pt x="0" y="2"/>
                        </a:lnTo>
                        <a:lnTo>
                          <a:pt x="3" y="2"/>
                        </a:lnTo>
                        <a:lnTo>
                          <a:pt x="6" y="0"/>
                        </a:lnTo>
                        <a:lnTo>
                          <a:pt x="6" y="2"/>
                        </a:lnTo>
                        <a:lnTo>
                          <a:pt x="16" y="6"/>
                        </a:lnTo>
                        <a:lnTo>
                          <a:pt x="16" y="9"/>
                        </a:lnTo>
                        <a:lnTo>
                          <a:pt x="16" y="13"/>
                        </a:lnTo>
                        <a:lnTo>
                          <a:pt x="16" y="16"/>
                        </a:lnTo>
                        <a:lnTo>
                          <a:pt x="12" y="16"/>
                        </a:lnTo>
                        <a:lnTo>
                          <a:pt x="9" y="16"/>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59" name="Freeform 259">
                    <a:extLst>
                      <a:ext uri="{FF2B5EF4-FFF2-40B4-BE49-F238E27FC236}">
                        <a16:creationId xmlns:a16="http://schemas.microsoft.com/office/drawing/2014/main" id="{72E098EE-7F70-233E-15CF-7634352D5628}"/>
                      </a:ext>
                    </a:extLst>
                  </p:cNvPr>
                  <p:cNvSpPr>
                    <a:spLocks/>
                  </p:cNvSpPr>
                  <p:nvPr/>
                </p:nvSpPr>
                <p:spPr bwMode="auto">
                  <a:xfrm>
                    <a:off x="2676" y="2965"/>
                    <a:ext cx="16" cy="17"/>
                  </a:xfrm>
                  <a:custGeom>
                    <a:avLst/>
                    <a:gdLst>
                      <a:gd name="T0" fmla="*/ 11 w 17"/>
                      <a:gd name="T1" fmla="*/ 16 h 17"/>
                      <a:gd name="T2" fmla="*/ 14 w 17"/>
                      <a:gd name="T3" fmla="*/ 13 h 17"/>
                      <a:gd name="T4" fmla="*/ 14 w 17"/>
                      <a:gd name="T5" fmla="*/ 12 h 17"/>
                      <a:gd name="T6" fmla="*/ 14 w 17"/>
                      <a:gd name="T7" fmla="*/ 11 h 17"/>
                      <a:gd name="T8" fmla="*/ 16 w 17"/>
                      <a:gd name="T9" fmla="*/ 10 h 17"/>
                      <a:gd name="T10" fmla="*/ 14 w 17"/>
                      <a:gd name="T11" fmla="*/ 6 h 17"/>
                      <a:gd name="T12" fmla="*/ 14 w 17"/>
                      <a:gd name="T13" fmla="*/ 3 h 17"/>
                      <a:gd name="T14" fmla="*/ 12 w 17"/>
                      <a:gd name="T15" fmla="*/ 1 h 17"/>
                      <a:gd name="T16" fmla="*/ 10 w 17"/>
                      <a:gd name="T17" fmla="*/ 0 h 17"/>
                      <a:gd name="T18" fmla="*/ 8 w 17"/>
                      <a:gd name="T19" fmla="*/ 0 h 17"/>
                      <a:gd name="T20" fmla="*/ 6 w 17"/>
                      <a:gd name="T21" fmla="*/ 0 h 17"/>
                      <a:gd name="T22" fmla="*/ 2 w 17"/>
                      <a:gd name="T23" fmla="*/ 1 h 17"/>
                      <a:gd name="T24" fmla="*/ 2 w 17"/>
                      <a:gd name="T25" fmla="*/ 2 h 17"/>
                      <a:gd name="T26" fmla="*/ 1 w 17"/>
                      <a:gd name="T27" fmla="*/ 3 h 17"/>
                      <a:gd name="T28" fmla="*/ 0 w 17"/>
                      <a:gd name="T29" fmla="*/ 5 h 17"/>
                      <a:gd name="T30" fmla="*/ 1 w 17"/>
                      <a:gd name="T31" fmla="*/ 8 h 17"/>
                      <a:gd name="T32" fmla="*/ 2 w 17"/>
                      <a:gd name="T33" fmla="*/ 10 h 17"/>
                      <a:gd name="T34" fmla="*/ 4 w 17"/>
                      <a:gd name="T35" fmla="*/ 13 h 17"/>
                      <a:gd name="T36" fmla="*/ 6 w 17"/>
                      <a:gd name="T37" fmla="*/ 14 h 17"/>
                      <a:gd name="T38" fmla="*/ 9 w 17"/>
                      <a:gd name="T39" fmla="*/ 16 h 17"/>
                      <a:gd name="T40" fmla="*/ 10 w 17"/>
                      <a:gd name="T41" fmla="*/ 16 h 17"/>
                      <a:gd name="T42" fmla="*/ 11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1" y="16"/>
                        </a:moveTo>
                        <a:lnTo>
                          <a:pt x="14" y="13"/>
                        </a:lnTo>
                        <a:lnTo>
                          <a:pt x="14" y="12"/>
                        </a:lnTo>
                        <a:lnTo>
                          <a:pt x="14" y="11"/>
                        </a:lnTo>
                        <a:lnTo>
                          <a:pt x="16" y="10"/>
                        </a:lnTo>
                        <a:lnTo>
                          <a:pt x="14" y="6"/>
                        </a:lnTo>
                        <a:lnTo>
                          <a:pt x="14" y="3"/>
                        </a:lnTo>
                        <a:lnTo>
                          <a:pt x="12" y="1"/>
                        </a:lnTo>
                        <a:lnTo>
                          <a:pt x="10" y="0"/>
                        </a:lnTo>
                        <a:lnTo>
                          <a:pt x="8" y="0"/>
                        </a:lnTo>
                        <a:lnTo>
                          <a:pt x="6" y="0"/>
                        </a:lnTo>
                        <a:lnTo>
                          <a:pt x="2" y="1"/>
                        </a:lnTo>
                        <a:lnTo>
                          <a:pt x="2" y="2"/>
                        </a:lnTo>
                        <a:lnTo>
                          <a:pt x="1" y="3"/>
                        </a:lnTo>
                        <a:lnTo>
                          <a:pt x="0" y="5"/>
                        </a:lnTo>
                        <a:lnTo>
                          <a:pt x="1" y="8"/>
                        </a:lnTo>
                        <a:lnTo>
                          <a:pt x="2" y="10"/>
                        </a:lnTo>
                        <a:lnTo>
                          <a:pt x="4" y="13"/>
                        </a:lnTo>
                        <a:lnTo>
                          <a:pt x="6" y="14"/>
                        </a:lnTo>
                        <a:lnTo>
                          <a:pt x="9" y="16"/>
                        </a:lnTo>
                        <a:lnTo>
                          <a:pt x="10" y="16"/>
                        </a:lnTo>
                        <a:lnTo>
                          <a:pt x="1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60" name="Freeform 260">
                    <a:extLst>
                      <a:ext uri="{FF2B5EF4-FFF2-40B4-BE49-F238E27FC236}">
                        <a16:creationId xmlns:a16="http://schemas.microsoft.com/office/drawing/2014/main" id="{D1A22006-1267-44C4-9BE4-CEC7F55BFA47}"/>
                      </a:ext>
                    </a:extLst>
                  </p:cNvPr>
                  <p:cNvSpPr>
                    <a:spLocks/>
                  </p:cNvSpPr>
                  <p:nvPr/>
                </p:nvSpPr>
                <p:spPr bwMode="auto">
                  <a:xfrm>
                    <a:off x="2676" y="2966"/>
                    <a:ext cx="16" cy="17"/>
                  </a:xfrm>
                  <a:custGeom>
                    <a:avLst/>
                    <a:gdLst>
                      <a:gd name="T0" fmla="*/ 2 w 17"/>
                      <a:gd name="T1" fmla="*/ 9 h 17"/>
                      <a:gd name="T2" fmla="*/ 1 w 17"/>
                      <a:gd name="T3" fmla="*/ 7 h 17"/>
                      <a:gd name="T4" fmla="*/ 0 w 17"/>
                      <a:gd name="T5" fmla="*/ 4 h 17"/>
                      <a:gd name="T6" fmla="*/ 1 w 17"/>
                      <a:gd name="T7" fmla="*/ 2 h 17"/>
                      <a:gd name="T8" fmla="*/ 2 w 17"/>
                      <a:gd name="T9" fmla="*/ 1 h 17"/>
                      <a:gd name="T10" fmla="*/ 2 w 17"/>
                      <a:gd name="T11" fmla="*/ 0 h 17"/>
                      <a:gd name="T12" fmla="*/ 5 w 17"/>
                      <a:gd name="T13" fmla="*/ 0 h 17"/>
                      <a:gd name="T14" fmla="*/ 8 w 17"/>
                      <a:gd name="T15" fmla="*/ 1 h 17"/>
                      <a:gd name="T16" fmla="*/ 10 w 17"/>
                      <a:gd name="T17" fmla="*/ 2 h 17"/>
                      <a:gd name="T18" fmla="*/ 14 w 17"/>
                      <a:gd name="T19" fmla="*/ 6 h 17"/>
                      <a:gd name="T20" fmla="*/ 14 w 17"/>
                      <a:gd name="T21" fmla="*/ 8 h 17"/>
                      <a:gd name="T22" fmla="*/ 16 w 17"/>
                      <a:gd name="T23" fmla="*/ 11 h 17"/>
                      <a:gd name="T24" fmla="*/ 14 w 17"/>
                      <a:gd name="T25" fmla="*/ 14 h 17"/>
                      <a:gd name="T26" fmla="*/ 14 w 17"/>
                      <a:gd name="T27" fmla="*/ 16 h 17"/>
                      <a:gd name="T28" fmla="*/ 11 w 17"/>
                      <a:gd name="T29" fmla="*/ 16 h 17"/>
                      <a:gd name="T30" fmla="*/ 8 w 17"/>
                      <a:gd name="T31" fmla="*/ 14 h 17"/>
                      <a:gd name="T32" fmla="*/ 5 w 17"/>
                      <a:gd name="T33" fmla="*/ 13 h 17"/>
                      <a:gd name="T34" fmla="*/ 2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2" y="9"/>
                        </a:moveTo>
                        <a:lnTo>
                          <a:pt x="1" y="7"/>
                        </a:lnTo>
                        <a:lnTo>
                          <a:pt x="0" y="4"/>
                        </a:lnTo>
                        <a:lnTo>
                          <a:pt x="1" y="2"/>
                        </a:lnTo>
                        <a:lnTo>
                          <a:pt x="2" y="1"/>
                        </a:lnTo>
                        <a:lnTo>
                          <a:pt x="2" y="0"/>
                        </a:lnTo>
                        <a:lnTo>
                          <a:pt x="5" y="0"/>
                        </a:lnTo>
                        <a:lnTo>
                          <a:pt x="8" y="1"/>
                        </a:lnTo>
                        <a:lnTo>
                          <a:pt x="10" y="2"/>
                        </a:lnTo>
                        <a:lnTo>
                          <a:pt x="14" y="6"/>
                        </a:lnTo>
                        <a:lnTo>
                          <a:pt x="14" y="8"/>
                        </a:lnTo>
                        <a:lnTo>
                          <a:pt x="16" y="11"/>
                        </a:lnTo>
                        <a:lnTo>
                          <a:pt x="14" y="14"/>
                        </a:lnTo>
                        <a:lnTo>
                          <a:pt x="14" y="16"/>
                        </a:lnTo>
                        <a:lnTo>
                          <a:pt x="11" y="16"/>
                        </a:lnTo>
                        <a:lnTo>
                          <a:pt x="8" y="14"/>
                        </a:lnTo>
                        <a:lnTo>
                          <a:pt x="5" y="13"/>
                        </a:lnTo>
                        <a:lnTo>
                          <a:pt x="2"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61" name="Freeform 261">
                    <a:extLst>
                      <a:ext uri="{FF2B5EF4-FFF2-40B4-BE49-F238E27FC236}">
                        <a16:creationId xmlns:a16="http://schemas.microsoft.com/office/drawing/2014/main" id="{48A298F6-9ABE-2850-7557-23AC3DAA194B}"/>
                      </a:ext>
                    </a:extLst>
                  </p:cNvPr>
                  <p:cNvSpPr>
                    <a:spLocks/>
                  </p:cNvSpPr>
                  <p:nvPr/>
                </p:nvSpPr>
                <p:spPr bwMode="auto">
                  <a:xfrm>
                    <a:off x="2679" y="2967"/>
                    <a:ext cx="16" cy="17"/>
                  </a:xfrm>
                  <a:custGeom>
                    <a:avLst/>
                    <a:gdLst>
                      <a:gd name="T0" fmla="*/ 3 w 17"/>
                      <a:gd name="T1" fmla="*/ 11 h 17"/>
                      <a:gd name="T2" fmla="*/ 0 w 17"/>
                      <a:gd name="T3" fmla="*/ 6 h 17"/>
                      <a:gd name="T4" fmla="*/ 0 w 17"/>
                      <a:gd name="T5" fmla="*/ 4 h 17"/>
                      <a:gd name="T6" fmla="*/ 0 w 17"/>
                      <a:gd name="T7" fmla="*/ 2 h 17"/>
                      <a:gd name="T8" fmla="*/ 3 w 17"/>
                      <a:gd name="T9" fmla="*/ 2 h 17"/>
                      <a:gd name="T10" fmla="*/ 6 w 17"/>
                      <a:gd name="T11" fmla="*/ 0 h 17"/>
                      <a:gd name="T12" fmla="*/ 9 w 17"/>
                      <a:gd name="T13" fmla="*/ 2 h 17"/>
                      <a:gd name="T14" fmla="*/ 12 w 17"/>
                      <a:gd name="T15" fmla="*/ 4 h 17"/>
                      <a:gd name="T16" fmla="*/ 16 w 17"/>
                      <a:gd name="T17" fmla="*/ 9 h 17"/>
                      <a:gd name="T18" fmla="*/ 16 w 17"/>
                      <a:gd name="T19" fmla="*/ 11 h 17"/>
                      <a:gd name="T20" fmla="*/ 16 w 17"/>
                      <a:gd name="T21" fmla="*/ 13 h 17"/>
                      <a:gd name="T22" fmla="*/ 12 w 17"/>
                      <a:gd name="T23" fmla="*/ 16 h 17"/>
                      <a:gd name="T24" fmla="*/ 9 w 17"/>
                      <a:gd name="T25" fmla="*/ 16 h 17"/>
                      <a:gd name="T26" fmla="*/ 3 w 17"/>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3" y="11"/>
                        </a:moveTo>
                        <a:lnTo>
                          <a:pt x="0" y="6"/>
                        </a:lnTo>
                        <a:lnTo>
                          <a:pt x="0" y="4"/>
                        </a:lnTo>
                        <a:lnTo>
                          <a:pt x="0" y="2"/>
                        </a:lnTo>
                        <a:lnTo>
                          <a:pt x="3" y="2"/>
                        </a:lnTo>
                        <a:lnTo>
                          <a:pt x="6" y="0"/>
                        </a:lnTo>
                        <a:lnTo>
                          <a:pt x="9" y="2"/>
                        </a:lnTo>
                        <a:lnTo>
                          <a:pt x="12" y="4"/>
                        </a:lnTo>
                        <a:lnTo>
                          <a:pt x="16" y="9"/>
                        </a:lnTo>
                        <a:lnTo>
                          <a:pt x="16" y="11"/>
                        </a:lnTo>
                        <a:lnTo>
                          <a:pt x="16" y="13"/>
                        </a:lnTo>
                        <a:lnTo>
                          <a:pt x="12" y="16"/>
                        </a:lnTo>
                        <a:lnTo>
                          <a:pt x="9" y="16"/>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62" name="Freeform 262">
                    <a:extLst>
                      <a:ext uri="{FF2B5EF4-FFF2-40B4-BE49-F238E27FC236}">
                        <a16:creationId xmlns:a16="http://schemas.microsoft.com/office/drawing/2014/main" id="{6797EE61-CB20-54DA-5B57-C4AF3FCEA4BF}"/>
                      </a:ext>
                    </a:extLst>
                  </p:cNvPr>
                  <p:cNvSpPr>
                    <a:spLocks/>
                  </p:cNvSpPr>
                  <p:nvPr/>
                </p:nvSpPr>
                <p:spPr bwMode="auto">
                  <a:xfrm>
                    <a:off x="2664" y="2963"/>
                    <a:ext cx="15" cy="16"/>
                  </a:xfrm>
                  <a:custGeom>
                    <a:avLst/>
                    <a:gdLst>
                      <a:gd name="T0" fmla="*/ 11 w 17"/>
                      <a:gd name="T1" fmla="*/ 16 h 17"/>
                      <a:gd name="T2" fmla="*/ 14 w 17"/>
                      <a:gd name="T3" fmla="*/ 13 h 17"/>
                      <a:gd name="T4" fmla="*/ 16 w 17"/>
                      <a:gd name="T5" fmla="*/ 13 h 17"/>
                      <a:gd name="T6" fmla="*/ 16 w 17"/>
                      <a:gd name="T7" fmla="*/ 12 h 17"/>
                      <a:gd name="T8" fmla="*/ 16 w 17"/>
                      <a:gd name="T9" fmla="*/ 10 h 17"/>
                      <a:gd name="T10" fmla="*/ 16 w 17"/>
                      <a:gd name="T11" fmla="*/ 8 h 17"/>
                      <a:gd name="T12" fmla="*/ 14 w 17"/>
                      <a:gd name="T13" fmla="*/ 4 h 17"/>
                      <a:gd name="T14" fmla="*/ 12 w 17"/>
                      <a:gd name="T15" fmla="*/ 2 h 17"/>
                      <a:gd name="T16" fmla="*/ 11 w 17"/>
                      <a:gd name="T17" fmla="*/ 0 h 17"/>
                      <a:gd name="T18" fmla="*/ 8 w 17"/>
                      <a:gd name="T19" fmla="*/ 0 h 17"/>
                      <a:gd name="T20" fmla="*/ 7 w 17"/>
                      <a:gd name="T21" fmla="*/ 0 h 17"/>
                      <a:gd name="T22" fmla="*/ 6 w 17"/>
                      <a:gd name="T23" fmla="*/ 0 h 17"/>
                      <a:gd name="T24" fmla="*/ 2 w 17"/>
                      <a:gd name="T25" fmla="*/ 2 h 17"/>
                      <a:gd name="T26" fmla="*/ 1 w 17"/>
                      <a:gd name="T27" fmla="*/ 2 h 17"/>
                      <a:gd name="T28" fmla="*/ 0 w 17"/>
                      <a:gd name="T29" fmla="*/ 3 h 17"/>
                      <a:gd name="T30" fmla="*/ 0 w 17"/>
                      <a:gd name="T31" fmla="*/ 5 h 17"/>
                      <a:gd name="T32" fmla="*/ 0 w 17"/>
                      <a:gd name="T33" fmla="*/ 8 h 17"/>
                      <a:gd name="T34" fmla="*/ 2 w 17"/>
                      <a:gd name="T35" fmla="*/ 11 h 17"/>
                      <a:gd name="T36" fmla="*/ 4 w 17"/>
                      <a:gd name="T37" fmla="*/ 13 h 17"/>
                      <a:gd name="T38" fmla="*/ 7 w 17"/>
                      <a:gd name="T39" fmla="*/ 14 h 17"/>
                      <a:gd name="T40" fmla="*/ 8 w 17"/>
                      <a:gd name="T41" fmla="*/ 16 h 17"/>
                      <a:gd name="T42" fmla="*/ 9 w 17"/>
                      <a:gd name="T43" fmla="*/ 16 h 17"/>
                      <a:gd name="T44" fmla="*/ 11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1" y="16"/>
                        </a:moveTo>
                        <a:lnTo>
                          <a:pt x="14" y="13"/>
                        </a:lnTo>
                        <a:lnTo>
                          <a:pt x="16" y="13"/>
                        </a:lnTo>
                        <a:lnTo>
                          <a:pt x="16" y="12"/>
                        </a:lnTo>
                        <a:lnTo>
                          <a:pt x="16" y="10"/>
                        </a:lnTo>
                        <a:lnTo>
                          <a:pt x="16" y="8"/>
                        </a:lnTo>
                        <a:lnTo>
                          <a:pt x="14" y="4"/>
                        </a:lnTo>
                        <a:lnTo>
                          <a:pt x="12" y="2"/>
                        </a:lnTo>
                        <a:lnTo>
                          <a:pt x="11" y="0"/>
                        </a:lnTo>
                        <a:lnTo>
                          <a:pt x="8" y="0"/>
                        </a:lnTo>
                        <a:lnTo>
                          <a:pt x="7" y="0"/>
                        </a:lnTo>
                        <a:lnTo>
                          <a:pt x="6" y="0"/>
                        </a:lnTo>
                        <a:lnTo>
                          <a:pt x="2" y="2"/>
                        </a:lnTo>
                        <a:lnTo>
                          <a:pt x="1" y="2"/>
                        </a:lnTo>
                        <a:lnTo>
                          <a:pt x="0" y="3"/>
                        </a:lnTo>
                        <a:lnTo>
                          <a:pt x="0" y="5"/>
                        </a:lnTo>
                        <a:lnTo>
                          <a:pt x="0" y="8"/>
                        </a:lnTo>
                        <a:lnTo>
                          <a:pt x="2" y="11"/>
                        </a:lnTo>
                        <a:lnTo>
                          <a:pt x="4" y="13"/>
                        </a:lnTo>
                        <a:lnTo>
                          <a:pt x="7" y="14"/>
                        </a:lnTo>
                        <a:lnTo>
                          <a:pt x="8" y="16"/>
                        </a:lnTo>
                        <a:lnTo>
                          <a:pt x="9" y="16"/>
                        </a:lnTo>
                        <a:lnTo>
                          <a:pt x="1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63" name="Freeform 263">
                    <a:extLst>
                      <a:ext uri="{FF2B5EF4-FFF2-40B4-BE49-F238E27FC236}">
                        <a16:creationId xmlns:a16="http://schemas.microsoft.com/office/drawing/2014/main" id="{0D782A46-578C-ADBF-0B55-51DAD6B5E9F4}"/>
                      </a:ext>
                    </a:extLst>
                  </p:cNvPr>
                  <p:cNvSpPr>
                    <a:spLocks/>
                  </p:cNvSpPr>
                  <p:nvPr/>
                </p:nvSpPr>
                <p:spPr bwMode="auto">
                  <a:xfrm>
                    <a:off x="2664" y="2963"/>
                    <a:ext cx="15" cy="16"/>
                  </a:xfrm>
                  <a:custGeom>
                    <a:avLst/>
                    <a:gdLst>
                      <a:gd name="T0" fmla="*/ 3 w 17"/>
                      <a:gd name="T1" fmla="*/ 11 h 17"/>
                      <a:gd name="T2" fmla="*/ 0 w 17"/>
                      <a:gd name="T3" fmla="*/ 7 h 17"/>
                      <a:gd name="T4" fmla="*/ 0 w 17"/>
                      <a:gd name="T5" fmla="*/ 4 h 17"/>
                      <a:gd name="T6" fmla="*/ 0 w 17"/>
                      <a:gd name="T7" fmla="*/ 2 h 17"/>
                      <a:gd name="T8" fmla="*/ 1 w 17"/>
                      <a:gd name="T9" fmla="*/ 1 h 17"/>
                      <a:gd name="T10" fmla="*/ 3 w 17"/>
                      <a:gd name="T11" fmla="*/ 1 h 17"/>
                      <a:gd name="T12" fmla="*/ 6 w 17"/>
                      <a:gd name="T13" fmla="*/ 0 h 17"/>
                      <a:gd name="T14" fmla="*/ 9 w 17"/>
                      <a:gd name="T15" fmla="*/ 1 h 17"/>
                      <a:gd name="T16" fmla="*/ 11 w 17"/>
                      <a:gd name="T17" fmla="*/ 3 h 17"/>
                      <a:gd name="T18" fmla="*/ 14 w 17"/>
                      <a:gd name="T19" fmla="*/ 6 h 17"/>
                      <a:gd name="T20" fmla="*/ 16 w 17"/>
                      <a:gd name="T21" fmla="*/ 8 h 17"/>
                      <a:gd name="T22" fmla="*/ 16 w 17"/>
                      <a:gd name="T23" fmla="*/ 11 h 17"/>
                      <a:gd name="T24" fmla="*/ 16 w 17"/>
                      <a:gd name="T25" fmla="*/ 14 h 17"/>
                      <a:gd name="T26" fmla="*/ 14 w 17"/>
                      <a:gd name="T27" fmla="*/ 16 h 17"/>
                      <a:gd name="T28" fmla="*/ 11 w 17"/>
                      <a:gd name="T29" fmla="*/ 16 h 17"/>
                      <a:gd name="T30" fmla="*/ 9 w 17"/>
                      <a:gd name="T31" fmla="*/ 14 h 17"/>
                      <a:gd name="T32" fmla="*/ 6 w 17"/>
                      <a:gd name="T33" fmla="*/ 13 h 17"/>
                      <a:gd name="T34" fmla="*/ 3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3" y="11"/>
                        </a:moveTo>
                        <a:lnTo>
                          <a:pt x="0" y="7"/>
                        </a:lnTo>
                        <a:lnTo>
                          <a:pt x="0" y="4"/>
                        </a:lnTo>
                        <a:lnTo>
                          <a:pt x="0" y="2"/>
                        </a:lnTo>
                        <a:lnTo>
                          <a:pt x="1" y="1"/>
                        </a:lnTo>
                        <a:lnTo>
                          <a:pt x="3" y="1"/>
                        </a:lnTo>
                        <a:lnTo>
                          <a:pt x="6" y="0"/>
                        </a:lnTo>
                        <a:lnTo>
                          <a:pt x="9" y="1"/>
                        </a:lnTo>
                        <a:lnTo>
                          <a:pt x="11" y="3"/>
                        </a:lnTo>
                        <a:lnTo>
                          <a:pt x="14" y="6"/>
                        </a:lnTo>
                        <a:lnTo>
                          <a:pt x="16" y="8"/>
                        </a:lnTo>
                        <a:lnTo>
                          <a:pt x="16" y="11"/>
                        </a:lnTo>
                        <a:lnTo>
                          <a:pt x="16" y="14"/>
                        </a:lnTo>
                        <a:lnTo>
                          <a:pt x="14" y="16"/>
                        </a:lnTo>
                        <a:lnTo>
                          <a:pt x="11" y="16"/>
                        </a:lnTo>
                        <a:lnTo>
                          <a:pt x="9" y="14"/>
                        </a:lnTo>
                        <a:lnTo>
                          <a:pt x="6"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64" name="Freeform 264">
                    <a:extLst>
                      <a:ext uri="{FF2B5EF4-FFF2-40B4-BE49-F238E27FC236}">
                        <a16:creationId xmlns:a16="http://schemas.microsoft.com/office/drawing/2014/main" id="{5B03E4AC-7B91-FF4B-32A2-0825F8CDD9B3}"/>
                      </a:ext>
                    </a:extLst>
                  </p:cNvPr>
                  <p:cNvSpPr>
                    <a:spLocks/>
                  </p:cNvSpPr>
                  <p:nvPr/>
                </p:nvSpPr>
                <p:spPr bwMode="auto">
                  <a:xfrm>
                    <a:off x="2673" y="2967"/>
                    <a:ext cx="15" cy="17"/>
                  </a:xfrm>
                  <a:custGeom>
                    <a:avLst/>
                    <a:gdLst>
                      <a:gd name="T0" fmla="*/ 10 w 17"/>
                      <a:gd name="T1" fmla="*/ 16 h 17"/>
                      <a:gd name="T2" fmla="*/ 13 w 17"/>
                      <a:gd name="T3" fmla="*/ 13 h 17"/>
                      <a:gd name="T4" fmla="*/ 14 w 17"/>
                      <a:gd name="T5" fmla="*/ 12 h 17"/>
                      <a:gd name="T6" fmla="*/ 16 w 17"/>
                      <a:gd name="T7" fmla="*/ 10 h 17"/>
                      <a:gd name="T8" fmla="*/ 14 w 17"/>
                      <a:gd name="T9" fmla="*/ 6 h 17"/>
                      <a:gd name="T10" fmla="*/ 13 w 17"/>
                      <a:gd name="T11" fmla="*/ 3 h 17"/>
                      <a:gd name="T12" fmla="*/ 12 w 17"/>
                      <a:gd name="T13" fmla="*/ 2 h 17"/>
                      <a:gd name="T14" fmla="*/ 9 w 17"/>
                      <a:gd name="T15" fmla="*/ 0 h 17"/>
                      <a:gd name="T16" fmla="*/ 8 w 17"/>
                      <a:gd name="T17" fmla="*/ 0 h 17"/>
                      <a:gd name="T18" fmla="*/ 6 w 17"/>
                      <a:gd name="T19" fmla="*/ 0 h 17"/>
                      <a:gd name="T20" fmla="*/ 5 w 17"/>
                      <a:gd name="T21" fmla="*/ 0 h 17"/>
                      <a:gd name="T22" fmla="*/ 1 w 17"/>
                      <a:gd name="T23" fmla="*/ 1 h 17"/>
                      <a:gd name="T24" fmla="*/ 1 w 17"/>
                      <a:gd name="T25" fmla="*/ 2 h 17"/>
                      <a:gd name="T26" fmla="*/ 1 w 17"/>
                      <a:gd name="T27" fmla="*/ 3 h 17"/>
                      <a:gd name="T28" fmla="*/ 0 w 17"/>
                      <a:gd name="T29" fmla="*/ 5 h 17"/>
                      <a:gd name="T30" fmla="*/ 1 w 17"/>
                      <a:gd name="T31" fmla="*/ 8 h 17"/>
                      <a:gd name="T32" fmla="*/ 1 w 17"/>
                      <a:gd name="T33" fmla="*/ 11 h 17"/>
                      <a:gd name="T34" fmla="*/ 4 w 17"/>
                      <a:gd name="T35" fmla="*/ 13 h 17"/>
                      <a:gd name="T36" fmla="*/ 5 w 17"/>
                      <a:gd name="T37" fmla="*/ 14 h 17"/>
                      <a:gd name="T38" fmla="*/ 8 w 17"/>
                      <a:gd name="T39" fmla="*/ 16 h 17"/>
                      <a:gd name="T40" fmla="*/ 9 w 17"/>
                      <a:gd name="T41" fmla="*/ 16 h 17"/>
                      <a:gd name="T42" fmla="*/ 10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0" y="16"/>
                        </a:moveTo>
                        <a:lnTo>
                          <a:pt x="13" y="13"/>
                        </a:lnTo>
                        <a:lnTo>
                          <a:pt x="14" y="12"/>
                        </a:lnTo>
                        <a:lnTo>
                          <a:pt x="16" y="10"/>
                        </a:lnTo>
                        <a:lnTo>
                          <a:pt x="14" y="6"/>
                        </a:lnTo>
                        <a:lnTo>
                          <a:pt x="13" y="3"/>
                        </a:lnTo>
                        <a:lnTo>
                          <a:pt x="12" y="2"/>
                        </a:lnTo>
                        <a:lnTo>
                          <a:pt x="9" y="0"/>
                        </a:lnTo>
                        <a:lnTo>
                          <a:pt x="8" y="0"/>
                        </a:lnTo>
                        <a:lnTo>
                          <a:pt x="6" y="0"/>
                        </a:lnTo>
                        <a:lnTo>
                          <a:pt x="5" y="0"/>
                        </a:lnTo>
                        <a:lnTo>
                          <a:pt x="1" y="1"/>
                        </a:lnTo>
                        <a:lnTo>
                          <a:pt x="1" y="2"/>
                        </a:lnTo>
                        <a:lnTo>
                          <a:pt x="1" y="3"/>
                        </a:lnTo>
                        <a:lnTo>
                          <a:pt x="0" y="5"/>
                        </a:lnTo>
                        <a:lnTo>
                          <a:pt x="1" y="8"/>
                        </a:lnTo>
                        <a:lnTo>
                          <a:pt x="1" y="11"/>
                        </a:lnTo>
                        <a:lnTo>
                          <a:pt x="4" y="13"/>
                        </a:lnTo>
                        <a:lnTo>
                          <a:pt x="5" y="14"/>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65" name="Freeform 265">
                    <a:extLst>
                      <a:ext uri="{FF2B5EF4-FFF2-40B4-BE49-F238E27FC236}">
                        <a16:creationId xmlns:a16="http://schemas.microsoft.com/office/drawing/2014/main" id="{96BE1C8D-0BD0-E338-C86A-4C0365C41CB7}"/>
                      </a:ext>
                    </a:extLst>
                  </p:cNvPr>
                  <p:cNvSpPr>
                    <a:spLocks/>
                  </p:cNvSpPr>
                  <p:nvPr/>
                </p:nvSpPr>
                <p:spPr bwMode="auto">
                  <a:xfrm>
                    <a:off x="2673" y="2967"/>
                    <a:ext cx="15" cy="17"/>
                  </a:xfrm>
                  <a:custGeom>
                    <a:avLst/>
                    <a:gdLst>
                      <a:gd name="T0" fmla="*/ 1 w 17"/>
                      <a:gd name="T1" fmla="*/ 11 h 17"/>
                      <a:gd name="T2" fmla="*/ 1 w 17"/>
                      <a:gd name="T3" fmla="*/ 7 h 17"/>
                      <a:gd name="T4" fmla="*/ 0 w 17"/>
                      <a:gd name="T5" fmla="*/ 4 h 17"/>
                      <a:gd name="T6" fmla="*/ 1 w 17"/>
                      <a:gd name="T7" fmla="*/ 2 h 17"/>
                      <a:gd name="T8" fmla="*/ 1 w 17"/>
                      <a:gd name="T9" fmla="*/ 1 h 17"/>
                      <a:gd name="T10" fmla="*/ 5 w 17"/>
                      <a:gd name="T11" fmla="*/ 0 h 17"/>
                      <a:gd name="T12" fmla="*/ 7 w 17"/>
                      <a:gd name="T13" fmla="*/ 1 h 17"/>
                      <a:gd name="T14" fmla="*/ 10 w 17"/>
                      <a:gd name="T15" fmla="*/ 2 h 17"/>
                      <a:gd name="T16" fmla="*/ 13 w 17"/>
                      <a:gd name="T17" fmla="*/ 6 h 17"/>
                      <a:gd name="T18" fmla="*/ 14 w 17"/>
                      <a:gd name="T19" fmla="*/ 8 h 17"/>
                      <a:gd name="T20" fmla="*/ 16 w 17"/>
                      <a:gd name="T21" fmla="*/ 11 h 17"/>
                      <a:gd name="T22" fmla="*/ 14 w 17"/>
                      <a:gd name="T23" fmla="*/ 14 h 17"/>
                      <a:gd name="T24" fmla="*/ 13 w 17"/>
                      <a:gd name="T25" fmla="*/ 14 h 17"/>
                      <a:gd name="T26" fmla="*/ 13 w 17"/>
                      <a:gd name="T27" fmla="*/ 16 h 17"/>
                      <a:gd name="T28" fmla="*/ 10 w 17"/>
                      <a:gd name="T29" fmla="*/ 16 h 17"/>
                      <a:gd name="T30" fmla="*/ 7 w 17"/>
                      <a:gd name="T31" fmla="*/ 14 h 17"/>
                      <a:gd name="T32" fmla="*/ 5 w 17"/>
                      <a:gd name="T33" fmla="*/ 13 h 17"/>
                      <a:gd name="T34" fmla="*/ 1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11"/>
                        </a:moveTo>
                        <a:lnTo>
                          <a:pt x="1" y="7"/>
                        </a:lnTo>
                        <a:lnTo>
                          <a:pt x="0" y="4"/>
                        </a:lnTo>
                        <a:lnTo>
                          <a:pt x="1" y="2"/>
                        </a:lnTo>
                        <a:lnTo>
                          <a:pt x="1" y="1"/>
                        </a:lnTo>
                        <a:lnTo>
                          <a:pt x="5" y="0"/>
                        </a:lnTo>
                        <a:lnTo>
                          <a:pt x="7" y="1"/>
                        </a:lnTo>
                        <a:lnTo>
                          <a:pt x="10" y="2"/>
                        </a:lnTo>
                        <a:lnTo>
                          <a:pt x="13" y="6"/>
                        </a:lnTo>
                        <a:lnTo>
                          <a:pt x="14" y="8"/>
                        </a:lnTo>
                        <a:lnTo>
                          <a:pt x="16" y="11"/>
                        </a:lnTo>
                        <a:lnTo>
                          <a:pt x="14" y="14"/>
                        </a:lnTo>
                        <a:lnTo>
                          <a:pt x="13" y="14"/>
                        </a:lnTo>
                        <a:lnTo>
                          <a:pt x="13" y="16"/>
                        </a:lnTo>
                        <a:lnTo>
                          <a:pt x="10" y="16"/>
                        </a:lnTo>
                        <a:lnTo>
                          <a:pt x="7" y="14"/>
                        </a:lnTo>
                        <a:lnTo>
                          <a:pt x="5"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66" name="Freeform 266">
                    <a:extLst>
                      <a:ext uri="{FF2B5EF4-FFF2-40B4-BE49-F238E27FC236}">
                        <a16:creationId xmlns:a16="http://schemas.microsoft.com/office/drawing/2014/main" id="{DCC7A969-7B1D-EEA5-5C9D-14F17C295F13}"/>
                      </a:ext>
                    </a:extLst>
                  </p:cNvPr>
                  <p:cNvSpPr>
                    <a:spLocks/>
                  </p:cNvSpPr>
                  <p:nvPr/>
                </p:nvSpPr>
                <p:spPr bwMode="auto">
                  <a:xfrm>
                    <a:off x="2707" y="2986"/>
                    <a:ext cx="15" cy="17"/>
                  </a:xfrm>
                  <a:custGeom>
                    <a:avLst/>
                    <a:gdLst>
                      <a:gd name="T0" fmla="*/ 1 w 17"/>
                      <a:gd name="T1" fmla="*/ 9 h 17"/>
                      <a:gd name="T2" fmla="*/ 1 w 17"/>
                      <a:gd name="T3" fmla="*/ 6 h 17"/>
                      <a:gd name="T4" fmla="*/ 0 w 17"/>
                      <a:gd name="T5" fmla="*/ 3 h 17"/>
                      <a:gd name="T6" fmla="*/ 1 w 17"/>
                      <a:gd name="T7" fmla="*/ 1 h 17"/>
                      <a:gd name="T8" fmla="*/ 1 w 17"/>
                      <a:gd name="T9" fmla="*/ 0 h 17"/>
                      <a:gd name="T10" fmla="*/ 4 w 17"/>
                      <a:gd name="T11" fmla="*/ 0 h 17"/>
                      <a:gd name="T12" fmla="*/ 8 w 17"/>
                      <a:gd name="T13" fmla="*/ 0 h 17"/>
                      <a:gd name="T14" fmla="*/ 11 w 17"/>
                      <a:gd name="T15" fmla="*/ 1 h 17"/>
                      <a:gd name="T16" fmla="*/ 12 w 17"/>
                      <a:gd name="T17" fmla="*/ 4 h 17"/>
                      <a:gd name="T18" fmla="*/ 16 w 17"/>
                      <a:gd name="T19" fmla="*/ 8 h 17"/>
                      <a:gd name="T20" fmla="*/ 16 w 17"/>
                      <a:gd name="T21" fmla="*/ 11 h 17"/>
                      <a:gd name="T22" fmla="*/ 16 w 17"/>
                      <a:gd name="T23" fmla="*/ 13 h 17"/>
                      <a:gd name="T24" fmla="*/ 14 w 17"/>
                      <a:gd name="T25" fmla="*/ 13 h 17"/>
                      <a:gd name="T26" fmla="*/ 12 w 17"/>
                      <a:gd name="T27" fmla="*/ 14 h 17"/>
                      <a:gd name="T28" fmla="*/ 11 w 17"/>
                      <a:gd name="T29" fmla="*/ 16 h 17"/>
                      <a:gd name="T30" fmla="*/ 8 w 17"/>
                      <a:gd name="T31" fmla="*/ 14 h 17"/>
                      <a:gd name="T32" fmla="*/ 4 w 17"/>
                      <a:gd name="T33" fmla="*/ 13 h 17"/>
                      <a:gd name="T34" fmla="*/ 1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9"/>
                        </a:moveTo>
                        <a:lnTo>
                          <a:pt x="1" y="6"/>
                        </a:lnTo>
                        <a:lnTo>
                          <a:pt x="0" y="3"/>
                        </a:lnTo>
                        <a:lnTo>
                          <a:pt x="1" y="1"/>
                        </a:lnTo>
                        <a:lnTo>
                          <a:pt x="1" y="0"/>
                        </a:lnTo>
                        <a:lnTo>
                          <a:pt x="4" y="0"/>
                        </a:lnTo>
                        <a:lnTo>
                          <a:pt x="8" y="0"/>
                        </a:lnTo>
                        <a:lnTo>
                          <a:pt x="11" y="1"/>
                        </a:lnTo>
                        <a:lnTo>
                          <a:pt x="12" y="4"/>
                        </a:lnTo>
                        <a:lnTo>
                          <a:pt x="16" y="8"/>
                        </a:lnTo>
                        <a:lnTo>
                          <a:pt x="16" y="11"/>
                        </a:lnTo>
                        <a:lnTo>
                          <a:pt x="16" y="13"/>
                        </a:lnTo>
                        <a:lnTo>
                          <a:pt x="14" y="13"/>
                        </a:lnTo>
                        <a:lnTo>
                          <a:pt x="12" y="14"/>
                        </a:lnTo>
                        <a:lnTo>
                          <a:pt x="11" y="16"/>
                        </a:lnTo>
                        <a:lnTo>
                          <a:pt x="8" y="14"/>
                        </a:lnTo>
                        <a:lnTo>
                          <a:pt x="4" y="13"/>
                        </a:lnTo>
                        <a:lnTo>
                          <a:pt x="1"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67" name="Freeform 267">
                    <a:extLst>
                      <a:ext uri="{FF2B5EF4-FFF2-40B4-BE49-F238E27FC236}">
                        <a16:creationId xmlns:a16="http://schemas.microsoft.com/office/drawing/2014/main" id="{BF309209-D9C7-53BD-91EB-48E21D7771D6}"/>
                      </a:ext>
                    </a:extLst>
                  </p:cNvPr>
                  <p:cNvSpPr>
                    <a:spLocks/>
                  </p:cNvSpPr>
                  <p:nvPr/>
                </p:nvSpPr>
                <p:spPr bwMode="auto">
                  <a:xfrm>
                    <a:off x="2675" y="2925"/>
                    <a:ext cx="24" cy="42"/>
                  </a:xfrm>
                  <a:custGeom>
                    <a:avLst/>
                    <a:gdLst>
                      <a:gd name="T0" fmla="*/ 0 w 27"/>
                      <a:gd name="T1" fmla="*/ 14 h 45"/>
                      <a:gd name="T2" fmla="*/ 26 w 27"/>
                      <a:gd name="T3" fmla="*/ 0 h 45"/>
                      <a:gd name="T4" fmla="*/ 26 w 27"/>
                      <a:gd name="T5" fmla="*/ 29 h 45"/>
                      <a:gd name="T6" fmla="*/ 0 w 27"/>
                      <a:gd name="T7" fmla="*/ 44 h 45"/>
                      <a:gd name="T8" fmla="*/ 0 w 27"/>
                      <a:gd name="T9" fmla="*/ 14 h 45"/>
                      <a:gd name="T10" fmla="*/ 0 60000 65536"/>
                      <a:gd name="T11" fmla="*/ 0 60000 65536"/>
                      <a:gd name="T12" fmla="*/ 0 60000 65536"/>
                      <a:gd name="T13" fmla="*/ 0 60000 65536"/>
                      <a:gd name="T14" fmla="*/ 0 60000 65536"/>
                      <a:gd name="T15" fmla="*/ 0 w 27"/>
                      <a:gd name="T16" fmla="*/ 0 h 45"/>
                      <a:gd name="T17" fmla="*/ 27 w 27"/>
                      <a:gd name="T18" fmla="*/ 45 h 45"/>
                    </a:gdLst>
                    <a:ahLst/>
                    <a:cxnLst>
                      <a:cxn ang="T10">
                        <a:pos x="T0" y="T1"/>
                      </a:cxn>
                      <a:cxn ang="T11">
                        <a:pos x="T2" y="T3"/>
                      </a:cxn>
                      <a:cxn ang="T12">
                        <a:pos x="T4" y="T5"/>
                      </a:cxn>
                      <a:cxn ang="T13">
                        <a:pos x="T6" y="T7"/>
                      </a:cxn>
                      <a:cxn ang="T14">
                        <a:pos x="T8" y="T9"/>
                      </a:cxn>
                    </a:cxnLst>
                    <a:rect l="T15" t="T16" r="T17" b="T18"/>
                    <a:pathLst>
                      <a:path w="27" h="45">
                        <a:moveTo>
                          <a:pt x="0" y="14"/>
                        </a:moveTo>
                        <a:lnTo>
                          <a:pt x="26" y="0"/>
                        </a:lnTo>
                        <a:lnTo>
                          <a:pt x="26" y="29"/>
                        </a:lnTo>
                        <a:lnTo>
                          <a:pt x="0" y="44"/>
                        </a:lnTo>
                        <a:lnTo>
                          <a:pt x="0" y="14"/>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68" name="Freeform 268">
                    <a:extLst>
                      <a:ext uri="{FF2B5EF4-FFF2-40B4-BE49-F238E27FC236}">
                        <a16:creationId xmlns:a16="http://schemas.microsoft.com/office/drawing/2014/main" id="{C7D2D19E-5A61-8765-7219-E0BEF6B5F359}"/>
                      </a:ext>
                    </a:extLst>
                  </p:cNvPr>
                  <p:cNvSpPr>
                    <a:spLocks/>
                  </p:cNvSpPr>
                  <p:nvPr/>
                </p:nvSpPr>
                <p:spPr bwMode="auto">
                  <a:xfrm>
                    <a:off x="2600" y="2917"/>
                    <a:ext cx="16" cy="16"/>
                  </a:xfrm>
                  <a:custGeom>
                    <a:avLst/>
                    <a:gdLst>
                      <a:gd name="T0" fmla="*/ 9 w 17"/>
                      <a:gd name="T1" fmla="*/ 16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5 h 17"/>
                      <a:gd name="T14" fmla="*/ 12 w 17"/>
                      <a:gd name="T15" fmla="*/ 2 h 17"/>
                      <a:gd name="T16" fmla="*/ 9 w 17"/>
                      <a:gd name="T17" fmla="*/ 1 h 17"/>
                      <a:gd name="T18" fmla="*/ 7 w 17"/>
                      <a:gd name="T19" fmla="*/ 0 h 17"/>
                      <a:gd name="T20" fmla="*/ 6 w 17"/>
                      <a:gd name="T21" fmla="*/ 0 h 17"/>
                      <a:gd name="T22" fmla="*/ 6 w 17"/>
                      <a:gd name="T23" fmla="*/ 1 h 17"/>
                      <a:gd name="T24" fmla="*/ 2 w 17"/>
                      <a:gd name="T25" fmla="*/ 2 h 17"/>
                      <a:gd name="T26" fmla="*/ 1 w 17"/>
                      <a:gd name="T27" fmla="*/ 3 h 17"/>
                      <a:gd name="T28" fmla="*/ 0 w 17"/>
                      <a:gd name="T29" fmla="*/ 4 h 17"/>
                      <a:gd name="T30" fmla="*/ 0 w 17"/>
                      <a:gd name="T31" fmla="*/ 5 h 17"/>
                      <a:gd name="T32" fmla="*/ 0 w 17"/>
                      <a:gd name="T33" fmla="*/ 8 h 17"/>
                      <a:gd name="T34" fmla="*/ 2 w 17"/>
                      <a:gd name="T35" fmla="*/ 11 h 17"/>
                      <a:gd name="T36" fmla="*/ 3 w 17"/>
                      <a:gd name="T37" fmla="*/ 13 h 17"/>
                      <a:gd name="T38" fmla="*/ 6 w 17"/>
                      <a:gd name="T39" fmla="*/ 16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9"/>
                        </a:lnTo>
                        <a:lnTo>
                          <a:pt x="16" y="7"/>
                        </a:lnTo>
                        <a:lnTo>
                          <a:pt x="13" y="5"/>
                        </a:lnTo>
                        <a:lnTo>
                          <a:pt x="12" y="2"/>
                        </a:lnTo>
                        <a:lnTo>
                          <a:pt x="9" y="1"/>
                        </a:lnTo>
                        <a:lnTo>
                          <a:pt x="7" y="0"/>
                        </a:lnTo>
                        <a:lnTo>
                          <a:pt x="6" y="0"/>
                        </a:lnTo>
                        <a:lnTo>
                          <a:pt x="6" y="1"/>
                        </a:lnTo>
                        <a:lnTo>
                          <a:pt x="2" y="2"/>
                        </a:lnTo>
                        <a:lnTo>
                          <a:pt x="1" y="3"/>
                        </a:lnTo>
                        <a:lnTo>
                          <a:pt x="0" y="4"/>
                        </a:lnTo>
                        <a:lnTo>
                          <a:pt x="0" y="5"/>
                        </a:lnTo>
                        <a:lnTo>
                          <a:pt x="0" y="8"/>
                        </a:lnTo>
                        <a:lnTo>
                          <a:pt x="2" y="11"/>
                        </a:lnTo>
                        <a:lnTo>
                          <a:pt x="3" y="13"/>
                        </a:lnTo>
                        <a:lnTo>
                          <a:pt x="6" y="16"/>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69" name="Freeform 269">
                    <a:extLst>
                      <a:ext uri="{FF2B5EF4-FFF2-40B4-BE49-F238E27FC236}">
                        <a16:creationId xmlns:a16="http://schemas.microsoft.com/office/drawing/2014/main" id="{41FB3171-2D98-720D-A0FF-5B073F2EAC7F}"/>
                      </a:ext>
                    </a:extLst>
                  </p:cNvPr>
                  <p:cNvSpPr>
                    <a:spLocks/>
                  </p:cNvSpPr>
                  <p:nvPr/>
                </p:nvSpPr>
                <p:spPr bwMode="auto">
                  <a:xfrm>
                    <a:off x="2600" y="2920"/>
                    <a:ext cx="16" cy="16"/>
                  </a:xfrm>
                  <a:custGeom>
                    <a:avLst/>
                    <a:gdLst>
                      <a:gd name="T0" fmla="*/ 3 w 17"/>
                      <a:gd name="T1" fmla="*/ 11 h 17"/>
                      <a:gd name="T2" fmla="*/ 0 w 17"/>
                      <a:gd name="T3" fmla="*/ 7 h 17"/>
                      <a:gd name="T4" fmla="*/ 0 w 17"/>
                      <a:gd name="T5" fmla="*/ 3 h 17"/>
                      <a:gd name="T6" fmla="*/ 0 w 17"/>
                      <a:gd name="T7" fmla="*/ 2 h 17"/>
                      <a:gd name="T8" fmla="*/ 1 w 17"/>
                      <a:gd name="T9" fmla="*/ 1 h 17"/>
                      <a:gd name="T10" fmla="*/ 3 w 17"/>
                      <a:gd name="T11" fmla="*/ 0 h 17"/>
                      <a:gd name="T12" fmla="*/ 4 w 17"/>
                      <a:gd name="T13" fmla="*/ 0 h 17"/>
                      <a:gd name="T14" fmla="*/ 8 w 17"/>
                      <a:gd name="T15" fmla="*/ 0 h 17"/>
                      <a:gd name="T16" fmla="*/ 11 w 17"/>
                      <a:gd name="T17" fmla="*/ 2 h 17"/>
                      <a:gd name="T18" fmla="*/ 12 w 17"/>
                      <a:gd name="T19" fmla="*/ 4 h 17"/>
                      <a:gd name="T20" fmla="*/ 14 w 17"/>
                      <a:gd name="T21" fmla="*/ 8 h 17"/>
                      <a:gd name="T22" fmla="*/ 16 w 17"/>
                      <a:gd name="T23" fmla="*/ 12 h 17"/>
                      <a:gd name="T24" fmla="*/ 14 w 17"/>
                      <a:gd name="T25" fmla="*/ 13 h 17"/>
                      <a:gd name="T26" fmla="*/ 14 w 17"/>
                      <a:gd name="T27" fmla="*/ 14 h 17"/>
                      <a:gd name="T28" fmla="*/ 12 w 17"/>
                      <a:gd name="T29" fmla="*/ 16 h 17"/>
                      <a:gd name="T30" fmla="*/ 11 w 17"/>
                      <a:gd name="T31" fmla="*/ 16 h 17"/>
                      <a:gd name="T32" fmla="*/ 8 w 17"/>
                      <a:gd name="T33" fmla="*/ 16 h 17"/>
                      <a:gd name="T34" fmla="*/ 4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0" y="7"/>
                        </a:lnTo>
                        <a:lnTo>
                          <a:pt x="0" y="3"/>
                        </a:lnTo>
                        <a:lnTo>
                          <a:pt x="0" y="2"/>
                        </a:lnTo>
                        <a:lnTo>
                          <a:pt x="1" y="1"/>
                        </a:lnTo>
                        <a:lnTo>
                          <a:pt x="3" y="0"/>
                        </a:lnTo>
                        <a:lnTo>
                          <a:pt x="4" y="0"/>
                        </a:lnTo>
                        <a:lnTo>
                          <a:pt x="8" y="0"/>
                        </a:lnTo>
                        <a:lnTo>
                          <a:pt x="11" y="2"/>
                        </a:lnTo>
                        <a:lnTo>
                          <a:pt x="12" y="4"/>
                        </a:lnTo>
                        <a:lnTo>
                          <a:pt x="14" y="8"/>
                        </a:lnTo>
                        <a:lnTo>
                          <a:pt x="16" y="12"/>
                        </a:lnTo>
                        <a:lnTo>
                          <a:pt x="14" y="13"/>
                        </a:lnTo>
                        <a:lnTo>
                          <a:pt x="14" y="14"/>
                        </a:lnTo>
                        <a:lnTo>
                          <a:pt x="12" y="16"/>
                        </a:lnTo>
                        <a:lnTo>
                          <a:pt x="11" y="16"/>
                        </a:lnTo>
                        <a:lnTo>
                          <a:pt x="8" y="16"/>
                        </a:lnTo>
                        <a:lnTo>
                          <a:pt x="4"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70" name="Freeform 270">
                    <a:extLst>
                      <a:ext uri="{FF2B5EF4-FFF2-40B4-BE49-F238E27FC236}">
                        <a16:creationId xmlns:a16="http://schemas.microsoft.com/office/drawing/2014/main" id="{D2928CB0-D2B5-6D03-5AA9-06A722C577BA}"/>
                      </a:ext>
                    </a:extLst>
                  </p:cNvPr>
                  <p:cNvSpPr>
                    <a:spLocks/>
                  </p:cNvSpPr>
                  <p:nvPr/>
                </p:nvSpPr>
                <p:spPr bwMode="auto">
                  <a:xfrm>
                    <a:off x="2601" y="2922"/>
                    <a:ext cx="16" cy="16"/>
                  </a:xfrm>
                  <a:custGeom>
                    <a:avLst/>
                    <a:gdLst>
                      <a:gd name="T0" fmla="*/ 2 w 17"/>
                      <a:gd name="T1" fmla="*/ 11 h 17"/>
                      <a:gd name="T2" fmla="*/ 0 w 17"/>
                      <a:gd name="T3" fmla="*/ 9 h 17"/>
                      <a:gd name="T4" fmla="*/ 0 w 17"/>
                      <a:gd name="T5" fmla="*/ 4 h 17"/>
                      <a:gd name="T6" fmla="*/ 0 w 17"/>
                      <a:gd name="T7" fmla="*/ 2 h 17"/>
                      <a:gd name="T8" fmla="*/ 2 w 17"/>
                      <a:gd name="T9" fmla="*/ 0 h 17"/>
                      <a:gd name="T10" fmla="*/ 5 w 17"/>
                      <a:gd name="T11" fmla="*/ 0 h 17"/>
                      <a:gd name="T12" fmla="*/ 8 w 17"/>
                      <a:gd name="T13" fmla="*/ 0 h 17"/>
                      <a:gd name="T14" fmla="*/ 13 w 17"/>
                      <a:gd name="T15" fmla="*/ 6 h 17"/>
                      <a:gd name="T16" fmla="*/ 13 w 17"/>
                      <a:gd name="T17" fmla="*/ 9 h 17"/>
                      <a:gd name="T18" fmla="*/ 16 w 17"/>
                      <a:gd name="T19" fmla="*/ 11 h 17"/>
                      <a:gd name="T20" fmla="*/ 13 w 17"/>
                      <a:gd name="T21" fmla="*/ 13 h 17"/>
                      <a:gd name="T22" fmla="*/ 13 w 17"/>
                      <a:gd name="T23" fmla="*/ 16 h 17"/>
                      <a:gd name="T24" fmla="*/ 10 w 17"/>
                      <a:gd name="T25" fmla="*/ 16 h 17"/>
                      <a:gd name="T26" fmla="*/ 8 w 17"/>
                      <a:gd name="T27" fmla="*/ 16 h 17"/>
                      <a:gd name="T28" fmla="*/ 2 w 17"/>
                      <a:gd name="T29" fmla="*/ 1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2" y="11"/>
                        </a:moveTo>
                        <a:lnTo>
                          <a:pt x="0" y="9"/>
                        </a:lnTo>
                        <a:lnTo>
                          <a:pt x="0" y="4"/>
                        </a:lnTo>
                        <a:lnTo>
                          <a:pt x="0" y="2"/>
                        </a:lnTo>
                        <a:lnTo>
                          <a:pt x="2" y="0"/>
                        </a:lnTo>
                        <a:lnTo>
                          <a:pt x="5" y="0"/>
                        </a:lnTo>
                        <a:lnTo>
                          <a:pt x="8" y="0"/>
                        </a:lnTo>
                        <a:lnTo>
                          <a:pt x="13" y="6"/>
                        </a:lnTo>
                        <a:lnTo>
                          <a:pt x="13" y="9"/>
                        </a:lnTo>
                        <a:lnTo>
                          <a:pt x="16" y="11"/>
                        </a:lnTo>
                        <a:lnTo>
                          <a:pt x="13" y="13"/>
                        </a:lnTo>
                        <a:lnTo>
                          <a:pt x="13" y="16"/>
                        </a:lnTo>
                        <a:lnTo>
                          <a:pt x="10" y="16"/>
                        </a:lnTo>
                        <a:lnTo>
                          <a:pt x="8" y="16"/>
                        </a:lnTo>
                        <a:lnTo>
                          <a:pt x="2"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71" name="Freeform 271">
                    <a:extLst>
                      <a:ext uri="{FF2B5EF4-FFF2-40B4-BE49-F238E27FC236}">
                        <a16:creationId xmlns:a16="http://schemas.microsoft.com/office/drawing/2014/main" id="{884CF2C7-6840-15DB-CE5F-6AFC8A67F166}"/>
                      </a:ext>
                    </a:extLst>
                  </p:cNvPr>
                  <p:cNvSpPr>
                    <a:spLocks/>
                  </p:cNvSpPr>
                  <p:nvPr/>
                </p:nvSpPr>
                <p:spPr bwMode="auto">
                  <a:xfrm>
                    <a:off x="2608" y="2924"/>
                    <a:ext cx="15" cy="16"/>
                  </a:xfrm>
                  <a:custGeom>
                    <a:avLst/>
                    <a:gdLst>
                      <a:gd name="T0" fmla="*/ 10 w 17"/>
                      <a:gd name="T1" fmla="*/ 16 h 17"/>
                      <a:gd name="T2" fmla="*/ 14 w 17"/>
                      <a:gd name="T3" fmla="*/ 13 h 17"/>
                      <a:gd name="T4" fmla="*/ 14 w 17"/>
                      <a:gd name="T5" fmla="*/ 12 h 17"/>
                      <a:gd name="T6" fmla="*/ 14 w 17"/>
                      <a:gd name="T7" fmla="*/ 11 h 17"/>
                      <a:gd name="T8" fmla="*/ 16 w 17"/>
                      <a:gd name="T9" fmla="*/ 9 h 17"/>
                      <a:gd name="T10" fmla="*/ 14 w 17"/>
                      <a:gd name="T11" fmla="*/ 7 h 17"/>
                      <a:gd name="T12" fmla="*/ 14 w 17"/>
                      <a:gd name="T13" fmla="*/ 5 h 17"/>
                      <a:gd name="T14" fmla="*/ 11 w 17"/>
                      <a:gd name="T15" fmla="*/ 2 h 17"/>
                      <a:gd name="T16" fmla="*/ 10 w 17"/>
                      <a:gd name="T17" fmla="*/ 1 h 17"/>
                      <a:gd name="T18" fmla="*/ 8 w 17"/>
                      <a:gd name="T19" fmla="*/ 0 h 17"/>
                      <a:gd name="T20" fmla="*/ 6 w 17"/>
                      <a:gd name="T21" fmla="*/ 0 h 17"/>
                      <a:gd name="T22" fmla="*/ 5 w 17"/>
                      <a:gd name="T23" fmla="*/ 0 h 17"/>
                      <a:gd name="T24" fmla="*/ 2 w 17"/>
                      <a:gd name="T25" fmla="*/ 2 h 17"/>
                      <a:gd name="T26" fmla="*/ 1 w 17"/>
                      <a:gd name="T27" fmla="*/ 3 h 17"/>
                      <a:gd name="T28" fmla="*/ 1 w 17"/>
                      <a:gd name="T29" fmla="*/ 4 h 17"/>
                      <a:gd name="T30" fmla="*/ 0 w 17"/>
                      <a:gd name="T31" fmla="*/ 5 h 17"/>
                      <a:gd name="T32" fmla="*/ 1 w 17"/>
                      <a:gd name="T33" fmla="*/ 8 h 17"/>
                      <a:gd name="T34" fmla="*/ 2 w 17"/>
                      <a:gd name="T35" fmla="*/ 11 h 17"/>
                      <a:gd name="T36" fmla="*/ 4 w 17"/>
                      <a:gd name="T37" fmla="*/ 13 h 17"/>
                      <a:gd name="T38" fmla="*/ 6 w 17"/>
                      <a:gd name="T39" fmla="*/ 16 h 17"/>
                      <a:gd name="T40" fmla="*/ 8 w 17"/>
                      <a:gd name="T41" fmla="*/ 16 h 17"/>
                      <a:gd name="T42" fmla="*/ 9 w 17"/>
                      <a:gd name="T43" fmla="*/ 16 h 17"/>
                      <a:gd name="T44" fmla="*/ 1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6"/>
                        </a:moveTo>
                        <a:lnTo>
                          <a:pt x="14" y="13"/>
                        </a:lnTo>
                        <a:lnTo>
                          <a:pt x="14" y="12"/>
                        </a:lnTo>
                        <a:lnTo>
                          <a:pt x="14" y="11"/>
                        </a:lnTo>
                        <a:lnTo>
                          <a:pt x="16" y="9"/>
                        </a:lnTo>
                        <a:lnTo>
                          <a:pt x="14" y="7"/>
                        </a:lnTo>
                        <a:lnTo>
                          <a:pt x="14" y="5"/>
                        </a:lnTo>
                        <a:lnTo>
                          <a:pt x="11" y="2"/>
                        </a:lnTo>
                        <a:lnTo>
                          <a:pt x="10" y="1"/>
                        </a:lnTo>
                        <a:lnTo>
                          <a:pt x="8" y="0"/>
                        </a:lnTo>
                        <a:lnTo>
                          <a:pt x="6" y="0"/>
                        </a:lnTo>
                        <a:lnTo>
                          <a:pt x="5" y="0"/>
                        </a:lnTo>
                        <a:lnTo>
                          <a:pt x="2" y="2"/>
                        </a:lnTo>
                        <a:lnTo>
                          <a:pt x="1" y="3"/>
                        </a:lnTo>
                        <a:lnTo>
                          <a:pt x="1" y="4"/>
                        </a:lnTo>
                        <a:lnTo>
                          <a:pt x="0" y="5"/>
                        </a:lnTo>
                        <a:lnTo>
                          <a:pt x="1" y="8"/>
                        </a:lnTo>
                        <a:lnTo>
                          <a:pt x="2" y="11"/>
                        </a:lnTo>
                        <a:lnTo>
                          <a:pt x="4" y="13"/>
                        </a:lnTo>
                        <a:lnTo>
                          <a:pt x="6" y="16"/>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72" name="Freeform 272">
                    <a:extLst>
                      <a:ext uri="{FF2B5EF4-FFF2-40B4-BE49-F238E27FC236}">
                        <a16:creationId xmlns:a16="http://schemas.microsoft.com/office/drawing/2014/main" id="{C51BF4F8-7B37-9F1E-E3B6-B33C782CF7CB}"/>
                      </a:ext>
                    </a:extLst>
                  </p:cNvPr>
                  <p:cNvSpPr>
                    <a:spLocks/>
                  </p:cNvSpPr>
                  <p:nvPr/>
                </p:nvSpPr>
                <p:spPr bwMode="auto">
                  <a:xfrm>
                    <a:off x="2608" y="2925"/>
                    <a:ext cx="15" cy="16"/>
                  </a:xfrm>
                  <a:custGeom>
                    <a:avLst/>
                    <a:gdLst>
                      <a:gd name="T0" fmla="*/ 3 w 17"/>
                      <a:gd name="T1" fmla="*/ 11 h 17"/>
                      <a:gd name="T2" fmla="*/ 1 w 17"/>
                      <a:gd name="T3" fmla="*/ 7 h 17"/>
                      <a:gd name="T4" fmla="*/ 0 w 17"/>
                      <a:gd name="T5" fmla="*/ 3 h 17"/>
                      <a:gd name="T6" fmla="*/ 1 w 17"/>
                      <a:gd name="T7" fmla="*/ 2 h 17"/>
                      <a:gd name="T8" fmla="*/ 1 w 17"/>
                      <a:gd name="T9" fmla="*/ 1 h 17"/>
                      <a:gd name="T10" fmla="*/ 3 w 17"/>
                      <a:gd name="T11" fmla="*/ 0 h 17"/>
                      <a:gd name="T12" fmla="*/ 6 w 17"/>
                      <a:gd name="T13" fmla="*/ 0 h 17"/>
                      <a:gd name="T14" fmla="*/ 9 w 17"/>
                      <a:gd name="T15" fmla="*/ 0 h 17"/>
                      <a:gd name="T16" fmla="*/ 11 w 17"/>
                      <a:gd name="T17" fmla="*/ 2 h 17"/>
                      <a:gd name="T18" fmla="*/ 14 w 17"/>
                      <a:gd name="T19" fmla="*/ 4 h 17"/>
                      <a:gd name="T20" fmla="*/ 16 w 17"/>
                      <a:gd name="T21" fmla="*/ 8 h 17"/>
                      <a:gd name="T22" fmla="*/ 16 w 17"/>
                      <a:gd name="T23" fmla="*/ 11 h 17"/>
                      <a:gd name="T24" fmla="*/ 16 w 17"/>
                      <a:gd name="T25" fmla="*/ 13 h 17"/>
                      <a:gd name="T26" fmla="*/ 16 w 17"/>
                      <a:gd name="T27" fmla="*/ 14 h 17"/>
                      <a:gd name="T28" fmla="*/ 14 w 17"/>
                      <a:gd name="T29" fmla="*/ 16 h 17"/>
                      <a:gd name="T30" fmla="*/ 11 w 17"/>
                      <a:gd name="T31" fmla="*/ 16 h 17"/>
                      <a:gd name="T32" fmla="*/ 9 w 17"/>
                      <a:gd name="T33" fmla="*/ 16 h 17"/>
                      <a:gd name="T34" fmla="*/ 6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1" y="7"/>
                        </a:lnTo>
                        <a:lnTo>
                          <a:pt x="0" y="3"/>
                        </a:lnTo>
                        <a:lnTo>
                          <a:pt x="1" y="2"/>
                        </a:lnTo>
                        <a:lnTo>
                          <a:pt x="1" y="1"/>
                        </a:lnTo>
                        <a:lnTo>
                          <a:pt x="3" y="0"/>
                        </a:lnTo>
                        <a:lnTo>
                          <a:pt x="6" y="0"/>
                        </a:lnTo>
                        <a:lnTo>
                          <a:pt x="9" y="0"/>
                        </a:lnTo>
                        <a:lnTo>
                          <a:pt x="11" y="2"/>
                        </a:lnTo>
                        <a:lnTo>
                          <a:pt x="14" y="4"/>
                        </a:lnTo>
                        <a:lnTo>
                          <a:pt x="16" y="8"/>
                        </a:lnTo>
                        <a:lnTo>
                          <a:pt x="16" y="11"/>
                        </a:lnTo>
                        <a:lnTo>
                          <a:pt x="16" y="13"/>
                        </a:lnTo>
                        <a:lnTo>
                          <a:pt x="16" y="14"/>
                        </a:lnTo>
                        <a:lnTo>
                          <a:pt x="14" y="16"/>
                        </a:lnTo>
                        <a:lnTo>
                          <a:pt x="11" y="16"/>
                        </a:lnTo>
                        <a:lnTo>
                          <a:pt x="9" y="16"/>
                        </a:lnTo>
                        <a:lnTo>
                          <a:pt x="6"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73" name="Freeform 273">
                    <a:extLst>
                      <a:ext uri="{FF2B5EF4-FFF2-40B4-BE49-F238E27FC236}">
                        <a16:creationId xmlns:a16="http://schemas.microsoft.com/office/drawing/2014/main" id="{CF57F162-9AA7-42D9-EDBA-37CD4C3A93A0}"/>
                      </a:ext>
                    </a:extLst>
                  </p:cNvPr>
                  <p:cNvSpPr>
                    <a:spLocks/>
                  </p:cNvSpPr>
                  <p:nvPr/>
                </p:nvSpPr>
                <p:spPr bwMode="auto">
                  <a:xfrm>
                    <a:off x="2610" y="2927"/>
                    <a:ext cx="16" cy="16"/>
                  </a:xfrm>
                  <a:custGeom>
                    <a:avLst/>
                    <a:gdLst>
                      <a:gd name="T0" fmla="*/ 3 w 17"/>
                      <a:gd name="T1" fmla="*/ 10 h 17"/>
                      <a:gd name="T2" fmla="*/ 3 w 17"/>
                      <a:gd name="T3" fmla="*/ 8 h 17"/>
                      <a:gd name="T4" fmla="*/ 0 w 17"/>
                      <a:gd name="T5" fmla="*/ 5 h 17"/>
                      <a:gd name="T6" fmla="*/ 3 w 17"/>
                      <a:gd name="T7" fmla="*/ 2 h 17"/>
                      <a:gd name="T8" fmla="*/ 3 w 17"/>
                      <a:gd name="T9" fmla="*/ 0 h 17"/>
                      <a:gd name="T10" fmla="*/ 9 w 17"/>
                      <a:gd name="T11" fmla="*/ 0 h 17"/>
                      <a:gd name="T12" fmla="*/ 12 w 17"/>
                      <a:gd name="T13" fmla="*/ 8 h 17"/>
                      <a:gd name="T14" fmla="*/ 16 w 17"/>
                      <a:gd name="T15" fmla="*/ 8 h 17"/>
                      <a:gd name="T16" fmla="*/ 16 w 17"/>
                      <a:gd name="T17" fmla="*/ 13 h 17"/>
                      <a:gd name="T18" fmla="*/ 16 w 17"/>
                      <a:gd name="T19" fmla="*/ 16 h 17"/>
                      <a:gd name="T20" fmla="*/ 12 w 17"/>
                      <a:gd name="T21" fmla="*/ 16 h 17"/>
                      <a:gd name="T22" fmla="*/ 9 w 17"/>
                      <a:gd name="T23" fmla="*/ 16 h 17"/>
                      <a:gd name="T24" fmla="*/ 3 w 17"/>
                      <a:gd name="T25" fmla="*/ 1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10"/>
                        </a:moveTo>
                        <a:lnTo>
                          <a:pt x="3" y="8"/>
                        </a:lnTo>
                        <a:lnTo>
                          <a:pt x="0" y="5"/>
                        </a:lnTo>
                        <a:lnTo>
                          <a:pt x="3" y="2"/>
                        </a:lnTo>
                        <a:lnTo>
                          <a:pt x="3" y="0"/>
                        </a:lnTo>
                        <a:lnTo>
                          <a:pt x="9" y="0"/>
                        </a:lnTo>
                        <a:lnTo>
                          <a:pt x="12" y="8"/>
                        </a:lnTo>
                        <a:lnTo>
                          <a:pt x="16" y="8"/>
                        </a:lnTo>
                        <a:lnTo>
                          <a:pt x="16" y="13"/>
                        </a:lnTo>
                        <a:lnTo>
                          <a:pt x="16" y="16"/>
                        </a:lnTo>
                        <a:lnTo>
                          <a:pt x="12" y="16"/>
                        </a:lnTo>
                        <a:lnTo>
                          <a:pt x="9" y="16"/>
                        </a:lnTo>
                        <a:lnTo>
                          <a:pt x="3"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74" name="Freeform 274">
                    <a:extLst>
                      <a:ext uri="{FF2B5EF4-FFF2-40B4-BE49-F238E27FC236}">
                        <a16:creationId xmlns:a16="http://schemas.microsoft.com/office/drawing/2014/main" id="{EF97B8D2-358F-B860-ECA9-51282B4D9AD8}"/>
                      </a:ext>
                    </a:extLst>
                  </p:cNvPr>
                  <p:cNvSpPr>
                    <a:spLocks/>
                  </p:cNvSpPr>
                  <p:nvPr/>
                </p:nvSpPr>
                <p:spPr bwMode="auto">
                  <a:xfrm>
                    <a:off x="2596" y="2920"/>
                    <a:ext cx="15" cy="16"/>
                  </a:xfrm>
                  <a:custGeom>
                    <a:avLst/>
                    <a:gdLst>
                      <a:gd name="T0" fmla="*/ 9 w 17"/>
                      <a:gd name="T1" fmla="*/ 16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5 h 17"/>
                      <a:gd name="T14" fmla="*/ 12 w 17"/>
                      <a:gd name="T15" fmla="*/ 2 h 17"/>
                      <a:gd name="T16" fmla="*/ 8 w 17"/>
                      <a:gd name="T17" fmla="*/ 1 h 17"/>
                      <a:gd name="T18" fmla="*/ 7 w 17"/>
                      <a:gd name="T19" fmla="*/ 0 h 17"/>
                      <a:gd name="T20" fmla="*/ 6 w 17"/>
                      <a:gd name="T21" fmla="*/ 0 h 17"/>
                      <a:gd name="T22" fmla="*/ 4 w 17"/>
                      <a:gd name="T23" fmla="*/ 1 h 17"/>
                      <a:gd name="T24" fmla="*/ 1 w 17"/>
                      <a:gd name="T25" fmla="*/ 2 h 17"/>
                      <a:gd name="T26" fmla="*/ 0 w 17"/>
                      <a:gd name="T27" fmla="*/ 3 h 17"/>
                      <a:gd name="T28" fmla="*/ 0 w 17"/>
                      <a:gd name="T29" fmla="*/ 4 h 17"/>
                      <a:gd name="T30" fmla="*/ 0 w 17"/>
                      <a:gd name="T31" fmla="*/ 6 h 17"/>
                      <a:gd name="T32" fmla="*/ 0 w 17"/>
                      <a:gd name="T33" fmla="*/ 8 h 17"/>
                      <a:gd name="T34" fmla="*/ 1 w 17"/>
                      <a:gd name="T35" fmla="*/ 11 h 17"/>
                      <a:gd name="T36" fmla="*/ 3 w 17"/>
                      <a:gd name="T37" fmla="*/ 13 h 17"/>
                      <a:gd name="T38" fmla="*/ 4 w 17"/>
                      <a:gd name="T39" fmla="*/ 16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9"/>
                        </a:lnTo>
                        <a:lnTo>
                          <a:pt x="16" y="7"/>
                        </a:lnTo>
                        <a:lnTo>
                          <a:pt x="13" y="5"/>
                        </a:lnTo>
                        <a:lnTo>
                          <a:pt x="12" y="2"/>
                        </a:lnTo>
                        <a:lnTo>
                          <a:pt x="8" y="1"/>
                        </a:lnTo>
                        <a:lnTo>
                          <a:pt x="7" y="0"/>
                        </a:lnTo>
                        <a:lnTo>
                          <a:pt x="6" y="0"/>
                        </a:lnTo>
                        <a:lnTo>
                          <a:pt x="4" y="1"/>
                        </a:lnTo>
                        <a:lnTo>
                          <a:pt x="1" y="2"/>
                        </a:lnTo>
                        <a:lnTo>
                          <a:pt x="0" y="3"/>
                        </a:lnTo>
                        <a:lnTo>
                          <a:pt x="0" y="4"/>
                        </a:lnTo>
                        <a:lnTo>
                          <a:pt x="0" y="6"/>
                        </a:lnTo>
                        <a:lnTo>
                          <a:pt x="0" y="8"/>
                        </a:lnTo>
                        <a:lnTo>
                          <a:pt x="1" y="11"/>
                        </a:lnTo>
                        <a:lnTo>
                          <a:pt x="3" y="13"/>
                        </a:lnTo>
                        <a:lnTo>
                          <a:pt x="4" y="16"/>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75" name="Freeform 275">
                    <a:extLst>
                      <a:ext uri="{FF2B5EF4-FFF2-40B4-BE49-F238E27FC236}">
                        <a16:creationId xmlns:a16="http://schemas.microsoft.com/office/drawing/2014/main" id="{BC895F59-BF1D-724C-BCC4-3172AD73D24B}"/>
                      </a:ext>
                    </a:extLst>
                  </p:cNvPr>
                  <p:cNvSpPr>
                    <a:spLocks/>
                  </p:cNvSpPr>
                  <p:nvPr/>
                </p:nvSpPr>
                <p:spPr bwMode="auto">
                  <a:xfrm>
                    <a:off x="2596" y="2922"/>
                    <a:ext cx="15" cy="16"/>
                  </a:xfrm>
                  <a:custGeom>
                    <a:avLst/>
                    <a:gdLst>
                      <a:gd name="T0" fmla="*/ 1 w 17"/>
                      <a:gd name="T1" fmla="*/ 11 h 17"/>
                      <a:gd name="T2" fmla="*/ 0 w 17"/>
                      <a:gd name="T3" fmla="*/ 7 h 17"/>
                      <a:gd name="T4" fmla="*/ 0 w 17"/>
                      <a:gd name="T5" fmla="*/ 4 h 17"/>
                      <a:gd name="T6" fmla="*/ 0 w 17"/>
                      <a:gd name="T7" fmla="*/ 2 h 17"/>
                      <a:gd name="T8" fmla="*/ 0 w 17"/>
                      <a:gd name="T9" fmla="*/ 1 h 17"/>
                      <a:gd name="T10" fmla="*/ 1 w 17"/>
                      <a:gd name="T11" fmla="*/ 0 h 17"/>
                      <a:gd name="T12" fmla="*/ 4 w 17"/>
                      <a:gd name="T13" fmla="*/ 0 h 17"/>
                      <a:gd name="T14" fmla="*/ 6 w 17"/>
                      <a:gd name="T15" fmla="*/ 1 h 17"/>
                      <a:gd name="T16" fmla="*/ 11 w 17"/>
                      <a:gd name="T17" fmla="*/ 3 h 17"/>
                      <a:gd name="T18" fmla="*/ 12 w 17"/>
                      <a:gd name="T19" fmla="*/ 4 h 17"/>
                      <a:gd name="T20" fmla="*/ 14 w 17"/>
                      <a:gd name="T21" fmla="*/ 8 h 17"/>
                      <a:gd name="T22" fmla="*/ 16 w 17"/>
                      <a:gd name="T23" fmla="*/ 12 h 17"/>
                      <a:gd name="T24" fmla="*/ 14 w 17"/>
                      <a:gd name="T25" fmla="*/ 13 h 17"/>
                      <a:gd name="T26" fmla="*/ 14 w 17"/>
                      <a:gd name="T27" fmla="*/ 14 h 17"/>
                      <a:gd name="T28" fmla="*/ 12 w 17"/>
                      <a:gd name="T29" fmla="*/ 16 h 17"/>
                      <a:gd name="T30" fmla="*/ 11 w 17"/>
                      <a:gd name="T31" fmla="*/ 16 h 17"/>
                      <a:gd name="T32" fmla="*/ 6 w 17"/>
                      <a:gd name="T33" fmla="*/ 16 h 17"/>
                      <a:gd name="T34" fmla="*/ 4 w 17"/>
                      <a:gd name="T35" fmla="*/ 13 h 17"/>
                      <a:gd name="T36" fmla="*/ 1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 y="11"/>
                        </a:moveTo>
                        <a:lnTo>
                          <a:pt x="0" y="7"/>
                        </a:lnTo>
                        <a:lnTo>
                          <a:pt x="0" y="4"/>
                        </a:lnTo>
                        <a:lnTo>
                          <a:pt x="0" y="2"/>
                        </a:lnTo>
                        <a:lnTo>
                          <a:pt x="0" y="1"/>
                        </a:lnTo>
                        <a:lnTo>
                          <a:pt x="1" y="0"/>
                        </a:lnTo>
                        <a:lnTo>
                          <a:pt x="4" y="0"/>
                        </a:lnTo>
                        <a:lnTo>
                          <a:pt x="6" y="1"/>
                        </a:lnTo>
                        <a:lnTo>
                          <a:pt x="11" y="3"/>
                        </a:lnTo>
                        <a:lnTo>
                          <a:pt x="12" y="4"/>
                        </a:lnTo>
                        <a:lnTo>
                          <a:pt x="14" y="8"/>
                        </a:lnTo>
                        <a:lnTo>
                          <a:pt x="16" y="12"/>
                        </a:lnTo>
                        <a:lnTo>
                          <a:pt x="14" y="13"/>
                        </a:lnTo>
                        <a:lnTo>
                          <a:pt x="14" y="14"/>
                        </a:lnTo>
                        <a:lnTo>
                          <a:pt x="12" y="16"/>
                        </a:lnTo>
                        <a:lnTo>
                          <a:pt x="11" y="16"/>
                        </a:lnTo>
                        <a:lnTo>
                          <a:pt x="6" y="16"/>
                        </a:lnTo>
                        <a:lnTo>
                          <a:pt x="4"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76" name="Freeform 276">
                    <a:extLst>
                      <a:ext uri="{FF2B5EF4-FFF2-40B4-BE49-F238E27FC236}">
                        <a16:creationId xmlns:a16="http://schemas.microsoft.com/office/drawing/2014/main" id="{6B44209C-82DA-509B-FF00-6A15490919FD}"/>
                      </a:ext>
                    </a:extLst>
                  </p:cNvPr>
                  <p:cNvSpPr>
                    <a:spLocks/>
                  </p:cNvSpPr>
                  <p:nvPr/>
                </p:nvSpPr>
                <p:spPr bwMode="auto">
                  <a:xfrm>
                    <a:off x="2604" y="2926"/>
                    <a:ext cx="16" cy="16"/>
                  </a:xfrm>
                  <a:custGeom>
                    <a:avLst/>
                    <a:gdLst>
                      <a:gd name="T0" fmla="*/ 10 w 17"/>
                      <a:gd name="T1" fmla="*/ 16 h 17"/>
                      <a:gd name="T2" fmla="*/ 13 w 17"/>
                      <a:gd name="T3" fmla="*/ 13 h 17"/>
                      <a:gd name="T4" fmla="*/ 13 w 17"/>
                      <a:gd name="T5" fmla="*/ 12 h 17"/>
                      <a:gd name="T6" fmla="*/ 14 w 17"/>
                      <a:gd name="T7" fmla="*/ 12 h 17"/>
                      <a:gd name="T8" fmla="*/ 16 w 17"/>
                      <a:gd name="T9" fmla="*/ 9 h 17"/>
                      <a:gd name="T10" fmla="*/ 14 w 17"/>
                      <a:gd name="T11" fmla="*/ 7 h 17"/>
                      <a:gd name="T12" fmla="*/ 13 w 17"/>
                      <a:gd name="T13" fmla="*/ 5 h 17"/>
                      <a:gd name="T14" fmla="*/ 11 w 17"/>
                      <a:gd name="T15" fmla="*/ 2 h 17"/>
                      <a:gd name="T16" fmla="*/ 10 w 17"/>
                      <a:gd name="T17" fmla="*/ 1 h 17"/>
                      <a:gd name="T18" fmla="*/ 6 w 17"/>
                      <a:gd name="T19" fmla="*/ 0 h 17"/>
                      <a:gd name="T20" fmla="*/ 5 w 17"/>
                      <a:gd name="T21" fmla="*/ 0 h 17"/>
                      <a:gd name="T22" fmla="*/ 5 w 17"/>
                      <a:gd name="T23" fmla="*/ 1 h 17"/>
                      <a:gd name="T24" fmla="*/ 2 w 17"/>
                      <a:gd name="T25" fmla="*/ 2 h 17"/>
                      <a:gd name="T26" fmla="*/ 1 w 17"/>
                      <a:gd name="T27" fmla="*/ 3 h 17"/>
                      <a:gd name="T28" fmla="*/ 1 w 17"/>
                      <a:gd name="T29" fmla="*/ 4 h 17"/>
                      <a:gd name="T30" fmla="*/ 0 w 17"/>
                      <a:gd name="T31" fmla="*/ 5 h 17"/>
                      <a:gd name="T32" fmla="*/ 1 w 17"/>
                      <a:gd name="T33" fmla="*/ 8 h 17"/>
                      <a:gd name="T34" fmla="*/ 2 w 17"/>
                      <a:gd name="T35" fmla="*/ 11 h 17"/>
                      <a:gd name="T36" fmla="*/ 3 w 17"/>
                      <a:gd name="T37" fmla="*/ 13 h 17"/>
                      <a:gd name="T38" fmla="*/ 5 w 17"/>
                      <a:gd name="T39" fmla="*/ 16 h 17"/>
                      <a:gd name="T40" fmla="*/ 8 w 17"/>
                      <a:gd name="T41" fmla="*/ 16 h 17"/>
                      <a:gd name="T42" fmla="*/ 9 w 17"/>
                      <a:gd name="T43" fmla="*/ 16 h 17"/>
                      <a:gd name="T44" fmla="*/ 1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6"/>
                        </a:moveTo>
                        <a:lnTo>
                          <a:pt x="13" y="13"/>
                        </a:lnTo>
                        <a:lnTo>
                          <a:pt x="13" y="12"/>
                        </a:lnTo>
                        <a:lnTo>
                          <a:pt x="14" y="12"/>
                        </a:lnTo>
                        <a:lnTo>
                          <a:pt x="16" y="9"/>
                        </a:lnTo>
                        <a:lnTo>
                          <a:pt x="14" y="7"/>
                        </a:lnTo>
                        <a:lnTo>
                          <a:pt x="13" y="5"/>
                        </a:lnTo>
                        <a:lnTo>
                          <a:pt x="11" y="2"/>
                        </a:lnTo>
                        <a:lnTo>
                          <a:pt x="10" y="1"/>
                        </a:lnTo>
                        <a:lnTo>
                          <a:pt x="6" y="0"/>
                        </a:lnTo>
                        <a:lnTo>
                          <a:pt x="5" y="0"/>
                        </a:lnTo>
                        <a:lnTo>
                          <a:pt x="5" y="1"/>
                        </a:lnTo>
                        <a:lnTo>
                          <a:pt x="2" y="2"/>
                        </a:lnTo>
                        <a:lnTo>
                          <a:pt x="1" y="3"/>
                        </a:lnTo>
                        <a:lnTo>
                          <a:pt x="1" y="4"/>
                        </a:lnTo>
                        <a:lnTo>
                          <a:pt x="0" y="5"/>
                        </a:lnTo>
                        <a:lnTo>
                          <a:pt x="1" y="8"/>
                        </a:lnTo>
                        <a:lnTo>
                          <a:pt x="2" y="11"/>
                        </a:lnTo>
                        <a:lnTo>
                          <a:pt x="3" y="13"/>
                        </a:lnTo>
                        <a:lnTo>
                          <a:pt x="5" y="16"/>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77" name="Freeform 277">
                    <a:extLst>
                      <a:ext uri="{FF2B5EF4-FFF2-40B4-BE49-F238E27FC236}">
                        <a16:creationId xmlns:a16="http://schemas.microsoft.com/office/drawing/2014/main" id="{684C01C3-DED7-4CA1-5531-DAFEF1F091C7}"/>
                      </a:ext>
                    </a:extLst>
                  </p:cNvPr>
                  <p:cNvSpPr>
                    <a:spLocks/>
                  </p:cNvSpPr>
                  <p:nvPr/>
                </p:nvSpPr>
                <p:spPr bwMode="auto">
                  <a:xfrm>
                    <a:off x="2604" y="2927"/>
                    <a:ext cx="16" cy="16"/>
                  </a:xfrm>
                  <a:custGeom>
                    <a:avLst/>
                    <a:gdLst>
                      <a:gd name="T0" fmla="*/ 3 w 17"/>
                      <a:gd name="T1" fmla="*/ 11 h 17"/>
                      <a:gd name="T2" fmla="*/ 1 w 17"/>
                      <a:gd name="T3" fmla="*/ 7 h 17"/>
                      <a:gd name="T4" fmla="*/ 0 w 17"/>
                      <a:gd name="T5" fmla="*/ 3 h 17"/>
                      <a:gd name="T6" fmla="*/ 1 w 17"/>
                      <a:gd name="T7" fmla="*/ 2 h 17"/>
                      <a:gd name="T8" fmla="*/ 1 w 17"/>
                      <a:gd name="T9" fmla="*/ 1 h 17"/>
                      <a:gd name="T10" fmla="*/ 3 w 17"/>
                      <a:gd name="T11" fmla="*/ 0 h 17"/>
                      <a:gd name="T12" fmla="*/ 4 w 17"/>
                      <a:gd name="T13" fmla="*/ 0 h 17"/>
                      <a:gd name="T14" fmla="*/ 8 w 17"/>
                      <a:gd name="T15" fmla="*/ 0 h 17"/>
                      <a:gd name="T16" fmla="*/ 11 w 17"/>
                      <a:gd name="T17" fmla="*/ 2 h 17"/>
                      <a:gd name="T18" fmla="*/ 14 w 17"/>
                      <a:gd name="T19" fmla="*/ 4 h 17"/>
                      <a:gd name="T20" fmla="*/ 16 w 17"/>
                      <a:gd name="T21" fmla="*/ 8 h 17"/>
                      <a:gd name="T22" fmla="*/ 16 w 17"/>
                      <a:gd name="T23" fmla="*/ 12 h 17"/>
                      <a:gd name="T24" fmla="*/ 16 w 17"/>
                      <a:gd name="T25" fmla="*/ 13 h 17"/>
                      <a:gd name="T26" fmla="*/ 14 w 17"/>
                      <a:gd name="T27" fmla="*/ 14 h 17"/>
                      <a:gd name="T28" fmla="*/ 14 w 17"/>
                      <a:gd name="T29" fmla="*/ 16 h 17"/>
                      <a:gd name="T30" fmla="*/ 11 w 17"/>
                      <a:gd name="T31" fmla="*/ 16 h 17"/>
                      <a:gd name="T32" fmla="*/ 8 w 17"/>
                      <a:gd name="T33" fmla="*/ 16 h 17"/>
                      <a:gd name="T34" fmla="*/ 4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1" y="7"/>
                        </a:lnTo>
                        <a:lnTo>
                          <a:pt x="0" y="3"/>
                        </a:lnTo>
                        <a:lnTo>
                          <a:pt x="1" y="2"/>
                        </a:lnTo>
                        <a:lnTo>
                          <a:pt x="1" y="1"/>
                        </a:lnTo>
                        <a:lnTo>
                          <a:pt x="3" y="0"/>
                        </a:lnTo>
                        <a:lnTo>
                          <a:pt x="4" y="0"/>
                        </a:lnTo>
                        <a:lnTo>
                          <a:pt x="8" y="0"/>
                        </a:lnTo>
                        <a:lnTo>
                          <a:pt x="11" y="2"/>
                        </a:lnTo>
                        <a:lnTo>
                          <a:pt x="14" y="4"/>
                        </a:lnTo>
                        <a:lnTo>
                          <a:pt x="16" y="8"/>
                        </a:lnTo>
                        <a:lnTo>
                          <a:pt x="16" y="12"/>
                        </a:lnTo>
                        <a:lnTo>
                          <a:pt x="16" y="13"/>
                        </a:lnTo>
                        <a:lnTo>
                          <a:pt x="14" y="14"/>
                        </a:lnTo>
                        <a:lnTo>
                          <a:pt x="14" y="16"/>
                        </a:lnTo>
                        <a:lnTo>
                          <a:pt x="11" y="16"/>
                        </a:lnTo>
                        <a:lnTo>
                          <a:pt x="8" y="16"/>
                        </a:lnTo>
                        <a:lnTo>
                          <a:pt x="4"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78" name="Freeform 278">
                    <a:extLst>
                      <a:ext uri="{FF2B5EF4-FFF2-40B4-BE49-F238E27FC236}">
                        <a16:creationId xmlns:a16="http://schemas.microsoft.com/office/drawing/2014/main" id="{B6558EAA-4640-94F3-E6CF-0706A1B4B917}"/>
                      </a:ext>
                    </a:extLst>
                  </p:cNvPr>
                  <p:cNvSpPr>
                    <a:spLocks/>
                  </p:cNvSpPr>
                  <p:nvPr/>
                </p:nvSpPr>
                <p:spPr bwMode="auto">
                  <a:xfrm>
                    <a:off x="2587" y="2873"/>
                    <a:ext cx="112" cy="67"/>
                  </a:xfrm>
                  <a:custGeom>
                    <a:avLst/>
                    <a:gdLst>
                      <a:gd name="T0" fmla="*/ 0 w 123"/>
                      <a:gd name="T1" fmla="*/ 13 h 70"/>
                      <a:gd name="T2" fmla="*/ 24 w 123"/>
                      <a:gd name="T3" fmla="*/ 0 h 70"/>
                      <a:gd name="T4" fmla="*/ 122 w 123"/>
                      <a:gd name="T5" fmla="*/ 54 h 70"/>
                      <a:gd name="T6" fmla="*/ 96 w 123"/>
                      <a:gd name="T7" fmla="*/ 69 h 70"/>
                      <a:gd name="T8" fmla="*/ 0 w 123"/>
                      <a:gd name="T9" fmla="*/ 13 h 70"/>
                      <a:gd name="T10" fmla="*/ 0 60000 65536"/>
                      <a:gd name="T11" fmla="*/ 0 60000 65536"/>
                      <a:gd name="T12" fmla="*/ 0 60000 65536"/>
                      <a:gd name="T13" fmla="*/ 0 60000 65536"/>
                      <a:gd name="T14" fmla="*/ 0 60000 65536"/>
                      <a:gd name="T15" fmla="*/ 0 w 123"/>
                      <a:gd name="T16" fmla="*/ 0 h 70"/>
                      <a:gd name="T17" fmla="*/ 123 w 123"/>
                      <a:gd name="T18" fmla="*/ 70 h 70"/>
                    </a:gdLst>
                    <a:ahLst/>
                    <a:cxnLst>
                      <a:cxn ang="T10">
                        <a:pos x="T0" y="T1"/>
                      </a:cxn>
                      <a:cxn ang="T11">
                        <a:pos x="T2" y="T3"/>
                      </a:cxn>
                      <a:cxn ang="T12">
                        <a:pos x="T4" y="T5"/>
                      </a:cxn>
                      <a:cxn ang="T13">
                        <a:pos x="T6" y="T7"/>
                      </a:cxn>
                      <a:cxn ang="T14">
                        <a:pos x="T8" y="T9"/>
                      </a:cxn>
                    </a:cxnLst>
                    <a:rect l="T15" t="T16" r="T17" b="T18"/>
                    <a:pathLst>
                      <a:path w="123" h="70">
                        <a:moveTo>
                          <a:pt x="0" y="13"/>
                        </a:moveTo>
                        <a:lnTo>
                          <a:pt x="24" y="0"/>
                        </a:lnTo>
                        <a:lnTo>
                          <a:pt x="122" y="54"/>
                        </a:lnTo>
                        <a:lnTo>
                          <a:pt x="96" y="69"/>
                        </a:lnTo>
                        <a:lnTo>
                          <a:pt x="0" y="13"/>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79" name="Freeform 279">
                    <a:extLst>
                      <a:ext uri="{FF2B5EF4-FFF2-40B4-BE49-F238E27FC236}">
                        <a16:creationId xmlns:a16="http://schemas.microsoft.com/office/drawing/2014/main" id="{A1EACCE3-D9EF-9EF9-8330-1A43FAD0D797}"/>
                      </a:ext>
                    </a:extLst>
                  </p:cNvPr>
                  <p:cNvSpPr>
                    <a:spLocks/>
                  </p:cNvSpPr>
                  <p:nvPr/>
                </p:nvSpPr>
                <p:spPr bwMode="auto">
                  <a:xfrm>
                    <a:off x="2587" y="2885"/>
                    <a:ext cx="89" cy="82"/>
                  </a:xfrm>
                  <a:custGeom>
                    <a:avLst/>
                    <a:gdLst>
                      <a:gd name="T0" fmla="*/ 0 w 97"/>
                      <a:gd name="T1" fmla="*/ 0 h 87"/>
                      <a:gd name="T2" fmla="*/ 96 w 97"/>
                      <a:gd name="T3" fmla="*/ 57 h 87"/>
                      <a:gd name="T4" fmla="*/ 96 w 97"/>
                      <a:gd name="T5" fmla="*/ 86 h 87"/>
                      <a:gd name="T6" fmla="*/ 0 w 97"/>
                      <a:gd name="T7" fmla="*/ 28 h 87"/>
                      <a:gd name="T8" fmla="*/ 0 w 97"/>
                      <a:gd name="T9" fmla="*/ 0 h 87"/>
                      <a:gd name="T10" fmla="*/ 0 60000 65536"/>
                      <a:gd name="T11" fmla="*/ 0 60000 65536"/>
                      <a:gd name="T12" fmla="*/ 0 60000 65536"/>
                      <a:gd name="T13" fmla="*/ 0 60000 65536"/>
                      <a:gd name="T14" fmla="*/ 0 60000 65536"/>
                      <a:gd name="T15" fmla="*/ 0 w 97"/>
                      <a:gd name="T16" fmla="*/ 0 h 87"/>
                      <a:gd name="T17" fmla="*/ 97 w 97"/>
                      <a:gd name="T18" fmla="*/ 87 h 87"/>
                    </a:gdLst>
                    <a:ahLst/>
                    <a:cxnLst>
                      <a:cxn ang="T10">
                        <a:pos x="T0" y="T1"/>
                      </a:cxn>
                      <a:cxn ang="T11">
                        <a:pos x="T2" y="T3"/>
                      </a:cxn>
                      <a:cxn ang="T12">
                        <a:pos x="T4" y="T5"/>
                      </a:cxn>
                      <a:cxn ang="T13">
                        <a:pos x="T6" y="T7"/>
                      </a:cxn>
                      <a:cxn ang="T14">
                        <a:pos x="T8" y="T9"/>
                      </a:cxn>
                    </a:cxnLst>
                    <a:rect l="T15" t="T16" r="T17" b="T18"/>
                    <a:pathLst>
                      <a:path w="97" h="87">
                        <a:moveTo>
                          <a:pt x="0" y="0"/>
                        </a:moveTo>
                        <a:lnTo>
                          <a:pt x="96" y="57"/>
                        </a:lnTo>
                        <a:lnTo>
                          <a:pt x="96" y="86"/>
                        </a:lnTo>
                        <a:lnTo>
                          <a:pt x="0" y="28"/>
                        </a:lnTo>
                        <a:lnTo>
                          <a:pt x="0" y="0"/>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80" name="Freeform 280">
                    <a:extLst>
                      <a:ext uri="{FF2B5EF4-FFF2-40B4-BE49-F238E27FC236}">
                        <a16:creationId xmlns:a16="http://schemas.microsoft.com/office/drawing/2014/main" id="{A90AC572-5AA3-A160-B535-21FE778D6A53}"/>
                      </a:ext>
                    </a:extLst>
                  </p:cNvPr>
                  <p:cNvSpPr>
                    <a:spLocks/>
                  </p:cNvSpPr>
                  <p:nvPr/>
                </p:nvSpPr>
                <p:spPr bwMode="auto">
                  <a:xfrm>
                    <a:off x="2720" y="2970"/>
                    <a:ext cx="16" cy="16"/>
                  </a:xfrm>
                  <a:custGeom>
                    <a:avLst/>
                    <a:gdLst>
                      <a:gd name="T0" fmla="*/ 4 w 17"/>
                      <a:gd name="T1" fmla="*/ 0 h 17"/>
                      <a:gd name="T2" fmla="*/ 16 w 17"/>
                      <a:gd name="T3" fmla="*/ 9 h 17"/>
                      <a:gd name="T4" fmla="*/ 12 w 17"/>
                      <a:gd name="T5" fmla="*/ 16 h 17"/>
                      <a:gd name="T6" fmla="*/ 0 w 17"/>
                      <a:gd name="T7" fmla="*/ 5 h 17"/>
                      <a:gd name="T8" fmla="*/ 4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4" y="0"/>
                        </a:moveTo>
                        <a:lnTo>
                          <a:pt x="16" y="9"/>
                        </a:lnTo>
                        <a:lnTo>
                          <a:pt x="12" y="16"/>
                        </a:lnTo>
                        <a:lnTo>
                          <a:pt x="0" y="5"/>
                        </a:lnTo>
                        <a:lnTo>
                          <a:pt x="4"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81" name="Freeform 281">
                    <a:extLst>
                      <a:ext uri="{FF2B5EF4-FFF2-40B4-BE49-F238E27FC236}">
                        <a16:creationId xmlns:a16="http://schemas.microsoft.com/office/drawing/2014/main" id="{10D6DAC6-7328-DBED-E4F5-DAD314B1F3E7}"/>
                      </a:ext>
                    </a:extLst>
                  </p:cNvPr>
                  <p:cNvSpPr>
                    <a:spLocks/>
                  </p:cNvSpPr>
                  <p:nvPr/>
                </p:nvSpPr>
                <p:spPr bwMode="auto">
                  <a:xfrm>
                    <a:off x="2682" y="2940"/>
                    <a:ext cx="33" cy="20"/>
                  </a:xfrm>
                  <a:custGeom>
                    <a:avLst/>
                    <a:gdLst>
                      <a:gd name="T0" fmla="*/ 23 w 36"/>
                      <a:gd name="T1" fmla="*/ 0 h 21"/>
                      <a:gd name="T2" fmla="*/ 35 w 36"/>
                      <a:gd name="T3" fmla="*/ 7 h 21"/>
                      <a:gd name="T4" fmla="*/ 12 w 36"/>
                      <a:gd name="T5" fmla="*/ 20 h 21"/>
                      <a:gd name="T6" fmla="*/ 0 w 36"/>
                      <a:gd name="T7" fmla="*/ 12 h 21"/>
                      <a:gd name="T8" fmla="*/ 23 w 36"/>
                      <a:gd name="T9" fmla="*/ 0 h 21"/>
                      <a:gd name="T10" fmla="*/ 0 60000 65536"/>
                      <a:gd name="T11" fmla="*/ 0 60000 65536"/>
                      <a:gd name="T12" fmla="*/ 0 60000 65536"/>
                      <a:gd name="T13" fmla="*/ 0 60000 65536"/>
                      <a:gd name="T14" fmla="*/ 0 60000 65536"/>
                      <a:gd name="T15" fmla="*/ 0 w 36"/>
                      <a:gd name="T16" fmla="*/ 0 h 21"/>
                      <a:gd name="T17" fmla="*/ 36 w 36"/>
                      <a:gd name="T18" fmla="*/ 21 h 21"/>
                    </a:gdLst>
                    <a:ahLst/>
                    <a:cxnLst>
                      <a:cxn ang="T10">
                        <a:pos x="T0" y="T1"/>
                      </a:cxn>
                      <a:cxn ang="T11">
                        <a:pos x="T2" y="T3"/>
                      </a:cxn>
                      <a:cxn ang="T12">
                        <a:pos x="T4" y="T5"/>
                      </a:cxn>
                      <a:cxn ang="T13">
                        <a:pos x="T6" y="T7"/>
                      </a:cxn>
                      <a:cxn ang="T14">
                        <a:pos x="T8" y="T9"/>
                      </a:cxn>
                    </a:cxnLst>
                    <a:rect l="T15" t="T16" r="T17" b="T18"/>
                    <a:pathLst>
                      <a:path w="36" h="21">
                        <a:moveTo>
                          <a:pt x="23" y="0"/>
                        </a:moveTo>
                        <a:lnTo>
                          <a:pt x="35" y="7"/>
                        </a:lnTo>
                        <a:lnTo>
                          <a:pt x="12" y="20"/>
                        </a:lnTo>
                        <a:lnTo>
                          <a:pt x="0" y="12"/>
                        </a:lnTo>
                        <a:lnTo>
                          <a:pt x="23" y="0"/>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82" name="Freeform 282">
                    <a:extLst>
                      <a:ext uri="{FF2B5EF4-FFF2-40B4-BE49-F238E27FC236}">
                        <a16:creationId xmlns:a16="http://schemas.microsoft.com/office/drawing/2014/main" id="{88AE6E88-FF26-3241-F547-9087591FF510}"/>
                      </a:ext>
                    </a:extLst>
                  </p:cNvPr>
                  <p:cNvSpPr>
                    <a:spLocks/>
                  </p:cNvSpPr>
                  <p:nvPr/>
                </p:nvSpPr>
                <p:spPr bwMode="auto">
                  <a:xfrm>
                    <a:off x="2682" y="2952"/>
                    <a:ext cx="16" cy="32"/>
                  </a:xfrm>
                  <a:custGeom>
                    <a:avLst/>
                    <a:gdLst>
                      <a:gd name="T0" fmla="*/ 0 w 17"/>
                      <a:gd name="T1" fmla="*/ 26 h 33"/>
                      <a:gd name="T2" fmla="*/ 16 w 17"/>
                      <a:gd name="T3" fmla="*/ 32 h 33"/>
                      <a:gd name="T4" fmla="*/ 16 w 17"/>
                      <a:gd name="T5" fmla="*/ 7 h 33"/>
                      <a:gd name="T6" fmla="*/ 0 w 17"/>
                      <a:gd name="T7" fmla="*/ 0 h 33"/>
                      <a:gd name="T8" fmla="*/ 0 w 17"/>
                      <a:gd name="T9" fmla="*/ 26 h 33"/>
                      <a:gd name="T10" fmla="*/ 0 60000 65536"/>
                      <a:gd name="T11" fmla="*/ 0 60000 65536"/>
                      <a:gd name="T12" fmla="*/ 0 60000 65536"/>
                      <a:gd name="T13" fmla="*/ 0 60000 65536"/>
                      <a:gd name="T14" fmla="*/ 0 60000 65536"/>
                      <a:gd name="T15" fmla="*/ 0 w 17"/>
                      <a:gd name="T16" fmla="*/ 0 h 33"/>
                      <a:gd name="T17" fmla="*/ 17 w 17"/>
                      <a:gd name="T18" fmla="*/ 33 h 33"/>
                    </a:gdLst>
                    <a:ahLst/>
                    <a:cxnLst>
                      <a:cxn ang="T10">
                        <a:pos x="T0" y="T1"/>
                      </a:cxn>
                      <a:cxn ang="T11">
                        <a:pos x="T2" y="T3"/>
                      </a:cxn>
                      <a:cxn ang="T12">
                        <a:pos x="T4" y="T5"/>
                      </a:cxn>
                      <a:cxn ang="T13">
                        <a:pos x="T6" y="T7"/>
                      </a:cxn>
                      <a:cxn ang="T14">
                        <a:pos x="T8" y="T9"/>
                      </a:cxn>
                    </a:cxnLst>
                    <a:rect l="T15" t="T16" r="T17" b="T18"/>
                    <a:pathLst>
                      <a:path w="17" h="33">
                        <a:moveTo>
                          <a:pt x="0" y="26"/>
                        </a:moveTo>
                        <a:lnTo>
                          <a:pt x="16" y="32"/>
                        </a:lnTo>
                        <a:lnTo>
                          <a:pt x="16" y="7"/>
                        </a:lnTo>
                        <a:lnTo>
                          <a:pt x="0" y="0"/>
                        </a:lnTo>
                        <a:lnTo>
                          <a:pt x="0" y="26"/>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83" name="Freeform 283">
                    <a:extLst>
                      <a:ext uri="{FF2B5EF4-FFF2-40B4-BE49-F238E27FC236}">
                        <a16:creationId xmlns:a16="http://schemas.microsoft.com/office/drawing/2014/main" id="{1CCEB147-ABD9-268E-A038-A59B9890D651}"/>
                      </a:ext>
                    </a:extLst>
                  </p:cNvPr>
                  <p:cNvSpPr>
                    <a:spLocks/>
                  </p:cNvSpPr>
                  <p:nvPr/>
                </p:nvSpPr>
                <p:spPr bwMode="auto">
                  <a:xfrm>
                    <a:off x="2693" y="2946"/>
                    <a:ext cx="22" cy="38"/>
                  </a:xfrm>
                  <a:custGeom>
                    <a:avLst/>
                    <a:gdLst>
                      <a:gd name="T0" fmla="*/ 23 w 24"/>
                      <a:gd name="T1" fmla="*/ 26 h 39"/>
                      <a:gd name="T2" fmla="*/ 0 w 24"/>
                      <a:gd name="T3" fmla="*/ 38 h 39"/>
                      <a:gd name="T4" fmla="*/ 0 w 24"/>
                      <a:gd name="T5" fmla="*/ 13 h 39"/>
                      <a:gd name="T6" fmla="*/ 23 w 24"/>
                      <a:gd name="T7" fmla="*/ 0 h 39"/>
                      <a:gd name="T8" fmla="*/ 23 w 24"/>
                      <a:gd name="T9" fmla="*/ 26 h 39"/>
                      <a:gd name="T10" fmla="*/ 0 60000 65536"/>
                      <a:gd name="T11" fmla="*/ 0 60000 65536"/>
                      <a:gd name="T12" fmla="*/ 0 60000 65536"/>
                      <a:gd name="T13" fmla="*/ 0 60000 65536"/>
                      <a:gd name="T14" fmla="*/ 0 60000 65536"/>
                      <a:gd name="T15" fmla="*/ 0 w 24"/>
                      <a:gd name="T16" fmla="*/ 0 h 39"/>
                      <a:gd name="T17" fmla="*/ 24 w 24"/>
                      <a:gd name="T18" fmla="*/ 39 h 39"/>
                    </a:gdLst>
                    <a:ahLst/>
                    <a:cxnLst>
                      <a:cxn ang="T10">
                        <a:pos x="T0" y="T1"/>
                      </a:cxn>
                      <a:cxn ang="T11">
                        <a:pos x="T2" y="T3"/>
                      </a:cxn>
                      <a:cxn ang="T12">
                        <a:pos x="T4" y="T5"/>
                      </a:cxn>
                      <a:cxn ang="T13">
                        <a:pos x="T6" y="T7"/>
                      </a:cxn>
                      <a:cxn ang="T14">
                        <a:pos x="T8" y="T9"/>
                      </a:cxn>
                    </a:cxnLst>
                    <a:rect l="T15" t="T16" r="T17" b="T18"/>
                    <a:pathLst>
                      <a:path w="24" h="39">
                        <a:moveTo>
                          <a:pt x="23" y="26"/>
                        </a:moveTo>
                        <a:lnTo>
                          <a:pt x="0" y="38"/>
                        </a:lnTo>
                        <a:lnTo>
                          <a:pt x="0" y="13"/>
                        </a:lnTo>
                        <a:lnTo>
                          <a:pt x="23" y="0"/>
                        </a:lnTo>
                        <a:lnTo>
                          <a:pt x="23" y="26"/>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84" name="Freeform 284">
                    <a:extLst>
                      <a:ext uri="{FF2B5EF4-FFF2-40B4-BE49-F238E27FC236}">
                        <a16:creationId xmlns:a16="http://schemas.microsoft.com/office/drawing/2014/main" id="{96094060-5040-B394-0010-E8595893583F}"/>
                      </a:ext>
                    </a:extLst>
                  </p:cNvPr>
                  <p:cNvSpPr>
                    <a:spLocks/>
                  </p:cNvSpPr>
                  <p:nvPr/>
                </p:nvSpPr>
                <p:spPr bwMode="auto">
                  <a:xfrm>
                    <a:off x="2695" y="2953"/>
                    <a:ext cx="25" cy="16"/>
                  </a:xfrm>
                  <a:custGeom>
                    <a:avLst/>
                    <a:gdLst>
                      <a:gd name="T0" fmla="*/ 18 w 27"/>
                      <a:gd name="T1" fmla="*/ 0 h 17"/>
                      <a:gd name="T2" fmla="*/ 26 w 27"/>
                      <a:gd name="T3" fmla="*/ 5 h 17"/>
                      <a:gd name="T4" fmla="*/ 21 w 27"/>
                      <a:gd name="T5" fmla="*/ 13 h 17"/>
                      <a:gd name="T6" fmla="*/ 9 w 27"/>
                      <a:gd name="T7" fmla="*/ 16 h 17"/>
                      <a:gd name="T8" fmla="*/ 0 w 27"/>
                      <a:gd name="T9" fmla="*/ 10 h 17"/>
                      <a:gd name="T10" fmla="*/ 18 w 27"/>
                      <a:gd name="T11" fmla="*/ 0 h 17"/>
                      <a:gd name="T12" fmla="*/ 0 60000 65536"/>
                      <a:gd name="T13" fmla="*/ 0 60000 65536"/>
                      <a:gd name="T14" fmla="*/ 0 60000 65536"/>
                      <a:gd name="T15" fmla="*/ 0 60000 65536"/>
                      <a:gd name="T16" fmla="*/ 0 60000 65536"/>
                      <a:gd name="T17" fmla="*/ 0 60000 65536"/>
                      <a:gd name="T18" fmla="*/ 0 w 27"/>
                      <a:gd name="T19" fmla="*/ 0 h 17"/>
                      <a:gd name="T20" fmla="*/ 27 w 2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7" h="17">
                        <a:moveTo>
                          <a:pt x="18" y="0"/>
                        </a:moveTo>
                        <a:lnTo>
                          <a:pt x="26" y="5"/>
                        </a:lnTo>
                        <a:lnTo>
                          <a:pt x="21" y="13"/>
                        </a:lnTo>
                        <a:lnTo>
                          <a:pt x="9" y="16"/>
                        </a:lnTo>
                        <a:lnTo>
                          <a:pt x="0" y="10"/>
                        </a:lnTo>
                        <a:lnTo>
                          <a:pt x="18"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85" name="Freeform 285">
                    <a:extLst>
                      <a:ext uri="{FF2B5EF4-FFF2-40B4-BE49-F238E27FC236}">
                        <a16:creationId xmlns:a16="http://schemas.microsoft.com/office/drawing/2014/main" id="{6233174D-6357-653A-302A-06D8F320758C}"/>
                      </a:ext>
                    </a:extLst>
                  </p:cNvPr>
                  <p:cNvSpPr>
                    <a:spLocks/>
                  </p:cNvSpPr>
                  <p:nvPr/>
                </p:nvSpPr>
                <p:spPr bwMode="auto">
                  <a:xfrm>
                    <a:off x="2695" y="2963"/>
                    <a:ext cx="15" cy="28"/>
                  </a:xfrm>
                  <a:custGeom>
                    <a:avLst/>
                    <a:gdLst>
                      <a:gd name="T0" fmla="*/ 0 w 17"/>
                      <a:gd name="T1" fmla="*/ 20 h 30"/>
                      <a:gd name="T2" fmla="*/ 15 w 17"/>
                      <a:gd name="T3" fmla="*/ 29 h 30"/>
                      <a:gd name="T4" fmla="*/ 16 w 17"/>
                      <a:gd name="T5" fmla="*/ 13 h 30"/>
                      <a:gd name="T6" fmla="*/ 12 w 17"/>
                      <a:gd name="T7" fmla="*/ 4 h 30"/>
                      <a:gd name="T8" fmla="*/ 0 w 17"/>
                      <a:gd name="T9" fmla="*/ 0 h 30"/>
                      <a:gd name="T10" fmla="*/ 0 w 17"/>
                      <a:gd name="T11" fmla="*/ 20 h 30"/>
                      <a:gd name="T12" fmla="*/ 0 60000 65536"/>
                      <a:gd name="T13" fmla="*/ 0 60000 65536"/>
                      <a:gd name="T14" fmla="*/ 0 60000 65536"/>
                      <a:gd name="T15" fmla="*/ 0 60000 65536"/>
                      <a:gd name="T16" fmla="*/ 0 60000 65536"/>
                      <a:gd name="T17" fmla="*/ 0 60000 65536"/>
                      <a:gd name="T18" fmla="*/ 0 w 17"/>
                      <a:gd name="T19" fmla="*/ 0 h 30"/>
                      <a:gd name="T20" fmla="*/ 17 w 17"/>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17" h="30">
                        <a:moveTo>
                          <a:pt x="0" y="20"/>
                        </a:moveTo>
                        <a:lnTo>
                          <a:pt x="15" y="29"/>
                        </a:lnTo>
                        <a:lnTo>
                          <a:pt x="16" y="13"/>
                        </a:lnTo>
                        <a:lnTo>
                          <a:pt x="12" y="4"/>
                        </a:lnTo>
                        <a:lnTo>
                          <a:pt x="0" y="0"/>
                        </a:lnTo>
                        <a:lnTo>
                          <a:pt x="0" y="20"/>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86" name="Freeform 286">
                    <a:extLst>
                      <a:ext uri="{FF2B5EF4-FFF2-40B4-BE49-F238E27FC236}">
                        <a16:creationId xmlns:a16="http://schemas.microsoft.com/office/drawing/2014/main" id="{F75C5248-212B-E4DA-D0D2-BAB0212347EC}"/>
                      </a:ext>
                    </a:extLst>
                  </p:cNvPr>
                  <p:cNvSpPr>
                    <a:spLocks/>
                  </p:cNvSpPr>
                  <p:nvPr/>
                </p:nvSpPr>
                <p:spPr bwMode="auto">
                  <a:xfrm>
                    <a:off x="2707" y="2975"/>
                    <a:ext cx="15" cy="21"/>
                  </a:xfrm>
                  <a:custGeom>
                    <a:avLst/>
                    <a:gdLst>
                      <a:gd name="T0" fmla="*/ 0 w 17"/>
                      <a:gd name="T1" fmla="*/ 15 h 22"/>
                      <a:gd name="T2" fmla="*/ 2 w 17"/>
                      <a:gd name="T3" fmla="*/ 10 h 22"/>
                      <a:gd name="T4" fmla="*/ 9 w 17"/>
                      <a:gd name="T5" fmla="*/ 12 h 22"/>
                      <a:gd name="T6" fmla="*/ 13 w 17"/>
                      <a:gd name="T7" fmla="*/ 21 h 22"/>
                      <a:gd name="T8" fmla="*/ 16 w 17"/>
                      <a:gd name="T9" fmla="*/ 20 h 22"/>
                      <a:gd name="T10" fmla="*/ 13 w 17"/>
                      <a:gd name="T11" fmla="*/ 8 h 22"/>
                      <a:gd name="T12" fmla="*/ 0 w 17"/>
                      <a:gd name="T13" fmla="*/ 0 h 22"/>
                      <a:gd name="T14" fmla="*/ 0 w 17"/>
                      <a:gd name="T15" fmla="*/ 15 h 22"/>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2"/>
                      <a:gd name="T26" fmla="*/ 17 w 17"/>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2">
                        <a:moveTo>
                          <a:pt x="0" y="15"/>
                        </a:moveTo>
                        <a:lnTo>
                          <a:pt x="2" y="10"/>
                        </a:lnTo>
                        <a:lnTo>
                          <a:pt x="9" y="12"/>
                        </a:lnTo>
                        <a:lnTo>
                          <a:pt x="13" y="21"/>
                        </a:lnTo>
                        <a:lnTo>
                          <a:pt x="16" y="20"/>
                        </a:lnTo>
                        <a:lnTo>
                          <a:pt x="13" y="8"/>
                        </a:lnTo>
                        <a:lnTo>
                          <a:pt x="0" y="0"/>
                        </a:lnTo>
                        <a:lnTo>
                          <a:pt x="0" y="15"/>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87" name="Freeform 287">
                    <a:extLst>
                      <a:ext uri="{FF2B5EF4-FFF2-40B4-BE49-F238E27FC236}">
                        <a16:creationId xmlns:a16="http://schemas.microsoft.com/office/drawing/2014/main" id="{5038731E-EDCD-5AF3-2173-59125B120D61}"/>
                      </a:ext>
                    </a:extLst>
                  </p:cNvPr>
                  <p:cNvSpPr>
                    <a:spLocks/>
                  </p:cNvSpPr>
                  <p:nvPr/>
                </p:nvSpPr>
                <p:spPr bwMode="auto">
                  <a:xfrm>
                    <a:off x="2720" y="2977"/>
                    <a:ext cx="16" cy="19"/>
                  </a:xfrm>
                  <a:custGeom>
                    <a:avLst/>
                    <a:gdLst>
                      <a:gd name="T0" fmla="*/ 16 w 17"/>
                      <a:gd name="T1" fmla="*/ 13 h 20"/>
                      <a:gd name="T2" fmla="*/ 2 w 17"/>
                      <a:gd name="T3" fmla="*/ 19 h 20"/>
                      <a:gd name="T4" fmla="*/ 0 w 17"/>
                      <a:gd name="T5" fmla="*/ 6 h 20"/>
                      <a:gd name="T6" fmla="*/ 9 w 17"/>
                      <a:gd name="T7" fmla="*/ 4 h 20"/>
                      <a:gd name="T8" fmla="*/ 14 w 17"/>
                      <a:gd name="T9" fmla="*/ 0 h 20"/>
                      <a:gd name="T10" fmla="*/ 16 w 17"/>
                      <a:gd name="T11" fmla="*/ 13 h 20"/>
                      <a:gd name="T12" fmla="*/ 0 60000 65536"/>
                      <a:gd name="T13" fmla="*/ 0 60000 65536"/>
                      <a:gd name="T14" fmla="*/ 0 60000 65536"/>
                      <a:gd name="T15" fmla="*/ 0 60000 65536"/>
                      <a:gd name="T16" fmla="*/ 0 60000 65536"/>
                      <a:gd name="T17" fmla="*/ 0 60000 65536"/>
                      <a:gd name="T18" fmla="*/ 0 w 17"/>
                      <a:gd name="T19" fmla="*/ 0 h 20"/>
                      <a:gd name="T20" fmla="*/ 17 w 17"/>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7" h="20">
                        <a:moveTo>
                          <a:pt x="16" y="13"/>
                        </a:moveTo>
                        <a:lnTo>
                          <a:pt x="2" y="19"/>
                        </a:lnTo>
                        <a:lnTo>
                          <a:pt x="0" y="6"/>
                        </a:lnTo>
                        <a:lnTo>
                          <a:pt x="9" y="4"/>
                        </a:lnTo>
                        <a:lnTo>
                          <a:pt x="14" y="0"/>
                        </a:lnTo>
                        <a:lnTo>
                          <a:pt x="16" y="13"/>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88" name="Freeform 288">
                    <a:extLst>
                      <a:ext uri="{FF2B5EF4-FFF2-40B4-BE49-F238E27FC236}">
                        <a16:creationId xmlns:a16="http://schemas.microsoft.com/office/drawing/2014/main" id="{69602CFB-F5B3-3084-6DC3-9AA73CB5E0B5}"/>
                      </a:ext>
                    </a:extLst>
                  </p:cNvPr>
                  <p:cNvSpPr>
                    <a:spLocks/>
                  </p:cNvSpPr>
                  <p:nvPr/>
                </p:nvSpPr>
                <p:spPr bwMode="auto">
                  <a:xfrm>
                    <a:off x="2696" y="2965"/>
                    <a:ext cx="15" cy="17"/>
                  </a:xfrm>
                  <a:custGeom>
                    <a:avLst/>
                    <a:gdLst>
                      <a:gd name="T0" fmla="*/ 0 w 17"/>
                      <a:gd name="T1" fmla="*/ 9 h 17"/>
                      <a:gd name="T2" fmla="*/ 16 w 17"/>
                      <a:gd name="T3" fmla="*/ 16 h 17"/>
                      <a:gd name="T4" fmla="*/ 11 w 17"/>
                      <a:gd name="T5" fmla="*/ 4 h 17"/>
                      <a:gd name="T6" fmla="*/ 0 w 17"/>
                      <a:gd name="T7" fmla="*/ 0 h 17"/>
                      <a:gd name="T8" fmla="*/ 0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16" y="16"/>
                        </a:lnTo>
                        <a:lnTo>
                          <a:pt x="11" y="4"/>
                        </a:lnTo>
                        <a:lnTo>
                          <a:pt x="0" y="0"/>
                        </a:lnTo>
                        <a:lnTo>
                          <a:pt x="0" y="9"/>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89" name="Freeform 289">
                    <a:extLst>
                      <a:ext uri="{FF2B5EF4-FFF2-40B4-BE49-F238E27FC236}">
                        <a16:creationId xmlns:a16="http://schemas.microsoft.com/office/drawing/2014/main" id="{819FAC81-888C-4EF3-7913-6F463BBF00EB}"/>
                      </a:ext>
                    </a:extLst>
                  </p:cNvPr>
                  <p:cNvSpPr>
                    <a:spLocks/>
                  </p:cNvSpPr>
                  <p:nvPr/>
                </p:nvSpPr>
                <p:spPr bwMode="auto">
                  <a:xfrm>
                    <a:off x="2707" y="2973"/>
                    <a:ext cx="22" cy="16"/>
                  </a:xfrm>
                  <a:custGeom>
                    <a:avLst/>
                    <a:gdLst>
                      <a:gd name="T0" fmla="*/ 23 w 24"/>
                      <a:gd name="T1" fmla="*/ 12 h 17"/>
                      <a:gd name="T2" fmla="*/ 14 w 24"/>
                      <a:gd name="T3" fmla="*/ 16 h 17"/>
                      <a:gd name="T4" fmla="*/ 0 w 24"/>
                      <a:gd name="T5" fmla="*/ 3 h 17"/>
                      <a:gd name="T6" fmla="*/ 13 w 24"/>
                      <a:gd name="T7" fmla="*/ 0 h 17"/>
                      <a:gd name="T8" fmla="*/ 23 w 24"/>
                      <a:gd name="T9" fmla="*/ 12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23" y="12"/>
                        </a:moveTo>
                        <a:lnTo>
                          <a:pt x="14" y="16"/>
                        </a:lnTo>
                        <a:lnTo>
                          <a:pt x="0" y="3"/>
                        </a:lnTo>
                        <a:lnTo>
                          <a:pt x="13" y="0"/>
                        </a:lnTo>
                        <a:lnTo>
                          <a:pt x="23" y="12"/>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90" name="Freeform 290">
                    <a:extLst>
                      <a:ext uri="{FF2B5EF4-FFF2-40B4-BE49-F238E27FC236}">
                        <a16:creationId xmlns:a16="http://schemas.microsoft.com/office/drawing/2014/main" id="{BD38EB5A-5C26-D6E1-3BDC-4A568CEACDDC}"/>
                      </a:ext>
                    </a:extLst>
                  </p:cNvPr>
                  <p:cNvSpPr>
                    <a:spLocks/>
                  </p:cNvSpPr>
                  <p:nvPr/>
                </p:nvSpPr>
                <p:spPr bwMode="auto">
                  <a:xfrm>
                    <a:off x="2719" y="2966"/>
                    <a:ext cx="15" cy="17"/>
                  </a:xfrm>
                  <a:custGeom>
                    <a:avLst/>
                    <a:gdLst>
                      <a:gd name="T0" fmla="*/ 0 w 17"/>
                      <a:gd name="T1" fmla="*/ 7 h 17"/>
                      <a:gd name="T2" fmla="*/ 3 w 17"/>
                      <a:gd name="T3" fmla="*/ 0 h 17"/>
                      <a:gd name="T4" fmla="*/ 16 w 17"/>
                      <a:gd name="T5" fmla="*/ 12 h 17"/>
                      <a:gd name="T6" fmla="*/ 11 w 17"/>
                      <a:gd name="T7" fmla="*/ 16 h 17"/>
                      <a:gd name="T8" fmla="*/ 0 w 17"/>
                      <a:gd name="T9" fmla="*/ 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7"/>
                        </a:moveTo>
                        <a:lnTo>
                          <a:pt x="3" y="0"/>
                        </a:lnTo>
                        <a:lnTo>
                          <a:pt x="16" y="12"/>
                        </a:lnTo>
                        <a:lnTo>
                          <a:pt x="11" y="16"/>
                        </a:lnTo>
                        <a:lnTo>
                          <a:pt x="0" y="7"/>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91" name="Freeform 291">
                    <a:extLst>
                      <a:ext uri="{FF2B5EF4-FFF2-40B4-BE49-F238E27FC236}">
                        <a16:creationId xmlns:a16="http://schemas.microsoft.com/office/drawing/2014/main" id="{3075AE63-4F1E-833D-C17D-033593A5BB06}"/>
                      </a:ext>
                    </a:extLst>
                  </p:cNvPr>
                  <p:cNvSpPr>
                    <a:spLocks/>
                  </p:cNvSpPr>
                  <p:nvPr/>
                </p:nvSpPr>
                <p:spPr bwMode="auto">
                  <a:xfrm>
                    <a:off x="2704" y="2961"/>
                    <a:ext cx="21" cy="18"/>
                  </a:xfrm>
                  <a:custGeom>
                    <a:avLst/>
                    <a:gdLst>
                      <a:gd name="T0" fmla="*/ 22 w 23"/>
                      <a:gd name="T1" fmla="*/ 13 h 19"/>
                      <a:gd name="T2" fmla="*/ 4 w 23"/>
                      <a:gd name="T3" fmla="*/ 18 h 19"/>
                      <a:gd name="T4" fmla="*/ 0 w 23"/>
                      <a:gd name="T5" fmla="*/ 4 h 19"/>
                      <a:gd name="T6" fmla="*/ 16 w 23"/>
                      <a:gd name="T7" fmla="*/ 0 h 19"/>
                      <a:gd name="T8" fmla="*/ 22 w 23"/>
                      <a:gd name="T9" fmla="*/ 13 h 19"/>
                      <a:gd name="T10" fmla="*/ 0 60000 65536"/>
                      <a:gd name="T11" fmla="*/ 0 60000 65536"/>
                      <a:gd name="T12" fmla="*/ 0 60000 65536"/>
                      <a:gd name="T13" fmla="*/ 0 60000 65536"/>
                      <a:gd name="T14" fmla="*/ 0 60000 65536"/>
                      <a:gd name="T15" fmla="*/ 0 w 23"/>
                      <a:gd name="T16" fmla="*/ 0 h 19"/>
                      <a:gd name="T17" fmla="*/ 23 w 23"/>
                      <a:gd name="T18" fmla="*/ 19 h 19"/>
                    </a:gdLst>
                    <a:ahLst/>
                    <a:cxnLst>
                      <a:cxn ang="T10">
                        <a:pos x="T0" y="T1"/>
                      </a:cxn>
                      <a:cxn ang="T11">
                        <a:pos x="T2" y="T3"/>
                      </a:cxn>
                      <a:cxn ang="T12">
                        <a:pos x="T4" y="T5"/>
                      </a:cxn>
                      <a:cxn ang="T13">
                        <a:pos x="T6" y="T7"/>
                      </a:cxn>
                      <a:cxn ang="T14">
                        <a:pos x="T8" y="T9"/>
                      </a:cxn>
                    </a:cxnLst>
                    <a:rect l="T15" t="T16" r="T17" b="T18"/>
                    <a:pathLst>
                      <a:path w="23" h="19">
                        <a:moveTo>
                          <a:pt x="22" y="13"/>
                        </a:moveTo>
                        <a:lnTo>
                          <a:pt x="4" y="18"/>
                        </a:lnTo>
                        <a:lnTo>
                          <a:pt x="0" y="4"/>
                        </a:lnTo>
                        <a:lnTo>
                          <a:pt x="16" y="0"/>
                        </a:lnTo>
                        <a:lnTo>
                          <a:pt x="22" y="13"/>
                        </a:lnTo>
                      </a:path>
                    </a:pathLst>
                  </a:custGeom>
                  <a:solidFill>
                    <a:srgbClr val="9DB9D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sp>
              <p:nvSpPr>
                <p:cNvPr id="20560" name="Freeform 292">
                  <a:extLst>
                    <a:ext uri="{FF2B5EF4-FFF2-40B4-BE49-F238E27FC236}">
                      <a16:creationId xmlns:a16="http://schemas.microsoft.com/office/drawing/2014/main" id="{DDADEF01-0312-2490-D84E-BE5BD1E8B954}"/>
                    </a:ext>
                  </a:extLst>
                </p:cNvPr>
                <p:cNvSpPr>
                  <a:spLocks/>
                </p:cNvSpPr>
                <p:nvPr/>
              </p:nvSpPr>
              <p:spPr bwMode="auto">
                <a:xfrm>
                  <a:off x="2582" y="2997"/>
                  <a:ext cx="112" cy="67"/>
                </a:xfrm>
                <a:custGeom>
                  <a:avLst/>
                  <a:gdLst>
                    <a:gd name="T0" fmla="*/ 121 w 122"/>
                    <a:gd name="T1" fmla="*/ 14 h 71"/>
                    <a:gd name="T2" fmla="*/ 96 w 122"/>
                    <a:gd name="T3" fmla="*/ 0 h 71"/>
                    <a:gd name="T4" fmla="*/ 0 w 122"/>
                    <a:gd name="T5" fmla="*/ 56 h 71"/>
                    <a:gd name="T6" fmla="*/ 25 w 122"/>
                    <a:gd name="T7" fmla="*/ 70 h 71"/>
                    <a:gd name="T8" fmla="*/ 121 w 122"/>
                    <a:gd name="T9" fmla="*/ 14 h 71"/>
                    <a:gd name="T10" fmla="*/ 0 60000 65536"/>
                    <a:gd name="T11" fmla="*/ 0 60000 65536"/>
                    <a:gd name="T12" fmla="*/ 0 60000 65536"/>
                    <a:gd name="T13" fmla="*/ 0 60000 65536"/>
                    <a:gd name="T14" fmla="*/ 0 60000 65536"/>
                    <a:gd name="T15" fmla="*/ 0 w 122"/>
                    <a:gd name="T16" fmla="*/ 0 h 71"/>
                    <a:gd name="T17" fmla="*/ 122 w 122"/>
                    <a:gd name="T18" fmla="*/ 71 h 71"/>
                  </a:gdLst>
                  <a:ahLst/>
                  <a:cxnLst>
                    <a:cxn ang="T10">
                      <a:pos x="T0" y="T1"/>
                    </a:cxn>
                    <a:cxn ang="T11">
                      <a:pos x="T2" y="T3"/>
                    </a:cxn>
                    <a:cxn ang="T12">
                      <a:pos x="T4" y="T5"/>
                    </a:cxn>
                    <a:cxn ang="T13">
                      <a:pos x="T6" y="T7"/>
                    </a:cxn>
                    <a:cxn ang="T14">
                      <a:pos x="T8" y="T9"/>
                    </a:cxn>
                  </a:cxnLst>
                  <a:rect l="T15" t="T16" r="T17" b="T18"/>
                  <a:pathLst>
                    <a:path w="122" h="71">
                      <a:moveTo>
                        <a:pt x="121" y="14"/>
                      </a:moveTo>
                      <a:lnTo>
                        <a:pt x="96" y="0"/>
                      </a:lnTo>
                      <a:lnTo>
                        <a:pt x="0" y="56"/>
                      </a:lnTo>
                      <a:lnTo>
                        <a:pt x="25" y="70"/>
                      </a:lnTo>
                      <a:lnTo>
                        <a:pt x="121"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61" name="Freeform 293">
                  <a:extLst>
                    <a:ext uri="{FF2B5EF4-FFF2-40B4-BE49-F238E27FC236}">
                      <a16:creationId xmlns:a16="http://schemas.microsoft.com/office/drawing/2014/main" id="{91957363-9DC5-DC45-5699-CF20E82D4374}"/>
                    </a:ext>
                  </a:extLst>
                </p:cNvPr>
                <p:cNvSpPr>
                  <a:spLocks/>
                </p:cNvSpPr>
                <p:nvPr/>
              </p:nvSpPr>
              <p:spPr bwMode="auto">
                <a:xfrm>
                  <a:off x="2504" y="2950"/>
                  <a:ext cx="111" cy="68"/>
                </a:xfrm>
                <a:custGeom>
                  <a:avLst/>
                  <a:gdLst>
                    <a:gd name="T0" fmla="*/ 120 w 121"/>
                    <a:gd name="T1" fmla="*/ 14 h 71"/>
                    <a:gd name="T2" fmla="*/ 95 w 121"/>
                    <a:gd name="T3" fmla="*/ 0 h 71"/>
                    <a:gd name="T4" fmla="*/ 0 w 121"/>
                    <a:gd name="T5" fmla="*/ 55 h 71"/>
                    <a:gd name="T6" fmla="*/ 24 w 121"/>
                    <a:gd name="T7" fmla="*/ 70 h 71"/>
                    <a:gd name="T8" fmla="*/ 120 w 121"/>
                    <a:gd name="T9" fmla="*/ 14 h 71"/>
                    <a:gd name="T10" fmla="*/ 0 60000 65536"/>
                    <a:gd name="T11" fmla="*/ 0 60000 65536"/>
                    <a:gd name="T12" fmla="*/ 0 60000 65536"/>
                    <a:gd name="T13" fmla="*/ 0 60000 65536"/>
                    <a:gd name="T14" fmla="*/ 0 60000 65536"/>
                    <a:gd name="T15" fmla="*/ 0 w 121"/>
                    <a:gd name="T16" fmla="*/ 0 h 71"/>
                    <a:gd name="T17" fmla="*/ 121 w 121"/>
                    <a:gd name="T18" fmla="*/ 71 h 71"/>
                  </a:gdLst>
                  <a:ahLst/>
                  <a:cxnLst>
                    <a:cxn ang="T10">
                      <a:pos x="T0" y="T1"/>
                    </a:cxn>
                    <a:cxn ang="T11">
                      <a:pos x="T2" y="T3"/>
                    </a:cxn>
                    <a:cxn ang="T12">
                      <a:pos x="T4" y="T5"/>
                    </a:cxn>
                    <a:cxn ang="T13">
                      <a:pos x="T6" y="T7"/>
                    </a:cxn>
                    <a:cxn ang="T14">
                      <a:pos x="T8" y="T9"/>
                    </a:cxn>
                  </a:cxnLst>
                  <a:rect l="T15" t="T16" r="T17" b="T18"/>
                  <a:pathLst>
                    <a:path w="121" h="71">
                      <a:moveTo>
                        <a:pt x="120" y="14"/>
                      </a:moveTo>
                      <a:lnTo>
                        <a:pt x="95" y="0"/>
                      </a:lnTo>
                      <a:lnTo>
                        <a:pt x="0" y="55"/>
                      </a:lnTo>
                      <a:lnTo>
                        <a:pt x="24" y="70"/>
                      </a:lnTo>
                      <a:lnTo>
                        <a:pt x="120"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62" name="Freeform 294">
                  <a:extLst>
                    <a:ext uri="{FF2B5EF4-FFF2-40B4-BE49-F238E27FC236}">
                      <a16:creationId xmlns:a16="http://schemas.microsoft.com/office/drawing/2014/main" id="{128D182A-9D41-3E47-35DC-F005D946CDB8}"/>
                    </a:ext>
                  </a:extLst>
                </p:cNvPr>
                <p:cNvSpPr>
                  <a:spLocks/>
                </p:cNvSpPr>
                <p:nvPr/>
              </p:nvSpPr>
              <p:spPr bwMode="auto">
                <a:xfrm>
                  <a:off x="2235" y="2975"/>
                  <a:ext cx="84" cy="166"/>
                </a:xfrm>
                <a:custGeom>
                  <a:avLst/>
                  <a:gdLst>
                    <a:gd name="T0" fmla="*/ 91 w 92"/>
                    <a:gd name="T1" fmla="*/ 52 h 175"/>
                    <a:gd name="T2" fmla="*/ 0 w 92"/>
                    <a:gd name="T3" fmla="*/ 0 h 175"/>
                    <a:gd name="T4" fmla="*/ 0 w 92"/>
                    <a:gd name="T5" fmla="*/ 121 h 175"/>
                    <a:gd name="T6" fmla="*/ 91 w 92"/>
                    <a:gd name="T7" fmla="*/ 174 h 175"/>
                    <a:gd name="T8" fmla="*/ 91 w 92"/>
                    <a:gd name="T9" fmla="*/ 52 h 175"/>
                    <a:gd name="T10" fmla="*/ 0 60000 65536"/>
                    <a:gd name="T11" fmla="*/ 0 60000 65536"/>
                    <a:gd name="T12" fmla="*/ 0 60000 65536"/>
                    <a:gd name="T13" fmla="*/ 0 60000 65536"/>
                    <a:gd name="T14" fmla="*/ 0 60000 65536"/>
                    <a:gd name="T15" fmla="*/ 0 w 92"/>
                    <a:gd name="T16" fmla="*/ 0 h 175"/>
                    <a:gd name="T17" fmla="*/ 92 w 92"/>
                    <a:gd name="T18" fmla="*/ 175 h 175"/>
                  </a:gdLst>
                  <a:ahLst/>
                  <a:cxnLst>
                    <a:cxn ang="T10">
                      <a:pos x="T0" y="T1"/>
                    </a:cxn>
                    <a:cxn ang="T11">
                      <a:pos x="T2" y="T3"/>
                    </a:cxn>
                    <a:cxn ang="T12">
                      <a:pos x="T4" y="T5"/>
                    </a:cxn>
                    <a:cxn ang="T13">
                      <a:pos x="T6" y="T7"/>
                    </a:cxn>
                    <a:cxn ang="T14">
                      <a:pos x="T8" y="T9"/>
                    </a:cxn>
                  </a:cxnLst>
                  <a:rect l="T15" t="T16" r="T17" b="T18"/>
                  <a:pathLst>
                    <a:path w="92" h="175">
                      <a:moveTo>
                        <a:pt x="91" y="52"/>
                      </a:moveTo>
                      <a:lnTo>
                        <a:pt x="0" y="0"/>
                      </a:lnTo>
                      <a:lnTo>
                        <a:pt x="0" y="121"/>
                      </a:lnTo>
                      <a:lnTo>
                        <a:pt x="91" y="174"/>
                      </a:lnTo>
                      <a:lnTo>
                        <a:pt x="91" y="52"/>
                      </a:lnTo>
                    </a:path>
                  </a:pathLst>
                </a:custGeom>
                <a:solidFill>
                  <a:srgbClr val="A19ACB"/>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63" name="Freeform 295">
                  <a:extLst>
                    <a:ext uri="{FF2B5EF4-FFF2-40B4-BE49-F238E27FC236}">
                      <a16:creationId xmlns:a16="http://schemas.microsoft.com/office/drawing/2014/main" id="{5E285FBF-FCED-9C68-D1A9-2345593F7E3E}"/>
                    </a:ext>
                  </a:extLst>
                </p:cNvPr>
                <p:cNvSpPr>
                  <a:spLocks/>
                </p:cNvSpPr>
                <p:nvPr/>
              </p:nvSpPr>
              <p:spPr bwMode="auto">
                <a:xfrm>
                  <a:off x="2235" y="2859"/>
                  <a:ext cx="278" cy="167"/>
                </a:xfrm>
                <a:custGeom>
                  <a:avLst/>
                  <a:gdLst>
                    <a:gd name="T0" fmla="*/ 303 w 304"/>
                    <a:gd name="T1" fmla="*/ 53 h 176"/>
                    <a:gd name="T2" fmla="*/ 210 w 304"/>
                    <a:gd name="T3" fmla="*/ 0 h 176"/>
                    <a:gd name="T4" fmla="*/ 0 w 304"/>
                    <a:gd name="T5" fmla="*/ 121 h 176"/>
                    <a:gd name="T6" fmla="*/ 91 w 304"/>
                    <a:gd name="T7" fmla="*/ 175 h 176"/>
                    <a:gd name="T8" fmla="*/ 303 w 304"/>
                    <a:gd name="T9" fmla="*/ 53 h 176"/>
                    <a:gd name="T10" fmla="*/ 0 60000 65536"/>
                    <a:gd name="T11" fmla="*/ 0 60000 65536"/>
                    <a:gd name="T12" fmla="*/ 0 60000 65536"/>
                    <a:gd name="T13" fmla="*/ 0 60000 65536"/>
                    <a:gd name="T14" fmla="*/ 0 60000 65536"/>
                    <a:gd name="T15" fmla="*/ 0 w 304"/>
                    <a:gd name="T16" fmla="*/ 0 h 176"/>
                    <a:gd name="T17" fmla="*/ 304 w 304"/>
                    <a:gd name="T18" fmla="*/ 176 h 176"/>
                  </a:gdLst>
                  <a:ahLst/>
                  <a:cxnLst>
                    <a:cxn ang="T10">
                      <a:pos x="T0" y="T1"/>
                    </a:cxn>
                    <a:cxn ang="T11">
                      <a:pos x="T2" y="T3"/>
                    </a:cxn>
                    <a:cxn ang="T12">
                      <a:pos x="T4" y="T5"/>
                    </a:cxn>
                    <a:cxn ang="T13">
                      <a:pos x="T6" y="T7"/>
                    </a:cxn>
                    <a:cxn ang="T14">
                      <a:pos x="T8" y="T9"/>
                    </a:cxn>
                  </a:cxnLst>
                  <a:rect l="T15" t="T16" r="T17" b="T18"/>
                  <a:pathLst>
                    <a:path w="304" h="176">
                      <a:moveTo>
                        <a:pt x="303" y="53"/>
                      </a:moveTo>
                      <a:lnTo>
                        <a:pt x="210" y="0"/>
                      </a:lnTo>
                      <a:lnTo>
                        <a:pt x="0" y="121"/>
                      </a:lnTo>
                      <a:lnTo>
                        <a:pt x="91" y="175"/>
                      </a:lnTo>
                      <a:lnTo>
                        <a:pt x="303" y="53"/>
                      </a:lnTo>
                    </a:path>
                  </a:pathLst>
                </a:custGeom>
                <a:solidFill>
                  <a:srgbClr val="D0C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64" name="Freeform 296">
                  <a:extLst>
                    <a:ext uri="{FF2B5EF4-FFF2-40B4-BE49-F238E27FC236}">
                      <a16:creationId xmlns:a16="http://schemas.microsoft.com/office/drawing/2014/main" id="{73438888-01BB-7FB8-7943-B0689F1C83DF}"/>
                    </a:ext>
                  </a:extLst>
                </p:cNvPr>
                <p:cNvSpPr>
                  <a:spLocks/>
                </p:cNvSpPr>
                <p:nvPr/>
              </p:nvSpPr>
              <p:spPr bwMode="auto">
                <a:xfrm>
                  <a:off x="2318" y="2909"/>
                  <a:ext cx="195" cy="232"/>
                </a:xfrm>
                <a:custGeom>
                  <a:avLst/>
                  <a:gdLst>
                    <a:gd name="T0" fmla="*/ 212 w 213"/>
                    <a:gd name="T1" fmla="*/ 0 h 244"/>
                    <a:gd name="T2" fmla="*/ 0 w 213"/>
                    <a:gd name="T3" fmla="*/ 121 h 244"/>
                    <a:gd name="T4" fmla="*/ 0 w 213"/>
                    <a:gd name="T5" fmla="*/ 243 h 244"/>
                    <a:gd name="T6" fmla="*/ 212 w 213"/>
                    <a:gd name="T7" fmla="*/ 121 h 244"/>
                    <a:gd name="T8" fmla="*/ 212 w 213"/>
                    <a:gd name="T9" fmla="*/ 0 h 244"/>
                    <a:gd name="T10" fmla="*/ 0 60000 65536"/>
                    <a:gd name="T11" fmla="*/ 0 60000 65536"/>
                    <a:gd name="T12" fmla="*/ 0 60000 65536"/>
                    <a:gd name="T13" fmla="*/ 0 60000 65536"/>
                    <a:gd name="T14" fmla="*/ 0 60000 65536"/>
                    <a:gd name="T15" fmla="*/ 0 w 213"/>
                    <a:gd name="T16" fmla="*/ 0 h 244"/>
                    <a:gd name="T17" fmla="*/ 213 w 213"/>
                    <a:gd name="T18" fmla="*/ 244 h 244"/>
                  </a:gdLst>
                  <a:ahLst/>
                  <a:cxnLst>
                    <a:cxn ang="T10">
                      <a:pos x="T0" y="T1"/>
                    </a:cxn>
                    <a:cxn ang="T11">
                      <a:pos x="T2" y="T3"/>
                    </a:cxn>
                    <a:cxn ang="T12">
                      <a:pos x="T4" y="T5"/>
                    </a:cxn>
                    <a:cxn ang="T13">
                      <a:pos x="T6" y="T7"/>
                    </a:cxn>
                    <a:cxn ang="T14">
                      <a:pos x="T8" y="T9"/>
                    </a:cxn>
                  </a:cxnLst>
                  <a:rect l="T15" t="T16" r="T17" b="T18"/>
                  <a:pathLst>
                    <a:path w="213" h="244">
                      <a:moveTo>
                        <a:pt x="212" y="0"/>
                      </a:moveTo>
                      <a:lnTo>
                        <a:pt x="0" y="121"/>
                      </a:lnTo>
                      <a:lnTo>
                        <a:pt x="0" y="243"/>
                      </a:lnTo>
                      <a:lnTo>
                        <a:pt x="212" y="121"/>
                      </a:lnTo>
                      <a:lnTo>
                        <a:pt x="212" y="0"/>
                      </a:lnTo>
                    </a:path>
                  </a:pathLst>
                </a:custGeom>
                <a:solidFill>
                  <a:srgbClr val="3E347E"/>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65" name="Freeform 297">
                  <a:extLst>
                    <a:ext uri="{FF2B5EF4-FFF2-40B4-BE49-F238E27FC236}">
                      <a16:creationId xmlns:a16="http://schemas.microsoft.com/office/drawing/2014/main" id="{C009B278-019D-74E7-0616-557ACF2814B6}"/>
                    </a:ext>
                  </a:extLst>
                </p:cNvPr>
                <p:cNvSpPr>
                  <a:spLocks/>
                </p:cNvSpPr>
                <p:nvPr/>
              </p:nvSpPr>
              <p:spPr bwMode="auto">
                <a:xfrm>
                  <a:off x="2339" y="3044"/>
                  <a:ext cx="170" cy="186"/>
                </a:xfrm>
                <a:custGeom>
                  <a:avLst/>
                  <a:gdLst>
                    <a:gd name="T0" fmla="*/ 184 w 185"/>
                    <a:gd name="T1" fmla="*/ 106 h 195"/>
                    <a:gd name="T2" fmla="*/ 0 w 185"/>
                    <a:gd name="T3" fmla="*/ 0 h 195"/>
                    <a:gd name="T4" fmla="*/ 0 w 185"/>
                    <a:gd name="T5" fmla="*/ 88 h 195"/>
                    <a:gd name="T6" fmla="*/ 184 w 185"/>
                    <a:gd name="T7" fmla="*/ 194 h 195"/>
                    <a:gd name="T8" fmla="*/ 184 w 185"/>
                    <a:gd name="T9" fmla="*/ 106 h 195"/>
                    <a:gd name="T10" fmla="*/ 0 60000 65536"/>
                    <a:gd name="T11" fmla="*/ 0 60000 65536"/>
                    <a:gd name="T12" fmla="*/ 0 60000 65536"/>
                    <a:gd name="T13" fmla="*/ 0 60000 65536"/>
                    <a:gd name="T14" fmla="*/ 0 60000 65536"/>
                    <a:gd name="T15" fmla="*/ 0 w 185"/>
                    <a:gd name="T16" fmla="*/ 0 h 195"/>
                    <a:gd name="T17" fmla="*/ 185 w 185"/>
                    <a:gd name="T18" fmla="*/ 195 h 195"/>
                  </a:gdLst>
                  <a:ahLst/>
                  <a:cxnLst>
                    <a:cxn ang="T10">
                      <a:pos x="T0" y="T1"/>
                    </a:cxn>
                    <a:cxn ang="T11">
                      <a:pos x="T2" y="T3"/>
                    </a:cxn>
                    <a:cxn ang="T12">
                      <a:pos x="T4" y="T5"/>
                    </a:cxn>
                    <a:cxn ang="T13">
                      <a:pos x="T6" y="T7"/>
                    </a:cxn>
                    <a:cxn ang="T14">
                      <a:pos x="T8" y="T9"/>
                    </a:cxn>
                  </a:cxnLst>
                  <a:rect l="T15" t="T16" r="T17" b="T18"/>
                  <a:pathLst>
                    <a:path w="185" h="195">
                      <a:moveTo>
                        <a:pt x="184" y="106"/>
                      </a:moveTo>
                      <a:lnTo>
                        <a:pt x="0" y="0"/>
                      </a:lnTo>
                      <a:lnTo>
                        <a:pt x="0" y="88"/>
                      </a:lnTo>
                      <a:lnTo>
                        <a:pt x="184" y="194"/>
                      </a:lnTo>
                      <a:lnTo>
                        <a:pt x="184" y="106"/>
                      </a:lnTo>
                    </a:path>
                  </a:pathLst>
                </a:custGeom>
                <a:solidFill>
                  <a:srgbClr val="A19ACB"/>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66" name="Freeform 298">
                  <a:extLst>
                    <a:ext uri="{FF2B5EF4-FFF2-40B4-BE49-F238E27FC236}">
                      <a16:creationId xmlns:a16="http://schemas.microsoft.com/office/drawing/2014/main" id="{7CB2BFC3-E0F8-0947-20A1-C77D62D6E02C}"/>
                    </a:ext>
                  </a:extLst>
                </p:cNvPr>
                <p:cNvSpPr>
                  <a:spLocks/>
                </p:cNvSpPr>
                <p:nvPr/>
              </p:nvSpPr>
              <p:spPr bwMode="auto">
                <a:xfrm>
                  <a:off x="2339" y="2948"/>
                  <a:ext cx="330" cy="199"/>
                </a:xfrm>
                <a:custGeom>
                  <a:avLst/>
                  <a:gdLst>
                    <a:gd name="T0" fmla="*/ 359 w 360"/>
                    <a:gd name="T1" fmla="*/ 107 h 209"/>
                    <a:gd name="T2" fmla="*/ 174 w 360"/>
                    <a:gd name="T3" fmla="*/ 0 h 209"/>
                    <a:gd name="T4" fmla="*/ 0 w 360"/>
                    <a:gd name="T5" fmla="*/ 100 h 209"/>
                    <a:gd name="T6" fmla="*/ 184 w 360"/>
                    <a:gd name="T7" fmla="*/ 208 h 209"/>
                    <a:gd name="T8" fmla="*/ 359 w 360"/>
                    <a:gd name="T9" fmla="*/ 107 h 209"/>
                    <a:gd name="T10" fmla="*/ 0 60000 65536"/>
                    <a:gd name="T11" fmla="*/ 0 60000 65536"/>
                    <a:gd name="T12" fmla="*/ 0 60000 65536"/>
                    <a:gd name="T13" fmla="*/ 0 60000 65536"/>
                    <a:gd name="T14" fmla="*/ 0 60000 65536"/>
                    <a:gd name="T15" fmla="*/ 0 w 360"/>
                    <a:gd name="T16" fmla="*/ 0 h 209"/>
                    <a:gd name="T17" fmla="*/ 360 w 360"/>
                    <a:gd name="T18" fmla="*/ 209 h 209"/>
                  </a:gdLst>
                  <a:ahLst/>
                  <a:cxnLst>
                    <a:cxn ang="T10">
                      <a:pos x="T0" y="T1"/>
                    </a:cxn>
                    <a:cxn ang="T11">
                      <a:pos x="T2" y="T3"/>
                    </a:cxn>
                    <a:cxn ang="T12">
                      <a:pos x="T4" y="T5"/>
                    </a:cxn>
                    <a:cxn ang="T13">
                      <a:pos x="T6" y="T7"/>
                    </a:cxn>
                    <a:cxn ang="T14">
                      <a:pos x="T8" y="T9"/>
                    </a:cxn>
                  </a:cxnLst>
                  <a:rect l="T15" t="T16" r="T17" b="T18"/>
                  <a:pathLst>
                    <a:path w="360" h="209">
                      <a:moveTo>
                        <a:pt x="359" y="107"/>
                      </a:moveTo>
                      <a:lnTo>
                        <a:pt x="174" y="0"/>
                      </a:lnTo>
                      <a:lnTo>
                        <a:pt x="0" y="100"/>
                      </a:lnTo>
                      <a:lnTo>
                        <a:pt x="184" y="208"/>
                      </a:lnTo>
                      <a:lnTo>
                        <a:pt x="359" y="107"/>
                      </a:lnTo>
                    </a:path>
                  </a:pathLst>
                </a:custGeom>
                <a:solidFill>
                  <a:srgbClr val="D0C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67" name="Freeform 299">
                  <a:extLst>
                    <a:ext uri="{FF2B5EF4-FFF2-40B4-BE49-F238E27FC236}">
                      <a16:creationId xmlns:a16="http://schemas.microsoft.com/office/drawing/2014/main" id="{F254725F-A834-14F6-1500-F335226D4DC6}"/>
                    </a:ext>
                  </a:extLst>
                </p:cNvPr>
                <p:cNvSpPr>
                  <a:spLocks/>
                </p:cNvSpPr>
                <p:nvPr/>
              </p:nvSpPr>
              <p:spPr bwMode="auto">
                <a:xfrm>
                  <a:off x="2508" y="3050"/>
                  <a:ext cx="161" cy="180"/>
                </a:xfrm>
                <a:custGeom>
                  <a:avLst/>
                  <a:gdLst>
                    <a:gd name="T0" fmla="*/ 175 w 176"/>
                    <a:gd name="T1" fmla="*/ 0 h 189"/>
                    <a:gd name="T2" fmla="*/ 0 w 176"/>
                    <a:gd name="T3" fmla="*/ 100 h 189"/>
                    <a:gd name="T4" fmla="*/ 0 w 176"/>
                    <a:gd name="T5" fmla="*/ 188 h 189"/>
                    <a:gd name="T6" fmla="*/ 175 w 176"/>
                    <a:gd name="T7" fmla="*/ 87 h 189"/>
                    <a:gd name="T8" fmla="*/ 175 w 176"/>
                    <a:gd name="T9" fmla="*/ 0 h 189"/>
                    <a:gd name="T10" fmla="*/ 0 60000 65536"/>
                    <a:gd name="T11" fmla="*/ 0 60000 65536"/>
                    <a:gd name="T12" fmla="*/ 0 60000 65536"/>
                    <a:gd name="T13" fmla="*/ 0 60000 65536"/>
                    <a:gd name="T14" fmla="*/ 0 60000 65536"/>
                    <a:gd name="T15" fmla="*/ 0 w 176"/>
                    <a:gd name="T16" fmla="*/ 0 h 189"/>
                    <a:gd name="T17" fmla="*/ 176 w 176"/>
                    <a:gd name="T18" fmla="*/ 189 h 189"/>
                  </a:gdLst>
                  <a:ahLst/>
                  <a:cxnLst>
                    <a:cxn ang="T10">
                      <a:pos x="T0" y="T1"/>
                    </a:cxn>
                    <a:cxn ang="T11">
                      <a:pos x="T2" y="T3"/>
                    </a:cxn>
                    <a:cxn ang="T12">
                      <a:pos x="T4" y="T5"/>
                    </a:cxn>
                    <a:cxn ang="T13">
                      <a:pos x="T6" y="T7"/>
                    </a:cxn>
                    <a:cxn ang="T14">
                      <a:pos x="T8" y="T9"/>
                    </a:cxn>
                  </a:cxnLst>
                  <a:rect l="T15" t="T16" r="T17" b="T18"/>
                  <a:pathLst>
                    <a:path w="176" h="189">
                      <a:moveTo>
                        <a:pt x="175" y="0"/>
                      </a:moveTo>
                      <a:lnTo>
                        <a:pt x="0" y="100"/>
                      </a:lnTo>
                      <a:lnTo>
                        <a:pt x="0" y="188"/>
                      </a:lnTo>
                      <a:lnTo>
                        <a:pt x="175" y="87"/>
                      </a:lnTo>
                      <a:lnTo>
                        <a:pt x="175" y="0"/>
                      </a:lnTo>
                    </a:path>
                  </a:pathLst>
                </a:custGeom>
                <a:solidFill>
                  <a:srgbClr val="3E347E"/>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68" name="Freeform 300">
                  <a:extLst>
                    <a:ext uri="{FF2B5EF4-FFF2-40B4-BE49-F238E27FC236}">
                      <a16:creationId xmlns:a16="http://schemas.microsoft.com/office/drawing/2014/main" id="{D0629B27-C3F9-1B71-ABD4-DC28EA0D2F8D}"/>
                    </a:ext>
                  </a:extLst>
                </p:cNvPr>
                <p:cNvSpPr>
                  <a:spLocks/>
                </p:cNvSpPr>
                <p:nvPr/>
              </p:nvSpPr>
              <p:spPr bwMode="auto">
                <a:xfrm>
                  <a:off x="2350" y="3088"/>
                  <a:ext cx="30" cy="59"/>
                </a:xfrm>
                <a:custGeom>
                  <a:avLst/>
                  <a:gdLst>
                    <a:gd name="T0" fmla="*/ 31 w 32"/>
                    <a:gd name="T1" fmla="*/ 61 h 62"/>
                    <a:gd name="T2" fmla="*/ 31 w 32"/>
                    <a:gd name="T3" fmla="*/ 18 h 62"/>
                    <a:gd name="T4" fmla="*/ 0 w 32"/>
                    <a:gd name="T5" fmla="*/ 0 h 62"/>
                    <a:gd name="T6" fmla="*/ 0 w 32"/>
                    <a:gd name="T7" fmla="*/ 42 h 62"/>
                    <a:gd name="T8" fmla="*/ 31 w 32"/>
                    <a:gd name="T9" fmla="*/ 61 h 62"/>
                    <a:gd name="T10" fmla="*/ 0 60000 65536"/>
                    <a:gd name="T11" fmla="*/ 0 60000 65536"/>
                    <a:gd name="T12" fmla="*/ 0 60000 65536"/>
                    <a:gd name="T13" fmla="*/ 0 60000 65536"/>
                    <a:gd name="T14" fmla="*/ 0 60000 65536"/>
                    <a:gd name="T15" fmla="*/ 0 w 32"/>
                    <a:gd name="T16" fmla="*/ 0 h 62"/>
                    <a:gd name="T17" fmla="*/ 32 w 32"/>
                    <a:gd name="T18" fmla="*/ 62 h 62"/>
                  </a:gdLst>
                  <a:ahLst/>
                  <a:cxnLst>
                    <a:cxn ang="T10">
                      <a:pos x="T0" y="T1"/>
                    </a:cxn>
                    <a:cxn ang="T11">
                      <a:pos x="T2" y="T3"/>
                    </a:cxn>
                    <a:cxn ang="T12">
                      <a:pos x="T4" y="T5"/>
                    </a:cxn>
                    <a:cxn ang="T13">
                      <a:pos x="T6" y="T7"/>
                    </a:cxn>
                    <a:cxn ang="T14">
                      <a:pos x="T8" y="T9"/>
                    </a:cxn>
                  </a:cxnLst>
                  <a:rect l="T15" t="T16" r="T17" b="T18"/>
                  <a:pathLst>
                    <a:path w="32" h="62">
                      <a:moveTo>
                        <a:pt x="31" y="61"/>
                      </a:moveTo>
                      <a:lnTo>
                        <a:pt x="31" y="18"/>
                      </a:lnTo>
                      <a:lnTo>
                        <a:pt x="0" y="0"/>
                      </a:lnTo>
                      <a:lnTo>
                        <a:pt x="0" y="42"/>
                      </a:lnTo>
                      <a:lnTo>
                        <a:pt x="31" y="6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69" name="Freeform 301">
                  <a:extLst>
                    <a:ext uri="{FF2B5EF4-FFF2-40B4-BE49-F238E27FC236}">
                      <a16:creationId xmlns:a16="http://schemas.microsoft.com/office/drawing/2014/main" id="{01F1207A-B9B3-BE02-E08D-9C2CB095F936}"/>
                    </a:ext>
                  </a:extLst>
                </p:cNvPr>
                <p:cNvSpPr>
                  <a:spLocks/>
                </p:cNvSpPr>
                <p:nvPr/>
              </p:nvSpPr>
              <p:spPr bwMode="auto">
                <a:xfrm>
                  <a:off x="2350" y="3126"/>
                  <a:ext cx="30" cy="21"/>
                </a:xfrm>
                <a:custGeom>
                  <a:avLst/>
                  <a:gdLst>
                    <a:gd name="T0" fmla="*/ 31 w 32"/>
                    <a:gd name="T1" fmla="*/ 14 h 22"/>
                    <a:gd name="T2" fmla="*/ 5 w 32"/>
                    <a:gd name="T3" fmla="*/ 0 h 22"/>
                    <a:gd name="T4" fmla="*/ 0 w 32"/>
                    <a:gd name="T5" fmla="*/ 3 h 22"/>
                    <a:gd name="T6" fmla="*/ 31 w 32"/>
                    <a:gd name="T7" fmla="*/ 21 h 22"/>
                    <a:gd name="T8" fmla="*/ 31 w 32"/>
                    <a:gd name="T9" fmla="*/ 14 h 22"/>
                    <a:gd name="T10" fmla="*/ 0 60000 65536"/>
                    <a:gd name="T11" fmla="*/ 0 60000 65536"/>
                    <a:gd name="T12" fmla="*/ 0 60000 65536"/>
                    <a:gd name="T13" fmla="*/ 0 60000 65536"/>
                    <a:gd name="T14" fmla="*/ 0 60000 65536"/>
                    <a:gd name="T15" fmla="*/ 0 w 32"/>
                    <a:gd name="T16" fmla="*/ 0 h 22"/>
                    <a:gd name="T17" fmla="*/ 32 w 32"/>
                    <a:gd name="T18" fmla="*/ 22 h 22"/>
                  </a:gdLst>
                  <a:ahLst/>
                  <a:cxnLst>
                    <a:cxn ang="T10">
                      <a:pos x="T0" y="T1"/>
                    </a:cxn>
                    <a:cxn ang="T11">
                      <a:pos x="T2" y="T3"/>
                    </a:cxn>
                    <a:cxn ang="T12">
                      <a:pos x="T4" y="T5"/>
                    </a:cxn>
                    <a:cxn ang="T13">
                      <a:pos x="T6" y="T7"/>
                    </a:cxn>
                    <a:cxn ang="T14">
                      <a:pos x="T8" y="T9"/>
                    </a:cxn>
                  </a:cxnLst>
                  <a:rect l="T15" t="T16" r="T17" b="T18"/>
                  <a:pathLst>
                    <a:path w="32" h="22">
                      <a:moveTo>
                        <a:pt x="31" y="14"/>
                      </a:moveTo>
                      <a:lnTo>
                        <a:pt x="5" y="0"/>
                      </a:lnTo>
                      <a:lnTo>
                        <a:pt x="0" y="3"/>
                      </a:lnTo>
                      <a:lnTo>
                        <a:pt x="31" y="21"/>
                      </a:lnTo>
                      <a:lnTo>
                        <a:pt x="31" y="14"/>
                      </a:lnTo>
                    </a:path>
                  </a:pathLst>
                </a:custGeom>
                <a:solidFill>
                  <a:srgbClr val="D0C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70" name="Freeform 302">
                  <a:extLst>
                    <a:ext uri="{FF2B5EF4-FFF2-40B4-BE49-F238E27FC236}">
                      <a16:creationId xmlns:a16="http://schemas.microsoft.com/office/drawing/2014/main" id="{9CCA1C0B-9787-C671-8CF7-2D63CDA92E0A}"/>
                    </a:ext>
                  </a:extLst>
                </p:cNvPr>
                <p:cNvSpPr>
                  <a:spLocks/>
                </p:cNvSpPr>
                <p:nvPr/>
              </p:nvSpPr>
              <p:spPr bwMode="auto">
                <a:xfrm>
                  <a:off x="2387" y="3111"/>
                  <a:ext cx="29" cy="58"/>
                </a:xfrm>
                <a:custGeom>
                  <a:avLst/>
                  <a:gdLst>
                    <a:gd name="T0" fmla="*/ 31 w 32"/>
                    <a:gd name="T1" fmla="*/ 60 h 61"/>
                    <a:gd name="T2" fmla="*/ 31 w 32"/>
                    <a:gd name="T3" fmla="*/ 17 h 61"/>
                    <a:gd name="T4" fmla="*/ 0 w 32"/>
                    <a:gd name="T5" fmla="*/ 0 h 61"/>
                    <a:gd name="T6" fmla="*/ 0 w 32"/>
                    <a:gd name="T7" fmla="*/ 42 h 61"/>
                    <a:gd name="T8" fmla="*/ 31 w 32"/>
                    <a:gd name="T9" fmla="*/ 60 h 61"/>
                    <a:gd name="T10" fmla="*/ 0 60000 65536"/>
                    <a:gd name="T11" fmla="*/ 0 60000 65536"/>
                    <a:gd name="T12" fmla="*/ 0 60000 65536"/>
                    <a:gd name="T13" fmla="*/ 0 60000 65536"/>
                    <a:gd name="T14" fmla="*/ 0 60000 65536"/>
                    <a:gd name="T15" fmla="*/ 0 w 32"/>
                    <a:gd name="T16" fmla="*/ 0 h 61"/>
                    <a:gd name="T17" fmla="*/ 32 w 32"/>
                    <a:gd name="T18" fmla="*/ 61 h 61"/>
                  </a:gdLst>
                  <a:ahLst/>
                  <a:cxnLst>
                    <a:cxn ang="T10">
                      <a:pos x="T0" y="T1"/>
                    </a:cxn>
                    <a:cxn ang="T11">
                      <a:pos x="T2" y="T3"/>
                    </a:cxn>
                    <a:cxn ang="T12">
                      <a:pos x="T4" y="T5"/>
                    </a:cxn>
                    <a:cxn ang="T13">
                      <a:pos x="T6" y="T7"/>
                    </a:cxn>
                    <a:cxn ang="T14">
                      <a:pos x="T8" y="T9"/>
                    </a:cxn>
                  </a:cxnLst>
                  <a:rect l="T15" t="T16" r="T17" b="T18"/>
                  <a:pathLst>
                    <a:path w="32" h="61">
                      <a:moveTo>
                        <a:pt x="31" y="60"/>
                      </a:moveTo>
                      <a:lnTo>
                        <a:pt x="31" y="17"/>
                      </a:lnTo>
                      <a:lnTo>
                        <a:pt x="0" y="0"/>
                      </a:lnTo>
                      <a:lnTo>
                        <a:pt x="0" y="42"/>
                      </a:lnTo>
                      <a:lnTo>
                        <a:pt x="31" y="6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71" name="Freeform 303">
                  <a:extLst>
                    <a:ext uri="{FF2B5EF4-FFF2-40B4-BE49-F238E27FC236}">
                      <a16:creationId xmlns:a16="http://schemas.microsoft.com/office/drawing/2014/main" id="{81CFC920-1E76-D3BE-3C81-E30908398E46}"/>
                    </a:ext>
                  </a:extLst>
                </p:cNvPr>
                <p:cNvSpPr>
                  <a:spLocks/>
                </p:cNvSpPr>
                <p:nvPr/>
              </p:nvSpPr>
              <p:spPr bwMode="auto">
                <a:xfrm>
                  <a:off x="2423" y="3132"/>
                  <a:ext cx="29" cy="59"/>
                </a:xfrm>
                <a:custGeom>
                  <a:avLst/>
                  <a:gdLst>
                    <a:gd name="T0" fmla="*/ 31 w 32"/>
                    <a:gd name="T1" fmla="*/ 61 h 62"/>
                    <a:gd name="T2" fmla="*/ 31 w 32"/>
                    <a:gd name="T3" fmla="*/ 18 h 62"/>
                    <a:gd name="T4" fmla="*/ 0 w 32"/>
                    <a:gd name="T5" fmla="*/ 0 h 62"/>
                    <a:gd name="T6" fmla="*/ 0 w 32"/>
                    <a:gd name="T7" fmla="*/ 42 h 62"/>
                    <a:gd name="T8" fmla="*/ 31 w 32"/>
                    <a:gd name="T9" fmla="*/ 61 h 62"/>
                    <a:gd name="T10" fmla="*/ 0 60000 65536"/>
                    <a:gd name="T11" fmla="*/ 0 60000 65536"/>
                    <a:gd name="T12" fmla="*/ 0 60000 65536"/>
                    <a:gd name="T13" fmla="*/ 0 60000 65536"/>
                    <a:gd name="T14" fmla="*/ 0 60000 65536"/>
                    <a:gd name="T15" fmla="*/ 0 w 32"/>
                    <a:gd name="T16" fmla="*/ 0 h 62"/>
                    <a:gd name="T17" fmla="*/ 32 w 32"/>
                    <a:gd name="T18" fmla="*/ 62 h 62"/>
                  </a:gdLst>
                  <a:ahLst/>
                  <a:cxnLst>
                    <a:cxn ang="T10">
                      <a:pos x="T0" y="T1"/>
                    </a:cxn>
                    <a:cxn ang="T11">
                      <a:pos x="T2" y="T3"/>
                    </a:cxn>
                    <a:cxn ang="T12">
                      <a:pos x="T4" y="T5"/>
                    </a:cxn>
                    <a:cxn ang="T13">
                      <a:pos x="T6" y="T7"/>
                    </a:cxn>
                    <a:cxn ang="T14">
                      <a:pos x="T8" y="T9"/>
                    </a:cxn>
                  </a:cxnLst>
                  <a:rect l="T15" t="T16" r="T17" b="T18"/>
                  <a:pathLst>
                    <a:path w="32" h="62">
                      <a:moveTo>
                        <a:pt x="31" y="61"/>
                      </a:moveTo>
                      <a:lnTo>
                        <a:pt x="31" y="18"/>
                      </a:lnTo>
                      <a:lnTo>
                        <a:pt x="0" y="0"/>
                      </a:lnTo>
                      <a:lnTo>
                        <a:pt x="0" y="42"/>
                      </a:lnTo>
                      <a:lnTo>
                        <a:pt x="31" y="6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72" name="Freeform 304">
                  <a:extLst>
                    <a:ext uri="{FF2B5EF4-FFF2-40B4-BE49-F238E27FC236}">
                      <a16:creationId xmlns:a16="http://schemas.microsoft.com/office/drawing/2014/main" id="{3F75BB69-D3F2-4E4D-EFCE-A9A824B119E6}"/>
                    </a:ext>
                  </a:extLst>
                </p:cNvPr>
                <p:cNvSpPr>
                  <a:spLocks/>
                </p:cNvSpPr>
                <p:nvPr/>
              </p:nvSpPr>
              <p:spPr bwMode="auto">
                <a:xfrm>
                  <a:off x="2459" y="3155"/>
                  <a:ext cx="30" cy="59"/>
                </a:xfrm>
                <a:custGeom>
                  <a:avLst/>
                  <a:gdLst>
                    <a:gd name="T0" fmla="*/ 32 w 33"/>
                    <a:gd name="T1" fmla="*/ 61 h 62"/>
                    <a:gd name="T2" fmla="*/ 32 w 33"/>
                    <a:gd name="T3" fmla="*/ 18 h 62"/>
                    <a:gd name="T4" fmla="*/ 0 w 33"/>
                    <a:gd name="T5" fmla="*/ 0 h 62"/>
                    <a:gd name="T6" fmla="*/ 0 w 33"/>
                    <a:gd name="T7" fmla="*/ 42 h 62"/>
                    <a:gd name="T8" fmla="*/ 32 w 33"/>
                    <a:gd name="T9" fmla="*/ 61 h 62"/>
                    <a:gd name="T10" fmla="*/ 0 60000 65536"/>
                    <a:gd name="T11" fmla="*/ 0 60000 65536"/>
                    <a:gd name="T12" fmla="*/ 0 60000 65536"/>
                    <a:gd name="T13" fmla="*/ 0 60000 65536"/>
                    <a:gd name="T14" fmla="*/ 0 60000 65536"/>
                    <a:gd name="T15" fmla="*/ 0 w 33"/>
                    <a:gd name="T16" fmla="*/ 0 h 62"/>
                    <a:gd name="T17" fmla="*/ 33 w 33"/>
                    <a:gd name="T18" fmla="*/ 62 h 62"/>
                  </a:gdLst>
                  <a:ahLst/>
                  <a:cxnLst>
                    <a:cxn ang="T10">
                      <a:pos x="T0" y="T1"/>
                    </a:cxn>
                    <a:cxn ang="T11">
                      <a:pos x="T2" y="T3"/>
                    </a:cxn>
                    <a:cxn ang="T12">
                      <a:pos x="T4" y="T5"/>
                    </a:cxn>
                    <a:cxn ang="T13">
                      <a:pos x="T6" y="T7"/>
                    </a:cxn>
                    <a:cxn ang="T14">
                      <a:pos x="T8" y="T9"/>
                    </a:cxn>
                  </a:cxnLst>
                  <a:rect l="T15" t="T16" r="T17" b="T18"/>
                  <a:pathLst>
                    <a:path w="33" h="62">
                      <a:moveTo>
                        <a:pt x="32" y="61"/>
                      </a:moveTo>
                      <a:lnTo>
                        <a:pt x="32" y="18"/>
                      </a:lnTo>
                      <a:lnTo>
                        <a:pt x="0" y="0"/>
                      </a:lnTo>
                      <a:lnTo>
                        <a:pt x="0" y="42"/>
                      </a:lnTo>
                      <a:lnTo>
                        <a:pt x="32" y="6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73" name="Line 305">
                  <a:extLst>
                    <a:ext uri="{FF2B5EF4-FFF2-40B4-BE49-F238E27FC236}">
                      <a16:creationId xmlns:a16="http://schemas.microsoft.com/office/drawing/2014/main" id="{5793B807-6A9A-935A-0807-DC2CD75A5754}"/>
                    </a:ext>
                  </a:extLst>
                </p:cNvPr>
                <p:cNvSpPr>
                  <a:spLocks noChangeShapeType="1"/>
                </p:cNvSpPr>
                <p:nvPr/>
              </p:nvSpPr>
              <p:spPr bwMode="auto">
                <a:xfrm>
                  <a:off x="2239" y="2998"/>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74" name="Line 306">
                  <a:extLst>
                    <a:ext uri="{FF2B5EF4-FFF2-40B4-BE49-F238E27FC236}">
                      <a16:creationId xmlns:a16="http://schemas.microsoft.com/office/drawing/2014/main" id="{984B6415-B42B-95AD-EFCA-7A96C73BDF1A}"/>
                    </a:ext>
                  </a:extLst>
                </p:cNvPr>
                <p:cNvSpPr>
                  <a:spLocks noChangeShapeType="1"/>
                </p:cNvSpPr>
                <p:nvPr/>
              </p:nvSpPr>
              <p:spPr bwMode="auto">
                <a:xfrm>
                  <a:off x="2239" y="3002"/>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75" name="Line 307">
                  <a:extLst>
                    <a:ext uri="{FF2B5EF4-FFF2-40B4-BE49-F238E27FC236}">
                      <a16:creationId xmlns:a16="http://schemas.microsoft.com/office/drawing/2014/main" id="{7ABC4631-3FC9-BAEB-1BC1-19F9EE8CECDA}"/>
                    </a:ext>
                  </a:extLst>
                </p:cNvPr>
                <p:cNvSpPr>
                  <a:spLocks noChangeShapeType="1"/>
                </p:cNvSpPr>
                <p:nvPr/>
              </p:nvSpPr>
              <p:spPr bwMode="auto">
                <a:xfrm>
                  <a:off x="2239" y="3006"/>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76" name="Line 308">
                  <a:extLst>
                    <a:ext uri="{FF2B5EF4-FFF2-40B4-BE49-F238E27FC236}">
                      <a16:creationId xmlns:a16="http://schemas.microsoft.com/office/drawing/2014/main" id="{DC2F4D89-B102-AC30-B671-501F454272B4}"/>
                    </a:ext>
                  </a:extLst>
                </p:cNvPr>
                <p:cNvSpPr>
                  <a:spLocks noChangeShapeType="1"/>
                </p:cNvSpPr>
                <p:nvPr/>
              </p:nvSpPr>
              <p:spPr bwMode="auto">
                <a:xfrm>
                  <a:off x="2239" y="3010"/>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77" name="Line 309">
                  <a:extLst>
                    <a:ext uri="{FF2B5EF4-FFF2-40B4-BE49-F238E27FC236}">
                      <a16:creationId xmlns:a16="http://schemas.microsoft.com/office/drawing/2014/main" id="{E511DC9E-74B7-233A-EE53-4393680F50F4}"/>
                    </a:ext>
                  </a:extLst>
                </p:cNvPr>
                <p:cNvSpPr>
                  <a:spLocks noChangeShapeType="1"/>
                </p:cNvSpPr>
                <p:nvPr/>
              </p:nvSpPr>
              <p:spPr bwMode="auto">
                <a:xfrm>
                  <a:off x="2239" y="3015"/>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78" name="Line 310">
                  <a:extLst>
                    <a:ext uri="{FF2B5EF4-FFF2-40B4-BE49-F238E27FC236}">
                      <a16:creationId xmlns:a16="http://schemas.microsoft.com/office/drawing/2014/main" id="{49BD321C-5B1B-F7DD-8D47-12CFF9C33D05}"/>
                    </a:ext>
                  </a:extLst>
                </p:cNvPr>
                <p:cNvSpPr>
                  <a:spLocks noChangeShapeType="1"/>
                </p:cNvSpPr>
                <p:nvPr/>
              </p:nvSpPr>
              <p:spPr bwMode="auto">
                <a:xfrm>
                  <a:off x="2239" y="3020"/>
                  <a:ext cx="79" cy="45"/>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79" name="Line 311">
                  <a:extLst>
                    <a:ext uri="{FF2B5EF4-FFF2-40B4-BE49-F238E27FC236}">
                      <a16:creationId xmlns:a16="http://schemas.microsoft.com/office/drawing/2014/main" id="{88F078CA-8073-E842-A4AE-3758FC3F2CA2}"/>
                    </a:ext>
                  </a:extLst>
                </p:cNvPr>
                <p:cNvSpPr>
                  <a:spLocks noChangeShapeType="1"/>
                </p:cNvSpPr>
                <p:nvPr/>
              </p:nvSpPr>
              <p:spPr bwMode="auto">
                <a:xfrm>
                  <a:off x="2239" y="3024"/>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80" name="Line 312">
                  <a:extLst>
                    <a:ext uri="{FF2B5EF4-FFF2-40B4-BE49-F238E27FC236}">
                      <a16:creationId xmlns:a16="http://schemas.microsoft.com/office/drawing/2014/main" id="{7F6FC5FE-9CC4-DC43-D3BA-6558242FF474}"/>
                    </a:ext>
                  </a:extLst>
                </p:cNvPr>
                <p:cNvSpPr>
                  <a:spLocks noChangeShapeType="1"/>
                </p:cNvSpPr>
                <p:nvPr/>
              </p:nvSpPr>
              <p:spPr bwMode="auto">
                <a:xfrm>
                  <a:off x="2239" y="3029"/>
                  <a:ext cx="79" cy="47"/>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81" name="Line 313">
                  <a:extLst>
                    <a:ext uri="{FF2B5EF4-FFF2-40B4-BE49-F238E27FC236}">
                      <a16:creationId xmlns:a16="http://schemas.microsoft.com/office/drawing/2014/main" id="{0B8A2F69-6919-CC8A-86FF-5DC3E871BB53}"/>
                    </a:ext>
                  </a:extLst>
                </p:cNvPr>
                <p:cNvSpPr>
                  <a:spLocks noChangeShapeType="1"/>
                </p:cNvSpPr>
                <p:nvPr/>
              </p:nvSpPr>
              <p:spPr bwMode="auto">
                <a:xfrm>
                  <a:off x="2239" y="3034"/>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82" name="Line 314">
                  <a:extLst>
                    <a:ext uri="{FF2B5EF4-FFF2-40B4-BE49-F238E27FC236}">
                      <a16:creationId xmlns:a16="http://schemas.microsoft.com/office/drawing/2014/main" id="{F17543A0-5912-A71E-5444-031F88B3A7FF}"/>
                    </a:ext>
                  </a:extLst>
                </p:cNvPr>
                <p:cNvSpPr>
                  <a:spLocks noChangeShapeType="1"/>
                </p:cNvSpPr>
                <p:nvPr/>
              </p:nvSpPr>
              <p:spPr bwMode="auto">
                <a:xfrm>
                  <a:off x="2239" y="3038"/>
                  <a:ext cx="79" cy="45"/>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83" name="Line 315">
                  <a:extLst>
                    <a:ext uri="{FF2B5EF4-FFF2-40B4-BE49-F238E27FC236}">
                      <a16:creationId xmlns:a16="http://schemas.microsoft.com/office/drawing/2014/main" id="{44F8C945-E9C5-4B7F-697F-502EA3C73BBA}"/>
                    </a:ext>
                  </a:extLst>
                </p:cNvPr>
                <p:cNvSpPr>
                  <a:spLocks noChangeShapeType="1"/>
                </p:cNvSpPr>
                <p:nvPr/>
              </p:nvSpPr>
              <p:spPr bwMode="auto">
                <a:xfrm>
                  <a:off x="2239" y="3042"/>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84" name="Line 316">
                  <a:extLst>
                    <a:ext uri="{FF2B5EF4-FFF2-40B4-BE49-F238E27FC236}">
                      <a16:creationId xmlns:a16="http://schemas.microsoft.com/office/drawing/2014/main" id="{6BBA4A72-C4C6-D063-E972-BF95CA79289E}"/>
                    </a:ext>
                  </a:extLst>
                </p:cNvPr>
                <p:cNvSpPr>
                  <a:spLocks noChangeShapeType="1"/>
                </p:cNvSpPr>
                <p:nvPr/>
              </p:nvSpPr>
              <p:spPr bwMode="auto">
                <a:xfrm>
                  <a:off x="2239" y="3047"/>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85" name="Line 317">
                  <a:extLst>
                    <a:ext uri="{FF2B5EF4-FFF2-40B4-BE49-F238E27FC236}">
                      <a16:creationId xmlns:a16="http://schemas.microsoft.com/office/drawing/2014/main" id="{5189E1A8-7118-EDB1-19F1-6CAFE6BDAA59}"/>
                    </a:ext>
                  </a:extLst>
                </p:cNvPr>
                <p:cNvSpPr>
                  <a:spLocks noChangeShapeType="1"/>
                </p:cNvSpPr>
                <p:nvPr/>
              </p:nvSpPr>
              <p:spPr bwMode="auto">
                <a:xfrm>
                  <a:off x="2239" y="3051"/>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86" name="Line 318">
                  <a:extLst>
                    <a:ext uri="{FF2B5EF4-FFF2-40B4-BE49-F238E27FC236}">
                      <a16:creationId xmlns:a16="http://schemas.microsoft.com/office/drawing/2014/main" id="{CA378B91-806C-3F93-85D5-51DD4C884098}"/>
                    </a:ext>
                  </a:extLst>
                </p:cNvPr>
                <p:cNvSpPr>
                  <a:spLocks noChangeShapeType="1"/>
                </p:cNvSpPr>
                <p:nvPr/>
              </p:nvSpPr>
              <p:spPr bwMode="auto">
                <a:xfrm>
                  <a:off x="2239" y="3057"/>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87" name="Line 319">
                  <a:extLst>
                    <a:ext uri="{FF2B5EF4-FFF2-40B4-BE49-F238E27FC236}">
                      <a16:creationId xmlns:a16="http://schemas.microsoft.com/office/drawing/2014/main" id="{571A5864-A526-EC74-0648-EE446CFB5AC9}"/>
                    </a:ext>
                  </a:extLst>
                </p:cNvPr>
                <p:cNvSpPr>
                  <a:spLocks noChangeShapeType="1"/>
                </p:cNvSpPr>
                <p:nvPr/>
              </p:nvSpPr>
              <p:spPr bwMode="auto">
                <a:xfrm>
                  <a:off x="2239" y="3061"/>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88" name="Line 320">
                  <a:extLst>
                    <a:ext uri="{FF2B5EF4-FFF2-40B4-BE49-F238E27FC236}">
                      <a16:creationId xmlns:a16="http://schemas.microsoft.com/office/drawing/2014/main" id="{9B3A3334-F028-AC29-2043-1555E59FD037}"/>
                    </a:ext>
                  </a:extLst>
                </p:cNvPr>
                <p:cNvSpPr>
                  <a:spLocks noChangeShapeType="1"/>
                </p:cNvSpPr>
                <p:nvPr/>
              </p:nvSpPr>
              <p:spPr bwMode="auto">
                <a:xfrm>
                  <a:off x="2239" y="3065"/>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89" name="Line 321">
                  <a:extLst>
                    <a:ext uri="{FF2B5EF4-FFF2-40B4-BE49-F238E27FC236}">
                      <a16:creationId xmlns:a16="http://schemas.microsoft.com/office/drawing/2014/main" id="{0AADC1CD-EFAE-C9E4-E9AE-27791638558B}"/>
                    </a:ext>
                  </a:extLst>
                </p:cNvPr>
                <p:cNvSpPr>
                  <a:spLocks noChangeShapeType="1"/>
                </p:cNvSpPr>
                <p:nvPr/>
              </p:nvSpPr>
              <p:spPr bwMode="auto">
                <a:xfrm>
                  <a:off x="2239" y="3069"/>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90" name="Line 322">
                  <a:extLst>
                    <a:ext uri="{FF2B5EF4-FFF2-40B4-BE49-F238E27FC236}">
                      <a16:creationId xmlns:a16="http://schemas.microsoft.com/office/drawing/2014/main" id="{57B7CE9A-B11A-B477-5A89-D9783105E72C}"/>
                    </a:ext>
                  </a:extLst>
                </p:cNvPr>
                <p:cNvSpPr>
                  <a:spLocks noChangeShapeType="1"/>
                </p:cNvSpPr>
                <p:nvPr/>
              </p:nvSpPr>
              <p:spPr bwMode="auto">
                <a:xfrm>
                  <a:off x="2239" y="3074"/>
                  <a:ext cx="79" cy="45"/>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91" name="Line 323">
                  <a:extLst>
                    <a:ext uri="{FF2B5EF4-FFF2-40B4-BE49-F238E27FC236}">
                      <a16:creationId xmlns:a16="http://schemas.microsoft.com/office/drawing/2014/main" id="{41AE1B23-B89B-8AE3-F993-8818185A40A0}"/>
                    </a:ext>
                  </a:extLst>
                </p:cNvPr>
                <p:cNvSpPr>
                  <a:spLocks noChangeShapeType="1"/>
                </p:cNvSpPr>
                <p:nvPr/>
              </p:nvSpPr>
              <p:spPr bwMode="auto">
                <a:xfrm>
                  <a:off x="2239" y="3079"/>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92" name="Line 324">
                  <a:extLst>
                    <a:ext uri="{FF2B5EF4-FFF2-40B4-BE49-F238E27FC236}">
                      <a16:creationId xmlns:a16="http://schemas.microsoft.com/office/drawing/2014/main" id="{B6A1D457-D30C-2FC8-1FD8-9F0F5EEF83CA}"/>
                    </a:ext>
                  </a:extLst>
                </p:cNvPr>
                <p:cNvSpPr>
                  <a:spLocks noChangeShapeType="1"/>
                </p:cNvSpPr>
                <p:nvPr/>
              </p:nvSpPr>
              <p:spPr bwMode="auto">
                <a:xfrm>
                  <a:off x="2239" y="3082"/>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93" name="Line 325">
                  <a:extLst>
                    <a:ext uri="{FF2B5EF4-FFF2-40B4-BE49-F238E27FC236}">
                      <a16:creationId xmlns:a16="http://schemas.microsoft.com/office/drawing/2014/main" id="{F9880430-7527-0588-0669-D6083100D772}"/>
                    </a:ext>
                  </a:extLst>
                </p:cNvPr>
                <p:cNvSpPr>
                  <a:spLocks noChangeShapeType="1"/>
                </p:cNvSpPr>
                <p:nvPr/>
              </p:nvSpPr>
              <p:spPr bwMode="auto">
                <a:xfrm>
                  <a:off x="2239" y="3088"/>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94" name="Line 326">
                  <a:extLst>
                    <a:ext uri="{FF2B5EF4-FFF2-40B4-BE49-F238E27FC236}">
                      <a16:creationId xmlns:a16="http://schemas.microsoft.com/office/drawing/2014/main" id="{FFCDEBA6-ACF0-3E7F-08EA-2F46BBA1C7A0}"/>
                    </a:ext>
                  </a:extLst>
                </p:cNvPr>
                <p:cNvSpPr>
                  <a:spLocks noChangeShapeType="1"/>
                </p:cNvSpPr>
                <p:nvPr/>
              </p:nvSpPr>
              <p:spPr bwMode="auto">
                <a:xfrm>
                  <a:off x="2239" y="3092"/>
                  <a:ext cx="79" cy="45"/>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95" name="Freeform 327">
                  <a:extLst>
                    <a:ext uri="{FF2B5EF4-FFF2-40B4-BE49-F238E27FC236}">
                      <a16:creationId xmlns:a16="http://schemas.microsoft.com/office/drawing/2014/main" id="{8F19F148-A69F-51BD-9CDC-D4ABD58F0A28}"/>
                    </a:ext>
                  </a:extLst>
                </p:cNvPr>
                <p:cNvSpPr>
                  <a:spLocks/>
                </p:cNvSpPr>
                <p:nvPr/>
              </p:nvSpPr>
              <p:spPr bwMode="auto">
                <a:xfrm>
                  <a:off x="2232" y="2976"/>
                  <a:ext cx="16" cy="121"/>
                </a:xfrm>
                <a:custGeom>
                  <a:avLst/>
                  <a:gdLst>
                    <a:gd name="T0" fmla="*/ 0 w 17"/>
                    <a:gd name="T1" fmla="*/ 122 h 127"/>
                    <a:gd name="T2" fmla="*/ 0 w 17"/>
                    <a:gd name="T3" fmla="*/ 0 h 127"/>
                    <a:gd name="T4" fmla="*/ 16 w 17"/>
                    <a:gd name="T5" fmla="*/ 4 h 127"/>
                    <a:gd name="T6" fmla="*/ 16 w 17"/>
                    <a:gd name="T7" fmla="*/ 126 h 127"/>
                    <a:gd name="T8" fmla="*/ 0 w 17"/>
                    <a:gd name="T9" fmla="*/ 122 h 127"/>
                    <a:gd name="T10" fmla="*/ 0 60000 65536"/>
                    <a:gd name="T11" fmla="*/ 0 60000 65536"/>
                    <a:gd name="T12" fmla="*/ 0 60000 65536"/>
                    <a:gd name="T13" fmla="*/ 0 60000 65536"/>
                    <a:gd name="T14" fmla="*/ 0 60000 65536"/>
                    <a:gd name="T15" fmla="*/ 0 w 17"/>
                    <a:gd name="T16" fmla="*/ 0 h 127"/>
                    <a:gd name="T17" fmla="*/ 17 w 17"/>
                    <a:gd name="T18" fmla="*/ 127 h 127"/>
                  </a:gdLst>
                  <a:ahLst/>
                  <a:cxnLst>
                    <a:cxn ang="T10">
                      <a:pos x="T0" y="T1"/>
                    </a:cxn>
                    <a:cxn ang="T11">
                      <a:pos x="T2" y="T3"/>
                    </a:cxn>
                    <a:cxn ang="T12">
                      <a:pos x="T4" y="T5"/>
                    </a:cxn>
                    <a:cxn ang="T13">
                      <a:pos x="T6" y="T7"/>
                    </a:cxn>
                    <a:cxn ang="T14">
                      <a:pos x="T8" y="T9"/>
                    </a:cxn>
                  </a:cxnLst>
                  <a:rect l="T15" t="T16" r="T17" b="T18"/>
                  <a:pathLst>
                    <a:path w="17" h="127">
                      <a:moveTo>
                        <a:pt x="0" y="122"/>
                      </a:moveTo>
                      <a:lnTo>
                        <a:pt x="0" y="0"/>
                      </a:lnTo>
                      <a:lnTo>
                        <a:pt x="16" y="4"/>
                      </a:lnTo>
                      <a:lnTo>
                        <a:pt x="16" y="126"/>
                      </a:lnTo>
                      <a:lnTo>
                        <a:pt x="0" y="122"/>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96" name="Freeform 328">
                  <a:extLst>
                    <a:ext uri="{FF2B5EF4-FFF2-40B4-BE49-F238E27FC236}">
                      <a16:creationId xmlns:a16="http://schemas.microsoft.com/office/drawing/2014/main" id="{71F6892C-1C25-B688-8F76-AA37BD3C4BD8}"/>
                    </a:ext>
                  </a:extLst>
                </p:cNvPr>
                <p:cNvSpPr>
                  <a:spLocks/>
                </p:cNvSpPr>
                <p:nvPr/>
              </p:nvSpPr>
              <p:spPr bwMode="auto">
                <a:xfrm>
                  <a:off x="2251" y="2989"/>
                  <a:ext cx="16" cy="120"/>
                </a:xfrm>
                <a:custGeom>
                  <a:avLst/>
                  <a:gdLst>
                    <a:gd name="T0" fmla="*/ 0 w 17"/>
                    <a:gd name="T1" fmla="*/ 120 h 126"/>
                    <a:gd name="T2" fmla="*/ 0 w 17"/>
                    <a:gd name="T3" fmla="*/ 0 h 126"/>
                    <a:gd name="T4" fmla="*/ 16 w 17"/>
                    <a:gd name="T5" fmla="*/ 4 h 126"/>
                    <a:gd name="T6" fmla="*/ 16 w 17"/>
                    <a:gd name="T7" fmla="*/ 125 h 126"/>
                    <a:gd name="T8" fmla="*/ 0 w 17"/>
                    <a:gd name="T9" fmla="*/ 120 h 126"/>
                    <a:gd name="T10" fmla="*/ 0 60000 65536"/>
                    <a:gd name="T11" fmla="*/ 0 60000 65536"/>
                    <a:gd name="T12" fmla="*/ 0 60000 65536"/>
                    <a:gd name="T13" fmla="*/ 0 60000 65536"/>
                    <a:gd name="T14" fmla="*/ 0 60000 65536"/>
                    <a:gd name="T15" fmla="*/ 0 w 17"/>
                    <a:gd name="T16" fmla="*/ 0 h 126"/>
                    <a:gd name="T17" fmla="*/ 17 w 17"/>
                    <a:gd name="T18" fmla="*/ 126 h 126"/>
                  </a:gdLst>
                  <a:ahLst/>
                  <a:cxnLst>
                    <a:cxn ang="T10">
                      <a:pos x="T0" y="T1"/>
                    </a:cxn>
                    <a:cxn ang="T11">
                      <a:pos x="T2" y="T3"/>
                    </a:cxn>
                    <a:cxn ang="T12">
                      <a:pos x="T4" y="T5"/>
                    </a:cxn>
                    <a:cxn ang="T13">
                      <a:pos x="T6" y="T7"/>
                    </a:cxn>
                    <a:cxn ang="T14">
                      <a:pos x="T8" y="T9"/>
                    </a:cxn>
                  </a:cxnLst>
                  <a:rect l="T15" t="T16" r="T17" b="T18"/>
                  <a:pathLst>
                    <a:path w="17" h="126">
                      <a:moveTo>
                        <a:pt x="0" y="120"/>
                      </a:moveTo>
                      <a:lnTo>
                        <a:pt x="0" y="0"/>
                      </a:lnTo>
                      <a:lnTo>
                        <a:pt x="16" y="4"/>
                      </a:lnTo>
                      <a:lnTo>
                        <a:pt x="16" y="125"/>
                      </a:lnTo>
                      <a:lnTo>
                        <a:pt x="0" y="120"/>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97" name="Freeform 329">
                  <a:extLst>
                    <a:ext uri="{FF2B5EF4-FFF2-40B4-BE49-F238E27FC236}">
                      <a16:creationId xmlns:a16="http://schemas.microsoft.com/office/drawing/2014/main" id="{BC2B5F38-8EA1-BEB3-8440-DAA763D94467}"/>
                    </a:ext>
                  </a:extLst>
                </p:cNvPr>
                <p:cNvSpPr>
                  <a:spLocks/>
                </p:cNvSpPr>
                <p:nvPr/>
              </p:nvSpPr>
              <p:spPr bwMode="auto">
                <a:xfrm>
                  <a:off x="2271" y="3000"/>
                  <a:ext cx="16" cy="119"/>
                </a:xfrm>
                <a:custGeom>
                  <a:avLst/>
                  <a:gdLst>
                    <a:gd name="T0" fmla="*/ 0 w 17"/>
                    <a:gd name="T1" fmla="*/ 120 h 125"/>
                    <a:gd name="T2" fmla="*/ 0 w 17"/>
                    <a:gd name="T3" fmla="*/ 0 h 125"/>
                    <a:gd name="T4" fmla="*/ 16 w 17"/>
                    <a:gd name="T5" fmla="*/ 2 h 125"/>
                    <a:gd name="T6" fmla="*/ 16 w 17"/>
                    <a:gd name="T7" fmla="*/ 124 h 125"/>
                    <a:gd name="T8" fmla="*/ 0 w 17"/>
                    <a:gd name="T9" fmla="*/ 120 h 125"/>
                    <a:gd name="T10" fmla="*/ 0 60000 65536"/>
                    <a:gd name="T11" fmla="*/ 0 60000 65536"/>
                    <a:gd name="T12" fmla="*/ 0 60000 65536"/>
                    <a:gd name="T13" fmla="*/ 0 60000 65536"/>
                    <a:gd name="T14" fmla="*/ 0 60000 65536"/>
                    <a:gd name="T15" fmla="*/ 0 w 17"/>
                    <a:gd name="T16" fmla="*/ 0 h 125"/>
                    <a:gd name="T17" fmla="*/ 17 w 17"/>
                    <a:gd name="T18" fmla="*/ 125 h 125"/>
                  </a:gdLst>
                  <a:ahLst/>
                  <a:cxnLst>
                    <a:cxn ang="T10">
                      <a:pos x="T0" y="T1"/>
                    </a:cxn>
                    <a:cxn ang="T11">
                      <a:pos x="T2" y="T3"/>
                    </a:cxn>
                    <a:cxn ang="T12">
                      <a:pos x="T4" y="T5"/>
                    </a:cxn>
                    <a:cxn ang="T13">
                      <a:pos x="T6" y="T7"/>
                    </a:cxn>
                    <a:cxn ang="T14">
                      <a:pos x="T8" y="T9"/>
                    </a:cxn>
                  </a:cxnLst>
                  <a:rect l="T15" t="T16" r="T17" b="T18"/>
                  <a:pathLst>
                    <a:path w="17" h="125">
                      <a:moveTo>
                        <a:pt x="0" y="120"/>
                      </a:moveTo>
                      <a:lnTo>
                        <a:pt x="0" y="0"/>
                      </a:lnTo>
                      <a:lnTo>
                        <a:pt x="16" y="2"/>
                      </a:lnTo>
                      <a:lnTo>
                        <a:pt x="16" y="124"/>
                      </a:lnTo>
                      <a:lnTo>
                        <a:pt x="0" y="120"/>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98" name="Freeform 330">
                  <a:extLst>
                    <a:ext uri="{FF2B5EF4-FFF2-40B4-BE49-F238E27FC236}">
                      <a16:creationId xmlns:a16="http://schemas.microsoft.com/office/drawing/2014/main" id="{C354BB29-E0B6-835C-0D39-24F0D473E740}"/>
                    </a:ext>
                  </a:extLst>
                </p:cNvPr>
                <p:cNvSpPr>
                  <a:spLocks/>
                </p:cNvSpPr>
                <p:nvPr/>
              </p:nvSpPr>
              <p:spPr bwMode="auto">
                <a:xfrm>
                  <a:off x="2290" y="3011"/>
                  <a:ext cx="15" cy="121"/>
                </a:xfrm>
                <a:custGeom>
                  <a:avLst/>
                  <a:gdLst>
                    <a:gd name="T0" fmla="*/ 1 w 17"/>
                    <a:gd name="T1" fmla="*/ 122 h 127"/>
                    <a:gd name="T2" fmla="*/ 0 w 17"/>
                    <a:gd name="T3" fmla="*/ 0 h 127"/>
                    <a:gd name="T4" fmla="*/ 16 w 17"/>
                    <a:gd name="T5" fmla="*/ 4 h 127"/>
                    <a:gd name="T6" fmla="*/ 16 w 17"/>
                    <a:gd name="T7" fmla="*/ 126 h 127"/>
                    <a:gd name="T8" fmla="*/ 1 w 17"/>
                    <a:gd name="T9" fmla="*/ 122 h 127"/>
                    <a:gd name="T10" fmla="*/ 0 60000 65536"/>
                    <a:gd name="T11" fmla="*/ 0 60000 65536"/>
                    <a:gd name="T12" fmla="*/ 0 60000 65536"/>
                    <a:gd name="T13" fmla="*/ 0 60000 65536"/>
                    <a:gd name="T14" fmla="*/ 0 60000 65536"/>
                    <a:gd name="T15" fmla="*/ 0 w 17"/>
                    <a:gd name="T16" fmla="*/ 0 h 127"/>
                    <a:gd name="T17" fmla="*/ 17 w 17"/>
                    <a:gd name="T18" fmla="*/ 127 h 127"/>
                  </a:gdLst>
                  <a:ahLst/>
                  <a:cxnLst>
                    <a:cxn ang="T10">
                      <a:pos x="T0" y="T1"/>
                    </a:cxn>
                    <a:cxn ang="T11">
                      <a:pos x="T2" y="T3"/>
                    </a:cxn>
                    <a:cxn ang="T12">
                      <a:pos x="T4" y="T5"/>
                    </a:cxn>
                    <a:cxn ang="T13">
                      <a:pos x="T6" y="T7"/>
                    </a:cxn>
                    <a:cxn ang="T14">
                      <a:pos x="T8" y="T9"/>
                    </a:cxn>
                  </a:cxnLst>
                  <a:rect l="T15" t="T16" r="T17" b="T18"/>
                  <a:pathLst>
                    <a:path w="17" h="127">
                      <a:moveTo>
                        <a:pt x="1" y="122"/>
                      </a:moveTo>
                      <a:lnTo>
                        <a:pt x="0" y="0"/>
                      </a:lnTo>
                      <a:lnTo>
                        <a:pt x="16" y="4"/>
                      </a:lnTo>
                      <a:lnTo>
                        <a:pt x="16" y="126"/>
                      </a:lnTo>
                      <a:lnTo>
                        <a:pt x="1" y="122"/>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99" name="Freeform 331">
                  <a:extLst>
                    <a:ext uri="{FF2B5EF4-FFF2-40B4-BE49-F238E27FC236}">
                      <a16:creationId xmlns:a16="http://schemas.microsoft.com/office/drawing/2014/main" id="{29915252-A979-8B0D-5AAB-828ECCAD912A}"/>
                    </a:ext>
                  </a:extLst>
                </p:cNvPr>
                <p:cNvSpPr>
                  <a:spLocks/>
                </p:cNvSpPr>
                <p:nvPr/>
              </p:nvSpPr>
              <p:spPr bwMode="auto">
                <a:xfrm>
                  <a:off x="2311" y="3023"/>
                  <a:ext cx="15" cy="120"/>
                </a:xfrm>
                <a:custGeom>
                  <a:avLst/>
                  <a:gdLst>
                    <a:gd name="T0" fmla="*/ 0 w 17"/>
                    <a:gd name="T1" fmla="*/ 121 h 127"/>
                    <a:gd name="T2" fmla="*/ 0 w 17"/>
                    <a:gd name="T3" fmla="*/ 0 h 127"/>
                    <a:gd name="T4" fmla="*/ 16 w 17"/>
                    <a:gd name="T5" fmla="*/ 4 h 127"/>
                    <a:gd name="T6" fmla="*/ 16 w 17"/>
                    <a:gd name="T7" fmla="*/ 126 h 127"/>
                    <a:gd name="T8" fmla="*/ 0 w 17"/>
                    <a:gd name="T9" fmla="*/ 121 h 127"/>
                    <a:gd name="T10" fmla="*/ 0 60000 65536"/>
                    <a:gd name="T11" fmla="*/ 0 60000 65536"/>
                    <a:gd name="T12" fmla="*/ 0 60000 65536"/>
                    <a:gd name="T13" fmla="*/ 0 60000 65536"/>
                    <a:gd name="T14" fmla="*/ 0 60000 65536"/>
                    <a:gd name="T15" fmla="*/ 0 w 17"/>
                    <a:gd name="T16" fmla="*/ 0 h 127"/>
                    <a:gd name="T17" fmla="*/ 17 w 17"/>
                    <a:gd name="T18" fmla="*/ 127 h 127"/>
                  </a:gdLst>
                  <a:ahLst/>
                  <a:cxnLst>
                    <a:cxn ang="T10">
                      <a:pos x="T0" y="T1"/>
                    </a:cxn>
                    <a:cxn ang="T11">
                      <a:pos x="T2" y="T3"/>
                    </a:cxn>
                    <a:cxn ang="T12">
                      <a:pos x="T4" y="T5"/>
                    </a:cxn>
                    <a:cxn ang="T13">
                      <a:pos x="T6" y="T7"/>
                    </a:cxn>
                    <a:cxn ang="T14">
                      <a:pos x="T8" y="T9"/>
                    </a:cxn>
                  </a:cxnLst>
                  <a:rect l="T15" t="T16" r="T17" b="T18"/>
                  <a:pathLst>
                    <a:path w="17" h="127">
                      <a:moveTo>
                        <a:pt x="0" y="121"/>
                      </a:moveTo>
                      <a:lnTo>
                        <a:pt x="0" y="0"/>
                      </a:lnTo>
                      <a:lnTo>
                        <a:pt x="16" y="4"/>
                      </a:lnTo>
                      <a:lnTo>
                        <a:pt x="16" y="126"/>
                      </a:lnTo>
                      <a:lnTo>
                        <a:pt x="0" y="121"/>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00" name="Freeform 332">
                  <a:extLst>
                    <a:ext uri="{FF2B5EF4-FFF2-40B4-BE49-F238E27FC236}">
                      <a16:creationId xmlns:a16="http://schemas.microsoft.com/office/drawing/2014/main" id="{CABABA5D-356E-E12B-42B8-18A4C5858976}"/>
                    </a:ext>
                  </a:extLst>
                </p:cNvPr>
                <p:cNvSpPr>
                  <a:spLocks/>
                </p:cNvSpPr>
                <p:nvPr/>
              </p:nvSpPr>
              <p:spPr bwMode="auto">
                <a:xfrm>
                  <a:off x="2264" y="3103"/>
                  <a:ext cx="112" cy="69"/>
                </a:xfrm>
                <a:custGeom>
                  <a:avLst/>
                  <a:gdLst>
                    <a:gd name="T0" fmla="*/ 121 w 122"/>
                    <a:gd name="T1" fmla="*/ 14 h 72"/>
                    <a:gd name="T2" fmla="*/ 97 w 122"/>
                    <a:gd name="T3" fmla="*/ 0 h 72"/>
                    <a:gd name="T4" fmla="*/ 0 w 122"/>
                    <a:gd name="T5" fmla="*/ 56 h 72"/>
                    <a:gd name="T6" fmla="*/ 24 w 122"/>
                    <a:gd name="T7" fmla="*/ 71 h 72"/>
                    <a:gd name="T8" fmla="*/ 121 w 122"/>
                    <a:gd name="T9" fmla="*/ 14 h 72"/>
                    <a:gd name="T10" fmla="*/ 0 60000 65536"/>
                    <a:gd name="T11" fmla="*/ 0 60000 65536"/>
                    <a:gd name="T12" fmla="*/ 0 60000 65536"/>
                    <a:gd name="T13" fmla="*/ 0 60000 65536"/>
                    <a:gd name="T14" fmla="*/ 0 60000 65536"/>
                    <a:gd name="T15" fmla="*/ 0 w 122"/>
                    <a:gd name="T16" fmla="*/ 0 h 72"/>
                    <a:gd name="T17" fmla="*/ 122 w 122"/>
                    <a:gd name="T18" fmla="*/ 72 h 72"/>
                  </a:gdLst>
                  <a:ahLst/>
                  <a:cxnLst>
                    <a:cxn ang="T10">
                      <a:pos x="T0" y="T1"/>
                    </a:cxn>
                    <a:cxn ang="T11">
                      <a:pos x="T2" y="T3"/>
                    </a:cxn>
                    <a:cxn ang="T12">
                      <a:pos x="T4" y="T5"/>
                    </a:cxn>
                    <a:cxn ang="T13">
                      <a:pos x="T6" y="T7"/>
                    </a:cxn>
                    <a:cxn ang="T14">
                      <a:pos x="T8" y="T9"/>
                    </a:cxn>
                  </a:cxnLst>
                  <a:rect l="T15" t="T16" r="T17" b="T18"/>
                  <a:pathLst>
                    <a:path w="122" h="72">
                      <a:moveTo>
                        <a:pt x="121" y="14"/>
                      </a:moveTo>
                      <a:lnTo>
                        <a:pt x="97" y="0"/>
                      </a:lnTo>
                      <a:lnTo>
                        <a:pt x="0" y="56"/>
                      </a:lnTo>
                      <a:lnTo>
                        <a:pt x="24" y="71"/>
                      </a:lnTo>
                      <a:lnTo>
                        <a:pt x="121"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01" name="Freeform 333">
                  <a:extLst>
                    <a:ext uri="{FF2B5EF4-FFF2-40B4-BE49-F238E27FC236}">
                      <a16:creationId xmlns:a16="http://schemas.microsoft.com/office/drawing/2014/main" id="{9204A8EB-B00A-8B35-EE3D-B5B709B5A2DB}"/>
                    </a:ext>
                  </a:extLst>
                </p:cNvPr>
                <p:cNvSpPr>
                  <a:spLocks/>
                </p:cNvSpPr>
                <p:nvPr/>
              </p:nvSpPr>
              <p:spPr bwMode="auto">
                <a:xfrm>
                  <a:off x="2264" y="3157"/>
                  <a:ext cx="23" cy="41"/>
                </a:xfrm>
                <a:custGeom>
                  <a:avLst/>
                  <a:gdLst>
                    <a:gd name="T0" fmla="*/ 24 w 25"/>
                    <a:gd name="T1" fmla="*/ 14 h 44"/>
                    <a:gd name="T2" fmla="*/ 0 w 25"/>
                    <a:gd name="T3" fmla="*/ 0 h 44"/>
                    <a:gd name="T4" fmla="*/ 0 w 25"/>
                    <a:gd name="T5" fmla="*/ 28 h 44"/>
                    <a:gd name="T6" fmla="*/ 24 w 25"/>
                    <a:gd name="T7" fmla="*/ 43 h 44"/>
                    <a:gd name="T8" fmla="*/ 24 w 25"/>
                    <a:gd name="T9" fmla="*/ 14 h 44"/>
                    <a:gd name="T10" fmla="*/ 0 60000 65536"/>
                    <a:gd name="T11" fmla="*/ 0 60000 65536"/>
                    <a:gd name="T12" fmla="*/ 0 60000 65536"/>
                    <a:gd name="T13" fmla="*/ 0 60000 65536"/>
                    <a:gd name="T14" fmla="*/ 0 60000 65536"/>
                    <a:gd name="T15" fmla="*/ 0 w 25"/>
                    <a:gd name="T16" fmla="*/ 0 h 44"/>
                    <a:gd name="T17" fmla="*/ 25 w 25"/>
                    <a:gd name="T18" fmla="*/ 44 h 44"/>
                  </a:gdLst>
                  <a:ahLst/>
                  <a:cxnLst>
                    <a:cxn ang="T10">
                      <a:pos x="T0" y="T1"/>
                    </a:cxn>
                    <a:cxn ang="T11">
                      <a:pos x="T2" y="T3"/>
                    </a:cxn>
                    <a:cxn ang="T12">
                      <a:pos x="T4" y="T5"/>
                    </a:cxn>
                    <a:cxn ang="T13">
                      <a:pos x="T6" y="T7"/>
                    </a:cxn>
                    <a:cxn ang="T14">
                      <a:pos x="T8" y="T9"/>
                    </a:cxn>
                  </a:cxnLst>
                  <a:rect l="T15" t="T16" r="T17" b="T18"/>
                  <a:pathLst>
                    <a:path w="25" h="44">
                      <a:moveTo>
                        <a:pt x="24" y="14"/>
                      </a:moveTo>
                      <a:lnTo>
                        <a:pt x="0" y="0"/>
                      </a:lnTo>
                      <a:lnTo>
                        <a:pt x="0" y="28"/>
                      </a:lnTo>
                      <a:lnTo>
                        <a:pt x="24" y="43"/>
                      </a:lnTo>
                      <a:lnTo>
                        <a:pt x="24" y="14"/>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02" name="Freeform 334">
                  <a:extLst>
                    <a:ext uri="{FF2B5EF4-FFF2-40B4-BE49-F238E27FC236}">
                      <a16:creationId xmlns:a16="http://schemas.microsoft.com/office/drawing/2014/main" id="{CD239C0A-2A4C-7760-4A0A-034A56181C79}"/>
                    </a:ext>
                  </a:extLst>
                </p:cNvPr>
                <p:cNvSpPr>
                  <a:spLocks/>
                </p:cNvSpPr>
                <p:nvPr/>
              </p:nvSpPr>
              <p:spPr bwMode="auto">
                <a:xfrm>
                  <a:off x="2286" y="3117"/>
                  <a:ext cx="90" cy="81"/>
                </a:xfrm>
                <a:custGeom>
                  <a:avLst/>
                  <a:gdLst>
                    <a:gd name="T0" fmla="*/ 97 w 98"/>
                    <a:gd name="T1" fmla="*/ 0 h 86"/>
                    <a:gd name="T2" fmla="*/ 0 w 98"/>
                    <a:gd name="T3" fmla="*/ 56 h 86"/>
                    <a:gd name="T4" fmla="*/ 0 w 98"/>
                    <a:gd name="T5" fmla="*/ 85 h 86"/>
                    <a:gd name="T6" fmla="*/ 97 w 98"/>
                    <a:gd name="T7" fmla="*/ 28 h 86"/>
                    <a:gd name="T8" fmla="*/ 97 w 98"/>
                    <a:gd name="T9" fmla="*/ 0 h 86"/>
                    <a:gd name="T10" fmla="*/ 0 60000 65536"/>
                    <a:gd name="T11" fmla="*/ 0 60000 65536"/>
                    <a:gd name="T12" fmla="*/ 0 60000 65536"/>
                    <a:gd name="T13" fmla="*/ 0 60000 65536"/>
                    <a:gd name="T14" fmla="*/ 0 60000 65536"/>
                    <a:gd name="T15" fmla="*/ 0 w 98"/>
                    <a:gd name="T16" fmla="*/ 0 h 86"/>
                    <a:gd name="T17" fmla="*/ 98 w 98"/>
                    <a:gd name="T18" fmla="*/ 86 h 86"/>
                  </a:gdLst>
                  <a:ahLst/>
                  <a:cxnLst>
                    <a:cxn ang="T10">
                      <a:pos x="T0" y="T1"/>
                    </a:cxn>
                    <a:cxn ang="T11">
                      <a:pos x="T2" y="T3"/>
                    </a:cxn>
                    <a:cxn ang="T12">
                      <a:pos x="T4" y="T5"/>
                    </a:cxn>
                    <a:cxn ang="T13">
                      <a:pos x="T6" y="T7"/>
                    </a:cxn>
                    <a:cxn ang="T14">
                      <a:pos x="T8" y="T9"/>
                    </a:cxn>
                  </a:cxnLst>
                  <a:rect l="T15" t="T16" r="T17" b="T18"/>
                  <a:pathLst>
                    <a:path w="98" h="86">
                      <a:moveTo>
                        <a:pt x="97" y="0"/>
                      </a:moveTo>
                      <a:lnTo>
                        <a:pt x="0" y="56"/>
                      </a:lnTo>
                      <a:lnTo>
                        <a:pt x="0" y="85"/>
                      </a:lnTo>
                      <a:lnTo>
                        <a:pt x="97" y="28"/>
                      </a:lnTo>
                      <a:lnTo>
                        <a:pt x="97"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03" name="Freeform 335">
                  <a:extLst>
                    <a:ext uri="{FF2B5EF4-FFF2-40B4-BE49-F238E27FC236}">
                      <a16:creationId xmlns:a16="http://schemas.microsoft.com/office/drawing/2014/main" id="{DD195716-9110-61F9-D7D6-DDA99F8899E0}"/>
                    </a:ext>
                  </a:extLst>
                </p:cNvPr>
                <p:cNvSpPr>
                  <a:spLocks/>
                </p:cNvSpPr>
                <p:nvPr/>
              </p:nvSpPr>
              <p:spPr bwMode="auto">
                <a:xfrm>
                  <a:off x="2353" y="3150"/>
                  <a:ext cx="16" cy="16"/>
                </a:xfrm>
                <a:custGeom>
                  <a:avLst/>
                  <a:gdLst>
                    <a:gd name="T0" fmla="*/ 4 w 17"/>
                    <a:gd name="T1" fmla="*/ 16 h 17"/>
                    <a:gd name="T2" fmla="*/ 1 w 17"/>
                    <a:gd name="T3" fmla="*/ 13 h 17"/>
                    <a:gd name="T4" fmla="*/ 1 w 17"/>
                    <a:gd name="T5" fmla="*/ 12 h 17"/>
                    <a:gd name="T6" fmla="*/ 1 w 17"/>
                    <a:gd name="T7" fmla="*/ 11 h 17"/>
                    <a:gd name="T8" fmla="*/ 0 w 17"/>
                    <a:gd name="T9" fmla="*/ 9 h 17"/>
                    <a:gd name="T10" fmla="*/ 1 w 17"/>
                    <a:gd name="T11" fmla="*/ 7 h 17"/>
                    <a:gd name="T12" fmla="*/ 1 w 17"/>
                    <a:gd name="T13" fmla="*/ 5 h 17"/>
                    <a:gd name="T14" fmla="*/ 3 w 17"/>
                    <a:gd name="T15" fmla="*/ 2 h 17"/>
                    <a:gd name="T16" fmla="*/ 5 w 17"/>
                    <a:gd name="T17" fmla="*/ 1 h 17"/>
                    <a:gd name="T18" fmla="*/ 8 w 17"/>
                    <a:gd name="T19" fmla="*/ 0 h 17"/>
                    <a:gd name="T20" fmla="*/ 9 w 17"/>
                    <a:gd name="T21" fmla="*/ 0 h 17"/>
                    <a:gd name="T22" fmla="*/ 13 w 17"/>
                    <a:gd name="T23" fmla="*/ 2 h 17"/>
                    <a:gd name="T24" fmla="*/ 13 w 17"/>
                    <a:gd name="T25" fmla="*/ 3 h 17"/>
                    <a:gd name="T26" fmla="*/ 14 w 17"/>
                    <a:gd name="T27" fmla="*/ 4 h 17"/>
                    <a:gd name="T28" fmla="*/ 16 w 17"/>
                    <a:gd name="T29" fmla="*/ 5 h 17"/>
                    <a:gd name="T30" fmla="*/ 14 w 17"/>
                    <a:gd name="T31" fmla="*/ 8 h 17"/>
                    <a:gd name="T32" fmla="*/ 13 w 17"/>
                    <a:gd name="T33" fmla="*/ 11 h 17"/>
                    <a:gd name="T34" fmla="*/ 11 w 17"/>
                    <a:gd name="T35" fmla="*/ 13 h 17"/>
                    <a:gd name="T36" fmla="*/ 9 w 17"/>
                    <a:gd name="T37" fmla="*/ 16 h 17"/>
                    <a:gd name="T38" fmla="*/ 6 w 17"/>
                    <a:gd name="T39" fmla="*/ 16 h 17"/>
                    <a:gd name="T40" fmla="*/ 5 w 17"/>
                    <a:gd name="T41" fmla="*/ 16 h 17"/>
                    <a:gd name="T42" fmla="*/ 4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4" y="16"/>
                      </a:moveTo>
                      <a:lnTo>
                        <a:pt x="1" y="13"/>
                      </a:lnTo>
                      <a:lnTo>
                        <a:pt x="1" y="12"/>
                      </a:lnTo>
                      <a:lnTo>
                        <a:pt x="1" y="11"/>
                      </a:lnTo>
                      <a:lnTo>
                        <a:pt x="0" y="9"/>
                      </a:lnTo>
                      <a:lnTo>
                        <a:pt x="1" y="7"/>
                      </a:lnTo>
                      <a:lnTo>
                        <a:pt x="1" y="5"/>
                      </a:lnTo>
                      <a:lnTo>
                        <a:pt x="3" y="2"/>
                      </a:lnTo>
                      <a:lnTo>
                        <a:pt x="5" y="1"/>
                      </a:lnTo>
                      <a:lnTo>
                        <a:pt x="8" y="0"/>
                      </a:lnTo>
                      <a:lnTo>
                        <a:pt x="9" y="0"/>
                      </a:lnTo>
                      <a:lnTo>
                        <a:pt x="13" y="2"/>
                      </a:lnTo>
                      <a:lnTo>
                        <a:pt x="13" y="3"/>
                      </a:lnTo>
                      <a:lnTo>
                        <a:pt x="14" y="4"/>
                      </a:lnTo>
                      <a:lnTo>
                        <a:pt x="16" y="5"/>
                      </a:lnTo>
                      <a:lnTo>
                        <a:pt x="14" y="8"/>
                      </a:lnTo>
                      <a:lnTo>
                        <a:pt x="13" y="11"/>
                      </a:lnTo>
                      <a:lnTo>
                        <a:pt x="11" y="13"/>
                      </a:lnTo>
                      <a:lnTo>
                        <a:pt x="9" y="16"/>
                      </a:lnTo>
                      <a:lnTo>
                        <a:pt x="6" y="16"/>
                      </a:lnTo>
                      <a:lnTo>
                        <a:pt x="5" y="16"/>
                      </a:lnTo>
                      <a:lnTo>
                        <a:pt x="4"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04" name="Freeform 336">
                  <a:extLst>
                    <a:ext uri="{FF2B5EF4-FFF2-40B4-BE49-F238E27FC236}">
                      <a16:creationId xmlns:a16="http://schemas.microsoft.com/office/drawing/2014/main" id="{599B5C5D-2032-4B7C-FD0B-E40A76DE1886}"/>
                    </a:ext>
                  </a:extLst>
                </p:cNvPr>
                <p:cNvSpPr>
                  <a:spLocks/>
                </p:cNvSpPr>
                <p:nvPr/>
              </p:nvSpPr>
              <p:spPr bwMode="auto">
                <a:xfrm>
                  <a:off x="2355" y="3152"/>
                  <a:ext cx="15" cy="16"/>
                </a:xfrm>
                <a:custGeom>
                  <a:avLst/>
                  <a:gdLst>
                    <a:gd name="T0" fmla="*/ 13 w 17"/>
                    <a:gd name="T1" fmla="*/ 11 h 17"/>
                    <a:gd name="T2" fmla="*/ 14 w 17"/>
                    <a:gd name="T3" fmla="*/ 7 h 17"/>
                    <a:gd name="T4" fmla="*/ 16 w 17"/>
                    <a:gd name="T5" fmla="*/ 3 h 17"/>
                    <a:gd name="T6" fmla="*/ 14 w 17"/>
                    <a:gd name="T7" fmla="*/ 2 h 17"/>
                    <a:gd name="T8" fmla="*/ 13 w 17"/>
                    <a:gd name="T9" fmla="*/ 1 h 17"/>
                    <a:gd name="T10" fmla="*/ 13 w 17"/>
                    <a:gd name="T11" fmla="*/ 0 h 17"/>
                    <a:gd name="T12" fmla="*/ 10 w 17"/>
                    <a:gd name="T13" fmla="*/ 0 h 17"/>
                    <a:gd name="T14" fmla="*/ 7 w 17"/>
                    <a:gd name="T15" fmla="*/ 0 h 17"/>
                    <a:gd name="T16" fmla="*/ 4 w 17"/>
                    <a:gd name="T17" fmla="*/ 2 h 17"/>
                    <a:gd name="T18" fmla="*/ 1 w 17"/>
                    <a:gd name="T19" fmla="*/ 4 h 17"/>
                    <a:gd name="T20" fmla="*/ 1 w 17"/>
                    <a:gd name="T21" fmla="*/ 8 h 17"/>
                    <a:gd name="T22" fmla="*/ 0 w 17"/>
                    <a:gd name="T23" fmla="*/ 11 h 17"/>
                    <a:gd name="T24" fmla="*/ 1 w 17"/>
                    <a:gd name="T25" fmla="*/ 13 h 17"/>
                    <a:gd name="T26" fmla="*/ 1 w 17"/>
                    <a:gd name="T27" fmla="*/ 14 h 17"/>
                    <a:gd name="T28" fmla="*/ 1 w 17"/>
                    <a:gd name="T29" fmla="*/ 16 h 17"/>
                    <a:gd name="T30" fmla="*/ 4 w 17"/>
                    <a:gd name="T31" fmla="*/ 16 h 17"/>
                    <a:gd name="T32" fmla="*/ 7 w 17"/>
                    <a:gd name="T33" fmla="*/ 16 h 17"/>
                    <a:gd name="T34" fmla="*/ 10 w 17"/>
                    <a:gd name="T35" fmla="*/ 13 h 17"/>
                    <a:gd name="T36" fmla="*/ 1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3" y="11"/>
                      </a:moveTo>
                      <a:lnTo>
                        <a:pt x="14" y="7"/>
                      </a:lnTo>
                      <a:lnTo>
                        <a:pt x="16" y="3"/>
                      </a:lnTo>
                      <a:lnTo>
                        <a:pt x="14" y="2"/>
                      </a:lnTo>
                      <a:lnTo>
                        <a:pt x="13" y="1"/>
                      </a:lnTo>
                      <a:lnTo>
                        <a:pt x="13" y="0"/>
                      </a:lnTo>
                      <a:lnTo>
                        <a:pt x="10" y="0"/>
                      </a:lnTo>
                      <a:lnTo>
                        <a:pt x="7" y="0"/>
                      </a:lnTo>
                      <a:lnTo>
                        <a:pt x="4" y="2"/>
                      </a:lnTo>
                      <a:lnTo>
                        <a:pt x="1" y="4"/>
                      </a:lnTo>
                      <a:lnTo>
                        <a:pt x="1" y="8"/>
                      </a:lnTo>
                      <a:lnTo>
                        <a:pt x="0" y="11"/>
                      </a:lnTo>
                      <a:lnTo>
                        <a:pt x="1" y="13"/>
                      </a:lnTo>
                      <a:lnTo>
                        <a:pt x="1" y="14"/>
                      </a:lnTo>
                      <a:lnTo>
                        <a:pt x="1" y="16"/>
                      </a:lnTo>
                      <a:lnTo>
                        <a:pt x="4" y="16"/>
                      </a:lnTo>
                      <a:lnTo>
                        <a:pt x="7" y="16"/>
                      </a:lnTo>
                      <a:lnTo>
                        <a:pt x="10" y="13"/>
                      </a:lnTo>
                      <a:lnTo>
                        <a:pt x="1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05" name="Freeform 337">
                  <a:extLst>
                    <a:ext uri="{FF2B5EF4-FFF2-40B4-BE49-F238E27FC236}">
                      <a16:creationId xmlns:a16="http://schemas.microsoft.com/office/drawing/2014/main" id="{F9A27200-671C-EEEC-CE97-414C21DEA218}"/>
                    </a:ext>
                  </a:extLst>
                </p:cNvPr>
                <p:cNvSpPr>
                  <a:spLocks/>
                </p:cNvSpPr>
                <p:nvPr/>
              </p:nvSpPr>
              <p:spPr bwMode="auto">
                <a:xfrm>
                  <a:off x="2357" y="3155"/>
                  <a:ext cx="15" cy="16"/>
                </a:xfrm>
                <a:custGeom>
                  <a:avLst/>
                  <a:gdLst>
                    <a:gd name="T0" fmla="*/ 16 w 17"/>
                    <a:gd name="T1" fmla="*/ 10 h 17"/>
                    <a:gd name="T2" fmla="*/ 16 w 17"/>
                    <a:gd name="T3" fmla="*/ 8 h 17"/>
                    <a:gd name="T4" fmla="*/ 16 w 17"/>
                    <a:gd name="T5" fmla="*/ 5 h 17"/>
                    <a:gd name="T6" fmla="*/ 16 w 17"/>
                    <a:gd name="T7" fmla="*/ 2 h 17"/>
                    <a:gd name="T8" fmla="*/ 16 w 17"/>
                    <a:gd name="T9" fmla="*/ 0 h 17"/>
                    <a:gd name="T10" fmla="*/ 12 w 17"/>
                    <a:gd name="T11" fmla="*/ 0 h 17"/>
                    <a:gd name="T12" fmla="*/ 8 w 17"/>
                    <a:gd name="T13" fmla="*/ 0 h 17"/>
                    <a:gd name="T14" fmla="*/ 4 w 17"/>
                    <a:gd name="T15" fmla="*/ 8 h 17"/>
                    <a:gd name="T16" fmla="*/ 0 w 17"/>
                    <a:gd name="T17" fmla="*/ 8 h 17"/>
                    <a:gd name="T18" fmla="*/ 0 w 17"/>
                    <a:gd name="T19" fmla="*/ 13 h 17"/>
                    <a:gd name="T20" fmla="*/ 0 w 17"/>
                    <a:gd name="T21" fmla="*/ 16 h 17"/>
                    <a:gd name="T22" fmla="*/ 4 w 17"/>
                    <a:gd name="T23" fmla="*/ 16 h 17"/>
                    <a:gd name="T24" fmla="*/ 8 w 17"/>
                    <a:gd name="T25" fmla="*/ 16 h 17"/>
                    <a:gd name="T26" fmla="*/ 16 w 17"/>
                    <a:gd name="T27" fmla="*/ 1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16" y="10"/>
                      </a:moveTo>
                      <a:lnTo>
                        <a:pt x="16" y="8"/>
                      </a:lnTo>
                      <a:lnTo>
                        <a:pt x="16" y="5"/>
                      </a:lnTo>
                      <a:lnTo>
                        <a:pt x="16" y="2"/>
                      </a:lnTo>
                      <a:lnTo>
                        <a:pt x="16" y="0"/>
                      </a:lnTo>
                      <a:lnTo>
                        <a:pt x="12" y="0"/>
                      </a:lnTo>
                      <a:lnTo>
                        <a:pt x="8" y="0"/>
                      </a:lnTo>
                      <a:lnTo>
                        <a:pt x="4" y="8"/>
                      </a:lnTo>
                      <a:lnTo>
                        <a:pt x="0" y="8"/>
                      </a:lnTo>
                      <a:lnTo>
                        <a:pt x="0" y="13"/>
                      </a:lnTo>
                      <a:lnTo>
                        <a:pt x="0" y="16"/>
                      </a:lnTo>
                      <a:lnTo>
                        <a:pt x="4" y="16"/>
                      </a:lnTo>
                      <a:lnTo>
                        <a:pt x="8" y="16"/>
                      </a:lnTo>
                      <a:lnTo>
                        <a:pt x="16"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06" name="Freeform 338">
                  <a:extLst>
                    <a:ext uri="{FF2B5EF4-FFF2-40B4-BE49-F238E27FC236}">
                      <a16:creationId xmlns:a16="http://schemas.microsoft.com/office/drawing/2014/main" id="{3EBAA5C9-24A6-3ACC-1978-B0FB01773783}"/>
                    </a:ext>
                  </a:extLst>
                </p:cNvPr>
                <p:cNvSpPr>
                  <a:spLocks/>
                </p:cNvSpPr>
                <p:nvPr/>
              </p:nvSpPr>
              <p:spPr bwMode="auto">
                <a:xfrm>
                  <a:off x="2343" y="3156"/>
                  <a:ext cx="15" cy="16"/>
                </a:xfrm>
                <a:custGeom>
                  <a:avLst/>
                  <a:gdLst>
                    <a:gd name="T0" fmla="*/ 6 w 17"/>
                    <a:gd name="T1" fmla="*/ 16 h 17"/>
                    <a:gd name="T2" fmla="*/ 2 w 17"/>
                    <a:gd name="T3" fmla="*/ 13 h 17"/>
                    <a:gd name="T4" fmla="*/ 1 w 17"/>
                    <a:gd name="T5" fmla="*/ 13 h 17"/>
                    <a:gd name="T6" fmla="*/ 0 w 17"/>
                    <a:gd name="T7" fmla="*/ 12 h 17"/>
                    <a:gd name="T8" fmla="*/ 0 w 17"/>
                    <a:gd name="T9" fmla="*/ 10 h 17"/>
                    <a:gd name="T10" fmla="*/ 0 w 17"/>
                    <a:gd name="T11" fmla="*/ 8 h 17"/>
                    <a:gd name="T12" fmla="*/ 2 w 17"/>
                    <a:gd name="T13" fmla="*/ 4 h 17"/>
                    <a:gd name="T14" fmla="*/ 3 w 17"/>
                    <a:gd name="T15" fmla="*/ 2 h 17"/>
                    <a:gd name="T16" fmla="*/ 6 w 17"/>
                    <a:gd name="T17" fmla="*/ 1 h 17"/>
                    <a:gd name="T18" fmla="*/ 8 w 17"/>
                    <a:gd name="T19" fmla="*/ 0 h 17"/>
                    <a:gd name="T20" fmla="*/ 9 w 17"/>
                    <a:gd name="T21" fmla="*/ 0 h 17"/>
                    <a:gd name="T22" fmla="*/ 11 w 17"/>
                    <a:gd name="T23" fmla="*/ 0 h 17"/>
                    <a:gd name="T24" fmla="*/ 14 w 17"/>
                    <a:gd name="T25" fmla="*/ 2 h 17"/>
                    <a:gd name="T26" fmla="*/ 16 w 17"/>
                    <a:gd name="T27" fmla="*/ 3 h 17"/>
                    <a:gd name="T28" fmla="*/ 16 w 17"/>
                    <a:gd name="T29" fmla="*/ 5 h 17"/>
                    <a:gd name="T30" fmla="*/ 16 w 17"/>
                    <a:gd name="T31" fmla="*/ 9 h 17"/>
                    <a:gd name="T32" fmla="*/ 14 w 17"/>
                    <a:gd name="T33" fmla="*/ 12 h 17"/>
                    <a:gd name="T34" fmla="*/ 12 w 17"/>
                    <a:gd name="T35" fmla="*/ 13 h 17"/>
                    <a:gd name="T36" fmla="*/ 9 w 17"/>
                    <a:gd name="T37" fmla="*/ 16 h 17"/>
                    <a:gd name="T38" fmla="*/ 7 w 17"/>
                    <a:gd name="T39" fmla="*/ 16 h 17"/>
                    <a:gd name="T40" fmla="*/ 6 w 1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6" y="16"/>
                      </a:moveTo>
                      <a:lnTo>
                        <a:pt x="2" y="13"/>
                      </a:lnTo>
                      <a:lnTo>
                        <a:pt x="1" y="13"/>
                      </a:lnTo>
                      <a:lnTo>
                        <a:pt x="0" y="12"/>
                      </a:lnTo>
                      <a:lnTo>
                        <a:pt x="0" y="10"/>
                      </a:lnTo>
                      <a:lnTo>
                        <a:pt x="0" y="8"/>
                      </a:lnTo>
                      <a:lnTo>
                        <a:pt x="2" y="4"/>
                      </a:lnTo>
                      <a:lnTo>
                        <a:pt x="3" y="2"/>
                      </a:lnTo>
                      <a:lnTo>
                        <a:pt x="6" y="1"/>
                      </a:lnTo>
                      <a:lnTo>
                        <a:pt x="8" y="0"/>
                      </a:lnTo>
                      <a:lnTo>
                        <a:pt x="9" y="0"/>
                      </a:lnTo>
                      <a:lnTo>
                        <a:pt x="11" y="0"/>
                      </a:lnTo>
                      <a:lnTo>
                        <a:pt x="14" y="2"/>
                      </a:lnTo>
                      <a:lnTo>
                        <a:pt x="16" y="3"/>
                      </a:lnTo>
                      <a:lnTo>
                        <a:pt x="16" y="5"/>
                      </a:lnTo>
                      <a:lnTo>
                        <a:pt x="16" y="9"/>
                      </a:lnTo>
                      <a:lnTo>
                        <a:pt x="14" y="12"/>
                      </a:lnTo>
                      <a:lnTo>
                        <a:pt x="12" y="13"/>
                      </a:lnTo>
                      <a:lnTo>
                        <a:pt x="9" y="16"/>
                      </a:lnTo>
                      <a:lnTo>
                        <a:pt x="7" y="16"/>
                      </a:lnTo>
                      <a:lnTo>
                        <a:pt x="6"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07" name="Freeform 339">
                  <a:extLst>
                    <a:ext uri="{FF2B5EF4-FFF2-40B4-BE49-F238E27FC236}">
                      <a16:creationId xmlns:a16="http://schemas.microsoft.com/office/drawing/2014/main" id="{1157BEA9-AD36-84AB-505D-AA544AF7F998}"/>
                    </a:ext>
                  </a:extLst>
                </p:cNvPr>
                <p:cNvSpPr>
                  <a:spLocks/>
                </p:cNvSpPr>
                <p:nvPr/>
              </p:nvSpPr>
              <p:spPr bwMode="auto">
                <a:xfrm>
                  <a:off x="2345" y="3156"/>
                  <a:ext cx="15" cy="16"/>
                </a:xfrm>
                <a:custGeom>
                  <a:avLst/>
                  <a:gdLst>
                    <a:gd name="T0" fmla="*/ 14 w 17"/>
                    <a:gd name="T1" fmla="*/ 12 h 17"/>
                    <a:gd name="T2" fmla="*/ 16 w 17"/>
                    <a:gd name="T3" fmla="*/ 8 h 17"/>
                    <a:gd name="T4" fmla="*/ 16 w 17"/>
                    <a:gd name="T5" fmla="*/ 4 h 17"/>
                    <a:gd name="T6" fmla="*/ 16 w 17"/>
                    <a:gd name="T7" fmla="*/ 2 h 17"/>
                    <a:gd name="T8" fmla="*/ 14 w 17"/>
                    <a:gd name="T9" fmla="*/ 1 h 17"/>
                    <a:gd name="T10" fmla="*/ 11 w 17"/>
                    <a:gd name="T11" fmla="*/ 0 h 17"/>
                    <a:gd name="T12" fmla="*/ 8 w 17"/>
                    <a:gd name="T13" fmla="*/ 1 h 17"/>
                    <a:gd name="T14" fmla="*/ 4 w 17"/>
                    <a:gd name="T15" fmla="*/ 3 h 17"/>
                    <a:gd name="T16" fmla="*/ 3 w 17"/>
                    <a:gd name="T17" fmla="*/ 6 h 17"/>
                    <a:gd name="T18" fmla="*/ 0 w 17"/>
                    <a:gd name="T19" fmla="*/ 9 h 17"/>
                    <a:gd name="T20" fmla="*/ 0 w 17"/>
                    <a:gd name="T21" fmla="*/ 12 h 17"/>
                    <a:gd name="T22" fmla="*/ 0 w 17"/>
                    <a:gd name="T23" fmla="*/ 14 h 17"/>
                    <a:gd name="T24" fmla="*/ 1 w 17"/>
                    <a:gd name="T25" fmla="*/ 16 h 17"/>
                    <a:gd name="T26" fmla="*/ 3 w 17"/>
                    <a:gd name="T27" fmla="*/ 16 h 17"/>
                    <a:gd name="T28" fmla="*/ 4 w 17"/>
                    <a:gd name="T29" fmla="*/ 16 h 17"/>
                    <a:gd name="T30" fmla="*/ 8 w 17"/>
                    <a:gd name="T31" fmla="*/ 16 h 17"/>
                    <a:gd name="T32" fmla="*/ 11 w 17"/>
                    <a:gd name="T33" fmla="*/ 13 h 17"/>
                    <a:gd name="T34" fmla="*/ 14 w 17"/>
                    <a:gd name="T35" fmla="*/ 12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4" y="12"/>
                      </a:moveTo>
                      <a:lnTo>
                        <a:pt x="16" y="8"/>
                      </a:lnTo>
                      <a:lnTo>
                        <a:pt x="16" y="4"/>
                      </a:lnTo>
                      <a:lnTo>
                        <a:pt x="16" y="2"/>
                      </a:lnTo>
                      <a:lnTo>
                        <a:pt x="14" y="1"/>
                      </a:lnTo>
                      <a:lnTo>
                        <a:pt x="11" y="0"/>
                      </a:lnTo>
                      <a:lnTo>
                        <a:pt x="8" y="1"/>
                      </a:lnTo>
                      <a:lnTo>
                        <a:pt x="4" y="3"/>
                      </a:lnTo>
                      <a:lnTo>
                        <a:pt x="3" y="6"/>
                      </a:lnTo>
                      <a:lnTo>
                        <a:pt x="0" y="9"/>
                      </a:lnTo>
                      <a:lnTo>
                        <a:pt x="0" y="12"/>
                      </a:lnTo>
                      <a:lnTo>
                        <a:pt x="0" y="14"/>
                      </a:lnTo>
                      <a:lnTo>
                        <a:pt x="1" y="16"/>
                      </a:lnTo>
                      <a:lnTo>
                        <a:pt x="3" y="16"/>
                      </a:lnTo>
                      <a:lnTo>
                        <a:pt x="4" y="16"/>
                      </a:lnTo>
                      <a:lnTo>
                        <a:pt x="8" y="16"/>
                      </a:lnTo>
                      <a:lnTo>
                        <a:pt x="11" y="13"/>
                      </a:lnTo>
                      <a:lnTo>
                        <a:pt x="14" y="12"/>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08" name="Freeform 340">
                  <a:extLst>
                    <a:ext uri="{FF2B5EF4-FFF2-40B4-BE49-F238E27FC236}">
                      <a16:creationId xmlns:a16="http://schemas.microsoft.com/office/drawing/2014/main" id="{BA486491-233A-27B5-2A91-442072902102}"/>
                    </a:ext>
                  </a:extLst>
                </p:cNvPr>
                <p:cNvSpPr>
                  <a:spLocks/>
                </p:cNvSpPr>
                <p:nvPr/>
              </p:nvSpPr>
              <p:spPr bwMode="auto">
                <a:xfrm>
                  <a:off x="2347" y="3159"/>
                  <a:ext cx="16" cy="17"/>
                </a:xfrm>
                <a:custGeom>
                  <a:avLst/>
                  <a:gdLst>
                    <a:gd name="T0" fmla="*/ 12 w 17"/>
                    <a:gd name="T1" fmla="*/ 10 h 17"/>
                    <a:gd name="T2" fmla="*/ 16 w 17"/>
                    <a:gd name="T3" fmla="*/ 8 h 17"/>
                    <a:gd name="T4" fmla="*/ 16 w 17"/>
                    <a:gd name="T5" fmla="*/ 5 h 17"/>
                    <a:gd name="T6" fmla="*/ 16 w 17"/>
                    <a:gd name="T7" fmla="*/ 2 h 17"/>
                    <a:gd name="T8" fmla="*/ 12 w 17"/>
                    <a:gd name="T9" fmla="*/ 0 h 17"/>
                    <a:gd name="T10" fmla="*/ 9 w 17"/>
                    <a:gd name="T11" fmla="*/ 0 h 17"/>
                    <a:gd name="T12" fmla="*/ 0 w 17"/>
                    <a:gd name="T13" fmla="*/ 8 h 17"/>
                    <a:gd name="T14" fmla="*/ 0 w 17"/>
                    <a:gd name="T15" fmla="*/ 13 h 17"/>
                    <a:gd name="T16" fmla="*/ 0 w 17"/>
                    <a:gd name="T17" fmla="*/ 16 h 17"/>
                    <a:gd name="T18" fmla="*/ 3 w 17"/>
                    <a:gd name="T19" fmla="*/ 16 h 17"/>
                    <a:gd name="T20" fmla="*/ 9 w 17"/>
                    <a:gd name="T21" fmla="*/ 16 h 17"/>
                    <a:gd name="T22" fmla="*/ 12 w 17"/>
                    <a:gd name="T23" fmla="*/ 1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12" y="10"/>
                      </a:moveTo>
                      <a:lnTo>
                        <a:pt x="16" y="8"/>
                      </a:lnTo>
                      <a:lnTo>
                        <a:pt x="16" y="5"/>
                      </a:lnTo>
                      <a:lnTo>
                        <a:pt x="16" y="2"/>
                      </a:lnTo>
                      <a:lnTo>
                        <a:pt x="12" y="0"/>
                      </a:lnTo>
                      <a:lnTo>
                        <a:pt x="9" y="0"/>
                      </a:lnTo>
                      <a:lnTo>
                        <a:pt x="0" y="8"/>
                      </a:lnTo>
                      <a:lnTo>
                        <a:pt x="0" y="13"/>
                      </a:lnTo>
                      <a:lnTo>
                        <a:pt x="0" y="16"/>
                      </a:lnTo>
                      <a:lnTo>
                        <a:pt x="3" y="16"/>
                      </a:lnTo>
                      <a:lnTo>
                        <a:pt x="9" y="16"/>
                      </a:lnTo>
                      <a:lnTo>
                        <a:pt x="12"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09" name="Line 341">
                  <a:extLst>
                    <a:ext uri="{FF2B5EF4-FFF2-40B4-BE49-F238E27FC236}">
                      <a16:creationId xmlns:a16="http://schemas.microsoft.com/office/drawing/2014/main" id="{AA142926-AAF1-245F-5366-450A594867C0}"/>
                    </a:ext>
                  </a:extLst>
                </p:cNvPr>
                <p:cNvSpPr>
                  <a:spLocks noChangeShapeType="1"/>
                </p:cNvSpPr>
                <p:nvPr/>
              </p:nvSpPr>
              <p:spPr bwMode="auto">
                <a:xfrm flipV="1">
                  <a:off x="2301" y="3186"/>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610" name="Freeform 342">
                  <a:extLst>
                    <a:ext uri="{FF2B5EF4-FFF2-40B4-BE49-F238E27FC236}">
                      <a16:creationId xmlns:a16="http://schemas.microsoft.com/office/drawing/2014/main" id="{C707AB60-F879-3D82-8EED-1FAF41CC4AA6}"/>
                    </a:ext>
                  </a:extLst>
                </p:cNvPr>
                <p:cNvSpPr>
                  <a:spLocks/>
                </p:cNvSpPr>
                <p:nvPr/>
              </p:nvSpPr>
              <p:spPr bwMode="auto">
                <a:xfrm>
                  <a:off x="2356" y="3152"/>
                  <a:ext cx="15" cy="16"/>
                </a:xfrm>
                <a:custGeom>
                  <a:avLst/>
                  <a:gdLst>
                    <a:gd name="T0" fmla="*/ 5 w 17"/>
                    <a:gd name="T1" fmla="*/ 16 h 17"/>
                    <a:gd name="T2" fmla="*/ 2 w 17"/>
                    <a:gd name="T3" fmla="*/ 13 h 17"/>
                    <a:gd name="T4" fmla="*/ 1 w 17"/>
                    <a:gd name="T5" fmla="*/ 12 h 17"/>
                    <a:gd name="T6" fmla="*/ 0 w 17"/>
                    <a:gd name="T7" fmla="*/ 9 h 17"/>
                    <a:gd name="T8" fmla="*/ 1 w 17"/>
                    <a:gd name="T9" fmla="*/ 7 h 17"/>
                    <a:gd name="T10" fmla="*/ 2 w 17"/>
                    <a:gd name="T11" fmla="*/ 5 h 17"/>
                    <a:gd name="T12" fmla="*/ 3 w 17"/>
                    <a:gd name="T13" fmla="*/ 2 h 17"/>
                    <a:gd name="T14" fmla="*/ 5 w 17"/>
                    <a:gd name="T15" fmla="*/ 1 h 17"/>
                    <a:gd name="T16" fmla="*/ 8 w 17"/>
                    <a:gd name="T17" fmla="*/ 0 h 17"/>
                    <a:gd name="T18" fmla="*/ 9 w 17"/>
                    <a:gd name="T19" fmla="*/ 0 h 17"/>
                    <a:gd name="T20" fmla="*/ 10 w 17"/>
                    <a:gd name="T21" fmla="*/ 1 h 17"/>
                    <a:gd name="T22" fmla="*/ 13 w 17"/>
                    <a:gd name="T23" fmla="*/ 2 h 17"/>
                    <a:gd name="T24" fmla="*/ 13 w 17"/>
                    <a:gd name="T25" fmla="*/ 3 h 17"/>
                    <a:gd name="T26" fmla="*/ 14 w 17"/>
                    <a:gd name="T27" fmla="*/ 4 h 17"/>
                    <a:gd name="T28" fmla="*/ 16 w 17"/>
                    <a:gd name="T29" fmla="*/ 5 h 17"/>
                    <a:gd name="T30" fmla="*/ 14 w 17"/>
                    <a:gd name="T31" fmla="*/ 8 h 17"/>
                    <a:gd name="T32" fmla="*/ 13 w 17"/>
                    <a:gd name="T33" fmla="*/ 11 h 17"/>
                    <a:gd name="T34" fmla="*/ 11 w 17"/>
                    <a:gd name="T35" fmla="*/ 13 h 17"/>
                    <a:gd name="T36" fmla="*/ 10 w 17"/>
                    <a:gd name="T37" fmla="*/ 16 h 17"/>
                    <a:gd name="T38" fmla="*/ 8 w 17"/>
                    <a:gd name="T39" fmla="*/ 16 h 17"/>
                    <a:gd name="T40" fmla="*/ 5 w 1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5" y="16"/>
                      </a:moveTo>
                      <a:lnTo>
                        <a:pt x="2" y="13"/>
                      </a:lnTo>
                      <a:lnTo>
                        <a:pt x="1" y="12"/>
                      </a:lnTo>
                      <a:lnTo>
                        <a:pt x="0" y="9"/>
                      </a:lnTo>
                      <a:lnTo>
                        <a:pt x="1" y="7"/>
                      </a:lnTo>
                      <a:lnTo>
                        <a:pt x="2" y="5"/>
                      </a:lnTo>
                      <a:lnTo>
                        <a:pt x="3" y="2"/>
                      </a:lnTo>
                      <a:lnTo>
                        <a:pt x="5" y="1"/>
                      </a:lnTo>
                      <a:lnTo>
                        <a:pt x="8" y="0"/>
                      </a:lnTo>
                      <a:lnTo>
                        <a:pt x="9" y="0"/>
                      </a:lnTo>
                      <a:lnTo>
                        <a:pt x="10" y="1"/>
                      </a:lnTo>
                      <a:lnTo>
                        <a:pt x="13" y="2"/>
                      </a:lnTo>
                      <a:lnTo>
                        <a:pt x="13" y="3"/>
                      </a:lnTo>
                      <a:lnTo>
                        <a:pt x="14" y="4"/>
                      </a:lnTo>
                      <a:lnTo>
                        <a:pt x="16" y="5"/>
                      </a:lnTo>
                      <a:lnTo>
                        <a:pt x="14" y="8"/>
                      </a:lnTo>
                      <a:lnTo>
                        <a:pt x="13" y="11"/>
                      </a:lnTo>
                      <a:lnTo>
                        <a:pt x="11" y="13"/>
                      </a:lnTo>
                      <a:lnTo>
                        <a:pt x="10" y="16"/>
                      </a:lnTo>
                      <a:lnTo>
                        <a:pt x="8" y="16"/>
                      </a:lnTo>
                      <a:lnTo>
                        <a:pt x="5"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11" name="Freeform 343">
                  <a:extLst>
                    <a:ext uri="{FF2B5EF4-FFF2-40B4-BE49-F238E27FC236}">
                      <a16:creationId xmlns:a16="http://schemas.microsoft.com/office/drawing/2014/main" id="{A14DE61B-005D-B26D-CC91-3D79CF16B3DC}"/>
                    </a:ext>
                  </a:extLst>
                </p:cNvPr>
                <p:cNvSpPr>
                  <a:spLocks/>
                </p:cNvSpPr>
                <p:nvPr/>
              </p:nvSpPr>
              <p:spPr bwMode="auto">
                <a:xfrm>
                  <a:off x="2358" y="3155"/>
                  <a:ext cx="16" cy="16"/>
                </a:xfrm>
                <a:custGeom>
                  <a:avLst/>
                  <a:gdLst>
                    <a:gd name="T0" fmla="*/ 13 w 17"/>
                    <a:gd name="T1" fmla="*/ 11 h 17"/>
                    <a:gd name="T2" fmla="*/ 14 w 17"/>
                    <a:gd name="T3" fmla="*/ 7 h 17"/>
                    <a:gd name="T4" fmla="*/ 16 w 17"/>
                    <a:gd name="T5" fmla="*/ 3 h 17"/>
                    <a:gd name="T6" fmla="*/ 14 w 17"/>
                    <a:gd name="T7" fmla="*/ 2 h 17"/>
                    <a:gd name="T8" fmla="*/ 13 w 17"/>
                    <a:gd name="T9" fmla="*/ 1 h 17"/>
                    <a:gd name="T10" fmla="*/ 13 w 17"/>
                    <a:gd name="T11" fmla="*/ 0 h 17"/>
                    <a:gd name="T12" fmla="*/ 10 w 17"/>
                    <a:gd name="T13" fmla="*/ 0 h 17"/>
                    <a:gd name="T14" fmla="*/ 8 w 17"/>
                    <a:gd name="T15" fmla="*/ 0 h 17"/>
                    <a:gd name="T16" fmla="*/ 5 w 17"/>
                    <a:gd name="T17" fmla="*/ 2 h 17"/>
                    <a:gd name="T18" fmla="*/ 2 w 17"/>
                    <a:gd name="T19" fmla="*/ 4 h 17"/>
                    <a:gd name="T20" fmla="*/ 1 w 17"/>
                    <a:gd name="T21" fmla="*/ 8 h 17"/>
                    <a:gd name="T22" fmla="*/ 0 w 17"/>
                    <a:gd name="T23" fmla="*/ 12 h 17"/>
                    <a:gd name="T24" fmla="*/ 1 w 17"/>
                    <a:gd name="T25" fmla="*/ 13 h 17"/>
                    <a:gd name="T26" fmla="*/ 2 w 17"/>
                    <a:gd name="T27" fmla="*/ 14 h 17"/>
                    <a:gd name="T28" fmla="*/ 2 w 17"/>
                    <a:gd name="T29" fmla="*/ 16 h 17"/>
                    <a:gd name="T30" fmla="*/ 5 w 17"/>
                    <a:gd name="T31" fmla="*/ 16 h 17"/>
                    <a:gd name="T32" fmla="*/ 8 w 17"/>
                    <a:gd name="T33" fmla="*/ 16 h 17"/>
                    <a:gd name="T34" fmla="*/ 10 w 17"/>
                    <a:gd name="T35" fmla="*/ 13 h 17"/>
                    <a:gd name="T36" fmla="*/ 1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3" y="11"/>
                      </a:moveTo>
                      <a:lnTo>
                        <a:pt x="14" y="7"/>
                      </a:lnTo>
                      <a:lnTo>
                        <a:pt x="16" y="3"/>
                      </a:lnTo>
                      <a:lnTo>
                        <a:pt x="14" y="2"/>
                      </a:lnTo>
                      <a:lnTo>
                        <a:pt x="13" y="1"/>
                      </a:lnTo>
                      <a:lnTo>
                        <a:pt x="13" y="0"/>
                      </a:lnTo>
                      <a:lnTo>
                        <a:pt x="10" y="0"/>
                      </a:lnTo>
                      <a:lnTo>
                        <a:pt x="8" y="0"/>
                      </a:lnTo>
                      <a:lnTo>
                        <a:pt x="5" y="2"/>
                      </a:lnTo>
                      <a:lnTo>
                        <a:pt x="2" y="4"/>
                      </a:lnTo>
                      <a:lnTo>
                        <a:pt x="1" y="8"/>
                      </a:lnTo>
                      <a:lnTo>
                        <a:pt x="0" y="12"/>
                      </a:lnTo>
                      <a:lnTo>
                        <a:pt x="1" y="13"/>
                      </a:lnTo>
                      <a:lnTo>
                        <a:pt x="2" y="14"/>
                      </a:lnTo>
                      <a:lnTo>
                        <a:pt x="2" y="16"/>
                      </a:lnTo>
                      <a:lnTo>
                        <a:pt x="5" y="16"/>
                      </a:lnTo>
                      <a:lnTo>
                        <a:pt x="8" y="16"/>
                      </a:lnTo>
                      <a:lnTo>
                        <a:pt x="10" y="13"/>
                      </a:lnTo>
                      <a:lnTo>
                        <a:pt x="1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12" name="Freeform 344">
                  <a:extLst>
                    <a:ext uri="{FF2B5EF4-FFF2-40B4-BE49-F238E27FC236}">
                      <a16:creationId xmlns:a16="http://schemas.microsoft.com/office/drawing/2014/main" id="{71A01E1F-D41E-8720-E02B-AA7979BE8659}"/>
                    </a:ext>
                  </a:extLst>
                </p:cNvPr>
                <p:cNvSpPr>
                  <a:spLocks/>
                </p:cNvSpPr>
                <p:nvPr/>
              </p:nvSpPr>
              <p:spPr bwMode="auto">
                <a:xfrm>
                  <a:off x="2360" y="3156"/>
                  <a:ext cx="16" cy="16"/>
                </a:xfrm>
                <a:custGeom>
                  <a:avLst/>
                  <a:gdLst>
                    <a:gd name="T0" fmla="*/ 12 w 17"/>
                    <a:gd name="T1" fmla="*/ 11 h 17"/>
                    <a:gd name="T2" fmla="*/ 16 w 17"/>
                    <a:gd name="T3" fmla="*/ 6 h 17"/>
                    <a:gd name="T4" fmla="*/ 16 w 17"/>
                    <a:gd name="T5" fmla="*/ 4 h 17"/>
                    <a:gd name="T6" fmla="*/ 16 w 17"/>
                    <a:gd name="T7" fmla="*/ 2 h 17"/>
                    <a:gd name="T8" fmla="*/ 12 w 17"/>
                    <a:gd name="T9" fmla="*/ 0 h 17"/>
                    <a:gd name="T10" fmla="*/ 9 w 17"/>
                    <a:gd name="T11" fmla="*/ 0 h 17"/>
                    <a:gd name="T12" fmla="*/ 3 w 17"/>
                    <a:gd name="T13" fmla="*/ 6 h 17"/>
                    <a:gd name="T14" fmla="*/ 0 w 17"/>
                    <a:gd name="T15" fmla="*/ 6 h 17"/>
                    <a:gd name="T16" fmla="*/ 0 w 17"/>
                    <a:gd name="T17" fmla="*/ 11 h 17"/>
                    <a:gd name="T18" fmla="*/ 0 w 17"/>
                    <a:gd name="T19" fmla="*/ 13 h 17"/>
                    <a:gd name="T20" fmla="*/ 3 w 17"/>
                    <a:gd name="T21" fmla="*/ 16 h 17"/>
                    <a:gd name="T22" fmla="*/ 6 w 17"/>
                    <a:gd name="T23" fmla="*/ 16 h 17"/>
                    <a:gd name="T24" fmla="*/ 9 w 17"/>
                    <a:gd name="T25" fmla="*/ 16 h 17"/>
                    <a:gd name="T26" fmla="*/ 12 w 17"/>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12" y="11"/>
                      </a:moveTo>
                      <a:lnTo>
                        <a:pt x="16" y="6"/>
                      </a:lnTo>
                      <a:lnTo>
                        <a:pt x="16" y="4"/>
                      </a:lnTo>
                      <a:lnTo>
                        <a:pt x="16" y="2"/>
                      </a:lnTo>
                      <a:lnTo>
                        <a:pt x="12" y="0"/>
                      </a:lnTo>
                      <a:lnTo>
                        <a:pt x="9" y="0"/>
                      </a:lnTo>
                      <a:lnTo>
                        <a:pt x="3" y="6"/>
                      </a:lnTo>
                      <a:lnTo>
                        <a:pt x="0" y="6"/>
                      </a:lnTo>
                      <a:lnTo>
                        <a:pt x="0" y="11"/>
                      </a:lnTo>
                      <a:lnTo>
                        <a:pt x="0" y="13"/>
                      </a:lnTo>
                      <a:lnTo>
                        <a:pt x="3" y="16"/>
                      </a:lnTo>
                      <a:lnTo>
                        <a:pt x="6" y="16"/>
                      </a:lnTo>
                      <a:lnTo>
                        <a:pt x="9" y="16"/>
                      </a:lnTo>
                      <a:lnTo>
                        <a:pt x="12"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13" name="Freeform 345">
                  <a:extLst>
                    <a:ext uri="{FF2B5EF4-FFF2-40B4-BE49-F238E27FC236}">
                      <a16:creationId xmlns:a16="http://schemas.microsoft.com/office/drawing/2014/main" id="{0D5E93C6-F40E-3048-657E-A7686837C604}"/>
                    </a:ext>
                  </a:extLst>
                </p:cNvPr>
                <p:cNvSpPr>
                  <a:spLocks/>
                </p:cNvSpPr>
                <p:nvPr/>
              </p:nvSpPr>
              <p:spPr bwMode="auto">
                <a:xfrm>
                  <a:off x="2347" y="3158"/>
                  <a:ext cx="16" cy="16"/>
                </a:xfrm>
                <a:custGeom>
                  <a:avLst/>
                  <a:gdLst>
                    <a:gd name="T0" fmla="*/ 4 w 17"/>
                    <a:gd name="T1" fmla="*/ 16 h 17"/>
                    <a:gd name="T2" fmla="*/ 1 w 17"/>
                    <a:gd name="T3" fmla="*/ 14 h 17"/>
                    <a:gd name="T4" fmla="*/ 0 w 17"/>
                    <a:gd name="T5" fmla="*/ 13 h 17"/>
                    <a:gd name="T6" fmla="*/ 0 w 17"/>
                    <a:gd name="T7" fmla="*/ 12 h 17"/>
                    <a:gd name="T8" fmla="*/ 0 w 17"/>
                    <a:gd name="T9" fmla="*/ 10 h 17"/>
                    <a:gd name="T10" fmla="*/ 0 w 17"/>
                    <a:gd name="T11" fmla="*/ 8 h 17"/>
                    <a:gd name="T12" fmla="*/ 1 w 17"/>
                    <a:gd name="T13" fmla="*/ 5 h 17"/>
                    <a:gd name="T14" fmla="*/ 3 w 17"/>
                    <a:gd name="T15" fmla="*/ 2 h 17"/>
                    <a:gd name="T16" fmla="*/ 4 w 17"/>
                    <a:gd name="T17" fmla="*/ 1 h 17"/>
                    <a:gd name="T18" fmla="*/ 8 w 17"/>
                    <a:gd name="T19" fmla="*/ 0 h 17"/>
                    <a:gd name="T20" fmla="*/ 9 w 17"/>
                    <a:gd name="T21" fmla="*/ 0 h 17"/>
                    <a:gd name="T22" fmla="*/ 13 w 17"/>
                    <a:gd name="T23" fmla="*/ 2 h 17"/>
                    <a:gd name="T24" fmla="*/ 14 w 17"/>
                    <a:gd name="T25" fmla="*/ 3 h 17"/>
                    <a:gd name="T26" fmla="*/ 16 w 17"/>
                    <a:gd name="T27" fmla="*/ 4 h 17"/>
                    <a:gd name="T28" fmla="*/ 16 w 17"/>
                    <a:gd name="T29" fmla="*/ 5 h 17"/>
                    <a:gd name="T30" fmla="*/ 16 w 17"/>
                    <a:gd name="T31" fmla="*/ 9 h 17"/>
                    <a:gd name="T32" fmla="*/ 13 w 17"/>
                    <a:gd name="T33" fmla="*/ 12 h 17"/>
                    <a:gd name="T34" fmla="*/ 12 w 17"/>
                    <a:gd name="T35" fmla="*/ 14 h 17"/>
                    <a:gd name="T36" fmla="*/ 9 w 17"/>
                    <a:gd name="T37" fmla="*/ 16 h 17"/>
                    <a:gd name="T38" fmla="*/ 7 w 17"/>
                    <a:gd name="T39" fmla="*/ 16 h 17"/>
                    <a:gd name="T40" fmla="*/ 6 w 17"/>
                    <a:gd name="T41" fmla="*/ 16 h 17"/>
                    <a:gd name="T42" fmla="*/ 4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4" y="16"/>
                      </a:moveTo>
                      <a:lnTo>
                        <a:pt x="1" y="14"/>
                      </a:lnTo>
                      <a:lnTo>
                        <a:pt x="0" y="13"/>
                      </a:lnTo>
                      <a:lnTo>
                        <a:pt x="0" y="12"/>
                      </a:lnTo>
                      <a:lnTo>
                        <a:pt x="0" y="10"/>
                      </a:lnTo>
                      <a:lnTo>
                        <a:pt x="0" y="8"/>
                      </a:lnTo>
                      <a:lnTo>
                        <a:pt x="1" y="5"/>
                      </a:lnTo>
                      <a:lnTo>
                        <a:pt x="3" y="2"/>
                      </a:lnTo>
                      <a:lnTo>
                        <a:pt x="4" y="1"/>
                      </a:lnTo>
                      <a:lnTo>
                        <a:pt x="8" y="0"/>
                      </a:lnTo>
                      <a:lnTo>
                        <a:pt x="9" y="0"/>
                      </a:lnTo>
                      <a:lnTo>
                        <a:pt x="13" y="2"/>
                      </a:lnTo>
                      <a:lnTo>
                        <a:pt x="14" y="3"/>
                      </a:lnTo>
                      <a:lnTo>
                        <a:pt x="16" y="4"/>
                      </a:lnTo>
                      <a:lnTo>
                        <a:pt x="16" y="5"/>
                      </a:lnTo>
                      <a:lnTo>
                        <a:pt x="16" y="9"/>
                      </a:lnTo>
                      <a:lnTo>
                        <a:pt x="13" y="12"/>
                      </a:lnTo>
                      <a:lnTo>
                        <a:pt x="12" y="14"/>
                      </a:lnTo>
                      <a:lnTo>
                        <a:pt x="9" y="16"/>
                      </a:lnTo>
                      <a:lnTo>
                        <a:pt x="7" y="16"/>
                      </a:lnTo>
                      <a:lnTo>
                        <a:pt x="6" y="16"/>
                      </a:lnTo>
                      <a:lnTo>
                        <a:pt x="4"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14" name="Freeform 346">
                  <a:extLst>
                    <a:ext uri="{FF2B5EF4-FFF2-40B4-BE49-F238E27FC236}">
                      <a16:creationId xmlns:a16="http://schemas.microsoft.com/office/drawing/2014/main" id="{332950DB-1ACD-BC0C-ACA7-F73AF01FCA5B}"/>
                    </a:ext>
                  </a:extLst>
                </p:cNvPr>
                <p:cNvSpPr>
                  <a:spLocks/>
                </p:cNvSpPr>
                <p:nvPr/>
              </p:nvSpPr>
              <p:spPr bwMode="auto">
                <a:xfrm>
                  <a:off x="2350" y="3158"/>
                  <a:ext cx="16" cy="16"/>
                </a:xfrm>
                <a:custGeom>
                  <a:avLst/>
                  <a:gdLst>
                    <a:gd name="T0" fmla="*/ 12 w 17"/>
                    <a:gd name="T1" fmla="*/ 12 h 17"/>
                    <a:gd name="T2" fmla="*/ 16 w 17"/>
                    <a:gd name="T3" fmla="*/ 8 h 17"/>
                    <a:gd name="T4" fmla="*/ 16 w 17"/>
                    <a:gd name="T5" fmla="*/ 4 h 17"/>
                    <a:gd name="T6" fmla="*/ 16 w 17"/>
                    <a:gd name="T7" fmla="*/ 3 h 17"/>
                    <a:gd name="T8" fmla="*/ 14 w 17"/>
                    <a:gd name="T9" fmla="*/ 2 h 17"/>
                    <a:gd name="T10" fmla="*/ 12 w 17"/>
                    <a:gd name="T11" fmla="*/ 1 h 17"/>
                    <a:gd name="T12" fmla="*/ 11 w 17"/>
                    <a:gd name="T13" fmla="*/ 0 h 17"/>
                    <a:gd name="T14" fmla="*/ 8 w 17"/>
                    <a:gd name="T15" fmla="*/ 1 h 17"/>
                    <a:gd name="T16" fmla="*/ 4 w 17"/>
                    <a:gd name="T17" fmla="*/ 3 h 17"/>
                    <a:gd name="T18" fmla="*/ 1 w 17"/>
                    <a:gd name="T19" fmla="*/ 6 h 17"/>
                    <a:gd name="T20" fmla="*/ 0 w 17"/>
                    <a:gd name="T21" fmla="*/ 9 h 17"/>
                    <a:gd name="T22" fmla="*/ 0 w 17"/>
                    <a:gd name="T23" fmla="*/ 12 h 17"/>
                    <a:gd name="T24" fmla="*/ 0 w 17"/>
                    <a:gd name="T25" fmla="*/ 14 h 17"/>
                    <a:gd name="T26" fmla="*/ 0 w 17"/>
                    <a:gd name="T27" fmla="*/ 16 h 17"/>
                    <a:gd name="T28" fmla="*/ 1 w 17"/>
                    <a:gd name="T29" fmla="*/ 16 h 17"/>
                    <a:gd name="T30" fmla="*/ 4 w 17"/>
                    <a:gd name="T31" fmla="*/ 16 h 17"/>
                    <a:gd name="T32" fmla="*/ 8 w 17"/>
                    <a:gd name="T33" fmla="*/ 16 h 17"/>
                    <a:gd name="T34" fmla="*/ 11 w 17"/>
                    <a:gd name="T35" fmla="*/ 14 h 17"/>
                    <a:gd name="T36" fmla="*/ 12 w 17"/>
                    <a:gd name="T37" fmla="*/ 12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2" y="12"/>
                      </a:moveTo>
                      <a:lnTo>
                        <a:pt x="16" y="8"/>
                      </a:lnTo>
                      <a:lnTo>
                        <a:pt x="16" y="4"/>
                      </a:lnTo>
                      <a:lnTo>
                        <a:pt x="16" y="3"/>
                      </a:lnTo>
                      <a:lnTo>
                        <a:pt x="14" y="2"/>
                      </a:lnTo>
                      <a:lnTo>
                        <a:pt x="12" y="1"/>
                      </a:lnTo>
                      <a:lnTo>
                        <a:pt x="11" y="0"/>
                      </a:lnTo>
                      <a:lnTo>
                        <a:pt x="8" y="1"/>
                      </a:lnTo>
                      <a:lnTo>
                        <a:pt x="4" y="3"/>
                      </a:lnTo>
                      <a:lnTo>
                        <a:pt x="1" y="6"/>
                      </a:lnTo>
                      <a:lnTo>
                        <a:pt x="0" y="9"/>
                      </a:lnTo>
                      <a:lnTo>
                        <a:pt x="0" y="12"/>
                      </a:lnTo>
                      <a:lnTo>
                        <a:pt x="0" y="14"/>
                      </a:lnTo>
                      <a:lnTo>
                        <a:pt x="0" y="16"/>
                      </a:lnTo>
                      <a:lnTo>
                        <a:pt x="1" y="16"/>
                      </a:lnTo>
                      <a:lnTo>
                        <a:pt x="4" y="16"/>
                      </a:lnTo>
                      <a:lnTo>
                        <a:pt x="8" y="16"/>
                      </a:lnTo>
                      <a:lnTo>
                        <a:pt x="11" y="14"/>
                      </a:lnTo>
                      <a:lnTo>
                        <a:pt x="12" y="12"/>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15" name="Freeform 347">
                  <a:extLst>
                    <a:ext uri="{FF2B5EF4-FFF2-40B4-BE49-F238E27FC236}">
                      <a16:creationId xmlns:a16="http://schemas.microsoft.com/office/drawing/2014/main" id="{5D115B94-6C22-085F-F699-D68BA0770833}"/>
                    </a:ext>
                  </a:extLst>
                </p:cNvPr>
                <p:cNvSpPr>
                  <a:spLocks/>
                </p:cNvSpPr>
                <p:nvPr/>
              </p:nvSpPr>
              <p:spPr bwMode="auto">
                <a:xfrm>
                  <a:off x="2351" y="3161"/>
                  <a:ext cx="16" cy="16"/>
                </a:xfrm>
                <a:custGeom>
                  <a:avLst/>
                  <a:gdLst>
                    <a:gd name="T0" fmla="*/ 16 w 17"/>
                    <a:gd name="T1" fmla="*/ 10 h 17"/>
                    <a:gd name="T2" fmla="*/ 16 w 17"/>
                    <a:gd name="T3" fmla="*/ 8 h 17"/>
                    <a:gd name="T4" fmla="*/ 16 w 17"/>
                    <a:gd name="T5" fmla="*/ 5 h 17"/>
                    <a:gd name="T6" fmla="*/ 16 w 17"/>
                    <a:gd name="T7" fmla="*/ 2 h 17"/>
                    <a:gd name="T8" fmla="*/ 16 w 17"/>
                    <a:gd name="T9" fmla="*/ 0 h 17"/>
                    <a:gd name="T10" fmla="*/ 12 w 17"/>
                    <a:gd name="T11" fmla="*/ 0 h 17"/>
                    <a:gd name="T12" fmla="*/ 9 w 17"/>
                    <a:gd name="T13" fmla="*/ 0 h 17"/>
                    <a:gd name="T14" fmla="*/ 3 w 17"/>
                    <a:gd name="T15" fmla="*/ 8 h 17"/>
                    <a:gd name="T16" fmla="*/ 0 w 17"/>
                    <a:gd name="T17" fmla="*/ 8 h 17"/>
                    <a:gd name="T18" fmla="*/ 0 w 17"/>
                    <a:gd name="T19" fmla="*/ 13 h 17"/>
                    <a:gd name="T20" fmla="*/ 0 w 17"/>
                    <a:gd name="T21" fmla="*/ 16 h 17"/>
                    <a:gd name="T22" fmla="*/ 3 w 17"/>
                    <a:gd name="T23" fmla="*/ 16 h 17"/>
                    <a:gd name="T24" fmla="*/ 6 w 17"/>
                    <a:gd name="T25" fmla="*/ 16 h 17"/>
                    <a:gd name="T26" fmla="*/ 9 w 17"/>
                    <a:gd name="T27" fmla="*/ 16 h 17"/>
                    <a:gd name="T28" fmla="*/ 16 w 17"/>
                    <a:gd name="T29" fmla="*/ 1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16" y="10"/>
                      </a:moveTo>
                      <a:lnTo>
                        <a:pt x="16" y="8"/>
                      </a:lnTo>
                      <a:lnTo>
                        <a:pt x="16" y="5"/>
                      </a:lnTo>
                      <a:lnTo>
                        <a:pt x="16" y="2"/>
                      </a:lnTo>
                      <a:lnTo>
                        <a:pt x="16" y="0"/>
                      </a:lnTo>
                      <a:lnTo>
                        <a:pt x="12" y="0"/>
                      </a:lnTo>
                      <a:lnTo>
                        <a:pt x="9" y="0"/>
                      </a:lnTo>
                      <a:lnTo>
                        <a:pt x="3" y="8"/>
                      </a:lnTo>
                      <a:lnTo>
                        <a:pt x="0" y="8"/>
                      </a:lnTo>
                      <a:lnTo>
                        <a:pt x="0" y="13"/>
                      </a:lnTo>
                      <a:lnTo>
                        <a:pt x="0" y="16"/>
                      </a:lnTo>
                      <a:lnTo>
                        <a:pt x="3" y="16"/>
                      </a:lnTo>
                      <a:lnTo>
                        <a:pt x="6" y="16"/>
                      </a:lnTo>
                      <a:lnTo>
                        <a:pt x="9" y="16"/>
                      </a:lnTo>
                      <a:lnTo>
                        <a:pt x="16"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16" name="Freeform 348">
                  <a:extLst>
                    <a:ext uri="{FF2B5EF4-FFF2-40B4-BE49-F238E27FC236}">
                      <a16:creationId xmlns:a16="http://schemas.microsoft.com/office/drawing/2014/main" id="{AB2735B2-D83E-CDBF-46A8-93C0612D6A5E}"/>
                    </a:ext>
                  </a:extLst>
                </p:cNvPr>
                <p:cNvSpPr>
                  <a:spLocks/>
                </p:cNvSpPr>
                <p:nvPr/>
              </p:nvSpPr>
              <p:spPr bwMode="auto">
                <a:xfrm>
                  <a:off x="2299" y="3192"/>
                  <a:ext cx="15" cy="16"/>
                </a:xfrm>
                <a:custGeom>
                  <a:avLst/>
                  <a:gdLst>
                    <a:gd name="T0" fmla="*/ 8 w 17"/>
                    <a:gd name="T1" fmla="*/ 16 h 17"/>
                    <a:gd name="T2" fmla="*/ 2 w 17"/>
                    <a:gd name="T3" fmla="*/ 13 h 17"/>
                    <a:gd name="T4" fmla="*/ 0 w 17"/>
                    <a:gd name="T5" fmla="*/ 10 h 17"/>
                    <a:gd name="T6" fmla="*/ 2 w 17"/>
                    <a:gd name="T7" fmla="*/ 5 h 17"/>
                    <a:gd name="T8" fmla="*/ 5 w 17"/>
                    <a:gd name="T9" fmla="*/ 2 h 17"/>
                    <a:gd name="T10" fmla="*/ 8 w 17"/>
                    <a:gd name="T11" fmla="*/ 0 h 17"/>
                    <a:gd name="T12" fmla="*/ 10 w 17"/>
                    <a:gd name="T13" fmla="*/ 0 h 17"/>
                    <a:gd name="T14" fmla="*/ 16 w 17"/>
                    <a:gd name="T15" fmla="*/ 2 h 17"/>
                    <a:gd name="T16" fmla="*/ 16 w 17"/>
                    <a:gd name="T17" fmla="*/ 5 h 17"/>
                    <a:gd name="T18" fmla="*/ 16 w 17"/>
                    <a:gd name="T19" fmla="*/ 10 h 17"/>
                    <a:gd name="T20" fmla="*/ 13 w 17"/>
                    <a:gd name="T21" fmla="*/ 13 h 17"/>
                    <a:gd name="T22" fmla="*/ 10 w 17"/>
                    <a:gd name="T23" fmla="*/ 16 h 17"/>
                    <a:gd name="T24" fmla="*/ 8 w 17"/>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8" y="16"/>
                      </a:moveTo>
                      <a:lnTo>
                        <a:pt x="2" y="13"/>
                      </a:lnTo>
                      <a:lnTo>
                        <a:pt x="0" y="10"/>
                      </a:lnTo>
                      <a:lnTo>
                        <a:pt x="2" y="5"/>
                      </a:lnTo>
                      <a:lnTo>
                        <a:pt x="5" y="2"/>
                      </a:lnTo>
                      <a:lnTo>
                        <a:pt x="8" y="0"/>
                      </a:lnTo>
                      <a:lnTo>
                        <a:pt x="10" y="0"/>
                      </a:lnTo>
                      <a:lnTo>
                        <a:pt x="16" y="2"/>
                      </a:lnTo>
                      <a:lnTo>
                        <a:pt x="16" y="5"/>
                      </a:lnTo>
                      <a:lnTo>
                        <a:pt x="16" y="10"/>
                      </a:lnTo>
                      <a:lnTo>
                        <a:pt x="13" y="13"/>
                      </a:lnTo>
                      <a:lnTo>
                        <a:pt x="10" y="16"/>
                      </a:lnTo>
                      <a:lnTo>
                        <a:pt x="8"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17" name="Freeform 349">
                  <a:extLst>
                    <a:ext uri="{FF2B5EF4-FFF2-40B4-BE49-F238E27FC236}">
                      <a16:creationId xmlns:a16="http://schemas.microsoft.com/office/drawing/2014/main" id="{33FCABC5-556A-8FAD-5998-975D0AAC5F94}"/>
                    </a:ext>
                  </a:extLst>
                </p:cNvPr>
                <p:cNvSpPr>
                  <a:spLocks/>
                </p:cNvSpPr>
                <p:nvPr/>
              </p:nvSpPr>
              <p:spPr bwMode="auto">
                <a:xfrm>
                  <a:off x="2301" y="3192"/>
                  <a:ext cx="15" cy="16"/>
                </a:xfrm>
                <a:custGeom>
                  <a:avLst/>
                  <a:gdLst>
                    <a:gd name="T0" fmla="*/ 16 w 17"/>
                    <a:gd name="T1" fmla="*/ 10 h 17"/>
                    <a:gd name="T2" fmla="*/ 16 w 17"/>
                    <a:gd name="T3" fmla="*/ 5 h 17"/>
                    <a:gd name="T4" fmla="*/ 16 w 17"/>
                    <a:gd name="T5" fmla="*/ 2 h 17"/>
                    <a:gd name="T6" fmla="*/ 12 w 17"/>
                    <a:gd name="T7" fmla="*/ 0 h 17"/>
                    <a:gd name="T8" fmla="*/ 8 w 17"/>
                    <a:gd name="T9" fmla="*/ 2 h 17"/>
                    <a:gd name="T10" fmla="*/ 4 w 17"/>
                    <a:gd name="T11" fmla="*/ 8 h 17"/>
                    <a:gd name="T12" fmla="*/ 0 w 17"/>
                    <a:gd name="T13" fmla="*/ 13 h 17"/>
                    <a:gd name="T14" fmla="*/ 0 w 17"/>
                    <a:gd name="T15" fmla="*/ 16 h 17"/>
                    <a:gd name="T16" fmla="*/ 4 w 17"/>
                    <a:gd name="T17" fmla="*/ 16 h 17"/>
                    <a:gd name="T18" fmla="*/ 8 w 17"/>
                    <a:gd name="T19" fmla="*/ 16 h 17"/>
                    <a:gd name="T20" fmla="*/ 16 w 17"/>
                    <a:gd name="T21" fmla="*/ 1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16" y="10"/>
                      </a:moveTo>
                      <a:lnTo>
                        <a:pt x="16" y="5"/>
                      </a:lnTo>
                      <a:lnTo>
                        <a:pt x="16" y="2"/>
                      </a:lnTo>
                      <a:lnTo>
                        <a:pt x="12" y="0"/>
                      </a:lnTo>
                      <a:lnTo>
                        <a:pt x="8" y="2"/>
                      </a:lnTo>
                      <a:lnTo>
                        <a:pt x="4" y="8"/>
                      </a:lnTo>
                      <a:lnTo>
                        <a:pt x="0" y="13"/>
                      </a:lnTo>
                      <a:lnTo>
                        <a:pt x="0" y="16"/>
                      </a:lnTo>
                      <a:lnTo>
                        <a:pt x="4" y="16"/>
                      </a:lnTo>
                      <a:lnTo>
                        <a:pt x="8" y="16"/>
                      </a:lnTo>
                      <a:lnTo>
                        <a:pt x="16" y="1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18" name="Line 350">
                  <a:extLst>
                    <a:ext uri="{FF2B5EF4-FFF2-40B4-BE49-F238E27FC236}">
                      <a16:creationId xmlns:a16="http://schemas.microsoft.com/office/drawing/2014/main" id="{FD1026E1-3256-3648-1E06-209B384D260F}"/>
                    </a:ext>
                  </a:extLst>
                </p:cNvPr>
                <p:cNvSpPr>
                  <a:spLocks noChangeShapeType="1"/>
                </p:cNvSpPr>
                <p:nvPr/>
              </p:nvSpPr>
              <p:spPr bwMode="auto">
                <a:xfrm flipV="1">
                  <a:off x="2336" y="3210"/>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619" name="Freeform 351">
                  <a:extLst>
                    <a:ext uri="{FF2B5EF4-FFF2-40B4-BE49-F238E27FC236}">
                      <a16:creationId xmlns:a16="http://schemas.microsoft.com/office/drawing/2014/main" id="{BB2503BC-B613-ADDA-ED80-0AB5C07640AC}"/>
                    </a:ext>
                  </a:extLst>
                </p:cNvPr>
                <p:cNvSpPr>
                  <a:spLocks/>
                </p:cNvSpPr>
                <p:nvPr/>
              </p:nvSpPr>
              <p:spPr bwMode="auto">
                <a:xfrm>
                  <a:off x="2318" y="3213"/>
                  <a:ext cx="16" cy="16"/>
                </a:xfrm>
                <a:custGeom>
                  <a:avLst/>
                  <a:gdLst>
                    <a:gd name="T0" fmla="*/ 5 w 17"/>
                    <a:gd name="T1" fmla="*/ 16 h 17"/>
                    <a:gd name="T2" fmla="*/ 2 w 17"/>
                    <a:gd name="T3" fmla="*/ 13 h 17"/>
                    <a:gd name="T4" fmla="*/ 1 w 17"/>
                    <a:gd name="T5" fmla="*/ 12 h 17"/>
                    <a:gd name="T6" fmla="*/ 1 w 17"/>
                    <a:gd name="T7" fmla="*/ 11 h 17"/>
                    <a:gd name="T8" fmla="*/ 0 w 17"/>
                    <a:gd name="T9" fmla="*/ 10 h 17"/>
                    <a:gd name="T10" fmla="*/ 1 w 17"/>
                    <a:gd name="T11" fmla="*/ 8 h 17"/>
                    <a:gd name="T12" fmla="*/ 2 w 17"/>
                    <a:gd name="T13" fmla="*/ 5 h 17"/>
                    <a:gd name="T14" fmla="*/ 4 w 17"/>
                    <a:gd name="T15" fmla="*/ 2 h 17"/>
                    <a:gd name="T16" fmla="*/ 6 w 17"/>
                    <a:gd name="T17" fmla="*/ 1 h 17"/>
                    <a:gd name="T18" fmla="*/ 8 w 17"/>
                    <a:gd name="T19" fmla="*/ 0 h 17"/>
                    <a:gd name="T20" fmla="*/ 10 w 17"/>
                    <a:gd name="T21" fmla="*/ 0 h 17"/>
                    <a:gd name="T22" fmla="*/ 11 w 17"/>
                    <a:gd name="T23" fmla="*/ 1 h 17"/>
                    <a:gd name="T24" fmla="*/ 14 w 17"/>
                    <a:gd name="T25" fmla="*/ 2 h 17"/>
                    <a:gd name="T26" fmla="*/ 14 w 17"/>
                    <a:gd name="T27" fmla="*/ 3 h 17"/>
                    <a:gd name="T28" fmla="*/ 14 w 17"/>
                    <a:gd name="T29" fmla="*/ 4 h 17"/>
                    <a:gd name="T30" fmla="*/ 16 w 17"/>
                    <a:gd name="T31" fmla="*/ 6 h 17"/>
                    <a:gd name="T32" fmla="*/ 14 w 17"/>
                    <a:gd name="T33" fmla="*/ 8 h 17"/>
                    <a:gd name="T34" fmla="*/ 14 w 17"/>
                    <a:gd name="T35" fmla="*/ 11 h 17"/>
                    <a:gd name="T36" fmla="*/ 12 w 17"/>
                    <a:gd name="T37" fmla="*/ 13 h 17"/>
                    <a:gd name="T38" fmla="*/ 10 w 17"/>
                    <a:gd name="T39" fmla="*/ 16 h 17"/>
                    <a:gd name="T40" fmla="*/ 8 w 17"/>
                    <a:gd name="T41" fmla="*/ 16 h 17"/>
                    <a:gd name="T42" fmla="*/ 6 w 17"/>
                    <a:gd name="T43" fmla="*/ 16 h 17"/>
                    <a:gd name="T44" fmla="*/ 5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5" y="16"/>
                      </a:moveTo>
                      <a:lnTo>
                        <a:pt x="2" y="13"/>
                      </a:lnTo>
                      <a:lnTo>
                        <a:pt x="1" y="12"/>
                      </a:lnTo>
                      <a:lnTo>
                        <a:pt x="1" y="11"/>
                      </a:lnTo>
                      <a:lnTo>
                        <a:pt x="0" y="10"/>
                      </a:lnTo>
                      <a:lnTo>
                        <a:pt x="1" y="8"/>
                      </a:lnTo>
                      <a:lnTo>
                        <a:pt x="2" y="5"/>
                      </a:lnTo>
                      <a:lnTo>
                        <a:pt x="4" y="2"/>
                      </a:lnTo>
                      <a:lnTo>
                        <a:pt x="6" y="1"/>
                      </a:lnTo>
                      <a:lnTo>
                        <a:pt x="8" y="0"/>
                      </a:lnTo>
                      <a:lnTo>
                        <a:pt x="10" y="0"/>
                      </a:lnTo>
                      <a:lnTo>
                        <a:pt x="11" y="1"/>
                      </a:lnTo>
                      <a:lnTo>
                        <a:pt x="14" y="2"/>
                      </a:lnTo>
                      <a:lnTo>
                        <a:pt x="14" y="3"/>
                      </a:lnTo>
                      <a:lnTo>
                        <a:pt x="14" y="4"/>
                      </a:lnTo>
                      <a:lnTo>
                        <a:pt x="16" y="6"/>
                      </a:lnTo>
                      <a:lnTo>
                        <a:pt x="14" y="8"/>
                      </a:lnTo>
                      <a:lnTo>
                        <a:pt x="14" y="11"/>
                      </a:lnTo>
                      <a:lnTo>
                        <a:pt x="12" y="13"/>
                      </a:lnTo>
                      <a:lnTo>
                        <a:pt x="10" y="16"/>
                      </a:lnTo>
                      <a:lnTo>
                        <a:pt x="8" y="16"/>
                      </a:lnTo>
                      <a:lnTo>
                        <a:pt x="6" y="16"/>
                      </a:lnTo>
                      <a:lnTo>
                        <a:pt x="5"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20" name="Freeform 352">
                  <a:extLst>
                    <a:ext uri="{FF2B5EF4-FFF2-40B4-BE49-F238E27FC236}">
                      <a16:creationId xmlns:a16="http://schemas.microsoft.com/office/drawing/2014/main" id="{D79FB6D6-0670-9057-E25C-DB29531D5757}"/>
                    </a:ext>
                  </a:extLst>
                </p:cNvPr>
                <p:cNvSpPr>
                  <a:spLocks/>
                </p:cNvSpPr>
                <p:nvPr/>
              </p:nvSpPr>
              <p:spPr bwMode="auto">
                <a:xfrm>
                  <a:off x="2322" y="3215"/>
                  <a:ext cx="15" cy="16"/>
                </a:xfrm>
                <a:custGeom>
                  <a:avLst/>
                  <a:gdLst>
                    <a:gd name="T0" fmla="*/ 14 w 17"/>
                    <a:gd name="T1" fmla="*/ 11 h 17"/>
                    <a:gd name="T2" fmla="*/ 14 w 17"/>
                    <a:gd name="T3" fmla="*/ 7 h 17"/>
                    <a:gd name="T4" fmla="*/ 16 w 17"/>
                    <a:gd name="T5" fmla="*/ 4 h 17"/>
                    <a:gd name="T6" fmla="*/ 14 w 17"/>
                    <a:gd name="T7" fmla="*/ 2 h 17"/>
                    <a:gd name="T8" fmla="*/ 14 w 17"/>
                    <a:gd name="T9" fmla="*/ 1 h 17"/>
                    <a:gd name="T10" fmla="*/ 14 w 17"/>
                    <a:gd name="T11" fmla="*/ 0 h 17"/>
                    <a:gd name="T12" fmla="*/ 11 w 17"/>
                    <a:gd name="T13" fmla="*/ 0 h 17"/>
                    <a:gd name="T14" fmla="*/ 8 w 17"/>
                    <a:gd name="T15" fmla="*/ 1 h 17"/>
                    <a:gd name="T16" fmla="*/ 4 w 17"/>
                    <a:gd name="T17" fmla="*/ 3 h 17"/>
                    <a:gd name="T18" fmla="*/ 3 w 17"/>
                    <a:gd name="T19" fmla="*/ 6 h 17"/>
                    <a:gd name="T20" fmla="*/ 0 w 17"/>
                    <a:gd name="T21" fmla="*/ 8 h 17"/>
                    <a:gd name="T22" fmla="*/ 0 w 17"/>
                    <a:gd name="T23" fmla="*/ 11 h 17"/>
                    <a:gd name="T24" fmla="*/ 0 w 17"/>
                    <a:gd name="T25" fmla="*/ 14 h 17"/>
                    <a:gd name="T26" fmla="*/ 1 w 17"/>
                    <a:gd name="T27" fmla="*/ 16 h 17"/>
                    <a:gd name="T28" fmla="*/ 3 w 17"/>
                    <a:gd name="T29" fmla="*/ 16 h 17"/>
                    <a:gd name="T30" fmla="*/ 4 w 17"/>
                    <a:gd name="T31" fmla="*/ 16 h 17"/>
                    <a:gd name="T32" fmla="*/ 8 w 17"/>
                    <a:gd name="T33" fmla="*/ 16 h 17"/>
                    <a:gd name="T34" fmla="*/ 11 w 17"/>
                    <a:gd name="T35" fmla="*/ 13 h 17"/>
                    <a:gd name="T36" fmla="*/ 14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4" y="11"/>
                      </a:moveTo>
                      <a:lnTo>
                        <a:pt x="14" y="7"/>
                      </a:lnTo>
                      <a:lnTo>
                        <a:pt x="16" y="4"/>
                      </a:lnTo>
                      <a:lnTo>
                        <a:pt x="14" y="2"/>
                      </a:lnTo>
                      <a:lnTo>
                        <a:pt x="14" y="1"/>
                      </a:lnTo>
                      <a:lnTo>
                        <a:pt x="14" y="0"/>
                      </a:lnTo>
                      <a:lnTo>
                        <a:pt x="11" y="0"/>
                      </a:lnTo>
                      <a:lnTo>
                        <a:pt x="8" y="1"/>
                      </a:lnTo>
                      <a:lnTo>
                        <a:pt x="4" y="3"/>
                      </a:lnTo>
                      <a:lnTo>
                        <a:pt x="3" y="6"/>
                      </a:lnTo>
                      <a:lnTo>
                        <a:pt x="0" y="8"/>
                      </a:lnTo>
                      <a:lnTo>
                        <a:pt x="0" y="11"/>
                      </a:lnTo>
                      <a:lnTo>
                        <a:pt x="0" y="14"/>
                      </a:lnTo>
                      <a:lnTo>
                        <a:pt x="1" y="16"/>
                      </a:lnTo>
                      <a:lnTo>
                        <a:pt x="3" y="16"/>
                      </a:lnTo>
                      <a:lnTo>
                        <a:pt x="4" y="16"/>
                      </a:lnTo>
                      <a:lnTo>
                        <a:pt x="8" y="16"/>
                      </a:lnTo>
                      <a:lnTo>
                        <a:pt x="11" y="13"/>
                      </a:lnTo>
                      <a:lnTo>
                        <a:pt x="14"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21" name="Freeform 353">
                  <a:extLst>
                    <a:ext uri="{FF2B5EF4-FFF2-40B4-BE49-F238E27FC236}">
                      <a16:creationId xmlns:a16="http://schemas.microsoft.com/office/drawing/2014/main" id="{4C816EA6-36D7-8D03-A1C1-EFBD775F67C1}"/>
                    </a:ext>
                  </a:extLst>
                </p:cNvPr>
                <p:cNvSpPr>
                  <a:spLocks/>
                </p:cNvSpPr>
                <p:nvPr/>
              </p:nvSpPr>
              <p:spPr bwMode="auto">
                <a:xfrm>
                  <a:off x="2323" y="3217"/>
                  <a:ext cx="15" cy="17"/>
                </a:xfrm>
                <a:custGeom>
                  <a:avLst/>
                  <a:gdLst>
                    <a:gd name="T0" fmla="*/ 13 w 17"/>
                    <a:gd name="T1" fmla="*/ 11 h 17"/>
                    <a:gd name="T2" fmla="*/ 13 w 17"/>
                    <a:gd name="T3" fmla="*/ 6 h 17"/>
                    <a:gd name="T4" fmla="*/ 16 w 17"/>
                    <a:gd name="T5" fmla="*/ 6 h 17"/>
                    <a:gd name="T6" fmla="*/ 13 w 17"/>
                    <a:gd name="T7" fmla="*/ 2 h 17"/>
                    <a:gd name="T8" fmla="*/ 13 w 17"/>
                    <a:gd name="T9" fmla="*/ 0 h 17"/>
                    <a:gd name="T10" fmla="*/ 10 w 17"/>
                    <a:gd name="T11" fmla="*/ 0 h 17"/>
                    <a:gd name="T12" fmla="*/ 8 w 17"/>
                    <a:gd name="T13" fmla="*/ 2 h 17"/>
                    <a:gd name="T14" fmla="*/ 2 w 17"/>
                    <a:gd name="T15" fmla="*/ 6 h 17"/>
                    <a:gd name="T16" fmla="*/ 0 w 17"/>
                    <a:gd name="T17" fmla="*/ 9 h 17"/>
                    <a:gd name="T18" fmla="*/ 0 w 17"/>
                    <a:gd name="T19" fmla="*/ 11 h 17"/>
                    <a:gd name="T20" fmla="*/ 0 w 17"/>
                    <a:gd name="T21" fmla="*/ 13 h 17"/>
                    <a:gd name="T22" fmla="*/ 2 w 17"/>
                    <a:gd name="T23" fmla="*/ 16 h 17"/>
                    <a:gd name="T24" fmla="*/ 5 w 17"/>
                    <a:gd name="T25" fmla="*/ 16 h 17"/>
                    <a:gd name="T26" fmla="*/ 8 w 17"/>
                    <a:gd name="T27" fmla="*/ 13 h 17"/>
                    <a:gd name="T28" fmla="*/ 13 w 17"/>
                    <a:gd name="T29" fmla="*/ 1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13" y="11"/>
                      </a:moveTo>
                      <a:lnTo>
                        <a:pt x="13" y="6"/>
                      </a:lnTo>
                      <a:lnTo>
                        <a:pt x="16" y="6"/>
                      </a:lnTo>
                      <a:lnTo>
                        <a:pt x="13" y="2"/>
                      </a:lnTo>
                      <a:lnTo>
                        <a:pt x="13" y="0"/>
                      </a:lnTo>
                      <a:lnTo>
                        <a:pt x="10" y="0"/>
                      </a:lnTo>
                      <a:lnTo>
                        <a:pt x="8" y="2"/>
                      </a:lnTo>
                      <a:lnTo>
                        <a:pt x="2" y="6"/>
                      </a:lnTo>
                      <a:lnTo>
                        <a:pt x="0" y="9"/>
                      </a:lnTo>
                      <a:lnTo>
                        <a:pt x="0" y="11"/>
                      </a:lnTo>
                      <a:lnTo>
                        <a:pt x="0" y="13"/>
                      </a:lnTo>
                      <a:lnTo>
                        <a:pt x="2" y="16"/>
                      </a:lnTo>
                      <a:lnTo>
                        <a:pt x="5" y="16"/>
                      </a:lnTo>
                      <a:lnTo>
                        <a:pt x="8" y="13"/>
                      </a:lnTo>
                      <a:lnTo>
                        <a:pt x="1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22" name="Freeform 354">
                  <a:extLst>
                    <a:ext uri="{FF2B5EF4-FFF2-40B4-BE49-F238E27FC236}">
                      <a16:creationId xmlns:a16="http://schemas.microsoft.com/office/drawing/2014/main" id="{AF2A73A3-C17A-E46C-8BD5-84AE2D09F5AF}"/>
                    </a:ext>
                  </a:extLst>
                </p:cNvPr>
                <p:cNvSpPr>
                  <a:spLocks/>
                </p:cNvSpPr>
                <p:nvPr/>
              </p:nvSpPr>
              <p:spPr bwMode="auto">
                <a:xfrm>
                  <a:off x="2311" y="3217"/>
                  <a:ext cx="15" cy="17"/>
                </a:xfrm>
                <a:custGeom>
                  <a:avLst/>
                  <a:gdLst>
                    <a:gd name="T0" fmla="*/ 4 w 17"/>
                    <a:gd name="T1" fmla="*/ 14 h 17"/>
                    <a:gd name="T2" fmla="*/ 1 w 17"/>
                    <a:gd name="T3" fmla="*/ 13 h 17"/>
                    <a:gd name="T4" fmla="*/ 1 w 17"/>
                    <a:gd name="T5" fmla="*/ 12 h 17"/>
                    <a:gd name="T6" fmla="*/ 0 w 17"/>
                    <a:gd name="T7" fmla="*/ 11 h 17"/>
                    <a:gd name="T8" fmla="*/ 0 w 17"/>
                    <a:gd name="T9" fmla="*/ 10 h 17"/>
                    <a:gd name="T10" fmla="*/ 0 w 17"/>
                    <a:gd name="T11" fmla="*/ 8 h 17"/>
                    <a:gd name="T12" fmla="*/ 1 w 17"/>
                    <a:gd name="T13" fmla="*/ 4 h 17"/>
                    <a:gd name="T14" fmla="*/ 3 w 17"/>
                    <a:gd name="T15" fmla="*/ 2 h 17"/>
                    <a:gd name="T16" fmla="*/ 6 w 17"/>
                    <a:gd name="T17" fmla="*/ 1 h 17"/>
                    <a:gd name="T18" fmla="*/ 8 w 17"/>
                    <a:gd name="T19" fmla="*/ 0 h 17"/>
                    <a:gd name="T20" fmla="*/ 9 w 17"/>
                    <a:gd name="T21" fmla="*/ 0 h 17"/>
                    <a:gd name="T22" fmla="*/ 9 w 17"/>
                    <a:gd name="T23" fmla="*/ 1 h 17"/>
                    <a:gd name="T24" fmla="*/ 13 w 17"/>
                    <a:gd name="T25" fmla="*/ 2 h 17"/>
                    <a:gd name="T26" fmla="*/ 14 w 17"/>
                    <a:gd name="T27" fmla="*/ 3 h 17"/>
                    <a:gd name="T28" fmla="*/ 16 w 17"/>
                    <a:gd name="T29" fmla="*/ 4 h 17"/>
                    <a:gd name="T30" fmla="*/ 16 w 17"/>
                    <a:gd name="T31" fmla="*/ 5 h 17"/>
                    <a:gd name="T32" fmla="*/ 16 w 17"/>
                    <a:gd name="T33" fmla="*/ 8 h 17"/>
                    <a:gd name="T34" fmla="*/ 13 w 17"/>
                    <a:gd name="T35" fmla="*/ 11 h 17"/>
                    <a:gd name="T36" fmla="*/ 12 w 17"/>
                    <a:gd name="T37" fmla="*/ 13 h 17"/>
                    <a:gd name="T38" fmla="*/ 9 w 17"/>
                    <a:gd name="T39" fmla="*/ 14 h 17"/>
                    <a:gd name="T40" fmla="*/ 7 w 17"/>
                    <a:gd name="T41" fmla="*/ 16 h 17"/>
                    <a:gd name="T42" fmla="*/ 6 w 17"/>
                    <a:gd name="T43" fmla="*/ 16 h 17"/>
                    <a:gd name="T44" fmla="*/ 4 w 17"/>
                    <a:gd name="T45" fmla="*/ 14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4" y="14"/>
                      </a:moveTo>
                      <a:lnTo>
                        <a:pt x="1" y="13"/>
                      </a:lnTo>
                      <a:lnTo>
                        <a:pt x="1" y="12"/>
                      </a:lnTo>
                      <a:lnTo>
                        <a:pt x="0" y="11"/>
                      </a:lnTo>
                      <a:lnTo>
                        <a:pt x="0" y="10"/>
                      </a:lnTo>
                      <a:lnTo>
                        <a:pt x="0" y="8"/>
                      </a:lnTo>
                      <a:lnTo>
                        <a:pt x="1" y="4"/>
                      </a:lnTo>
                      <a:lnTo>
                        <a:pt x="3" y="2"/>
                      </a:lnTo>
                      <a:lnTo>
                        <a:pt x="6" y="1"/>
                      </a:lnTo>
                      <a:lnTo>
                        <a:pt x="8" y="0"/>
                      </a:lnTo>
                      <a:lnTo>
                        <a:pt x="9" y="0"/>
                      </a:lnTo>
                      <a:lnTo>
                        <a:pt x="9" y="1"/>
                      </a:lnTo>
                      <a:lnTo>
                        <a:pt x="13" y="2"/>
                      </a:lnTo>
                      <a:lnTo>
                        <a:pt x="14" y="3"/>
                      </a:lnTo>
                      <a:lnTo>
                        <a:pt x="16" y="4"/>
                      </a:lnTo>
                      <a:lnTo>
                        <a:pt x="16" y="5"/>
                      </a:lnTo>
                      <a:lnTo>
                        <a:pt x="16" y="8"/>
                      </a:lnTo>
                      <a:lnTo>
                        <a:pt x="13" y="11"/>
                      </a:lnTo>
                      <a:lnTo>
                        <a:pt x="12" y="13"/>
                      </a:lnTo>
                      <a:lnTo>
                        <a:pt x="9" y="14"/>
                      </a:lnTo>
                      <a:lnTo>
                        <a:pt x="7" y="16"/>
                      </a:lnTo>
                      <a:lnTo>
                        <a:pt x="6" y="16"/>
                      </a:lnTo>
                      <a:lnTo>
                        <a:pt x="4" y="14"/>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23" name="Freeform 355">
                  <a:extLst>
                    <a:ext uri="{FF2B5EF4-FFF2-40B4-BE49-F238E27FC236}">
                      <a16:creationId xmlns:a16="http://schemas.microsoft.com/office/drawing/2014/main" id="{60D04495-0EE0-699E-C850-2BCE7BB201A2}"/>
                    </a:ext>
                  </a:extLst>
                </p:cNvPr>
                <p:cNvSpPr>
                  <a:spLocks/>
                </p:cNvSpPr>
                <p:nvPr/>
              </p:nvSpPr>
              <p:spPr bwMode="auto">
                <a:xfrm>
                  <a:off x="2314" y="3219"/>
                  <a:ext cx="15" cy="16"/>
                </a:xfrm>
                <a:custGeom>
                  <a:avLst/>
                  <a:gdLst>
                    <a:gd name="T0" fmla="*/ 12 w 17"/>
                    <a:gd name="T1" fmla="*/ 11 h 17"/>
                    <a:gd name="T2" fmla="*/ 16 w 17"/>
                    <a:gd name="T3" fmla="*/ 7 h 17"/>
                    <a:gd name="T4" fmla="*/ 16 w 17"/>
                    <a:gd name="T5" fmla="*/ 3 h 17"/>
                    <a:gd name="T6" fmla="*/ 16 w 17"/>
                    <a:gd name="T7" fmla="*/ 2 h 17"/>
                    <a:gd name="T8" fmla="*/ 14 w 17"/>
                    <a:gd name="T9" fmla="*/ 1 h 17"/>
                    <a:gd name="T10" fmla="*/ 12 w 17"/>
                    <a:gd name="T11" fmla="*/ 0 h 17"/>
                    <a:gd name="T12" fmla="*/ 11 w 17"/>
                    <a:gd name="T13" fmla="*/ 0 h 17"/>
                    <a:gd name="T14" fmla="*/ 8 w 17"/>
                    <a:gd name="T15" fmla="*/ 1 h 17"/>
                    <a:gd name="T16" fmla="*/ 4 w 17"/>
                    <a:gd name="T17" fmla="*/ 2 h 17"/>
                    <a:gd name="T18" fmla="*/ 1 w 17"/>
                    <a:gd name="T19" fmla="*/ 6 h 17"/>
                    <a:gd name="T20" fmla="*/ 1 w 17"/>
                    <a:gd name="T21" fmla="*/ 8 h 17"/>
                    <a:gd name="T22" fmla="*/ 0 w 17"/>
                    <a:gd name="T23" fmla="*/ 11 h 17"/>
                    <a:gd name="T24" fmla="*/ 1 w 17"/>
                    <a:gd name="T25" fmla="*/ 14 h 17"/>
                    <a:gd name="T26" fmla="*/ 4 w 17"/>
                    <a:gd name="T27" fmla="*/ 16 h 17"/>
                    <a:gd name="T28" fmla="*/ 8 w 17"/>
                    <a:gd name="T29" fmla="*/ 14 h 17"/>
                    <a:gd name="T30" fmla="*/ 11 w 17"/>
                    <a:gd name="T31" fmla="*/ 13 h 17"/>
                    <a:gd name="T32" fmla="*/ 12 w 17"/>
                    <a:gd name="T33" fmla="*/ 11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12" y="11"/>
                      </a:moveTo>
                      <a:lnTo>
                        <a:pt x="16" y="7"/>
                      </a:lnTo>
                      <a:lnTo>
                        <a:pt x="16" y="3"/>
                      </a:lnTo>
                      <a:lnTo>
                        <a:pt x="16" y="2"/>
                      </a:lnTo>
                      <a:lnTo>
                        <a:pt x="14" y="1"/>
                      </a:lnTo>
                      <a:lnTo>
                        <a:pt x="12" y="0"/>
                      </a:lnTo>
                      <a:lnTo>
                        <a:pt x="11" y="0"/>
                      </a:lnTo>
                      <a:lnTo>
                        <a:pt x="8" y="1"/>
                      </a:lnTo>
                      <a:lnTo>
                        <a:pt x="4" y="2"/>
                      </a:lnTo>
                      <a:lnTo>
                        <a:pt x="1" y="6"/>
                      </a:lnTo>
                      <a:lnTo>
                        <a:pt x="1" y="8"/>
                      </a:lnTo>
                      <a:lnTo>
                        <a:pt x="0" y="11"/>
                      </a:lnTo>
                      <a:lnTo>
                        <a:pt x="1" y="14"/>
                      </a:lnTo>
                      <a:lnTo>
                        <a:pt x="4" y="16"/>
                      </a:lnTo>
                      <a:lnTo>
                        <a:pt x="8" y="14"/>
                      </a:lnTo>
                      <a:lnTo>
                        <a:pt x="11" y="13"/>
                      </a:lnTo>
                      <a:lnTo>
                        <a:pt x="12"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24" name="Freeform 356">
                  <a:extLst>
                    <a:ext uri="{FF2B5EF4-FFF2-40B4-BE49-F238E27FC236}">
                      <a16:creationId xmlns:a16="http://schemas.microsoft.com/office/drawing/2014/main" id="{7A94ECF6-E484-BA8E-759D-562D319C2A21}"/>
                    </a:ext>
                  </a:extLst>
                </p:cNvPr>
                <p:cNvSpPr>
                  <a:spLocks/>
                </p:cNvSpPr>
                <p:nvPr/>
              </p:nvSpPr>
              <p:spPr bwMode="auto">
                <a:xfrm>
                  <a:off x="2314" y="3222"/>
                  <a:ext cx="16" cy="16"/>
                </a:xfrm>
                <a:custGeom>
                  <a:avLst/>
                  <a:gdLst>
                    <a:gd name="T0" fmla="*/ 13 w 17"/>
                    <a:gd name="T1" fmla="*/ 11 h 17"/>
                    <a:gd name="T2" fmla="*/ 16 w 17"/>
                    <a:gd name="T3" fmla="*/ 6 h 17"/>
                    <a:gd name="T4" fmla="*/ 16 w 17"/>
                    <a:gd name="T5" fmla="*/ 4 h 17"/>
                    <a:gd name="T6" fmla="*/ 16 w 17"/>
                    <a:gd name="T7" fmla="*/ 2 h 17"/>
                    <a:gd name="T8" fmla="*/ 13 w 17"/>
                    <a:gd name="T9" fmla="*/ 0 h 17"/>
                    <a:gd name="T10" fmla="*/ 10 w 17"/>
                    <a:gd name="T11" fmla="*/ 0 h 17"/>
                    <a:gd name="T12" fmla="*/ 8 w 17"/>
                    <a:gd name="T13" fmla="*/ 2 h 17"/>
                    <a:gd name="T14" fmla="*/ 2 w 17"/>
                    <a:gd name="T15" fmla="*/ 6 h 17"/>
                    <a:gd name="T16" fmla="*/ 2 w 17"/>
                    <a:gd name="T17" fmla="*/ 9 h 17"/>
                    <a:gd name="T18" fmla="*/ 0 w 17"/>
                    <a:gd name="T19" fmla="*/ 11 h 17"/>
                    <a:gd name="T20" fmla="*/ 2 w 17"/>
                    <a:gd name="T21" fmla="*/ 13 h 17"/>
                    <a:gd name="T22" fmla="*/ 2 w 17"/>
                    <a:gd name="T23" fmla="*/ 16 h 17"/>
                    <a:gd name="T24" fmla="*/ 5 w 17"/>
                    <a:gd name="T25" fmla="*/ 16 h 17"/>
                    <a:gd name="T26" fmla="*/ 8 w 17"/>
                    <a:gd name="T27" fmla="*/ 13 h 17"/>
                    <a:gd name="T28" fmla="*/ 13 w 17"/>
                    <a:gd name="T29" fmla="*/ 1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13" y="11"/>
                      </a:moveTo>
                      <a:lnTo>
                        <a:pt x="16" y="6"/>
                      </a:lnTo>
                      <a:lnTo>
                        <a:pt x="16" y="4"/>
                      </a:lnTo>
                      <a:lnTo>
                        <a:pt x="16" y="2"/>
                      </a:lnTo>
                      <a:lnTo>
                        <a:pt x="13" y="0"/>
                      </a:lnTo>
                      <a:lnTo>
                        <a:pt x="10" y="0"/>
                      </a:lnTo>
                      <a:lnTo>
                        <a:pt x="8" y="2"/>
                      </a:lnTo>
                      <a:lnTo>
                        <a:pt x="2" y="6"/>
                      </a:lnTo>
                      <a:lnTo>
                        <a:pt x="2" y="9"/>
                      </a:lnTo>
                      <a:lnTo>
                        <a:pt x="0" y="11"/>
                      </a:lnTo>
                      <a:lnTo>
                        <a:pt x="2" y="13"/>
                      </a:lnTo>
                      <a:lnTo>
                        <a:pt x="2" y="16"/>
                      </a:lnTo>
                      <a:lnTo>
                        <a:pt x="5" y="16"/>
                      </a:lnTo>
                      <a:lnTo>
                        <a:pt x="8" y="13"/>
                      </a:lnTo>
                      <a:lnTo>
                        <a:pt x="1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25" name="Freeform 357">
                  <a:extLst>
                    <a:ext uri="{FF2B5EF4-FFF2-40B4-BE49-F238E27FC236}">
                      <a16:creationId xmlns:a16="http://schemas.microsoft.com/office/drawing/2014/main" id="{279A312C-8218-B4F1-3C45-04E039F46C51}"/>
                    </a:ext>
                  </a:extLst>
                </p:cNvPr>
                <p:cNvSpPr>
                  <a:spLocks/>
                </p:cNvSpPr>
                <p:nvPr/>
              </p:nvSpPr>
              <p:spPr bwMode="auto">
                <a:xfrm>
                  <a:off x="2323" y="3216"/>
                  <a:ext cx="15" cy="16"/>
                </a:xfrm>
                <a:custGeom>
                  <a:avLst/>
                  <a:gdLst>
                    <a:gd name="T0" fmla="*/ 6 w 17"/>
                    <a:gd name="T1" fmla="*/ 16 h 17"/>
                    <a:gd name="T2" fmla="*/ 1 w 17"/>
                    <a:gd name="T3" fmla="*/ 13 h 17"/>
                    <a:gd name="T4" fmla="*/ 1 w 17"/>
                    <a:gd name="T5" fmla="*/ 12 h 17"/>
                    <a:gd name="T6" fmla="*/ 0 w 17"/>
                    <a:gd name="T7" fmla="*/ 12 h 17"/>
                    <a:gd name="T8" fmla="*/ 0 w 17"/>
                    <a:gd name="T9" fmla="*/ 10 h 17"/>
                    <a:gd name="T10" fmla="*/ 0 w 17"/>
                    <a:gd name="T11" fmla="*/ 8 h 17"/>
                    <a:gd name="T12" fmla="*/ 1 w 17"/>
                    <a:gd name="T13" fmla="*/ 4 h 17"/>
                    <a:gd name="T14" fmla="*/ 4 w 17"/>
                    <a:gd name="T15" fmla="*/ 1 h 17"/>
                    <a:gd name="T16" fmla="*/ 6 w 17"/>
                    <a:gd name="T17" fmla="*/ 0 h 17"/>
                    <a:gd name="T18" fmla="*/ 8 w 17"/>
                    <a:gd name="T19" fmla="*/ 0 h 17"/>
                    <a:gd name="T20" fmla="*/ 9 w 17"/>
                    <a:gd name="T21" fmla="*/ 0 h 17"/>
                    <a:gd name="T22" fmla="*/ 11 w 17"/>
                    <a:gd name="T23" fmla="*/ 0 h 17"/>
                    <a:gd name="T24" fmla="*/ 14 w 17"/>
                    <a:gd name="T25" fmla="*/ 1 h 17"/>
                    <a:gd name="T26" fmla="*/ 16 w 17"/>
                    <a:gd name="T27" fmla="*/ 2 h 17"/>
                    <a:gd name="T28" fmla="*/ 16 w 17"/>
                    <a:gd name="T29" fmla="*/ 3 h 17"/>
                    <a:gd name="T30" fmla="*/ 16 w 17"/>
                    <a:gd name="T31" fmla="*/ 5 h 17"/>
                    <a:gd name="T32" fmla="*/ 16 w 17"/>
                    <a:gd name="T33" fmla="*/ 8 h 17"/>
                    <a:gd name="T34" fmla="*/ 14 w 17"/>
                    <a:gd name="T35" fmla="*/ 11 h 17"/>
                    <a:gd name="T36" fmla="*/ 12 w 17"/>
                    <a:gd name="T37" fmla="*/ 13 h 17"/>
                    <a:gd name="T38" fmla="*/ 9 w 17"/>
                    <a:gd name="T39" fmla="*/ 16 h 17"/>
                    <a:gd name="T40" fmla="*/ 8 w 17"/>
                    <a:gd name="T41" fmla="*/ 16 h 17"/>
                    <a:gd name="T42" fmla="*/ 7 w 17"/>
                    <a:gd name="T43" fmla="*/ 16 h 17"/>
                    <a:gd name="T44" fmla="*/ 6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6" y="16"/>
                      </a:moveTo>
                      <a:lnTo>
                        <a:pt x="1" y="13"/>
                      </a:lnTo>
                      <a:lnTo>
                        <a:pt x="1" y="12"/>
                      </a:lnTo>
                      <a:lnTo>
                        <a:pt x="0" y="12"/>
                      </a:lnTo>
                      <a:lnTo>
                        <a:pt x="0" y="10"/>
                      </a:lnTo>
                      <a:lnTo>
                        <a:pt x="0" y="8"/>
                      </a:lnTo>
                      <a:lnTo>
                        <a:pt x="1" y="4"/>
                      </a:lnTo>
                      <a:lnTo>
                        <a:pt x="4" y="1"/>
                      </a:lnTo>
                      <a:lnTo>
                        <a:pt x="6" y="0"/>
                      </a:lnTo>
                      <a:lnTo>
                        <a:pt x="8" y="0"/>
                      </a:lnTo>
                      <a:lnTo>
                        <a:pt x="9" y="0"/>
                      </a:lnTo>
                      <a:lnTo>
                        <a:pt x="11" y="0"/>
                      </a:lnTo>
                      <a:lnTo>
                        <a:pt x="14" y="1"/>
                      </a:lnTo>
                      <a:lnTo>
                        <a:pt x="16" y="2"/>
                      </a:lnTo>
                      <a:lnTo>
                        <a:pt x="16" y="3"/>
                      </a:lnTo>
                      <a:lnTo>
                        <a:pt x="16" y="5"/>
                      </a:lnTo>
                      <a:lnTo>
                        <a:pt x="16" y="8"/>
                      </a:lnTo>
                      <a:lnTo>
                        <a:pt x="14" y="11"/>
                      </a:lnTo>
                      <a:lnTo>
                        <a:pt x="12" y="13"/>
                      </a:lnTo>
                      <a:lnTo>
                        <a:pt x="9" y="16"/>
                      </a:lnTo>
                      <a:lnTo>
                        <a:pt x="8" y="16"/>
                      </a:lnTo>
                      <a:lnTo>
                        <a:pt x="7" y="16"/>
                      </a:lnTo>
                      <a:lnTo>
                        <a:pt x="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26" name="Freeform 358">
                  <a:extLst>
                    <a:ext uri="{FF2B5EF4-FFF2-40B4-BE49-F238E27FC236}">
                      <a16:creationId xmlns:a16="http://schemas.microsoft.com/office/drawing/2014/main" id="{DF0CB45D-DC91-0287-C17D-C3B8A2285432}"/>
                    </a:ext>
                  </a:extLst>
                </p:cNvPr>
                <p:cNvSpPr>
                  <a:spLocks/>
                </p:cNvSpPr>
                <p:nvPr/>
              </p:nvSpPr>
              <p:spPr bwMode="auto">
                <a:xfrm>
                  <a:off x="2325" y="3217"/>
                  <a:ext cx="16" cy="17"/>
                </a:xfrm>
                <a:custGeom>
                  <a:avLst/>
                  <a:gdLst>
                    <a:gd name="T0" fmla="*/ 14 w 17"/>
                    <a:gd name="T1" fmla="*/ 11 h 17"/>
                    <a:gd name="T2" fmla="*/ 16 w 17"/>
                    <a:gd name="T3" fmla="*/ 7 h 17"/>
                    <a:gd name="T4" fmla="*/ 16 w 17"/>
                    <a:gd name="T5" fmla="*/ 4 h 17"/>
                    <a:gd name="T6" fmla="*/ 16 w 17"/>
                    <a:gd name="T7" fmla="*/ 2 h 17"/>
                    <a:gd name="T8" fmla="*/ 16 w 17"/>
                    <a:gd name="T9" fmla="*/ 1 h 17"/>
                    <a:gd name="T10" fmla="*/ 14 w 17"/>
                    <a:gd name="T11" fmla="*/ 0 h 17"/>
                    <a:gd name="T12" fmla="*/ 10 w 17"/>
                    <a:gd name="T13" fmla="*/ 0 h 17"/>
                    <a:gd name="T14" fmla="*/ 7 w 17"/>
                    <a:gd name="T15" fmla="*/ 1 h 17"/>
                    <a:gd name="T16" fmla="*/ 5 w 17"/>
                    <a:gd name="T17" fmla="*/ 3 h 17"/>
                    <a:gd name="T18" fmla="*/ 1 w 17"/>
                    <a:gd name="T19" fmla="*/ 6 h 17"/>
                    <a:gd name="T20" fmla="*/ 0 w 17"/>
                    <a:gd name="T21" fmla="*/ 8 h 17"/>
                    <a:gd name="T22" fmla="*/ 0 w 17"/>
                    <a:gd name="T23" fmla="*/ 12 h 17"/>
                    <a:gd name="T24" fmla="*/ 0 w 17"/>
                    <a:gd name="T25" fmla="*/ 14 h 17"/>
                    <a:gd name="T26" fmla="*/ 0 w 17"/>
                    <a:gd name="T27" fmla="*/ 16 h 17"/>
                    <a:gd name="T28" fmla="*/ 1 w 17"/>
                    <a:gd name="T29" fmla="*/ 16 h 17"/>
                    <a:gd name="T30" fmla="*/ 5 w 17"/>
                    <a:gd name="T31" fmla="*/ 16 h 17"/>
                    <a:gd name="T32" fmla="*/ 7 w 17"/>
                    <a:gd name="T33" fmla="*/ 16 h 17"/>
                    <a:gd name="T34" fmla="*/ 10 w 17"/>
                    <a:gd name="T35" fmla="*/ 13 h 17"/>
                    <a:gd name="T36" fmla="*/ 14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4" y="11"/>
                      </a:moveTo>
                      <a:lnTo>
                        <a:pt x="16" y="7"/>
                      </a:lnTo>
                      <a:lnTo>
                        <a:pt x="16" y="4"/>
                      </a:lnTo>
                      <a:lnTo>
                        <a:pt x="16" y="2"/>
                      </a:lnTo>
                      <a:lnTo>
                        <a:pt x="16" y="1"/>
                      </a:lnTo>
                      <a:lnTo>
                        <a:pt x="14" y="0"/>
                      </a:lnTo>
                      <a:lnTo>
                        <a:pt x="10" y="0"/>
                      </a:lnTo>
                      <a:lnTo>
                        <a:pt x="7" y="1"/>
                      </a:lnTo>
                      <a:lnTo>
                        <a:pt x="5" y="3"/>
                      </a:lnTo>
                      <a:lnTo>
                        <a:pt x="1" y="6"/>
                      </a:lnTo>
                      <a:lnTo>
                        <a:pt x="0" y="8"/>
                      </a:lnTo>
                      <a:lnTo>
                        <a:pt x="0" y="12"/>
                      </a:lnTo>
                      <a:lnTo>
                        <a:pt x="0" y="14"/>
                      </a:lnTo>
                      <a:lnTo>
                        <a:pt x="0" y="16"/>
                      </a:lnTo>
                      <a:lnTo>
                        <a:pt x="1" y="16"/>
                      </a:lnTo>
                      <a:lnTo>
                        <a:pt x="5" y="16"/>
                      </a:lnTo>
                      <a:lnTo>
                        <a:pt x="7" y="16"/>
                      </a:lnTo>
                      <a:lnTo>
                        <a:pt x="10" y="13"/>
                      </a:lnTo>
                      <a:lnTo>
                        <a:pt x="14"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27" name="Freeform 359">
                  <a:extLst>
                    <a:ext uri="{FF2B5EF4-FFF2-40B4-BE49-F238E27FC236}">
                      <a16:creationId xmlns:a16="http://schemas.microsoft.com/office/drawing/2014/main" id="{79E12B0F-9EA3-AE93-F6E1-A53DBCB2AF4E}"/>
                    </a:ext>
                  </a:extLst>
                </p:cNvPr>
                <p:cNvSpPr>
                  <a:spLocks/>
                </p:cNvSpPr>
                <p:nvPr/>
              </p:nvSpPr>
              <p:spPr bwMode="auto">
                <a:xfrm>
                  <a:off x="2314" y="3220"/>
                  <a:ext cx="16" cy="16"/>
                </a:xfrm>
                <a:custGeom>
                  <a:avLst/>
                  <a:gdLst>
                    <a:gd name="T0" fmla="*/ 6 w 17"/>
                    <a:gd name="T1" fmla="*/ 14 h 17"/>
                    <a:gd name="T2" fmla="*/ 2 w 17"/>
                    <a:gd name="T3" fmla="*/ 13 h 17"/>
                    <a:gd name="T4" fmla="*/ 1 w 17"/>
                    <a:gd name="T5" fmla="*/ 12 h 17"/>
                    <a:gd name="T6" fmla="*/ 0 w 17"/>
                    <a:gd name="T7" fmla="*/ 11 h 17"/>
                    <a:gd name="T8" fmla="*/ 0 w 17"/>
                    <a:gd name="T9" fmla="*/ 10 h 17"/>
                    <a:gd name="T10" fmla="*/ 0 w 17"/>
                    <a:gd name="T11" fmla="*/ 8 h 17"/>
                    <a:gd name="T12" fmla="*/ 2 w 17"/>
                    <a:gd name="T13" fmla="*/ 5 h 17"/>
                    <a:gd name="T14" fmla="*/ 3 w 17"/>
                    <a:gd name="T15" fmla="*/ 2 h 17"/>
                    <a:gd name="T16" fmla="*/ 7 w 17"/>
                    <a:gd name="T17" fmla="*/ 1 h 17"/>
                    <a:gd name="T18" fmla="*/ 8 w 17"/>
                    <a:gd name="T19" fmla="*/ 0 h 17"/>
                    <a:gd name="T20" fmla="*/ 9 w 17"/>
                    <a:gd name="T21" fmla="*/ 0 h 17"/>
                    <a:gd name="T22" fmla="*/ 11 w 17"/>
                    <a:gd name="T23" fmla="*/ 1 h 17"/>
                    <a:gd name="T24" fmla="*/ 14 w 17"/>
                    <a:gd name="T25" fmla="*/ 2 h 17"/>
                    <a:gd name="T26" fmla="*/ 14 w 17"/>
                    <a:gd name="T27" fmla="*/ 3 h 17"/>
                    <a:gd name="T28" fmla="*/ 16 w 17"/>
                    <a:gd name="T29" fmla="*/ 4 h 17"/>
                    <a:gd name="T30" fmla="*/ 16 w 17"/>
                    <a:gd name="T31" fmla="*/ 6 h 17"/>
                    <a:gd name="T32" fmla="*/ 16 w 17"/>
                    <a:gd name="T33" fmla="*/ 8 h 17"/>
                    <a:gd name="T34" fmla="*/ 14 w 17"/>
                    <a:gd name="T35" fmla="*/ 11 h 17"/>
                    <a:gd name="T36" fmla="*/ 12 w 17"/>
                    <a:gd name="T37" fmla="*/ 13 h 17"/>
                    <a:gd name="T38" fmla="*/ 11 w 17"/>
                    <a:gd name="T39" fmla="*/ 14 h 17"/>
                    <a:gd name="T40" fmla="*/ 7 w 17"/>
                    <a:gd name="T41" fmla="*/ 16 h 17"/>
                    <a:gd name="T42" fmla="*/ 6 w 17"/>
                    <a:gd name="T43" fmla="*/ 14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6" y="14"/>
                      </a:moveTo>
                      <a:lnTo>
                        <a:pt x="2" y="13"/>
                      </a:lnTo>
                      <a:lnTo>
                        <a:pt x="1" y="12"/>
                      </a:lnTo>
                      <a:lnTo>
                        <a:pt x="0" y="11"/>
                      </a:lnTo>
                      <a:lnTo>
                        <a:pt x="0" y="10"/>
                      </a:lnTo>
                      <a:lnTo>
                        <a:pt x="0" y="8"/>
                      </a:lnTo>
                      <a:lnTo>
                        <a:pt x="2" y="5"/>
                      </a:lnTo>
                      <a:lnTo>
                        <a:pt x="3" y="2"/>
                      </a:lnTo>
                      <a:lnTo>
                        <a:pt x="7" y="1"/>
                      </a:lnTo>
                      <a:lnTo>
                        <a:pt x="8" y="0"/>
                      </a:lnTo>
                      <a:lnTo>
                        <a:pt x="9" y="0"/>
                      </a:lnTo>
                      <a:lnTo>
                        <a:pt x="11" y="1"/>
                      </a:lnTo>
                      <a:lnTo>
                        <a:pt x="14" y="2"/>
                      </a:lnTo>
                      <a:lnTo>
                        <a:pt x="14" y="3"/>
                      </a:lnTo>
                      <a:lnTo>
                        <a:pt x="16" y="4"/>
                      </a:lnTo>
                      <a:lnTo>
                        <a:pt x="16" y="6"/>
                      </a:lnTo>
                      <a:lnTo>
                        <a:pt x="16" y="8"/>
                      </a:lnTo>
                      <a:lnTo>
                        <a:pt x="14" y="11"/>
                      </a:lnTo>
                      <a:lnTo>
                        <a:pt x="12" y="13"/>
                      </a:lnTo>
                      <a:lnTo>
                        <a:pt x="11" y="14"/>
                      </a:lnTo>
                      <a:lnTo>
                        <a:pt x="7" y="16"/>
                      </a:lnTo>
                      <a:lnTo>
                        <a:pt x="6" y="14"/>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28" name="Freeform 360">
                  <a:extLst>
                    <a:ext uri="{FF2B5EF4-FFF2-40B4-BE49-F238E27FC236}">
                      <a16:creationId xmlns:a16="http://schemas.microsoft.com/office/drawing/2014/main" id="{4DECD91C-3ECE-64D4-3B19-36C36C83C077}"/>
                    </a:ext>
                  </a:extLst>
                </p:cNvPr>
                <p:cNvSpPr>
                  <a:spLocks/>
                </p:cNvSpPr>
                <p:nvPr/>
              </p:nvSpPr>
              <p:spPr bwMode="auto">
                <a:xfrm>
                  <a:off x="2316" y="3222"/>
                  <a:ext cx="16" cy="16"/>
                </a:xfrm>
                <a:custGeom>
                  <a:avLst/>
                  <a:gdLst>
                    <a:gd name="T0" fmla="*/ 14 w 17"/>
                    <a:gd name="T1" fmla="*/ 11 h 17"/>
                    <a:gd name="T2" fmla="*/ 16 w 17"/>
                    <a:gd name="T3" fmla="*/ 7 h 17"/>
                    <a:gd name="T4" fmla="*/ 16 w 17"/>
                    <a:gd name="T5" fmla="*/ 4 h 17"/>
                    <a:gd name="T6" fmla="*/ 16 w 17"/>
                    <a:gd name="T7" fmla="*/ 2 h 17"/>
                    <a:gd name="T8" fmla="*/ 14 w 17"/>
                    <a:gd name="T9" fmla="*/ 1 h 17"/>
                    <a:gd name="T10" fmla="*/ 14 w 17"/>
                    <a:gd name="T11" fmla="*/ 0 h 17"/>
                    <a:gd name="T12" fmla="*/ 11 w 17"/>
                    <a:gd name="T13" fmla="*/ 0 h 17"/>
                    <a:gd name="T14" fmla="*/ 9 w 17"/>
                    <a:gd name="T15" fmla="*/ 1 h 17"/>
                    <a:gd name="T16" fmla="*/ 4 w 17"/>
                    <a:gd name="T17" fmla="*/ 3 h 17"/>
                    <a:gd name="T18" fmla="*/ 3 w 17"/>
                    <a:gd name="T19" fmla="*/ 6 h 17"/>
                    <a:gd name="T20" fmla="*/ 1 w 17"/>
                    <a:gd name="T21" fmla="*/ 8 h 17"/>
                    <a:gd name="T22" fmla="*/ 0 w 17"/>
                    <a:gd name="T23" fmla="*/ 11 h 17"/>
                    <a:gd name="T24" fmla="*/ 1 w 17"/>
                    <a:gd name="T25" fmla="*/ 14 h 17"/>
                    <a:gd name="T26" fmla="*/ 3 w 17"/>
                    <a:gd name="T27" fmla="*/ 14 h 17"/>
                    <a:gd name="T28" fmla="*/ 4 w 17"/>
                    <a:gd name="T29" fmla="*/ 16 h 17"/>
                    <a:gd name="T30" fmla="*/ 9 w 17"/>
                    <a:gd name="T31" fmla="*/ 14 h 17"/>
                    <a:gd name="T32" fmla="*/ 11 w 17"/>
                    <a:gd name="T33" fmla="*/ 13 h 17"/>
                    <a:gd name="T34" fmla="*/ 14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4" y="11"/>
                      </a:moveTo>
                      <a:lnTo>
                        <a:pt x="16" y="7"/>
                      </a:lnTo>
                      <a:lnTo>
                        <a:pt x="16" y="4"/>
                      </a:lnTo>
                      <a:lnTo>
                        <a:pt x="16" y="2"/>
                      </a:lnTo>
                      <a:lnTo>
                        <a:pt x="14" y="1"/>
                      </a:lnTo>
                      <a:lnTo>
                        <a:pt x="14" y="0"/>
                      </a:lnTo>
                      <a:lnTo>
                        <a:pt x="11" y="0"/>
                      </a:lnTo>
                      <a:lnTo>
                        <a:pt x="9" y="1"/>
                      </a:lnTo>
                      <a:lnTo>
                        <a:pt x="4" y="3"/>
                      </a:lnTo>
                      <a:lnTo>
                        <a:pt x="3" y="6"/>
                      </a:lnTo>
                      <a:lnTo>
                        <a:pt x="1" y="8"/>
                      </a:lnTo>
                      <a:lnTo>
                        <a:pt x="0" y="11"/>
                      </a:lnTo>
                      <a:lnTo>
                        <a:pt x="1" y="14"/>
                      </a:lnTo>
                      <a:lnTo>
                        <a:pt x="3" y="14"/>
                      </a:lnTo>
                      <a:lnTo>
                        <a:pt x="4" y="16"/>
                      </a:lnTo>
                      <a:lnTo>
                        <a:pt x="9" y="14"/>
                      </a:lnTo>
                      <a:lnTo>
                        <a:pt x="11" y="13"/>
                      </a:lnTo>
                      <a:lnTo>
                        <a:pt x="14"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29" name="Freeform 361">
                  <a:extLst>
                    <a:ext uri="{FF2B5EF4-FFF2-40B4-BE49-F238E27FC236}">
                      <a16:creationId xmlns:a16="http://schemas.microsoft.com/office/drawing/2014/main" id="{98E0DC6A-516D-B76D-E497-B280CF3291C4}"/>
                    </a:ext>
                  </a:extLst>
                </p:cNvPr>
                <p:cNvSpPr>
                  <a:spLocks/>
                </p:cNvSpPr>
                <p:nvPr/>
              </p:nvSpPr>
              <p:spPr bwMode="auto">
                <a:xfrm>
                  <a:off x="2388" y="3172"/>
                  <a:ext cx="15" cy="16"/>
                </a:xfrm>
                <a:custGeom>
                  <a:avLst/>
                  <a:gdLst>
                    <a:gd name="T0" fmla="*/ 6 w 17"/>
                    <a:gd name="T1" fmla="*/ 16 h 17"/>
                    <a:gd name="T2" fmla="*/ 2 w 17"/>
                    <a:gd name="T3" fmla="*/ 13 h 17"/>
                    <a:gd name="T4" fmla="*/ 1 w 17"/>
                    <a:gd name="T5" fmla="*/ 13 h 17"/>
                    <a:gd name="T6" fmla="*/ 0 w 17"/>
                    <a:gd name="T7" fmla="*/ 12 h 17"/>
                    <a:gd name="T8" fmla="*/ 0 w 17"/>
                    <a:gd name="T9" fmla="*/ 9 h 17"/>
                    <a:gd name="T10" fmla="*/ 0 w 17"/>
                    <a:gd name="T11" fmla="*/ 7 h 17"/>
                    <a:gd name="T12" fmla="*/ 2 w 17"/>
                    <a:gd name="T13" fmla="*/ 5 h 17"/>
                    <a:gd name="T14" fmla="*/ 3 w 17"/>
                    <a:gd name="T15" fmla="*/ 3 h 17"/>
                    <a:gd name="T16" fmla="*/ 6 w 17"/>
                    <a:gd name="T17" fmla="*/ 1 h 17"/>
                    <a:gd name="T18" fmla="*/ 8 w 17"/>
                    <a:gd name="T19" fmla="*/ 0 h 17"/>
                    <a:gd name="T20" fmla="*/ 9 w 17"/>
                    <a:gd name="T21" fmla="*/ 0 h 17"/>
                    <a:gd name="T22" fmla="*/ 13 w 17"/>
                    <a:gd name="T23" fmla="*/ 3 h 17"/>
                    <a:gd name="T24" fmla="*/ 14 w 17"/>
                    <a:gd name="T25" fmla="*/ 3 h 17"/>
                    <a:gd name="T26" fmla="*/ 16 w 17"/>
                    <a:gd name="T27" fmla="*/ 6 h 17"/>
                    <a:gd name="T28" fmla="*/ 14 w 17"/>
                    <a:gd name="T29" fmla="*/ 8 h 17"/>
                    <a:gd name="T30" fmla="*/ 13 w 17"/>
                    <a:gd name="T31" fmla="*/ 10 h 17"/>
                    <a:gd name="T32" fmla="*/ 12 w 17"/>
                    <a:gd name="T33" fmla="*/ 13 h 17"/>
                    <a:gd name="T34" fmla="*/ 9 w 17"/>
                    <a:gd name="T35" fmla="*/ 14 h 17"/>
                    <a:gd name="T36" fmla="*/ 7 w 17"/>
                    <a:gd name="T37" fmla="*/ 16 h 17"/>
                    <a:gd name="T38" fmla="*/ 6 w 17"/>
                    <a:gd name="T39" fmla="*/ 16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6" y="16"/>
                      </a:moveTo>
                      <a:lnTo>
                        <a:pt x="2" y="13"/>
                      </a:lnTo>
                      <a:lnTo>
                        <a:pt x="1" y="13"/>
                      </a:lnTo>
                      <a:lnTo>
                        <a:pt x="0" y="12"/>
                      </a:lnTo>
                      <a:lnTo>
                        <a:pt x="0" y="9"/>
                      </a:lnTo>
                      <a:lnTo>
                        <a:pt x="0" y="7"/>
                      </a:lnTo>
                      <a:lnTo>
                        <a:pt x="2" y="5"/>
                      </a:lnTo>
                      <a:lnTo>
                        <a:pt x="3" y="3"/>
                      </a:lnTo>
                      <a:lnTo>
                        <a:pt x="6" y="1"/>
                      </a:lnTo>
                      <a:lnTo>
                        <a:pt x="8" y="0"/>
                      </a:lnTo>
                      <a:lnTo>
                        <a:pt x="9" y="0"/>
                      </a:lnTo>
                      <a:lnTo>
                        <a:pt x="13" y="3"/>
                      </a:lnTo>
                      <a:lnTo>
                        <a:pt x="14" y="3"/>
                      </a:lnTo>
                      <a:lnTo>
                        <a:pt x="16" y="6"/>
                      </a:lnTo>
                      <a:lnTo>
                        <a:pt x="14" y="8"/>
                      </a:lnTo>
                      <a:lnTo>
                        <a:pt x="13" y="10"/>
                      </a:lnTo>
                      <a:lnTo>
                        <a:pt x="12" y="13"/>
                      </a:lnTo>
                      <a:lnTo>
                        <a:pt x="9" y="14"/>
                      </a:lnTo>
                      <a:lnTo>
                        <a:pt x="7" y="16"/>
                      </a:lnTo>
                      <a:lnTo>
                        <a:pt x="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30" name="Freeform 362">
                  <a:extLst>
                    <a:ext uri="{FF2B5EF4-FFF2-40B4-BE49-F238E27FC236}">
                      <a16:creationId xmlns:a16="http://schemas.microsoft.com/office/drawing/2014/main" id="{374B6F60-1C41-2866-C8B4-F2C4C743A5B8}"/>
                    </a:ext>
                  </a:extLst>
                </p:cNvPr>
                <p:cNvSpPr>
                  <a:spLocks/>
                </p:cNvSpPr>
                <p:nvPr/>
              </p:nvSpPr>
              <p:spPr bwMode="auto">
                <a:xfrm>
                  <a:off x="2391" y="3174"/>
                  <a:ext cx="15" cy="16"/>
                </a:xfrm>
                <a:custGeom>
                  <a:avLst/>
                  <a:gdLst>
                    <a:gd name="T0" fmla="*/ 12 w 17"/>
                    <a:gd name="T1" fmla="*/ 9 h 17"/>
                    <a:gd name="T2" fmla="*/ 14 w 17"/>
                    <a:gd name="T3" fmla="*/ 7 h 17"/>
                    <a:gd name="T4" fmla="*/ 16 w 17"/>
                    <a:gd name="T5" fmla="*/ 4 h 17"/>
                    <a:gd name="T6" fmla="*/ 14 w 17"/>
                    <a:gd name="T7" fmla="*/ 1 h 17"/>
                    <a:gd name="T8" fmla="*/ 12 w 17"/>
                    <a:gd name="T9" fmla="*/ 1 h 17"/>
                    <a:gd name="T10" fmla="*/ 11 w 17"/>
                    <a:gd name="T11" fmla="*/ 0 h 17"/>
                    <a:gd name="T12" fmla="*/ 8 w 17"/>
                    <a:gd name="T13" fmla="*/ 1 h 17"/>
                    <a:gd name="T14" fmla="*/ 4 w 17"/>
                    <a:gd name="T15" fmla="*/ 2 h 17"/>
                    <a:gd name="T16" fmla="*/ 3 w 17"/>
                    <a:gd name="T17" fmla="*/ 4 h 17"/>
                    <a:gd name="T18" fmla="*/ 0 w 17"/>
                    <a:gd name="T19" fmla="*/ 8 h 17"/>
                    <a:gd name="T20" fmla="*/ 0 w 17"/>
                    <a:gd name="T21" fmla="*/ 12 h 17"/>
                    <a:gd name="T22" fmla="*/ 0 w 17"/>
                    <a:gd name="T23" fmla="*/ 13 h 17"/>
                    <a:gd name="T24" fmla="*/ 1 w 17"/>
                    <a:gd name="T25" fmla="*/ 14 h 17"/>
                    <a:gd name="T26" fmla="*/ 3 w 17"/>
                    <a:gd name="T27" fmla="*/ 16 h 17"/>
                    <a:gd name="T28" fmla="*/ 4 w 17"/>
                    <a:gd name="T29" fmla="*/ 16 h 17"/>
                    <a:gd name="T30" fmla="*/ 8 w 17"/>
                    <a:gd name="T31" fmla="*/ 14 h 17"/>
                    <a:gd name="T32" fmla="*/ 11 w 17"/>
                    <a:gd name="T33" fmla="*/ 13 h 17"/>
                    <a:gd name="T34" fmla="*/ 12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2" y="9"/>
                      </a:moveTo>
                      <a:lnTo>
                        <a:pt x="14" y="7"/>
                      </a:lnTo>
                      <a:lnTo>
                        <a:pt x="16" y="4"/>
                      </a:lnTo>
                      <a:lnTo>
                        <a:pt x="14" y="1"/>
                      </a:lnTo>
                      <a:lnTo>
                        <a:pt x="12" y="1"/>
                      </a:lnTo>
                      <a:lnTo>
                        <a:pt x="11" y="0"/>
                      </a:lnTo>
                      <a:lnTo>
                        <a:pt x="8" y="1"/>
                      </a:lnTo>
                      <a:lnTo>
                        <a:pt x="4" y="2"/>
                      </a:lnTo>
                      <a:lnTo>
                        <a:pt x="3" y="4"/>
                      </a:lnTo>
                      <a:lnTo>
                        <a:pt x="0" y="8"/>
                      </a:lnTo>
                      <a:lnTo>
                        <a:pt x="0" y="12"/>
                      </a:lnTo>
                      <a:lnTo>
                        <a:pt x="0" y="13"/>
                      </a:lnTo>
                      <a:lnTo>
                        <a:pt x="1" y="14"/>
                      </a:lnTo>
                      <a:lnTo>
                        <a:pt x="3" y="16"/>
                      </a:lnTo>
                      <a:lnTo>
                        <a:pt x="4" y="16"/>
                      </a:lnTo>
                      <a:lnTo>
                        <a:pt x="8" y="14"/>
                      </a:lnTo>
                      <a:lnTo>
                        <a:pt x="11" y="13"/>
                      </a:lnTo>
                      <a:lnTo>
                        <a:pt x="12"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31" name="Freeform 363">
                  <a:extLst>
                    <a:ext uri="{FF2B5EF4-FFF2-40B4-BE49-F238E27FC236}">
                      <a16:creationId xmlns:a16="http://schemas.microsoft.com/office/drawing/2014/main" id="{39017A34-E08F-336C-17EA-D2329E41F514}"/>
                    </a:ext>
                  </a:extLst>
                </p:cNvPr>
                <p:cNvSpPr>
                  <a:spLocks/>
                </p:cNvSpPr>
                <p:nvPr/>
              </p:nvSpPr>
              <p:spPr bwMode="auto">
                <a:xfrm>
                  <a:off x="2391" y="3177"/>
                  <a:ext cx="16" cy="16"/>
                </a:xfrm>
                <a:custGeom>
                  <a:avLst/>
                  <a:gdLst>
                    <a:gd name="T0" fmla="*/ 13 w 17"/>
                    <a:gd name="T1" fmla="*/ 8 h 17"/>
                    <a:gd name="T2" fmla="*/ 16 w 17"/>
                    <a:gd name="T3" fmla="*/ 8 h 17"/>
                    <a:gd name="T4" fmla="*/ 16 w 17"/>
                    <a:gd name="T5" fmla="*/ 2 h 17"/>
                    <a:gd name="T6" fmla="*/ 16 w 17"/>
                    <a:gd name="T7" fmla="*/ 0 h 17"/>
                    <a:gd name="T8" fmla="*/ 13 w 17"/>
                    <a:gd name="T9" fmla="*/ 0 h 17"/>
                    <a:gd name="T10" fmla="*/ 10 w 17"/>
                    <a:gd name="T11" fmla="*/ 0 h 17"/>
                    <a:gd name="T12" fmla="*/ 8 w 17"/>
                    <a:gd name="T13" fmla="*/ 0 h 17"/>
                    <a:gd name="T14" fmla="*/ 2 w 17"/>
                    <a:gd name="T15" fmla="*/ 5 h 17"/>
                    <a:gd name="T16" fmla="*/ 0 w 17"/>
                    <a:gd name="T17" fmla="*/ 8 h 17"/>
                    <a:gd name="T18" fmla="*/ 0 w 17"/>
                    <a:gd name="T19" fmla="*/ 10 h 17"/>
                    <a:gd name="T20" fmla="*/ 0 w 17"/>
                    <a:gd name="T21" fmla="*/ 13 h 17"/>
                    <a:gd name="T22" fmla="*/ 2 w 17"/>
                    <a:gd name="T23" fmla="*/ 16 h 17"/>
                    <a:gd name="T24" fmla="*/ 5 w 17"/>
                    <a:gd name="T25" fmla="*/ 16 h 17"/>
                    <a:gd name="T26" fmla="*/ 8 w 17"/>
                    <a:gd name="T27" fmla="*/ 16 h 17"/>
                    <a:gd name="T28" fmla="*/ 13 w 17"/>
                    <a:gd name="T29" fmla="*/ 8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13" y="8"/>
                      </a:moveTo>
                      <a:lnTo>
                        <a:pt x="16" y="8"/>
                      </a:lnTo>
                      <a:lnTo>
                        <a:pt x="16" y="2"/>
                      </a:lnTo>
                      <a:lnTo>
                        <a:pt x="16" y="0"/>
                      </a:lnTo>
                      <a:lnTo>
                        <a:pt x="13" y="0"/>
                      </a:lnTo>
                      <a:lnTo>
                        <a:pt x="10" y="0"/>
                      </a:lnTo>
                      <a:lnTo>
                        <a:pt x="8" y="0"/>
                      </a:lnTo>
                      <a:lnTo>
                        <a:pt x="2" y="5"/>
                      </a:lnTo>
                      <a:lnTo>
                        <a:pt x="0" y="8"/>
                      </a:lnTo>
                      <a:lnTo>
                        <a:pt x="0" y="10"/>
                      </a:lnTo>
                      <a:lnTo>
                        <a:pt x="0" y="13"/>
                      </a:lnTo>
                      <a:lnTo>
                        <a:pt x="2" y="16"/>
                      </a:lnTo>
                      <a:lnTo>
                        <a:pt x="5" y="16"/>
                      </a:lnTo>
                      <a:lnTo>
                        <a:pt x="8" y="16"/>
                      </a:lnTo>
                      <a:lnTo>
                        <a:pt x="13" y="8"/>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32" name="Freeform 364">
                  <a:extLst>
                    <a:ext uri="{FF2B5EF4-FFF2-40B4-BE49-F238E27FC236}">
                      <a16:creationId xmlns:a16="http://schemas.microsoft.com/office/drawing/2014/main" id="{595AAA5D-7F52-1E0A-4CFA-30419E0B3001}"/>
                    </a:ext>
                  </a:extLst>
                </p:cNvPr>
                <p:cNvSpPr>
                  <a:spLocks/>
                </p:cNvSpPr>
                <p:nvPr/>
              </p:nvSpPr>
              <p:spPr bwMode="auto">
                <a:xfrm>
                  <a:off x="2379" y="3177"/>
                  <a:ext cx="15" cy="17"/>
                </a:xfrm>
                <a:custGeom>
                  <a:avLst/>
                  <a:gdLst>
                    <a:gd name="T0" fmla="*/ 4 w 17"/>
                    <a:gd name="T1" fmla="*/ 16 h 17"/>
                    <a:gd name="T2" fmla="*/ 1 w 17"/>
                    <a:gd name="T3" fmla="*/ 12 h 17"/>
                    <a:gd name="T4" fmla="*/ 0 w 17"/>
                    <a:gd name="T5" fmla="*/ 12 h 17"/>
                    <a:gd name="T6" fmla="*/ 0 w 17"/>
                    <a:gd name="T7" fmla="*/ 9 h 17"/>
                    <a:gd name="T8" fmla="*/ 0 w 17"/>
                    <a:gd name="T9" fmla="*/ 7 h 17"/>
                    <a:gd name="T10" fmla="*/ 1 w 17"/>
                    <a:gd name="T11" fmla="*/ 5 h 17"/>
                    <a:gd name="T12" fmla="*/ 3 w 17"/>
                    <a:gd name="T13" fmla="*/ 2 h 17"/>
                    <a:gd name="T14" fmla="*/ 6 w 17"/>
                    <a:gd name="T15" fmla="*/ 1 h 17"/>
                    <a:gd name="T16" fmla="*/ 8 w 17"/>
                    <a:gd name="T17" fmla="*/ 0 h 17"/>
                    <a:gd name="T18" fmla="*/ 9 w 17"/>
                    <a:gd name="T19" fmla="*/ 0 h 17"/>
                    <a:gd name="T20" fmla="*/ 14 w 17"/>
                    <a:gd name="T21" fmla="*/ 2 h 17"/>
                    <a:gd name="T22" fmla="*/ 16 w 17"/>
                    <a:gd name="T23" fmla="*/ 3 h 17"/>
                    <a:gd name="T24" fmla="*/ 16 w 17"/>
                    <a:gd name="T25" fmla="*/ 6 h 17"/>
                    <a:gd name="T26" fmla="*/ 16 w 17"/>
                    <a:gd name="T27" fmla="*/ 8 h 17"/>
                    <a:gd name="T28" fmla="*/ 14 w 17"/>
                    <a:gd name="T29" fmla="*/ 10 h 17"/>
                    <a:gd name="T30" fmla="*/ 12 w 17"/>
                    <a:gd name="T31" fmla="*/ 12 h 17"/>
                    <a:gd name="T32" fmla="*/ 9 w 17"/>
                    <a:gd name="T33" fmla="*/ 14 h 17"/>
                    <a:gd name="T34" fmla="*/ 7 w 17"/>
                    <a:gd name="T35" fmla="*/ 16 h 17"/>
                    <a:gd name="T36" fmla="*/ 6 w 17"/>
                    <a:gd name="T37" fmla="*/ 16 h 17"/>
                    <a:gd name="T38" fmla="*/ 4 w 17"/>
                    <a:gd name="T39" fmla="*/ 16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4" y="16"/>
                      </a:moveTo>
                      <a:lnTo>
                        <a:pt x="1" y="12"/>
                      </a:lnTo>
                      <a:lnTo>
                        <a:pt x="0" y="12"/>
                      </a:lnTo>
                      <a:lnTo>
                        <a:pt x="0" y="9"/>
                      </a:lnTo>
                      <a:lnTo>
                        <a:pt x="0" y="7"/>
                      </a:lnTo>
                      <a:lnTo>
                        <a:pt x="1" y="5"/>
                      </a:lnTo>
                      <a:lnTo>
                        <a:pt x="3" y="2"/>
                      </a:lnTo>
                      <a:lnTo>
                        <a:pt x="6" y="1"/>
                      </a:lnTo>
                      <a:lnTo>
                        <a:pt x="8" y="0"/>
                      </a:lnTo>
                      <a:lnTo>
                        <a:pt x="9" y="0"/>
                      </a:lnTo>
                      <a:lnTo>
                        <a:pt x="14" y="2"/>
                      </a:lnTo>
                      <a:lnTo>
                        <a:pt x="16" y="3"/>
                      </a:lnTo>
                      <a:lnTo>
                        <a:pt x="16" y="6"/>
                      </a:lnTo>
                      <a:lnTo>
                        <a:pt x="16" y="8"/>
                      </a:lnTo>
                      <a:lnTo>
                        <a:pt x="14" y="10"/>
                      </a:lnTo>
                      <a:lnTo>
                        <a:pt x="12" y="12"/>
                      </a:lnTo>
                      <a:lnTo>
                        <a:pt x="9" y="14"/>
                      </a:lnTo>
                      <a:lnTo>
                        <a:pt x="7" y="16"/>
                      </a:lnTo>
                      <a:lnTo>
                        <a:pt x="6" y="16"/>
                      </a:lnTo>
                      <a:lnTo>
                        <a:pt x="4"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33" name="Freeform 365">
                  <a:extLst>
                    <a:ext uri="{FF2B5EF4-FFF2-40B4-BE49-F238E27FC236}">
                      <a16:creationId xmlns:a16="http://schemas.microsoft.com/office/drawing/2014/main" id="{1F3AB008-9062-5637-B4D5-A1261CEBEB38}"/>
                    </a:ext>
                  </a:extLst>
                </p:cNvPr>
                <p:cNvSpPr>
                  <a:spLocks/>
                </p:cNvSpPr>
                <p:nvPr/>
              </p:nvSpPr>
              <p:spPr bwMode="auto">
                <a:xfrm>
                  <a:off x="2381" y="3178"/>
                  <a:ext cx="16" cy="17"/>
                </a:xfrm>
                <a:custGeom>
                  <a:avLst/>
                  <a:gdLst>
                    <a:gd name="T0" fmla="*/ 14 w 17"/>
                    <a:gd name="T1" fmla="*/ 9 h 17"/>
                    <a:gd name="T2" fmla="*/ 16 w 17"/>
                    <a:gd name="T3" fmla="*/ 7 h 17"/>
                    <a:gd name="T4" fmla="*/ 16 w 17"/>
                    <a:gd name="T5" fmla="*/ 4 h 17"/>
                    <a:gd name="T6" fmla="*/ 16 w 17"/>
                    <a:gd name="T7" fmla="*/ 1 h 17"/>
                    <a:gd name="T8" fmla="*/ 14 w 17"/>
                    <a:gd name="T9" fmla="*/ 0 h 17"/>
                    <a:gd name="T10" fmla="*/ 11 w 17"/>
                    <a:gd name="T11" fmla="*/ 0 h 17"/>
                    <a:gd name="T12" fmla="*/ 8 w 17"/>
                    <a:gd name="T13" fmla="*/ 0 h 17"/>
                    <a:gd name="T14" fmla="*/ 4 w 17"/>
                    <a:gd name="T15" fmla="*/ 2 h 17"/>
                    <a:gd name="T16" fmla="*/ 1 w 17"/>
                    <a:gd name="T17" fmla="*/ 4 h 17"/>
                    <a:gd name="T18" fmla="*/ 1 w 17"/>
                    <a:gd name="T19" fmla="*/ 8 h 17"/>
                    <a:gd name="T20" fmla="*/ 0 w 17"/>
                    <a:gd name="T21" fmla="*/ 12 h 17"/>
                    <a:gd name="T22" fmla="*/ 1 w 17"/>
                    <a:gd name="T23" fmla="*/ 13 h 17"/>
                    <a:gd name="T24" fmla="*/ 1 w 17"/>
                    <a:gd name="T25" fmla="*/ 14 h 17"/>
                    <a:gd name="T26" fmla="*/ 1 w 17"/>
                    <a:gd name="T27" fmla="*/ 16 h 17"/>
                    <a:gd name="T28" fmla="*/ 4 w 17"/>
                    <a:gd name="T29" fmla="*/ 16 h 17"/>
                    <a:gd name="T30" fmla="*/ 8 w 17"/>
                    <a:gd name="T31" fmla="*/ 14 h 17"/>
                    <a:gd name="T32" fmla="*/ 11 w 17"/>
                    <a:gd name="T33" fmla="*/ 12 h 17"/>
                    <a:gd name="T34" fmla="*/ 14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4" y="9"/>
                      </a:moveTo>
                      <a:lnTo>
                        <a:pt x="16" y="7"/>
                      </a:lnTo>
                      <a:lnTo>
                        <a:pt x="16" y="4"/>
                      </a:lnTo>
                      <a:lnTo>
                        <a:pt x="16" y="1"/>
                      </a:lnTo>
                      <a:lnTo>
                        <a:pt x="14" y="0"/>
                      </a:lnTo>
                      <a:lnTo>
                        <a:pt x="11" y="0"/>
                      </a:lnTo>
                      <a:lnTo>
                        <a:pt x="8" y="0"/>
                      </a:lnTo>
                      <a:lnTo>
                        <a:pt x="4" y="2"/>
                      </a:lnTo>
                      <a:lnTo>
                        <a:pt x="1" y="4"/>
                      </a:lnTo>
                      <a:lnTo>
                        <a:pt x="1" y="8"/>
                      </a:lnTo>
                      <a:lnTo>
                        <a:pt x="0" y="12"/>
                      </a:lnTo>
                      <a:lnTo>
                        <a:pt x="1" y="13"/>
                      </a:lnTo>
                      <a:lnTo>
                        <a:pt x="1" y="14"/>
                      </a:lnTo>
                      <a:lnTo>
                        <a:pt x="1" y="16"/>
                      </a:lnTo>
                      <a:lnTo>
                        <a:pt x="4" y="16"/>
                      </a:lnTo>
                      <a:lnTo>
                        <a:pt x="8" y="14"/>
                      </a:lnTo>
                      <a:lnTo>
                        <a:pt x="11" y="12"/>
                      </a:lnTo>
                      <a:lnTo>
                        <a:pt x="14"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34" name="Freeform 366">
                  <a:extLst>
                    <a:ext uri="{FF2B5EF4-FFF2-40B4-BE49-F238E27FC236}">
                      <a16:creationId xmlns:a16="http://schemas.microsoft.com/office/drawing/2014/main" id="{D7502AD8-01FC-57FA-3FCB-4ABDAA60A81B}"/>
                    </a:ext>
                  </a:extLst>
                </p:cNvPr>
                <p:cNvSpPr>
                  <a:spLocks/>
                </p:cNvSpPr>
                <p:nvPr/>
              </p:nvSpPr>
              <p:spPr bwMode="auto">
                <a:xfrm>
                  <a:off x="2383" y="3181"/>
                  <a:ext cx="16" cy="16"/>
                </a:xfrm>
                <a:custGeom>
                  <a:avLst/>
                  <a:gdLst>
                    <a:gd name="T0" fmla="*/ 16 w 17"/>
                    <a:gd name="T1" fmla="*/ 8 h 17"/>
                    <a:gd name="T2" fmla="*/ 16 w 17"/>
                    <a:gd name="T3" fmla="*/ 8 h 17"/>
                    <a:gd name="T4" fmla="*/ 16 w 17"/>
                    <a:gd name="T5" fmla="*/ 2 h 17"/>
                    <a:gd name="T6" fmla="*/ 16 w 17"/>
                    <a:gd name="T7" fmla="*/ 0 h 17"/>
                    <a:gd name="T8" fmla="*/ 12 w 17"/>
                    <a:gd name="T9" fmla="*/ 0 h 17"/>
                    <a:gd name="T10" fmla="*/ 8 w 17"/>
                    <a:gd name="T11" fmla="*/ 0 h 17"/>
                    <a:gd name="T12" fmla="*/ 4 w 17"/>
                    <a:gd name="T13" fmla="*/ 2 h 17"/>
                    <a:gd name="T14" fmla="*/ 0 w 17"/>
                    <a:gd name="T15" fmla="*/ 8 h 17"/>
                    <a:gd name="T16" fmla="*/ 0 w 17"/>
                    <a:gd name="T17" fmla="*/ 10 h 17"/>
                    <a:gd name="T18" fmla="*/ 0 w 17"/>
                    <a:gd name="T19" fmla="*/ 13 h 17"/>
                    <a:gd name="T20" fmla="*/ 4 w 17"/>
                    <a:gd name="T21" fmla="*/ 16 h 17"/>
                    <a:gd name="T22" fmla="*/ 8 w 17"/>
                    <a:gd name="T23" fmla="*/ 16 h 17"/>
                    <a:gd name="T24" fmla="*/ 16 w 17"/>
                    <a:gd name="T25" fmla="*/ 8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16" y="8"/>
                      </a:moveTo>
                      <a:lnTo>
                        <a:pt x="16" y="8"/>
                      </a:lnTo>
                      <a:lnTo>
                        <a:pt x="16" y="2"/>
                      </a:lnTo>
                      <a:lnTo>
                        <a:pt x="16" y="0"/>
                      </a:lnTo>
                      <a:lnTo>
                        <a:pt x="12" y="0"/>
                      </a:lnTo>
                      <a:lnTo>
                        <a:pt x="8" y="0"/>
                      </a:lnTo>
                      <a:lnTo>
                        <a:pt x="4" y="2"/>
                      </a:lnTo>
                      <a:lnTo>
                        <a:pt x="0" y="8"/>
                      </a:lnTo>
                      <a:lnTo>
                        <a:pt x="0" y="10"/>
                      </a:lnTo>
                      <a:lnTo>
                        <a:pt x="0" y="13"/>
                      </a:lnTo>
                      <a:lnTo>
                        <a:pt x="4" y="16"/>
                      </a:lnTo>
                      <a:lnTo>
                        <a:pt x="8" y="16"/>
                      </a:lnTo>
                      <a:lnTo>
                        <a:pt x="16" y="8"/>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35" name="Freeform 367">
                  <a:extLst>
                    <a:ext uri="{FF2B5EF4-FFF2-40B4-BE49-F238E27FC236}">
                      <a16:creationId xmlns:a16="http://schemas.microsoft.com/office/drawing/2014/main" id="{3FF207C8-A023-8327-6478-339400722E6B}"/>
                    </a:ext>
                  </a:extLst>
                </p:cNvPr>
                <p:cNvSpPr>
                  <a:spLocks/>
                </p:cNvSpPr>
                <p:nvPr/>
              </p:nvSpPr>
              <p:spPr bwMode="auto">
                <a:xfrm>
                  <a:off x="2391" y="3175"/>
                  <a:ext cx="16" cy="16"/>
                </a:xfrm>
                <a:custGeom>
                  <a:avLst/>
                  <a:gdLst>
                    <a:gd name="T0" fmla="*/ 6 w 17"/>
                    <a:gd name="T1" fmla="*/ 16 h 17"/>
                    <a:gd name="T2" fmla="*/ 2 w 17"/>
                    <a:gd name="T3" fmla="*/ 13 h 17"/>
                    <a:gd name="T4" fmla="*/ 1 w 17"/>
                    <a:gd name="T5" fmla="*/ 13 h 17"/>
                    <a:gd name="T6" fmla="*/ 0 w 17"/>
                    <a:gd name="T7" fmla="*/ 12 h 17"/>
                    <a:gd name="T8" fmla="*/ 0 w 17"/>
                    <a:gd name="T9" fmla="*/ 10 h 17"/>
                    <a:gd name="T10" fmla="*/ 0 w 17"/>
                    <a:gd name="T11" fmla="*/ 7 h 17"/>
                    <a:gd name="T12" fmla="*/ 2 w 17"/>
                    <a:gd name="T13" fmla="*/ 5 h 17"/>
                    <a:gd name="T14" fmla="*/ 3 w 17"/>
                    <a:gd name="T15" fmla="*/ 3 h 17"/>
                    <a:gd name="T16" fmla="*/ 6 w 17"/>
                    <a:gd name="T17" fmla="*/ 1 h 17"/>
                    <a:gd name="T18" fmla="*/ 8 w 17"/>
                    <a:gd name="T19" fmla="*/ 0 h 17"/>
                    <a:gd name="T20" fmla="*/ 9 w 17"/>
                    <a:gd name="T21" fmla="*/ 0 h 17"/>
                    <a:gd name="T22" fmla="*/ 11 w 17"/>
                    <a:gd name="T23" fmla="*/ 0 h 17"/>
                    <a:gd name="T24" fmla="*/ 14 w 17"/>
                    <a:gd name="T25" fmla="*/ 3 h 17"/>
                    <a:gd name="T26" fmla="*/ 16 w 17"/>
                    <a:gd name="T27" fmla="*/ 3 h 17"/>
                    <a:gd name="T28" fmla="*/ 16 w 17"/>
                    <a:gd name="T29" fmla="*/ 6 h 17"/>
                    <a:gd name="T30" fmla="*/ 16 w 17"/>
                    <a:gd name="T31" fmla="*/ 8 h 17"/>
                    <a:gd name="T32" fmla="*/ 14 w 17"/>
                    <a:gd name="T33" fmla="*/ 11 h 17"/>
                    <a:gd name="T34" fmla="*/ 12 w 17"/>
                    <a:gd name="T35" fmla="*/ 13 h 17"/>
                    <a:gd name="T36" fmla="*/ 9 w 17"/>
                    <a:gd name="T37" fmla="*/ 14 h 17"/>
                    <a:gd name="T38" fmla="*/ 7 w 17"/>
                    <a:gd name="T39" fmla="*/ 16 h 17"/>
                    <a:gd name="T40" fmla="*/ 6 w 1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6" y="16"/>
                      </a:moveTo>
                      <a:lnTo>
                        <a:pt x="2" y="13"/>
                      </a:lnTo>
                      <a:lnTo>
                        <a:pt x="1" y="13"/>
                      </a:lnTo>
                      <a:lnTo>
                        <a:pt x="0" y="12"/>
                      </a:lnTo>
                      <a:lnTo>
                        <a:pt x="0" y="10"/>
                      </a:lnTo>
                      <a:lnTo>
                        <a:pt x="0" y="7"/>
                      </a:lnTo>
                      <a:lnTo>
                        <a:pt x="2" y="5"/>
                      </a:lnTo>
                      <a:lnTo>
                        <a:pt x="3" y="3"/>
                      </a:lnTo>
                      <a:lnTo>
                        <a:pt x="6" y="1"/>
                      </a:lnTo>
                      <a:lnTo>
                        <a:pt x="8" y="0"/>
                      </a:lnTo>
                      <a:lnTo>
                        <a:pt x="9" y="0"/>
                      </a:lnTo>
                      <a:lnTo>
                        <a:pt x="11" y="0"/>
                      </a:lnTo>
                      <a:lnTo>
                        <a:pt x="14" y="3"/>
                      </a:lnTo>
                      <a:lnTo>
                        <a:pt x="16" y="3"/>
                      </a:lnTo>
                      <a:lnTo>
                        <a:pt x="16" y="6"/>
                      </a:lnTo>
                      <a:lnTo>
                        <a:pt x="16" y="8"/>
                      </a:lnTo>
                      <a:lnTo>
                        <a:pt x="14" y="11"/>
                      </a:lnTo>
                      <a:lnTo>
                        <a:pt x="12" y="13"/>
                      </a:lnTo>
                      <a:lnTo>
                        <a:pt x="9" y="14"/>
                      </a:lnTo>
                      <a:lnTo>
                        <a:pt x="7" y="16"/>
                      </a:lnTo>
                      <a:lnTo>
                        <a:pt x="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36" name="Freeform 368">
                  <a:extLst>
                    <a:ext uri="{FF2B5EF4-FFF2-40B4-BE49-F238E27FC236}">
                      <a16:creationId xmlns:a16="http://schemas.microsoft.com/office/drawing/2014/main" id="{B2A902E6-CA26-D0C0-CE7E-E33FCA997FDE}"/>
                    </a:ext>
                  </a:extLst>
                </p:cNvPr>
                <p:cNvSpPr>
                  <a:spLocks/>
                </p:cNvSpPr>
                <p:nvPr/>
              </p:nvSpPr>
              <p:spPr bwMode="auto">
                <a:xfrm>
                  <a:off x="2385" y="3181"/>
                  <a:ext cx="16" cy="16"/>
                </a:xfrm>
                <a:custGeom>
                  <a:avLst/>
                  <a:gdLst>
                    <a:gd name="T0" fmla="*/ 13 w 17"/>
                    <a:gd name="T1" fmla="*/ 9 h 17"/>
                    <a:gd name="T2" fmla="*/ 14 w 17"/>
                    <a:gd name="T3" fmla="*/ 7 h 17"/>
                    <a:gd name="T4" fmla="*/ 16 w 17"/>
                    <a:gd name="T5" fmla="*/ 4 h 17"/>
                    <a:gd name="T6" fmla="*/ 14 w 17"/>
                    <a:gd name="T7" fmla="*/ 1 h 17"/>
                    <a:gd name="T8" fmla="*/ 13 w 17"/>
                    <a:gd name="T9" fmla="*/ 1 h 17"/>
                    <a:gd name="T10" fmla="*/ 10 w 17"/>
                    <a:gd name="T11" fmla="*/ 0 h 17"/>
                    <a:gd name="T12" fmla="*/ 8 w 17"/>
                    <a:gd name="T13" fmla="*/ 1 h 17"/>
                    <a:gd name="T14" fmla="*/ 5 w 17"/>
                    <a:gd name="T15" fmla="*/ 2 h 17"/>
                    <a:gd name="T16" fmla="*/ 2 w 17"/>
                    <a:gd name="T17" fmla="*/ 4 h 17"/>
                    <a:gd name="T18" fmla="*/ 1 w 17"/>
                    <a:gd name="T19" fmla="*/ 8 h 17"/>
                    <a:gd name="T20" fmla="*/ 0 w 17"/>
                    <a:gd name="T21" fmla="*/ 12 h 17"/>
                    <a:gd name="T22" fmla="*/ 1 w 17"/>
                    <a:gd name="T23" fmla="*/ 13 h 17"/>
                    <a:gd name="T24" fmla="*/ 1 w 17"/>
                    <a:gd name="T25" fmla="*/ 14 h 17"/>
                    <a:gd name="T26" fmla="*/ 2 w 17"/>
                    <a:gd name="T27" fmla="*/ 16 h 17"/>
                    <a:gd name="T28" fmla="*/ 4 w 17"/>
                    <a:gd name="T29" fmla="*/ 16 h 17"/>
                    <a:gd name="T30" fmla="*/ 8 w 17"/>
                    <a:gd name="T31" fmla="*/ 14 h 17"/>
                    <a:gd name="T32" fmla="*/ 10 w 17"/>
                    <a:gd name="T33" fmla="*/ 12 h 17"/>
                    <a:gd name="T34" fmla="*/ 13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3" y="9"/>
                      </a:moveTo>
                      <a:lnTo>
                        <a:pt x="14" y="7"/>
                      </a:lnTo>
                      <a:lnTo>
                        <a:pt x="16" y="4"/>
                      </a:lnTo>
                      <a:lnTo>
                        <a:pt x="14" y="1"/>
                      </a:lnTo>
                      <a:lnTo>
                        <a:pt x="13" y="1"/>
                      </a:lnTo>
                      <a:lnTo>
                        <a:pt x="10" y="0"/>
                      </a:lnTo>
                      <a:lnTo>
                        <a:pt x="8" y="1"/>
                      </a:lnTo>
                      <a:lnTo>
                        <a:pt x="5" y="2"/>
                      </a:lnTo>
                      <a:lnTo>
                        <a:pt x="2" y="4"/>
                      </a:lnTo>
                      <a:lnTo>
                        <a:pt x="1" y="8"/>
                      </a:lnTo>
                      <a:lnTo>
                        <a:pt x="0" y="12"/>
                      </a:lnTo>
                      <a:lnTo>
                        <a:pt x="1" y="13"/>
                      </a:lnTo>
                      <a:lnTo>
                        <a:pt x="1" y="14"/>
                      </a:lnTo>
                      <a:lnTo>
                        <a:pt x="2" y="16"/>
                      </a:lnTo>
                      <a:lnTo>
                        <a:pt x="4" y="16"/>
                      </a:lnTo>
                      <a:lnTo>
                        <a:pt x="8" y="14"/>
                      </a:lnTo>
                      <a:lnTo>
                        <a:pt x="10" y="12"/>
                      </a:lnTo>
                      <a:lnTo>
                        <a:pt x="13"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37" name="Freeform 369">
                  <a:extLst>
                    <a:ext uri="{FF2B5EF4-FFF2-40B4-BE49-F238E27FC236}">
                      <a16:creationId xmlns:a16="http://schemas.microsoft.com/office/drawing/2014/main" id="{780FEBAF-C8AA-E711-7F93-9EB08DF2127B}"/>
                    </a:ext>
                  </a:extLst>
                </p:cNvPr>
                <p:cNvSpPr>
                  <a:spLocks/>
                </p:cNvSpPr>
                <p:nvPr/>
              </p:nvSpPr>
              <p:spPr bwMode="auto">
                <a:xfrm>
                  <a:off x="2283" y="3198"/>
                  <a:ext cx="21" cy="40"/>
                </a:xfrm>
                <a:custGeom>
                  <a:avLst/>
                  <a:gdLst>
                    <a:gd name="T0" fmla="*/ 0 w 23"/>
                    <a:gd name="T1" fmla="*/ 28 h 42"/>
                    <a:gd name="T2" fmla="*/ 22 w 23"/>
                    <a:gd name="T3" fmla="*/ 41 h 42"/>
                    <a:gd name="T4" fmla="*/ 22 w 23"/>
                    <a:gd name="T5" fmla="*/ 13 h 42"/>
                    <a:gd name="T6" fmla="*/ 0 w 23"/>
                    <a:gd name="T7" fmla="*/ 0 h 42"/>
                    <a:gd name="T8" fmla="*/ 0 w 23"/>
                    <a:gd name="T9" fmla="*/ 28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0" y="28"/>
                      </a:moveTo>
                      <a:lnTo>
                        <a:pt x="22" y="41"/>
                      </a:lnTo>
                      <a:lnTo>
                        <a:pt x="22" y="13"/>
                      </a:lnTo>
                      <a:lnTo>
                        <a:pt x="0" y="0"/>
                      </a:lnTo>
                      <a:lnTo>
                        <a:pt x="0" y="28"/>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38" name="Freeform 370">
                  <a:extLst>
                    <a:ext uri="{FF2B5EF4-FFF2-40B4-BE49-F238E27FC236}">
                      <a16:creationId xmlns:a16="http://schemas.microsoft.com/office/drawing/2014/main" id="{2C05BD9E-F44B-FD98-41F5-7A0C95DA40F5}"/>
                    </a:ext>
                  </a:extLst>
                </p:cNvPr>
                <p:cNvSpPr>
                  <a:spLocks/>
                </p:cNvSpPr>
                <p:nvPr/>
              </p:nvSpPr>
              <p:spPr bwMode="auto">
                <a:xfrm>
                  <a:off x="2278" y="3207"/>
                  <a:ext cx="25" cy="16"/>
                </a:xfrm>
                <a:custGeom>
                  <a:avLst/>
                  <a:gdLst>
                    <a:gd name="T0" fmla="*/ 8 w 28"/>
                    <a:gd name="T1" fmla="*/ 0 h 17"/>
                    <a:gd name="T2" fmla="*/ 0 w 28"/>
                    <a:gd name="T3" fmla="*/ 5 h 17"/>
                    <a:gd name="T4" fmla="*/ 4 w 28"/>
                    <a:gd name="T5" fmla="*/ 13 h 17"/>
                    <a:gd name="T6" fmla="*/ 17 w 28"/>
                    <a:gd name="T7" fmla="*/ 16 h 17"/>
                    <a:gd name="T8" fmla="*/ 27 w 28"/>
                    <a:gd name="T9" fmla="*/ 10 h 17"/>
                    <a:gd name="T10" fmla="*/ 8 w 28"/>
                    <a:gd name="T11" fmla="*/ 0 h 17"/>
                    <a:gd name="T12" fmla="*/ 0 60000 65536"/>
                    <a:gd name="T13" fmla="*/ 0 60000 65536"/>
                    <a:gd name="T14" fmla="*/ 0 60000 65536"/>
                    <a:gd name="T15" fmla="*/ 0 60000 65536"/>
                    <a:gd name="T16" fmla="*/ 0 60000 65536"/>
                    <a:gd name="T17" fmla="*/ 0 60000 65536"/>
                    <a:gd name="T18" fmla="*/ 0 w 28"/>
                    <a:gd name="T19" fmla="*/ 0 h 17"/>
                    <a:gd name="T20" fmla="*/ 28 w 2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8" h="17">
                      <a:moveTo>
                        <a:pt x="8" y="0"/>
                      </a:moveTo>
                      <a:lnTo>
                        <a:pt x="0" y="5"/>
                      </a:lnTo>
                      <a:lnTo>
                        <a:pt x="4" y="13"/>
                      </a:lnTo>
                      <a:lnTo>
                        <a:pt x="17" y="16"/>
                      </a:lnTo>
                      <a:lnTo>
                        <a:pt x="27" y="10"/>
                      </a:lnTo>
                      <a:lnTo>
                        <a:pt x="8"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39" name="Freeform 371">
                  <a:extLst>
                    <a:ext uri="{FF2B5EF4-FFF2-40B4-BE49-F238E27FC236}">
                      <a16:creationId xmlns:a16="http://schemas.microsoft.com/office/drawing/2014/main" id="{FBB382F5-F747-2D6A-328B-91868E9CCC2A}"/>
                    </a:ext>
                  </a:extLst>
                </p:cNvPr>
                <p:cNvSpPr>
                  <a:spLocks/>
                </p:cNvSpPr>
                <p:nvPr/>
              </p:nvSpPr>
              <p:spPr bwMode="auto">
                <a:xfrm>
                  <a:off x="2291" y="3217"/>
                  <a:ext cx="15" cy="27"/>
                </a:xfrm>
                <a:custGeom>
                  <a:avLst/>
                  <a:gdLst>
                    <a:gd name="T0" fmla="*/ 16 w 17"/>
                    <a:gd name="T1" fmla="*/ 19 h 28"/>
                    <a:gd name="T2" fmla="*/ 0 w 17"/>
                    <a:gd name="T3" fmla="*/ 27 h 28"/>
                    <a:gd name="T4" fmla="*/ 0 w 17"/>
                    <a:gd name="T5" fmla="*/ 12 h 28"/>
                    <a:gd name="T6" fmla="*/ 4 w 17"/>
                    <a:gd name="T7" fmla="*/ 4 h 28"/>
                    <a:gd name="T8" fmla="*/ 16 w 17"/>
                    <a:gd name="T9" fmla="*/ 0 h 28"/>
                    <a:gd name="T10" fmla="*/ 16 w 17"/>
                    <a:gd name="T11" fmla="*/ 19 h 28"/>
                    <a:gd name="T12" fmla="*/ 0 60000 65536"/>
                    <a:gd name="T13" fmla="*/ 0 60000 65536"/>
                    <a:gd name="T14" fmla="*/ 0 60000 65536"/>
                    <a:gd name="T15" fmla="*/ 0 60000 65536"/>
                    <a:gd name="T16" fmla="*/ 0 60000 65536"/>
                    <a:gd name="T17" fmla="*/ 0 60000 65536"/>
                    <a:gd name="T18" fmla="*/ 0 w 17"/>
                    <a:gd name="T19" fmla="*/ 0 h 28"/>
                    <a:gd name="T20" fmla="*/ 17 w 17"/>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7" h="28">
                      <a:moveTo>
                        <a:pt x="16" y="19"/>
                      </a:moveTo>
                      <a:lnTo>
                        <a:pt x="0" y="27"/>
                      </a:lnTo>
                      <a:lnTo>
                        <a:pt x="0" y="12"/>
                      </a:lnTo>
                      <a:lnTo>
                        <a:pt x="4" y="4"/>
                      </a:lnTo>
                      <a:lnTo>
                        <a:pt x="16" y="0"/>
                      </a:lnTo>
                      <a:lnTo>
                        <a:pt x="16" y="19"/>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40" name="Freeform 372">
                  <a:extLst>
                    <a:ext uri="{FF2B5EF4-FFF2-40B4-BE49-F238E27FC236}">
                      <a16:creationId xmlns:a16="http://schemas.microsoft.com/office/drawing/2014/main" id="{6BB73311-8727-F361-23D3-6D44063A64B5}"/>
                    </a:ext>
                  </a:extLst>
                </p:cNvPr>
                <p:cNvSpPr>
                  <a:spLocks/>
                </p:cNvSpPr>
                <p:nvPr/>
              </p:nvSpPr>
              <p:spPr bwMode="auto">
                <a:xfrm>
                  <a:off x="2271" y="3228"/>
                  <a:ext cx="21" cy="22"/>
                </a:xfrm>
                <a:custGeom>
                  <a:avLst/>
                  <a:gdLst>
                    <a:gd name="T0" fmla="*/ 21 w 22"/>
                    <a:gd name="T1" fmla="*/ 15 h 23"/>
                    <a:gd name="T2" fmla="*/ 19 w 22"/>
                    <a:gd name="T3" fmla="*/ 11 h 23"/>
                    <a:gd name="T4" fmla="*/ 9 w 22"/>
                    <a:gd name="T5" fmla="*/ 13 h 23"/>
                    <a:gd name="T6" fmla="*/ 2 w 22"/>
                    <a:gd name="T7" fmla="*/ 22 h 23"/>
                    <a:gd name="T8" fmla="*/ 0 w 22"/>
                    <a:gd name="T9" fmla="*/ 21 h 23"/>
                    <a:gd name="T10" fmla="*/ 3 w 22"/>
                    <a:gd name="T11" fmla="*/ 9 h 23"/>
                    <a:gd name="T12" fmla="*/ 21 w 22"/>
                    <a:gd name="T13" fmla="*/ 0 h 23"/>
                    <a:gd name="T14" fmla="*/ 21 w 22"/>
                    <a:gd name="T15" fmla="*/ 15 h 23"/>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23"/>
                    <a:gd name="T26" fmla="*/ 22 w 22"/>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23">
                      <a:moveTo>
                        <a:pt x="21" y="15"/>
                      </a:moveTo>
                      <a:lnTo>
                        <a:pt x="19" y="11"/>
                      </a:lnTo>
                      <a:lnTo>
                        <a:pt x="9" y="13"/>
                      </a:lnTo>
                      <a:lnTo>
                        <a:pt x="2" y="22"/>
                      </a:lnTo>
                      <a:lnTo>
                        <a:pt x="0" y="21"/>
                      </a:lnTo>
                      <a:lnTo>
                        <a:pt x="3" y="9"/>
                      </a:lnTo>
                      <a:lnTo>
                        <a:pt x="21" y="0"/>
                      </a:lnTo>
                      <a:lnTo>
                        <a:pt x="21" y="15"/>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41" name="Freeform 373">
                  <a:extLst>
                    <a:ext uri="{FF2B5EF4-FFF2-40B4-BE49-F238E27FC236}">
                      <a16:creationId xmlns:a16="http://schemas.microsoft.com/office/drawing/2014/main" id="{100F7F17-BC5F-1537-F301-3F5B0A82987F}"/>
                    </a:ext>
                  </a:extLst>
                </p:cNvPr>
                <p:cNvSpPr>
                  <a:spLocks/>
                </p:cNvSpPr>
                <p:nvPr/>
              </p:nvSpPr>
              <p:spPr bwMode="auto">
                <a:xfrm>
                  <a:off x="2262" y="3232"/>
                  <a:ext cx="16" cy="18"/>
                </a:xfrm>
                <a:custGeom>
                  <a:avLst/>
                  <a:gdLst>
                    <a:gd name="T0" fmla="*/ 0 w 17"/>
                    <a:gd name="T1" fmla="*/ 12 h 19"/>
                    <a:gd name="T2" fmla="*/ 12 w 17"/>
                    <a:gd name="T3" fmla="*/ 18 h 19"/>
                    <a:gd name="T4" fmla="*/ 16 w 17"/>
                    <a:gd name="T5" fmla="*/ 6 h 19"/>
                    <a:gd name="T6" fmla="*/ 6 w 17"/>
                    <a:gd name="T7" fmla="*/ 3 h 19"/>
                    <a:gd name="T8" fmla="*/ 0 w 17"/>
                    <a:gd name="T9" fmla="*/ 0 h 19"/>
                    <a:gd name="T10" fmla="*/ 0 w 17"/>
                    <a:gd name="T11" fmla="*/ 12 h 19"/>
                    <a:gd name="T12" fmla="*/ 0 60000 65536"/>
                    <a:gd name="T13" fmla="*/ 0 60000 65536"/>
                    <a:gd name="T14" fmla="*/ 0 60000 65536"/>
                    <a:gd name="T15" fmla="*/ 0 60000 65536"/>
                    <a:gd name="T16" fmla="*/ 0 60000 65536"/>
                    <a:gd name="T17" fmla="*/ 0 60000 65536"/>
                    <a:gd name="T18" fmla="*/ 0 w 17"/>
                    <a:gd name="T19" fmla="*/ 0 h 19"/>
                    <a:gd name="T20" fmla="*/ 17 w 17"/>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7" h="19">
                      <a:moveTo>
                        <a:pt x="0" y="12"/>
                      </a:moveTo>
                      <a:lnTo>
                        <a:pt x="12" y="18"/>
                      </a:lnTo>
                      <a:lnTo>
                        <a:pt x="16" y="6"/>
                      </a:lnTo>
                      <a:lnTo>
                        <a:pt x="6" y="3"/>
                      </a:lnTo>
                      <a:lnTo>
                        <a:pt x="0" y="0"/>
                      </a:lnTo>
                      <a:lnTo>
                        <a:pt x="0" y="12"/>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42" name="Freeform 374">
                  <a:extLst>
                    <a:ext uri="{FF2B5EF4-FFF2-40B4-BE49-F238E27FC236}">
                      <a16:creationId xmlns:a16="http://schemas.microsoft.com/office/drawing/2014/main" id="{6FE49D64-4605-E4EE-F401-FE2947424E7E}"/>
                    </a:ext>
                  </a:extLst>
                </p:cNvPr>
                <p:cNvSpPr>
                  <a:spLocks/>
                </p:cNvSpPr>
                <p:nvPr/>
              </p:nvSpPr>
              <p:spPr bwMode="auto">
                <a:xfrm>
                  <a:off x="2292" y="3218"/>
                  <a:ext cx="16" cy="17"/>
                </a:xfrm>
                <a:custGeom>
                  <a:avLst/>
                  <a:gdLst>
                    <a:gd name="T0" fmla="*/ 16 w 17"/>
                    <a:gd name="T1" fmla="*/ 9 h 17"/>
                    <a:gd name="T2" fmla="*/ 0 w 17"/>
                    <a:gd name="T3" fmla="*/ 16 h 17"/>
                    <a:gd name="T4" fmla="*/ 4 w 17"/>
                    <a:gd name="T5" fmla="*/ 4 h 17"/>
                    <a:gd name="T6" fmla="*/ 16 w 17"/>
                    <a:gd name="T7" fmla="*/ 0 h 17"/>
                    <a:gd name="T8" fmla="*/ 16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9"/>
                      </a:moveTo>
                      <a:lnTo>
                        <a:pt x="0" y="16"/>
                      </a:lnTo>
                      <a:lnTo>
                        <a:pt x="4" y="4"/>
                      </a:lnTo>
                      <a:lnTo>
                        <a:pt x="16" y="0"/>
                      </a:lnTo>
                      <a:lnTo>
                        <a:pt x="16" y="9"/>
                      </a:lnTo>
                    </a:path>
                  </a:pathLst>
                </a:custGeom>
                <a:solidFill>
                  <a:srgbClr val="6E87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43" name="Freeform 375">
                  <a:extLst>
                    <a:ext uri="{FF2B5EF4-FFF2-40B4-BE49-F238E27FC236}">
                      <a16:creationId xmlns:a16="http://schemas.microsoft.com/office/drawing/2014/main" id="{17D19FF2-3644-50A6-93B4-06F3E8CB95CD}"/>
                    </a:ext>
                  </a:extLst>
                </p:cNvPr>
                <p:cNvSpPr>
                  <a:spLocks/>
                </p:cNvSpPr>
                <p:nvPr/>
              </p:nvSpPr>
              <p:spPr bwMode="auto">
                <a:xfrm>
                  <a:off x="2260" y="3222"/>
                  <a:ext cx="32" cy="17"/>
                </a:xfrm>
                <a:custGeom>
                  <a:avLst/>
                  <a:gdLst>
                    <a:gd name="T0" fmla="*/ 0 w 34"/>
                    <a:gd name="T1" fmla="*/ 13 h 18"/>
                    <a:gd name="T2" fmla="*/ 11 w 34"/>
                    <a:gd name="T3" fmla="*/ 17 h 18"/>
                    <a:gd name="T4" fmla="*/ 33 w 34"/>
                    <a:gd name="T5" fmla="*/ 3 h 18"/>
                    <a:gd name="T6" fmla="*/ 14 w 34"/>
                    <a:gd name="T7" fmla="*/ 0 h 18"/>
                    <a:gd name="T8" fmla="*/ 0 w 34"/>
                    <a:gd name="T9" fmla="*/ 13 h 18"/>
                    <a:gd name="T10" fmla="*/ 0 60000 65536"/>
                    <a:gd name="T11" fmla="*/ 0 60000 65536"/>
                    <a:gd name="T12" fmla="*/ 0 60000 65536"/>
                    <a:gd name="T13" fmla="*/ 0 60000 65536"/>
                    <a:gd name="T14" fmla="*/ 0 60000 65536"/>
                    <a:gd name="T15" fmla="*/ 0 w 34"/>
                    <a:gd name="T16" fmla="*/ 0 h 18"/>
                    <a:gd name="T17" fmla="*/ 34 w 34"/>
                    <a:gd name="T18" fmla="*/ 18 h 18"/>
                  </a:gdLst>
                  <a:ahLst/>
                  <a:cxnLst>
                    <a:cxn ang="T10">
                      <a:pos x="T0" y="T1"/>
                    </a:cxn>
                    <a:cxn ang="T11">
                      <a:pos x="T2" y="T3"/>
                    </a:cxn>
                    <a:cxn ang="T12">
                      <a:pos x="T4" y="T5"/>
                    </a:cxn>
                    <a:cxn ang="T13">
                      <a:pos x="T6" y="T7"/>
                    </a:cxn>
                    <a:cxn ang="T14">
                      <a:pos x="T8" y="T9"/>
                    </a:cxn>
                  </a:cxnLst>
                  <a:rect l="T15" t="T16" r="T17" b="T18"/>
                  <a:pathLst>
                    <a:path w="34" h="18">
                      <a:moveTo>
                        <a:pt x="0" y="13"/>
                      </a:moveTo>
                      <a:lnTo>
                        <a:pt x="11" y="17"/>
                      </a:lnTo>
                      <a:lnTo>
                        <a:pt x="33" y="3"/>
                      </a:lnTo>
                      <a:lnTo>
                        <a:pt x="14" y="0"/>
                      </a:lnTo>
                      <a:lnTo>
                        <a:pt x="0" y="13"/>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44" name="Freeform 376">
                  <a:extLst>
                    <a:ext uri="{FF2B5EF4-FFF2-40B4-BE49-F238E27FC236}">
                      <a16:creationId xmlns:a16="http://schemas.microsoft.com/office/drawing/2014/main" id="{DABE524B-2144-C12D-75AC-B297200FF726}"/>
                    </a:ext>
                  </a:extLst>
                </p:cNvPr>
                <p:cNvSpPr>
                  <a:spLocks/>
                </p:cNvSpPr>
                <p:nvPr/>
              </p:nvSpPr>
              <p:spPr bwMode="auto">
                <a:xfrm>
                  <a:off x="2276" y="3211"/>
                  <a:ext cx="20" cy="20"/>
                </a:xfrm>
                <a:custGeom>
                  <a:avLst/>
                  <a:gdLst>
                    <a:gd name="T0" fmla="*/ 21 w 22"/>
                    <a:gd name="T1" fmla="*/ 10 h 21"/>
                    <a:gd name="T2" fmla="*/ 7 w 22"/>
                    <a:gd name="T3" fmla="*/ 0 h 21"/>
                    <a:gd name="T4" fmla="*/ 0 w 22"/>
                    <a:gd name="T5" fmla="*/ 11 h 21"/>
                    <a:gd name="T6" fmla="*/ 10 w 22"/>
                    <a:gd name="T7" fmla="*/ 20 h 21"/>
                    <a:gd name="T8" fmla="*/ 21 w 22"/>
                    <a:gd name="T9" fmla="*/ 10 h 21"/>
                    <a:gd name="T10" fmla="*/ 0 60000 65536"/>
                    <a:gd name="T11" fmla="*/ 0 60000 65536"/>
                    <a:gd name="T12" fmla="*/ 0 60000 65536"/>
                    <a:gd name="T13" fmla="*/ 0 60000 65536"/>
                    <a:gd name="T14" fmla="*/ 0 60000 65536"/>
                    <a:gd name="T15" fmla="*/ 0 w 22"/>
                    <a:gd name="T16" fmla="*/ 0 h 21"/>
                    <a:gd name="T17" fmla="*/ 22 w 22"/>
                    <a:gd name="T18" fmla="*/ 21 h 21"/>
                  </a:gdLst>
                  <a:ahLst/>
                  <a:cxnLst>
                    <a:cxn ang="T10">
                      <a:pos x="T0" y="T1"/>
                    </a:cxn>
                    <a:cxn ang="T11">
                      <a:pos x="T2" y="T3"/>
                    </a:cxn>
                    <a:cxn ang="T12">
                      <a:pos x="T4" y="T5"/>
                    </a:cxn>
                    <a:cxn ang="T13">
                      <a:pos x="T6" y="T7"/>
                    </a:cxn>
                    <a:cxn ang="T14">
                      <a:pos x="T8" y="T9"/>
                    </a:cxn>
                  </a:cxnLst>
                  <a:rect l="T15" t="T16" r="T17" b="T18"/>
                  <a:pathLst>
                    <a:path w="22" h="21">
                      <a:moveTo>
                        <a:pt x="21" y="10"/>
                      </a:moveTo>
                      <a:lnTo>
                        <a:pt x="7" y="0"/>
                      </a:lnTo>
                      <a:lnTo>
                        <a:pt x="0" y="11"/>
                      </a:lnTo>
                      <a:lnTo>
                        <a:pt x="10" y="20"/>
                      </a:lnTo>
                      <a:lnTo>
                        <a:pt x="21" y="10"/>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45" name="Freeform 377">
                  <a:extLst>
                    <a:ext uri="{FF2B5EF4-FFF2-40B4-BE49-F238E27FC236}">
                      <a16:creationId xmlns:a16="http://schemas.microsoft.com/office/drawing/2014/main" id="{1A92505E-799A-EF7B-A4CA-B281114E2226}"/>
                    </a:ext>
                  </a:extLst>
                </p:cNvPr>
                <p:cNvSpPr>
                  <a:spLocks/>
                </p:cNvSpPr>
                <p:nvPr/>
              </p:nvSpPr>
              <p:spPr bwMode="auto">
                <a:xfrm>
                  <a:off x="2300" y="3126"/>
                  <a:ext cx="112" cy="67"/>
                </a:xfrm>
                <a:custGeom>
                  <a:avLst/>
                  <a:gdLst>
                    <a:gd name="T0" fmla="*/ 121 w 122"/>
                    <a:gd name="T1" fmla="*/ 13 h 70"/>
                    <a:gd name="T2" fmla="*/ 95 w 122"/>
                    <a:gd name="T3" fmla="*/ 0 h 70"/>
                    <a:gd name="T4" fmla="*/ 0 w 122"/>
                    <a:gd name="T5" fmla="*/ 55 h 70"/>
                    <a:gd name="T6" fmla="*/ 25 w 122"/>
                    <a:gd name="T7" fmla="*/ 69 h 70"/>
                    <a:gd name="T8" fmla="*/ 121 w 122"/>
                    <a:gd name="T9" fmla="*/ 13 h 70"/>
                    <a:gd name="T10" fmla="*/ 0 60000 65536"/>
                    <a:gd name="T11" fmla="*/ 0 60000 65536"/>
                    <a:gd name="T12" fmla="*/ 0 60000 65536"/>
                    <a:gd name="T13" fmla="*/ 0 60000 65536"/>
                    <a:gd name="T14" fmla="*/ 0 60000 65536"/>
                    <a:gd name="T15" fmla="*/ 0 w 122"/>
                    <a:gd name="T16" fmla="*/ 0 h 70"/>
                    <a:gd name="T17" fmla="*/ 122 w 122"/>
                    <a:gd name="T18" fmla="*/ 70 h 70"/>
                  </a:gdLst>
                  <a:ahLst/>
                  <a:cxnLst>
                    <a:cxn ang="T10">
                      <a:pos x="T0" y="T1"/>
                    </a:cxn>
                    <a:cxn ang="T11">
                      <a:pos x="T2" y="T3"/>
                    </a:cxn>
                    <a:cxn ang="T12">
                      <a:pos x="T4" y="T5"/>
                    </a:cxn>
                    <a:cxn ang="T13">
                      <a:pos x="T6" y="T7"/>
                    </a:cxn>
                    <a:cxn ang="T14">
                      <a:pos x="T8" y="T9"/>
                    </a:cxn>
                  </a:cxnLst>
                  <a:rect l="T15" t="T16" r="T17" b="T18"/>
                  <a:pathLst>
                    <a:path w="122" h="70">
                      <a:moveTo>
                        <a:pt x="121" y="13"/>
                      </a:moveTo>
                      <a:lnTo>
                        <a:pt x="95" y="0"/>
                      </a:lnTo>
                      <a:lnTo>
                        <a:pt x="0" y="55"/>
                      </a:lnTo>
                      <a:lnTo>
                        <a:pt x="25" y="69"/>
                      </a:lnTo>
                      <a:lnTo>
                        <a:pt x="121" y="13"/>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46" name="Freeform 378">
                  <a:extLst>
                    <a:ext uri="{FF2B5EF4-FFF2-40B4-BE49-F238E27FC236}">
                      <a16:creationId xmlns:a16="http://schemas.microsoft.com/office/drawing/2014/main" id="{3515323A-BD7E-D167-B11A-EAF58704FC5F}"/>
                    </a:ext>
                  </a:extLst>
                </p:cNvPr>
                <p:cNvSpPr>
                  <a:spLocks/>
                </p:cNvSpPr>
                <p:nvPr/>
              </p:nvSpPr>
              <p:spPr bwMode="auto">
                <a:xfrm>
                  <a:off x="2323" y="3139"/>
                  <a:ext cx="89" cy="80"/>
                </a:xfrm>
                <a:custGeom>
                  <a:avLst/>
                  <a:gdLst>
                    <a:gd name="T0" fmla="*/ 96 w 97"/>
                    <a:gd name="T1" fmla="*/ 0 h 84"/>
                    <a:gd name="T2" fmla="*/ 0 w 97"/>
                    <a:gd name="T3" fmla="*/ 54 h 84"/>
                    <a:gd name="T4" fmla="*/ 0 w 97"/>
                    <a:gd name="T5" fmla="*/ 83 h 84"/>
                    <a:gd name="T6" fmla="*/ 96 w 97"/>
                    <a:gd name="T7" fmla="*/ 28 h 84"/>
                    <a:gd name="T8" fmla="*/ 96 w 97"/>
                    <a:gd name="T9" fmla="*/ 0 h 84"/>
                    <a:gd name="T10" fmla="*/ 0 60000 65536"/>
                    <a:gd name="T11" fmla="*/ 0 60000 65536"/>
                    <a:gd name="T12" fmla="*/ 0 60000 65536"/>
                    <a:gd name="T13" fmla="*/ 0 60000 65536"/>
                    <a:gd name="T14" fmla="*/ 0 60000 65536"/>
                    <a:gd name="T15" fmla="*/ 0 w 97"/>
                    <a:gd name="T16" fmla="*/ 0 h 84"/>
                    <a:gd name="T17" fmla="*/ 97 w 97"/>
                    <a:gd name="T18" fmla="*/ 84 h 84"/>
                  </a:gdLst>
                  <a:ahLst/>
                  <a:cxnLst>
                    <a:cxn ang="T10">
                      <a:pos x="T0" y="T1"/>
                    </a:cxn>
                    <a:cxn ang="T11">
                      <a:pos x="T2" y="T3"/>
                    </a:cxn>
                    <a:cxn ang="T12">
                      <a:pos x="T4" y="T5"/>
                    </a:cxn>
                    <a:cxn ang="T13">
                      <a:pos x="T6" y="T7"/>
                    </a:cxn>
                    <a:cxn ang="T14">
                      <a:pos x="T8" y="T9"/>
                    </a:cxn>
                  </a:cxnLst>
                  <a:rect l="T15" t="T16" r="T17" b="T18"/>
                  <a:pathLst>
                    <a:path w="97" h="84">
                      <a:moveTo>
                        <a:pt x="96" y="0"/>
                      </a:moveTo>
                      <a:lnTo>
                        <a:pt x="0" y="54"/>
                      </a:lnTo>
                      <a:lnTo>
                        <a:pt x="0" y="83"/>
                      </a:lnTo>
                      <a:lnTo>
                        <a:pt x="96" y="28"/>
                      </a:lnTo>
                      <a:lnTo>
                        <a:pt x="96"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47" name="Freeform 379">
                  <a:extLst>
                    <a:ext uri="{FF2B5EF4-FFF2-40B4-BE49-F238E27FC236}">
                      <a16:creationId xmlns:a16="http://schemas.microsoft.com/office/drawing/2014/main" id="{DDC4B94E-9BED-77F5-94C8-34C5EA0D32D7}"/>
                    </a:ext>
                  </a:extLst>
                </p:cNvPr>
                <p:cNvSpPr>
                  <a:spLocks/>
                </p:cNvSpPr>
                <p:nvPr/>
              </p:nvSpPr>
              <p:spPr bwMode="auto">
                <a:xfrm>
                  <a:off x="2300" y="3178"/>
                  <a:ext cx="24" cy="41"/>
                </a:xfrm>
                <a:custGeom>
                  <a:avLst/>
                  <a:gdLst>
                    <a:gd name="T0" fmla="*/ 25 w 26"/>
                    <a:gd name="T1" fmla="*/ 13 h 43"/>
                    <a:gd name="T2" fmla="*/ 0 w 26"/>
                    <a:gd name="T3" fmla="*/ 0 h 43"/>
                    <a:gd name="T4" fmla="*/ 0 w 26"/>
                    <a:gd name="T5" fmla="*/ 28 h 43"/>
                    <a:gd name="T6" fmla="*/ 25 w 26"/>
                    <a:gd name="T7" fmla="*/ 42 h 43"/>
                    <a:gd name="T8" fmla="*/ 25 w 26"/>
                    <a:gd name="T9" fmla="*/ 13 h 43"/>
                    <a:gd name="T10" fmla="*/ 0 60000 65536"/>
                    <a:gd name="T11" fmla="*/ 0 60000 65536"/>
                    <a:gd name="T12" fmla="*/ 0 60000 65536"/>
                    <a:gd name="T13" fmla="*/ 0 60000 65536"/>
                    <a:gd name="T14" fmla="*/ 0 60000 65536"/>
                    <a:gd name="T15" fmla="*/ 0 w 26"/>
                    <a:gd name="T16" fmla="*/ 0 h 43"/>
                    <a:gd name="T17" fmla="*/ 26 w 26"/>
                    <a:gd name="T18" fmla="*/ 43 h 43"/>
                  </a:gdLst>
                  <a:ahLst/>
                  <a:cxnLst>
                    <a:cxn ang="T10">
                      <a:pos x="T0" y="T1"/>
                    </a:cxn>
                    <a:cxn ang="T11">
                      <a:pos x="T2" y="T3"/>
                    </a:cxn>
                    <a:cxn ang="T12">
                      <a:pos x="T4" y="T5"/>
                    </a:cxn>
                    <a:cxn ang="T13">
                      <a:pos x="T6" y="T7"/>
                    </a:cxn>
                    <a:cxn ang="T14">
                      <a:pos x="T8" y="T9"/>
                    </a:cxn>
                  </a:cxnLst>
                  <a:rect l="T15" t="T16" r="T17" b="T18"/>
                  <a:pathLst>
                    <a:path w="26" h="43">
                      <a:moveTo>
                        <a:pt x="25" y="13"/>
                      </a:moveTo>
                      <a:lnTo>
                        <a:pt x="0" y="0"/>
                      </a:lnTo>
                      <a:lnTo>
                        <a:pt x="0" y="28"/>
                      </a:lnTo>
                      <a:lnTo>
                        <a:pt x="25" y="42"/>
                      </a:lnTo>
                      <a:lnTo>
                        <a:pt x="25" y="13"/>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48" name="Freeform 380">
                  <a:extLst>
                    <a:ext uri="{FF2B5EF4-FFF2-40B4-BE49-F238E27FC236}">
                      <a16:creationId xmlns:a16="http://schemas.microsoft.com/office/drawing/2014/main" id="{C9623161-207F-0863-A5B7-1BD3CCC38C9B}"/>
                    </a:ext>
                  </a:extLst>
                </p:cNvPr>
                <p:cNvSpPr>
                  <a:spLocks/>
                </p:cNvSpPr>
                <p:nvPr/>
              </p:nvSpPr>
              <p:spPr bwMode="auto">
                <a:xfrm>
                  <a:off x="2283" y="3194"/>
                  <a:ext cx="32" cy="20"/>
                </a:xfrm>
                <a:custGeom>
                  <a:avLst/>
                  <a:gdLst>
                    <a:gd name="T0" fmla="*/ 11 w 35"/>
                    <a:gd name="T1" fmla="*/ 0 h 21"/>
                    <a:gd name="T2" fmla="*/ 0 w 35"/>
                    <a:gd name="T3" fmla="*/ 6 h 21"/>
                    <a:gd name="T4" fmla="*/ 21 w 35"/>
                    <a:gd name="T5" fmla="*/ 20 h 21"/>
                    <a:gd name="T6" fmla="*/ 34 w 35"/>
                    <a:gd name="T7" fmla="*/ 13 h 21"/>
                    <a:gd name="T8" fmla="*/ 11 w 35"/>
                    <a:gd name="T9" fmla="*/ 0 h 21"/>
                    <a:gd name="T10" fmla="*/ 0 60000 65536"/>
                    <a:gd name="T11" fmla="*/ 0 60000 65536"/>
                    <a:gd name="T12" fmla="*/ 0 60000 65536"/>
                    <a:gd name="T13" fmla="*/ 0 60000 65536"/>
                    <a:gd name="T14" fmla="*/ 0 60000 65536"/>
                    <a:gd name="T15" fmla="*/ 0 w 35"/>
                    <a:gd name="T16" fmla="*/ 0 h 21"/>
                    <a:gd name="T17" fmla="*/ 35 w 35"/>
                    <a:gd name="T18" fmla="*/ 21 h 21"/>
                  </a:gdLst>
                  <a:ahLst/>
                  <a:cxnLst>
                    <a:cxn ang="T10">
                      <a:pos x="T0" y="T1"/>
                    </a:cxn>
                    <a:cxn ang="T11">
                      <a:pos x="T2" y="T3"/>
                    </a:cxn>
                    <a:cxn ang="T12">
                      <a:pos x="T4" y="T5"/>
                    </a:cxn>
                    <a:cxn ang="T13">
                      <a:pos x="T6" y="T7"/>
                    </a:cxn>
                    <a:cxn ang="T14">
                      <a:pos x="T8" y="T9"/>
                    </a:cxn>
                  </a:cxnLst>
                  <a:rect l="T15" t="T16" r="T17" b="T18"/>
                  <a:pathLst>
                    <a:path w="35" h="21">
                      <a:moveTo>
                        <a:pt x="11" y="0"/>
                      </a:moveTo>
                      <a:lnTo>
                        <a:pt x="0" y="6"/>
                      </a:lnTo>
                      <a:lnTo>
                        <a:pt x="21" y="20"/>
                      </a:lnTo>
                      <a:lnTo>
                        <a:pt x="34" y="13"/>
                      </a:lnTo>
                      <a:lnTo>
                        <a:pt x="11" y="0"/>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49" name="Freeform 381">
                  <a:extLst>
                    <a:ext uri="{FF2B5EF4-FFF2-40B4-BE49-F238E27FC236}">
                      <a16:creationId xmlns:a16="http://schemas.microsoft.com/office/drawing/2014/main" id="{7B81F7EA-D2C4-FE93-CC13-6D2CC73EC75D}"/>
                    </a:ext>
                  </a:extLst>
                </p:cNvPr>
                <p:cNvSpPr>
                  <a:spLocks/>
                </p:cNvSpPr>
                <p:nvPr/>
              </p:nvSpPr>
              <p:spPr bwMode="auto">
                <a:xfrm>
                  <a:off x="2303" y="3206"/>
                  <a:ext cx="16" cy="32"/>
                </a:xfrm>
                <a:custGeom>
                  <a:avLst/>
                  <a:gdLst>
                    <a:gd name="T0" fmla="*/ 16 w 17"/>
                    <a:gd name="T1" fmla="*/ 25 h 34"/>
                    <a:gd name="T2" fmla="*/ 0 w 17"/>
                    <a:gd name="T3" fmla="*/ 33 h 34"/>
                    <a:gd name="T4" fmla="*/ 0 w 17"/>
                    <a:gd name="T5" fmla="*/ 6 h 34"/>
                    <a:gd name="T6" fmla="*/ 16 w 17"/>
                    <a:gd name="T7" fmla="*/ 0 h 34"/>
                    <a:gd name="T8" fmla="*/ 16 w 17"/>
                    <a:gd name="T9" fmla="*/ 25 h 34"/>
                    <a:gd name="T10" fmla="*/ 0 60000 65536"/>
                    <a:gd name="T11" fmla="*/ 0 60000 65536"/>
                    <a:gd name="T12" fmla="*/ 0 60000 65536"/>
                    <a:gd name="T13" fmla="*/ 0 60000 65536"/>
                    <a:gd name="T14" fmla="*/ 0 60000 65536"/>
                    <a:gd name="T15" fmla="*/ 0 w 17"/>
                    <a:gd name="T16" fmla="*/ 0 h 34"/>
                    <a:gd name="T17" fmla="*/ 17 w 17"/>
                    <a:gd name="T18" fmla="*/ 34 h 34"/>
                  </a:gdLst>
                  <a:ahLst/>
                  <a:cxnLst>
                    <a:cxn ang="T10">
                      <a:pos x="T0" y="T1"/>
                    </a:cxn>
                    <a:cxn ang="T11">
                      <a:pos x="T2" y="T3"/>
                    </a:cxn>
                    <a:cxn ang="T12">
                      <a:pos x="T4" y="T5"/>
                    </a:cxn>
                    <a:cxn ang="T13">
                      <a:pos x="T6" y="T7"/>
                    </a:cxn>
                    <a:cxn ang="T14">
                      <a:pos x="T8" y="T9"/>
                    </a:cxn>
                  </a:cxnLst>
                  <a:rect l="T15" t="T16" r="T17" b="T18"/>
                  <a:pathLst>
                    <a:path w="17" h="34">
                      <a:moveTo>
                        <a:pt x="16" y="25"/>
                      </a:moveTo>
                      <a:lnTo>
                        <a:pt x="0" y="33"/>
                      </a:lnTo>
                      <a:lnTo>
                        <a:pt x="0" y="6"/>
                      </a:lnTo>
                      <a:lnTo>
                        <a:pt x="16" y="0"/>
                      </a:lnTo>
                      <a:lnTo>
                        <a:pt x="16" y="25"/>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50" name="Freeform 382">
                  <a:extLst>
                    <a:ext uri="{FF2B5EF4-FFF2-40B4-BE49-F238E27FC236}">
                      <a16:creationId xmlns:a16="http://schemas.microsoft.com/office/drawing/2014/main" id="{F1F700C2-AABE-C888-734C-C08D0E38025B}"/>
                    </a:ext>
                  </a:extLst>
                </p:cNvPr>
                <p:cNvSpPr>
                  <a:spLocks/>
                </p:cNvSpPr>
                <p:nvPr/>
              </p:nvSpPr>
              <p:spPr bwMode="auto">
                <a:xfrm>
                  <a:off x="2373" y="3169"/>
                  <a:ext cx="113" cy="68"/>
                </a:xfrm>
                <a:custGeom>
                  <a:avLst/>
                  <a:gdLst>
                    <a:gd name="T0" fmla="*/ 122 w 123"/>
                    <a:gd name="T1" fmla="*/ 14 h 72"/>
                    <a:gd name="T2" fmla="*/ 97 w 123"/>
                    <a:gd name="T3" fmla="*/ 0 h 72"/>
                    <a:gd name="T4" fmla="*/ 0 w 123"/>
                    <a:gd name="T5" fmla="*/ 56 h 72"/>
                    <a:gd name="T6" fmla="*/ 24 w 123"/>
                    <a:gd name="T7" fmla="*/ 71 h 72"/>
                    <a:gd name="T8" fmla="*/ 122 w 123"/>
                    <a:gd name="T9" fmla="*/ 14 h 72"/>
                    <a:gd name="T10" fmla="*/ 0 60000 65536"/>
                    <a:gd name="T11" fmla="*/ 0 60000 65536"/>
                    <a:gd name="T12" fmla="*/ 0 60000 65536"/>
                    <a:gd name="T13" fmla="*/ 0 60000 65536"/>
                    <a:gd name="T14" fmla="*/ 0 60000 65536"/>
                    <a:gd name="T15" fmla="*/ 0 w 123"/>
                    <a:gd name="T16" fmla="*/ 0 h 72"/>
                    <a:gd name="T17" fmla="*/ 123 w 123"/>
                    <a:gd name="T18" fmla="*/ 72 h 72"/>
                  </a:gdLst>
                  <a:ahLst/>
                  <a:cxnLst>
                    <a:cxn ang="T10">
                      <a:pos x="T0" y="T1"/>
                    </a:cxn>
                    <a:cxn ang="T11">
                      <a:pos x="T2" y="T3"/>
                    </a:cxn>
                    <a:cxn ang="T12">
                      <a:pos x="T4" y="T5"/>
                    </a:cxn>
                    <a:cxn ang="T13">
                      <a:pos x="T6" y="T7"/>
                    </a:cxn>
                    <a:cxn ang="T14">
                      <a:pos x="T8" y="T9"/>
                    </a:cxn>
                  </a:cxnLst>
                  <a:rect l="T15" t="T16" r="T17" b="T18"/>
                  <a:pathLst>
                    <a:path w="123" h="72">
                      <a:moveTo>
                        <a:pt x="122" y="14"/>
                      </a:moveTo>
                      <a:lnTo>
                        <a:pt x="97" y="0"/>
                      </a:lnTo>
                      <a:lnTo>
                        <a:pt x="0" y="56"/>
                      </a:lnTo>
                      <a:lnTo>
                        <a:pt x="24" y="71"/>
                      </a:lnTo>
                      <a:lnTo>
                        <a:pt x="122"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51" name="Freeform 383">
                  <a:extLst>
                    <a:ext uri="{FF2B5EF4-FFF2-40B4-BE49-F238E27FC236}">
                      <a16:creationId xmlns:a16="http://schemas.microsoft.com/office/drawing/2014/main" id="{C7F51F3F-6026-C89B-A50D-0BFEF8F95D73}"/>
                    </a:ext>
                  </a:extLst>
                </p:cNvPr>
                <p:cNvSpPr>
                  <a:spLocks/>
                </p:cNvSpPr>
                <p:nvPr/>
              </p:nvSpPr>
              <p:spPr bwMode="auto">
                <a:xfrm>
                  <a:off x="2373" y="3222"/>
                  <a:ext cx="24" cy="42"/>
                </a:xfrm>
                <a:custGeom>
                  <a:avLst/>
                  <a:gdLst>
                    <a:gd name="T0" fmla="*/ 25 w 26"/>
                    <a:gd name="T1" fmla="*/ 14 h 44"/>
                    <a:gd name="T2" fmla="*/ 0 w 26"/>
                    <a:gd name="T3" fmla="*/ 0 h 44"/>
                    <a:gd name="T4" fmla="*/ 0 w 26"/>
                    <a:gd name="T5" fmla="*/ 28 h 44"/>
                    <a:gd name="T6" fmla="*/ 25 w 26"/>
                    <a:gd name="T7" fmla="*/ 43 h 44"/>
                    <a:gd name="T8" fmla="*/ 25 w 26"/>
                    <a:gd name="T9" fmla="*/ 14 h 44"/>
                    <a:gd name="T10" fmla="*/ 0 60000 65536"/>
                    <a:gd name="T11" fmla="*/ 0 60000 65536"/>
                    <a:gd name="T12" fmla="*/ 0 60000 65536"/>
                    <a:gd name="T13" fmla="*/ 0 60000 65536"/>
                    <a:gd name="T14" fmla="*/ 0 60000 65536"/>
                    <a:gd name="T15" fmla="*/ 0 w 26"/>
                    <a:gd name="T16" fmla="*/ 0 h 44"/>
                    <a:gd name="T17" fmla="*/ 26 w 26"/>
                    <a:gd name="T18" fmla="*/ 44 h 44"/>
                  </a:gdLst>
                  <a:ahLst/>
                  <a:cxnLst>
                    <a:cxn ang="T10">
                      <a:pos x="T0" y="T1"/>
                    </a:cxn>
                    <a:cxn ang="T11">
                      <a:pos x="T2" y="T3"/>
                    </a:cxn>
                    <a:cxn ang="T12">
                      <a:pos x="T4" y="T5"/>
                    </a:cxn>
                    <a:cxn ang="T13">
                      <a:pos x="T6" y="T7"/>
                    </a:cxn>
                    <a:cxn ang="T14">
                      <a:pos x="T8" y="T9"/>
                    </a:cxn>
                  </a:cxnLst>
                  <a:rect l="T15" t="T16" r="T17" b="T18"/>
                  <a:pathLst>
                    <a:path w="26" h="44">
                      <a:moveTo>
                        <a:pt x="25" y="14"/>
                      </a:moveTo>
                      <a:lnTo>
                        <a:pt x="0" y="0"/>
                      </a:lnTo>
                      <a:lnTo>
                        <a:pt x="0" y="28"/>
                      </a:lnTo>
                      <a:lnTo>
                        <a:pt x="25" y="43"/>
                      </a:lnTo>
                      <a:lnTo>
                        <a:pt x="25" y="14"/>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652" name="Freeform 384">
                  <a:extLst>
                    <a:ext uri="{FF2B5EF4-FFF2-40B4-BE49-F238E27FC236}">
                      <a16:creationId xmlns:a16="http://schemas.microsoft.com/office/drawing/2014/main" id="{C8749F4D-E210-9A89-D3DC-A5C16120E366}"/>
                    </a:ext>
                  </a:extLst>
                </p:cNvPr>
                <p:cNvSpPr>
                  <a:spLocks/>
                </p:cNvSpPr>
                <p:nvPr/>
              </p:nvSpPr>
              <p:spPr bwMode="auto">
                <a:xfrm>
                  <a:off x="2396" y="3183"/>
                  <a:ext cx="90" cy="81"/>
                </a:xfrm>
                <a:custGeom>
                  <a:avLst/>
                  <a:gdLst>
                    <a:gd name="T0" fmla="*/ 97 w 98"/>
                    <a:gd name="T1" fmla="*/ 0 h 85"/>
                    <a:gd name="T2" fmla="*/ 0 w 98"/>
                    <a:gd name="T3" fmla="*/ 55 h 85"/>
                    <a:gd name="T4" fmla="*/ 0 w 98"/>
                    <a:gd name="T5" fmla="*/ 84 h 85"/>
                    <a:gd name="T6" fmla="*/ 97 w 98"/>
                    <a:gd name="T7" fmla="*/ 28 h 85"/>
                    <a:gd name="T8" fmla="*/ 97 w 98"/>
                    <a:gd name="T9" fmla="*/ 0 h 85"/>
                    <a:gd name="T10" fmla="*/ 0 60000 65536"/>
                    <a:gd name="T11" fmla="*/ 0 60000 65536"/>
                    <a:gd name="T12" fmla="*/ 0 60000 65536"/>
                    <a:gd name="T13" fmla="*/ 0 60000 65536"/>
                    <a:gd name="T14" fmla="*/ 0 60000 65536"/>
                    <a:gd name="T15" fmla="*/ 0 w 98"/>
                    <a:gd name="T16" fmla="*/ 0 h 85"/>
                    <a:gd name="T17" fmla="*/ 98 w 98"/>
                    <a:gd name="T18" fmla="*/ 85 h 85"/>
                  </a:gdLst>
                  <a:ahLst/>
                  <a:cxnLst>
                    <a:cxn ang="T10">
                      <a:pos x="T0" y="T1"/>
                    </a:cxn>
                    <a:cxn ang="T11">
                      <a:pos x="T2" y="T3"/>
                    </a:cxn>
                    <a:cxn ang="T12">
                      <a:pos x="T4" y="T5"/>
                    </a:cxn>
                    <a:cxn ang="T13">
                      <a:pos x="T6" y="T7"/>
                    </a:cxn>
                    <a:cxn ang="T14">
                      <a:pos x="T8" y="T9"/>
                    </a:cxn>
                  </a:cxnLst>
                  <a:rect l="T15" t="T16" r="T17" b="T18"/>
                  <a:pathLst>
                    <a:path w="98" h="85">
                      <a:moveTo>
                        <a:pt x="97" y="0"/>
                      </a:moveTo>
                      <a:lnTo>
                        <a:pt x="0" y="55"/>
                      </a:lnTo>
                      <a:lnTo>
                        <a:pt x="0" y="84"/>
                      </a:lnTo>
                      <a:lnTo>
                        <a:pt x="97" y="28"/>
                      </a:lnTo>
                      <a:lnTo>
                        <a:pt x="97"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pic>
            <p:nvPicPr>
              <p:cNvPr id="20499" name="Picture 385">
                <a:extLst>
                  <a:ext uri="{FF2B5EF4-FFF2-40B4-BE49-F238E27FC236}">
                    <a16:creationId xmlns:a16="http://schemas.microsoft.com/office/drawing/2014/main" id="{91A60152-6C0A-5AEA-A60E-0C10307B6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0" y="1439"/>
                <a:ext cx="36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pic>
          <p:pic>
            <p:nvPicPr>
              <p:cNvPr id="20500" name="Picture 386">
                <a:extLst>
                  <a:ext uri="{FF2B5EF4-FFF2-40B4-BE49-F238E27FC236}">
                    <a16:creationId xmlns:a16="http://schemas.microsoft.com/office/drawing/2014/main" id="{10F837C4-05EE-4704-0F6F-A4A5A084E8D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322" y="1467"/>
                <a:ext cx="52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pic>
          <p:grpSp>
            <p:nvGrpSpPr>
              <p:cNvPr id="20501" name="Group 387">
                <a:extLst>
                  <a:ext uri="{FF2B5EF4-FFF2-40B4-BE49-F238E27FC236}">
                    <a16:creationId xmlns:a16="http://schemas.microsoft.com/office/drawing/2014/main" id="{9D7708A1-D9D6-30AA-0E93-83AAFA481F6E}"/>
                  </a:ext>
                </a:extLst>
              </p:cNvPr>
              <p:cNvGrpSpPr>
                <a:grpSpLocks/>
              </p:cNvGrpSpPr>
              <p:nvPr/>
            </p:nvGrpSpPr>
            <p:grpSpPr bwMode="auto">
              <a:xfrm>
                <a:off x="1629" y="1411"/>
                <a:ext cx="332" cy="308"/>
                <a:chOff x="1166" y="1703"/>
                <a:chExt cx="401" cy="542"/>
              </a:xfrm>
            </p:grpSpPr>
            <p:sp>
              <p:nvSpPr>
                <p:cNvPr id="20504" name="Freeform 388">
                  <a:extLst>
                    <a:ext uri="{FF2B5EF4-FFF2-40B4-BE49-F238E27FC236}">
                      <a16:creationId xmlns:a16="http://schemas.microsoft.com/office/drawing/2014/main" id="{B8026A7A-9C86-1909-75CF-A1140957A6B1}"/>
                    </a:ext>
                  </a:extLst>
                </p:cNvPr>
                <p:cNvSpPr>
                  <a:spLocks/>
                </p:cNvSpPr>
                <p:nvPr/>
              </p:nvSpPr>
              <p:spPr bwMode="auto">
                <a:xfrm>
                  <a:off x="1385" y="1703"/>
                  <a:ext cx="63" cy="277"/>
                </a:xfrm>
                <a:custGeom>
                  <a:avLst/>
                  <a:gdLst>
                    <a:gd name="T0" fmla="*/ 0 w 63"/>
                    <a:gd name="T1" fmla="*/ 262 h 277"/>
                    <a:gd name="T2" fmla="*/ 15 w 63"/>
                    <a:gd name="T3" fmla="*/ 2 h 277"/>
                    <a:gd name="T4" fmla="*/ 28 w 63"/>
                    <a:gd name="T5" fmla="*/ 0 h 277"/>
                    <a:gd name="T6" fmla="*/ 41 w 63"/>
                    <a:gd name="T7" fmla="*/ 2 h 277"/>
                    <a:gd name="T8" fmla="*/ 62 w 63"/>
                    <a:gd name="T9" fmla="*/ 262 h 277"/>
                    <a:gd name="T10" fmla="*/ 59 w 63"/>
                    <a:gd name="T11" fmla="*/ 264 h 277"/>
                    <a:gd name="T12" fmla="*/ 56 w 63"/>
                    <a:gd name="T13" fmla="*/ 267 h 277"/>
                    <a:gd name="T14" fmla="*/ 52 w 63"/>
                    <a:gd name="T15" fmla="*/ 269 h 277"/>
                    <a:gd name="T16" fmla="*/ 48 w 63"/>
                    <a:gd name="T17" fmla="*/ 271 h 277"/>
                    <a:gd name="T18" fmla="*/ 42 w 63"/>
                    <a:gd name="T19" fmla="*/ 273 h 277"/>
                    <a:gd name="T20" fmla="*/ 36 w 63"/>
                    <a:gd name="T21" fmla="*/ 275 h 277"/>
                    <a:gd name="T22" fmla="*/ 32 w 63"/>
                    <a:gd name="T23" fmla="*/ 276 h 277"/>
                    <a:gd name="T24" fmla="*/ 29 w 63"/>
                    <a:gd name="T25" fmla="*/ 276 h 277"/>
                    <a:gd name="T26" fmla="*/ 25 w 63"/>
                    <a:gd name="T27" fmla="*/ 276 h 277"/>
                    <a:gd name="T28" fmla="*/ 20 w 63"/>
                    <a:gd name="T29" fmla="*/ 275 h 277"/>
                    <a:gd name="T30" fmla="*/ 17 w 63"/>
                    <a:gd name="T31" fmla="*/ 274 h 277"/>
                    <a:gd name="T32" fmla="*/ 14 w 63"/>
                    <a:gd name="T33" fmla="*/ 273 h 277"/>
                    <a:gd name="T34" fmla="*/ 11 w 63"/>
                    <a:gd name="T35" fmla="*/ 273 h 277"/>
                    <a:gd name="T36" fmla="*/ 9 w 63"/>
                    <a:gd name="T37" fmla="*/ 271 h 277"/>
                    <a:gd name="T38" fmla="*/ 5 w 63"/>
                    <a:gd name="T39" fmla="*/ 269 h 277"/>
                    <a:gd name="T40" fmla="*/ 2 w 63"/>
                    <a:gd name="T41" fmla="*/ 267 h 277"/>
                    <a:gd name="T42" fmla="*/ 1 w 63"/>
                    <a:gd name="T43" fmla="*/ 264 h 277"/>
                    <a:gd name="T44" fmla="*/ 0 w 63"/>
                    <a:gd name="T45" fmla="*/ 263 h 277"/>
                    <a:gd name="T46" fmla="*/ 0 w 63"/>
                    <a:gd name="T47" fmla="*/ 262 h 27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
                    <a:gd name="T73" fmla="*/ 0 h 277"/>
                    <a:gd name="T74" fmla="*/ 63 w 63"/>
                    <a:gd name="T75" fmla="*/ 277 h 27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 h="277">
                      <a:moveTo>
                        <a:pt x="0" y="262"/>
                      </a:moveTo>
                      <a:lnTo>
                        <a:pt x="15" y="2"/>
                      </a:lnTo>
                      <a:lnTo>
                        <a:pt x="28" y="0"/>
                      </a:lnTo>
                      <a:lnTo>
                        <a:pt x="41" y="2"/>
                      </a:lnTo>
                      <a:lnTo>
                        <a:pt x="62" y="262"/>
                      </a:lnTo>
                      <a:lnTo>
                        <a:pt x="59" y="264"/>
                      </a:lnTo>
                      <a:lnTo>
                        <a:pt x="56" y="267"/>
                      </a:lnTo>
                      <a:lnTo>
                        <a:pt x="52" y="269"/>
                      </a:lnTo>
                      <a:lnTo>
                        <a:pt x="48" y="271"/>
                      </a:lnTo>
                      <a:lnTo>
                        <a:pt x="42" y="273"/>
                      </a:lnTo>
                      <a:lnTo>
                        <a:pt x="36" y="275"/>
                      </a:lnTo>
                      <a:lnTo>
                        <a:pt x="32" y="276"/>
                      </a:lnTo>
                      <a:lnTo>
                        <a:pt x="29" y="276"/>
                      </a:lnTo>
                      <a:lnTo>
                        <a:pt x="25" y="276"/>
                      </a:lnTo>
                      <a:lnTo>
                        <a:pt x="20" y="275"/>
                      </a:lnTo>
                      <a:lnTo>
                        <a:pt x="17" y="274"/>
                      </a:lnTo>
                      <a:lnTo>
                        <a:pt x="14" y="273"/>
                      </a:lnTo>
                      <a:lnTo>
                        <a:pt x="11" y="273"/>
                      </a:lnTo>
                      <a:lnTo>
                        <a:pt x="9" y="271"/>
                      </a:lnTo>
                      <a:lnTo>
                        <a:pt x="5" y="269"/>
                      </a:lnTo>
                      <a:lnTo>
                        <a:pt x="2" y="267"/>
                      </a:lnTo>
                      <a:lnTo>
                        <a:pt x="1" y="264"/>
                      </a:lnTo>
                      <a:lnTo>
                        <a:pt x="0" y="263"/>
                      </a:lnTo>
                      <a:lnTo>
                        <a:pt x="0" y="262"/>
                      </a:lnTo>
                    </a:path>
                  </a:pathLst>
                </a:custGeom>
                <a:solidFill>
                  <a:srgbClr val="9966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05" name="Freeform 389">
                  <a:extLst>
                    <a:ext uri="{FF2B5EF4-FFF2-40B4-BE49-F238E27FC236}">
                      <a16:creationId xmlns:a16="http://schemas.microsoft.com/office/drawing/2014/main" id="{5E73C9EA-EE19-3FB5-B2C1-60E9CA24750B}"/>
                    </a:ext>
                  </a:extLst>
                </p:cNvPr>
                <p:cNvSpPr>
                  <a:spLocks/>
                </p:cNvSpPr>
                <p:nvPr/>
              </p:nvSpPr>
              <p:spPr bwMode="auto">
                <a:xfrm>
                  <a:off x="1444" y="1737"/>
                  <a:ext cx="62" cy="276"/>
                </a:xfrm>
                <a:custGeom>
                  <a:avLst/>
                  <a:gdLst>
                    <a:gd name="T0" fmla="*/ 0 w 62"/>
                    <a:gd name="T1" fmla="*/ 261 h 276"/>
                    <a:gd name="T2" fmla="*/ 15 w 62"/>
                    <a:gd name="T3" fmla="*/ 2 h 276"/>
                    <a:gd name="T4" fmla="*/ 28 w 62"/>
                    <a:gd name="T5" fmla="*/ 0 h 276"/>
                    <a:gd name="T6" fmla="*/ 39 w 62"/>
                    <a:gd name="T7" fmla="*/ 2 h 276"/>
                    <a:gd name="T8" fmla="*/ 61 w 62"/>
                    <a:gd name="T9" fmla="*/ 261 h 276"/>
                    <a:gd name="T10" fmla="*/ 58 w 62"/>
                    <a:gd name="T11" fmla="*/ 264 h 276"/>
                    <a:gd name="T12" fmla="*/ 55 w 62"/>
                    <a:gd name="T13" fmla="*/ 266 h 276"/>
                    <a:gd name="T14" fmla="*/ 51 w 62"/>
                    <a:gd name="T15" fmla="*/ 268 h 276"/>
                    <a:gd name="T16" fmla="*/ 47 w 62"/>
                    <a:gd name="T17" fmla="*/ 270 h 276"/>
                    <a:gd name="T18" fmla="*/ 41 w 62"/>
                    <a:gd name="T19" fmla="*/ 272 h 276"/>
                    <a:gd name="T20" fmla="*/ 35 w 62"/>
                    <a:gd name="T21" fmla="*/ 275 h 276"/>
                    <a:gd name="T22" fmla="*/ 32 w 62"/>
                    <a:gd name="T23" fmla="*/ 275 h 276"/>
                    <a:gd name="T24" fmla="*/ 29 w 62"/>
                    <a:gd name="T25" fmla="*/ 275 h 276"/>
                    <a:gd name="T26" fmla="*/ 25 w 62"/>
                    <a:gd name="T27" fmla="*/ 275 h 276"/>
                    <a:gd name="T28" fmla="*/ 21 w 62"/>
                    <a:gd name="T29" fmla="*/ 275 h 276"/>
                    <a:gd name="T30" fmla="*/ 17 w 62"/>
                    <a:gd name="T31" fmla="*/ 274 h 276"/>
                    <a:gd name="T32" fmla="*/ 14 w 62"/>
                    <a:gd name="T33" fmla="*/ 272 h 276"/>
                    <a:gd name="T34" fmla="*/ 12 w 62"/>
                    <a:gd name="T35" fmla="*/ 271 h 276"/>
                    <a:gd name="T36" fmla="*/ 8 w 62"/>
                    <a:gd name="T37" fmla="*/ 270 h 276"/>
                    <a:gd name="T38" fmla="*/ 6 w 62"/>
                    <a:gd name="T39" fmla="*/ 268 h 276"/>
                    <a:gd name="T40" fmla="*/ 2 w 62"/>
                    <a:gd name="T41" fmla="*/ 266 h 276"/>
                    <a:gd name="T42" fmla="*/ 1 w 62"/>
                    <a:gd name="T43" fmla="*/ 264 h 276"/>
                    <a:gd name="T44" fmla="*/ 0 w 62"/>
                    <a:gd name="T45" fmla="*/ 262 h 276"/>
                    <a:gd name="T46" fmla="*/ 0 w 62"/>
                    <a:gd name="T47" fmla="*/ 261 h 2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2"/>
                    <a:gd name="T73" fmla="*/ 0 h 276"/>
                    <a:gd name="T74" fmla="*/ 62 w 62"/>
                    <a:gd name="T75" fmla="*/ 276 h 27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2" h="276">
                      <a:moveTo>
                        <a:pt x="0" y="261"/>
                      </a:moveTo>
                      <a:lnTo>
                        <a:pt x="15" y="2"/>
                      </a:lnTo>
                      <a:lnTo>
                        <a:pt x="28" y="0"/>
                      </a:lnTo>
                      <a:lnTo>
                        <a:pt x="39" y="2"/>
                      </a:lnTo>
                      <a:lnTo>
                        <a:pt x="61" y="261"/>
                      </a:lnTo>
                      <a:lnTo>
                        <a:pt x="58" y="264"/>
                      </a:lnTo>
                      <a:lnTo>
                        <a:pt x="55" y="266"/>
                      </a:lnTo>
                      <a:lnTo>
                        <a:pt x="51" y="268"/>
                      </a:lnTo>
                      <a:lnTo>
                        <a:pt x="47" y="270"/>
                      </a:lnTo>
                      <a:lnTo>
                        <a:pt x="41" y="272"/>
                      </a:lnTo>
                      <a:lnTo>
                        <a:pt x="35" y="275"/>
                      </a:lnTo>
                      <a:lnTo>
                        <a:pt x="32" y="275"/>
                      </a:lnTo>
                      <a:lnTo>
                        <a:pt x="29" y="275"/>
                      </a:lnTo>
                      <a:lnTo>
                        <a:pt x="25" y="275"/>
                      </a:lnTo>
                      <a:lnTo>
                        <a:pt x="21" y="275"/>
                      </a:lnTo>
                      <a:lnTo>
                        <a:pt x="17" y="274"/>
                      </a:lnTo>
                      <a:lnTo>
                        <a:pt x="14" y="272"/>
                      </a:lnTo>
                      <a:lnTo>
                        <a:pt x="12" y="271"/>
                      </a:lnTo>
                      <a:lnTo>
                        <a:pt x="8" y="270"/>
                      </a:lnTo>
                      <a:lnTo>
                        <a:pt x="6" y="268"/>
                      </a:lnTo>
                      <a:lnTo>
                        <a:pt x="2" y="266"/>
                      </a:lnTo>
                      <a:lnTo>
                        <a:pt x="1" y="264"/>
                      </a:lnTo>
                      <a:lnTo>
                        <a:pt x="0" y="262"/>
                      </a:lnTo>
                      <a:lnTo>
                        <a:pt x="0" y="261"/>
                      </a:lnTo>
                    </a:path>
                  </a:pathLst>
                </a:custGeom>
                <a:solidFill>
                  <a:srgbClr val="9966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06" name="Freeform 390">
                  <a:extLst>
                    <a:ext uri="{FF2B5EF4-FFF2-40B4-BE49-F238E27FC236}">
                      <a16:creationId xmlns:a16="http://schemas.microsoft.com/office/drawing/2014/main" id="{965AE5A2-F8CA-C7EC-9E4E-D8D4E2E84597}"/>
                    </a:ext>
                  </a:extLst>
                </p:cNvPr>
                <p:cNvSpPr>
                  <a:spLocks/>
                </p:cNvSpPr>
                <p:nvPr/>
              </p:nvSpPr>
              <p:spPr bwMode="auto">
                <a:xfrm>
                  <a:off x="1413" y="1703"/>
                  <a:ext cx="34" cy="277"/>
                </a:xfrm>
                <a:custGeom>
                  <a:avLst/>
                  <a:gdLst>
                    <a:gd name="T0" fmla="*/ 6 w 34"/>
                    <a:gd name="T1" fmla="*/ 276 h 277"/>
                    <a:gd name="T2" fmla="*/ 10 w 34"/>
                    <a:gd name="T3" fmla="*/ 276 h 277"/>
                    <a:gd name="T4" fmla="*/ 13 w 34"/>
                    <a:gd name="T5" fmla="*/ 275 h 277"/>
                    <a:gd name="T6" fmla="*/ 17 w 34"/>
                    <a:gd name="T7" fmla="*/ 274 h 277"/>
                    <a:gd name="T8" fmla="*/ 19 w 34"/>
                    <a:gd name="T9" fmla="*/ 273 h 277"/>
                    <a:gd name="T10" fmla="*/ 24 w 34"/>
                    <a:gd name="T11" fmla="*/ 271 h 277"/>
                    <a:gd name="T12" fmla="*/ 26 w 34"/>
                    <a:gd name="T13" fmla="*/ 270 h 277"/>
                    <a:gd name="T14" fmla="*/ 28 w 34"/>
                    <a:gd name="T15" fmla="*/ 269 h 277"/>
                    <a:gd name="T16" fmla="*/ 30 w 34"/>
                    <a:gd name="T17" fmla="*/ 267 h 277"/>
                    <a:gd name="T18" fmla="*/ 32 w 34"/>
                    <a:gd name="T19" fmla="*/ 264 h 277"/>
                    <a:gd name="T20" fmla="*/ 33 w 34"/>
                    <a:gd name="T21" fmla="*/ 262 h 277"/>
                    <a:gd name="T22" fmla="*/ 12 w 34"/>
                    <a:gd name="T23" fmla="*/ 2 h 277"/>
                    <a:gd name="T24" fmla="*/ 0 w 34"/>
                    <a:gd name="T25" fmla="*/ 0 h 277"/>
                    <a:gd name="T26" fmla="*/ 0 w 34"/>
                    <a:gd name="T27" fmla="*/ 276 h 277"/>
                    <a:gd name="T28" fmla="*/ 6 w 34"/>
                    <a:gd name="T29" fmla="*/ 276 h 27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277"/>
                    <a:gd name="T47" fmla="*/ 34 w 34"/>
                    <a:gd name="T48" fmla="*/ 277 h 27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277">
                      <a:moveTo>
                        <a:pt x="6" y="276"/>
                      </a:moveTo>
                      <a:lnTo>
                        <a:pt x="10" y="276"/>
                      </a:lnTo>
                      <a:lnTo>
                        <a:pt x="13" y="275"/>
                      </a:lnTo>
                      <a:lnTo>
                        <a:pt x="17" y="274"/>
                      </a:lnTo>
                      <a:lnTo>
                        <a:pt x="19" y="273"/>
                      </a:lnTo>
                      <a:lnTo>
                        <a:pt x="24" y="271"/>
                      </a:lnTo>
                      <a:lnTo>
                        <a:pt x="26" y="270"/>
                      </a:lnTo>
                      <a:lnTo>
                        <a:pt x="28" y="269"/>
                      </a:lnTo>
                      <a:lnTo>
                        <a:pt x="30" y="267"/>
                      </a:lnTo>
                      <a:lnTo>
                        <a:pt x="32" y="264"/>
                      </a:lnTo>
                      <a:lnTo>
                        <a:pt x="33" y="262"/>
                      </a:lnTo>
                      <a:lnTo>
                        <a:pt x="12" y="2"/>
                      </a:lnTo>
                      <a:lnTo>
                        <a:pt x="0" y="0"/>
                      </a:lnTo>
                      <a:lnTo>
                        <a:pt x="0" y="276"/>
                      </a:lnTo>
                      <a:lnTo>
                        <a:pt x="6" y="276"/>
                      </a:lnTo>
                    </a:path>
                  </a:pathLst>
                </a:custGeom>
                <a:solidFill>
                  <a:srgbClr val="9966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07" name="Freeform 391">
                  <a:extLst>
                    <a:ext uri="{FF2B5EF4-FFF2-40B4-BE49-F238E27FC236}">
                      <a16:creationId xmlns:a16="http://schemas.microsoft.com/office/drawing/2014/main" id="{79FA616A-06C5-2E7E-AAA4-AF9B679C82D6}"/>
                    </a:ext>
                  </a:extLst>
                </p:cNvPr>
                <p:cNvSpPr>
                  <a:spLocks/>
                </p:cNvSpPr>
                <p:nvPr/>
              </p:nvSpPr>
              <p:spPr bwMode="auto">
                <a:xfrm>
                  <a:off x="1385" y="1998"/>
                  <a:ext cx="182" cy="195"/>
                </a:xfrm>
                <a:custGeom>
                  <a:avLst/>
                  <a:gdLst>
                    <a:gd name="T0" fmla="*/ 181 w 182"/>
                    <a:gd name="T1" fmla="*/ 0 h 195"/>
                    <a:gd name="T2" fmla="*/ 0 w 182"/>
                    <a:gd name="T3" fmla="*/ 103 h 195"/>
                    <a:gd name="T4" fmla="*/ 0 w 182"/>
                    <a:gd name="T5" fmla="*/ 194 h 195"/>
                    <a:gd name="T6" fmla="*/ 181 w 182"/>
                    <a:gd name="T7" fmla="*/ 89 h 195"/>
                    <a:gd name="T8" fmla="*/ 181 w 182"/>
                    <a:gd name="T9" fmla="*/ 0 h 195"/>
                    <a:gd name="T10" fmla="*/ 0 60000 65536"/>
                    <a:gd name="T11" fmla="*/ 0 60000 65536"/>
                    <a:gd name="T12" fmla="*/ 0 60000 65536"/>
                    <a:gd name="T13" fmla="*/ 0 60000 65536"/>
                    <a:gd name="T14" fmla="*/ 0 60000 65536"/>
                    <a:gd name="T15" fmla="*/ 0 w 182"/>
                    <a:gd name="T16" fmla="*/ 0 h 195"/>
                    <a:gd name="T17" fmla="*/ 182 w 182"/>
                    <a:gd name="T18" fmla="*/ 195 h 195"/>
                  </a:gdLst>
                  <a:ahLst/>
                  <a:cxnLst>
                    <a:cxn ang="T10">
                      <a:pos x="T0" y="T1"/>
                    </a:cxn>
                    <a:cxn ang="T11">
                      <a:pos x="T2" y="T3"/>
                    </a:cxn>
                    <a:cxn ang="T12">
                      <a:pos x="T4" y="T5"/>
                    </a:cxn>
                    <a:cxn ang="T13">
                      <a:pos x="T6" y="T7"/>
                    </a:cxn>
                    <a:cxn ang="T14">
                      <a:pos x="T8" y="T9"/>
                    </a:cxn>
                  </a:cxnLst>
                  <a:rect l="T15" t="T16" r="T17" b="T18"/>
                  <a:pathLst>
                    <a:path w="182" h="195">
                      <a:moveTo>
                        <a:pt x="181" y="0"/>
                      </a:moveTo>
                      <a:lnTo>
                        <a:pt x="0" y="103"/>
                      </a:lnTo>
                      <a:lnTo>
                        <a:pt x="0" y="194"/>
                      </a:lnTo>
                      <a:lnTo>
                        <a:pt x="181" y="89"/>
                      </a:lnTo>
                      <a:lnTo>
                        <a:pt x="181" y="0"/>
                      </a:lnTo>
                    </a:path>
                  </a:pathLst>
                </a:custGeom>
                <a:solidFill>
                  <a:srgbClr val="8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08" name="Freeform 392">
                  <a:extLst>
                    <a:ext uri="{FF2B5EF4-FFF2-40B4-BE49-F238E27FC236}">
                      <a16:creationId xmlns:a16="http://schemas.microsoft.com/office/drawing/2014/main" id="{B576C236-B691-D4C8-9DC3-158A65B2C79E}"/>
                    </a:ext>
                  </a:extLst>
                </p:cNvPr>
                <p:cNvSpPr>
                  <a:spLocks/>
                </p:cNvSpPr>
                <p:nvPr/>
              </p:nvSpPr>
              <p:spPr bwMode="auto">
                <a:xfrm>
                  <a:off x="1166" y="1976"/>
                  <a:ext cx="220" cy="217"/>
                </a:xfrm>
                <a:custGeom>
                  <a:avLst/>
                  <a:gdLst>
                    <a:gd name="T0" fmla="*/ 0 w 220"/>
                    <a:gd name="T1" fmla="*/ 0 h 217"/>
                    <a:gd name="T2" fmla="*/ 219 w 220"/>
                    <a:gd name="T3" fmla="*/ 125 h 217"/>
                    <a:gd name="T4" fmla="*/ 219 w 220"/>
                    <a:gd name="T5" fmla="*/ 216 h 217"/>
                    <a:gd name="T6" fmla="*/ 0 w 220"/>
                    <a:gd name="T7" fmla="*/ 90 h 217"/>
                    <a:gd name="T8" fmla="*/ 0 w 220"/>
                    <a:gd name="T9" fmla="*/ 0 h 217"/>
                    <a:gd name="T10" fmla="*/ 0 60000 65536"/>
                    <a:gd name="T11" fmla="*/ 0 60000 65536"/>
                    <a:gd name="T12" fmla="*/ 0 60000 65536"/>
                    <a:gd name="T13" fmla="*/ 0 60000 65536"/>
                    <a:gd name="T14" fmla="*/ 0 60000 65536"/>
                    <a:gd name="T15" fmla="*/ 0 w 220"/>
                    <a:gd name="T16" fmla="*/ 0 h 217"/>
                    <a:gd name="T17" fmla="*/ 220 w 220"/>
                    <a:gd name="T18" fmla="*/ 217 h 217"/>
                  </a:gdLst>
                  <a:ahLst/>
                  <a:cxnLst>
                    <a:cxn ang="T10">
                      <a:pos x="T0" y="T1"/>
                    </a:cxn>
                    <a:cxn ang="T11">
                      <a:pos x="T2" y="T3"/>
                    </a:cxn>
                    <a:cxn ang="T12">
                      <a:pos x="T4" y="T5"/>
                    </a:cxn>
                    <a:cxn ang="T13">
                      <a:pos x="T6" y="T7"/>
                    </a:cxn>
                    <a:cxn ang="T14">
                      <a:pos x="T8" y="T9"/>
                    </a:cxn>
                  </a:cxnLst>
                  <a:rect l="T15" t="T16" r="T17" b="T18"/>
                  <a:pathLst>
                    <a:path w="220" h="217">
                      <a:moveTo>
                        <a:pt x="0" y="0"/>
                      </a:moveTo>
                      <a:lnTo>
                        <a:pt x="219" y="125"/>
                      </a:lnTo>
                      <a:lnTo>
                        <a:pt x="219" y="216"/>
                      </a:lnTo>
                      <a:lnTo>
                        <a:pt x="0" y="90"/>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09" name="Freeform 393">
                  <a:extLst>
                    <a:ext uri="{FF2B5EF4-FFF2-40B4-BE49-F238E27FC236}">
                      <a16:creationId xmlns:a16="http://schemas.microsoft.com/office/drawing/2014/main" id="{0A4BD395-7428-040B-C253-6370F8CF32EF}"/>
                    </a:ext>
                  </a:extLst>
                </p:cNvPr>
                <p:cNvSpPr>
                  <a:spLocks/>
                </p:cNvSpPr>
                <p:nvPr/>
              </p:nvSpPr>
              <p:spPr bwMode="auto">
                <a:xfrm>
                  <a:off x="1166" y="1871"/>
                  <a:ext cx="401" cy="231"/>
                </a:xfrm>
                <a:custGeom>
                  <a:avLst/>
                  <a:gdLst>
                    <a:gd name="T0" fmla="*/ 400 w 401"/>
                    <a:gd name="T1" fmla="*/ 126 h 231"/>
                    <a:gd name="T2" fmla="*/ 219 w 401"/>
                    <a:gd name="T3" fmla="*/ 230 h 231"/>
                    <a:gd name="T4" fmla="*/ 0 w 401"/>
                    <a:gd name="T5" fmla="*/ 103 h 231"/>
                    <a:gd name="T6" fmla="*/ 180 w 401"/>
                    <a:gd name="T7" fmla="*/ 0 h 231"/>
                    <a:gd name="T8" fmla="*/ 400 w 401"/>
                    <a:gd name="T9" fmla="*/ 126 h 231"/>
                    <a:gd name="T10" fmla="*/ 0 60000 65536"/>
                    <a:gd name="T11" fmla="*/ 0 60000 65536"/>
                    <a:gd name="T12" fmla="*/ 0 60000 65536"/>
                    <a:gd name="T13" fmla="*/ 0 60000 65536"/>
                    <a:gd name="T14" fmla="*/ 0 60000 65536"/>
                    <a:gd name="T15" fmla="*/ 0 w 401"/>
                    <a:gd name="T16" fmla="*/ 0 h 231"/>
                    <a:gd name="T17" fmla="*/ 401 w 401"/>
                    <a:gd name="T18" fmla="*/ 231 h 231"/>
                  </a:gdLst>
                  <a:ahLst/>
                  <a:cxnLst>
                    <a:cxn ang="T10">
                      <a:pos x="T0" y="T1"/>
                    </a:cxn>
                    <a:cxn ang="T11">
                      <a:pos x="T2" y="T3"/>
                    </a:cxn>
                    <a:cxn ang="T12">
                      <a:pos x="T4" y="T5"/>
                    </a:cxn>
                    <a:cxn ang="T13">
                      <a:pos x="T6" y="T7"/>
                    </a:cxn>
                    <a:cxn ang="T14">
                      <a:pos x="T8" y="T9"/>
                    </a:cxn>
                  </a:cxnLst>
                  <a:rect l="T15" t="T16" r="T17" b="T18"/>
                  <a:pathLst>
                    <a:path w="401" h="231">
                      <a:moveTo>
                        <a:pt x="400" y="126"/>
                      </a:moveTo>
                      <a:lnTo>
                        <a:pt x="219" y="230"/>
                      </a:lnTo>
                      <a:lnTo>
                        <a:pt x="0" y="103"/>
                      </a:lnTo>
                      <a:lnTo>
                        <a:pt x="180" y="0"/>
                      </a:lnTo>
                      <a:lnTo>
                        <a:pt x="400" y="126"/>
                      </a:lnTo>
                    </a:path>
                  </a:pathLst>
                </a:custGeom>
                <a:solidFill>
                  <a:srgbClr val="CC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10" name="Freeform 394">
                  <a:extLst>
                    <a:ext uri="{FF2B5EF4-FFF2-40B4-BE49-F238E27FC236}">
                      <a16:creationId xmlns:a16="http://schemas.microsoft.com/office/drawing/2014/main" id="{91AFD0A4-627B-65D5-0B3E-04325C4EDEDB}"/>
                    </a:ext>
                  </a:extLst>
                </p:cNvPr>
                <p:cNvSpPr>
                  <a:spLocks/>
                </p:cNvSpPr>
                <p:nvPr/>
              </p:nvSpPr>
              <p:spPr bwMode="auto">
                <a:xfrm>
                  <a:off x="1246" y="1986"/>
                  <a:ext cx="59" cy="70"/>
                </a:xfrm>
                <a:custGeom>
                  <a:avLst/>
                  <a:gdLst>
                    <a:gd name="T0" fmla="*/ 58 w 59"/>
                    <a:gd name="T1" fmla="*/ 0 h 70"/>
                    <a:gd name="T2" fmla="*/ 58 w 59"/>
                    <a:gd name="T3" fmla="*/ 69 h 70"/>
                    <a:gd name="T4" fmla="*/ 0 w 59"/>
                    <a:gd name="T5" fmla="*/ 35 h 70"/>
                    <a:gd name="T6" fmla="*/ 58 w 59"/>
                    <a:gd name="T7" fmla="*/ 0 h 70"/>
                    <a:gd name="T8" fmla="*/ 0 60000 65536"/>
                    <a:gd name="T9" fmla="*/ 0 60000 65536"/>
                    <a:gd name="T10" fmla="*/ 0 60000 65536"/>
                    <a:gd name="T11" fmla="*/ 0 60000 65536"/>
                    <a:gd name="T12" fmla="*/ 0 w 59"/>
                    <a:gd name="T13" fmla="*/ 0 h 70"/>
                    <a:gd name="T14" fmla="*/ 59 w 59"/>
                    <a:gd name="T15" fmla="*/ 70 h 70"/>
                  </a:gdLst>
                  <a:ahLst/>
                  <a:cxnLst>
                    <a:cxn ang="T8">
                      <a:pos x="T0" y="T1"/>
                    </a:cxn>
                    <a:cxn ang="T9">
                      <a:pos x="T2" y="T3"/>
                    </a:cxn>
                    <a:cxn ang="T10">
                      <a:pos x="T4" y="T5"/>
                    </a:cxn>
                    <a:cxn ang="T11">
                      <a:pos x="T6" y="T7"/>
                    </a:cxn>
                  </a:cxnLst>
                  <a:rect l="T12" t="T13" r="T14" b="T15"/>
                  <a:pathLst>
                    <a:path w="59" h="70">
                      <a:moveTo>
                        <a:pt x="58" y="0"/>
                      </a:moveTo>
                      <a:lnTo>
                        <a:pt x="58" y="69"/>
                      </a:lnTo>
                      <a:lnTo>
                        <a:pt x="0" y="35"/>
                      </a:lnTo>
                      <a:lnTo>
                        <a:pt x="58" y="0"/>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11" name="Freeform 395">
                  <a:extLst>
                    <a:ext uri="{FF2B5EF4-FFF2-40B4-BE49-F238E27FC236}">
                      <a16:creationId xmlns:a16="http://schemas.microsoft.com/office/drawing/2014/main" id="{82C26D2D-442C-7B5E-6916-32B380544420}"/>
                    </a:ext>
                  </a:extLst>
                </p:cNvPr>
                <p:cNvSpPr>
                  <a:spLocks/>
                </p:cNvSpPr>
                <p:nvPr/>
              </p:nvSpPr>
              <p:spPr bwMode="auto">
                <a:xfrm>
                  <a:off x="1398" y="2103"/>
                  <a:ext cx="33" cy="64"/>
                </a:xfrm>
                <a:custGeom>
                  <a:avLst/>
                  <a:gdLst>
                    <a:gd name="T0" fmla="*/ 32 w 33"/>
                    <a:gd name="T1" fmla="*/ 0 h 64"/>
                    <a:gd name="T2" fmla="*/ 0 w 33"/>
                    <a:gd name="T3" fmla="*/ 18 h 64"/>
                    <a:gd name="T4" fmla="*/ 0 w 33"/>
                    <a:gd name="T5" fmla="*/ 63 h 64"/>
                    <a:gd name="T6" fmla="*/ 32 w 33"/>
                    <a:gd name="T7" fmla="*/ 45 h 64"/>
                    <a:gd name="T8" fmla="*/ 32 w 33"/>
                    <a:gd name="T9" fmla="*/ 0 h 64"/>
                    <a:gd name="T10" fmla="*/ 0 60000 65536"/>
                    <a:gd name="T11" fmla="*/ 0 60000 65536"/>
                    <a:gd name="T12" fmla="*/ 0 60000 65536"/>
                    <a:gd name="T13" fmla="*/ 0 60000 65536"/>
                    <a:gd name="T14" fmla="*/ 0 60000 65536"/>
                    <a:gd name="T15" fmla="*/ 0 w 33"/>
                    <a:gd name="T16" fmla="*/ 0 h 64"/>
                    <a:gd name="T17" fmla="*/ 33 w 33"/>
                    <a:gd name="T18" fmla="*/ 64 h 64"/>
                  </a:gdLst>
                  <a:ahLst/>
                  <a:cxnLst>
                    <a:cxn ang="T10">
                      <a:pos x="T0" y="T1"/>
                    </a:cxn>
                    <a:cxn ang="T11">
                      <a:pos x="T2" y="T3"/>
                    </a:cxn>
                    <a:cxn ang="T12">
                      <a:pos x="T4" y="T5"/>
                    </a:cxn>
                    <a:cxn ang="T13">
                      <a:pos x="T6" y="T7"/>
                    </a:cxn>
                    <a:cxn ang="T14">
                      <a:pos x="T8" y="T9"/>
                    </a:cxn>
                  </a:cxnLst>
                  <a:rect l="T15" t="T16" r="T17" b="T18"/>
                  <a:pathLst>
                    <a:path w="33" h="64">
                      <a:moveTo>
                        <a:pt x="32" y="0"/>
                      </a:moveTo>
                      <a:lnTo>
                        <a:pt x="0" y="18"/>
                      </a:lnTo>
                      <a:lnTo>
                        <a:pt x="0" y="63"/>
                      </a:lnTo>
                      <a:lnTo>
                        <a:pt x="32" y="45"/>
                      </a:lnTo>
                      <a:lnTo>
                        <a:pt x="32" y="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12" name="Freeform 396">
                  <a:extLst>
                    <a:ext uri="{FF2B5EF4-FFF2-40B4-BE49-F238E27FC236}">
                      <a16:creationId xmlns:a16="http://schemas.microsoft.com/office/drawing/2014/main" id="{724D37EF-4981-BC05-AB0F-E7A7651183F6}"/>
                    </a:ext>
                  </a:extLst>
                </p:cNvPr>
                <p:cNvSpPr>
                  <a:spLocks/>
                </p:cNvSpPr>
                <p:nvPr/>
              </p:nvSpPr>
              <p:spPr bwMode="auto">
                <a:xfrm>
                  <a:off x="1185" y="2080"/>
                  <a:ext cx="107" cy="104"/>
                </a:xfrm>
                <a:custGeom>
                  <a:avLst/>
                  <a:gdLst>
                    <a:gd name="T0" fmla="*/ 0 w 107"/>
                    <a:gd name="T1" fmla="*/ 0 h 104"/>
                    <a:gd name="T2" fmla="*/ 106 w 107"/>
                    <a:gd name="T3" fmla="*/ 61 h 104"/>
                    <a:gd name="T4" fmla="*/ 106 w 107"/>
                    <a:gd name="T5" fmla="*/ 103 h 104"/>
                    <a:gd name="T6" fmla="*/ 0 w 107"/>
                    <a:gd name="T7" fmla="*/ 42 h 104"/>
                    <a:gd name="T8" fmla="*/ 0 w 107"/>
                    <a:gd name="T9" fmla="*/ 0 h 104"/>
                    <a:gd name="T10" fmla="*/ 0 60000 65536"/>
                    <a:gd name="T11" fmla="*/ 0 60000 65536"/>
                    <a:gd name="T12" fmla="*/ 0 60000 65536"/>
                    <a:gd name="T13" fmla="*/ 0 60000 65536"/>
                    <a:gd name="T14" fmla="*/ 0 60000 65536"/>
                    <a:gd name="T15" fmla="*/ 0 w 107"/>
                    <a:gd name="T16" fmla="*/ 0 h 104"/>
                    <a:gd name="T17" fmla="*/ 107 w 107"/>
                    <a:gd name="T18" fmla="*/ 104 h 104"/>
                  </a:gdLst>
                  <a:ahLst/>
                  <a:cxnLst>
                    <a:cxn ang="T10">
                      <a:pos x="T0" y="T1"/>
                    </a:cxn>
                    <a:cxn ang="T11">
                      <a:pos x="T2" y="T3"/>
                    </a:cxn>
                    <a:cxn ang="T12">
                      <a:pos x="T4" y="T5"/>
                    </a:cxn>
                    <a:cxn ang="T13">
                      <a:pos x="T6" y="T7"/>
                    </a:cxn>
                    <a:cxn ang="T14">
                      <a:pos x="T8" y="T9"/>
                    </a:cxn>
                  </a:cxnLst>
                  <a:rect l="T15" t="T16" r="T17" b="T18"/>
                  <a:pathLst>
                    <a:path w="107" h="104">
                      <a:moveTo>
                        <a:pt x="0" y="0"/>
                      </a:moveTo>
                      <a:lnTo>
                        <a:pt x="106" y="61"/>
                      </a:lnTo>
                      <a:lnTo>
                        <a:pt x="106" y="103"/>
                      </a:lnTo>
                      <a:lnTo>
                        <a:pt x="0" y="42"/>
                      </a:lnTo>
                      <a:lnTo>
                        <a:pt x="0" y="0"/>
                      </a:lnTo>
                    </a:path>
                  </a:pathLst>
                </a:custGeom>
                <a:solidFill>
                  <a:srgbClr val="FF66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13" name="Freeform 397">
                  <a:extLst>
                    <a:ext uri="{FF2B5EF4-FFF2-40B4-BE49-F238E27FC236}">
                      <a16:creationId xmlns:a16="http://schemas.microsoft.com/office/drawing/2014/main" id="{1F5306B5-84B5-4EE5-CB9D-B29A0FCBDE24}"/>
                    </a:ext>
                  </a:extLst>
                </p:cNvPr>
                <p:cNvSpPr>
                  <a:spLocks/>
                </p:cNvSpPr>
                <p:nvPr/>
              </p:nvSpPr>
              <p:spPr bwMode="auto">
                <a:xfrm>
                  <a:off x="1290" y="2117"/>
                  <a:ext cx="41" cy="67"/>
                </a:xfrm>
                <a:custGeom>
                  <a:avLst/>
                  <a:gdLst>
                    <a:gd name="T0" fmla="*/ 40 w 41"/>
                    <a:gd name="T1" fmla="*/ 0 h 67"/>
                    <a:gd name="T2" fmla="*/ 0 w 41"/>
                    <a:gd name="T3" fmla="*/ 22 h 67"/>
                    <a:gd name="T4" fmla="*/ 0 w 41"/>
                    <a:gd name="T5" fmla="*/ 66 h 67"/>
                    <a:gd name="T6" fmla="*/ 40 w 41"/>
                    <a:gd name="T7" fmla="*/ 43 h 67"/>
                    <a:gd name="T8" fmla="*/ 40 w 41"/>
                    <a:gd name="T9" fmla="*/ 0 h 67"/>
                    <a:gd name="T10" fmla="*/ 0 60000 65536"/>
                    <a:gd name="T11" fmla="*/ 0 60000 65536"/>
                    <a:gd name="T12" fmla="*/ 0 60000 65536"/>
                    <a:gd name="T13" fmla="*/ 0 60000 65536"/>
                    <a:gd name="T14" fmla="*/ 0 60000 65536"/>
                    <a:gd name="T15" fmla="*/ 0 w 41"/>
                    <a:gd name="T16" fmla="*/ 0 h 67"/>
                    <a:gd name="T17" fmla="*/ 41 w 41"/>
                    <a:gd name="T18" fmla="*/ 67 h 67"/>
                  </a:gdLst>
                  <a:ahLst/>
                  <a:cxnLst>
                    <a:cxn ang="T10">
                      <a:pos x="T0" y="T1"/>
                    </a:cxn>
                    <a:cxn ang="T11">
                      <a:pos x="T2" y="T3"/>
                    </a:cxn>
                    <a:cxn ang="T12">
                      <a:pos x="T4" y="T5"/>
                    </a:cxn>
                    <a:cxn ang="T13">
                      <a:pos x="T6" y="T7"/>
                    </a:cxn>
                    <a:cxn ang="T14">
                      <a:pos x="T8" y="T9"/>
                    </a:cxn>
                  </a:cxnLst>
                  <a:rect l="T15" t="T16" r="T17" b="T18"/>
                  <a:pathLst>
                    <a:path w="41" h="67">
                      <a:moveTo>
                        <a:pt x="40" y="0"/>
                      </a:moveTo>
                      <a:lnTo>
                        <a:pt x="0" y="22"/>
                      </a:lnTo>
                      <a:lnTo>
                        <a:pt x="0" y="66"/>
                      </a:lnTo>
                      <a:lnTo>
                        <a:pt x="40" y="43"/>
                      </a:lnTo>
                      <a:lnTo>
                        <a:pt x="40" y="0"/>
                      </a:lnTo>
                    </a:path>
                  </a:pathLst>
                </a:custGeom>
                <a:solidFill>
                  <a:srgbClr val="FF33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14" name="Freeform 398">
                  <a:extLst>
                    <a:ext uri="{FF2B5EF4-FFF2-40B4-BE49-F238E27FC236}">
                      <a16:creationId xmlns:a16="http://schemas.microsoft.com/office/drawing/2014/main" id="{506B2FAE-5DFD-A2C3-E40B-780427EE1D01}"/>
                    </a:ext>
                  </a:extLst>
                </p:cNvPr>
                <p:cNvSpPr>
                  <a:spLocks/>
                </p:cNvSpPr>
                <p:nvPr/>
              </p:nvSpPr>
              <p:spPr bwMode="auto">
                <a:xfrm>
                  <a:off x="1184" y="2058"/>
                  <a:ext cx="146" cy="84"/>
                </a:xfrm>
                <a:custGeom>
                  <a:avLst/>
                  <a:gdLst>
                    <a:gd name="T0" fmla="*/ 145 w 146"/>
                    <a:gd name="T1" fmla="*/ 61 h 84"/>
                    <a:gd name="T2" fmla="*/ 105 w 146"/>
                    <a:gd name="T3" fmla="*/ 83 h 84"/>
                    <a:gd name="T4" fmla="*/ 0 w 146"/>
                    <a:gd name="T5" fmla="*/ 21 h 84"/>
                    <a:gd name="T6" fmla="*/ 37 w 146"/>
                    <a:gd name="T7" fmla="*/ 0 h 84"/>
                    <a:gd name="T8" fmla="*/ 145 w 146"/>
                    <a:gd name="T9" fmla="*/ 61 h 84"/>
                    <a:gd name="T10" fmla="*/ 0 60000 65536"/>
                    <a:gd name="T11" fmla="*/ 0 60000 65536"/>
                    <a:gd name="T12" fmla="*/ 0 60000 65536"/>
                    <a:gd name="T13" fmla="*/ 0 60000 65536"/>
                    <a:gd name="T14" fmla="*/ 0 60000 65536"/>
                    <a:gd name="T15" fmla="*/ 0 w 146"/>
                    <a:gd name="T16" fmla="*/ 0 h 84"/>
                    <a:gd name="T17" fmla="*/ 146 w 146"/>
                    <a:gd name="T18" fmla="*/ 84 h 84"/>
                  </a:gdLst>
                  <a:ahLst/>
                  <a:cxnLst>
                    <a:cxn ang="T10">
                      <a:pos x="T0" y="T1"/>
                    </a:cxn>
                    <a:cxn ang="T11">
                      <a:pos x="T2" y="T3"/>
                    </a:cxn>
                    <a:cxn ang="T12">
                      <a:pos x="T4" y="T5"/>
                    </a:cxn>
                    <a:cxn ang="T13">
                      <a:pos x="T6" y="T7"/>
                    </a:cxn>
                    <a:cxn ang="T14">
                      <a:pos x="T8" y="T9"/>
                    </a:cxn>
                  </a:cxnLst>
                  <a:rect l="T15" t="T16" r="T17" b="T18"/>
                  <a:pathLst>
                    <a:path w="146" h="84">
                      <a:moveTo>
                        <a:pt x="145" y="61"/>
                      </a:moveTo>
                      <a:lnTo>
                        <a:pt x="105" y="83"/>
                      </a:lnTo>
                      <a:lnTo>
                        <a:pt x="0" y="21"/>
                      </a:lnTo>
                      <a:lnTo>
                        <a:pt x="37" y="0"/>
                      </a:lnTo>
                      <a:lnTo>
                        <a:pt x="145" y="61"/>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15" name="Freeform 399">
                  <a:extLst>
                    <a:ext uri="{FF2B5EF4-FFF2-40B4-BE49-F238E27FC236}">
                      <a16:creationId xmlns:a16="http://schemas.microsoft.com/office/drawing/2014/main" id="{9682DDEA-4854-9D7A-0E56-ED41A5D4A23C}"/>
                    </a:ext>
                  </a:extLst>
                </p:cNvPr>
                <p:cNvSpPr>
                  <a:spLocks/>
                </p:cNvSpPr>
                <p:nvPr/>
              </p:nvSpPr>
              <p:spPr bwMode="auto">
                <a:xfrm>
                  <a:off x="1456" y="2070"/>
                  <a:ext cx="32" cy="64"/>
                </a:xfrm>
                <a:custGeom>
                  <a:avLst/>
                  <a:gdLst>
                    <a:gd name="T0" fmla="*/ 31 w 32"/>
                    <a:gd name="T1" fmla="*/ 0 h 64"/>
                    <a:gd name="T2" fmla="*/ 0 w 32"/>
                    <a:gd name="T3" fmla="*/ 18 h 64"/>
                    <a:gd name="T4" fmla="*/ 0 w 32"/>
                    <a:gd name="T5" fmla="*/ 63 h 64"/>
                    <a:gd name="T6" fmla="*/ 31 w 32"/>
                    <a:gd name="T7" fmla="*/ 45 h 64"/>
                    <a:gd name="T8" fmla="*/ 31 w 32"/>
                    <a:gd name="T9" fmla="*/ 0 h 64"/>
                    <a:gd name="T10" fmla="*/ 0 60000 65536"/>
                    <a:gd name="T11" fmla="*/ 0 60000 65536"/>
                    <a:gd name="T12" fmla="*/ 0 60000 65536"/>
                    <a:gd name="T13" fmla="*/ 0 60000 65536"/>
                    <a:gd name="T14" fmla="*/ 0 60000 65536"/>
                    <a:gd name="T15" fmla="*/ 0 w 32"/>
                    <a:gd name="T16" fmla="*/ 0 h 64"/>
                    <a:gd name="T17" fmla="*/ 32 w 32"/>
                    <a:gd name="T18" fmla="*/ 64 h 64"/>
                  </a:gdLst>
                  <a:ahLst/>
                  <a:cxnLst>
                    <a:cxn ang="T10">
                      <a:pos x="T0" y="T1"/>
                    </a:cxn>
                    <a:cxn ang="T11">
                      <a:pos x="T2" y="T3"/>
                    </a:cxn>
                    <a:cxn ang="T12">
                      <a:pos x="T4" y="T5"/>
                    </a:cxn>
                    <a:cxn ang="T13">
                      <a:pos x="T6" y="T7"/>
                    </a:cxn>
                    <a:cxn ang="T14">
                      <a:pos x="T8" y="T9"/>
                    </a:cxn>
                  </a:cxnLst>
                  <a:rect l="T15" t="T16" r="T17" b="T18"/>
                  <a:pathLst>
                    <a:path w="32" h="64">
                      <a:moveTo>
                        <a:pt x="31" y="0"/>
                      </a:moveTo>
                      <a:lnTo>
                        <a:pt x="0" y="18"/>
                      </a:lnTo>
                      <a:lnTo>
                        <a:pt x="0" y="63"/>
                      </a:lnTo>
                      <a:lnTo>
                        <a:pt x="31" y="45"/>
                      </a:lnTo>
                      <a:lnTo>
                        <a:pt x="31" y="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16" name="Freeform 400">
                  <a:extLst>
                    <a:ext uri="{FF2B5EF4-FFF2-40B4-BE49-F238E27FC236}">
                      <a16:creationId xmlns:a16="http://schemas.microsoft.com/office/drawing/2014/main" id="{20135714-5A80-EA13-638A-694D2A7D1BD8}"/>
                    </a:ext>
                  </a:extLst>
                </p:cNvPr>
                <p:cNvSpPr>
                  <a:spLocks/>
                </p:cNvSpPr>
                <p:nvPr/>
              </p:nvSpPr>
              <p:spPr bwMode="auto">
                <a:xfrm>
                  <a:off x="1166" y="1939"/>
                  <a:ext cx="59" cy="71"/>
                </a:xfrm>
                <a:custGeom>
                  <a:avLst/>
                  <a:gdLst>
                    <a:gd name="T0" fmla="*/ 58 w 59"/>
                    <a:gd name="T1" fmla="*/ 0 h 71"/>
                    <a:gd name="T2" fmla="*/ 58 w 59"/>
                    <a:gd name="T3" fmla="*/ 70 h 71"/>
                    <a:gd name="T4" fmla="*/ 0 w 59"/>
                    <a:gd name="T5" fmla="*/ 36 h 71"/>
                    <a:gd name="T6" fmla="*/ 58 w 59"/>
                    <a:gd name="T7" fmla="*/ 0 h 71"/>
                    <a:gd name="T8" fmla="*/ 0 60000 65536"/>
                    <a:gd name="T9" fmla="*/ 0 60000 65536"/>
                    <a:gd name="T10" fmla="*/ 0 60000 65536"/>
                    <a:gd name="T11" fmla="*/ 0 60000 65536"/>
                    <a:gd name="T12" fmla="*/ 0 w 59"/>
                    <a:gd name="T13" fmla="*/ 0 h 71"/>
                    <a:gd name="T14" fmla="*/ 59 w 59"/>
                    <a:gd name="T15" fmla="*/ 71 h 71"/>
                  </a:gdLst>
                  <a:ahLst/>
                  <a:cxnLst>
                    <a:cxn ang="T8">
                      <a:pos x="T0" y="T1"/>
                    </a:cxn>
                    <a:cxn ang="T9">
                      <a:pos x="T2" y="T3"/>
                    </a:cxn>
                    <a:cxn ang="T10">
                      <a:pos x="T4" y="T5"/>
                    </a:cxn>
                    <a:cxn ang="T11">
                      <a:pos x="T6" y="T7"/>
                    </a:cxn>
                  </a:cxnLst>
                  <a:rect l="T12" t="T13" r="T14" b="T15"/>
                  <a:pathLst>
                    <a:path w="59" h="71">
                      <a:moveTo>
                        <a:pt x="58" y="0"/>
                      </a:moveTo>
                      <a:lnTo>
                        <a:pt x="58" y="70"/>
                      </a:lnTo>
                      <a:lnTo>
                        <a:pt x="0" y="36"/>
                      </a:lnTo>
                      <a:lnTo>
                        <a:pt x="58" y="0"/>
                      </a:lnTo>
                    </a:path>
                  </a:pathLst>
                </a:custGeom>
                <a:solidFill>
                  <a:srgbClr val="B3B3B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17" name="Freeform 401">
                  <a:extLst>
                    <a:ext uri="{FF2B5EF4-FFF2-40B4-BE49-F238E27FC236}">
                      <a16:creationId xmlns:a16="http://schemas.microsoft.com/office/drawing/2014/main" id="{37A54542-FEB9-E00A-9216-4E76554820AE}"/>
                    </a:ext>
                  </a:extLst>
                </p:cNvPr>
                <p:cNvSpPr>
                  <a:spLocks/>
                </p:cNvSpPr>
                <p:nvPr/>
              </p:nvSpPr>
              <p:spPr bwMode="auto">
                <a:xfrm>
                  <a:off x="1224" y="1834"/>
                  <a:ext cx="181" cy="175"/>
                </a:xfrm>
                <a:custGeom>
                  <a:avLst/>
                  <a:gdLst>
                    <a:gd name="T0" fmla="*/ 180 w 181"/>
                    <a:gd name="T1" fmla="*/ 69 h 175"/>
                    <a:gd name="T2" fmla="*/ 0 w 181"/>
                    <a:gd name="T3" fmla="*/ 174 h 175"/>
                    <a:gd name="T4" fmla="*/ 0 w 181"/>
                    <a:gd name="T5" fmla="*/ 104 h 175"/>
                    <a:gd name="T6" fmla="*/ 180 w 181"/>
                    <a:gd name="T7" fmla="*/ 0 h 175"/>
                    <a:gd name="T8" fmla="*/ 180 w 181"/>
                    <a:gd name="T9" fmla="*/ 69 h 175"/>
                    <a:gd name="T10" fmla="*/ 0 60000 65536"/>
                    <a:gd name="T11" fmla="*/ 0 60000 65536"/>
                    <a:gd name="T12" fmla="*/ 0 60000 65536"/>
                    <a:gd name="T13" fmla="*/ 0 60000 65536"/>
                    <a:gd name="T14" fmla="*/ 0 60000 65536"/>
                    <a:gd name="T15" fmla="*/ 0 w 181"/>
                    <a:gd name="T16" fmla="*/ 0 h 175"/>
                    <a:gd name="T17" fmla="*/ 181 w 181"/>
                    <a:gd name="T18" fmla="*/ 175 h 175"/>
                  </a:gdLst>
                  <a:ahLst/>
                  <a:cxnLst>
                    <a:cxn ang="T10">
                      <a:pos x="T0" y="T1"/>
                    </a:cxn>
                    <a:cxn ang="T11">
                      <a:pos x="T2" y="T3"/>
                    </a:cxn>
                    <a:cxn ang="T12">
                      <a:pos x="T4" y="T5"/>
                    </a:cxn>
                    <a:cxn ang="T13">
                      <a:pos x="T6" y="T7"/>
                    </a:cxn>
                    <a:cxn ang="T14">
                      <a:pos x="T8" y="T9"/>
                    </a:cxn>
                  </a:cxnLst>
                  <a:rect l="T15" t="T16" r="T17" b="T18"/>
                  <a:pathLst>
                    <a:path w="181" h="175">
                      <a:moveTo>
                        <a:pt x="180" y="69"/>
                      </a:moveTo>
                      <a:lnTo>
                        <a:pt x="0" y="174"/>
                      </a:lnTo>
                      <a:lnTo>
                        <a:pt x="0" y="104"/>
                      </a:lnTo>
                      <a:lnTo>
                        <a:pt x="180" y="0"/>
                      </a:lnTo>
                      <a:lnTo>
                        <a:pt x="180" y="69"/>
                      </a:lnTo>
                    </a:path>
                  </a:pathLst>
                </a:custGeom>
                <a:solidFill>
                  <a:srgbClr val="4C4C4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18" name="Freeform 402">
                  <a:extLst>
                    <a:ext uri="{FF2B5EF4-FFF2-40B4-BE49-F238E27FC236}">
                      <a16:creationId xmlns:a16="http://schemas.microsoft.com/office/drawing/2014/main" id="{21C33F62-FF40-AA76-FC6C-D083686E041A}"/>
                    </a:ext>
                  </a:extLst>
                </p:cNvPr>
                <p:cNvSpPr>
                  <a:spLocks/>
                </p:cNvSpPr>
                <p:nvPr/>
              </p:nvSpPr>
              <p:spPr bwMode="auto">
                <a:xfrm>
                  <a:off x="1246" y="1986"/>
                  <a:ext cx="59" cy="70"/>
                </a:xfrm>
                <a:custGeom>
                  <a:avLst/>
                  <a:gdLst>
                    <a:gd name="T0" fmla="*/ 58 w 59"/>
                    <a:gd name="T1" fmla="*/ 0 h 70"/>
                    <a:gd name="T2" fmla="*/ 58 w 59"/>
                    <a:gd name="T3" fmla="*/ 69 h 70"/>
                    <a:gd name="T4" fmla="*/ 0 w 59"/>
                    <a:gd name="T5" fmla="*/ 35 h 70"/>
                    <a:gd name="T6" fmla="*/ 58 w 59"/>
                    <a:gd name="T7" fmla="*/ 0 h 70"/>
                    <a:gd name="T8" fmla="*/ 0 60000 65536"/>
                    <a:gd name="T9" fmla="*/ 0 60000 65536"/>
                    <a:gd name="T10" fmla="*/ 0 60000 65536"/>
                    <a:gd name="T11" fmla="*/ 0 60000 65536"/>
                    <a:gd name="T12" fmla="*/ 0 w 59"/>
                    <a:gd name="T13" fmla="*/ 0 h 70"/>
                    <a:gd name="T14" fmla="*/ 59 w 59"/>
                    <a:gd name="T15" fmla="*/ 70 h 70"/>
                  </a:gdLst>
                  <a:ahLst/>
                  <a:cxnLst>
                    <a:cxn ang="T8">
                      <a:pos x="T0" y="T1"/>
                    </a:cxn>
                    <a:cxn ang="T9">
                      <a:pos x="T2" y="T3"/>
                    </a:cxn>
                    <a:cxn ang="T10">
                      <a:pos x="T4" y="T5"/>
                    </a:cxn>
                    <a:cxn ang="T11">
                      <a:pos x="T6" y="T7"/>
                    </a:cxn>
                  </a:cxnLst>
                  <a:rect l="T12" t="T13" r="T14" b="T15"/>
                  <a:pathLst>
                    <a:path w="59" h="70">
                      <a:moveTo>
                        <a:pt x="58" y="0"/>
                      </a:moveTo>
                      <a:lnTo>
                        <a:pt x="58" y="69"/>
                      </a:lnTo>
                      <a:lnTo>
                        <a:pt x="0" y="35"/>
                      </a:lnTo>
                      <a:lnTo>
                        <a:pt x="58" y="0"/>
                      </a:lnTo>
                    </a:path>
                  </a:pathLst>
                </a:custGeom>
                <a:solidFill>
                  <a:srgbClr val="B3B3B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19" name="Freeform 403">
                  <a:extLst>
                    <a:ext uri="{FF2B5EF4-FFF2-40B4-BE49-F238E27FC236}">
                      <a16:creationId xmlns:a16="http://schemas.microsoft.com/office/drawing/2014/main" id="{B689E813-E589-ECF7-A9EF-A0A70BAA6BDF}"/>
                    </a:ext>
                  </a:extLst>
                </p:cNvPr>
                <p:cNvSpPr>
                  <a:spLocks/>
                </p:cNvSpPr>
                <p:nvPr/>
              </p:nvSpPr>
              <p:spPr bwMode="auto">
                <a:xfrm>
                  <a:off x="1304" y="1880"/>
                  <a:ext cx="182" cy="176"/>
                </a:xfrm>
                <a:custGeom>
                  <a:avLst/>
                  <a:gdLst>
                    <a:gd name="T0" fmla="*/ 181 w 182"/>
                    <a:gd name="T1" fmla="*/ 70 h 176"/>
                    <a:gd name="T2" fmla="*/ 0 w 182"/>
                    <a:gd name="T3" fmla="*/ 175 h 176"/>
                    <a:gd name="T4" fmla="*/ 0 w 182"/>
                    <a:gd name="T5" fmla="*/ 105 h 176"/>
                    <a:gd name="T6" fmla="*/ 181 w 182"/>
                    <a:gd name="T7" fmla="*/ 0 h 176"/>
                    <a:gd name="T8" fmla="*/ 181 w 182"/>
                    <a:gd name="T9" fmla="*/ 70 h 176"/>
                    <a:gd name="T10" fmla="*/ 0 60000 65536"/>
                    <a:gd name="T11" fmla="*/ 0 60000 65536"/>
                    <a:gd name="T12" fmla="*/ 0 60000 65536"/>
                    <a:gd name="T13" fmla="*/ 0 60000 65536"/>
                    <a:gd name="T14" fmla="*/ 0 60000 65536"/>
                    <a:gd name="T15" fmla="*/ 0 w 182"/>
                    <a:gd name="T16" fmla="*/ 0 h 176"/>
                    <a:gd name="T17" fmla="*/ 182 w 182"/>
                    <a:gd name="T18" fmla="*/ 176 h 176"/>
                  </a:gdLst>
                  <a:ahLst/>
                  <a:cxnLst>
                    <a:cxn ang="T10">
                      <a:pos x="T0" y="T1"/>
                    </a:cxn>
                    <a:cxn ang="T11">
                      <a:pos x="T2" y="T3"/>
                    </a:cxn>
                    <a:cxn ang="T12">
                      <a:pos x="T4" y="T5"/>
                    </a:cxn>
                    <a:cxn ang="T13">
                      <a:pos x="T6" y="T7"/>
                    </a:cxn>
                    <a:cxn ang="T14">
                      <a:pos x="T8" y="T9"/>
                    </a:cxn>
                  </a:cxnLst>
                  <a:rect l="T15" t="T16" r="T17" b="T18"/>
                  <a:pathLst>
                    <a:path w="182" h="176">
                      <a:moveTo>
                        <a:pt x="181" y="70"/>
                      </a:moveTo>
                      <a:lnTo>
                        <a:pt x="0" y="175"/>
                      </a:lnTo>
                      <a:lnTo>
                        <a:pt x="0" y="105"/>
                      </a:lnTo>
                      <a:lnTo>
                        <a:pt x="181" y="0"/>
                      </a:lnTo>
                      <a:lnTo>
                        <a:pt x="181" y="70"/>
                      </a:lnTo>
                    </a:path>
                  </a:pathLst>
                </a:custGeom>
                <a:solidFill>
                  <a:srgbClr val="4C4C4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20" name="Freeform 404">
                  <a:extLst>
                    <a:ext uri="{FF2B5EF4-FFF2-40B4-BE49-F238E27FC236}">
                      <a16:creationId xmlns:a16="http://schemas.microsoft.com/office/drawing/2014/main" id="{3EBC35B6-D93A-4066-81C2-125B09896D25}"/>
                    </a:ext>
                  </a:extLst>
                </p:cNvPr>
                <p:cNvSpPr>
                  <a:spLocks/>
                </p:cNvSpPr>
                <p:nvPr/>
              </p:nvSpPr>
              <p:spPr bwMode="auto">
                <a:xfrm>
                  <a:off x="1327" y="2033"/>
                  <a:ext cx="58" cy="69"/>
                </a:xfrm>
                <a:custGeom>
                  <a:avLst/>
                  <a:gdLst>
                    <a:gd name="T0" fmla="*/ 57 w 58"/>
                    <a:gd name="T1" fmla="*/ 0 h 69"/>
                    <a:gd name="T2" fmla="*/ 57 w 58"/>
                    <a:gd name="T3" fmla="*/ 68 h 69"/>
                    <a:gd name="T4" fmla="*/ 0 w 58"/>
                    <a:gd name="T5" fmla="*/ 35 h 69"/>
                    <a:gd name="T6" fmla="*/ 57 w 58"/>
                    <a:gd name="T7" fmla="*/ 0 h 69"/>
                    <a:gd name="T8" fmla="*/ 0 60000 65536"/>
                    <a:gd name="T9" fmla="*/ 0 60000 65536"/>
                    <a:gd name="T10" fmla="*/ 0 60000 65536"/>
                    <a:gd name="T11" fmla="*/ 0 60000 65536"/>
                    <a:gd name="T12" fmla="*/ 0 w 58"/>
                    <a:gd name="T13" fmla="*/ 0 h 69"/>
                    <a:gd name="T14" fmla="*/ 58 w 58"/>
                    <a:gd name="T15" fmla="*/ 69 h 69"/>
                  </a:gdLst>
                  <a:ahLst/>
                  <a:cxnLst>
                    <a:cxn ang="T8">
                      <a:pos x="T0" y="T1"/>
                    </a:cxn>
                    <a:cxn ang="T9">
                      <a:pos x="T2" y="T3"/>
                    </a:cxn>
                    <a:cxn ang="T10">
                      <a:pos x="T4" y="T5"/>
                    </a:cxn>
                    <a:cxn ang="T11">
                      <a:pos x="T6" y="T7"/>
                    </a:cxn>
                  </a:cxnLst>
                  <a:rect l="T12" t="T13" r="T14" b="T15"/>
                  <a:pathLst>
                    <a:path w="58" h="69">
                      <a:moveTo>
                        <a:pt x="57" y="0"/>
                      </a:moveTo>
                      <a:lnTo>
                        <a:pt x="57" y="68"/>
                      </a:lnTo>
                      <a:lnTo>
                        <a:pt x="0" y="35"/>
                      </a:lnTo>
                      <a:lnTo>
                        <a:pt x="57" y="0"/>
                      </a:lnTo>
                    </a:path>
                  </a:pathLst>
                </a:custGeom>
                <a:solidFill>
                  <a:srgbClr val="B3B3B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21" name="Freeform 405">
                  <a:extLst>
                    <a:ext uri="{FF2B5EF4-FFF2-40B4-BE49-F238E27FC236}">
                      <a16:creationId xmlns:a16="http://schemas.microsoft.com/office/drawing/2014/main" id="{3DBFF234-BB76-5F50-AB0C-21A63D442881}"/>
                    </a:ext>
                  </a:extLst>
                </p:cNvPr>
                <p:cNvSpPr>
                  <a:spLocks/>
                </p:cNvSpPr>
                <p:nvPr/>
              </p:nvSpPr>
              <p:spPr bwMode="auto">
                <a:xfrm>
                  <a:off x="1385" y="1929"/>
                  <a:ext cx="182" cy="173"/>
                </a:xfrm>
                <a:custGeom>
                  <a:avLst/>
                  <a:gdLst>
                    <a:gd name="T0" fmla="*/ 181 w 182"/>
                    <a:gd name="T1" fmla="*/ 68 h 173"/>
                    <a:gd name="T2" fmla="*/ 0 w 182"/>
                    <a:gd name="T3" fmla="*/ 172 h 173"/>
                    <a:gd name="T4" fmla="*/ 0 w 182"/>
                    <a:gd name="T5" fmla="*/ 103 h 173"/>
                    <a:gd name="T6" fmla="*/ 181 w 182"/>
                    <a:gd name="T7" fmla="*/ 0 h 173"/>
                    <a:gd name="T8" fmla="*/ 181 w 182"/>
                    <a:gd name="T9" fmla="*/ 68 h 173"/>
                    <a:gd name="T10" fmla="*/ 0 60000 65536"/>
                    <a:gd name="T11" fmla="*/ 0 60000 65536"/>
                    <a:gd name="T12" fmla="*/ 0 60000 65536"/>
                    <a:gd name="T13" fmla="*/ 0 60000 65536"/>
                    <a:gd name="T14" fmla="*/ 0 60000 65536"/>
                    <a:gd name="T15" fmla="*/ 0 w 182"/>
                    <a:gd name="T16" fmla="*/ 0 h 173"/>
                    <a:gd name="T17" fmla="*/ 182 w 182"/>
                    <a:gd name="T18" fmla="*/ 173 h 173"/>
                  </a:gdLst>
                  <a:ahLst/>
                  <a:cxnLst>
                    <a:cxn ang="T10">
                      <a:pos x="T0" y="T1"/>
                    </a:cxn>
                    <a:cxn ang="T11">
                      <a:pos x="T2" y="T3"/>
                    </a:cxn>
                    <a:cxn ang="T12">
                      <a:pos x="T4" y="T5"/>
                    </a:cxn>
                    <a:cxn ang="T13">
                      <a:pos x="T6" y="T7"/>
                    </a:cxn>
                    <a:cxn ang="T14">
                      <a:pos x="T8" y="T9"/>
                    </a:cxn>
                  </a:cxnLst>
                  <a:rect l="T15" t="T16" r="T17" b="T18"/>
                  <a:pathLst>
                    <a:path w="182" h="173">
                      <a:moveTo>
                        <a:pt x="181" y="68"/>
                      </a:moveTo>
                      <a:lnTo>
                        <a:pt x="0" y="172"/>
                      </a:lnTo>
                      <a:lnTo>
                        <a:pt x="0" y="103"/>
                      </a:lnTo>
                      <a:lnTo>
                        <a:pt x="181" y="0"/>
                      </a:lnTo>
                      <a:lnTo>
                        <a:pt x="181" y="68"/>
                      </a:lnTo>
                    </a:path>
                  </a:pathLst>
                </a:custGeom>
                <a:solidFill>
                  <a:srgbClr val="4C4C4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22" name="Freeform 406">
                  <a:extLst>
                    <a:ext uri="{FF2B5EF4-FFF2-40B4-BE49-F238E27FC236}">
                      <a16:creationId xmlns:a16="http://schemas.microsoft.com/office/drawing/2014/main" id="{11F4BF07-EFDA-44EE-2243-03294894A268}"/>
                    </a:ext>
                  </a:extLst>
                </p:cNvPr>
                <p:cNvSpPr>
                  <a:spLocks/>
                </p:cNvSpPr>
                <p:nvPr/>
              </p:nvSpPr>
              <p:spPr bwMode="auto">
                <a:xfrm>
                  <a:off x="1310" y="1893"/>
                  <a:ext cx="166" cy="152"/>
                </a:xfrm>
                <a:custGeom>
                  <a:avLst/>
                  <a:gdLst>
                    <a:gd name="T0" fmla="*/ 165 w 166"/>
                    <a:gd name="T1" fmla="*/ 55 h 152"/>
                    <a:gd name="T2" fmla="*/ 165 w 166"/>
                    <a:gd name="T3" fmla="*/ 0 h 152"/>
                    <a:gd name="T4" fmla="*/ 0 w 166"/>
                    <a:gd name="T5" fmla="*/ 93 h 152"/>
                    <a:gd name="T6" fmla="*/ 0 w 166"/>
                    <a:gd name="T7" fmla="*/ 151 h 152"/>
                    <a:gd name="T8" fmla="*/ 165 w 166"/>
                    <a:gd name="T9" fmla="*/ 55 h 152"/>
                    <a:gd name="T10" fmla="*/ 0 60000 65536"/>
                    <a:gd name="T11" fmla="*/ 0 60000 65536"/>
                    <a:gd name="T12" fmla="*/ 0 60000 65536"/>
                    <a:gd name="T13" fmla="*/ 0 60000 65536"/>
                    <a:gd name="T14" fmla="*/ 0 60000 65536"/>
                    <a:gd name="T15" fmla="*/ 0 w 166"/>
                    <a:gd name="T16" fmla="*/ 0 h 152"/>
                    <a:gd name="T17" fmla="*/ 166 w 166"/>
                    <a:gd name="T18" fmla="*/ 152 h 152"/>
                  </a:gdLst>
                  <a:ahLst/>
                  <a:cxnLst>
                    <a:cxn ang="T10">
                      <a:pos x="T0" y="T1"/>
                    </a:cxn>
                    <a:cxn ang="T11">
                      <a:pos x="T2" y="T3"/>
                    </a:cxn>
                    <a:cxn ang="T12">
                      <a:pos x="T4" y="T5"/>
                    </a:cxn>
                    <a:cxn ang="T13">
                      <a:pos x="T6" y="T7"/>
                    </a:cxn>
                    <a:cxn ang="T14">
                      <a:pos x="T8" y="T9"/>
                    </a:cxn>
                  </a:cxnLst>
                  <a:rect l="T15" t="T16" r="T17" b="T18"/>
                  <a:pathLst>
                    <a:path w="166" h="152">
                      <a:moveTo>
                        <a:pt x="165" y="55"/>
                      </a:moveTo>
                      <a:lnTo>
                        <a:pt x="165" y="0"/>
                      </a:lnTo>
                      <a:lnTo>
                        <a:pt x="0" y="93"/>
                      </a:lnTo>
                      <a:lnTo>
                        <a:pt x="0" y="151"/>
                      </a:lnTo>
                      <a:lnTo>
                        <a:pt x="165" y="55"/>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23" name="Line 407">
                  <a:extLst>
                    <a:ext uri="{FF2B5EF4-FFF2-40B4-BE49-F238E27FC236}">
                      <a16:creationId xmlns:a16="http://schemas.microsoft.com/office/drawing/2014/main" id="{57B2E254-FA2F-A597-14D7-0650002C7956}"/>
                    </a:ext>
                  </a:extLst>
                </p:cNvPr>
                <p:cNvSpPr>
                  <a:spLocks noChangeShapeType="1"/>
                </p:cNvSpPr>
                <p:nvPr/>
              </p:nvSpPr>
              <p:spPr bwMode="auto">
                <a:xfrm flipV="1">
                  <a:off x="1479" y="2206"/>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0524" name="Freeform 408">
                  <a:extLst>
                    <a:ext uri="{FF2B5EF4-FFF2-40B4-BE49-F238E27FC236}">
                      <a16:creationId xmlns:a16="http://schemas.microsoft.com/office/drawing/2014/main" id="{A1D726FB-3652-0931-E38E-CEAF620748FB}"/>
                    </a:ext>
                  </a:extLst>
                </p:cNvPr>
                <p:cNvSpPr>
                  <a:spLocks/>
                </p:cNvSpPr>
                <p:nvPr/>
              </p:nvSpPr>
              <p:spPr bwMode="auto">
                <a:xfrm>
                  <a:off x="1486" y="2209"/>
                  <a:ext cx="17" cy="17"/>
                </a:xfrm>
                <a:custGeom>
                  <a:avLst/>
                  <a:gdLst>
                    <a:gd name="T0" fmla="*/ 10 w 17"/>
                    <a:gd name="T1" fmla="*/ 15 h 17"/>
                    <a:gd name="T2" fmla="*/ 13 w 17"/>
                    <a:gd name="T3" fmla="*/ 14 h 17"/>
                    <a:gd name="T4" fmla="*/ 14 w 17"/>
                    <a:gd name="T5" fmla="*/ 13 h 17"/>
                    <a:gd name="T6" fmla="*/ 14 w 17"/>
                    <a:gd name="T7" fmla="*/ 12 h 17"/>
                    <a:gd name="T8" fmla="*/ 16 w 17"/>
                    <a:gd name="T9" fmla="*/ 10 h 17"/>
                    <a:gd name="T10" fmla="*/ 14 w 17"/>
                    <a:gd name="T11" fmla="*/ 7 h 17"/>
                    <a:gd name="T12" fmla="*/ 13 w 17"/>
                    <a:gd name="T13" fmla="*/ 5 h 17"/>
                    <a:gd name="T14" fmla="*/ 11 w 17"/>
                    <a:gd name="T15" fmla="*/ 2 h 17"/>
                    <a:gd name="T16" fmla="*/ 9 w 17"/>
                    <a:gd name="T17" fmla="*/ 1 h 17"/>
                    <a:gd name="T18" fmla="*/ 7 w 17"/>
                    <a:gd name="T19" fmla="*/ 0 h 17"/>
                    <a:gd name="T20" fmla="*/ 6 w 17"/>
                    <a:gd name="T21" fmla="*/ 0 h 17"/>
                    <a:gd name="T22" fmla="*/ 5 w 17"/>
                    <a:gd name="T23" fmla="*/ 1 h 17"/>
                    <a:gd name="T24" fmla="*/ 1 w 17"/>
                    <a:gd name="T25" fmla="*/ 2 h 17"/>
                    <a:gd name="T26" fmla="*/ 1 w 17"/>
                    <a:gd name="T27" fmla="*/ 3 h 17"/>
                    <a:gd name="T28" fmla="*/ 1 w 17"/>
                    <a:gd name="T29" fmla="*/ 4 h 17"/>
                    <a:gd name="T30" fmla="*/ 0 w 17"/>
                    <a:gd name="T31" fmla="*/ 6 h 17"/>
                    <a:gd name="T32" fmla="*/ 1 w 17"/>
                    <a:gd name="T33" fmla="*/ 8 h 17"/>
                    <a:gd name="T34" fmla="*/ 1 w 17"/>
                    <a:gd name="T35" fmla="*/ 11 h 17"/>
                    <a:gd name="T36" fmla="*/ 4 w 17"/>
                    <a:gd name="T37" fmla="*/ 14 h 17"/>
                    <a:gd name="T38" fmla="*/ 5 w 17"/>
                    <a:gd name="T39" fmla="*/ 15 h 17"/>
                    <a:gd name="T40" fmla="*/ 8 w 17"/>
                    <a:gd name="T41" fmla="*/ 16 h 17"/>
                    <a:gd name="T42" fmla="*/ 9 w 17"/>
                    <a:gd name="T43" fmla="*/ 16 h 17"/>
                    <a:gd name="T44" fmla="*/ 10 w 17"/>
                    <a:gd name="T45" fmla="*/ 15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5"/>
                      </a:moveTo>
                      <a:lnTo>
                        <a:pt x="13" y="14"/>
                      </a:lnTo>
                      <a:lnTo>
                        <a:pt x="14" y="13"/>
                      </a:lnTo>
                      <a:lnTo>
                        <a:pt x="14" y="12"/>
                      </a:lnTo>
                      <a:lnTo>
                        <a:pt x="16" y="10"/>
                      </a:lnTo>
                      <a:lnTo>
                        <a:pt x="14" y="7"/>
                      </a:lnTo>
                      <a:lnTo>
                        <a:pt x="13" y="5"/>
                      </a:lnTo>
                      <a:lnTo>
                        <a:pt x="11" y="2"/>
                      </a:lnTo>
                      <a:lnTo>
                        <a:pt x="9" y="1"/>
                      </a:lnTo>
                      <a:lnTo>
                        <a:pt x="7" y="0"/>
                      </a:lnTo>
                      <a:lnTo>
                        <a:pt x="6" y="0"/>
                      </a:lnTo>
                      <a:lnTo>
                        <a:pt x="5" y="1"/>
                      </a:lnTo>
                      <a:lnTo>
                        <a:pt x="1" y="2"/>
                      </a:lnTo>
                      <a:lnTo>
                        <a:pt x="1" y="3"/>
                      </a:lnTo>
                      <a:lnTo>
                        <a:pt x="1" y="4"/>
                      </a:lnTo>
                      <a:lnTo>
                        <a:pt x="0" y="6"/>
                      </a:lnTo>
                      <a:lnTo>
                        <a:pt x="1" y="8"/>
                      </a:lnTo>
                      <a:lnTo>
                        <a:pt x="1" y="11"/>
                      </a:lnTo>
                      <a:lnTo>
                        <a:pt x="4" y="14"/>
                      </a:lnTo>
                      <a:lnTo>
                        <a:pt x="5" y="15"/>
                      </a:lnTo>
                      <a:lnTo>
                        <a:pt x="8" y="16"/>
                      </a:lnTo>
                      <a:lnTo>
                        <a:pt x="9" y="16"/>
                      </a:lnTo>
                      <a:lnTo>
                        <a:pt x="10" y="15"/>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25" name="Freeform 409">
                  <a:extLst>
                    <a:ext uri="{FF2B5EF4-FFF2-40B4-BE49-F238E27FC236}">
                      <a16:creationId xmlns:a16="http://schemas.microsoft.com/office/drawing/2014/main" id="{5048B9AE-B5C4-FDFA-59C8-BB38692F7BC7}"/>
                    </a:ext>
                  </a:extLst>
                </p:cNvPr>
                <p:cNvSpPr>
                  <a:spLocks/>
                </p:cNvSpPr>
                <p:nvPr/>
              </p:nvSpPr>
              <p:spPr bwMode="auto">
                <a:xfrm>
                  <a:off x="1486" y="2211"/>
                  <a:ext cx="17" cy="17"/>
                </a:xfrm>
                <a:custGeom>
                  <a:avLst/>
                  <a:gdLst>
                    <a:gd name="T0" fmla="*/ 1 w 17"/>
                    <a:gd name="T1" fmla="*/ 10 h 17"/>
                    <a:gd name="T2" fmla="*/ 1 w 17"/>
                    <a:gd name="T3" fmla="*/ 6 h 17"/>
                    <a:gd name="T4" fmla="*/ 0 w 17"/>
                    <a:gd name="T5" fmla="*/ 4 h 17"/>
                    <a:gd name="T6" fmla="*/ 1 w 17"/>
                    <a:gd name="T7" fmla="*/ 2 h 17"/>
                    <a:gd name="T8" fmla="*/ 1 w 17"/>
                    <a:gd name="T9" fmla="*/ 1 h 17"/>
                    <a:gd name="T10" fmla="*/ 1 w 17"/>
                    <a:gd name="T11" fmla="*/ 0 h 17"/>
                    <a:gd name="T12" fmla="*/ 5 w 17"/>
                    <a:gd name="T13" fmla="*/ 0 h 17"/>
                    <a:gd name="T14" fmla="*/ 7 w 17"/>
                    <a:gd name="T15" fmla="*/ 1 h 17"/>
                    <a:gd name="T16" fmla="*/ 11 w 17"/>
                    <a:gd name="T17" fmla="*/ 3 h 17"/>
                    <a:gd name="T18" fmla="*/ 14 w 17"/>
                    <a:gd name="T19" fmla="*/ 4 h 17"/>
                    <a:gd name="T20" fmla="*/ 14 w 17"/>
                    <a:gd name="T21" fmla="*/ 9 h 17"/>
                    <a:gd name="T22" fmla="*/ 16 w 17"/>
                    <a:gd name="T23" fmla="*/ 11 h 17"/>
                    <a:gd name="T24" fmla="*/ 14 w 17"/>
                    <a:gd name="T25" fmla="*/ 14 h 17"/>
                    <a:gd name="T26" fmla="*/ 11 w 17"/>
                    <a:gd name="T27" fmla="*/ 16 h 17"/>
                    <a:gd name="T28" fmla="*/ 7 w 17"/>
                    <a:gd name="T29" fmla="*/ 14 h 17"/>
                    <a:gd name="T30" fmla="*/ 5 w 17"/>
                    <a:gd name="T31" fmla="*/ 13 h 17"/>
                    <a:gd name="T32" fmla="*/ 1 w 17"/>
                    <a:gd name="T33" fmla="*/ 1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1" y="10"/>
                      </a:moveTo>
                      <a:lnTo>
                        <a:pt x="1" y="6"/>
                      </a:lnTo>
                      <a:lnTo>
                        <a:pt x="0" y="4"/>
                      </a:lnTo>
                      <a:lnTo>
                        <a:pt x="1" y="2"/>
                      </a:lnTo>
                      <a:lnTo>
                        <a:pt x="1" y="1"/>
                      </a:lnTo>
                      <a:lnTo>
                        <a:pt x="1" y="0"/>
                      </a:lnTo>
                      <a:lnTo>
                        <a:pt x="5" y="0"/>
                      </a:lnTo>
                      <a:lnTo>
                        <a:pt x="7" y="1"/>
                      </a:lnTo>
                      <a:lnTo>
                        <a:pt x="11" y="3"/>
                      </a:lnTo>
                      <a:lnTo>
                        <a:pt x="14" y="4"/>
                      </a:lnTo>
                      <a:lnTo>
                        <a:pt x="14" y="9"/>
                      </a:lnTo>
                      <a:lnTo>
                        <a:pt x="16" y="11"/>
                      </a:lnTo>
                      <a:lnTo>
                        <a:pt x="14" y="14"/>
                      </a:lnTo>
                      <a:lnTo>
                        <a:pt x="11" y="16"/>
                      </a:lnTo>
                      <a:lnTo>
                        <a:pt x="7" y="14"/>
                      </a:lnTo>
                      <a:lnTo>
                        <a:pt x="5" y="13"/>
                      </a:lnTo>
                      <a:lnTo>
                        <a:pt x="1" y="1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26" name="Freeform 410">
                  <a:extLst>
                    <a:ext uri="{FF2B5EF4-FFF2-40B4-BE49-F238E27FC236}">
                      <a16:creationId xmlns:a16="http://schemas.microsoft.com/office/drawing/2014/main" id="{5289C5C8-D7FB-5AC2-5E25-30C71E7ED143}"/>
                    </a:ext>
                  </a:extLst>
                </p:cNvPr>
                <p:cNvSpPr>
                  <a:spLocks/>
                </p:cNvSpPr>
                <p:nvPr/>
              </p:nvSpPr>
              <p:spPr bwMode="auto">
                <a:xfrm>
                  <a:off x="1486" y="2213"/>
                  <a:ext cx="17" cy="17"/>
                </a:xfrm>
                <a:custGeom>
                  <a:avLst/>
                  <a:gdLst>
                    <a:gd name="T0" fmla="*/ 3 w 17"/>
                    <a:gd name="T1" fmla="*/ 9 h 17"/>
                    <a:gd name="T2" fmla="*/ 0 w 17"/>
                    <a:gd name="T3" fmla="*/ 6 h 17"/>
                    <a:gd name="T4" fmla="*/ 0 w 17"/>
                    <a:gd name="T5" fmla="*/ 2 h 17"/>
                    <a:gd name="T6" fmla="*/ 0 w 17"/>
                    <a:gd name="T7" fmla="*/ 0 h 17"/>
                    <a:gd name="T8" fmla="*/ 3 w 17"/>
                    <a:gd name="T9" fmla="*/ 0 h 17"/>
                    <a:gd name="T10" fmla="*/ 6 w 17"/>
                    <a:gd name="T11" fmla="*/ 0 h 17"/>
                    <a:gd name="T12" fmla="*/ 12 w 17"/>
                    <a:gd name="T13" fmla="*/ 4 h 17"/>
                    <a:gd name="T14" fmla="*/ 16 w 17"/>
                    <a:gd name="T15" fmla="*/ 9 h 17"/>
                    <a:gd name="T16" fmla="*/ 16 w 17"/>
                    <a:gd name="T17" fmla="*/ 13 h 17"/>
                    <a:gd name="T18" fmla="*/ 12 w 17"/>
                    <a:gd name="T19" fmla="*/ 13 h 17"/>
                    <a:gd name="T20" fmla="*/ 9 w 17"/>
                    <a:gd name="T21" fmla="*/ 16 h 17"/>
                    <a:gd name="T22" fmla="*/ 6 w 17"/>
                    <a:gd name="T23" fmla="*/ 13 h 17"/>
                    <a:gd name="T24" fmla="*/ 3 w 17"/>
                    <a:gd name="T25" fmla="*/ 9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9"/>
                      </a:moveTo>
                      <a:lnTo>
                        <a:pt x="0" y="6"/>
                      </a:lnTo>
                      <a:lnTo>
                        <a:pt x="0" y="2"/>
                      </a:lnTo>
                      <a:lnTo>
                        <a:pt x="0" y="0"/>
                      </a:lnTo>
                      <a:lnTo>
                        <a:pt x="3" y="0"/>
                      </a:lnTo>
                      <a:lnTo>
                        <a:pt x="6" y="0"/>
                      </a:lnTo>
                      <a:lnTo>
                        <a:pt x="12" y="4"/>
                      </a:lnTo>
                      <a:lnTo>
                        <a:pt x="16" y="9"/>
                      </a:lnTo>
                      <a:lnTo>
                        <a:pt x="16" y="13"/>
                      </a:lnTo>
                      <a:lnTo>
                        <a:pt x="12" y="13"/>
                      </a:lnTo>
                      <a:lnTo>
                        <a:pt x="9" y="16"/>
                      </a:lnTo>
                      <a:lnTo>
                        <a:pt x="6" y="13"/>
                      </a:lnTo>
                      <a:lnTo>
                        <a:pt x="3" y="9"/>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27" name="Freeform 411">
                  <a:extLst>
                    <a:ext uri="{FF2B5EF4-FFF2-40B4-BE49-F238E27FC236}">
                      <a16:creationId xmlns:a16="http://schemas.microsoft.com/office/drawing/2014/main" id="{B7F5655F-3CD1-8CD1-078C-FF4974DC7965}"/>
                    </a:ext>
                  </a:extLst>
                </p:cNvPr>
                <p:cNvSpPr>
                  <a:spLocks/>
                </p:cNvSpPr>
                <p:nvPr/>
              </p:nvSpPr>
              <p:spPr bwMode="auto">
                <a:xfrm>
                  <a:off x="1494" y="2213"/>
                  <a:ext cx="17" cy="17"/>
                </a:xfrm>
                <a:custGeom>
                  <a:avLst/>
                  <a:gdLst>
                    <a:gd name="T0" fmla="*/ 10 w 17"/>
                    <a:gd name="T1" fmla="*/ 15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4 h 17"/>
                    <a:gd name="T14" fmla="*/ 12 w 17"/>
                    <a:gd name="T15" fmla="*/ 2 h 17"/>
                    <a:gd name="T16" fmla="*/ 10 w 17"/>
                    <a:gd name="T17" fmla="*/ 0 h 17"/>
                    <a:gd name="T18" fmla="*/ 8 w 17"/>
                    <a:gd name="T19" fmla="*/ 0 h 17"/>
                    <a:gd name="T20" fmla="*/ 6 w 17"/>
                    <a:gd name="T21" fmla="*/ 0 h 17"/>
                    <a:gd name="T22" fmla="*/ 5 w 17"/>
                    <a:gd name="T23" fmla="*/ 0 h 17"/>
                    <a:gd name="T24" fmla="*/ 2 w 17"/>
                    <a:gd name="T25" fmla="*/ 2 h 17"/>
                    <a:gd name="T26" fmla="*/ 1 w 17"/>
                    <a:gd name="T27" fmla="*/ 2 h 17"/>
                    <a:gd name="T28" fmla="*/ 0 w 17"/>
                    <a:gd name="T29" fmla="*/ 3 h 17"/>
                    <a:gd name="T30" fmla="*/ 0 w 17"/>
                    <a:gd name="T31" fmla="*/ 5 h 17"/>
                    <a:gd name="T32" fmla="*/ 0 w 17"/>
                    <a:gd name="T33" fmla="*/ 7 h 17"/>
                    <a:gd name="T34" fmla="*/ 2 w 17"/>
                    <a:gd name="T35" fmla="*/ 11 h 17"/>
                    <a:gd name="T36" fmla="*/ 3 w 17"/>
                    <a:gd name="T37" fmla="*/ 13 h 17"/>
                    <a:gd name="T38" fmla="*/ 6 w 17"/>
                    <a:gd name="T39" fmla="*/ 15 h 17"/>
                    <a:gd name="T40" fmla="*/ 8 w 17"/>
                    <a:gd name="T41" fmla="*/ 16 h 17"/>
                    <a:gd name="T42" fmla="*/ 9 w 17"/>
                    <a:gd name="T43" fmla="*/ 16 h 17"/>
                    <a:gd name="T44" fmla="*/ 10 w 17"/>
                    <a:gd name="T45" fmla="*/ 15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5"/>
                      </a:moveTo>
                      <a:lnTo>
                        <a:pt x="13" y="13"/>
                      </a:lnTo>
                      <a:lnTo>
                        <a:pt x="14" y="12"/>
                      </a:lnTo>
                      <a:lnTo>
                        <a:pt x="16" y="12"/>
                      </a:lnTo>
                      <a:lnTo>
                        <a:pt x="16" y="9"/>
                      </a:lnTo>
                      <a:lnTo>
                        <a:pt x="16" y="7"/>
                      </a:lnTo>
                      <a:lnTo>
                        <a:pt x="13" y="4"/>
                      </a:lnTo>
                      <a:lnTo>
                        <a:pt x="12" y="2"/>
                      </a:lnTo>
                      <a:lnTo>
                        <a:pt x="10" y="0"/>
                      </a:lnTo>
                      <a:lnTo>
                        <a:pt x="8" y="0"/>
                      </a:lnTo>
                      <a:lnTo>
                        <a:pt x="6" y="0"/>
                      </a:lnTo>
                      <a:lnTo>
                        <a:pt x="5" y="0"/>
                      </a:lnTo>
                      <a:lnTo>
                        <a:pt x="2" y="2"/>
                      </a:lnTo>
                      <a:lnTo>
                        <a:pt x="1" y="2"/>
                      </a:lnTo>
                      <a:lnTo>
                        <a:pt x="0" y="3"/>
                      </a:lnTo>
                      <a:lnTo>
                        <a:pt x="0" y="5"/>
                      </a:lnTo>
                      <a:lnTo>
                        <a:pt x="0" y="7"/>
                      </a:lnTo>
                      <a:lnTo>
                        <a:pt x="2" y="11"/>
                      </a:lnTo>
                      <a:lnTo>
                        <a:pt x="3" y="13"/>
                      </a:lnTo>
                      <a:lnTo>
                        <a:pt x="6" y="15"/>
                      </a:lnTo>
                      <a:lnTo>
                        <a:pt x="8" y="16"/>
                      </a:lnTo>
                      <a:lnTo>
                        <a:pt x="9" y="16"/>
                      </a:lnTo>
                      <a:lnTo>
                        <a:pt x="10" y="15"/>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28" name="Freeform 412">
                  <a:extLst>
                    <a:ext uri="{FF2B5EF4-FFF2-40B4-BE49-F238E27FC236}">
                      <a16:creationId xmlns:a16="http://schemas.microsoft.com/office/drawing/2014/main" id="{228E55AD-EAED-7729-886D-DFBF068DEAEB}"/>
                    </a:ext>
                  </a:extLst>
                </p:cNvPr>
                <p:cNvSpPr>
                  <a:spLocks/>
                </p:cNvSpPr>
                <p:nvPr/>
              </p:nvSpPr>
              <p:spPr bwMode="auto">
                <a:xfrm>
                  <a:off x="1494" y="2216"/>
                  <a:ext cx="17" cy="17"/>
                </a:xfrm>
                <a:custGeom>
                  <a:avLst/>
                  <a:gdLst>
                    <a:gd name="T0" fmla="*/ 2 w 17"/>
                    <a:gd name="T1" fmla="*/ 10 h 17"/>
                    <a:gd name="T2" fmla="*/ 0 w 17"/>
                    <a:gd name="T3" fmla="*/ 5 h 17"/>
                    <a:gd name="T4" fmla="*/ 0 w 17"/>
                    <a:gd name="T5" fmla="*/ 3 h 17"/>
                    <a:gd name="T6" fmla="*/ 0 w 17"/>
                    <a:gd name="T7" fmla="*/ 1 h 17"/>
                    <a:gd name="T8" fmla="*/ 1 w 17"/>
                    <a:gd name="T9" fmla="*/ 0 h 17"/>
                    <a:gd name="T10" fmla="*/ 2 w 17"/>
                    <a:gd name="T11" fmla="*/ 0 h 17"/>
                    <a:gd name="T12" fmla="*/ 4 w 17"/>
                    <a:gd name="T13" fmla="*/ 0 h 17"/>
                    <a:gd name="T14" fmla="*/ 7 w 17"/>
                    <a:gd name="T15" fmla="*/ 0 h 17"/>
                    <a:gd name="T16" fmla="*/ 10 w 17"/>
                    <a:gd name="T17" fmla="*/ 1 h 17"/>
                    <a:gd name="T18" fmla="*/ 13 w 17"/>
                    <a:gd name="T19" fmla="*/ 4 h 17"/>
                    <a:gd name="T20" fmla="*/ 16 w 17"/>
                    <a:gd name="T21" fmla="*/ 8 h 17"/>
                    <a:gd name="T22" fmla="*/ 16 w 17"/>
                    <a:gd name="T23" fmla="*/ 11 h 17"/>
                    <a:gd name="T24" fmla="*/ 16 w 17"/>
                    <a:gd name="T25" fmla="*/ 12 h 17"/>
                    <a:gd name="T26" fmla="*/ 14 w 17"/>
                    <a:gd name="T27" fmla="*/ 13 h 17"/>
                    <a:gd name="T28" fmla="*/ 13 w 17"/>
                    <a:gd name="T29" fmla="*/ 14 h 17"/>
                    <a:gd name="T30" fmla="*/ 10 w 17"/>
                    <a:gd name="T31" fmla="*/ 16 h 17"/>
                    <a:gd name="T32" fmla="*/ 8 w 17"/>
                    <a:gd name="T33" fmla="*/ 14 h 17"/>
                    <a:gd name="T34" fmla="*/ 4 w 17"/>
                    <a:gd name="T35" fmla="*/ 12 h 17"/>
                    <a:gd name="T36" fmla="*/ 2 w 17"/>
                    <a:gd name="T37" fmla="*/ 1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2" y="10"/>
                      </a:moveTo>
                      <a:lnTo>
                        <a:pt x="0" y="5"/>
                      </a:lnTo>
                      <a:lnTo>
                        <a:pt x="0" y="3"/>
                      </a:lnTo>
                      <a:lnTo>
                        <a:pt x="0" y="1"/>
                      </a:lnTo>
                      <a:lnTo>
                        <a:pt x="1" y="0"/>
                      </a:lnTo>
                      <a:lnTo>
                        <a:pt x="2" y="0"/>
                      </a:lnTo>
                      <a:lnTo>
                        <a:pt x="4" y="0"/>
                      </a:lnTo>
                      <a:lnTo>
                        <a:pt x="7" y="0"/>
                      </a:lnTo>
                      <a:lnTo>
                        <a:pt x="10" y="1"/>
                      </a:lnTo>
                      <a:lnTo>
                        <a:pt x="13" y="4"/>
                      </a:lnTo>
                      <a:lnTo>
                        <a:pt x="16" y="8"/>
                      </a:lnTo>
                      <a:lnTo>
                        <a:pt x="16" y="11"/>
                      </a:lnTo>
                      <a:lnTo>
                        <a:pt x="16" y="12"/>
                      </a:lnTo>
                      <a:lnTo>
                        <a:pt x="14" y="13"/>
                      </a:lnTo>
                      <a:lnTo>
                        <a:pt x="13" y="14"/>
                      </a:lnTo>
                      <a:lnTo>
                        <a:pt x="10" y="16"/>
                      </a:lnTo>
                      <a:lnTo>
                        <a:pt x="8" y="14"/>
                      </a:lnTo>
                      <a:lnTo>
                        <a:pt x="4" y="12"/>
                      </a:lnTo>
                      <a:lnTo>
                        <a:pt x="2" y="1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29" name="Freeform 413">
                  <a:extLst>
                    <a:ext uri="{FF2B5EF4-FFF2-40B4-BE49-F238E27FC236}">
                      <a16:creationId xmlns:a16="http://schemas.microsoft.com/office/drawing/2014/main" id="{B1565247-4B2E-836C-3678-FD768D93C2B8}"/>
                    </a:ext>
                  </a:extLst>
                </p:cNvPr>
                <p:cNvSpPr>
                  <a:spLocks/>
                </p:cNvSpPr>
                <p:nvPr/>
              </p:nvSpPr>
              <p:spPr bwMode="auto">
                <a:xfrm>
                  <a:off x="1495" y="2218"/>
                  <a:ext cx="17" cy="17"/>
                </a:xfrm>
                <a:custGeom>
                  <a:avLst/>
                  <a:gdLst>
                    <a:gd name="T0" fmla="*/ 2 w 17"/>
                    <a:gd name="T1" fmla="*/ 11 h 17"/>
                    <a:gd name="T2" fmla="*/ 0 w 17"/>
                    <a:gd name="T3" fmla="*/ 6 h 17"/>
                    <a:gd name="T4" fmla="*/ 0 w 17"/>
                    <a:gd name="T5" fmla="*/ 4 h 17"/>
                    <a:gd name="T6" fmla="*/ 0 w 17"/>
                    <a:gd name="T7" fmla="*/ 2 h 17"/>
                    <a:gd name="T8" fmla="*/ 2 w 17"/>
                    <a:gd name="T9" fmla="*/ 0 h 17"/>
                    <a:gd name="T10" fmla="*/ 5 w 17"/>
                    <a:gd name="T11" fmla="*/ 0 h 17"/>
                    <a:gd name="T12" fmla="*/ 8 w 17"/>
                    <a:gd name="T13" fmla="*/ 0 h 17"/>
                    <a:gd name="T14" fmla="*/ 13 w 17"/>
                    <a:gd name="T15" fmla="*/ 4 h 17"/>
                    <a:gd name="T16" fmla="*/ 16 w 17"/>
                    <a:gd name="T17" fmla="*/ 9 h 17"/>
                    <a:gd name="T18" fmla="*/ 16 w 17"/>
                    <a:gd name="T19" fmla="*/ 11 h 17"/>
                    <a:gd name="T20" fmla="*/ 16 w 17"/>
                    <a:gd name="T21" fmla="*/ 13 h 17"/>
                    <a:gd name="T22" fmla="*/ 13 w 17"/>
                    <a:gd name="T23" fmla="*/ 16 h 17"/>
                    <a:gd name="T24" fmla="*/ 8 w 17"/>
                    <a:gd name="T25" fmla="*/ 16 h 17"/>
                    <a:gd name="T26" fmla="*/ 2 w 17"/>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2" y="11"/>
                      </a:moveTo>
                      <a:lnTo>
                        <a:pt x="0" y="6"/>
                      </a:lnTo>
                      <a:lnTo>
                        <a:pt x="0" y="4"/>
                      </a:lnTo>
                      <a:lnTo>
                        <a:pt x="0" y="2"/>
                      </a:lnTo>
                      <a:lnTo>
                        <a:pt x="2" y="0"/>
                      </a:lnTo>
                      <a:lnTo>
                        <a:pt x="5" y="0"/>
                      </a:lnTo>
                      <a:lnTo>
                        <a:pt x="8" y="0"/>
                      </a:lnTo>
                      <a:lnTo>
                        <a:pt x="13" y="4"/>
                      </a:lnTo>
                      <a:lnTo>
                        <a:pt x="16" y="9"/>
                      </a:lnTo>
                      <a:lnTo>
                        <a:pt x="16" y="11"/>
                      </a:lnTo>
                      <a:lnTo>
                        <a:pt x="16" y="13"/>
                      </a:lnTo>
                      <a:lnTo>
                        <a:pt x="13" y="16"/>
                      </a:lnTo>
                      <a:lnTo>
                        <a:pt x="8" y="16"/>
                      </a:lnTo>
                      <a:lnTo>
                        <a:pt x="2"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30" name="Freeform 414">
                  <a:extLst>
                    <a:ext uri="{FF2B5EF4-FFF2-40B4-BE49-F238E27FC236}">
                      <a16:creationId xmlns:a16="http://schemas.microsoft.com/office/drawing/2014/main" id="{18092DC5-94A3-1AEA-9E9D-8CADC11112E9}"/>
                    </a:ext>
                  </a:extLst>
                </p:cNvPr>
                <p:cNvSpPr>
                  <a:spLocks/>
                </p:cNvSpPr>
                <p:nvPr/>
              </p:nvSpPr>
              <p:spPr bwMode="auto">
                <a:xfrm>
                  <a:off x="1481" y="2212"/>
                  <a:ext cx="17" cy="17"/>
                </a:xfrm>
                <a:custGeom>
                  <a:avLst/>
                  <a:gdLst>
                    <a:gd name="T0" fmla="*/ 10 w 17"/>
                    <a:gd name="T1" fmla="*/ 15 h 17"/>
                    <a:gd name="T2" fmla="*/ 13 w 17"/>
                    <a:gd name="T3" fmla="*/ 13 h 17"/>
                    <a:gd name="T4" fmla="*/ 14 w 17"/>
                    <a:gd name="T5" fmla="*/ 12 h 17"/>
                    <a:gd name="T6" fmla="*/ 14 w 17"/>
                    <a:gd name="T7" fmla="*/ 11 h 17"/>
                    <a:gd name="T8" fmla="*/ 16 w 17"/>
                    <a:gd name="T9" fmla="*/ 10 h 17"/>
                    <a:gd name="T10" fmla="*/ 14 w 17"/>
                    <a:gd name="T11" fmla="*/ 6 h 17"/>
                    <a:gd name="T12" fmla="*/ 13 w 17"/>
                    <a:gd name="T13" fmla="*/ 4 h 17"/>
                    <a:gd name="T14" fmla="*/ 11 w 17"/>
                    <a:gd name="T15" fmla="*/ 2 h 17"/>
                    <a:gd name="T16" fmla="*/ 9 w 17"/>
                    <a:gd name="T17" fmla="*/ 0 h 17"/>
                    <a:gd name="T18" fmla="*/ 7 w 17"/>
                    <a:gd name="T19" fmla="*/ 0 h 17"/>
                    <a:gd name="T20" fmla="*/ 6 w 17"/>
                    <a:gd name="T21" fmla="*/ 0 h 17"/>
                    <a:gd name="T22" fmla="*/ 2 w 17"/>
                    <a:gd name="T23" fmla="*/ 2 h 17"/>
                    <a:gd name="T24" fmla="*/ 1 w 17"/>
                    <a:gd name="T25" fmla="*/ 3 h 17"/>
                    <a:gd name="T26" fmla="*/ 0 w 17"/>
                    <a:gd name="T27" fmla="*/ 5 h 17"/>
                    <a:gd name="T28" fmla="*/ 1 w 17"/>
                    <a:gd name="T29" fmla="*/ 8 h 17"/>
                    <a:gd name="T30" fmla="*/ 2 w 17"/>
                    <a:gd name="T31" fmla="*/ 11 h 17"/>
                    <a:gd name="T32" fmla="*/ 4 w 17"/>
                    <a:gd name="T33" fmla="*/ 13 h 17"/>
                    <a:gd name="T34" fmla="*/ 6 w 17"/>
                    <a:gd name="T35" fmla="*/ 15 h 17"/>
                    <a:gd name="T36" fmla="*/ 7 w 17"/>
                    <a:gd name="T37" fmla="*/ 16 h 17"/>
                    <a:gd name="T38" fmla="*/ 9 w 17"/>
                    <a:gd name="T39" fmla="*/ 16 h 17"/>
                    <a:gd name="T40" fmla="*/ 10 w 17"/>
                    <a:gd name="T41" fmla="*/ 15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10" y="15"/>
                      </a:moveTo>
                      <a:lnTo>
                        <a:pt x="13" y="13"/>
                      </a:lnTo>
                      <a:lnTo>
                        <a:pt x="14" y="12"/>
                      </a:lnTo>
                      <a:lnTo>
                        <a:pt x="14" y="11"/>
                      </a:lnTo>
                      <a:lnTo>
                        <a:pt x="16" y="10"/>
                      </a:lnTo>
                      <a:lnTo>
                        <a:pt x="14" y="6"/>
                      </a:lnTo>
                      <a:lnTo>
                        <a:pt x="13" y="4"/>
                      </a:lnTo>
                      <a:lnTo>
                        <a:pt x="11" y="2"/>
                      </a:lnTo>
                      <a:lnTo>
                        <a:pt x="9" y="0"/>
                      </a:lnTo>
                      <a:lnTo>
                        <a:pt x="7" y="0"/>
                      </a:lnTo>
                      <a:lnTo>
                        <a:pt x="6" y="0"/>
                      </a:lnTo>
                      <a:lnTo>
                        <a:pt x="2" y="2"/>
                      </a:lnTo>
                      <a:lnTo>
                        <a:pt x="1" y="3"/>
                      </a:lnTo>
                      <a:lnTo>
                        <a:pt x="0" y="5"/>
                      </a:lnTo>
                      <a:lnTo>
                        <a:pt x="1" y="8"/>
                      </a:lnTo>
                      <a:lnTo>
                        <a:pt x="2" y="11"/>
                      </a:lnTo>
                      <a:lnTo>
                        <a:pt x="4" y="13"/>
                      </a:lnTo>
                      <a:lnTo>
                        <a:pt x="6" y="15"/>
                      </a:lnTo>
                      <a:lnTo>
                        <a:pt x="7" y="16"/>
                      </a:lnTo>
                      <a:lnTo>
                        <a:pt x="9" y="16"/>
                      </a:lnTo>
                      <a:lnTo>
                        <a:pt x="10" y="15"/>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31" name="Freeform 415">
                  <a:extLst>
                    <a:ext uri="{FF2B5EF4-FFF2-40B4-BE49-F238E27FC236}">
                      <a16:creationId xmlns:a16="http://schemas.microsoft.com/office/drawing/2014/main" id="{E30242BB-7771-E578-8E49-F09CCFB228CF}"/>
                    </a:ext>
                  </a:extLst>
                </p:cNvPr>
                <p:cNvSpPr>
                  <a:spLocks/>
                </p:cNvSpPr>
                <p:nvPr/>
              </p:nvSpPr>
              <p:spPr bwMode="auto">
                <a:xfrm>
                  <a:off x="1491" y="2216"/>
                  <a:ext cx="17" cy="17"/>
                </a:xfrm>
                <a:custGeom>
                  <a:avLst/>
                  <a:gdLst>
                    <a:gd name="T0" fmla="*/ 10 w 17"/>
                    <a:gd name="T1" fmla="*/ 15 h 17"/>
                    <a:gd name="T2" fmla="*/ 14 w 17"/>
                    <a:gd name="T3" fmla="*/ 14 h 17"/>
                    <a:gd name="T4" fmla="*/ 14 w 17"/>
                    <a:gd name="T5" fmla="*/ 13 h 17"/>
                    <a:gd name="T6" fmla="*/ 16 w 17"/>
                    <a:gd name="T7" fmla="*/ 12 h 17"/>
                    <a:gd name="T8" fmla="*/ 16 w 17"/>
                    <a:gd name="T9" fmla="*/ 10 h 17"/>
                    <a:gd name="T10" fmla="*/ 16 w 17"/>
                    <a:gd name="T11" fmla="*/ 7 h 17"/>
                    <a:gd name="T12" fmla="*/ 14 w 17"/>
                    <a:gd name="T13" fmla="*/ 4 h 17"/>
                    <a:gd name="T14" fmla="*/ 12 w 17"/>
                    <a:gd name="T15" fmla="*/ 2 h 17"/>
                    <a:gd name="T16" fmla="*/ 10 w 17"/>
                    <a:gd name="T17" fmla="*/ 0 h 17"/>
                    <a:gd name="T18" fmla="*/ 8 w 17"/>
                    <a:gd name="T19" fmla="*/ 0 h 17"/>
                    <a:gd name="T20" fmla="*/ 6 w 17"/>
                    <a:gd name="T21" fmla="*/ 0 h 17"/>
                    <a:gd name="T22" fmla="*/ 5 w 17"/>
                    <a:gd name="T23" fmla="*/ 0 h 17"/>
                    <a:gd name="T24" fmla="*/ 2 w 17"/>
                    <a:gd name="T25" fmla="*/ 2 h 17"/>
                    <a:gd name="T26" fmla="*/ 1 w 17"/>
                    <a:gd name="T27" fmla="*/ 3 h 17"/>
                    <a:gd name="T28" fmla="*/ 0 w 17"/>
                    <a:gd name="T29" fmla="*/ 4 h 17"/>
                    <a:gd name="T30" fmla="*/ 0 w 17"/>
                    <a:gd name="T31" fmla="*/ 5 h 17"/>
                    <a:gd name="T32" fmla="*/ 0 w 17"/>
                    <a:gd name="T33" fmla="*/ 8 h 17"/>
                    <a:gd name="T34" fmla="*/ 2 w 17"/>
                    <a:gd name="T35" fmla="*/ 11 h 17"/>
                    <a:gd name="T36" fmla="*/ 3 w 17"/>
                    <a:gd name="T37" fmla="*/ 14 h 17"/>
                    <a:gd name="T38" fmla="*/ 5 w 17"/>
                    <a:gd name="T39" fmla="*/ 15 h 17"/>
                    <a:gd name="T40" fmla="*/ 9 w 17"/>
                    <a:gd name="T41" fmla="*/ 16 h 17"/>
                    <a:gd name="T42" fmla="*/ 10 w 17"/>
                    <a:gd name="T43" fmla="*/ 15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0" y="15"/>
                      </a:moveTo>
                      <a:lnTo>
                        <a:pt x="14" y="14"/>
                      </a:lnTo>
                      <a:lnTo>
                        <a:pt x="14" y="13"/>
                      </a:lnTo>
                      <a:lnTo>
                        <a:pt x="16" y="12"/>
                      </a:lnTo>
                      <a:lnTo>
                        <a:pt x="16" y="10"/>
                      </a:lnTo>
                      <a:lnTo>
                        <a:pt x="16" y="7"/>
                      </a:lnTo>
                      <a:lnTo>
                        <a:pt x="14" y="4"/>
                      </a:lnTo>
                      <a:lnTo>
                        <a:pt x="12" y="2"/>
                      </a:lnTo>
                      <a:lnTo>
                        <a:pt x="10" y="0"/>
                      </a:lnTo>
                      <a:lnTo>
                        <a:pt x="8" y="0"/>
                      </a:lnTo>
                      <a:lnTo>
                        <a:pt x="6" y="0"/>
                      </a:lnTo>
                      <a:lnTo>
                        <a:pt x="5" y="0"/>
                      </a:lnTo>
                      <a:lnTo>
                        <a:pt x="2" y="2"/>
                      </a:lnTo>
                      <a:lnTo>
                        <a:pt x="1" y="3"/>
                      </a:lnTo>
                      <a:lnTo>
                        <a:pt x="0" y="4"/>
                      </a:lnTo>
                      <a:lnTo>
                        <a:pt x="0" y="5"/>
                      </a:lnTo>
                      <a:lnTo>
                        <a:pt x="0" y="8"/>
                      </a:lnTo>
                      <a:lnTo>
                        <a:pt x="2" y="11"/>
                      </a:lnTo>
                      <a:lnTo>
                        <a:pt x="3" y="14"/>
                      </a:lnTo>
                      <a:lnTo>
                        <a:pt x="5" y="15"/>
                      </a:lnTo>
                      <a:lnTo>
                        <a:pt x="9" y="16"/>
                      </a:lnTo>
                      <a:lnTo>
                        <a:pt x="10" y="15"/>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32" name="Freeform 416">
                  <a:extLst>
                    <a:ext uri="{FF2B5EF4-FFF2-40B4-BE49-F238E27FC236}">
                      <a16:creationId xmlns:a16="http://schemas.microsoft.com/office/drawing/2014/main" id="{DFCB5465-4EC0-42AE-A858-550C4E0974AA}"/>
                    </a:ext>
                  </a:extLst>
                </p:cNvPr>
                <p:cNvSpPr>
                  <a:spLocks/>
                </p:cNvSpPr>
                <p:nvPr/>
              </p:nvSpPr>
              <p:spPr bwMode="auto">
                <a:xfrm>
                  <a:off x="1492" y="2177"/>
                  <a:ext cx="23" cy="39"/>
                </a:xfrm>
                <a:custGeom>
                  <a:avLst/>
                  <a:gdLst>
                    <a:gd name="T0" fmla="*/ 0 w 23"/>
                    <a:gd name="T1" fmla="*/ 12 h 39"/>
                    <a:gd name="T2" fmla="*/ 22 w 23"/>
                    <a:gd name="T3" fmla="*/ 0 h 39"/>
                    <a:gd name="T4" fmla="*/ 22 w 23"/>
                    <a:gd name="T5" fmla="*/ 25 h 39"/>
                    <a:gd name="T6" fmla="*/ 0 w 23"/>
                    <a:gd name="T7" fmla="*/ 38 h 39"/>
                    <a:gd name="T8" fmla="*/ 0 w 23"/>
                    <a:gd name="T9" fmla="*/ 12 h 39"/>
                    <a:gd name="T10" fmla="*/ 0 60000 65536"/>
                    <a:gd name="T11" fmla="*/ 0 60000 65536"/>
                    <a:gd name="T12" fmla="*/ 0 60000 65536"/>
                    <a:gd name="T13" fmla="*/ 0 60000 65536"/>
                    <a:gd name="T14" fmla="*/ 0 60000 65536"/>
                    <a:gd name="T15" fmla="*/ 0 w 23"/>
                    <a:gd name="T16" fmla="*/ 0 h 39"/>
                    <a:gd name="T17" fmla="*/ 23 w 23"/>
                    <a:gd name="T18" fmla="*/ 39 h 39"/>
                  </a:gdLst>
                  <a:ahLst/>
                  <a:cxnLst>
                    <a:cxn ang="T10">
                      <a:pos x="T0" y="T1"/>
                    </a:cxn>
                    <a:cxn ang="T11">
                      <a:pos x="T2" y="T3"/>
                    </a:cxn>
                    <a:cxn ang="T12">
                      <a:pos x="T4" y="T5"/>
                    </a:cxn>
                    <a:cxn ang="T13">
                      <a:pos x="T6" y="T7"/>
                    </a:cxn>
                    <a:cxn ang="T14">
                      <a:pos x="T8" y="T9"/>
                    </a:cxn>
                  </a:cxnLst>
                  <a:rect l="T15" t="T16" r="T17" b="T18"/>
                  <a:pathLst>
                    <a:path w="23" h="39">
                      <a:moveTo>
                        <a:pt x="0" y="12"/>
                      </a:moveTo>
                      <a:lnTo>
                        <a:pt x="22" y="0"/>
                      </a:lnTo>
                      <a:lnTo>
                        <a:pt x="22" y="25"/>
                      </a:lnTo>
                      <a:lnTo>
                        <a:pt x="0" y="38"/>
                      </a:lnTo>
                      <a:lnTo>
                        <a:pt x="0" y="12"/>
                      </a:lnTo>
                    </a:path>
                  </a:pathLst>
                </a:custGeom>
                <a:solidFill>
                  <a:srgbClr val="7F7F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33" name="Freeform 417">
                  <a:extLst>
                    <a:ext uri="{FF2B5EF4-FFF2-40B4-BE49-F238E27FC236}">
                      <a16:creationId xmlns:a16="http://schemas.microsoft.com/office/drawing/2014/main" id="{B1124F75-2A72-72DE-BE72-8B3F7B5CC6C7}"/>
                    </a:ext>
                  </a:extLst>
                </p:cNvPr>
                <p:cNvSpPr>
                  <a:spLocks/>
                </p:cNvSpPr>
                <p:nvPr/>
              </p:nvSpPr>
              <p:spPr bwMode="auto">
                <a:xfrm>
                  <a:off x="1404" y="2126"/>
                  <a:ext cx="111" cy="64"/>
                </a:xfrm>
                <a:custGeom>
                  <a:avLst/>
                  <a:gdLst>
                    <a:gd name="T0" fmla="*/ 0 w 111"/>
                    <a:gd name="T1" fmla="*/ 13 h 64"/>
                    <a:gd name="T2" fmla="*/ 22 w 111"/>
                    <a:gd name="T3" fmla="*/ 0 h 64"/>
                    <a:gd name="T4" fmla="*/ 110 w 111"/>
                    <a:gd name="T5" fmla="*/ 49 h 64"/>
                    <a:gd name="T6" fmla="*/ 87 w 111"/>
                    <a:gd name="T7" fmla="*/ 63 h 64"/>
                    <a:gd name="T8" fmla="*/ 0 w 111"/>
                    <a:gd name="T9" fmla="*/ 13 h 64"/>
                    <a:gd name="T10" fmla="*/ 0 60000 65536"/>
                    <a:gd name="T11" fmla="*/ 0 60000 65536"/>
                    <a:gd name="T12" fmla="*/ 0 60000 65536"/>
                    <a:gd name="T13" fmla="*/ 0 60000 65536"/>
                    <a:gd name="T14" fmla="*/ 0 60000 65536"/>
                    <a:gd name="T15" fmla="*/ 0 w 111"/>
                    <a:gd name="T16" fmla="*/ 0 h 64"/>
                    <a:gd name="T17" fmla="*/ 111 w 111"/>
                    <a:gd name="T18" fmla="*/ 64 h 64"/>
                  </a:gdLst>
                  <a:ahLst/>
                  <a:cxnLst>
                    <a:cxn ang="T10">
                      <a:pos x="T0" y="T1"/>
                    </a:cxn>
                    <a:cxn ang="T11">
                      <a:pos x="T2" y="T3"/>
                    </a:cxn>
                    <a:cxn ang="T12">
                      <a:pos x="T4" y="T5"/>
                    </a:cxn>
                    <a:cxn ang="T13">
                      <a:pos x="T6" y="T7"/>
                    </a:cxn>
                    <a:cxn ang="T14">
                      <a:pos x="T8" y="T9"/>
                    </a:cxn>
                  </a:cxnLst>
                  <a:rect l="T15" t="T16" r="T17" b="T18"/>
                  <a:pathLst>
                    <a:path w="111" h="64">
                      <a:moveTo>
                        <a:pt x="0" y="13"/>
                      </a:moveTo>
                      <a:lnTo>
                        <a:pt x="22" y="0"/>
                      </a:lnTo>
                      <a:lnTo>
                        <a:pt x="110" y="49"/>
                      </a:lnTo>
                      <a:lnTo>
                        <a:pt x="87" y="63"/>
                      </a:lnTo>
                      <a:lnTo>
                        <a:pt x="0" y="13"/>
                      </a:lnTo>
                    </a:path>
                  </a:pathLst>
                </a:custGeom>
                <a:solidFill>
                  <a:srgbClr val="E6E6E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34" name="Freeform 418">
                  <a:extLst>
                    <a:ext uri="{FF2B5EF4-FFF2-40B4-BE49-F238E27FC236}">
                      <a16:creationId xmlns:a16="http://schemas.microsoft.com/office/drawing/2014/main" id="{93C765F8-A731-1BE5-907E-85B76792229E}"/>
                    </a:ext>
                  </a:extLst>
                </p:cNvPr>
                <p:cNvSpPr>
                  <a:spLocks/>
                </p:cNvSpPr>
                <p:nvPr/>
              </p:nvSpPr>
              <p:spPr bwMode="auto">
                <a:xfrm>
                  <a:off x="1404" y="2139"/>
                  <a:ext cx="89" cy="77"/>
                </a:xfrm>
                <a:custGeom>
                  <a:avLst/>
                  <a:gdLst>
                    <a:gd name="T0" fmla="*/ 0 w 89"/>
                    <a:gd name="T1" fmla="*/ 0 h 77"/>
                    <a:gd name="T2" fmla="*/ 88 w 89"/>
                    <a:gd name="T3" fmla="*/ 49 h 77"/>
                    <a:gd name="T4" fmla="*/ 88 w 89"/>
                    <a:gd name="T5" fmla="*/ 76 h 77"/>
                    <a:gd name="T6" fmla="*/ 0 w 89"/>
                    <a:gd name="T7" fmla="*/ 25 h 77"/>
                    <a:gd name="T8" fmla="*/ 0 w 89"/>
                    <a:gd name="T9" fmla="*/ 0 h 77"/>
                    <a:gd name="T10" fmla="*/ 0 60000 65536"/>
                    <a:gd name="T11" fmla="*/ 0 60000 65536"/>
                    <a:gd name="T12" fmla="*/ 0 60000 65536"/>
                    <a:gd name="T13" fmla="*/ 0 60000 65536"/>
                    <a:gd name="T14" fmla="*/ 0 60000 65536"/>
                    <a:gd name="T15" fmla="*/ 0 w 89"/>
                    <a:gd name="T16" fmla="*/ 0 h 77"/>
                    <a:gd name="T17" fmla="*/ 89 w 89"/>
                    <a:gd name="T18" fmla="*/ 77 h 77"/>
                  </a:gdLst>
                  <a:ahLst/>
                  <a:cxnLst>
                    <a:cxn ang="T10">
                      <a:pos x="T0" y="T1"/>
                    </a:cxn>
                    <a:cxn ang="T11">
                      <a:pos x="T2" y="T3"/>
                    </a:cxn>
                    <a:cxn ang="T12">
                      <a:pos x="T4" y="T5"/>
                    </a:cxn>
                    <a:cxn ang="T13">
                      <a:pos x="T6" y="T7"/>
                    </a:cxn>
                    <a:cxn ang="T14">
                      <a:pos x="T8" y="T9"/>
                    </a:cxn>
                  </a:cxnLst>
                  <a:rect l="T15" t="T16" r="T17" b="T18"/>
                  <a:pathLst>
                    <a:path w="89" h="77">
                      <a:moveTo>
                        <a:pt x="0" y="0"/>
                      </a:moveTo>
                      <a:lnTo>
                        <a:pt x="88" y="49"/>
                      </a:lnTo>
                      <a:lnTo>
                        <a:pt x="88" y="76"/>
                      </a:lnTo>
                      <a:lnTo>
                        <a:pt x="0" y="25"/>
                      </a:lnTo>
                      <a:lnTo>
                        <a:pt x="0" y="0"/>
                      </a:lnTo>
                    </a:path>
                  </a:pathLst>
                </a:custGeom>
                <a:solidFill>
                  <a:srgbClr val="B3B3B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35" name="Freeform 419">
                  <a:extLst>
                    <a:ext uri="{FF2B5EF4-FFF2-40B4-BE49-F238E27FC236}">
                      <a16:creationId xmlns:a16="http://schemas.microsoft.com/office/drawing/2014/main" id="{2DD50C29-3198-B33D-68C0-EF5CABE670FE}"/>
                    </a:ext>
                  </a:extLst>
                </p:cNvPr>
                <p:cNvSpPr>
                  <a:spLocks/>
                </p:cNvSpPr>
                <p:nvPr/>
              </p:nvSpPr>
              <p:spPr bwMode="auto">
                <a:xfrm>
                  <a:off x="1499" y="2190"/>
                  <a:ext cx="32" cy="20"/>
                </a:xfrm>
                <a:custGeom>
                  <a:avLst/>
                  <a:gdLst>
                    <a:gd name="T0" fmla="*/ 20 w 32"/>
                    <a:gd name="T1" fmla="*/ 0 h 20"/>
                    <a:gd name="T2" fmla="*/ 31 w 32"/>
                    <a:gd name="T3" fmla="*/ 6 h 20"/>
                    <a:gd name="T4" fmla="*/ 10 w 32"/>
                    <a:gd name="T5" fmla="*/ 19 h 20"/>
                    <a:gd name="T6" fmla="*/ 0 w 32"/>
                    <a:gd name="T7" fmla="*/ 12 h 20"/>
                    <a:gd name="T8" fmla="*/ 20 w 32"/>
                    <a:gd name="T9" fmla="*/ 0 h 20"/>
                    <a:gd name="T10" fmla="*/ 0 60000 65536"/>
                    <a:gd name="T11" fmla="*/ 0 60000 65536"/>
                    <a:gd name="T12" fmla="*/ 0 60000 65536"/>
                    <a:gd name="T13" fmla="*/ 0 60000 65536"/>
                    <a:gd name="T14" fmla="*/ 0 60000 65536"/>
                    <a:gd name="T15" fmla="*/ 0 w 32"/>
                    <a:gd name="T16" fmla="*/ 0 h 20"/>
                    <a:gd name="T17" fmla="*/ 32 w 32"/>
                    <a:gd name="T18" fmla="*/ 20 h 20"/>
                  </a:gdLst>
                  <a:ahLst/>
                  <a:cxnLst>
                    <a:cxn ang="T10">
                      <a:pos x="T0" y="T1"/>
                    </a:cxn>
                    <a:cxn ang="T11">
                      <a:pos x="T2" y="T3"/>
                    </a:cxn>
                    <a:cxn ang="T12">
                      <a:pos x="T4" y="T5"/>
                    </a:cxn>
                    <a:cxn ang="T13">
                      <a:pos x="T6" y="T7"/>
                    </a:cxn>
                    <a:cxn ang="T14">
                      <a:pos x="T8" y="T9"/>
                    </a:cxn>
                  </a:cxnLst>
                  <a:rect l="T15" t="T16" r="T17" b="T18"/>
                  <a:pathLst>
                    <a:path w="32" h="20">
                      <a:moveTo>
                        <a:pt x="20" y="0"/>
                      </a:moveTo>
                      <a:lnTo>
                        <a:pt x="31" y="6"/>
                      </a:lnTo>
                      <a:lnTo>
                        <a:pt x="10" y="19"/>
                      </a:lnTo>
                      <a:lnTo>
                        <a:pt x="0" y="12"/>
                      </a:lnTo>
                      <a:lnTo>
                        <a:pt x="20" y="0"/>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36" name="Freeform 420">
                  <a:extLst>
                    <a:ext uri="{FF2B5EF4-FFF2-40B4-BE49-F238E27FC236}">
                      <a16:creationId xmlns:a16="http://schemas.microsoft.com/office/drawing/2014/main" id="{AE717F4C-3368-3BD8-1E53-426832FF2007}"/>
                    </a:ext>
                  </a:extLst>
                </p:cNvPr>
                <p:cNvSpPr>
                  <a:spLocks/>
                </p:cNvSpPr>
                <p:nvPr/>
              </p:nvSpPr>
              <p:spPr bwMode="auto">
                <a:xfrm>
                  <a:off x="1500" y="2202"/>
                  <a:ext cx="17" cy="31"/>
                </a:xfrm>
                <a:custGeom>
                  <a:avLst/>
                  <a:gdLst>
                    <a:gd name="T0" fmla="*/ 0 w 17"/>
                    <a:gd name="T1" fmla="*/ 23 h 31"/>
                    <a:gd name="T2" fmla="*/ 16 w 17"/>
                    <a:gd name="T3" fmla="*/ 30 h 31"/>
                    <a:gd name="T4" fmla="*/ 16 w 17"/>
                    <a:gd name="T5" fmla="*/ 6 h 31"/>
                    <a:gd name="T6" fmla="*/ 0 w 17"/>
                    <a:gd name="T7" fmla="*/ 0 h 31"/>
                    <a:gd name="T8" fmla="*/ 0 w 17"/>
                    <a:gd name="T9" fmla="*/ 23 h 31"/>
                    <a:gd name="T10" fmla="*/ 0 60000 65536"/>
                    <a:gd name="T11" fmla="*/ 0 60000 65536"/>
                    <a:gd name="T12" fmla="*/ 0 60000 65536"/>
                    <a:gd name="T13" fmla="*/ 0 60000 65536"/>
                    <a:gd name="T14" fmla="*/ 0 60000 65536"/>
                    <a:gd name="T15" fmla="*/ 0 w 17"/>
                    <a:gd name="T16" fmla="*/ 0 h 31"/>
                    <a:gd name="T17" fmla="*/ 17 w 17"/>
                    <a:gd name="T18" fmla="*/ 31 h 31"/>
                  </a:gdLst>
                  <a:ahLst/>
                  <a:cxnLst>
                    <a:cxn ang="T10">
                      <a:pos x="T0" y="T1"/>
                    </a:cxn>
                    <a:cxn ang="T11">
                      <a:pos x="T2" y="T3"/>
                    </a:cxn>
                    <a:cxn ang="T12">
                      <a:pos x="T4" y="T5"/>
                    </a:cxn>
                    <a:cxn ang="T13">
                      <a:pos x="T6" y="T7"/>
                    </a:cxn>
                    <a:cxn ang="T14">
                      <a:pos x="T8" y="T9"/>
                    </a:cxn>
                  </a:cxnLst>
                  <a:rect l="T15" t="T16" r="T17" b="T18"/>
                  <a:pathLst>
                    <a:path w="17" h="31">
                      <a:moveTo>
                        <a:pt x="0" y="23"/>
                      </a:moveTo>
                      <a:lnTo>
                        <a:pt x="16" y="30"/>
                      </a:lnTo>
                      <a:lnTo>
                        <a:pt x="16" y="6"/>
                      </a:lnTo>
                      <a:lnTo>
                        <a:pt x="0" y="0"/>
                      </a:lnTo>
                      <a:lnTo>
                        <a:pt x="0" y="23"/>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37" name="Freeform 421">
                  <a:extLst>
                    <a:ext uri="{FF2B5EF4-FFF2-40B4-BE49-F238E27FC236}">
                      <a16:creationId xmlns:a16="http://schemas.microsoft.com/office/drawing/2014/main" id="{CFCC44E5-0F1B-6EC2-5D2E-BF444AB0241C}"/>
                    </a:ext>
                  </a:extLst>
                </p:cNvPr>
                <p:cNvSpPr>
                  <a:spLocks/>
                </p:cNvSpPr>
                <p:nvPr/>
              </p:nvSpPr>
              <p:spPr bwMode="auto">
                <a:xfrm>
                  <a:off x="1510" y="2197"/>
                  <a:ext cx="22" cy="36"/>
                </a:xfrm>
                <a:custGeom>
                  <a:avLst/>
                  <a:gdLst>
                    <a:gd name="T0" fmla="*/ 21 w 22"/>
                    <a:gd name="T1" fmla="*/ 24 h 36"/>
                    <a:gd name="T2" fmla="*/ 0 w 22"/>
                    <a:gd name="T3" fmla="*/ 35 h 36"/>
                    <a:gd name="T4" fmla="*/ 0 w 22"/>
                    <a:gd name="T5" fmla="*/ 11 h 36"/>
                    <a:gd name="T6" fmla="*/ 20 w 22"/>
                    <a:gd name="T7" fmla="*/ 0 h 36"/>
                    <a:gd name="T8" fmla="*/ 21 w 22"/>
                    <a:gd name="T9" fmla="*/ 24 h 36"/>
                    <a:gd name="T10" fmla="*/ 0 60000 65536"/>
                    <a:gd name="T11" fmla="*/ 0 60000 65536"/>
                    <a:gd name="T12" fmla="*/ 0 60000 65536"/>
                    <a:gd name="T13" fmla="*/ 0 60000 65536"/>
                    <a:gd name="T14" fmla="*/ 0 60000 65536"/>
                    <a:gd name="T15" fmla="*/ 0 w 22"/>
                    <a:gd name="T16" fmla="*/ 0 h 36"/>
                    <a:gd name="T17" fmla="*/ 22 w 22"/>
                    <a:gd name="T18" fmla="*/ 36 h 36"/>
                  </a:gdLst>
                  <a:ahLst/>
                  <a:cxnLst>
                    <a:cxn ang="T10">
                      <a:pos x="T0" y="T1"/>
                    </a:cxn>
                    <a:cxn ang="T11">
                      <a:pos x="T2" y="T3"/>
                    </a:cxn>
                    <a:cxn ang="T12">
                      <a:pos x="T4" y="T5"/>
                    </a:cxn>
                    <a:cxn ang="T13">
                      <a:pos x="T6" y="T7"/>
                    </a:cxn>
                    <a:cxn ang="T14">
                      <a:pos x="T8" y="T9"/>
                    </a:cxn>
                  </a:cxnLst>
                  <a:rect l="T15" t="T16" r="T17" b="T18"/>
                  <a:pathLst>
                    <a:path w="22" h="36">
                      <a:moveTo>
                        <a:pt x="21" y="24"/>
                      </a:moveTo>
                      <a:lnTo>
                        <a:pt x="0" y="35"/>
                      </a:lnTo>
                      <a:lnTo>
                        <a:pt x="0" y="11"/>
                      </a:lnTo>
                      <a:lnTo>
                        <a:pt x="20" y="0"/>
                      </a:lnTo>
                      <a:lnTo>
                        <a:pt x="21" y="24"/>
                      </a:lnTo>
                    </a:path>
                  </a:pathLst>
                </a:custGeom>
                <a:solidFill>
                  <a:srgbClr val="CC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38" name="Freeform 422">
                  <a:extLst>
                    <a:ext uri="{FF2B5EF4-FFF2-40B4-BE49-F238E27FC236}">
                      <a16:creationId xmlns:a16="http://schemas.microsoft.com/office/drawing/2014/main" id="{BBD23A23-681E-F8EE-2074-396DCA78CBE7}"/>
                    </a:ext>
                  </a:extLst>
                </p:cNvPr>
                <p:cNvSpPr>
                  <a:spLocks/>
                </p:cNvSpPr>
                <p:nvPr/>
              </p:nvSpPr>
              <p:spPr bwMode="auto">
                <a:xfrm>
                  <a:off x="1512" y="2203"/>
                  <a:ext cx="25" cy="17"/>
                </a:xfrm>
                <a:custGeom>
                  <a:avLst/>
                  <a:gdLst>
                    <a:gd name="T0" fmla="*/ 16 w 25"/>
                    <a:gd name="T1" fmla="*/ 0 h 17"/>
                    <a:gd name="T2" fmla="*/ 24 w 25"/>
                    <a:gd name="T3" fmla="*/ 4 h 17"/>
                    <a:gd name="T4" fmla="*/ 19 w 25"/>
                    <a:gd name="T5" fmla="*/ 12 h 17"/>
                    <a:gd name="T6" fmla="*/ 8 w 25"/>
                    <a:gd name="T7" fmla="*/ 16 h 17"/>
                    <a:gd name="T8" fmla="*/ 0 w 25"/>
                    <a:gd name="T9" fmla="*/ 11 h 17"/>
                    <a:gd name="T10" fmla="*/ 16 w 25"/>
                    <a:gd name="T11" fmla="*/ 0 h 17"/>
                    <a:gd name="T12" fmla="*/ 0 60000 65536"/>
                    <a:gd name="T13" fmla="*/ 0 60000 65536"/>
                    <a:gd name="T14" fmla="*/ 0 60000 65536"/>
                    <a:gd name="T15" fmla="*/ 0 60000 65536"/>
                    <a:gd name="T16" fmla="*/ 0 60000 65536"/>
                    <a:gd name="T17" fmla="*/ 0 60000 65536"/>
                    <a:gd name="T18" fmla="*/ 0 w 25"/>
                    <a:gd name="T19" fmla="*/ 0 h 17"/>
                    <a:gd name="T20" fmla="*/ 25 w 25"/>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5" h="17">
                      <a:moveTo>
                        <a:pt x="16" y="0"/>
                      </a:moveTo>
                      <a:lnTo>
                        <a:pt x="24" y="4"/>
                      </a:lnTo>
                      <a:lnTo>
                        <a:pt x="19" y="12"/>
                      </a:lnTo>
                      <a:lnTo>
                        <a:pt x="8" y="16"/>
                      </a:lnTo>
                      <a:lnTo>
                        <a:pt x="0" y="11"/>
                      </a:lnTo>
                      <a:lnTo>
                        <a:pt x="16"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39" name="Freeform 423">
                  <a:extLst>
                    <a:ext uri="{FF2B5EF4-FFF2-40B4-BE49-F238E27FC236}">
                      <a16:creationId xmlns:a16="http://schemas.microsoft.com/office/drawing/2014/main" id="{2A23C55F-80AD-3B0B-0397-8D4C2FE61FEB}"/>
                    </a:ext>
                  </a:extLst>
                </p:cNvPr>
                <p:cNvSpPr>
                  <a:spLocks/>
                </p:cNvSpPr>
                <p:nvPr/>
              </p:nvSpPr>
              <p:spPr bwMode="auto">
                <a:xfrm>
                  <a:off x="1512" y="2213"/>
                  <a:ext cx="17" cy="26"/>
                </a:xfrm>
                <a:custGeom>
                  <a:avLst/>
                  <a:gdLst>
                    <a:gd name="T0" fmla="*/ 0 w 17"/>
                    <a:gd name="T1" fmla="*/ 18 h 26"/>
                    <a:gd name="T2" fmla="*/ 16 w 17"/>
                    <a:gd name="T3" fmla="*/ 25 h 26"/>
                    <a:gd name="T4" fmla="*/ 16 w 17"/>
                    <a:gd name="T5" fmla="*/ 11 h 26"/>
                    <a:gd name="T6" fmla="*/ 12 w 17"/>
                    <a:gd name="T7" fmla="*/ 4 h 26"/>
                    <a:gd name="T8" fmla="*/ 0 w 17"/>
                    <a:gd name="T9" fmla="*/ 0 h 26"/>
                    <a:gd name="T10" fmla="*/ 0 w 17"/>
                    <a:gd name="T11" fmla="*/ 18 h 26"/>
                    <a:gd name="T12" fmla="*/ 0 60000 65536"/>
                    <a:gd name="T13" fmla="*/ 0 60000 65536"/>
                    <a:gd name="T14" fmla="*/ 0 60000 65536"/>
                    <a:gd name="T15" fmla="*/ 0 60000 65536"/>
                    <a:gd name="T16" fmla="*/ 0 60000 65536"/>
                    <a:gd name="T17" fmla="*/ 0 60000 65536"/>
                    <a:gd name="T18" fmla="*/ 0 w 17"/>
                    <a:gd name="T19" fmla="*/ 0 h 26"/>
                    <a:gd name="T20" fmla="*/ 17 w 1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7" h="26">
                      <a:moveTo>
                        <a:pt x="0" y="18"/>
                      </a:moveTo>
                      <a:lnTo>
                        <a:pt x="16" y="25"/>
                      </a:lnTo>
                      <a:lnTo>
                        <a:pt x="16" y="11"/>
                      </a:lnTo>
                      <a:lnTo>
                        <a:pt x="12" y="4"/>
                      </a:lnTo>
                      <a:lnTo>
                        <a:pt x="0" y="0"/>
                      </a:lnTo>
                      <a:lnTo>
                        <a:pt x="0" y="18"/>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40" name="Freeform 424">
                  <a:extLst>
                    <a:ext uri="{FF2B5EF4-FFF2-40B4-BE49-F238E27FC236}">
                      <a16:creationId xmlns:a16="http://schemas.microsoft.com/office/drawing/2014/main" id="{81BC3ABA-7A52-AF6D-C7EC-AA346893BC2A}"/>
                    </a:ext>
                  </a:extLst>
                </p:cNvPr>
                <p:cNvSpPr>
                  <a:spLocks/>
                </p:cNvSpPr>
                <p:nvPr/>
              </p:nvSpPr>
              <p:spPr bwMode="auto">
                <a:xfrm>
                  <a:off x="1523" y="2224"/>
                  <a:ext cx="17" cy="21"/>
                </a:xfrm>
                <a:custGeom>
                  <a:avLst/>
                  <a:gdLst>
                    <a:gd name="T0" fmla="*/ 0 w 17"/>
                    <a:gd name="T1" fmla="*/ 14 h 21"/>
                    <a:gd name="T2" fmla="*/ 1 w 17"/>
                    <a:gd name="T3" fmla="*/ 10 h 21"/>
                    <a:gd name="T4" fmla="*/ 9 w 17"/>
                    <a:gd name="T5" fmla="*/ 12 h 21"/>
                    <a:gd name="T6" fmla="*/ 14 w 17"/>
                    <a:gd name="T7" fmla="*/ 20 h 21"/>
                    <a:gd name="T8" fmla="*/ 16 w 17"/>
                    <a:gd name="T9" fmla="*/ 18 h 21"/>
                    <a:gd name="T10" fmla="*/ 13 w 17"/>
                    <a:gd name="T11" fmla="*/ 8 h 21"/>
                    <a:gd name="T12" fmla="*/ 0 w 17"/>
                    <a:gd name="T13" fmla="*/ 0 h 21"/>
                    <a:gd name="T14" fmla="*/ 0 w 17"/>
                    <a:gd name="T15" fmla="*/ 14 h 21"/>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1"/>
                    <a:gd name="T26" fmla="*/ 17 w 17"/>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1">
                      <a:moveTo>
                        <a:pt x="0" y="14"/>
                      </a:moveTo>
                      <a:lnTo>
                        <a:pt x="1" y="10"/>
                      </a:lnTo>
                      <a:lnTo>
                        <a:pt x="9" y="12"/>
                      </a:lnTo>
                      <a:lnTo>
                        <a:pt x="14" y="20"/>
                      </a:lnTo>
                      <a:lnTo>
                        <a:pt x="16" y="18"/>
                      </a:lnTo>
                      <a:lnTo>
                        <a:pt x="13" y="8"/>
                      </a:lnTo>
                      <a:lnTo>
                        <a:pt x="0" y="0"/>
                      </a:lnTo>
                      <a:lnTo>
                        <a:pt x="0" y="14"/>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41" name="Freeform 425">
                  <a:extLst>
                    <a:ext uri="{FF2B5EF4-FFF2-40B4-BE49-F238E27FC236}">
                      <a16:creationId xmlns:a16="http://schemas.microsoft.com/office/drawing/2014/main" id="{5F60056C-B909-FF45-4518-8E8D52F6F354}"/>
                    </a:ext>
                  </a:extLst>
                </p:cNvPr>
                <p:cNvSpPr>
                  <a:spLocks/>
                </p:cNvSpPr>
                <p:nvPr/>
              </p:nvSpPr>
              <p:spPr bwMode="auto">
                <a:xfrm>
                  <a:off x="1536" y="2226"/>
                  <a:ext cx="17" cy="18"/>
                </a:xfrm>
                <a:custGeom>
                  <a:avLst/>
                  <a:gdLst>
                    <a:gd name="T0" fmla="*/ 16 w 17"/>
                    <a:gd name="T1" fmla="*/ 12 h 18"/>
                    <a:gd name="T2" fmla="*/ 3 w 17"/>
                    <a:gd name="T3" fmla="*/ 17 h 18"/>
                    <a:gd name="T4" fmla="*/ 0 w 17"/>
                    <a:gd name="T5" fmla="*/ 6 h 18"/>
                    <a:gd name="T6" fmla="*/ 10 w 17"/>
                    <a:gd name="T7" fmla="*/ 3 h 18"/>
                    <a:gd name="T8" fmla="*/ 14 w 17"/>
                    <a:gd name="T9" fmla="*/ 0 h 18"/>
                    <a:gd name="T10" fmla="*/ 16 w 17"/>
                    <a:gd name="T11" fmla="*/ 12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16" y="12"/>
                      </a:moveTo>
                      <a:lnTo>
                        <a:pt x="3" y="17"/>
                      </a:lnTo>
                      <a:lnTo>
                        <a:pt x="0" y="6"/>
                      </a:lnTo>
                      <a:lnTo>
                        <a:pt x="10" y="3"/>
                      </a:lnTo>
                      <a:lnTo>
                        <a:pt x="14" y="0"/>
                      </a:lnTo>
                      <a:lnTo>
                        <a:pt x="16" y="12"/>
                      </a:lnTo>
                    </a:path>
                  </a:pathLst>
                </a:custGeom>
                <a:solidFill>
                  <a:srgbClr val="8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42" name="Freeform 426">
                  <a:extLst>
                    <a:ext uri="{FF2B5EF4-FFF2-40B4-BE49-F238E27FC236}">
                      <a16:creationId xmlns:a16="http://schemas.microsoft.com/office/drawing/2014/main" id="{886DCEA4-B3E2-EB49-5201-F5ABE1640B71}"/>
                    </a:ext>
                  </a:extLst>
                </p:cNvPr>
                <p:cNvSpPr>
                  <a:spLocks/>
                </p:cNvSpPr>
                <p:nvPr/>
              </p:nvSpPr>
              <p:spPr bwMode="auto">
                <a:xfrm>
                  <a:off x="1514" y="2215"/>
                  <a:ext cx="17" cy="17"/>
                </a:xfrm>
                <a:custGeom>
                  <a:avLst/>
                  <a:gdLst>
                    <a:gd name="T0" fmla="*/ 0 w 17"/>
                    <a:gd name="T1" fmla="*/ 9 h 17"/>
                    <a:gd name="T2" fmla="*/ 16 w 17"/>
                    <a:gd name="T3" fmla="*/ 16 h 17"/>
                    <a:gd name="T4" fmla="*/ 10 w 17"/>
                    <a:gd name="T5" fmla="*/ 4 h 17"/>
                    <a:gd name="T6" fmla="*/ 0 w 17"/>
                    <a:gd name="T7" fmla="*/ 0 h 17"/>
                    <a:gd name="T8" fmla="*/ 0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16" y="16"/>
                      </a:lnTo>
                      <a:lnTo>
                        <a:pt x="10" y="4"/>
                      </a:lnTo>
                      <a:lnTo>
                        <a:pt x="0" y="0"/>
                      </a:lnTo>
                      <a:lnTo>
                        <a:pt x="0" y="9"/>
                      </a:lnTo>
                    </a:path>
                  </a:pathLst>
                </a:custGeom>
                <a:solidFill>
                  <a:srgbClr val="9DB9D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43" name="Freeform 427">
                  <a:extLst>
                    <a:ext uri="{FF2B5EF4-FFF2-40B4-BE49-F238E27FC236}">
                      <a16:creationId xmlns:a16="http://schemas.microsoft.com/office/drawing/2014/main" id="{A1886BEF-91F9-A183-374C-E5B5AA2ECF20}"/>
                    </a:ext>
                  </a:extLst>
                </p:cNvPr>
                <p:cNvSpPr>
                  <a:spLocks/>
                </p:cNvSpPr>
                <p:nvPr/>
              </p:nvSpPr>
              <p:spPr bwMode="auto">
                <a:xfrm>
                  <a:off x="1518" y="2213"/>
                  <a:ext cx="31" cy="23"/>
                </a:xfrm>
                <a:custGeom>
                  <a:avLst/>
                  <a:gdLst>
                    <a:gd name="T0" fmla="*/ 30 w 31"/>
                    <a:gd name="T1" fmla="*/ 16 h 23"/>
                    <a:gd name="T2" fmla="*/ 18 w 31"/>
                    <a:gd name="T3" fmla="*/ 22 h 23"/>
                    <a:gd name="T4" fmla="*/ 0 w 31"/>
                    <a:gd name="T5" fmla="*/ 4 h 23"/>
                    <a:gd name="T6" fmla="*/ 16 w 31"/>
                    <a:gd name="T7" fmla="*/ 0 h 23"/>
                    <a:gd name="T8" fmla="*/ 30 w 31"/>
                    <a:gd name="T9" fmla="*/ 16 h 23"/>
                    <a:gd name="T10" fmla="*/ 0 60000 65536"/>
                    <a:gd name="T11" fmla="*/ 0 60000 65536"/>
                    <a:gd name="T12" fmla="*/ 0 60000 65536"/>
                    <a:gd name="T13" fmla="*/ 0 60000 65536"/>
                    <a:gd name="T14" fmla="*/ 0 60000 65536"/>
                    <a:gd name="T15" fmla="*/ 0 w 31"/>
                    <a:gd name="T16" fmla="*/ 0 h 23"/>
                    <a:gd name="T17" fmla="*/ 31 w 31"/>
                    <a:gd name="T18" fmla="*/ 23 h 23"/>
                  </a:gdLst>
                  <a:ahLst/>
                  <a:cxnLst>
                    <a:cxn ang="T10">
                      <a:pos x="T0" y="T1"/>
                    </a:cxn>
                    <a:cxn ang="T11">
                      <a:pos x="T2" y="T3"/>
                    </a:cxn>
                    <a:cxn ang="T12">
                      <a:pos x="T4" y="T5"/>
                    </a:cxn>
                    <a:cxn ang="T13">
                      <a:pos x="T6" y="T7"/>
                    </a:cxn>
                    <a:cxn ang="T14">
                      <a:pos x="T8" y="T9"/>
                    </a:cxn>
                  </a:cxnLst>
                  <a:rect l="T15" t="T16" r="T17" b="T18"/>
                  <a:pathLst>
                    <a:path w="31" h="23">
                      <a:moveTo>
                        <a:pt x="30" y="16"/>
                      </a:moveTo>
                      <a:lnTo>
                        <a:pt x="18" y="22"/>
                      </a:lnTo>
                      <a:lnTo>
                        <a:pt x="0" y="4"/>
                      </a:lnTo>
                      <a:lnTo>
                        <a:pt x="16" y="0"/>
                      </a:lnTo>
                      <a:lnTo>
                        <a:pt x="30" y="16"/>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44" name="Freeform 428">
                  <a:extLst>
                    <a:ext uri="{FF2B5EF4-FFF2-40B4-BE49-F238E27FC236}">
                      <a16:creationId xmlns:a16="http://schemas.microsoft.com/office/drawing/2014/main" id="{14725DC0-4542-B909-330E-4CBCDD0B99F3}"/>
                    </a:ext>
                  </a:extLst>
                </p:cNvPr>
                <p:cNvSpPr>
                  <a:spLocks/>
                </p:cNvSpPr>
                <p:nvPr/>
              </p:nvSpPr>
              <p:spPr bwMode="auto">
                <a:xfrm>
                  <a:off x="1521" y="2208"/>
                  <a:ext cx="19" cy="19"/>
                </a:xfrm>
                <a:custGeom>
                  <a:avLst/>
                  <a:gdLst>
                    <a:gd name="T0" fmla="*/ 18 w 19"/>
                    <a:gd name="T1" fmla="*/ 14 h 19"/>
                    <a:gd name="T2" fmla="*/ 3 w 19"/>
                    <a:gd name="T3" fmla="*/ 18 h 19"/>
                    <a:gd name="T4" fmla="*/ 0 w 19"/>
                    <a:gd name="T5" fmla="*/ 5 h 19"/>
                    <a:gd name="T6" fmla="*/ 13 w 19"/>
                    <a:gd name="T7" fmla="*/ 0 h 19"/>
                    <a:gd name="T8" fmla="*/ 18 w 19"/>
                    <a:gd name="T9" fmla="*/ 14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18" y="14"/>
                      </a:moveTo>
                      <a:lnTo>
                        <a:pt x="3" y="18"/>
                      </a:lnTo>
                      <a:lnTo>
                        <a:pt x="0" y="5"/>
                      </a:lnTo>
                      <a:lnTo>
                        <a:pt x="13" y="0"/>
                      </a:lnTo>
                      <a:lnTo>
                        <a:pt x="18" y="14"/>
                      </a:lnTo>
                    </a:path>
                  </a:pathLst>
                </a:custGeom>
                <a:solidFill>
                  <a:srgbClr val="9DB9D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45" name="Freeform 429">
                  <a:extLst>
                    <a:ext uri="{FF2B5EF4-FFF2-40B4-BE49-F238E27FC236}">
                      <a16:creationId xmlns:a16="http://schemas.microsoft.com/office/drawing/2014/main" id="{91D30459-49F8-4770-67B9-3736FD95B534}"/>
                    </a:ext>
                  </a:extLst>
                </p:cNvPr>
                <p:cNvSpPr>
                  <a:spLocks/>
                </p:cNvSpPr>
                <p:nvPr/>
              </p:nvSpPr>
              <p:spPr bwMode="auto">
                <a:xfrm>
                  <a:off x="1515" y="2035"/>
                  <a:ext cx="33" cy="64"/>
                </a:xfrm>
                <a:custGeom>
                  <a:avLst/>
                  <a:gdLst>
                    <a:gd name="T0" fmla="*/ 32 w 33"/>
                    <a:gd name="T1" fmla="*/ 0 h 64"/>
                    <a:gd name="T2" fmla="*/ 0 w 33"/>
                    <a:gd name="T3" fmla="*/ 18 h 64"/>
                    <a:gd name="T4" fmla="*/ 0 w 33"/>
                    <a:gd name="T5" fmla="*/ 63 h 64"/>
                    <a:gd name="T6" fmla="*/ 32 w 33"/>
                    <a:gd name="T7" fmla="*/ 45 h 64"/>
                    <a:gd name="T8" fmla="*/ 32 w 33"/>
                    <a:gd name="T9" fmla="*/ 0 h 64"/>
                    <a:gd name="T10" fmla="*/ 0 60000 65536"/>
                    <a:gd name="T11" fmla="*/ 0 60000 65536"/>
                    <a:gd name="T12" fmla="*/ 0 60000 65536"/>
                    <a:gd name="T13" fmla="*/ 0 60000 65536"/>
                    <a:gd name="T14" fmla="*/ 0 60000 65536"/>
                    <a:gd name="T15" fmla="*/ 0 w 33"/>
                    <a:gd name="T16" fmla="*/ 0 h 64"/>
                    <a:gd name="T17" fmla="*/ 33 w 33"/>
                    <a:gd name="T18" fmla="*/ 64 h 64"/>
                  </a:gdLst>
                  <a:ahLst/>
                  <a:cxnLst>
                    <a:cxn ang="T10">
                      <a:pos x="T0" y="T1"/>
                    </a:cxn>
                    <a:cxn ang="T11">
                      <a:pos x="T2" y="T3"/>
                    </a:cxn>
                    <a:cxn ang="T12">
                      <a:pos x="T4" y="T5"/>
                    </a:cxn>
                    <a:cxn ang="T13">
                      <a:pos x="T6" y="T7"/>
                    </a:cxn>
                    <a:cxn ang="T14">
                      <a:pos x="T8" y="T9"/>
                    </a:cxn>
                  </a:cxnLst>
                  <a:rect l="T15" t="T16" r="T17" b="T18"/>
                  <a:pathLst>
                    <a:path w="33" h="64">
                      <a:moveTo>
                        <a:pt x="32" y="0"/>
                      </a:moveTo>
                      <a:lnTo>
                        <a:pt x="0" y="18"/>
                      </a:lnTo>
                      <a:lnTo>
                        <a:pt x="0" y="63"/>
                      </a:lnTo>
                      <a:lnTo>
                        <a:pt x="32" y="45"/>
                      </a:lnTo>
                      <a:lnTo>
                        <a:pt x="32" y="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46" name="Freeform 430">
                  <a:extLst>
                    <a:ext uri="{FF2B5EF4-FFF2-40B4-BE49-F238E27FC236}">
                      <a16:creationId xmlns:a16="http://schemas.microsoft.com/office/drawing/2014/main" id="{63C50CF6-A72F-9B8A-5F74-4BA7884EAF7D}"/>
                    </a:ext>
                  </a:extLst>
                </p:cNvPr>
                <p:cNvSpPr>
                  <a:spLocks/>
                </p:cNvSpPr>
                <p:nvPr/>
              </p:nvSpPr>
              <p:spPr bwMode="auto">
                <a:xfrm>
                  <a:off x="1390" y="1941"/>
                  <a:ext cx="166" cy="152"/>
                </a:xfrm>
                <a:custGeom>
                  <a:avLst/>
                  <a:gdLst>
                    <a:gd name="T0" fmla="*/ 165 w 166"/>
                    <a:gd name="T1" fmla="*/ 55 h 152"/>
                    <a:gd name="T2" fmla="*/ 165 w 166"/>
                    <a:gd name="T3" fmla="*/ 0 h 152"/>
                    <a:gd name="T4" fmla="*/ 0 w 166"/>
                    <a:gd name="T5" fmla="*/ 93 h 152"/>
                    <a:gd name="T6" fmla="*/ 0 w 166"/>
                    <a:gd name="T7" fmla="*/ 151 h 152"/>
                    <a:gd name="T8" fmla="*/ 165 w 166"/>
                    <a:gd name="T9" fmla="*/ 55 h 152"/>
                    <a:gd name="T10" fmla="*/ 0 60000 65536"/>
                    <a:gd name="T11" fmla="*/ 0 60000 65536"/>
                    <a:gd name="T12" fmla="*/ 0 60000 65536"/>
                    <a:gd name="T13" fmla="*/ 0 60000 65536"/>
                    <a:gd name="T14" fmla="*/ 0 60000 65536"/>
                    <a:gd name="T15" fmla="*/ 0 w 166"/>
                    <a:gd name="T16" fmla="*/ 0 h 152"/>
                    <a:gd name="T17" fmla="*/ 166 w 166"/>
                    <a:gd name="T18" fmla="*/ 152 h 152"/>
                  </a:gdLst>
                  <a:ahLst/>
                  <a:cxnLst>
                    <a:cxn ang="T10">
                      <a:pos x="T0" y="T1"/>
                    </a:cxn>
                    <a:cxn ang="T11">
                      <a:pos x="T2" y="T3"/>
                    </a:cxn>
                    <a:cxn ang="T12">
                      <a:pos x="T4" y="T5"/>
                    </a:cxn>
                    <a:cxn ang="T13">
                      <a:pos x="T6" y="T7"/>
                    </a:cxn>
                    <a:cxn ang="T14">
                      <a:pos x="T8" y="T9"/>
                    </a:cxn>
                  </a:cxnLst>
                  <a:rect l="T15" t="T16" r="T17" b="T18"/>
                  <a:pathLst>
                    <a:path w="166" h="152">
                      <a:moveTo>
                        <a:pt x="165" y="55"/>
                      </a:moveTo>
                      <a:lnTo>
                        <a:pt x="165" y="0"/>
                      </a:lnTo>
                      <a:lnTo>
                        <a:pt x="0" y="93"/>
                      </a:lnTo>
                      <a:lnTo>
                        <a:pt x="0" y="151"/>
                      </a:lnTo>
                      <a:lnTo>
                        <a:pt x="165" y="55"/>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0547" name="Freeform 431">
                  <a:extLst>
                    <a:ext uri="{FF2B5EF4-FFF2-40B4-BE49-F238E27FC236}">
                      <a16:creationId xmlns:a16="http://schemas.microsoft.com/office/drawing/2014/main" id="{962D9F8C-1A36-40D8-1B40-FA999452FBBA}"/>
                    </a:ext>
                  </a:extLst>
                </p:cNvPr>
                <p:cNvSpPr>
                  <a:spLocks/>
                </p:cNvSpPr>
                <p:nvPr/>
              </p:nvSpPr>
              <p:spPr bwMode="auto">
                <a:xfrm>
                  <a:off x="1226" y="1847"/>
                  <a:ext cx="166" cy="153"/>
                </a:xfrm>
                <a:custGeom>
                  <a:avLst/>
                  <a:gdLst>
                    <a:gd name="T0" fmla="*/ 165 w 166"/>
                    <a:gd name="T1" fmla="*/ 55 h 153"/>
                    <a:gd name="T2" fmla="*/ 165 w 166"/>
                    <a:gd name="T3" fmla="*/ 0 h 153"/>
                    <a:gd name="T4" fmla="*/ 0 w 166"/>
                    <a:gd name="T5" fmla="*/ 93 h 153"/>
                    <a:gd name="T6" fmla="*/ 0 w 166"/>
                    <a:gd name="T7" fmla="*/ 152 h 153"/>
                    <a:gd name="T8" fmla="*/ 165 w 166"/>
                    <a:gd name="T9" fmla="*/ 55 h 153"/>
                    <a:gd name="T10" fmla="*/ 0 60000 65536"/>
                    <a:gd name="T11" fmla="*/ 0 60000 65536"/>
                    <a:gd name="T12" fmla="*/ 0 60000 65536"/>
                    <a:gd name="T13" fmla="*/ 0 60000 65536"/>
                    <a:gd name="T14" fmla="*/ 0 60000 65536"/>
                    <a:gd name="T15" fmla="*/ 0 w 166"/>
                    <a:gd name="T16" fmla="*/ 0 h 153"/>
                    <a:gd name="T17" fmla="*/ 166 w 166"/>
                    <a:gd name="T18" fmla="*/ 153 h 153"/>
                  </a:gdLst>
                  <a:ahLst/>
                  <a:cxnLst>
                    <a:cxn ang="T10">
                      <a:pos x="T0" y="T1"/>
                    </a:cxn>
                    <a:cxn ang="T11">
                      <a:pos x="T2" y="T3"/>
                    </a:cxn>
                    <a:cxn ang="T12">
                      <a:pos x="T4" y="T5"/>
                    </a:cxn>
                    <a:cxn ang="T13">
                      <a:pos x="T6" y="T7"/>
                    </a:cxn>
                    <a:cxn ang="T14">
                      <a:pos x="T8" y="T9"/>
                    </a:cxn>
                  </a:cxnLst>
                  <a:rect l="T15" t="T16" r="T17" b="T18"/>
                  <a:pathLst>
                    <a:path w="166" h="153">
                      <a:moveTo>
                        <a:pt x="165" y="55"/>
                      </a:moveTo>
                      <a:lnTo>
                        <a:pt x="165" y="0"/>
                      </a:lnTo>
                      <a:lnTo>
                        <a:pt x="0" y="93"/>
                      </a:lnTo>
                      <a:lnTo>
                        <a:pt x="0" y="152"/>
                      </a:lnTo>
                      <a:lnTo>
                        <a:pt x="165" y="55"/>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pic>
            <p:nvPicPr>
              <p:cNvPr id="20502" name="Picture 432" descr="pe01302_">
                <a:extLst>
                  <a:ext uri="{FF2B5EF4-FFF2-40B4-BE49-F238E27FC236}">
                    <a16:creationId xmlns:a16="http://schemas.microsoft.com/office/drawing/2014/main" id="{6115B28C-444E-3F71-CC87-3232F4A7F31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74" y="1487"/>
                <a:ext cx="544"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8721" name="Text Box 433">
                <a:extLst>
                  <a:ext uri="{FF2B5EF4-FFF2-40B4-BE49-F238E27FC236}">
                    <a16:creationId xmlns:a16="http://schemas.microsoft.com/office/drawing/2014/main" id="{864BCB3A-ADA2-49B2-67E1-070BF87C04CF}"/>
                  </a:ext>
                </a:extLst>
              </p:cNvPr>
              <p:cNvSpPr txBox="1">
                <a:spLocks noChangeArrowheads="1"/>
              </p:cNvSpPr>
              <p:nvPr/>
            </p:nvSpPr>
            <p:spPr bwMode="auto">
              <a:xfrm>
                <a:off x="4245" y="1296"/>
                <a:ext cx="600" cy="192"/>
              </a:xfrm>
              <a:prstGeom prst="rect">
                <a:avLst/>
              </a:prstGeom>
              <a:noFill/>
              <a:ln w="25400">
                <a:noFill/>
                <a:miter lim="800000"/>
                <a:headEnd/>
                <a:tailEnd/>
              </a:ln>
              <a:effectLst/>
            </p:spPr>
            <p:txBody>
              <a:bodyPr wrap="none">
                <a:spAutoFit/>
              </a:bodyPr>
              <a:lstStyle/>
              <a:p>
                <a:pPr algn="ctr" eaLnBrk="1" hangingPunct="1">
                  <a:lnSpc>
                    <a:spcPct val="100000"/>
                  </a:lnSpc>
                  <a:spcBef>
                    <a:spcPct val="50000"/>
                  </a:spcBef>
                  <a:buClrTx/>
                  <a:buSzTx/>
                  <a:defRPr/>
                </a:pPr>
                <a:r>
                  <a:rPr lang="en-US" sz="1400">
                    <a:effectLst>
                      <a:outerShdw blurRad="38100" dist="38100" dir="2700000" algn="tl">
                        <a:srgbClr val="C0C0C0"/>
                      </a:outerShdw>
                    </a:effectLst>
                    <a:latin typeface="Arial" charset="0"/>
                  </a:rPr>
                  <a:t>Customer</a:t>
                </a:r>
              </a:p>
            </p:txBody>
          </p:sp>
        </p:grpSp>
        <p:sp>
          <p:nvSpPr>
            <p:cNvPr id="20490" name="Text Box 458">
              <a:extLst>
                <a:ext uri="{FF2B5EF4-FFF2-40B4-BE49-F238E27FC236}">
                  <a16:creationId xmlns:a16="http://schemas.microsoft.com/office/drawing/2014/main" id="{0F5E4E00-C278-ABA7-8D90-9785A1320514}"/>
                </a:ext>
              </a:extLst>
            </p:cNvPr>
            <p:cNvSpPr txBox="1">
              <a:spLocks noChangeArrowheads="1"/>
            </p:cNvSpPr>
            <p:nvPr/>
          </p:nvSpPr>
          <p:spPr bwMode="auto">
            <a:xfrm>
              <a:off x="1632" y="1872"/>
              <a:ext cx="61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488" tIns="44450" rIns="90488" bIns="4445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r>
                <a:rPr lang="en-US" altLang="en-US" i="1"/>
                <a:t>Upstream</a:t>
              </a:r>
            </a:p>
          </p:txBody>
        </p:sp>
        <p:sp>
          <p:nvSpPr>
            <p:cNvPr id="20491" name="Text Box 459">
              <a:extLst>
                <a:ext uri="{FF2B5EF4-FFF2-40B4-BE49-F238E27FC236}">
                  <a16:creationId xmlns:a16="http://schemas.microsoft.com/office/drawing/2014/main" id="{99761E8F-ADCF-60E2-A6C7-6C89A885EBD9}"/>
                </a:ext>
              </a:extLst>
            </p:cNvPr>
            <p:cNvSpPr txBox="1">
              <a:spLocks noChangeArrowheads="1"/>
            </p:cNvSpPr>
            <p:nvPr/>
          </p:nvSpPr>
          <p:spPr bwMode="auto">
            <a:xfrm>
              <a:off x="3216" y="1965"/>
              <a:ext cx="76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488" tIns="44450" rIns="90488" bIns="4445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r>
                <a:rPr lang="en-US" altLang="en-US" i="1"/>
                <a:t>Downstream</a:t>
              </a:r>
            </a:p>
          </p:txBody>
        </p:sp>
        <p:sp>
          <p:nvSpPr>
            <p:cNvPr id="20492" name="Line 460">
              <a:extLst>
                <a:ext uri="{FF2B5EF4-FFF2-40B4-BE49-F238E27FC236}">
                  <a16:creationId xmlns:a16="http://schemas.microsoft.com/office/drawing/2014/main" id="{8321BD17-AFB3-4C02-89A5-ABFBCC2F360E}"/>
                </a:ext>
              </a:extLst>
            </p:cNvPr>
            <p:cNvSpPr>
              <a:spLocks noChangeShapeType="1"/>
            </p:cNvSpPr>
            <p:nvPr/>
          </p:nvSpPr>
          <p:spPr bwMode="auto">
            <a:xfrm>
              <a:off x="2304" y="1968"/>
              <a:ext cx="912" cy="9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IN"/>
            </a:p>
          </p:txBody>
        </p:sp>
      </p:grpSp>
    </p:spTree>
  </p:cSld>
  <p:clrMapOvr>
    <a:masterClrMapping/>
  </p:clrMapOvr>
  <p:transition>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68492"/>
                                        </p:tgtEl>
                                        <p:attrNameLst>
                                          <p:attrName>style.visibility</p:attrName>
                                        </p:attrNameLst>
                                      </p:cBhvr>
                                      <p:to>
                                        <p:strVal val="visible"/>
                                      </p:to>
                                    </p:set>
                                    <p:animEffect transition="in" filter="blinds(horizontal)">
                                      <p:cBhvr>
                                        <p:cTn id="7" dur="500"/>
                                        <p:tgtEl>
                                          <p:spTgt spid="2684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68745"/>
                                        </p:tgtEl>
                                        <p:attrNameLst>
                                          <p:attrName>style.visibility</p:attrName>
                                        </p:attrNameLst>
                                      </p:cBhvr>
                                      <p:to>
                                        <p:strVal val="visible"/>
                                      </p:to>
                                    </p:set>
                                    <p:animEffect transition="in" filter="blinds(horizontal)">
                                      <p:cBhvr>
                                        <p:cTn id="17" dur="500"/>
                                        <p:tgtEl>
                                          <p:spTgt spid="26874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492" grpId="0"/>
      <p:bldP spid="26874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3A1B9D1F-9500-E418-5E34-50A2FE727AA9}"/>
              </a:ext>
            </a:extLst>
          </p:cNvPr>
          <p:cNvSpPr>
            <a:spLocks noGrp="1" noChangeArrowheads="1"/>
          </p:cNvSpPr>
          <p:nvPr>
            <p:ph type="title"/>
          </p:nvPr>
        </p:nvSpPr>
        <p:spPr>
          <a:noFill/>
        </p:spPr>
        <p:txBody>
          <a:bodyPr/>
          <a:lstStyle/>
          <a:p>
            <a:r>
              <a:rPr lang="en-US" altLang="en-US" b="1"/>
              <a:t>Detergent supply chain:</a:t>
            </a:r>
            <a:endParaRPr lang="en-US" altLang="en-US" b="1" i="1">
              <a:solidFill>
                <a:schemeClr val="hlink"/>
              </a:solidFill>
            </a:endParaRPr>
          </a:p>
        </p:txBody>
      </p:sp>
      <p:sp>
        <p:nvSpPr>
          <p:cNvPr id="14409" name="Rectangle 73">
            <a:extLst>
              <a:ext uri="{FF2B5EF4-FFF2-40B4-BE49-F238E27FC236}">
                <a16:creationId xmlns:a16="http://schemas.microsoft.com/office/drawing/2014/main" id="{C65138A3-E497-C480-2C27-26C44002EBC0}"/>
              </a:ext>
            </a:extLst>
          </p:cNvPr>
          <p:cNvSpPr>
            <a:spLocks noChangeArrowheads="1"/>
          </p:cNvSpPr>
          <p:nvPr/>
        </p:nvSpPr>
        <p:spPr bwMode="auto">
          <a:xfrm>
            <a:off x="7010400" y="1676400"/>
            <a:ext cx="1981200" cy="1066800"/>
          </a:xfrm>
          <a:prstGeom prst="rect">
            <a:avLst/>
          </a:prstGeom>
          <a:solidFill>
            <a:srgbClr val="99FF33"/>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lnSpc>
                <a:spcPct val="100000"/>
              </a:lnSpc>
              <a:spcBef>
                <a:spcPct val="0"/>
              </a:spcBef>
              <a:buClrTx/>
              <a:buSzTx/>
              <a:defRPr/>
            </a:pPr>
            <a:r>
              <a:rPr lang="en-US" sz="2000" b="1"/>
              <a:t>Customer wants</a:t>
            </a:r>
          </a:p>
          <a:p>
            <a:pPr algn="ctr">
              <a:lnSpc>
                <a:spcPct val="100000"/>
              </a:lnSpc>
              <a:spcBef>
                <a:spcPct val="0"/>
              </a:spcBef>
              <a:buClrTx/>
              <a:buSzTx/>
              <a:defRPr/>
            </a:pPr>
            <a:r>
              <a:rPr lang="en-US" sz="2000" b="1"/>
              <a:t>detergent </a:t>
            </a:r>
            <a:endParaRPr lang="en-US" sz="2000"/>
          </a:p>
        </p:txBody>
      </p:sp>
      <p:sp>
        <p:nvSpPr>
          <p:cNvPr id="14410" name="Rectangle 74">
            <a:extLst>
              <a:ext uri="{FF2B5EF4-FFF2-40B4-BE49-F238E27FC236}">
                <a16:creationId xmlns:a16="http://schemas.microsoft.com/office/drawing/2014/main" id="{1911E712-E967-B322-4218-AEA4A8C1453E}"/>
              </a:ext>
            </a:extLst>
          </p:cNvPr>
          <p:cNvSpPr>
            <a:spLocks noChangeArrowheads="1"/>
          </p:cNvSpPr>
          <p:nvPr/>
        </p:nvSpPr>
        <p:spPr bwMode="auto">
          <a:xfrm>
            <a:off x="4724400" y="1676400"/>
            <a:ext cx="1752600" cy="106680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lnSpc>
                <a:spcPct val="100000"/>
              </a:lnSpc>
              <a:spcBef>
                <a:spcPct val="0"/>
              </a:spcBef>
              <a:buClrTx/>
              <a:buSzTx/>
              <a:defRPr/>
            </a:pPr>
            <a:r>
              <a:rPr lang="en-US" sz="2000" b="1"/>
              <a:t>Albertson’s</a:t>
            </a:r>
          </a:p>
          <a:p>
            <a:pPr algn="ctr">
              <a:lnSpc>
                <a:spcPct val="100000"/>
              </a:lnSpc>
              <a:spcBef>
                <a:spcPct val="0"/>
              </a:spcBef>
              <a:buClrTx/>
              <a:buSzTx/>
              <a:defRPr/>
            </a:pPr>
            <a:r>
              <a:rPr lang="en-US" sz="2000" b="1"/>
              <a:t>Supermarket</a:t>
            </a:r>
            <a:endParaRPr lang="en-US"/>
          </a:p>
        </p:txBody>
      </p:sp>
      <p:sp>
        <p:nvSpPr>
          <p:cNvPr id="14411" name="Rectangle 75">
            <a:extLst>
              <a:ext uri="{FF2B5EF4-FFF2-40B4-BE49-F238E27FC236}">
                <a16:creationId xmlns:a16="http://schemas.microsoft.com/office/drawing/2014/main" id="{5B0629E4-CE29-6F76-1B6A-9AEAA08D1E8D}"/>
              </a:ext>
            </a:extLst>
          </p:cNvPr>
          <p:cNvSpPr>
            <a:spLocks noChangeArrowheads="1"/>
          </p:cNvSpPr>
          <p:nvPr/>
        </p:nvSpPr>
        <p:spPr bwMode="auto">
          <a:xfrm>
            <a:off x="2514600" y="1676400"/>
            <a:ext cx="1752600" cy="106680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lnSpc>
                <a:spcPct val="100000"/>
              </a:lnSpc>
              <a:spcBef>
                <a:spcPct val="0"/>
              </a:spcBef>
              <a:buClrTx/>
              <a:buSzTx/>
              <a:defRPr/>
            </a:pPr>
            <a:r>
              <a:rPr lang="en-US" sz="2000" b="1"/>
              <a:t>Third</a:t>
            </a:r>
          </a:p>
          <a:p>
            <a:pPr algn="ctr">
              <a:lnSpc>
                <a:spcPct val="100000"/>
              </a:lnSpc>
              <a:spcBef>
                <a:spcPct val="0"/>
              </a:spcBef>
              <a:buClrTx/>
              <a:buSzTx/>
              <a:defRPr/>
            </a:pPr>
            <a:r>
              <a:rPr lang="en-US" sz="2000" b="1"/>
              <a:t>party DC</a:t>
            </a:r>
            <a:endParaRPr lang="en-US" sz="2000"/>
          </a:p>
        </p:txBody>
      </p:sp>
      <p:sp>
        <p:nvSpPr>
          <p:cNvPr id="14412" name="Rectangle 76">
            <a:extLst>
              <a:ext uri="{FF2B5EF4-FFF2-40B4-BE49-F238E27FC236}">
                <a16:creationId xmlns:a16="http://schemas.microsoft.com/office/drawing/2014/main" id="{FBB108FA-0201-77B4-8949-840F2B66760A}"/>
              </a:ext>
            </a:extLst>
          </p:cNvPr>
          <p:cNvSpPr>
            <a:spLocks noChangeArrowheads="1"/>
          </p:cNvSpPr>
          <p:nvPr/>
        </p:nvSpPr>
        <p:spPr bwMode="auto">
          <a:xfrm>
            <a:off x="304800" y="1676400"/>
            <a:ext cx="1752600" cy="106680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lnSpc>
                <a:spcPct val="100000"/>
              </a:lnSpc>
              <a:spcBef>
                <a:spcPct val="0"/>
              </a:spcBef>
              <a:buClrTx/>
              <a:buSzTx/>
              <a:defRPr/>
            </a:pPr>
            <a:r>
              <a:rPr lang="en-US" sz="2000" b="1"/>
              <a:t>P&amp;G or other</a:t>
            </a:r>
          </a:p>
          <a:p>
            <a:pPr algn="ctr">
              <a:lnSpc>
                <a:spcPct val="100000"/>
              </a:lnSpc>
              <a:spcBef>
                <a:spcPct val="0"/>
              </a:spcBef>
              <a:buClrTx/>
              <a:buSzTx/>
              <a:defRPr/>
            </a:pPr>
            <a:r>
              <a:rPr lang="en-US" sz="2000" b="1"/>
              <a:t>manufacturer</a:t>
            </a:r>
            <a:endParaRPr lang="en-US"/>
          </a:p>
        </p:txBody>
      </p:sp>
      <p:sp>
        <p:nvSpPr>
          <p:cNvPr id="14413" name="Rectangle 77">
            <a:extLst>
              <a:ext uri="{FF2B5EF4-FFF2-40B4-BE49-F238E27FC236}">
                <a16:creationId xmlns:a16="http://schemas.microsoft.com/office/drawing/2014/main" id="{A6A447EF-EA91-BB11-9023-BFE93C17DF1A}"/>
              </a:ext>
            </a:extLst>
          </p:cNvPr>
          <p:cNvSpPr>
            <a:spLocks noChangeArrowheads="1"/>
          </p:cNvSpPr>
          <p:nvPr/>
        </p:nvSpPr>
        <p:spPr bwMode="auto">
          <a:xfrm>
            <a:off x="304800" y="3352800"/>
            <a:ext cx="1752600" cy="106680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lnSpc>
                <a:spcPct val="100000"/>
              </a:lnSpc>
              <a:spcBef>
                <a:spcPct val="0"/>
              </a:spcBef>
              <a:buClrTx/>
              <a:buSzTx/>
              <a:defRPr/>
            </a:pPr>
            <a:r>
              <a:rPr lang="en-US" sz="2000" b="1"/>
              <a:t>Plastic cup</a:t>
            </a:r>
          </a:p>
          <a:p>
            <a:pPr algn="ctr">
              <a:lnSpc>
                <a:spcPct val="100000"/>
              </a:lnSpc>
              <a:spcBef>
                <a:spcPct val="0"/>
              </a:spcBef>
              <a:buClrTx/>
              <a:buSzTx/>
              <a:defRPr/>
            </a:pPr>
            <a:r>
              <a:rPr lang="en-US" sz="2000" b="1"/>
              <a:t>Producer</a:t>
            </a:r>
            <a:endParaRPr lang="en-US"/>
          </a:p>
        </p:txBody>
      </p:sp>
      <p:sp>
        <p:nvSpPr>
          <p:cNvPr id="14414" name="Rectangle 78">
            <a:extLst>
              <a:ext uri="{FF2B5EF4-FFF2-40B4-BE49-F238E27FC236}">
                <a16:creationId xmlns:a16="http://schemas.microsoft.com/office/drawing/2014/main" id="{F0898142-BA79-4117-C726-03B591307CD8}"/>
              </a:ext>
            </a:extLst>
          </p:cNvPr>
          <p:cNvSpPr>
            <a:spLocks noChangeArrowheads="1"/>
          </p:cNvSpPr>
          <p:nvPr/>
        </p:nvSpPr>
        <p:spPr bwMode="auto">
          <a:xfrm>
            <a:off x="152400" y="4876800"/>
            <a:ext cx="1905000" cy="106680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lnSpc>
                <a:spcPct val="100000"/>
              </a:lnSpc>
              <a:spcBef>
                <a:spcPct val="0"/>
              </a:spcBef>
              <a:buClrTx/>
              <a:buSzTx/>
              <a:defRPr/>
            </a:pPr>
            <a:r>
              <a:rPr lang="en-US" sz="2000" b="1"/>
              <a:t>Chemical</a:t>
            </a:r>
          </a:p>
          <a:p>
            <a:pPr algn="ctr">
              <a:lnSpc>
                <a:spcPct val="100000"/>
              </a:lnSpc>
              <a:spcBef>
                <a:spcPct val="0"/>
              </a:spcBef>
              <a:buClrTx/>
              <a:buSzTx/>
              <a:defRPr/>
            </a:pPr>
            <a:r>
              <a:rPr lang="en-US" sz="2000" b="1"/>
              <a:t>manufacturer</a:t>
            </a:r>
          </a:p>
          <a:p>
            <a:pPr algn="ctr">
              <a:lnSpc>
                <a:spcPct val="100000"/>
              </a:lnSpc>
              <a:spcBef>
                <a:spcPct val="0"/>
              </a:spcBef>
              <a:buClrTx/>
              <a:buSzTx/>
              <a:defRPr/>
            </a:pPr>
            <a:r>
              <a:rPr lang="en-US" sz="2000" b="1"/>
              <a:t>(e.g. Oil Company)</a:t>
            </a:r>
            <a:endParaRPr lang="en-US"/>
          </a:p>
        </p:txBody>
      </p:sp>
      <p:sp>
        <p:nvSpPr>
          <p:cNvPr id="14415" name="Rectangle 79">
            <a:extLst>
              <a:ext uri="{FF2B5EF4-FFF2-40B4-BE49-F238E27FC236}">
                <a16:creationId xmlns:a16="http://schemas.microsoft.com/office/drawing/2014/main" id="{3D0CE998-22FD-FF90-AAFA-20F0576E7765}"/>
              </a:ext>
            </a:extLst>
          </p:cNvPr>
          <p:cNvSpPr>
            <a:spLocks noChangeArrowheads="1"/>
          </p:cNvSpPr>
          <p:nvPr/>
        </p:nvSpPr>
        <p:spPr bwMode="auto">
          <a:xfrm>
            <a:off x="2590800" y="3352800"/>
            <a:ext cx="1752600" cy="106680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lnSpc>
                <a:spcPct val="100000"/>
              </a:lnSpc>
              <a:spcBef>
                <a:spcPct val="0"/>
              </a:spcBef>
              <a:buClrTx/>
              <a:buSzTx/>
              <a:defRPr/>
            </a:pPr>
            <a:r>
              <a:rPr lang="en-US" sz="2000" b="1"/>
              <a:t>Tenneco</a:t>
            </a:r>
          </a:p>
          <a:p>
            <a:pPr algn="ctr">
              <a:lnSpc>
                <a:spcPct val="100000"/>
              </a:lnSpc>
              <a:spcBef>
                <a:spcPct val="0"/>
              </a:spcBef>
              <a:buClrTx/>
              <a:buSzTx/>
              <a:defRPr/>
            </a:pPr>
            <a:r>
              <a:rPr lang="en-US" sz="2000" b="1"/>
              <a:t>Packaging</a:t>
            </a:r>
            <a:endParaRPr lang="en-US"/>
          </a:p>
        </p:txBody>
      </p:sp>
      <p:sp>
        <p:nvSpPr>
          <p:cNvPr id="14416" name="Rectangle 80">
            <a:extLst>
              <a:ext uri="{FF2B5EF4-FFF2-40B4-BE49-F238E27FC236}">
                <a16:creationId xmlns:a16="http://schemas.microsoft.com/office/drawing/2014/main" id="{694792ED-C231-6E39-F81B-143D057657BA}"/>
              </a:ext>
            </a:extLst>
          </p:cNvPr>
          <p:cNvSpPr>
            <a:spLocks noChangeArrowheads="1"/>
          </p:cNvSpPr>
          <p:nvPr/>
        </p:nvSpPr>
        <p:spPr bwMode="auto">
          <a:xfrm>
            <a:off x="2438400" y="4876800"/>
            <a:ext cx="1905000" cy="106680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lnSpc>
                <a:spcPct val="100000"/>
              </a:lnSpc>
              <a:spcBef>
                <a:spcPct val="0"/>
              </a:spcBef>
              <a:buClrTx/>
              <a:buSzTx/>
              <a:defRPr/>
            </a:pPr>
            <a:r>
              <a:rPr lang="en-US" sz="2000" b="1"/>
              <a:t>Paper </a:t>
            </a:r>
          </a:p>
          <a:p>
            <a:pPr algn="ctr">
              <a:lnSpc>
                <a:spcPct val="100000"/>
              </a:lnSpc>
              <a:spcBef>
                <a:spcPct val="0"/>
              </a:spcBef>
              <a:buClrTx/>
              <a:buSzTx/>
              <a:defRPr/>
            </a:pPr>
            <a:r>
              <a:rPr lang="en-US" sz="2000" b="1"/>
              <a:t>Manufacturer</a:t>
            </a:r>
            <a:endParaRPr lang="en-US" sz="2000"/>
          </a:p>
        </p:txBody>
      </p:sp>
      <p:sp>
        <p:nvSpPr>
          <p:cNvPr id="14417" name="Rectangle 81">
            <a:extLst>
              <a:ext uri="{FF2B5EF4-FFF2-40B4-BE49-F238E27FC236}">
                <a16:creationId xmlns:a16="http://schemas.microsoft.com/office/drawing/2014/main" id="{8B18D321-E128-3ADE-3B0F-F4E369207BBD}"/>
              </a:ext>
            </a:extLst>
          </p:cNvPr>
          <p:cNvSpPr>
            <a:spLocks noChangeArrowheads="1"/>
          </p:cNvSpPr>
          <p:nvPr/>
        </p:nvSpPr>
        <p:spPr bwMode="auto">
          <a:xfrm>
            <a:off x="5029200" y="4876800"/>
            <a:ext cx="1752600" cy="106680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lnSpc>
                <a:spcPct val="100000"/>
              </a:lnSpc>
              <a:spcBef>
                <a:spcPct val="0"/>
              </a:spcBef>
              <a:buClrTx/>
              <a:buSzTx/>
              <a:defRPr/>
            </a:pPr>
            <a:r>
              <a:rPr lang="en-US" sz="2000" b="1"/>
              <a:t>Timber</a:t>
            </a:r>
          </a:p>
          <a:p>
            <a:pPr algn="ctr">
              <a:lnSpc>
                <a:spcPct val="100000"/>
              </a:lnSpc>
              <a:spcBef>
                <a:spcPct val="0"/>
              </a:spcBef>
              <a:buClrTx/>
              <a:buSzTx/>
              <a:defRPr/>
            </a:pPr>
            <a:r>
              <a:rPr lang="en-US" sz="2000" b="1"/>
              <a:t>Industry</a:t>
            </a:r>
            <a:endParaRPr lang="en-US"/>
          </a:p>
        </p:txBody>
      </p:sp>
      <p:sp>
        <p:nvSpPr>
          <p:cNvPr id="21516" name="Line 82">
            <a:extLst>
              <a:ext uri="{FF2B5EF4-FFF2-40B4-BE49-F238E27FC236}">
                <a16:creationId xmlns:a16="http://schemas.microsoft.com/office/drawing/2014/main" id="{C3C8A060-31B3-21B8-55CE-70DE7E789FB7}"/>
              </a:ext>
            </a:extLst>
          </p:cNvPr>
          <p:cNvSpPr>
            <a:spLocks noChangeShapeType="1"/>
          </p:cNvSpPr>
          <p:nvPr/>
        </p:nvSpPr>
        <p:spPr bwMode="auto">
          <a:xfrm>
            <a:off x="2057400" y="2286000"/>
            <a:ext cx="4572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1517" name="Line 83">
            <a:extLst>
              <a:ext uri="{FF2B5EF4-FFF2-40B4-BE49-F238E27FC236}">
                <a16:creationId xmlns:a16="http://schemas.microsoft.com/office/drawing/2014/main" id="{0CC69B72-5041-15A2-59CD-A04E18112296}"/>
              </a:ext>
            </a:extLst>
          </p:cNvPr>
          <p:cNvSpPr>
            <a:spLocks noChangeShapeType="1"/>
          </p:cNvSpPr>
          <p:nvPr/>
        </p:nvSpPr>
        <p:spPr bwMode="auto">
          <a:xfrm>
            <a:off x="4267200" y="2286000"/>
            <a:ext cx="4572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1518" name="Line 84">
            <a:extLst>
              <a:ext uri="{FF2B5EF4-FFF2-40B4-BE49-F238E27FC236}">
                <a16:creationId xmlns:a16="http://schemas.microsoft.com/office/drawing/2014/main" id="{E8E7D82D-8AE2-1A17-C628-00FED7C69D10}"/>
              </a:ext>
            </a:extLst>
          </p:cNvPr>
          <p:cNvSpPr>
            <a:spLocks noChangeShapeType="1"/>
          </p:cNvSpPr>
          <p:nvPr/>
        </p:nvSpPr>
        <p:spPr bwMode="auto">
          <a:xfrm>
            <a:off x="6477000" y="2286000"/>
            <a:ext cx="533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1519" name="Line 85">
            <a:extLst>
              <a:ext uri="{FF2B5EF4-FFF2-40B4-BE49-F238E27FC236}">
                <a16:creationId xmlns:a16="http://schemas.microsoft.com/office/drawing/2014/main" id="{2FE273B4-899D-3EE8-EDA9-9B16E4DC9005}"/>
              </a:ext>
            </a:extLst>
          </p:cNvPr>
          <p:cNvSpPr>
            <a:spLocks noChangeShapeType="1"/>
          </p:cNvSpPr>
          <p:nvPr/>
        </p:nvSpPr>
        <p:spPr bwMode="auto">
          <a:xfrm flipV="1">
            <a:off x="1143000" y="2743200"/>
            <a:ext cx="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1520" name="Line 86">
            <a:extLst>
              <a:ext uri="{FF2B5EF4-FFF2-40B4-BE49-F238E27FC236}">
                <a16:creationId xmlns:a16="http://schemas.microsoft.com/office/drawing/2014/main" id="{EBBC2CB6-5973-D6D1-4E78-8B9A3EB16605}"/>
              </a:ext>
            </a:extLst>
          </p:cNvPr>
          <p:cNvSpPr>
            <a:spLocks noChangeShapeType="1"/>
          </p:cNvSpPr>
          <p:nvPr/>
        </p:nvSpPr>
        <p:spPr bwMode="auto">
          <a:xfrm flipV="1">
            <a:off x="1143000" y="4419600"/>
            <a:ext cx="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1521" name="Line 87">
            <a:extLst>
              <a:ext uri="{FF2B5EF4-FFF2-40B4-BE49-F238E27FC236}">
                <a16:creationId xmlns:a16="http://schemas.microsoft.com/office/drawing/2014/main" id="{6A599BC1-4261-937C-6DAB-B4F84DEEC945}"/>
              </a:ext>
            </a:extLst>
          </p:cNvPr>
          <p:cNvSpPr>
            <a:spLocks noChangeShapeType="1"/>
          </p:cNvSpPr>
          <p:nvPr/>
        </p:nvSpPr>
        <p:spPr bwMode="auto">
          <a:xfrm flipV="1">
            <a:off x="3429000" y="3048000"/>
            <a:ext cx="0" cy="228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1522" name="Line 88">
            <a:extLst>
              <a:ext uri="{FF2B5EF4-FFF2-40B4-BE49-F238E27FC236}">
                <a16:creationId xmlns:a16="http://schemas.microsoft.com/office/drawing/2014/main" id="{2428818B-F674-897E-33F4-D7B4067D43D7}"/>
              </a:ext>
            </a:extLst>
          </p:cNvPr>
          <p:cNvSpPr>
            <a:spLocks noChangeShapeType="1"/>
          </p:cNvSpPr>
          <p:nvPr/>
        </p:nvSpPr>
        <p:spPr bwMode="auto">
          <a:xfrm flipV="1">
            <a:off x="3429000" y="4419600"/>
            <a:ext cx="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1523" name="Line 89">
            <a:extLst>
              <a:ext uri="{FF2B5EF4-FFF2-40B4-BE49-F238E27FC236}">
                <a16:creationId xmlns:a16="http://schemas.microsoft.com/office/drawing/2014/main" id="{F247CFF8-7F86-3C13-9441-534A5DA91C27}"/>
              </a:ext>
            </a:extLst>
          </p:cNvPr>
          <p:cNvSpPr>
            <a:spLocks noChangeShapeType="1"/>
          </p:cNvSpPr>
          <p:nvPr/>
        </p:nvSpPr>
        <p:spPr bwMode="auto">
          <a:xfrm flipH="1">
            <a:off x="4343400" y="5410200"/>
            <a:ext cx="685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4426" name="Rectangle 90">
            <a:extLst>
              <a:ext uri="{FF2B5EF4-FFF2-40B4-BE49-F238E27FC236}">
                <a16:creationId xmlns:a16="http://schemas.microsoft.com/office/drawing/2014/main" id="{370E951C-0E23-8DAA-C832-E74DAF57083B}"/>
              </a:ext>
            </a:extLst>
          </p:cNvPr>
          <p:cNvSpPr>
            <a:spLocks noChangeArrowheads="1"/>
          </p:cNvSpPr>
          <p:nvPr/>
        </p:nvSpPr>
        <p:spPr bwMode="auto">
          <a:xfrm>
            <a:off x="6096000" y="3352800"/>
            <a:ext cx="2133600" cy="106680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lnSpc>
                <a:spcPct val="100000"/>
              </a:lnSpc>
              <a:spcBef>
                <a:spcPct val="0"/>
              </a:spcBef>
              <a:buClrTx/>
              <a:buSzTx/>
              <a:defRPr/>
            </a:pPr>
            <a:r>
              <a:rPr lang="en-US" sz="2000" b="1"/>
              <a:t>Chemical</a:t>
            </a:r>
          </a:p>
          <a:p>
            <a:pPr algn="ctr">
              <a:lnSpc>
                <a:spcPct val="100000"/>
              </a:lnSpc>
              <a:spcBef>
                <a:spcPct val="0"/>
              </a:spcBef>
              <a:buClrTx/>
              <a:buSzTx/>
              <a:defRPr/>
            </a:pPr>
            <a:r>
              <a:rPr lang="en-US" sz="2000" b="1"/>
              <a:t>manufacturer</a:t>
            </a:r>
          </a:p>
          <a:p>
            <a:pPr algn="ctr">
              <a:lnSpc>
                <a:spcPct val="100000"/>
              </a:lnSpc>
              <a:spcBef>
                <a:spcPct val="0"/>
              </a:spcBef>
              <a:buClrTx/>
              <a:buSzTx/>
              <a:defRPr/>
            </a:pPr>
            <a:r>
              <a:rPr lang="en-US" sz="2000" b="1"/>
              <a:t>(e.g. Oil Company)</a:t>
            </a:r>
            <a:endParaRPr lang="en-US"/>
          </a:p>
        </p:txBody>
      </p:sp>
      <p:sp>
        <p:nvSpPr>
          <p:cNvPr id="21525" name="Line 91">
            <a:extLst>
              <a:ext uri="{FF2B5EF4-FFF2-40B4-BE49-F238E27FC236}">
                <a16:creationId xmlns:a16="http://schemas.microsoft.com/office/drawing/2014/main" id="{72E94FA5-3AF0-67E2-897E-96E5D378D51C}"/>
              </a:ext>
            </a:extLst>
          </p:cNvPr>
          <p:cNvSpPr>
            <a:spLocks noChangeShapeType="1"/>
          </p:cNvSpPr>
          <p:nvPr/>
        </p:nvSpPr>
        <p:spPr bwMode="auto">
          <a:xfrm flipV="1">
            <a:off x="6934200" y="3048000"/>
            <a:ext cx="0" cy="228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1526" name="Line 92">
            <a:extLst>
              <a:ext uri="{FF2B5EF4-FFF2-40B4-BE49-F238E27FC236}">
                <a16:creationId xmlns:a16="http://schemas.microsoft.com/office/drawing/2014/main" id="{D2B730D5-BCD5-2788-3F7E-13ABCA9E112B}"/>
              </a:ext>
            </a:extLst>
          </p:cNvPr>
          <p:cNvSpPr>
            <a:spLocks noChangeShapeType="1"/>
          </p:cNvSpPr>
          <p:nvPr/>
        </p:nvSpPr>
        <p:spPr bwMode="auto">
          <a:xfrm flipH="1">
            <a:off x="1143000" y="3048000"/>
            <a:ext cx="57912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a:extLst>
              <a:ext uri="{FF2B5EF4-FFF2-40B4-BE49-F238E27FC236}">
                <a16:creationId xmlns:a16="http://schemas.microsoft.com/office/drawing/2014/main" id="{4954DD5F-CDB8-0B3C-8F11-2116E6847E35}"/>
              </a:ext>
            </a:extLst>
          </p:cNvPr>
          <p:cNvSpPr>
            <a:spLocks noGrp="1" noChangeArrowheads="1"/>
          </p:cNvSpPr>
          <p:nvPr>
            <p:ph type="title"/>
          </p:nvPr>
        </p:nvSpPr>
        <p:spPr/>
        <p:txBody>
          <a:bodyPr/>
          <a:lstStyle/>
          <a:p>
            <a:r>
              <a:rPr lang="en-US" altLang="en-US"/>
              <a:t>Flows in a Supply Chain</a:t>
            </a:r>
          </a:p>
        </p:txBody>
      </p:sp>
      <p:sp>
        <p:nvSpPr>
          <p:cNvPr id="22531" name="Rectangle 1028">
            <a:extLst>
              <a:ext uri="{FF2B5EF4-FFF2-40B4-BE49-F238E27FC236}">
                <a16:creationId xmlns:a16="http://schemas.microsoft.com/office/drawing/2014/main" id="{7FDB39B9-8296-84CB-5F6E-31D673B5420D}"/>
              </a:ext>
            </a:extLst>
          </p:cNvPr>
          <p:cNvSpPr>
            <a:spLocks noChangeArrowheads="1"/>
          </p:cNvSpPr>
          <p:nvPr/>
        </p:nvSpPr>
        <p:spPr bwMode="auto">
          <a:xfrm>
            <a:off x="6248400" y="3124200"/>
            <a:ext cx="2209800" cy="990600"/>
          </a:xfrm>
          <a:prstGeom prst="rect">
            <a:avLst/>
          </a:prstGeom>
          <a:solidFill>
            <a:schemeClr val="accent1"/>
          </a:solidFill>
          <a:ln w="12700">
            <a:solidFill>
              <a:schemeClr val="tx1"/>
            </a:solidFill>
            <a:miter lim="800000"/>
            <a:headEnd/>
            <a:tailEnd/>
          </a:ln>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3200" b="1" i="1"/>
              <a:t>Customer</a:t>
            </a:r>
            <a:endParaRPr lang="en-US" altLang="en-US"/>
          </a:p>
        </p:txBody>
      </p:sp>
      <p:sp>
        <p:nvSpPr>
          <p:cNvPr id="22532" name="Line 1029">
            <a:extLst>
              <a:ext uri="{FF2B5EF4-FFF2-40B4-BE49-F238E27FC236}">
                <a16:creationId xmlns:a16="http://schemas.microsoft.com/office/drawing/2014/main" id="{88863DAE-8699-0385-B2F4-1DCE81E21314}"/>
              </a:ext>
            </a:extLst>
          </p:cNvPr>
          <p:cNvSpPr>
            <a:spLocks noChangeShapeType="1"/>
          </p:cNvSpPr>
          <p:nvPr/>
        </p:nvSpPr>
        <p:spPr bwMode="auto">
          <a:xfrm>
            <a:off x="2743200" y="2895600"/>
            <a:ext cx="3352800" cy="0"/>
          </a:xfrm>
          <a:prstGeom prst="line">
            <a:avLst/>
          </a:prstGeom>
          <a:noFill/>
          <a:ln w="76200" cmpd="tri">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2533" name="Line 1030">
            <a:extLst>
              <a:ext uri="{FF2B5EF4-FFF2-40B4-BE49-F238E27FC236}">
                <a16:creationId xmlns:a16="http://schemas.microsoft.com/office/drawing/2014/main" id="{3CB9A29C-C96D-11DA-35F8-AD77651DEA88}"/>
              </a:ext>
            </a:extLst>
          </p:cNvPr>
          <p:cNvSpPr>
            <a:spLocks noChangeShapeType="1"/>
          </p:cNvSpPr>
          <p:nvPr/>
        </p:nvSpPr>
        <p:spPr bwMode="auto">
          <a:xfrm>
            <a:off x="2590800" y="3581400"/>
            <a:ext cx="3505200" cy="0"/>
          </a:xfrm>
          <a:prstGeom prst="line">
            <a:avLst/>
          </a:prstGeom>
          <a:noFill/>
          <a:ln w="76200" cmpd="tri">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2534" name="Line 1031">
            <a:extLst>
              <a:ext uri="{FF2B5EF4-FFF2-40B4-BE49-F238E27FC236}">
                <a16:creationId xmlns:a16="http://schemas.microsoft.com/office/drawing/2014/main" id="{F9D7FBD7-E414-A121-85E0-E23E94E5C796}"/>
              </a:ext>
            </a:extLst>
          </p:cNvPr>
          <p:cNvSpPr>
            <a:spLocks noChangeShapeType="1"/>
          </p:cNvSpPr>
          <p:nvPr/>
        </p:nvSpPr>
        <p:spPr bwMode="auto">
          <a:xfrm>
            <a:off x="2590800" y="4343400"/>
            <a:ext cx="3505200" cy="0"/>
          </a:xfrm>
          <a:prstGeom prst="line">
            <a:avLst/>
          </a:prstGeom>
          <a:noFill/>
          <a:ln w="76200" cmpd="tri">
            <a:solidFill>
              <a:schemeClr val="tx1"/>
            </a:solidFill>
            <a:round/>
            <a:headEnd type="triangle" w="med" len="med"/>
            <a:tailEnd type="oval"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2535" name="Text Box 1032">
            <a:extLst>
              <a:ext uri="{FF2B5EF4-FFF2-40B4-BE49-F238E27FC236}">
                <a16:creationId xmlns:a16="http://schemas.microsoft.com/office/drawing/2014/main" id="{1C239655-2689-78A8-E561-9EA034F23B5C}"/>
              </a:ext>
            </a:extLst>
          </p:cNvPr>
          <p:cNvSpPr txBox="1">
            <a:spLocks noChangeArrowheads="1"/>
          </p:cNvSpPr>
          <p:nvPr/>
        </p:nvSpPr>
        <p:spPr bwMode="auto">
          <a:xfrm>
            <a:off x="3124200" y="23622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b="1" i="1"/>
              <a:t>   Material</a:t>
            </a:r>
          </a:p>
        </p:txBody>
      </p:sp>
      <p:sp>
        <p:nvSpPr>
          <p:cNvPr id="22536" name="Text Box 1033">
            <a:extLst>
              <a:ext uri="{FF2B5EF4-FFF2-40B4-BE49-F238E27FC236}">
                <a16:creationId xmlns:a16="http://schemas.microsoft.com/office/drawing/2014/main" id="{CF30F7F7-E0EE-92B2-DACF-52EE209D6CA2}"/>
              </a:ext>
            </a:extLst>
          </p:cNvPr>
          <p:cNvSpPr txBox="1">
            <a:spLocks noChangeArrowheads="1"/>
          </p:cNvSpPr>
          <p:nvPr/>
        </p:nvSpPr>
        <p:spPr bwMode="auto">
          <a:xfrm>
            <a:off x="3276600" y="3048000"/>
            <a:ext cx="172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b="1" i="1"/>
              <a:t>Information</a:t>
            </a:r>
          </a:p>
        </p:txBody>
      </p:sp>
      <p:sp>
        <p:nvSpPr>
          <p:cNvPr id="22537" name="Text Box 1034">
            <a:extLst>
              <a:ext uri="{FF2B5EF4-FFF2-40B4-BE49-F238E27FC236}">
                <a16:creationId xmlns:a16="http://schemas.microsoft.com/office/drawing/2014/main" id="{257AD414-D7CF-BBE1-65BC-7EBA147A9ED0}"/>
              </a:ext>
            </a:extLst>
          </p:cNvPr>
          <p:cNvSpPr txBox="1">
            <a:spLocks noChangeArrowheads="1"/>
          </p:cNvSpPr>
          <p:nvPr/>
        </p:nvSpPr>
        <p:spPr bwMode="auto">
          <a:xfrm>
            <a:off x="3260725" y="3851275"/>
            <a:ext cx="998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b="1" i="1"/>
              <a:t>Funds</a:t>
            </a:r>
          </a:p>
        </p:txBody>
      </p:sp>
      <p:sp>
        <p:nvSpPr>
          <p:cNvPr id="22538" name="Text Box 1036">
            <a:extLst>
              <a:ext uri="{FF2B5EF4-FFF2-40B4-BE49-F238E27FC236}">
                <a16:creationId xmlns:a16="http://schemas.microsoft.com/office/drawing/2014/main" id="{6FE42381-6E6F-23D7-F147-D47186892FAF}"/>
              </a:ext>
            </a:extLst>
          </p:cNvPr>
          <p:cNvSpPr txBox="1">
            <a:spLocks noChangeArrowheads="1"/>
          </p:cNvSpPr>
          <p:nvPr/>
        </p:nvSpPr>
        <p:spPr bwMode="auto">
          <a:xfrm>
            <a:off x="746125" y="5014913"/>
            <a:ext cx="6340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a:t>The flows resemble a chain reaction.</a:t>
            </a:r>
          </a:p>
        </p:txBody>
      </p:sp>
      <p:sp>
        <p:nvSpPr>
          <p:cNvPr id="22539" name="Rectangle 1037">
            <a:extLst>
              <a:ext uri="{FF2B5EF4-FFF2-40B4-BE49-F238E27FC236}">
                <a16:creationId xmlns:a16="http://schemas.microsoft.com/office/drawing/2014/main" id="{4BA3FD95-69D5-6E89-32FA-60993A0A481A}"/>
              </a:ext>
            </a:extLst>
          </p:cNvPr>
          <p:cNvSpPr>
            <a:spLocks noChangeArrowheads="1"/>
          </p:cNvSpPr>
          <p:nvPr/>
        </p:nvSpPr>
        <p:spPr bwMode="auto">
          <a:xfrm>
            <a:off x="228600" y="3124200"/>
            <a:ext cx="2209800" cy="990600"/>
          </a:xfrm>
          <a:prstGeom prst="rect">
            <a:avLst/>
          </a:prstGeom>
          <a:solidFill>
            <a:schemeClr val="accent1"/>
          </a:solidFill>
          <a:ln w="12700">
            <a:solidFill>
              <a:schemeClr val="tx1"/>
            </a:solidFill>
            <a:miter lim="800000"/>
            <a:headEnd/>
            <a:tailEnd/>
          </a:ln>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3200" b="1" i="1"/>
              <a:t>Supplier</a:t>
            </a:r>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BCEE24CD-4D47-0990-7B46-F5799C4BAEBC}"/>
              </a:ext>
            </a:extLst>
          </p:cNvPr>
          <p:cNvSpPr>
            <a:spLocks noGrp="1" noChangeArrowheads="1"/>
          </p:cNvSpPr>
          <p:nvPr>
            <p:ph type="title"/>
          </p:nvPr>
        </p:nvSpPr>
        <p:spPr/>
        <p:txBody>
          <a:bodyPr/>
          <a:lstStyle/>
          <a:p>
            <a:r>
              <a:rPr lang="en-US" altLang="en-US"/>
              <a:t>SCM in a </a:t>
            </a:r>
            <a:r>
              <a:rPr lang="en-US" altLang="en-US" sz="4000" b="1"/>
              <a:t>Supply Network</a:t>
            </a:r>
          </a:p>
        </p:txBody>
      </p:sp>
      <p:sp>
        <p:nvSpPr>
          <p:cNvPr id="23555" name="Rectangle 3">
            <a:extLst>
              <a:ext uri="{FF2B5EF4-FFF2-40B4-BE49-F238E27FC236}">
                <a16:creationId xmlns:a16="http://schemas.microsoft.com/office/drawing/2014/main" id="{8411A91C-7EB8-4141-CC7E-ECA2D3508D4A}"/>
              </a:ext>
            </a:extLst>
          </p:cNvPr>
          <p:cNvSpPr>
            <a:spLocks noGrp="1" noChangeArrowheads="1"/>
          </p:cNvSpPr>
          <p:nvPr>
            <p:ph type="body" idx="4294967295"/>
          </p:nvPr>
        </p:nvSpPr>
        <p:spPr>
          <a:xfrm>
            <a:off x="304800" y="1600200"/>
            <a:ext cx="8839200" cy="1049338"/>
          </a:xfrm>
          <a:noFill/>
        </p:spPr>
        <p:txBody>
          <a:bodyPr lIns="98376" tIns="49189" rIns="98376" bIns="49189"/>
          <a:lstStyle/>
          <a:p>
            <a:pPr marL="284163" indent="-284163">
              <a:lnSpc>
                <a:spcPct val="80000"/>
              </a:lnSpc>
              <a:spcBef>
                <a:spcPct val="50000"/>
              </a:spcBef>
              <a:buClrTx/>
              <a:buSzTx/>
              <a:buFont typeface="Wingdings" panose="05000000000000000000" pitchFamily="2" charset="2"/>
              <a:buChar char="§"/>
            </a:pPr>
            <a:r>
              <a:rPr lang="en-US" altLang="en-US" sz="1800" b="1">
                <a:solidFill>
                  <a:schemeClr val="hlink"/>
                </a:solidFill>
              </a:rPr>
              <a:t>Supply Chain Management (SCM)</a:t>
            </a:r>
            <a:r>
              <a:rPr lang="en-US" altLang="en-US" sz="1800" b="1"/>
              <a:t> is concerned with the management and control of the flows of material, information, and finances in supply chains.</a:t>
            </a:r>
          </a:p>
        </p:txBody>
      </p:sp>
      <p:grpSp>
        <p:nvGrpSpPr>
          <p:cNvPr id="23556" name="Group 1153">
            <a:extLst>
              <a:ext uri="{FF2B5EF4-FFF2-40B4-BE49-F238E27FC236}">
                <a16:creationId xmlns:a16="http://schemas.microsoft.com/office/drawing/2014/main" id="{E288A33B-E90A-FB49-11E0-9253F7022708}"/>
              </a:ext>
            </a:extLst>
          </p:cNvPr>
          <p:cNvGrpSpPr>
            <a:grpSpLocks/>
          </p:cNvGrpSpPr>
          <p:nvPr/>
        </p:nvGrpSpPr>
        <p:grpSpPr bwMode="auto">
          <a:xfrm>
            <a:off x="2209800" y="2209800"/>
            <a:ext cx="5795963" cy="3265488"/>
            <a:chOff x="1407" y="1392"/>
            <a:chExt cx="3651" cy="2057"/>
          </a:xfrm>
        </p:grpSpPr>
        <p:sp>
          <p:nvSpPr>
            <p:cNvPr id="269317" name="Line 5">
              <a:extLst>
                <a:ext uri="{FF2B5EF4-FFF2-40B4-BE49-F238E27FC236}">
                  <a16:creationId xmlns:a16="http://schemas.microsoft.com/office/drawing/2014/main" id="{A363F598-8A58-9D8E-672B-64A3BB0C7AAF}"/>
                </a:ext>
              </a:extLst>
            </p:cNvPr>
            <p:cNvSpPr>
              <a:spLocks noChangeShapeType="1"/>
            </p:cNvSpPr>
            <p:nvPr/>
          </p:nvSpPr>
          <p:spPr bwMode="auto">
            <a:xfrm flipV="1">
              <a:off x="1615" y="3291"/>
              <a:ext cx="3294" cy="2"/>
            </a:xfrm>
            <a:prstGeom prst="line">
              <a:avLst/>
            </a:prstGeom>
            <a:noFill/>
            <a:ln w="38100">
              <a:solidFill>
                <a:schemeClr val="accent2"/>
              </a:solidFill>
              <a:round/>
              <a:headEnd/>
              <a:tailEnd type="triangle" w="med" len="med"/>
            </a:ln>
            <a:effectLst>
              <a:prstShdw prst="shdw17" dist="17961" dir="2700000">
                <a:schemeClr val="accent2">
                  <a:gamma/>
                  <a:shade val="60000"/>
                  <a:invGamma/>
                </a:schemeClr>
              </a:prstShdw>
            </a:effectLst>
          </p:spPr>
          <p:txBody>
            <a:bodyPr>
              <a:spAutoFit/>
            </a:bodyPr>
            <a:lstStyle/>
            <a:p>
              <a:pPr>
                <a:defRPr/>
              </a:pPr>
              <a:endParaRPr lang="en-US"/>
            </a:p>
          </p:txBody>
        </p:sp>
        <p:sp>
          <p:nvSpPr>
            <p:cNvPr id="23559" name="Text Box 6">
              <a:extLst>
                <a:ext uri="{FF2B5EF4-FFF2-40B4-BE49-F238E27FC236}">
                  <a16:creationId xmlns:a16="http://schemas.microsoft.com/office/drawing/2014/main" id="{5E65370F-6F0A-CB26-A669-3F3C60BBB50B}"/>
                </a:ext>
              </a:extLst>
            </p:cNvPr>
            <p:cNvSpPr txBox="1">
              <a:spLocks noChangeArrowheads="1"/>
            </p:cNvSpPr>
            <p:nvPr/>
          </p:nvSpPr>
          <p:spPr bwMode="auto">
            <a:xfrm>
              <a:off x="2801" y="3293"/>
              <a:ext cx="817"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eaLnBrk="1" hangingPunct="1">
                <a:lnSpc>
                  <a:spcPct val="85000"/>
                </a:lnSpc>
                <a:spcBef>
                  <a:spcPct val="50000"/>
                </a:spcBef>
                <a:buClrTx/>
                <a:buSzTx/>
              </a:pPr>
              <a:r>
                <a:rPr lang="en-US" altLang="en-US" sz="1200" b="1">
                  <a:solidFill>
                    <a:schemeClr val="hlink"/>
                  </a:solidFill>
                  <a:latin typeface="Arial" panose="020B0604020202020204" pitchFamily="34" charset="0"/>
                  <a:ea typeface="ＭＳ Ｐゴシック" panose="020B0600070205080204" pitchFamily="34" charset="-128"/>
                </a:rPr>
                <a:t>Supply</a:t>
              </a:r>
            </a:p>
          </p:txBody>
        </p:sp>
        <p:sp>
          <p:nvSpPr>
            <p:cNvPr id="23560" name="Text Box 7">
              <a:extLst>
                <a:ext uri="{FF2B5EF4-FFF2-40B4-BE49-F238E27FC236}">
                  <a16:creationId xmlns:a16="http://schemas.microsoft.com/office/drawing/2014/main" id="{7971D5BA-25B8-6134-E543-02707E881107}"/>
                </a:ext>
              </a:extLst>
            </p:cNvPr>
            <p:cNvSpPr txBox="1">
              <a:spLocks noChangeArrowheads="1"/>
            </p:cNvSpPr>
            <p:nvPr/>
          </p:nvSpPr>
          <p:spPr bwMode="auto">
            <a:xfrm>
              <a:off x="2801" y="3032"/>
              <a:ext cx="817"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eaLnBrk="1" hangingPunct="1">
                <a:lnSpc>
                  <a:spcPct val="85000"/>
                </a:lnSpc>
                <a:spcBef>
                  <a:spcPct val="50000"/>
                </a:spcBef>
                <a:buClrTx/>
                <a:buSzTx/>
              </a:pPr>
              <a:r>
                <a:rPr lang="en-US" altLang="en-US" sz="1200" b="1">
                  <a:solidFill>
                    <a:schemeClr val="hlink"/>
                  </a:solidFill>
                  <a:latin typeface="Arial" panose="020B0604020202020204" pitchFamily="34" charset="0"/>
                  <a:ea typeface="ＭＳ Ｐゴシック" panose="020B0600070205080204" pitchFamily="34" charset="-128"/>
                </a:rPr>
                <a:t>Demand</a:t>
              </a:r>
            </a:p>
          </p:txBody>
        </p:sp>
        <p:sp>
          <p:nvSpPr>
            <p:cNvPr id="269320" name="Line 8">
              <a:extLst>
                <a:ext uri="{FF2B5EF4-FFF2-40B4-BE49-F238E27FC236}">
                  <a16:creationId xmlns:a16="http://schemas.microsoft.com/office/drawing/2014/main" id="{8C9B6149-74E1-9E20-9369-ED75FA105C3B}"/>
                </a:ext>
              </a:extLst>
            </p:cNvPr>
            <p:cNvSpPr>
              <a:spLocks noChangeShapeType="1"/>
            </p:cNvSpPr>
            <p:nvPr/>
          </p:nvSpPr>
          <p:spPr bwMode="auto">
            <a:xfrm flipV="1">
              <a:off x="1615" y="3181"/>
              <a:ext cx="3294" cy="1"/>
            </a:xfrm>
            <a:prstGeom prst="line">
              <a:avLst/>
            </a:prstGeom>
            <a:noFill/>
            <a:ln w="38100">
              <a:solidFill>
                <a:schemeClr val="hlink"/>
              </a:solidFill>
              <a:round/>
              <a:headEnd type="triangle" w="med" len="med"/>
              <a:tailEnd/>
            </a:ln>
            <a:effectLst>
              <a:prstShdw prst="shdw17" dist="17961" dir="2700000">
                <a:schemeClr val="hlink">
                  <a:gamma/>
                  <a:shade val="60000"/>
                  <a:invGamma/>
                </a:schemeClr>
              </a:prstShdw>
            </a:effectLst>
          </p:spPr>
          <p:txBody>
            <a:bodyPr>
              <a:spAutoFit/>
            </a:bodyPr>
            <a:lstStyle/>
            <a:p>
              <a:pPr>
                <a:defRPr/>
              </a:pPr>
              <a:endParaRPr lang="en-US"/>
            </a:p>
          </p:txBody>
        </p:sp>
        <p:sp>
          <p:nvSpPr>
            <p:cNvPr id="269321" name="Line 9">
              <a:extLst>
                <a:ext uri="{FF2B5EF4-FFF2-40B4-BE49-F238E27FC236}">
                  <a16:creationId xmlns:a16="http://schemas.microsoft.com/office/drawing/2014/main" id="{771165E6-050C-7738-1C03-649D8DB89FFB}"/>
                </a:ext>
              </a:extLst>
            </p:cNvPr>
            <p:cNvSpPr>
              <a:spLocks noChangeShapeType="1"/>
            </p:cNvSpPr>
            <p:nvPr/>
          </p:nvSpPr>
          <p:spPr bwMode="auto">
            <a:xfrm flipV="1">
              <a:off x="1570" y="1530"/>
              <a:ext cx="3295" cy="6"/>
            </a:xfrm>
            <a:prstGeom prst="line">
              <a:avLst/>
            </a:prstGeom>
            <a:noFill/>
            <a:ln w="38100">
              <a:solidFill>
                <a:schemeClr val="accent2"/>
              </a:solidFill>
              <a:round/>
              <a:headEnd/>
              <a:tailEnd type="triangle" w="med" len="med"/>
            </a:ln>
            <a:effectLst>
              <a:prstShdw prst="shdw17" dist="17961" dir="2700000">
                <a:schemeClr val="accent2">
                  <a:gamma/>
                  <a:shade val="60000"/>
                  <a:invGamma/>
                </a:schemeClr>
              </a:prstShdw>
            </a:effectLst>
          </p:spPr>
          <p:txBody>
            <a:bodyPr>
              <a:spAutoFit/>
            </a:bodyPr>
            <a:lstStyle/>
            <a:p>
              <a:pPr>
                <a:defRPr/>
              </a:pPr>
              <a:endParaRPr lang="en-US"/>
            </a:p>
          </p:txBody>
        </p:sp>
        <p:sp>
          <p:nvSpPr>
            <p:cNvPr id="269322" name="Line 10">
              <a:extLst>
                <a:ext uri="{FF2B5EF4-FFF2-40B4-BE49-F238E27FC236}">
                  <a16:creationId xmlns:a16="http://schemas.microsoft.com/office/drawing/2014/main" id="{8541B7B4-8017-B6E1-8042-391C30CEA42A}"/>
                </a:ext>
              </a:extLst>
            </p:cNvPr>
            <p:cNvSpPr>
              <a:spLocks noChangeShapeType="1"/>
            </p:cNvSpPr>
            <p:nvPr/>
          </p:nvSpPr>
          <p:spPr bwMode="auto">
            <a:xfrm flipV="1">
              <a:off x="1584" y="1392"/>
              <a:ext cx="3250" cy="2"/>
            </a:xfrm>
            <a:prstGeom prst="line">
              <a:avLst/>
            </a:prstGeom>
            <a:noFill/>
            <a:ln w="38100">
              <a:solidFill>
                <a:schemeClr val="hlink"/>
              </a:solidFill>
              <a:round/>
              <a:headEnd type="triangle" w="med" len="med"/>
              <a:tailEnd/>
            </a:ln>
            <a:effectLst>
              <a:prstShdw prst="shdw17" dist="17961" dir="2700000">
                <a:schemeClr val="hlink">
                  <a:gamma/>
                  <a:shade val="60000"/>
                  <a:invGamma/>
                </a:schemeClr>
              </a:prstShdw>
            </a:effectLst>
          </p:spPr>
          <p:txBody>
            <a:bodyPr>
              <a:spAutoFit/>
            </a:bodyPr>
            <a:lstStyle/>
            <a:p>
              <a:pPr>
                <a:defRPr/>
              </a:pPr>
              <a:endParaRPr lang="en-US"/>
            </a:p>
          </p:txBody>
        </p:sp>
        <p:sp>
          <p:nvSpPr>
            <p:cNvPr id="23564" name="Text Box 11">
              <a:extLst>
                <a:ext uri="{FF2B5EF4-FFF2-40B4-BE49-F238E27FC236}">
                  <a16:creationId xmlns:a16="http://schemas.microsoft.com/office/drawing/2014/main" id="{27F0A4D3-0C6B-18DE-BB07-FDE6C2B23404}"/>
                </a:ext>
              </a:extLst>
            </p:cNvPr>
            <p:cNvSpPr txBox="1">
              <a:spLocks noChangeArrowheads="1"/>
            </p:cNvSpPr>
            <p:nvPr/>
          </p:nvSpPr>
          <p:spPr bwMode="auto">
            <a:xfrm>
              <a:off x="2414" y="1540"/>
              <a:ext cx="1607"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eaLnBrk="1" hangingPunct="1">
                <a:lnSpc>
                  <a:spcPct val="85000"/>
                </a:lnSpc>
                <a:spcBef>
                  <a:spcPct val="50000"/>
                </a:spcBef>
                <a:buClrTx/>
                <a:buSzTx/>
              </a:pPr>
              <a:r>
                <a:rPr lang="en-US" altLang="en-US" sz="1200" b="1">
                  <a:solidFill>
                    <a:schemeClr val="hlink"/>
                  </a:solidFill>
                  <a:latin typeface="Arial" panose="020B0604020202020204" pitchFamily="34" charset="0"/>
                  <a:ea typeface="ＭＳ Ｐゴシック" panose="020B0600070205080204" pitchFamily="34" charset="-128"/>
                </a:rPr>
                <a:t>Products and Services</a:t>
              </a:r>
            </a:p>
          </p:txBody>
        </p:sp>
        <p:sp>
          <p:nvSpPr>
            <p:cNvPr id="23565" name="Text Box 12">
              <a:extLst>
                <a:ext uri="{FF2B5EF4-FFF2-40B4-BE49-F238E27FC236}">
                  <a16:creationId xmlns:a16="http://schemas.microsoft.com/office/drawing/2014/main" id="{C134A42E-F9FC-EE3D-AE2E-3D137111289F}"/>
                </a:ext>
              </a:extLst>
            </p:cNvPr>
            <p:cNvSpPr txBox="1">
              <a:spLocks noChangeArrowheads="1"/>
            </p:cNvSpPr>
            <p:nvPr/>
          </p:nvSpPr>
          <p:spPr bwMode="auto">
            <a:xfrm>
              <a:off x="2880" y="1392"/>
              <a:ext cx="820"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eaLnBrk="1" hangingPunct="1">
                <a:lnSpc>
                  <a:spcPct val="85000"/>
                </a:lnSpc>
                <a:spcBef>
                  <a:spcPct val="50000"/>
                </a:spcBef>
                <a:buClrTx/>
                <a:buSzTx/>
              </a:pPr>
              <a:r>
                <a:rPr lang="en-US" altLang="en-US" sz="1200" b="1">
                  <a:solidFill>
                    <a:schemeClr val="hlink"/>
                  </a:solidFill>
                  <a:latin typeface="Arial" panose="020B0604020202020204" pitchFamily="34" charset="0"/>
                  <a:ea typeface="ＭＳ Ｐゴシック" panose="020B0600070205080204" pitchFamily="34" charset="-128"/>
                </a:rPr>
                <a:t>Cash</a:t>
              </a:r>
            </a:p>
          </p:txBody>
        </p:sp>
        <p:pic>
          <p:nvPicPr>
            <p:cNvPr id="23566" name="Picture 14">
              <a:extLst>
                <a:ext uri="{FF2B5EF4-FFF2-40B4-BE49-F238E27FC236}">
                  <a16:creationId xmlns:a16="http://schemas.microsoft.com/office/drawing/2014/main" id="{FA3B2114-6A31-B09E-89B5-E22BAAD4F2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4" y="2496"/>
              <a:ext cx="219"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7" name="Picture 15">
              <a:extLst>
                <a:ext uri="{FF2B5EF4-FFF2-40B4-BE49-F238E27FC236}">
                  <a16:creationId xmlns:a16="http://schemas.microsoft.com/office/drawing/2014/main" id="{047FCC78-FDA2-6615-E94D-42106AD072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9" y="2207"/>
              <a:ext cx="203"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pic>
        <p:sp>
          <p:nvSpPr>
            <p:cNvPr id="23568" name="Oval 16">
              <a:extLst>
                <a:ext uri="{FF2B5EF4-FFF2-40B4-BE49-F238E27FC236}">
                  <a16:creationId xmlns:a16="http://schemas.microsoft.com/office/drawing/2014/main" id="{F0B3A75C-B11E-4897-ED73-E846C5EAE484}"/>
                </a:ext>
              </a:extLst>
            </p:cNvPr>
            <p:cNvSpPr>
              <a:spLocks noChangeArrowheads="1"/>
            </p:cNvSpPr>
            <p:nvPr/>
          </p:nvSpPr>
          <p:spPr bwMode="auto">
            <a:xfrm>
              <a:off x="1948" y="2235"/>
              <a:ext cx="90" cy="57"/>
            </a:xfrm>
            <a:prstGeom prst="ellipse">
              <a:avLst/>
            </a:prstGeom>
            <a:noFill/>
            <a:ln w="254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569" name="Oval 17">
              <a:extLst>
                <a:ext uri="{FF2B5EF4-FFF2-40B4-BE49-F238E27FC236}">
                  <a16:creationId xmlns:a16="http://schemas.microsoft.com/office/drawing/2014/main" id="{E85FFA6E-8566-F49C-9267-627ADCC91430}"/>
                </a:ext>
              </a:extLst>
            </p:cNvPr>
            <p:cNvSpPr>
              <a:spLocks noChangeArrowheads="1"/>
            </p:cNvSpPr>
            <p:nvPr/>
          </p:nvSpPr>
          <p:spPr bwMode="auto">
            <a:xfrm>
              <a:off x="1948" y="2436"/>
              <a:ext cx="90" cy="57"/>
            </a:xfrm>
            <a:prstGeom prst="ellipse">
              <a:avLst/>
            </a:prstGeom>
            <a:noFill/>
            <a:ln w="254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570" name="Oval 18">
              <a:extLst>
                <a:ext uri="{FF2B5EF4-FFF2-40B4-BE49-F238E27FC236}">
                  <a16:creationId xmlns:a16="http://schemas.microsoft.com/office/drawing/2014/main" id="{9655198C-ED2E-1767-8CF9-A8910B2066F2}"/>
                </a:ext>
              </a:extLst>
            </p:cNvPr>
            <p:cNvSpPr>
              <a:spLocks noChangeArrowheads="1"/>
            </p:cNvSpPr>
            <p:nvPr/>
          </p:nvSpPr>
          <p:spPr bwMode="auto">
            <a:xfrm>
              <a:off x="2174" y="2292"/>
              <a:ext cx="88" cy="58"/>
            </a:xfrm>
            <a:prstGeom prst="ellipse">
              <a:avLst/>
            </a:prstGeom>
            <a:noFill/>
            <a:ln w="254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571" name="Oval 19">
              <a:extLst>
                <a:ext uri="{FF2B5EF4-FFF2-40B4-BE49-F238E27FC236}">
                  <a16:creationId xmlns:a16="http://schemas.microsoft.com/office/drawing/2014/main" id="{258FFEA9-7541-C97C-3F5C-C427D3882986}"/>
                </a:ext>
              </a:extLst>
            </p:cNvPr>
            <p:cNvSpPr>
              <a:spLocks noChangeArrowheads="1"/>
            </p:cNvSpPr>
            <p:nvPr/>
          </p:nvSpPr>
          <p:spPr bwMode="auto">
            <a:xfrm>
              <a:off x="2174" y="2493"/>
              <a:ext cx="88" cy="57"/>
            </a:xfrm>
            <a:prstGeom prst="ellipse">
              <a:avLst/>
            </a:prstGeom>
            <a:noFill/>
            <a:ln w="254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572" name="Oval 20">
              <a:extLst>
                <a:ext uri="{FF2B5EF4-FFF2-40B4-BE49-F238E27FC236}">
                  <a16:creationId xmlns:a16="http://schemas.microsoft.com/office/drawing/2014/main" id="{CE01B8B9-6380-EDF2-DF2E-D828B7257BA5}"/>
                </a:ext>
              </a:extLst>
            </p:cNvPr>
            <p:cNvSpPr>
              <a:spLocks noChangeArrowheads="1"/>
            </p:cNvSpPr>
            <p:nvPr/>
          </p:nvSpPr>
          <p:spPr bwMode="auto">
            <a:xfrm>
              <a:off x="2488" y="2292"/>
              <a:ext cx="90" cy="58"/>
            </a:xfrm>
            <a:prstGeom prst="ellipse">
              <a:avLst/>
            </a:prstGeom>
            <a:noFill/>
            <a:ln w="254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573" name="Oval 21">
              <a:extLst>
                <a:ext uri="{FF2B5EF4-FFF2-40B4-BE49-F238E27FC236}">
                  <a16:creationId xmlns:a16="http://schemas.microsoft.com/office/drawing/2014/main" id="{5958666F-6210-F514-F3A6-93AC32948ABE}"/>
                </a:ext>
              </a:extLst>
            </p:cNvPr>
            <p:cNvSpPr>
              <a:spLocks noChangeArrowheads="1"/>
            </p:cNvSpPr>
            <p:nvPr/>
          </p:nvSpPr>
          <p:spPr bwMode="auto">
            <a:xfrm>
              <a:off x="2488" y="2493"/>
              <a:ext cx="90" cy="57"/>
            </a:xfrm>
            <a:prstGeom prst="ellipse">
              <a:avLst/>
            </a:prstGeom>
            <a:noFill/>
            <a:ln w="254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574" name="Oval 22">
              <a:extLst>
                <a:ext uri="{FF2B5EF4-FFF2-40B4-BE49-F238E27FC236}">
                  <a16:creationId xmlns:a16="http://schemas.microsoft.com/office/drawing/2014/main" id="{DF9E7ABC-DB03-F2B3-4D12-089E82EAEC5A}"/>
                </a:ext>
              </a:extLst>
            </p:cNvPr>
            <p:cNvSpPr>
              <a:spLocks noChangeArrowheads="1"/>
            </p:cNvSpPr>
            <p:nvPr/>
          </p:nvSpPr>
          <p:spPr bwMode="auto">
            <a:xfrm>
              <a:off x="2985" y="2364"/>
              <a:ext cx="89" cy="57"/>
            </a:xfrm>
            <a:prstGeom prst="ellipse">
              <a:avLst/>
            </a:prstGeom>
            <a:noFill/>
            <a:ln w="254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575" name="Oval 23">
              <a:extLst>
                <a:ext uri="{FF2B5EF4-FFF2-40B4-BE49-F238E27FC236}">
                  <a16:creationId xmlns:a16="http://schemas.microsoft.com/office/drawing/2014/main" id="{AA1B3368-22C9-8A5E-B429-934B774D2308}"/>
                </a:ext>
              </a:extLst>
            </p:cNvPr>
            <p:cNvSpPr>
              <a:spLocks noChangeArrowheads="1"/>
            </p:cNvSpPr>
            <p:nvPr/>
          </p:nvSpPr>
          <p:spPr bwMode="auto">
            <a:xfrm>
              <a:off x="1948" y="2637"/>
              <a:ext cx="90" cy="56"/>
            </a:xfrm>
            <a:prstGeom prst="ellipse">
              <a:avLst/>
            </a:prstGeom>
            <a:noFill/>
            <a:ln w="254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576" name="Oval 24">
              <a:extLst>
                <a:ext uri="{FF2B5EF4-FFF2-40B4-BE49-F238E27FC236}">
                  <a16:creationId xmlns:a16="http://schemas.microsoft.com/office/drawing/2014/main" id="{4F2E6145-9563-B6C1-B31D-367EAFE538C7}"/>
                </a:ext>
              </a:extLst>
            </p:cNvPr>
            <p:cNvSpPr>
              <a:spLocks noChangeArrowheads="1"/>
            </p:cNvSpPr>
            <p:nvPr/>
          </p:nvSpPr>
          <p:spPr bwMode="auto">
            <a:xfrm>
              <a:off x="3435" y="2579"/>
              <a:ext cx="91" cy="58"/>
            </a:xfrm>
            <a:prstGeom prst="ellipse">
              <a:avLst/>
            </a:prstGeom>
            <a:noFill/>
            <a:ln w="254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577" name="Oval 25">
              <a:extLst>
                <a:ext uri="{FF2B5EF4-FFF2-40B4-BE49-F238E27FC236}">
                  <a16:creationId xmlns:a16="http://schemas.microsoft.com/office/drawing/2014/main" id="{05527086-491E-059B-5CBB-779B0A985A1D}"/>
                </a:ext>
              </a:extLst>
            </p:cNvPr>
            <p:cNvSpPr>
              <a:spLocks noChangeArrowheads="1"/>
            </p:cNvSpPr>
            <p:nvPr/>
          </p:nvSpPr>
          <p:spPr bwMode="auto">
            <a:xfrm>
              <a:off x="2985" y="2579"/>
              <a:ext cx="89" cy="58"/>
            </a:xfrm>
            <a:prstGeom prst="ellipse">
              <a:avLst/>
            </a:prstGeom>
            <a:noFill/>
            <a:ln w="254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578" name="Oval 26">
              <a:extLst>
                <a:ext uri="{FF2B5EF4-FFF2-40B4-BE49-F238E27FC236}">
                  <a16:creationId xmlns:a16="http://schemas.microsoft.com/office/drawing/2014/main" id="{A54C55A0-69F0-D347-74AF-E3E44F8831DB}"/>
                </a:ext>
              </a:extLst>
            </p:cNvPr>
            <p:cNvSpPr>
              <a:spLocks noChangeArrowheads="1"/>
            </p:cNvSpPr>
            <p:nvPr/>
          </p:nvSpPr>
          <p:spPr bwMode="auto">
            <a:xfrm>
              <a:off x="3435" y="2350"/>
              <a:ext cx="91" cy="58"/>
            </a:xfrm>
            <a:prstGeom prst="ellipse">
              <a:avLst/>
            </a:prstGeom>
            <a:noFill/>
            <a:ln w="254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579" name="Oval 27">
              <a:extLst>
                <a:ext uri="{FF2B5EF4-FFF2-40B4-BE49-F238E27FC236}">
                  <a16:creationId xmlns:a16="http://schemas.microsoft.com/office/drawing/2014/main" id="{6E0795A6-EA2C-27F7-339A-5B42ABEF08DF}"/>
                </a:ext>
              </a:extLst>
            </p:cNvPr>
            <p:cNvSpPr>
              <a:spLocks noChangeArrowheads="1"/>
            </p:cNvSpPr>
            <p:nvPr/>
          </p:nvSpPr>
          <p:spPr bwMode="auto">
            <a:xfrm>
              <a:off x="4291" y="2292"/>
              <a:ext cx="90" cy="58"/>
            </a:xfrm>
            <a:prstGeom prst="ellipse">
              <a:avLst/>
            </a:prstGeom>
            <a:noFill/>
            <a:ln w="254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580" name="Oval 28">
              <a:extLst>
                <a:ext uri="{FF2B5EF4-FFF2-40B4-BE49-F238E27FC236}">
                  <a16:creationId xmlns:a16="http://schemas.microsoft.com/office/drawing/2014/main" id="{642CBCFD-3C03-EEF5-770E-CAA35769863A}"/>
                </a:ext>
              </a:extLst>
            </p:cNvPr>
            <p:cNvSpPr>
              <a:spLocks noChangeArrowheads="1"/>
            </p:cNvSpPr>
            <p:nvPr/>
          </p:nvSpPr>
          <p:spPr bwMode="auto">
            <a:xfrm>
              <a:off x="4291" y="2493"/>
              <a:ext cx="90" cy="57"/>
            </a:xfrm>
            <a:prstGeom prst="ellipse">
              <a:avLst/>
            </a:prstGeom>
            <a:noFill/>
            <a:ln w="254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581" name="Oval 29">
              <a:extLst>
                <a:ext uri="{FF2B5EF4-FFF2-40B4-BE49-F238E27FC236}">
                  <a16:creationId xmlns:a16="http://schemas.microsoft.com/office/drawing/2014/main" id="{7AFBE862-4964-7F34-E91E-2DB873D52EA6}"/>
                </a:ext>
              </a:extLst>
            </p:cNvPr>
            <p:cNvSpPr>
              <a:spLocks noChangeArrowheads="1"/>
            </p:cNvSpPr>
            <p:nvPr/>
          </p:nvSpPr>
          <p:spPr bwMode="auto">
            <a:xfrm>
              <a:off x="2849" y="2751"/>
              <a:ext cx="90" cy="57"/>
            </a:xfrm>
            <a:prstGeom prst="ellipse">
              <a:avLst/>
            </a:prstGeom>
            <a:noFill/>
            <a:ln w="254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582" name="Oval 30">
              <a:extLst>
                <a:ext uri="{FF2B5EF4-FFF2-40B4-BE49-F238E27FC236}">
                  <a16:creationId xmlns:a16="http://schemas.microsoft.com/office/drawing/2014/main" id="{286C0A83-028A-B896-92DA-F7AD8367169E}"/>
                </a:ext>
              </a:extLst>
            </p:cNvPr>
            <p:cNvSpPr>
              <a:spLocks noChangeArrowheads="1"/>
            </p:cNvSpPr>
            <p:nvPr/>
          </p:nvSpPr>
          <p:spPr bwMode="auto">
            <a:xfrm>
              <a:off x="2894" y="2149"/>
              <a:ext cx="91" cy="58"/>
            </a:xfrm>
            <a:prstGeom prst="ellipse">
              <a:avLst/>
            </a:prstGeom>
            <a:noFill/>
            <a:ln w="254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583" name="Oval 31">
              <a:extLst>
                <a:ext uri="{FF2B5EF4-FFF2-40B4-BE49-F238E27FC236}">
                  <a16:creationId xmlns:a16="http://schemas.microsoft.com/office/drawing/2014/main" id="{7E613308-C58A-D26A-9BC6-3895B05C5159}"/>
                </a:ext>
              </a:extLst>
            </p:cNvPr>
            <p:cNvSpPr>
              <a:spLocks noChangeArrowheads="1"/>
            </p:cNvSpPr>
            <p:nvPr/>
          </p:nvSpPr>
          <p:spPr bwMode="auto">
            <a:xfrm>
              <a:off x="3480" y="2149"/>
              <a:ext cx="90" cy="58"/>
            </a:xfrm>
            <a:prstGeom prst="ellipse">
              <a:avLst/>
            </a:prstGeom>
            <a:noFill/>
            <a:ln w="254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584" name="Oval 32">
              <a:extLst>
                <a:ext uri="{FF2B5EF4-FFF2-40B4-BE49-F238E27FC236}">
                  <a16:creationId xmlns:a16="http://schemas.microsoft.com/office/drawing/2014/main" id="{92417357-A998-578D-DCC8-921A969A7869}"/>
                </a:ext>
              </a:extLst>
            </p:cNvPr>
            <p:cNvSpPr>
              <a:spLocks noChangeArrowheads="1"/>
            </p:cNvSpPr>
            <p:nvPr/>
          </p:nvSpPr>
          <p:spPr bwMode="auto">
            <a:xfrm>
              <a:off x="4629" y="2522"/>
              <a:ext cx="90" cy="57"/>
            </a:xfrm>
            <a:prstGeom prst="ellipse">
              <a:avLst/>
            </a:prstGeom>
            <a:noFill/>
            <a:ln w="254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585" name="Oval 33">
              <a:extLst>
                <a:ext uri="{FF2B5EF4-FFF2-40B4-BE49-F238E27FC236}">
                  <a16:creationId xmlns:a16="http://schemas.microsoft.com/office/drawing/2014/main" id="{BC98C796-DEF1-B12B-2A29-04BB85745C8A}"/>
                </a:ext>
              </a:extLst>
            </p:cNvPr>
            <p:cNvSpPr>
              <a:spLocks noChangeArrowheads="1"/>
            </p:cNvSpPr>
            <p:nvPr/>
          </p:nvSpPr>
          <p:spPr bwMode="auto">
            <a:xfrm>
              <a:off x="4629" y="2292"/>
              <a:ext cx="90" cy="58"/>
            </a:xfrm>
            <a:prstGeom prst="ellipse">
              <a:avLst/>
            </a:prstGeom>
            <a:noFill/>
            <a:ln w="254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586" name="Oval 34">
              <a:extLst>
                <a:ext uri="{FF2B5EF4-FFF2-40B4-BE49-F238E27FC236}">
                  <a16:creationId xmlns:a16="http://schemas.microsoft.com/office/drawing/2014/main" id="{D49615F6-FFD5-520A-441B-D68E52449C47}"/>
                </a:ext>
              </a:extLst>
            </p:cNvPr>
            <p:cNvSpPr>
              <a:spLocks noChangeArrowheads="1"/>
            </p:cNvSpPr>
            <p:nvPr/>
          </p:nvSpPr>
          <p:spPr bwMode="auto">
            <a:xfrm>
              <a:off x="4291" y="2665"/>
              <a:ext cx="90" cy="58"/>
            </a:xfrm>
            <a:prstGeom prst="ellipse">
              <a:avLst/>
            </a:prstGeom>
            <a:noFill/>
            <a:ln w="254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cxnSp>
          <p:nvCxnSpPr>
            <p:cNvPr id="23587" name="AutoShape 35">
              <a:extLst>
                <a:ext uri="{FF2B5EF4-FFF2-40B4-BE49-F238E27FC236}">
                  <a16:creationId xmlns:a16="http://schemas.microsoft.com/office/drawing/2014/main" id="{14E9A5FA-F287-CFB0-7F5E-62FA61F49228}"/>
                </a:ext>
              </a:extLst>
            </p:cNvPr>
            <p:cNvCxnSpPr>
              <a:cxnSpLocks noChangeShapeType="1"/>
              <a:stCxn id="23568" idx="6"/>
              <a:endCxn id="23570" idx="2"/>
            </p:cNvCxnSpPr>
            <p:nvPr/>
          </p:nvCxnSpPr>
          <p:spPr bwMode="auto">
            <a:xfrm>
              <a:off x="2045" y="2264"/>
              <a:ext cx="121" cy="58"/>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588" name="AutoShape 36">
              <a:extLst>
                <a:ext uri="{FF2B5EF4-FFF2-40B4-BE49-F238E27FC236}">
                  <a16:creationId xmlns:a16="http://schemas.microsoft.com/office/drawing/2014/main" id="{C442E1C9-3FEF-38BA-FD1B-E98E92630C23}"/>
                </a:ext>
              </a:extLst>
            </p:cNvPr>
            <p:cNvCxnSpPr>
              <a:cxnSpLocks noChangeShapeType="1"/>
              <a:stCxn id="23568" idx="5"/>
              <a:endCxn id="23571" idx="1"/>
            </p:cNvCxnSpPr>
            <p:nvPr/>
          </p:nvCxnSpPr>
          <p:spPr bwMode="auto">
            <a:xfrm>
              <a:off x="2024" y="2289"/>
              <a:ext cx="162" cy="209"/>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589" name="AutoShape 37">
              <a:extLst>
                <a:ext uri="{FF2B5EF4-FFF2-40B4-BE49-F238E27FC236}">
                  <a16:creationId xmlns:a16="http://schemas.microsoft.com/office/drawing/2014/main" id="{56FEA52A-8DA0-CA5F-D037-1F062144E1AE}"/>
                </a:ext>
              </a:extLst>
            </p:cNvPr>
            <p:cNvCxnSpPr>
              <a:cxnSpLocks noChangeShapeType="1"/>
              <a:stCxn id="23569" idx="6"/>
              <a:endCxn id="23571" idx="2"/>
            </p:cNvCxnSpPr>
            <p:nvPr/>
          </p:nvCxnSpPr>
          <p:spPr bwMode="auto">
            <a:xfrm>
              <a:off x="2045" y="2464"/>
              <a:ext cx="121" cy="58"/>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590" name="AutoShape 38">
              <a:extLst>
                <a:ext uri="{FF2B5EF4-FFF2-40B4-BE49-F238E27FC236}">
                  <a16:creationId xmlns:a16="http://schemas.microsoft.com/office/drawing/2014/main" id="{87E2A006-2EA9-1B96-F3D5-D5B2DF7063FB}"/>
                </a:ext>
              </a:extLst>
            </p:cNvPr>
            <p:cNvCxnSpPr>
              <a:cxnSpLocks noChangeShapeType="1"/>
              <a:stCxn id="23569" idx="7"/>
              <a:endCxn id="23570" idx="3"/>
            </p:cNvCxnSpPr>
            <p:nvPr/>
          </p:nvCxnSpPr>
          <p:spPr bwMode="auto">
            <a:xfrm flipV="1">
              <a:off x="2024" y="2346"/>
              <a:ext cx="162" cy="93"/>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591" name="AutoShape 39">
              <a:extLst>
                <a:ext uri="{FF2B5EF4-FFF2-40B4-BE49-F238E27FC236}">
                  <a16:creationId xmlns:a16="http://schemas.microsoft.com/office/drawing/2014/main" id="{E512A302-B03B-80DE-A502-F1C86072C4F4}"/>
                </a:ext>
              </a:extLst>
            </p:cNvPr>
            <p:cNvCxnSpPr>
              <a:cxnSpLocks noChangeShapeType="1"/>
              <a:stCxn id="23580" idx="6"/>
              <a:endCxn id="23584" idx="2"/>
            </p:cNvCxnSpPr>
            <p:nvPr/>
          </p:nvCxnSpPr>
          <p:spPr bwMode="auto">
            <a:xfrm>
              <a:off x="4389" y="2522"/>
              <a:ext cx="233" cy="28"/>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592" name="AutoShape 40">
              <a:extLst>
                <a:ext uri="{FF2B5EF4-FFF2-40B4-BE49-F238E27FC236}">
                  <a16:creationId xmlns:a16="http://schemas.microsoft.com/office/drawing/2014/main" id="{7D3B8163-276C-D486-8624-DC17EF15C2EA}"/>
                </a:ext>
              </a:extLst>
            </p:cNvPr>
            <p:cNvCxnSpPr>
              <a:cxnSpLocks noChangeShapeType="1"/>
              <a:stCxn id="23579" idx="6"/>
              <a:endCxn id="23585" idx="2"/>
            </p:cNvCxnSpPr>
            <p:nvPr/>
          </p:nvCxnSpPr>
          <p:spPr bwMode="auto">
            <a:xfrm>
              <a:off x="4389" y="2322"/>
              <a:ext cx="233" cy="0"/>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593" name="AutoShape 41">
              <a:extLst>
                <a:ext uri="{FF2B5EF4-FFF2-40B4-BE49-F238E27FC236}">
                  <a16:creationId xmlns:a16="http://schemas.microsoft.com/office/drawing/2014/main" id="{CEB2BC3A-C836-CC32-52AE-4CD7C02FE80B}"/>
                </a:ext>
              </a:extLst>
            </p:cNvPr>
            <p:cNvCxnSpPr>
              <a:cxnSpLocks noChangeShapeType="1"/>
              <a:stCxn id="23579" idx="5"/>
              <a:endCxn id="23584" idx="1"/>
            </p:cNvCxnSpPr>
            <p:nvPr/>
          </p:nvCxnSpPr>
          <p:spPr bwMode="auto">
            <a:xfrm>
              <a:off x="4369" y="2346"/>
              <a:ext cx="273" cy="180"/>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594" name="AutoShape 42">
              <a:extLst>
                <a:ext uri="{FF2B5EF4-FFF2-40B4-BE49-F238E27FC236}">
                  <a16:creationId xmlns:a16="http://schemas.microsoft.com/office/drawing/2014/main" id="{AB638A61-215B-4772-9082-E4A37B3829F9}"/>
                </a:ext>
              </a:extLst>
            </p:cNvPr>
            <p:cNvCxnSpPr>
              <a:cxnSpLocks noChangeShapeType="1"/>
              <a:stCxn id="23575" idx="6"/>
              <a:endCxn id="23571" idx="3"/>
            </p:cNvCxnSpPr>
            <p:nvPr/>
          </p:nvCxnSpPr>
          <p:spPr bwMode="auto">
            <a:xfrm flipV="1">
              <a:off x="2045" y="2547"/>
              <a:ext cx="141" cy="118"/>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595" name="AutoShape 43">
              <a:extLst>
                <a:ext uri="{FF2B5EF4-FFF2-40B4-BE49-F238E27FC236}">
                  <a16:creationId xmlns:a16="http://schemas.microsoft.com/office/drawing/2014/main" id="{18DF9577-1BF8-3A5C-2AE3-AFDF8A5E0C27}"/>
                </a:ext>
              </a:extLst>
            </p:cNvPr>
            <p:cNvCxnSpPr>
              <a:cxnSpLocks noChangeShapeType="1"/>
              <a:stCxn id="23575" idx="7"/>
              <a:endCxn id="23570" idx="4"/>
            </p:cNvCxnSpPr>
            <p:nvPr/>
          </p:nvCxnSpPr>
          <p:spPr bwMode="auto">
            <a:xfrm flipV="1">
              <a:off x="2024" y="2355"/>
              <a:ext cx="195" cy="285"/>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grpSp>
          <p:nvGrpSpPr>
            <p:cNvPr id="23596" name="Group 44">
              <a:extLst>
                <a:ext uri="{FF2B5EF4-FFF2-40B4-BE49-F238E27FC236}">
                  <a16:creationId xmlns:a16="http://schemas.microsoft.com/office/drawing/2014/main" id="{887727C1-6BE4-C160-2119-B51BA7D6B319}"/>
                </a:ext>
              </a:extLst>
            </p:cNvPr>
            <p:cNvGrpSpPr>
              <a:grpSpLocks/>
            </p:cNvGrpSpPr>
            <p:nvPr/>
          </p:nvGrpSpPr>
          <p:grpSpPr bwMode="auto">
            <a:xfrm>
              <a:off x="1497" y="2493"/>
              <a:ext cx="225" cy="144"/>
              <a:chOff x="1248" y="2880"/>
              <a:chExt cx="389" cy="514"/>
            </a:xfrm>
          </p:grpSpPr>
          <p:sp>
            <p:nvSpPr>
              <p:cNvPr id="24642" name="Freeform 45">
                <a:extLst>
                  <a:ext uri="{FF2B5EF4-FFF2-40B4-BE49-F238E27FC236}">
                    <a16:creationId xmlns:a16="http://schemas.microsoft.com/office/drawing/2014/main" id="{F36FF20F-E907-4085-9A58-837B4E60FDC6}"/>
                  </a:ext>
                </a:extLst>
              </p:cNvPr>
              <p:cNvSpPr>
                <a:spLocks/>
              </p:cNvSpPr>
              <p:nvPr/>
            </p:nvSpPr>
            <p:spPr bwMode="auto">
              <a:xfrm>
                <a:off x="1449" y="2880"/>
                <a:ext cx="58" cy="263"/>
              </a:xfrm>
              <a:custGeom>
                <a:avLst/>
                <a:gdLst>
                  <a:gd name="T0" fmla="*/ 0 w 63"/>
                  <a:gd name="T1" fmla="*/ 262 h 277"/>
                  <a:gd name="T2" fmla="*/ 15 w 63"/>
                  <a:gd name="T3" fmla="*/ 2 h 277"/>
                  <a:gd name="T4" fmla="*/ 28 w 63"/>
                  <a:gd name="T5" fmla="*/ 0 h 277"/>
                  <a:gd name="T6" fmla="*/ 41 w 63"/>
                  <a:gd name="T7" fmla="*/ 2 h 277"/>
                  <a:gd name="T8" fmla="*/ 62 w 63"/>
                  <a:gd name="T9" fmla="*/ 262 h 277"/>
                  <a:gd name="T10" fmla="*/ 59 w 63"/>
                  <a:gd name="T11" fmla="*/ 264 h 277"/>
                  <a:gd name="T12" fmla="*/ 56 w 63"/>
                  <a:gd name="T13" fmla="*/ 267 h 277"/>
                  <a:gd name="T14" fmla="*/ 52 w 63"/>
                  <a:gd name="T15" fmla="*/ 269 h 277"/>
                  <a:gd name="T16" fmla="*/ 48 w 63"/>
                  <a:gd name="T17" fmla="*/ 271 h 277"/>
                  <a:gd name="T18" fmla="*/ 42 w 63"/>
                  <a:gd name="T19" fmla="*/ 273 h 277"/>
                  <a:gd name="T20" fmla="*/ 36 w 63"/>
                  <a:gd name="T21" fmla="*/ 275 h 277"/>
                  <a:gd name="T22" fmla="*/ 32 w 63"/>
                  <a:gd name="T23" fmla="*/ 276 h 277"/>
                  <a:gd name="T24" fmla="*/ 29 w 63"/>
                  <a:gd name="T25" fmla="*/ 276 h 277"/>
                  <a:gd name="T26" fmla="*/ 25 w 63"/>
                  <a:gd name="T27" fmla="*/ 276 h 277"/>
                  <a:gd name="T28" fmla="*/ 20 w 63"/>
                  <a:gd name="T29" fmla="*/ 275 h 277"/>
                  <a:gd name="T30" fmla="*/ 17 w 63"/>
                  <a:gd name="T31" fmla="*/ 274 h 277"/>
                  <a:gd name="T32" fmla="*/ 14 w 63"/>
                  <a:gd name="T33" fmla="*/ 273 h 277"/>
                  <a:gd name="T34" fmla="*/ 11 w 63"/>
                  <a:gd name="T35" fmla="*/ 273 h 277"/>
                  <a:gd name="T36" fmla="*/ 9 w 63"/>
                  <a:gd name="T37" fmla="*/ 271 h 277"/>
                  <a:gd name="T38" fmla="*/ 5 w 63"/>
                  <a:gd name="T39" fmla="*/ 269 h 277"/>
                  <a:gd name="T40" fmla="*/ 2 w 63"/>
                  <a:gd name="T41" fmla="*/ 267 h 277"/>
                  <a:gd name="T42" fmla="*/ 1 w 63"/>
                  <a:gd name="T43" fmla="*/ 264 h 277"/>
                  <a:gd name="T44" fmla="*/ 0 w 63"/>
                  <a:gd name="T45" fmla="*/ 263 h 277"/>
                  <a:gd name="T46" fmla="*/ 0 w 63"/>
                  <a:gd name="T47" fmla="*/ 262 h 27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
                  <a:gd name="T73" fmla="*/ 0 h 277"/>
                  <a:gd name="T74" fmla="*/ 63 w 63"/>
                  <a:gd name="T75" fmla="*/ 277 h 27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 h="277">
                    <a:moveTo>
                      <a:pt x="0" y="262"/>
                    </a:moveTo>
                    <a:lnTo>
                      <a:pt x="15" y="2"/>
                    </a:lnTo>
                    <a:lnTo>
                      <a:pt x="28" y="0"/>
                    </a:lnTo>
                    <a:lnTo>
                      <a:pt x="41" y="2"/>
                    </a:lnTo>
                    <a:lnTo>
                      <a:pt x="62" y="262"/>
                    </a:lnTo>
                    <a:lnTo>
                      <a:pt x="59" y="264"/>
                    </a:lnTo>
                    <a:lnTo>
                      <a:pt x="56" y="267"/>
                    </a:lnTo>
                    <a:lnTo>
                      <a:pt x="52" y="269"/>
                    </a:lnTo>
                    <a:lnTo>
                      <a:pt x="48" y="271"/>
                    </a:lnTo>
                    <a:lnTo>
                      <a:pt x="42" y="273"/>
                    </a:lnTo>
                    <a:lnTo>
                      <a:pt x="36" y="275"/>
                    </a:lnTo>
                    <a:lnTo>
                      <a:pt x="32" y="276"/>
                    </a:lnTo>
                    <a:lnTo>
                      <a:pt x="29" y="276"/>
                    </a:lnTo>
                    <a:lnTo>
                      <a:pt x="25" y="276"/>
                    </a:lnTo>
                    <a:lnTo>
                      <a:pt x="20" y="275"/>
                    </a:lnTo>
                    <a:lnTo>
                      <a:pt x="17" y="274"/>
                    </a:lnTo>
                    <a:lnTo>
                      <a:pt x="14" y="273"/>
                    </a:lnTo>
                    <a:lnTo>
                      <a:pt x="11" y="273"/>
                    </a:lnTo>
                    <a:lnTo>
                      <a:pt x="9" y="271"/>
                    </a:lnTo>
                    <a:lnTo>
                      <a:pt x="5" y="269"/>
                    </a:lnTo>
                    <a:lnTo>
                      <a:pt x="2" y="267"/>
                    </a:lnTo>
                    <a:lnTo>
                      <a:pt x="1" y="264"/>
                    </a:lnTo>
                    <a:lnTo>
                      <a:pt x="0" y="263"/>
                    </a:lnTo>
                    <a:lnTo>
                      <a:pt x="0" y="262"/>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43" name="Freeform 46">
                <a:extLst>
                  <a:ext uri="{FF2B5EF4-FFF2-40B4-BE49-F238E27FC236}">
                    <a16:creationId xmlns:a16="http://schemas.microsoft.com/office/drawing/2014/main" id="{9FAD180A-F1E9-948D-E57A-4D5DC11C4CC0}"/>
                  </a:ext>
                </a:extLst>
              </p:cNvPr>
              <p:cNvSpPr>
                <a:spLocks/>
              </p:cNvSpPr>
              <p:nvPr/>
            </p:nvSpPr>
            <p:spPr bwMode="auto">
              <a:xfrm>
                <a:off x="1503" y="2912"/>
                <a:ext cx="57" cy="263"/>
              </a:xfrm>
              <a:custGeom>
                <a:avLst/>
                <a:gdLst>
                  <a:gd name="T0" fmla="*/ 0 w 62"/>
                  <a:gd name="T1" fmla="*/ 261 h 276"/>
                  <a:gd name="T2" fmla="*/ 15 w 62"/>
                  <a:gd name="T3" fmla="*/ 2 h 276"/>
                  <a:gd name="T4" fmla="*/ 28 w 62"/>
                  <a:gd name="T5" fmla="*/ 0 h 276"/>
                  <a:gd name="T6" fmla="*/ 39 w 62"/>
                  <a:gd name="T7" fmla="*/ 2 h 276"/>
                  <a:gd name="T8" fmla="*/ 61 w 62"/>
                  <a:gd name="T9" fmla="*/ 261 h 276"/>
                  <a:gd name="T10" fmla="*/ 58 w 62"/>
                  <a:gd name="T11" fmla="*/ 264 h 276"/>
                  <a:gd name="T12" fmla="*/ 55 w 62"/>
                  <a:gd name="T13" fmla="*/ 266 h 276"/>
                  <a:gd name="T14" fmla="*/ 51 w 62"/>
                  <a:gd name="T15" fmla="*/ 268 h 276"/>
                  <a:gd name="T16" fmla="*/ 47 w 62"/>
                  <a:gd name="T17" fmla="*/ 270 h 276"/>
                  <a:gd name="T18" fmla="*/ 41 w 62"/>
                  <a:gd name="T19" fmla="*/ 272 h 276"/>
                  <a:gd name="T20" fmla="*/ 35 w 62"/>
                  <a:gd name="T21" fmla="*/ 275 h 276"/>
                  <a:gd name="T22" fmla="*/ 32 w 62"/>
                  <a:gd name="T23" fmla="*/ 275 h 276"/>
                  <a:gd name="T24" fmla="*/ 29 w 62"/>
                  <a:gd name="T25" fmla="*/ 275 h 276"/>
                  <a:gd name="T26" fmla="*/ 25 w 62"/>
                  <a:gd name="T27" fmla="*/ 275 h 276"/>
                  <a:gd name="T28" fmla="*/ 21 w 62"/>
                  <a:gd name="T29" fmla="*/ 275 h 276"/>
                  <a:gd name="T30" fmla="*/ 17 w 62"/>
                  <a:gd name="T31" fmla="*/ 274 h 276"/>
                  <a:gd name="T32" fmla="*/ 14 w 62"/>
                  <a:gd name="T33" fmla="*/ 272 h 276"/>
                  <a:gd name="T34" fmla="*/ 12 w 62"/>
                  <a:gd name="T35" fmla="*/ 271 h 276"/>
                  <a:gd name="T36" fmla="*/ 8 w 62"/>
                  <a:gd name="T37" fmla="*/ 270 h 276"/>
                  <a:gd name="T38" fmla="*/ 6 w 62"/>
                  <a:gd name="T39" fmla="*/ 268 h 276"/>
                  <a:gd name="T40" fmla="*/ 2 w 62"/>
                  <a:gd name="T41" fmla="*/ 266 h 276"/>
                  <a:gd name="T42" fmla="*/ 1 w 62"/>
                  <a:gd name="T43" fmla="*/ 264 h 276"/>
                  <a:gd name="T44" fmla="*/ 0 w 62"/>
                  <a:gd name="T45" fmla="*/ 262 h 276"/>
                  <a:gd name="T46" fmla="*/ 0 w 62"/>
                  <a:gd name="T47" fmla="*/ 261 h 2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2"/>
                  <a:gd name="T73" fmla="*/ 0 h 276"/>
                  <a:gd name="T74" fmla="*/ 62 w 62"/>
                  <a:gd name="T75" fmla="*/ 276 h 27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2" h="276">
                    <a:moveTo>
                      <a:pt x="0" y="261"/>
                    </a:moveTo>
                    <a:lnTo>
                      <a:pt x="15" y="2"/>
                    </a:lnTo>
                    <a:lnTo>
                      <a:pt x="28" y="0"/>
                    </a:lnTo>
                    <a:lnTo>
                      <a:pt x="39" y="2"/>
                    </a:lnTo>
                    <a:lnTo>
                      <a:pt x="61" y="261"/>
                    </a:lnTo>
                    <a:lnTo>
                      <a:pt x="58" y="264"/>
                    </a:lnTo>
                    <a:lnTo>
                      <a:pt x="55" y="266"/>
                    </a:lnTo>
                    <a:lnTo>
                      <a:pt x="51" y="268"/>
                    </a:lnTo>
                    <a:lnTo>
                      <a:pt x="47" y="270"/>
                    </a:lnTo>
                    <a:lnTo>
                      <a:pt x="41" y="272"/>
                    </a:lnTo>
                    <a:lnTo>
                      <a:pt x="35" y="275"/>
                    </a:lnTo>
                    <a:lnTo>
                      <a:pt x="32" y="275"/>
                    </a:lnTo>
                    <a:lnTo>
                      <a:pt x="29" y="275"/>
                    </a:lnTo>
                    <a:lnTo>
                      <a:pt x="25" y="275"/>
                    </a:lnTo>
                    <a:lnTo>
                      <a:pt x="21" y="275"/>
                    </a:lnTo>
                    <a:lnTo>
                      <a:pt x="17" y="274"/>
                    </a:lnTo>
                    <a:lnTo>
                      <a:pt x="14" y="272"/>
                    </a:lnTo>
                    <a:lnTo>
                      <a:pt x="12" y="271"/>
                    </a:lnTo>
                    <a:lnTo>
                      <a:pt x="8" y="270"/>
                    </a:lnTo>
                    <a:lnTo>
                      <a:pt x="6" y="268"/>
                    </a:lnTo>
                    <a:lnTo>
                      <a:pt x="2" y="266"/>
                    </a:lnTo>
                    <a:lnTo>
                      <a:pt x="1" y="264"/>
                    </a:lnTo>
                    <a:lnTo>
                      <a:pt x="0" y="262"/>
                    </a:lnTo>
                    <a:lnTo>
                      <a:pt x="0" y="261"/>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44" name="Freeform 47">
                <a:extLst>
                  <a:ext uri="{FF2B5EF4-FFF2-40B4-BE49-F238E27FC236}">
                    <a16:creationId xmlns:a16="http://schemas.microsoft.com/office/drawing/2014/main" id="{AE38B76E-2C0C-FF2F-3129-7B7E9FE614A9}"/>
                  </a:ext>
                </a:extLst>
              </p:cNvPr>
              <p:cNvSpPr>
                <a:spLocks/>
              </p:cNvSpPr>
              <p:nvPr/>
            </p:nvSpPr>
            <p:spPr bwMode="auto">
              <a:xfrm>
                <a:off x="1475" y="2880"/>
                <a:ext cx="31" cy="263"/>
              </a:xfrm>
              <a:custGeom>
                <a:avLst/>
                <a:gdLst>
                  <a:gd name="T0" fmla="*/ 6 w 34"/>
                  <a:gd name="T1" fmla="*/ 276 h 277"/>
                  <a:gd name="T2" fmla="*/ 10 w 34"/>
                  <a:gd name="T3" fmla="*/ 276 h 277"/>
                  <a:gd name="T4" fmla="*/ 13 w 34"/>
                  <a:gd name="T5" fmla="*/ 275 h 277"/>
                  <a:gd name="T6" fmla="*/ 17 w 34"/>
                  <a:gd name="T7" fmla="*/ 274 h 277"/>
                  <a:gd name="T8" fmla="*/ 19 w 34"/>
                  <a:gd name="T9" fmla="*/ 273 h 277"/>
                  <a:gd name="T10" fmla="*/ 24 w 34"/>
                  <a:gd name="T11" fmla="*/ 271 h 277"/>
                  <a:gd name="T12" fmla="*/ 26 w 34"/>
                  <a:gd name="T13" fmla="*/ 270 h 277"/>
                  <a:gd name="T14" fmla="*/ 28 w 34"/>
                  <a:gd name="T15" fmla="*/ 269 h 277"/>
                  <a:gd name="T16" fmla="*/ 30 w 34"/>
                  <a:gd name="T17" fmla="*/ 267 h 277"/>
                  <a:gd name="T18" fmla="*/ 32 w 34"/>
                  <a:gd name="T19" fmla="*/ 264 h 277"/>
                  <a:gd name="T20" fmla="*/ 33 w 34"/>
                  <a:gd name="T21" fmla="*/ 262 h 277"/>
                  <a:gd name="T22" fmla="*/ 12 w 34"/>
                  <a:gd name="T23" fmla="*/ 2 h 277"/>
                  <a:gd name="T24" fmla="*/ 0 w 34"/>
                  <a:gd name="T25" fmla="*/ 0 h 277"/>
                  <a:gd name="T26" fmla="*/ 0 w 34"/>
                  <a:gd name="T27" fmla="*/ 276 h 277"/>
                  <a:gd name="T28" fmla="*/ 6 w 34"/>
                  <a:gd name="T29" fmla="*/ 276 h 27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277"/>
                  <a:gd name="T47" fmla="*/ 34 w 34"/>
                  <a:gd name="T48" fmla="*/ 277 h 27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277">
                    <a:moveTo>
                      <a:pt x="6" y="276"/>
                    </a:moveTo>
                    <a:lnTo>
                      <a:pt x="10" y="276"/>
                    </a:lnTo>
                    <a:lnTo>
                      <a:pt x="13" y="275"/>
                    </a:lnTo>
                    <a:lnTo>
                      <a:pt x="17" y="274"/>
                    </a:lnTo>
                    <a:lnTo>
                      <a:pt x="19" y="273"/>
                    </a:lnTo>
                    <a:lnTo>
                      <a:pt x="24" y="271"/>
                    </a:lnTo>
                    <a:lnTo>
                      <a:pt x="26" y="270"/>
                    </a:lnTo>
                    <a:lnTo>
                      <a:pt x="28" y="269"/>
                    </a:lnTo>
                    <a:lnTo>
                      <a:pt x="30" y="267"/>
                    </a:lnTo>
                    <a:lnTo>
                      <a:pt x="32" y="264"/>
                    </a:lnTo>
                    <a:lnTo>
                      <a:pt x="33" y="262"/>
                    </a:lnTo>
                    <a:lnTo>
                      <a:pt x="12" y="2"/>
                    </a:lnTo>
                    <a:lnTo>
                      <a:pt x="0" y="0"/>
                    </a:lnTo>
                    <a:lnTo>
                      <a:pt x="0" y="276"/>
                    </a:lnTo>
                    <a:lnTo>
                      <a:pt x="6" y="27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45" name="Freeform 48">
                <a:extLst>
                  <a:ext uri="{FF2B5EF4-FFF2-40B4-BE49-F238E27FC236}">
                    <a16:creationId xmlns:a16="http://schemas.microsoft.com/office/drawing/2014/main" id="{FABCD75D-4E54-15B0-826C-8F4FA5F6CFBD}"/>
                  </a:ext>
                </a:extLst>
              </p:cNvPr>
              <p:cNvSpPr>
                <a:spLocks/>
              </p:cNvSpPr>
              <p:nvPr/>
            </p:nvSpPr>
            <p:spPr bwMode="auto">
              <a:xfrm>
                <a:off x="1449" y="3160"/>
                <a:ext cx="167" cy="186"/>
              </a:xfrm>
              <a:custGeom>
                <a:avLst/>
                <a:gdLst>
                  <a:gd name="T0" fmla="*/ 181 w 182"/>
                  <a:gd name="T1" fmla="*/ 0 h 195"/>
                  <a:gd name="T2" fmla="*/ 0 w 182"/>
                  <a:gd name="T3" fmla="*/ 103 h 195"/>
                  <a:gd name="T4" fmla="*/ 0 w 182"/>
                  <a:gd name="T5" fmla="*/ 194 h 195"/>
                  <a:gd name="T6" fmla="*/ 181 w 182"/>
                  <a:gd name="T7" fmla="*/ 89 h 195"/>
                  <a:gd name="T8" fmla="*/ 181 w 182"/>
                  <a:gd name="T9" fmla="*/ 0 h 195"/>
                  <a:gd name="T10" fmla="*/ 0 60000 65536"/>
                  <a:gd name="T11" fmla="*/ 0 60000 65536"/>
                  <a:gd name="T12" fmla="*/ 0 60000 65536"/>
                  <a:gd name="T13" fmla="*/ 0 60000 65536"/>
                  <a:gd name="T14" fmla="*/ 0 60000 65536"/>
                  <a:gd name="T15" fmla="*/ 0 w 182"/>
                  <a:gd name="T16" fmla="*/ 0 h 195"/>
                  <a:gd name="T17" fmla="*/ 182 w 182"/>
                  <a:gd name="T18" fmla="*/ 195 h 195"/>
                </a:gdLst>
                <a:ahLst/>
                <a:cxnLst>
                  <a:cxn ang="T10">
                    <a:pos x="T0" y="T1"/>
                  </a:cxn>
                  <a:cxn ang="T11">
                    <a:pos x="T2" y="T3"/>
                  </a:cxn>
                  <a:cxn ang="T12">
                    <a:pos x="T4" y="T5"/>
                  </a:cxn>
                  <a:cxn ang="T13">
                    <a:pos x="T6" y="T7"/>
                  </a:cxn>
                  <a:cxn ang="T14">
                    <a:pos x="T8" y="T9"/>
                  </a:cxn>
                </a:cxnLst>
                <a:rect l="T15" t="T16" r="T17" b="T18"/>
                <a:pathLst>
                  <a:path w="182" h="195">
                    <a:moveTo>
                      <a:pt x="181" y="0"/>
                    </a:moveTo>
                    <a:lnTo>
                      <a:pt x="0" y="103"/>
                    </a:lnTo>
                    <a:lnTo>
                      <a:pt x="0" y="194"/>
                    </a:lnTo>
                    <a:lnTo>
                      <a:pt x="181" y="89"/>
                    </a:lnTo>
                    <a:lnTo>
                      <a:pt x="181"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46" name="Freeform 49">
                <a:extLst>
                  <a:ext uri="{FF2B5EF4-FFF2-40B4-BE49-F238E27FC236}">
                    <a16:creationId xmlns:a16="http://schemas.microsoft.com/office/drawing/2014/main" id="{2FD3CF23-A3E2-23CB-6425-476732A5A0F3}"/>
                  </a:ext>
                </a:extLst>
              </p:cNvPr>
              <p:cNvSpPr>
                <a:spLocks/>
              </p:cNvSpPr>
              <p:nvPr/>
            </p:nvSpPr>
            <p:spPr bwMode="auto">
              <a:xfrm>
                <a:off x="1248" y="3139"/>
                <a:ext cx="202" cy="207"/>
              </a:xfrm>
              <a:custGeom>
                <a:avLst/>
                <a:gdLst>
                  <a:gd name="T0" fmla="*/ 0 w 220"/>
                  <a:gd name="T1" fmla="*/ 0 h 217"/>
                  <a:gd name="T2" fmla="*/ 219 w 220"/>
                  <a:gd name="T3" fmla="*/ 125 h 217"/>
                  <a:gd name="T4" fmla="*/ 219 w 220"/>
                  <a:gd name="T5" fmla="*/ 216 h 217"/>
                  <a:gd name="T6" fmla="*/ 0 w 220"/>
                  <a:gd name="T7" fmla="*/ 90 h 217"/>
                  <a:gd name="T8" fmla="*/ 0 w 220"/>
                  <a:gd name="T9" fmla="*/ 0 h 217"/>
                  <a:gd name="T10" fmla="*/ 0 60000 65536"/>
                  <a:gd name="T11" fmla="*/ 0 60000 65536"/>
                  <a:gd name="T12" fmla="*/ 0 60000 65536"/>
                  <a:gd name="T13" fmla="*/ 0 60000 65536"/>
                  <a:gd name="T14" fmla="*/ 0 60000 65536"/>
                  <a:gd name="T15" fmla="*/ 0 w 220"/>
                  <a:gd name="T16" fmla="*/ 0 h 217"/>
                  <a:gd name="T17" fmla="*/ 220 w 220"/>
                  <a:gd name="T18" fmla="*/ 217 h 217"/>
                </a:gdLst>
                <a:ahLst/>
                <a:cxnLst>
                  <a:cxn ang="T10">
                    <a:pos x="T0" y="T1"/>
                  </a:cxn>
                  <a:cxn ang="T11">
                    <a:pos x="T2" y="T3"/>
                  </a:cxn>
                  <a:cxn ang="T12">
                    <a:pos x="T4" y="T5"/>
                  </a:cxn>
                  <a:cxn ang="T13">
                    <a:pos x="T6" y="T7"/>
                  </a:cxn>
                  <a:cxn ang="T14">
                    <a:pos x="T8" y="T9"/>
                  </a:cxn>
                </a:cxnLst>
                <a:rect l="T15" t="T16" r="T17" b="T18"/>
                <a:pathLst>
                  <a:path w="220" h="217">
                    <a:moveTo>
                      <a:pt x="0" y="0"/>
                    </a:moveTo>
                    <a:lnTo>
                      <a:pt x="219" y="125"/>
                    </a:lnTo>
                    <a:lnTo>
                      <a:pt x="219" y="216"/>
                    </a:lnTo>
                    <a:lnTo>
                      <a:pt x="0" y="90"/>
                    </a:lnTo>
                    <a:lnTo>
                      <a:pt x="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47" name="Freeform 50">
                <a:extLst>
                  <a:ext uri="{FF2B5EF4-FFF2-40B4-BE49-F238E27FC236}">
                    <a16:creationId xmlns:a16="http://schemas.microsoft.com/office/drawing/2014/main" id="{7D737A96-C5E1-99E3-B917-BC51AF3D3FDD}"/>
                  </a:ext>
                </a:extLst>
              </p:cNvPr>
              <p:cNvSpPr>
                <a:spLocks/>
              </p:cNvSpPr>
              <p:nvPr/>
            </p:nvSpPr>
            <p:spPr bwMode="auto">
              <a:xfrm>
                <a:off x="1248" y="3040"/>
                <a:ext cx="368" cy="219"/>
              </a:xfrm>
              <a:custGeom>
                <a:avLst/>
                <a:gdLst>
                  <a:gd name="T0" fmla="*/ 400 w 401"/>
                  <a:gd name="T1" fmla="*/ 126 h 231"/>
                  <a:gd name="T2" fmla="*/ 219 w 401"/>
                  <a:gd name="T3" fmla="*/ 230 h 231"/>
                  <a:gd name="T4" fmla="*/ 0 w 401"/>
                  <a:gd name="T5" fmla="*/ 103 h 231"/>
                  <a:gd name="T6" fmla="*/ 180 w 401"/>
                  <a:gd name="T7" fmla="*/ 0 h 231"/>
                  <a:gd name="T8" fmla="*/ 400 w 401"/>
                  <a:gd name="T9" fmla="*/ 126 h 231"/>
                  <a:gd name="T10" fmla="*/ 0 60000 65536"/>
                  <a:gd name="T11" fmla="*/ 0 60000 65536"/>
                  <a:gd name="T12" fmla="*/ 0 60000 65536"/>
                  <a:gd name="T13" fmla="*/ 0 60000 65536"/>
                  <a:gd name="T14" fmla="*/ 0 60000 65536"/>
                  <a:gd name="T15" fmla="*/ 0 w 401"/>
                  <a:gd name="T16" fmla="*/ 0 h 231"/>
                  <a:gd name="T17" fmla="*/ 401 w 401"/>
                  <a:gd name="T18" fmla="*/ 231 h 231"/>
                </a:gdLst>
                <a:ahLst/>
                <a:cxnLst>
                  <a:cxn ang="T10">
                    <a:pos x="T0" y="T1"/>
                  </a:cxn>
                  <a:cxn ang="T11">
                    <a:pos x="T2" y="T3"/>
                  </a:cxn>
                  <a:cxn ang="T12">
                    <a:pos x="T4" y="T5"/>
                  </a:cxn>
                  <a:cxn ang="T13">
                    <a:pos x="T6" y="T7"/>
                  </a:cxn>
                  <a:cxn ang="T14">
                    <a:pos x="T8" y="T9"/>
                  </a:cxn>
                </a:cxnLst>
                <a:rect l="T15" t="T16" r="T17" b="T18"/>
                <a:pathLst>
                  <a:path w="401" h="231">
                    <a:moveTo>
                      <a:pt x="400" y="126"/>
                    </a:moveTo>
                    <a:lnTo>
                      <a:pt x="219" y="230"/>
                    </a:lnTo>
                    <a:lnTo>
                      <a:pt x="0" y="103"/>
                    </a:lnTo>
                    <a:lnTo>
                      <a:pt x="180" y="0"/>
                    </a:lnTo>
                    <a:lnTo>
                      <a:pt x="400" y="12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48" name="Freeform 51">
                <a:extLst>
                  <a:ext uri="{FF2B5EF4-FFF2-40B4-BE49-F238E27FC236}">
                    <a16:creationId xmlns:a16="http://schemas.microsoft.com/office/drawing/2014/main" id="{A387E657-4664-B305-CF9C-46A66DE8036E}"/>
                  </a:ext>
                </a:extLst>
              </p:cNvPr>
              <p:cNvSpPr>
                <a:spLocks/>
              </p:cNvSpPr>
              <p:nvPr/>
            </p:nvSpPr>
            <p:spPr bwMode="auto">
              <a:xfrm>
                <a:off x="1321" y="3149"/>
                <a:ext cx="55" cy="66"/>
              </a:xfrm>
              <a:custGeom>
                <a:avLst/>
                <a:gdLst>
                  <a:gd name="T0" fmla="*/ 58 w 59"/>
                  <a:gd name="T1" fmla="*/ 0 h 70"/>
                  <a:gd name="T2" fmla="*/ 58 w 59"/>
                  <a:gd name="T3" fmla="*/ 69 h 70"/>
                  <a:gd name="T4" fmla="*/ 0 w 59"/>
                  <a:gd name="T5" fmla="*/ 35 h 70"/>
                  <a:gd name="T6" fmla="*/ 58 w 59"/>
                  <a:gd name="T7" fmla="*/ 0 h 70"/>
                  <a:gd name="T8" fmla="*/ 0 60000 65536"/>
                  <a:gd name="T9" fmla="*/ 0 60000 65536"/>
                  <a:gd name="T10" fmla="*/ 0 60000 65536"/>
                  <a:gd name="T11" fmla="*/ 0 60000 65536"/>
                  <a:gd name="T12" fmla="*/ 0 w 59"/>
                  <a:gd name="T13" fmla="*/ 0 h 70"/>
                  <a:gd name="T14" fmla="*/ 59 w 59"/>
                  <a:gd name="T15" fmla="*/ 70 h 70"/>
                </a:gdLst>
                <a:ahLst/>
                <a:cxnLst>
                  <a:cxn ang="T8">
                    <a:pos x="T0" y="T1"/>
                  </a:cxn>
                  <a:cxn ang="T9">
                    <a:pos x="T2" y="T3"/>
                  </a:cxn>
                  <a:cxn ang="T10">
                    <a:pos x="T4" y="T5"/>
                  </a:cxn>
                  <a:cxn ang="T11">
                    <a:pos x="T6" y="T7"/>
                  </a:cxn>
                </a:cxnLst>
                <a:rect l="T12" t="T13" r="T14" b="T15"/>
                <a:pathLst>
                  <a:path w="59" h="70">
                    <a:moveTo>
                      <a:pt x="58" y="0"/>
                    </a:moveTo>
                    <a:lnTo>
                      <a:pt x="58" y="69"/>
                    </a:lnTo>
                    <a:lnTo>
                      <a:pt x="0" y="35"/>
                    </a:lnTo>
                    <a:lnTo>
                      <a:pt x="58"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49" name="Freeform 52">
                <a:extLst>
                  <a:ext uri="{FF2B5EF4-FFF2-40B4-BE49-F238E27FC236}">
                    <a16:creationId xmlns:a16="http://schemas.microsoft.com/office/drawing/2014/main" id="{80CA500B-6A6F-AF2D-8E86-0065F7A6D499}"/>
                  </a:ext>
                </a:extLst>
              </p:cNvPr>
              <p:cNvSpPr>
                <a:spLocks/>
              </p:cNvSpPr>
              <p:nvPr/>
            </p:nvSpPr>
            <p:spPr bwMode="auto">
              <a:xfrm>
                <a:off x="1461" y="3260"/>
                <a:ext cx="30" cy="61"/>
              </a:xfrm>
              <a:custGeom>
                <a:avLst/>
                <a:gdLst>
                  <a:gd name="T0" fmla="*/ 32 w 33"/>
                  <a:gd name="T1" fmla="*/ 0 h 64"/>
                  <a:gd name="T2" fmla="*/ 0 w 33"/>
                  <a:gd name="T3" fmla="*/ 18 h 64"/>
                  <a:gd name="T4" fmla="*/ 0 w 33"/>
                  <a:gd name="T5" fmla="*/ 63 h 64"/>
                  <a:gd name="T6" fmla="*/ 32 w 33"/>
                  <a:gd name="T7" fmla="*/ 45 h 64"/>
                  <a:gd name="T8" fmla="*/ 32 w 33"/>
                  <a:gd name="T9" fmla="*/ 0 h 64"/>
                  <a:gd name="T10" fmla="*/ 0 60000 65536"/>
                  <a:gd name="T11" fmla="*/ 0 60000 65536"/>
                  <a:gd name="T12" fmla="*/ 0 60000 65536"/>
                  <a:gd name="T13" fmla="*/ 0 60000 65536"/>
                  <a:gd name="T14" fmla="*/ 0 60000 65536"/>
                  <a:gd name="T15" fmla="*/ 0 w 33"/>
                  <a:gd name="T16" fmla="*/ 0 h 64"/>
                  <a:gd name="T17" fmla="*/ 33 w 33"/>
                  <a:gd name="T18" fmla="*/ 64 h 64"/>
                </a:gdLst>
                <a:ahLst/>
                <a:cxnLst>
                  <a:cxn ang="T10">
                    <a:pos x="T0" y="T1"/>
                  </a:cxn>
                  <a:cxn ang="T11">
                    <a:pos x="T2" y="T3"/>
                  </a:cxn>
                  <a:cxn ang="T12">
                    <a:pos x="T4" y="T5"/>
                  </a:cxn>
                  <a:cxn ang="T13">
                    <a:pos x="T6" y="T7"/>
                  </a:cxn>
                  <a:cxn ang="T14">
                    <a:pos x="T8" y="T9"/>
                  </a:cxn>
                </a:cxnLst>
                <a:rect l="T15" t="T16" r="T17" b="T18"/>
                <a:pathLst>
                  <a:path w="33" h="64">
                    <a:moveTo>
                      <a:pt x="32" y="0"/>
                    </a:moveTo>
                    <a:lnTo>
                      <a:pt x="0" y="18"/>
                    </a:lnTo>
                    <a:lnTo>
                      <a:pt x="0" y="63"/>
                    </a:lnTo>
                    <a:lnTo>
                      <a:pt x="32" y="45"/>
                    </a:lnTo>
                    <a:lnTo>
                      <a:pt x="32"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50" name="Freeform 53">
                <a:extLst>
                  <a:ext uri="{FF2B5EF4-FFF2-40B4-BE49-F238E27FC236}">
                    <a16:creationId xmlns:a16="http://schemas.microsoft.com/office/drawing/2014/main" id="{551FA57F-1796-8D9E-4E74-EF5A915F6CB8}"/>
                  </a:ext>
                </a:extLst>
              </p:cNvPr>
              <p:cNvSpPr>
                <a:spLocks/>
              </p:cNvSpPr>
              <p:nvPr/>
            </p:nvSpPr>
            <p:spPr bwMode="auto">
              <a:xfrm>
                <a:off x="1265" y="3238"/>
                <a:ext cx="99" cy="99"/>
              </a:xfrm>
              <a:custGeom>
                <a:avLst/>
                <a:gdLst>
                  <a:gd name="T0" fmla="*/ 0 w 107"/>
                  <a:gd name="T1" fmla="*/ 0 h 104"/>
                  <a:gd name="T2" fmla="*/ 106 w 107"/>
                  <a:gd name="T3" fmla="*/ 61 h 104"/>
                  <a:gd name="T4" fmla="*/ 106 w 107"/>
                  <a:gd name="T5" fmla="*/ 103 h 104"/>
                  <a:gd name="T6" fmla="*/ 0 w 107"/>
                  <a:gd name="T7" fmla="*/ 42 h 104"/>
                  <a:gd name="T8" fmla="*/ 0 w 107"/>
                  <a:gd name="T9" fmla="*/ 0 h 104"/>
                  <a:gd name="T10" fmla="*/ 0 60000 65536"/>
                  <a:gd name="T11" fmla="*/ 0 60000 65536"/>
                  <a:gd name="T12" fmla="*/ 0 60000 65536"/>
                  <a:gd name="T13" fmla="*/ 0 60000 65536"/>
                  <a:gd name="T14" fmla="*/ 0 60000 65536"/>
                  <a:gd name="T15" fmla="*/ 0 w 107"/>
                  <a:gd name="T16" fmla="*/ 0 h 104"/>
                  <a:gd name="T17" fmla="*/ 107 w 107"/>
                  <a:gd name="T18" fmla="*/ 104 h 104"/>
                </a:gdLst>
                <a:ahLst/>
                <a:cxnLst>
                  <a:cxn ang="T10">
                    <a:pos x="T0" y="T1"/>
                  </a:cxn>
                  <a:cxn ang="T11">
                    <a:pos x="T2" y="T3"/>
                  </a:cxn>
                  <a:cxn ang="T12">
                    <a:pos x="T4" y="T5"/>
                  </a:cxn>
                  <a:cxn ang="T13">
                    <a:pos x="T6" y="T7"/>
                  </a:cxn>
                  <a:cxn ang="T14">
                    <a:pos x="T8" y="T9"/>
                  </a:cxn>
                </a:cxnLst>
                <a:rect l="T15" t="T16" r="T17" b="T18"/>
                <a:pathLst>
                  <a:path w="107" h="104">
                    <a:moveTo>
                      <a:pt x="0" y="0"/>
                    </a:moveTo>
                    <a:lnTo>
                      <a:pt x="106" y="61"/>
                    </a:lnTo>
                    <a:lnTo>
                      <a:pt x="106" y="103"/>
                    </a:lnTo>
                    <a:lnTo>
                      <a:pt x="0" y="42"/>
                    </a:lnTo>
                    <a:lnTo>
                      <a:pt x="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51" name="Freeform 54">
                <a:extLst>
                  <a:ext uri="{FF2B5EF4-FFF2-40B4-BE49-F238E27FC236}">
                    <a16:creationId xmlns:a16="http://schemas.microsoft.com/office/drawing/2014/main" id="{1A8434A1-403F-045B-E827-978868B14168}"/>
                  </a:ext>
                </a:extLst>
              </p:cNvPr>
              <p:cNvSpPr>
                <a:spLocks/>
              </p:cNvSpPr>
              <p:nvPr/>
            </p:nvSpPr>
            <p:spPr bwMode="auto">
              <a:xfrm>
                <a:off x="1362" y="3273"/>
                <a:ext cx="37" cy="64"/>
              </a:xfrm>
              <a:custGeom>
                <a:avLst/>
                <a:gdLst>
                  <a:gd name="T0" fmla="*/ 40 w 41"/>
                  <a:gd name="T1" fmla="*/ 0 h 67"/>
                  <a:gd name="T2" fmla="*/ 0 w 41"/>
                  <a:gd name="T3" fmla="*/ 22 h 67"/>
                  <a:gd name="T4" fmla="*/ 0 w 41"/>
                  <a:gd name="T5" fmla="*/ 66 h 67"/>
                  <a:gd name="T6" fmla="*/ 40 w 41"/>
                  <a:gd name="T7" fmla="*/ 43 h 67"/>
                  <a:gd name="T8" fmla="*/ 40 w 41"/>
                  <a:gd name="T9" fmla="*/ 0 h 67"/>
                  <a:gd name="T10" fmla="*/ 0 60000 65536"/>
                  <a:gd name="T11" fmla="*/ 0 60000 65536"/>
                  <a:gd name="T12" fmla="*/ 0 60000 65536"/>
                  <a:gd name="T13" fmla="*/ 0 60000 65536"/>
                  <a:gd name="T14" fmla="*/ 0 60000 65536"/>
                  <a:gd name="T15" fmla="*/ 0 w 41"/>
                  <a:gd name="T16" fmla="*/ 0 h 67"/>
                  <a:gd name="T17" fmla="*/ 41 w 41"/>
                  <a:gd name="T18" fmla="*/ 67 h 67"/>
                </a:gdLst>
                <a:ahLst/>
                <a:cxnLst>
                  <a:cxn ang="T10">
                    <a:pos x="T0" y="T1"/>
                  </a:cxn>
                  <a:cxn ang="T11">
                    <a:pos x="T2" y="T3"/>
                  </a:cxn>
                  <a:cxn ang="T12">
                    <a:pos x="T4" y="T5"/>
                  </a:cxn>
                  <a:cxn ang="T13">
                    <a:pos x="T6" y="T7"/>
                  </a:cxn>
                  <a:cxn ang="T14">
                    <a:pos x="T8" y="T9"/>
                  </a:cxn>
                </a:cxnLst>
                <a:rect l="T15" t="T16" r="T17" b="T18"/>
                <a:pathLst>
                  <a:path w="41" h="67">
                    <a:moveTo>
                      <a:pt x="40" y="0"/>
                    </a:moveTo>
                    <a:lnTo>
                      <a:pt x="0" y="22"/>
                    </a:lnTo>
                    <a:lnTo>
                      <a:pt x="0" y="66"/>
                    </a:lnTo>
                    <a:lnTo>
                      <a:pt x="40" y="43"/>
                    </a:lnTo>
                    <a:lnTo>
                      <a:pt x="4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52" name="Freeform 55">
                <a:extLst>
                  <a:ext uri="{FF2B5EF4-FFF2-40B4-BE49-F238E27FC236}">
                    <a16:creationId xmlns:a16="http://schemas.microsoft.com/office/drawing/2014/main" id="{F8272F86-1204-B390-D64A-87804D52354F}"/>
                  </a:ext>
                </a:extLst>
              </p:cNvPr>
              <p:cNvSpPr>
                <a:spLocks/>
              </p:cNvSpPr>
              <p:nvPr/>
            </p:nvSpPr>
            <p:spPr bwMode="auto">
              <a:xfrm>
                <a:off x="1265" y="3217"/>
                <a:ext cx="134" cy="80"/>
              </a:xfrm>
              <a:custGeom>
                <a:avLst/>
                <a:gdLst>
                  <a:gd name="T0" fmla="*/ 145 w 146"/>
                  <a:gd name="T1" fmla="*/ 61 h 84"/>
                  <a:gd name="T2" fmla="*/ 105 w 146"/>
                  <a:gd name="T3" fmla="*/ 83 h 84"/>
                  <a:gd name="T4" fmla="*/ 0 w 146"/>
                  <a:gd name="T5" fmla="*/ 21 h 84"/>
                  <a:gd name="T6" fmla="*/ 37 w 146"/>
                  <a:gd name="T7" fmla="*/ 0 h 84"/>
                  <a:gd name="T8" fmla="*/ 145 w 146"/>
                  <a:gd name="T9" fmla="*/ 61 h 84"/>
                  <a:gd name="T10" fmla="*/ 0 60000 65536"/>
                  <a:gd name="T11" fmla="*/ 0 60000 65536"/>
                  <a:gd name="T12" fmla="*/ 0 60000 65536"/>
                  <a:gd name="T13" fmla="*/ 0 60000 65536"/>
                  <a:gd name="T14" fmla="*/ 0 60000 65536"/>
                  <a:gd name="T15" fmla="*/ 0 w 146"/>
                  <a:gd name="T16" fmla="*/ 0 h 84"/>
                  <a:gd name="T17" fmla="*/ 146 w 146"/>
                  <a:gd name="T18" fmla="*/ 84 h 84"/>
                </a:gdLst>
                <a:ahLst/>
                <a:cxnLst>
                  <a:cxn ang="T10">
                    <a:pos x="T0" y="T1"/>
                  </a:cxn>
                  <a:cxn ang="T11">
                    <a:pos x="T2" y="T3"/>
                  </a:cxn>
                  <a:cxn ang="T12">
                    <a:pos x="T4" y="T5"/>
                  </a:cxn>
                  <a:cxn ang="T13">
                    <a:pos x="T6" y="T7"/>
                  </a:cxn>
                  <a:cxn ang="T14">
                    <a:pos x="T8" y="T9"/>
                  </a:cxn>
                </a:cxnLst>
                <a:rect l="T15" t="T16" r="T17" b="T18"/>
                <a:pathLst>
                  <a:path w="146" h="84">
                    <a:moveTo>
                      <a:pt x="145" y="61"/>
                    </a:moveTo>
                    <a:lnTo>
                      <a:pt x="105" y="83"/>
                    </a:lnTo>
                    <a:lnTo>
                      <a:pt x="0" y="21"/>
                    </a:lnTo>
                    <a:lnTo>
                      <a:pt x="37" y="0"/>
                    </a:lnTo>
                    <a:lnTo>
                      <a:pt x="145" y="61"/>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53" name="Freeform 56">
                <a:extLst>
                  <a:ext uri="{FF2B5EF4-FFF2-40B4-BE49-F238E27FC236}">
                    <a16:creationId xmlns:a16="http://schemas.microsoft.com/office/drawing/2014/main" id="{4A6717D3-BA84-0BFE-C428-953C312104C2}"/>
                  </a:ext>
                </a:extLst>
              </p:cNvPr>
              <p:cNvSpPr>
                <a:spLocks/>
              </p:cNvSpPr>
              <p:nvPr/>
            </p:nvSpPr>
            <p:spPr bwMode="auto">
              <a:xfrm>
                <a:off x="1514" y="3229"/>
                <a:ext cx="30" cy="61"/>
              </a:xfrm>
              <a:custGeom>
                <a:avLst/>
                <a:gdLst>
                  <a:gd name="T0" fmla="*/ 31 w 32"/>
                  <a:gd name="T1" fmla="*/ 0 h 64"/>
                  <a:gd name="T2" fmla="*/ 0 w 32"/>
                  <a:gd name="T3" fmla="*/ 18 h 64"/>
                  <a:gd name="T4" fmla="*/ 0 w 32"/>
                  <a:gd name="T5" fmla="*/ 63 h 64"/>
                  <a:gd name="T6" fmla="*/ 31 w 32"/>
                  <a:gd name="T7" fmla="*/ 45 h 64"/>
                  <a:gd name="T8" fmla="*/ 31 w 32"/>
                  <a:gd name="T9" fmla="*/ 0 h 64"/>
                  <a:gd name="T10" fmla="*/ 0 60000 65536"/>
                  <a:gd name="T11" fmla="*/ 0 60000 65536"/>
                  <a:gd name="T12" fmla="*/ 0 60000 65536"/>
                  <a:gd name="T13" fmla="*/ 0 60000 65536"/>
                  <a:gd name="T14" fmla="*/ 0 60000 65536"/>
                  <a:gd name="T15" fmla="*/ 0 w 32"/>
                  <a:gd name="T16" fmla="*/ 0 h 64"/>
                  <a:gd name="T17" fmla="*/ 32 w 32"/>
                  <a:gd name="T18" fmla="*/ 64 h 64"/>
                </a:gdLst>
                <a:ahLst/>
                <a:cxnLst>
                  <a:cxn ang="T10">
                    <a:pos x="T0" y="T1"/>
                  </a:cxn>
                  <a:cxn ang="T11">
                    <a:pos x="T2" y="T3"/>
                  </a:cxn>
                  <a:cxn ang="T12">
                    <a:pos x="T4" y="T5"/>
                  </a:cxn>
                  <a:cxn ang="T13">
                    <a:pos x="T6" y="T7"/>
                  </a:cxn>
                  <a:cxn ang="T14">
                    <a:pos x="T8" y="T9"/>
                  </a:cxn>
                </a:cxnLst>
                <a:rect l="T15" t="T16" r="T17" b="T18"/>
                <a:pathLst>
                  <a:path w="32" h="64">
                    <a:moveTo>
                      <a:pt x="31" y="0"/>
                    </a:moveTo>
                    <a:lnTo>
                      <a:pt x="0" y="18"/>
                    </a:lnTo>
                    <a:lnTo>
                      <a:pt x="0" y="63"/>
                    </a:lnTo>
                    <a:lnTo>
                      <a:pt x="31" y="45"/>
                    </a:lnTo>
                    <a:lnTo>
                      <a:pt x="31"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54" name="Freeform 57">
                <a:extLst>
                  <a:ext uri="{FF2B5EF4-FFF2-40B4-BE49-F238E27FC236}">
                    <a16:creationId xmlns:a16="http://schemas.microsoft.com/office/drawing/2014/main" id="{6AA3DB30-2C11-DAE2-146D-EB813E03A3DA}"/>
                  </a:ext>
                </a:extLst>
              </p:cNvPr>
              <p:cNvSpPr>
                <a:spLocks/>
              </p:cNvSpPr>
              <p:nvPr/>
            </p:nvSpPr>
            <p:spPr bwMode="auto">
              <a:xfrm>
                <a:off x="1248" y="3104"/>
                <a:ext cx="54" cy="68"/>
              </a:xfrm>
              <a:custGeom>
                <a:avLst/>
                <a:gdLst>
                  <a:gd name="T0" fmla="*/ 58 w 59"/>
                  <a:gd name="T1" fmla="*/ 0 h 71"/>
                  <a:gd name="T2" fmla="*/ 58 w 59"/>
                  <a:gd name="T3" fmla="*/ 70 h 71"/>
                  <a:gd name="T4" fmla="*/ 0 w 59"/>
                  <a:gd name="T5" fmla="*/ 36 h 71"/>
                  <a:gd name="T6" fmla="*/ 58 w 59"/>
                  <a:gd name="T7" fmla="*/ 0 h 71"/>
                  <a:gd name="T8" fmla="*/ 0 60000 65536"/>
                  <a:gd name="T9" fmla="*/ 0 60000 65536"/>
                  <a:gd name="T10" fmla="*/ 0 60000 65536"/>
                  <a:gd name="T11" fmla="*/ 0 60000 65536"/>
                  <a:gd name="T12" fmla="*/ 0 w 59"/>
                  <a:gd name="T13" fmla="*/ 0 h 71"/>
                  <a:gd name="T14" fmla="*/ 59 w 59"/>
                  <a:gd name="T15" fmla="*/ 71 h 71"/>
                </a:gdLst>
                <a:ahLst/>
                <a:cxnLst>
                  <a:cxn ang="T8">
                    <a:pos x="T0" y="T1"/>
                  </a:cxn>
                  <a:cxn ang="T9">
                    <a:pos x="T2" y="T3"/>
                  </a:cxn>
                  <a:cxn ang="T10">
                    <a:pos x="T4" y="T5"/>
                  </a:cxn>
                  <a:cxn ang="T11">
                    <a:pos x="T6" y="T7"/>
                  </a:cxn>
                </a:cxnLst>
                <a:rect l="T12" t="T13" r="T14" b="T15"/>
                <a:pathLst>
                  <a:path w="59" h="71">
                    <a:moveTo>
                      <a:pt x="58" y="0"/>
                    </a:moveTo>
                    <a:lnTo>
                      <a:pt x="58" y="70"/>
                    </a:lnTo>
                    <a:lnTo>
                      <a:pt x="0" y="36"/>
                    </a:lnTo>
                    <a:lnTo>
                      <a:pt x="58"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55" name="Freeform 58">
                <a:extLst>
                  <a:ext uri="{FF2B5EF4-FFF2-40B4-BE49-F238E27FC236}">
                    <a16:creationId xmlns:a16="http://schemas.microsoft.com/office/drawing/2014/main" id="{504394A5-2131-AFDB-41E6-0B7BFD1DF9FB}"/>
                  </a:ext>
                </a:extLst>
              </p:cNvPr>
              <p:cNvSpPr>
                <a:spLocks/>
              </p:cNvSpPr>
              <p:nvPr/>
            </p:nvSpPr>
            <p:spPr bwMode="auto">
              <a:xfrm>
                <a:off x="1301" y="3004"/>
                <a:ext cx="166" cy="167"/>
              </a:xfrm>
              <a:custGeom>
                <a:avLst/>
                <a:gdLst>
                  <a:gd name="T0" fmla="*/ 180 w 181"/>
                  <a:gd name="T1" fmla="*/ 69 h 175"/>
                  <a:gd name="T2" fmla="*/ 0 w 181"/>
                  <a:gd name="T3" fmla="*/ 174 h 175"/>
                  <a:gd name="T4" fmla="*/ 0 w 181"/>
                  <a:gd name="T5" fmla="*/ 104 h 175"/>
                  <a:gd name="T6" fmla="*/ 180 w 181"/>
                  <a:gd name="T7" fmla="*/ 0 h 175"/>
                  <a:gd name="T8" fmla="*/ 180 w 181"/>
                  <a:gd name="T9" fmla="*/ 69 h 175"/>
                  <a:gd name="T10" fmla="*/ 0 60000 65536"/>
                  <a:gd name="T11" fmla="*/ 0 60000 65536"/>
                  <a:gd name="T12" fmla="*/ 0 60000 65536"/>
                  <a:gd name="T13" fmla="*/ 0 60000 65536"/>
                  <a:gd name="T14" fmla="*/ 0 60000 65536"/>
                  <a:gd name="T15" fmla="*/ 0 w 181"/>
                  <a:gd name="T16" fmla="*/ 0 h 175"/>
                  <a:gd name="T17" fmla="*/ 181 w 181"/>
                  <a:gd name="T18" fmla="*/ 175 h 175"/>
                </a:gdLst>
                <a:ahLst/>
                <a:cxnLst>
                  <a:cxn ang="T10">
                    <a:pos x="T0" y="T1"/>
                  </a:cxn>
                  <a:cxn ang="T11">
                    <a:pos x="T2" y="T3"/>
                  </a:cxn>
                  <a:cxn ang="T12">
                    <a:pos x="T4" y="T5"/>
                  </a:cxn>
                  <a:cxn ang="T13">
                    <a:pos x="T6" y="T7"/>
                  </a:cxn>
                  <a:cxn ang="T14">
                    <a:pos x="T8" y="T9"/>
                  </a:cxn>
                </a:cxnLst>
                <a:rect l="T15" t="T16" r="T17" b="T18"/>
                <a:pathLst>
                  <a:path w="181" h="175">
                    <a:moveTo>
                      <a:pt x="180" y="69"/>
                    </a:moveTo>
                    <a:lnTo>
                      <a:pt x="0" y="174"/>
                    </a:lnTo>
                    <a:lnTo>
                      <a:pt x="0" y="104"/>
                    </a:lnTo>
                    <a:lnTo>
                      <a:pt x="180" y="0"/>
                    </a:lnTo>
                    <a:lnTo>
                      <a:pt x="180" y="69"/>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56" name="Freeform 59">
                <a:extLst>
                  <a:ext uri="{FF2B5EF4-FFF2-40B4-BE49-F238E27FC236}">
                    <a16:creationId xmlns:a16="http://schemas.microsoft.com/office/drawing/2014/main" id="{82BF216F-09BE-05F7-ED43-D8FF41E966A6}"/>
                  </a:ext>
                </a:extLst>
              </p:cNvPr>
              <p:cNvSpPr>
                <a:spLocks/>
              </p:cNvSpPr>
              <p:nvPr/>
            </p:nvSpPr>
            <p:spPr bwMode="auto">
              <a:xfrm>
                <a:off x="1321" y="3149"/>
                <a:ext cx="55" cy="66"/>
              </a:xfrm>
              <a:custGeom>
                <a:avLst/>
                <a:gdLst>
                  <a:gd name="T0" fmla="*/ 58 w 59"/>
                  <a:gd name="T1" fmla="*/ 0 h 70"/>
                  <a:gd name="T2" fmla="*/ 58 w 59"/>
                  <a:gd name="T3" fmla="*/ 69 h 70"/>
                  <a:gd name="T4" fmla="*/ 0 w 59"/>
                  <a:gd name="T5" fmla="*/ 35 h 70"/>
                  <a:gd name="T6" fmla="*/ 58 w 59"/>
                  <a:gd name="T7" fmla="*/ 0 h 70"/>
                  <a:gd name="T8" fmla="*/ 0 60000 65536"/>
                  <a:gd name="T9" fmla="*/ 0 60000 65536"/>
                  <a:gd name="T10" fmla="*/ 0 60000 65536"/>
                  <a:gd name="T11" fmla="*/ 0 60000 65536"/>
                  <a:gd name="T12" fmla="*/ 0 w 59"/>
                  <a:gd name="T13" fmla="*/ 0 h 70"/>
                  <a:gd name="T14" fmla="*/ 59 w 59"/>
                  <a:gd name="T15" fmla="*/ 70 h 70"/>
                </a:gdLst>
                <a:ahLst/>
                <a:cxnLst>
                  <a:cxn ang="T8">
                    <a:pos x="T0" y="T1"/>
                  </a:cxn>
                  <a:cxn ang="T9">
                    <a:pos x="T2" y="T3"/>
                  </a:cxn>
                  <a:cxn ang="T10">
                    <a:pos x="T4" y="T5"/>
                  </a:cxn>
                  <a:cxn ang="T11">
                    <a:pos x="T6" y="T7"/>
                  </a:cxn>
                </a:cxnLst>
                <a:rect l="T12" t="T13" r="T14" b="T15"/>
                <a:pathLst>
                  <a:path w="59" h="70">
                    <a:moveTo>
                      <a:pt x="58" y="0"/>
                    </a:moveTo>
                    <a:lnTo>
                      <a:pt x="58" y="69"/>
                    </a:lnTo>
                    <a:lnTo>
                      <a:pt x="0" y="35"/>
                    </a:lnTo>
                    <a:lnTo>
                      <a:pt x="58"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57" name="Freeform 60">
                <a:extLst>
                  <a:ext uri="{FF2B5EF4-FFF2-40B4-BE49-F238E27FC236}">
                    <a16:creationId xmlns:a16="http://schemas.microsoft.com/office/drawing/2014/main" id="{D6579DF8-2A75-0CB7-F0DD-C040AEFE7AFC}"/>
                  </a:ext>
                </a:extLst>
              </p:cNvPr>
              <p:cNvSpPr>
                <a:spLocks/>
              </p:cNvSpPr>
              <p:nvPr/>
            </p:nvSpPr>
            <p:spPr bwMode="auto">
              <a:xfrm>
                <a:off x="1375" y="3048"/>
                <a:ext cx="167" cy="167"/>
              </a:xfrm>
              <a:custGeom>
                <a:avLst/>
                <a:gdLst>
                  <a:gd name="T0" fmla="*/ 181 w 182"/>
                  <a:gd name="T1" fmla="*/ 70 h 176"/>
                  <a:gd name="T2" fmla="*/ 0 w 182"/>
                  <a:gd name="T3" fmla="*/ 175 h 176"/>
                  <a:gd name="T4" fmla="*/ 0 w 182"/>
                  <a:gd name="T5" fmla="*/ 105 h 176"/>
                  <a:gd name="T6" fmla="*/ 181 w 182"/>
                  <a:gd name="T7" fmla="*/ 0 h 176"/>
                  <a:gd name="T8" fmla="*/ 181 w 182"/>
                  <a:gd name="T9" fmla="*/ 70 h 176"/>
                  <a:gd name="T10" fmla="*/ 0 60000 65536"/>
                  <a:gd name="T11" fmla="*/ 0 60000 65536"/>
                  <a:gd name="T12" fmla="*/ 0 60000 65536"/>
                  <a:gd name="T13" fmla="*/ 0 60000 65536"/>
                  <a:gd name="T14" fmla="*/ 0 60000 65536"/>
                  <a:gd name="T15" fmla="*/ 0 w 182"/>
                  <a:gd name="T16" fmla="*/ 0 h 176"/>
                  <a:gd name="T17" fmla="*/ 182 w 182"/>
                  <a:gd name="T18" fmla="*/ 176 h 176"/>
                </a:gdLst>
                <a:ahLst/>
                <a:cxnLst>
                  <a:cxn ang="T10">
                    <a:pos x="T0" y="T1"/>
                  </a:cxn>
                  <a:cxn ang="T11">
                    <a:pos x="T2" y="T3"/>
                  </a:cxn>
                  <a:cxn ang="T12">
                    <a:pos x="T4" y="T5"/>
                  </a:cxn>
                  <a:cxn ang="T13">
                    <a:pos x="T6" y="T7"/>
                  </a:cxn>
                  <a:cxn ang="T14">
                    <a:pos x="T8" y="T9"/>
                  </a:cxn>
                </a:cxnLst>
                <a:rect l="T15" t="T16" r="T17" b="T18"/>
                <a:pathLst>
                  <a:path w="182" h="176">
                    <a:moveTo>
                      <a:pt x="181" y="70"/>
                    </a:moveTo>
                    <a:lnTo>
                      <a:pt x="0" y="175"/>
                    </a:lnTo>
                    <a:lnTo>
                      <a:pt x="0" y="105"/>
                    </a:lnTo>
                    <a:lnTo>
                      <a:pt x="181" y="0"/>
                    </a:lnTo>
                    <a:lnTo>
                      <a:pt x="181" y="7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58" name="Freeform 61">
                <a:extLst>
                  <a:ext uri="{FF2B5EF4-FFF2-40B4-BE49-F238E27FC236}">
                    <a16:creationId xmlns:a16="http://schemas.microsoft.com/office/drawing/2014/main" id="{88909D61-F0FE-CF5B-AD59-48414099B25D}"/>
                  </a:ext>
                </a:extLst>
              </p:cNvPr>
              <p:cNvSpPr>
                <a:spLocks/>
              </p:cNvSpPr>
              <p:nvPr/>
            </p:nvSpPr>
            <p:spPr bwMode="auto">
              <a:xfrm>
                <a:off x="1396" y="3194"/>
                <a:ext cx="53" cy="65"/>
              </a:xfrm>
              <a:custGeom>
                <a:avLst/>
                <a:gdLst>
                  <a:gd name="T0" fmla="*/ 57 w 58"/>
                  <a:gd name="T1" fmla="*/ 0 h 69"/>
                  <a:gd name="T2" fmla="*/ 57 w 58"/>
                  <a:gd name="T3" fmla="*/ 68 h 69"/>
                  <a:gd name="T4" fmla="*/ 0 w 58"/>
                  <a:gd name="T5" fmla="*/ 35 h 69"/>
                  <a:gd name="T6" fmla="*/ 57 w 58"/>
                  <a:gd name="T7" fmla="*/ 0 h 69"/>
                  <a:gd name="T8" fmla="*/ 0 60000 65536"/>
                  <a:gd name="T9" fmla="*/ 0 60000 65536"/>
                  <a:gd name="T10" fmla="*/ 0 60000 65536"/>
                  <a:gd name="T11" fmla="*/ 0 60000 65536"/>
                  <a:gd name="T12" fmla="*/ 0 w 58"/>
                  <a:gd name="T13" fmla="*/ 0 h 69"/>
                  <a:gd name="T14" fmla="*/ 58 w 58"/>
                  <a:gd name="T15" fmla="*/ 69 h 69"/>
                </a:gdLst>
                <a:ahLst/>
                <a:cxnLst>
                  <a:cxn ang="T8">
                    <a:pos x="T0" y="T1"/>
                  </a:cxn>
                  <a:cxn ang="T9">
                    <a:pos x="T2" y="T3"/>
                  </a:cxn>
                  <a:cxn ang="T10">
                    <a:pos x="T4" y="T5"/>
                  </a:cxn>
                  <a:cxn ang="T11">
                    <a:pos x="T6" y="T7"/>
                  </a:cxn>
                </a:cxnLst>
                <a:rect l="T12" t="T13" r="T14" b="T15"/>
                <a:pathLst>
                  <a:path w="58" h="69">
                    <a:moveTo>
                      <a:pt x="57" y="0"/>
                    </a:moveTo>
                    <a:lnTo>
                      <a:pt x="57" y="68"/>
                    </a:lnTo>
                    <a:lnTo>
                      <a:pt x="0" y="35"/>
                    </a:lnTo>
                    <a:lnTo>
                      <a:pt x="57"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59" name="Freeform 62">
                <a:extLst>
                  <a:ext uri="{FF2B5EF4-FFF2-40B4-BE49-F238E27FC236}">
                    <a16:creationId xmlns:a16="http://schemas.microsoft.com/office/drawing/2014/main" id="{765588FB-48FD-C29A-B5FF-D57DCA6A9FBB}"/>
                  </a:ext>
                </a:extLst>
              </p:cNvPr>
              <p:cNvSpPr>
                <a:spLocks/>
              </p:cNvSpPr>
              <p:nvPr/>
            </p:nvSpPr>
            <p:spPr bwMode="auto">
              <a:xfrm>
                <a:off x="1449" y="3095"/>
                <a:ext cx="167" cy="164"/>
              </a:xfrm>
              <a:custGeom>
                <a:avLst/>
                <a:gdLst>
                  <a:gd name="T0" fmla="*/ 181 w 182"/>
                  <a:gd name="T1" fmla="*/ 68 h 173"/>
                  <a:gd name="T2" fmla="*/ 0 w 182"/>
                  <a:gd name="T3" fmla="*/ 172 h 173"/>
                  <a:gd name="T4" fmla="*/ 0 w 182"/>
                  <a:gd name="T5" fmla="*/ 103 h 173"/>
                  <a:gd name="T6" fmla="*/ 181 w 182"/>
                  <a:gd name="T7" fmla="*/ 0 h 173"/>
                  <a:gd name="T8" fmla="*/ 181 w 182"/>
                  <a:gd name="T9" fmla="*/ 68 h 173"/>
                  <a:gd name="T10" fmla="*/ 0 60000 65536"/>
                  <a:gd name="T11" fmla="*/ 0 60000 65536"/>
                  <a:gd name="T12" fmla="*/ 0 60000 65536"/>
                  <a:gd name="T13" fmla="*/ 0 60000 65536"/>
                  <a:gd name="T14" fmla="*/ 0 60000 65536"/>
                  <a:gd name="T15" fmla="*/ 0 w 182"/>
                  <a:gd name="T16" fmla="*/ 0 h 173"/>
                  <a:gd name="T17" fmla="*/ 182 w 182"/>
                  <a:gd name="T18" fmla="*/ 173 h 173"/>
                </a:gdLst>
                <a:ahLst/>
                <a:cxnLst>
                  <a:cxn ang="T10">
                    <a:pos x="T0" y="T1"/>
                  </a:cxn>
                  <a:cxn ang="T11">
                    <a:pos x="T2" y="T3"/>
                  </a:cxn>
                  <a:cxn ang="T12">
                    <a:pos x="T4" y="T5"/>
                  </a:cxn>
                  <a:cxn ang="T13">
                    <a:pos x="T6" y="T7"/>
                  </a:cxn>
                  <a:cxn ang="T14">
                    <a:pos x="T8" y="T9"/>
                  </a:cxn>
                </a:cxnLst>
                <a:rect l="T15" t="T16" r="T17" b="T18"/>
                <a:pathLst>
                  <a:path w="182" h="173">
                    <a:moveTo>
                      <a:pt x="181" y="68"/>
                    </a:moveTo>
                    <a:lnTo>
                      <a:pt x="0" y="172"/>
                    </a:lnTo>
                    <a:lnTo>
                      <a:pt x="0" y="103"/>
                    </a:lnTo>
                    <a:lnTo>
                      <a:pt x="181" y="0"/>
                    </a:lnTo>
                    <a:lnTo>
                      <a:pt x="181" y="68"/>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60" name="Freeform 63">
                <a:extLst>
                  <a:ext uri="{FF2B5EF4-FFF2-40B4-BE49-F238E27FC236}">
                    <a16:creationId xmlns:a16="http://schemas.microsoft.com/office/drawing/2014/main" id="{98975318-BA13-2A8F-080E-BD687F0A6617}"/>
                  </a:ext>
                </a:extLst>
              </p:cNvPr>
              <p:cNvSpPr>
                <a:spLocks/>
              </p:cNvSpPr>
              <p:nvPr/>
            </p:nvSpPr>
            <p:spPr bwMode="auto">
              <a:xfrm>
                <a:off x="1380" y="3061"/>
                <a:ext cx="152" cy="144"/>
              </a:xfrm>
              <a:custGeom>
                <a:avLst/>
                <a:gdLst>
                  <a:gd name="T0" fmla="*/ 165 w 166"/>
                  <a:gd name="T1" fmla="*/ 55 h 152"/>
                  <a:gd name="T2" fmla="*/ 165 w 166"/>
                  <a:gd name="T3" fmla="*/ 0 h 152"/>
                  <a:gd name="T4" fmla="*/ 0 w 166"/>
                  <a:gd name="T5" fmla="*/ 93 h 152"/>
                  <a:gd name="T6" fmla="*/ 0 w 166"/>
                  <a:gd name="T7" fmla="*/ 151 h 152"/>
                  <a:gd name="T8" fmla="*/ 165 w 166"/>
                  <a:gd name="T9" fmla="*/ 55 h 152"/>
                  <a:gd name="T10" fmla="*/ 0 60000 65536"/>
                  <a:gd name="T11" fmla="*/ 0 60000 65536"/>
                  <a:gd name="T12" fmla="*/ 0 60000 65536"/>
                  <a:gd name="T13" fmla="*/ 0 60000 65536"/>
                  <a:gd name="T14" fmla="*/ 0 60000 65536"/>
                  <a:gd name="T15" fmla="*/ 0 w 166"/>
                  <a:gd name="T16" fmla="*/ 0 h 152"/>
                  <a:gd name="T17" fmla="*/ 166 w 166"/>
                  <a:gd name="T18" fmla="*/ 152 h 152"/>
                </a:gdLst>
                <a:ahLst/>
                <a:cxnLst>
                  <a:cxn ang="T10">
                    <a:pos x="T0" y="T1"/>
                  </a:cxn>
                  <a:cxn ang="T11">
                    <a:pos x="T2" y="T3"/>
                  </a:cxn>
                  <a:cxn ang="T12">
                    <a:pos x="T4" y="T5"/>
                  </a:cxn>
                  <a:cxn ang="T13">
                    <a:pos x="T6" y="T7"/>
                  </a:cxn>
                  <a:cxn ang="T14">
                    <a:pos x="T8" y="T9"/>
                  </a:cxn>
                </a:cxnLst>
                <a:rect l="T15" t="T16" r="T17" b="T18"/>
                <a:pathLst>
                  <a:path w="166" h="152">
                    <a:moveTo>
                      <a:pt x="165" y="55"/>
                    </a:moveTo>
                    <a:lnTo>
                      <a:pt x="165" y="0"/>
                    </a:lnTo>
                    <a:lnTo>
                      <a:pt x="0" y="93"/>
                    </a:lnTo>
                    <a:lnTo>
                      <a:pt x="0" y="151"/>
                    </a:lnTo>
                    <a:lnTo>
                      <a:pt x="165" y="55"/>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61" name="Freeform 64">
                <a:extLst>
                  <a:ext uri="{FF2B5EF4-FFF2-40B4-BE49-F238E27FC236}">
                    <a16:creationId xmlns:a16="http://schemas.microsoft.com/office/drawing/2014/main" id="{3D7C20F3-B32C-F573-B118-0827C501BB24}"/>
                  </a:ext>
                </a:extLst>
              </p:cNvPr>
              <p:cNvSpPr>
                <a:spLocks/>
              </p:cNvSpPr>
              <p:nvPr/>
            </p:nvSpPr>
            <p:spPr bwMode="auto">
              <a:xfrm>
                <a:off x="1568" y="3195"/>
                <a:ext cx="31" cy="61"/>
              </a:xfrm>
              <a:custGeom>
                <a:avLst/>
                <a:gdLst>
                  <a:gd name="T0" fmla="*/ 32 w 33"/>
                  <a:gd name="T1" fmla="*/ 0 h 64"/>
                  <a:gd name="T2" fmla="*/ 0 w 33"/>
                  <a:gd name="T3" fmla="*/ 18 h 64"/>
                  <a:gd name="T4" fmla="*/ 0 w 33"/>
                  <a:gd name="T5" fmla="*/ 63 h 64"/>
                  <a:gd name="T6" fmla="*/ 32 w 33"/>
                  <a:gd name="T7" fmla="*/ 45 h 64"/>
                  <a:gd name="T8" fmla="*/ 32 w 33"/>
                  <a:gd name="T9" fmla="*/ 0 h 64"/>
                  <a:gd name="T10" fmla="*/ 0 60000 65536"/>
                  <a:gd name="T11" fmla="*/ 0 60000 65536"/>
                  <a:gd name="T12" fmla="*/ 0 60000 65536"/>
                  <a:gd name="T13" fmla="*/ 0 60000 65536"/>
                  <a:gd name="T14" fmla="*/ 0 60000 65536"/>
                  <a:gd name="T15" fmla="*/ 0 w 33"/>
                  <a:gd name="T16" fmla="*/ 0 h 64"/>
                  <a:gd name="T17" fmla="*/ 33 w 33"/>
                  <a:gd name="T18" fmla="*/ 64 h 64"/>
                </a:gdLst>
                <a:ahLst/>
                <a:cxnLst>
                  <a:cxn ang="T10">
                    <a:pos x="T0" y="T1"/>
                  </a:cxn>
                  <a:cxn ang="T11">
                    <a:pos x="T2" y="T3"/>
                  </a:cxn>
                  <a:cxn ang="T12">
                    <a:pos x="T4" y="T5"/>
                  </a:cxn>
                  <a:cxn ang="T13">
                    <a:pos x="T6" y="T7"/>
                  </a:cxn>
                  <a:cxn ang="T14">
                    <a:pos x="T8" y="T9"/>
                  </a:cxn>
                </a:cxnLst>
                <a:rect l="T15" t="T16" r="T17" b="T18"/>
                <a:pathLst>
                  <a:path w="33" h="64">
                    <a:moveTo>
                      <a:pt x="32" y="0"/>
                    </a:moveTo>
                    <a:lnTo>
                      <a:pt x="0" y="18"/>
                    </a:lnTo>
                    <a:lnTo>
                      <a:pt x="0" y="63"/>
                    </a:lnTo>
                    <a:lnTo>
                      <a:pt x="32" y="45"/>
                    </a:lnTo>
                    <a:lnTo>
                      <a:pt x="32"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62" name="Freeform 65">
                <a:extLst>
                  <a:ext uri="{FF2B5EF4-FFF2-40B4-BE49-F238E27FC236}">
                    <a16:creationId xmlns:a16="http://schemas.microsoft.com/office/drawing/2014/main" id="{C4280554-085F-4CAD-84B0-9B1E9DAA9D21}"/>
                  </a:ext>
                </a:extLst>
              </p:cNvPr>
              <p:cNvSpPr>
                <a:spLocks/>
              </p:cNvSpPr>
              <p:nvPr/>
            </p:nvSpPr>
            <p:spPr bwMode="auto">
              <a:xfrm>
                <a:off x="1454" y="3106"/>
                <a:ext cx="152" cy="145"/>
              </a:xfrm>
              <a:custGeom>
                <a:avLst/>
                <a:gdLst>
                  <a:gd name="T0" fmla="*/ 165 w 166"/>
                  <a:gd name="T1" fmla="*/ 55 h 152"/>
                  <a:gd name="T2" fmla="*/ 165 w 166"/>
                  <a:gd name="T3" fmla="*/ 0 h 152"/>
                  <a:gd name="T4" fmla="*/ 0 w 166"/>
                  <a:gd name="T5" fmla="*/ 93 h 152"/>
                  <a:gd name="T6" fmla="*/ 0 w 166"/>
                  <a:gd name="T7" fmla="*/ 151 h 152"/>
                  <a:gd name="T8" fmla="*/ 165 w 166"/>
                  <a:gd name="T9" fmla="*/ 55 h 152"/>
                  <a:gd name="T10" fmla="*/ 0 60000 65536"/>
                  <a:gd name="T11" fmla="*/ 0 60000 65536"/>
                  <a:gd name="T12" fmla="*/ 0 60000 65536"/>
                  <a:gd name="T13" fmla="*/ 0 60000 65536"/>
                  <a:gd name="T14" fmla="*/ 0 60000 65536"/>
                  <a:gd name="T15" fmla="*/ 0 w 166"/>
                  <a:gd name="T16" fmla="*/ 0 h 152"/>
                  <a:gd name="T17" fmla="*/ 166 w 166"/>
                  <a:gd name="T18" fmla="*/ 152 h 152"/>
                </a:gdLst>
                <a:ahLst/>
                <a:cxnLst>
                  <a:cxn ang="T10">
                    <a:pos x="T0" y="T1"/>
                  </a:cxn>
                  <a:cxn ang="T11">
                    <a:pos x="T2" y="T3"/>
                  </a:cxn>
                  <a:cxn ang="T12">
                    <a:pos x="T4" y="T5"/>
                  </a:cxn>
                  <a:cxn ang="T13">
                    <a:pos x="T6" y="T7"/>
                  </a:cxn>
                  <a:cxn ang="T14">
                    <a:pos x="T8" y="T9"/>
                  </a:cxn>
                </a:cxnLst>
                <a:rect l="T15" t="T16" r="T17" b="T18"/>
                <a:pathLst>
                  <a:path w="166" h="152">
                    <a:moveTo>
                      <a:pt x="165" y="55"/>
                    </a:moveTo>
                    <a:lnTo>
                      <a:pt x="165" y="0"/>
                    </a:lnTo>
                    <a:lnTo>
                      <a:pt x="0" y="93"/>
                    </a:lnTo>
                    <a:lnTo>
                      <a:pt x="0" y="151"/>
                    </a:lnTo>
                    <a:lnTo>
                      <a:pt x="165" y="55"/>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63" name="Freeform 66">
                <a:extLst>
                  <a:ext uri="{FF2B5EF4-FFF2-40B4-BE49-F238E27FC236}">
                    <a16:creationId xmlns:a16="http://schemas.microsoft.com/office/drawing/2014/main" id="{D4F7BFC4-CA68-5A4F-9A81-14830784B727}"/>
                  </a:ext>
                </a:extLst>
              </p:cNvPr>
              <p:cNvSpPr>
                <a:spLocks/>
              </p:cNvSpPr>
              <p:nvPr/>
            </p:nvSpPr>
            <p:spPr bwMode="auto">
              <a:xfrm>
                <a:off x="1303" y="3017"/>
                <a:ext cx="152" cy="145"/>
              </a:xfrm>
              <a:custGeom>
                <a:avLst/>
                <a:gdLst>
                  <a:gd name="T0" fmla="*/ 165 w 166"/>
                  <a:gd name="T1" fmla="*/ 55 h 153"/>
                  <a:gd name="T2" fmla="*/ 165 w 166"/>
                  <a:gd name="T3" fmla="*/ 0 h 153"/>
                  <a:gd name="T4" fmla="*/ 0 w 166"/>
                  <a:gd name="T5" fmla="*/ 93 h 153"/>
                  <a:gd name="T6" fmla="*/ 0 w 166"/>
                  <a:gd name="T7" fmla="*/ 152 h 153"/>
                  <a:gd name="T8" fmla="*/ 165 w 166"/>
                  <a:gd name="T9" fmla="*/ 55 h 153"/>
                  <a:gd name="T10" fmla="*/ 0 60000 65536"/>
                  <a:gd name="T11" fmla="*/ 0 60000 65536"/>
                  <a:gd name="T12" fmla="*/ 0 60000 65536"/>
                  <a:gd name="T13" fmla="*/ 0 60000 65536"/>
                  <a:gd name="T14" fmla="*/ 0 60000 65536"/>
                  <a:gd name="T15" fmla="*/ 0 w 166"/>
                  <a:gd name="T16" fmla="*/ 0 h 153"/>
                  <a:gd name="T17" fmla="*/ 166 w 166"/>
                  <a:gd name="T18" fmla="*/ 153 h 153"/>
                </a:gdLst>
                <a:ahLst/>
                <a:cxnLst>
                  <a:cxn ang="T10">
                    <a:pos x="T0" y="T1"/>
                  </a:cxn>
                  <a:cxn ang="T11">
                    <a:pos x="T2" y="T3"/>
                  </a:cxn>
                  <a:cxn ang="T12">
                    <a:pos x="T4" y="T5"/>
                  </a:cxn>
                  <a:cxn ang="T13">
                    <a:pos x="T6" y="T7"/>
                  </a:cxn>
                  <a:cxn ang="T14">
                    <a:pos x="T8" y="T9"/>
                  </a:cxn>
                </a:cxnLst>
                <a:rect l="T15" t="T16" r="T17" b="T18"/>
                <a:pathLst>
                  <a:path w="166" h="153">
                    <a:moveTo>
                      <a:pt x="165" y="55"/>
                    </a:moveTo>
                    <a:lnTo>
                      <a:pt x="165" y="0"/>
                    </a:lnTo>
                    <a:lnTo>
                      <a:pt x="0" y="93"/>
                    </a:lnTo>
                    <a:lnTo>
                      <a:pt x="0" y="152"/>
                    </a:lnTo>
                    <a:lnTo>
                      <a:pt x="165" y="55"/>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nvGrpSpPr>
              <p:cNvPr id="24664" name="Group 67">
                <a:extLst>
                  <a:ext uri="{FF2B5EF4-FFF2-40B4-BE49-F238E27FC236}">
                    <a16:creationId xmlns:a16="http://schemas.microsoft.com/office/drawing/2014/main" id="{EF91A119-5072-B393-58BA-77F8C511FFCE}"/>
                  </a:ext>
                </a:extLst>
              </p:cNvPr>
              <p:cNvGrpSpPr>
                <a:grpSpLocks/>
              </p:cNvGrpSpPr>
              <p:nvPr/>
            </p:nvGrpSpPr>
            <p:grpSpPr bwMode="auto">
              <a:xfrm>
                <a:off x="1488" y="3264"/>
                <a:ext cx="149" cy="130"/>
                <a:chOff x="2587" y="2873"/>
                <a:chExt cx="149" cy="130"/>
              </a:xfrm>
            </p:grpSpPr>
            <p:sp>
              <p:nvSpPr>
                <p:cNvPr id="24665" name="Line 68">
                  <a:extLst>
                    <a:ext uri="{FF2B5EF4-FFF2-40B4-BE49-F238E27FC236}">
                      <a16:creationId xmlns:a16="http://schemas.microsoft.com/office/drawing/2014/main" id="{2C16AC30-B972-35CB-1216-8E56B1B66A18}"/>
                    </a:ext>
                  </a:extLst>
                </p:cNvPr>
                <p:cNvSpPr>
                  <a:spLocks noChangeShapeType="1"/>
                </p:cNvSpPr>
                <p:nvPr/>
              </p:nvSpPr>
              <p:spPr bwMode="auto">
                <a:xfrm flipV="1">
                  <a:off x="2662" y="2954"/>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666" name="Freeform 69">
                  <a:extLst>
                    <a:ext uri="{FF2B5EF4-FFF2-40B4-BE49-F238E27FC236}">
                      <a16:creationId xmlns:a16="http://schemas.microsoft.com/office/drawing/2014/main" id="{3DDB76C2-9475-16BC-CF8E-8764F19F77AA}"/>
                    </a:ext>
                  </a:extLst>
                </p:cNvPr>
                <p:cNvSpPr>
                  <a:spLocks/>
                </p:cNvSpPr>
                <p:nvPr/>
              </p:nvSpPr>
              <p:spPr bwMode="auto">
                <a:xfrm>
                  <a:off x="2658" y="2960"/>
                  <a:ext cx="16" cy="16"/>
                </a:xfrm>
                <a:custGeom>
                  <a:avLst/>
                  <a:gdLst>
                    <a:gd name="T0" fmla="*/ 9 w 17"/>
                    <a:gd name="T1" fmla="*/ 13 h 17"/>
                    <a:gd name="T2" fmla="*/ 16 w 17"/>
                    <a:gd name="T3" fmla="*/ 11 h 17"/>
                    <a:gd name="T4" fmla="*/ 16 w 17"/>
                    <a:gd name="T5" fmla="*/ 9 h 17"/>
                    <a:gd name="T6" fmla="*/ 16 w 17"/>
                    <a:gd name="T7" fmla="*/ 4 h 17"/>
                    <a:gd name="T8" fmla="*/ 12 w 17"/>
                    <a:gd name="T9" fmla="*/ 2 h 17"/>
                    <a:gd name="T10" fmla="*/ 9 w 17"/>
                    <a:gd name="T11" fmla="*/ 0 h 17"/>
                    <a:gd name="T12" fmla="*/ 6 w 17"/>
                    <a:gd name="T13" fmla="*/ 0 h 17"/>
                    <a:gd name="T14" fmla="*/ 0 w 17"/>
                    <a:gd name="T15" fmla="*/ 2 h 17"/>
                    <a:gd name="T16" fmla="*/ 0 w 17"/>
                    <a:gd name="T17" fmla="*/ 4 h 17"/>
                    <a:gd name="T18" fmla="*/ 0 w 17"/>
                    <a:gd name="T19" fmla="*/ 9 h 17"/>
                    <a:gd name="T20" fmla="*/ 3 w 17"/>
                    <a:gd name="T21" fmla="*/ 11 h 17"/>
                    <a:gd name="T22" fmla="*/ 6 w 17"/>
                    <a:gd name="T23" fmla="*/ 13 h 17"/>
                    <a:gd name="T24" fmla="*/ 6 w 17"/>
                    <a:gd name="T25" fmla="*/ 16 h 17"/>
                    <a:gd name="T26" fmla="*/ 9 w 17"/>
                    <a:gd name="T27" fmla="*/ 13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9" y="13"/>
                      </a:moveTo>
                      <a:lnTo>
                        <a:pt x="16" y="11"/>
                      </a:lnTo>
                      <a:lnTo>
                        <a:pt x="16" y="9"/>
                      </a:lnTo>
                      <a:lnTo>
                        <a:pt x="16" y="4"/>
                      </a:lnTo>
                      <a:lnTo>
                        <a:pt x="12" y="2"/>
                      </a:lnTo>
                      <a:lnTo>
                        <a:pt x="9" y="0"/>
                      </a:lnTo>
                      <a:lnTo>
                        <a:pt x="6" y="0"/>
                      </a:lnTo>
                      <a:lnTo>
                        <a:pt x="0" y="2"/>
                      </a:lnTo>
                      <a:lnTo>
                        <a:pt x="0" y="4"/>
                      </a:lnTo>
                      <a:lnTo>
                        <a:pt x="0" y="9"/>
                      </a:lnTo>
                      <a:lnTo>
                        <a:pt x="3" y="11"/>
                      </a:lnTo>
                      <a:lnTo>
                        <a:pt x="6" y="13"/>
                      </a:lnTo>
                      <a:lnTo>
                        <a:pt x="6" y="16"/>
                      </a:lnTo>
                      <a:lnTo>
                        <a:pt x="9" y="13"/>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67" name="Freeform 70">
                  <a:extLst>
                    <a:ext uri="{FF2B5EF4-FFF2-40B4-BE49-F238E27FC236}">
                      <a16:creationId xmlns:a16="http://schemas.microsoft.com/office/drawing/2014/main" id="{07DC839E-B4A0-BEAE-A744-53B5AB5C6577}"/>
                    </a:ext>
                  </a:extLst>
                </p:cNvPr>
                <p:cNvSpPr>
                  <a:spLocks/>
                </p:cNvSpPr>
                <p:nvPr/>
              </p:nvSpPr>
              <p:spPr bwMode="auto">
                <a:xfrm>
                  <a:off x="2658" y="2961"/>
                  <a:ext cx="16" cy="16"/>
                </a:xfrm>
                <a:custGeom>
                  <a:avLst/>
                  <a:gdLst>
                    <a:gd name="T0" fmla="*/ 0 w 17"/>
                    <a:gd name="T1" fmla="*/ 8 h 17"/>
                    <a:gd name="T2" fmla="*/ 0 w 17"/>
                    <a:gd name="T3" fmla="*/ 2 h 17"/>
                    <a:gd name="T4" fmla="*/ 0 w 17"/>
                    <a:gd name="T5" fmla="*/ 0 h 17"/>
                    <a:gd name="T6" fmla="*/ 4 w 17"/>
                    <a:gd name="T7" fmla="*/ 0 h 17"/>
                    <a:gd name="T8" fmla="*/ 8 w 17"/>
                    <a:gd name="T9" fmla="*/ 0 h 17"/>
                    <a:gd name="T10" fmla="*/ 12 w 17"/>
                    <a:gd name="T11" fmla="*/ 5 h 17"/>
                    <a:gd name="T12" fmla="*/ 16 w 17"/>
                    <a:gd name="T13" fmla="*/ 10 h 17"/>
                    <a:gd name="T14" fmla="*/ 16 w 17"/>
                    <a:gd name="T15" fmla="*/ 13 h 17"/>
                    <a:gd name="T16" fmla="*/ 12 w 17"/>
                    <a:gd name="T17" fmla="*/ 13 h 17"/>
                    <a:gd name="T18" fmla="*/ 8 w 17"/>
                    <a:gd name="T19" fmla="*/ 16 h 17"/>
                    <a:gd name="T20" fmla="*/ 8 w 17"/>
                    <a:gd name="T21" fmla="*/ 13 h 17"/>
                    <a:gd name="T22" fmla="*/ 0 w 17"/>
                    <a:gd name="T23" fmla="*/ 8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0" y="8"/>
                      </a:moveTo>
                      <a:lnTo>
                        <a:pt x="0" y="2"/>
                      </a:lnTo>
                      <a:lnTo>
                        <a:pt x="0" y="0"/>
                      </a:lnTo>
                      <a:lnTo>
                        <a:pt x="4" y="0"/>
                      </a:lnTo>
                      <a:lnTo>
                        <a:pt x="8" y="0"/>
                      </a:lnTo>
                      <a:lnTo>
                        <a:pt x="12" y="5"/>
                      </a:lnTo>
                      <a:lnTo>
                        <a:pt x="16" y="10"/>
                      </a:lnTo>
                      <a:lnTo>
                        <a:pt x="16" y="13"/>
                      </a:lnTo>
                      <a:lnTo>
                        <a:pt x="12" y="13"/>
                      </a:lnTo>
                      <a:lnTo>
                        <a:pt x="8" y="16"/>
                      </a:lnTo>
                      <a:lnTo>
                        <a:pt x="8" y="13"/>
                      </a:lnTo>
                      <a:lnTo>
                        <a:pt x="0" y="8"/>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68" name="Freeform 71">
                  <a:extLst>
                    <a:ext uri="{FF2B5EF4-FFF2-40B4-BE49-F238E27FC236}">
                      <a16:creationId xmlns:a16="http://schemas.microsoft.com/office/drawing/2014/main" id="{8B9BD646-53F1-71DE-B465-E8E605F9BF51}"/>
                    </a:ext>
                  </a:extLst>
                </p:cNvPr>
                <p:cNvSpPr>
                  <a:spLocks/>
                </p:cNvSpPr>
                <p:nvPr/>
              </p:nvSpPr>
              <p:spPr bwMode="auto">
                <a:xfrm>
                  <a:off x="2668" y="2960"/>
                  <a:ext cx="16" cy="16"/>
                </a:xfrm>
                <a:custGeom>
                  <a:avLst/>
                  <a:gdLst>
                    <a:gd name="T0" fmla="*/ 9 w 17"/>
                    <a:gd name="T1" fmla="*/ 16 h 17"/>
                    <a:gd name="T2" fmla="*/ 13 w 17"/>
                    <a:gd name="T3" fmla="*/ 13 h 17"/>
                    <a:gd name="T4" fmla="*/ 14 w 17"/>
                    <a:gd name="T5" fmla="*/ 12 h 17"/>
                    <a:gd name="T6" fmla="*/ 16 w 17"/>
                    <a:gd name="T7" fmla="*/ 12 h 17"/>
                    <a:gd name="T8" fmla="*/ 16 w 17"/>
                    <a:gd name="T9" fmla="*/ 10 h 17"/>
                    <a:gd name="T10" fmla="*/ 16 w 17"/>
                    <a:gd name="T11" fmla="*/ 8 h 17"/>
                    <a:gd name="T12" fmla="*/ 13 w 17"/>
                    <a:gd name="T13" fmla="*/ 3 h 17"/>
                    <a:gd name="T14" fmla="*/ 12 w 17"/>
                    <a:gd name="T15" fmla="*/ 2 h 17"/>
                    <a:gd name="T16" fmla="*/ 9 w 17"/>
                    <a:gd name="T17" fmla="*/ 0 h 17"/>
                    <a:gd name="T18" fmla="*/ 7 w 17"/>
                    <a:gd name="T19" fmla="*/ 0 h 17"/>
                    <a:gd name="T20" fmla="*/ 6 w 17"/>
                    <a:gd name="T21" fmla="*/ 0 h 17"/>
                    <a:gd name="T22" fmla="*/ 4 w 17"/>
                    <a:gd name="T23" fmla="*/ 0 h 17"/>
                    <a:gd name="T24" fmla="*/ 1 w 17"/>
                    <a:gd name="T25" fmla="*/ 1 h 17"/>
                    <a:gd name="T26" fmla="*/ 1 w 17"/>
                    <a:gd name="T27" fmla="*/ 2 h 17"/>
                    <a:gd name="T28" fmla="*/ 0 w 17"/>
                    <a:gd name="T29" fmla="*/ 3 h 17"/>
                    <a:gd name="T30" fmla="*/ 0 w 17"/>
                    <a:gd name="T31" fmla="*/ 5 h 17"/>
                    <a:gd name="T32" fmla="*/ 0 w 17"/>
                    <a:gd name="T33" fmla="*/ 8 h 17"/>
                    <a:gd name="T34" fmla="*/ 1 w 17"/>
                    <a:gd name="T35" fmla="*/ 11 h 17"/>
                    <a:gd name="T36" fmla="*/ 3 w 17"/>
                    <a:gd name="T37" fmla="*/ 13 h 17"/>
                    <a:gd name="T38" fmla="*/ 6 w 17"/>
                    <a:gd name="T39" fmla="*/ 14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10"/>
                      </a:lnTo>
                      <a:lnTo>
                        <a:pt x="16" y="8"/>
                      </a:lnTo>
                      <a:lnTo>
                        <a:pt x="13" y="3"/>
                      </a:lnTo>
                      <a:lnTo>
                        <a:pt x="12" y="2"/>
                      </a:lnTo>
                      <a:lnTo>
                        <a:pt x="9" y="0"/>
                      </a:lnTo>
                      <a:lnTo>
                        <a:pt x="7" y="0"/>
                      </a:lnTo>
                      <a:lnTo>
                        <a:pt x="6" y="0"/>
                      </a:lnTo>
                      <a:lnTo>
                        <a:pt x="4" y="0"/>
                      </a:lnTo>
                      <a:lnTo>
                        <a:pt x="1" y="1"/>
                      </a:lnTo>
                      <a:lnTo>
                        <a:pt x="1" y="2"/>
                      </a:lnTo>
                      <a:lnTo>
                        <a:pt x="0" y="3"/>
                      </a:lnTo>
                      <a:lnTo>
                        <a:pt x="0" y="5"/>
                      </a:lnTo>
                      <a:lnTo>
                        <a:pt x="0" y="8"/>
                      </a:lnTo>
                      <a:lnTo>
                        <a:pt x="1" y="11"/>
                      </a:lnTo>
                      <a:lnTo>
                        <a:pt x="3" y="13"/>
                      </a:lnTo>
                      <a:lnTo>
                        <a:pt x="6" y="14"/>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69" name="Freeform 72">
                  <a:extLst>
                    <a:ext uri="{FF2B5EF4-FFF2-40B4-BE49-F238E27FC236}">
                      <a16:creationId xmlns:a16="http://schemas.microsoft.com/office/drawing/2014/main" id="{2136980F-3A58-06F7-6D2A-0EC4F98F68E8}"/>
                    </a:ext>
                  </a:extLst>
                </p:cNvPr>
                <p:cNvSpPr>
                  <a:spLocks/>
                </p:cNvSpPr>
                <p:nvPr/>
              </p:nvSpPr>
              <p:spPr bwMode="auto">
                <a:xfrm>
                  <a:off x="2668" y="2961"/>
                  <a:ext cx="16" cy="16"/>
                </a:xfrm>
                <a:custGeom>
                  <a:avLst/>
                  <a:gdLst>
                    <a:gd name="T0" fmla="*/ 1 w 17"/>
                    <a:gd name="T1" fmla="*/ 11 h 17"/>
                    <a:gd name="T2" fmla="*/ 0 w 17"/>
                    <a:gd name="T3" fmla="*/ 7 h 17"/>
                    <a:gd name="T4" fmla="*/ 0 w 17"/>
                    <a:gd name="T5" fmla="*/ 4 h 17"/>
                    <a:gd name="T6" fmla="*/ 0 w 17"/>
                    <a:gd name="T7" fmla="*/ 2 h 17"/>
                    <a:gd name="T8" fmla="*/ 1 w 17"/>
                    <a:gd name="T9" fmla="*/ 1 h 17"/>
                    <a:gd name="T10" fmla="*/ 4 w 17"/>
                    <a:gd name="T11" fmla="*/ 0 h 17"/>
                    <a:gd name="T12" fmla="*/ 8 w 17"/>
                    <a:gd name="T13" fmla="*/ 1 h 17"/>
                    <a:gd name="T14" fmla="*/ 11 w 17"/>
                    <a:gd name="T15" fmla="*/ 2 h 17"/>
                    <a:gd name="T16" fmla="*/ 12 w 17"/>
                    <a:gd name="T17" fmla="*/ 6 h 17"/>
                    <a:gd name="T18" fmla="*/ 16 w 17"/>
                    <a:gd name="T19" fmla="*/ 8 h 17"/>
                    <a:gd name="T20" fmla="*/ 16 w 17"/>
                    <a:gd name="T21" fmla="*/ 11 h 17"/>
                    <a:gd name="T22" fmla="*/ 16 w 17"/>
                    <a:gd name="T23" fmla="*/ 14 h 17"/>
                    <a:gd name="T24" fmla="*/ 14 w 17"/>
                    <a:gd name="T25" fmla="*/ 14 h 17"/>
                    <a:gd name="T26" fmla="*/ 12 w 17"/>
                    <a:gd name="T27" fmla="*/ 16 h 17"/>
                    <a:gd name="T28" fmla="*/ 11 w 17"/>
                    <a:gd name="T29" fmla="*/ 16 h 17"/>
                    <a:gd name="T30" fmla="*/ 8 w 17"/>
                    <a:gd name="T31" fmla="*/ 14 h 17"/>
                    <a:gd name="T32" fmla="*/ 4 w 17"/>
                    <a:gd name="T33" fmla="*/ 13 h 17"/>
                    <a:gd name="T34" fmla="*/ 1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11"/>
                      </a:moveTo>
                      <a:lnTo>
                        <a:pt x="0" y="7"/>
                      </a:lnTo>
                      <a:lnTo>
                        <a:pt x="0" y="4"/>
                      </a:lnTo>
                      <a:lnTo>
                        <a:pt x="0" y="2"/>
                      </a:lnTo>
                      <a:lnTo>
                        <a:pt x="1" y="1"/>
                      </a:lnTo>
                      <a:lnTo>
                        <a:pt x="4" y="0"/>
                      </a:lnTo>
                      <a:lnTo>
                        <a:pt x="8" y="1"/>
                      </a:lnTo>
                      <a:lnTo>
                        <a:pt x="11" y="2"/>
                      </a:lnTo>
                      <a:lnTo>
                        <a:pt x="12" y="6"/>
                      </a:lnTo>
                      <a:lnTo>
                        <a:pt x="16" y="8"/>
                      </a:lnTo>
                      <a:lnTo>
                        <a:pt x="16" y="11"/>
                      </a:lnTo>
                      <a:lnTo>
                        <a:pt x="16" y="14"/>
                      </a:lnTo>
                      <a:lnTo>
                        <a:pt x="14" y="14"/>
                      </a:lnTo>
                      <a:lnTo>
                        <a:pt x="12" y="16"/>
                      </a:lnTo>
                      <a:lnTo>
                        <a:pt x="11" y="16"/>
                      </a:lnTo>
                      <a:lnTo>
                        <a:pt x="8" y="14"/>
                      </a:lnTo>
                      <a:lnTo>
                        <a:pt x="4"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70" name="Freeform 73">
                  <a:extLst>
                    <a:ext uri="{FF2B5EF4-FFF2-40B4-BE49-F238E27FC236}">
                      <a16:creationId xmlns:a16="http://schemas.microsoft.com/office/drawing/2014/main" id="{F61BBCEE-BE60-FF5B-27EA-44EFD3FB9DA9}"/>
                    </a:ext>
                  </a:extLst>
                </p:cNvPr>
                <p:cNvSpPr>
                  <a:spLocks/>
                </p:cNvSpPr>
                <p:nvPr/>
              </p:nvSpPr>
              <p:spPr bwMode="auto">
                <a:xfrm>
                  <a:off x="2670" y="2963"/>
                  <a:ext cx="16" cy="16"/>
                </a:xfrm>
                <a:custGeom>
                  <a:avLst/>
                  <a:gdLst>
                    <a:gd name="T0" fmla="*/ 3 w 17"/>
                    <a:gd name="T1" fmla="*/ 11 h 17"/>
                    <a:gd name="T2" fmla="*/ 0 w 17"/>
                    <a:gd name="T3" fmla="*/ 6 h 17"/>
                    <a:gd name="T4" fmla="*/ 0 w 17"/>
                    <a:gd name="T5" fmla="*/ 2 h 17"/>
                    <a:gd name="T6" fmla="*/ 3 w 17"/>
                    <a:gd name="T7" fmla="*/ 2 h 17"/>
                    <a:gd name="T8" fmla="*/ 6 w 17"/>
                    <a:gd name="T9" fmla="*/ 0 h 17"/>
                    <a:gd name="T10" fmla="*/ 6 w 17"/>
                    <a:gd name="T11" fmla="*/ 2 h 17"/>
                    <a:gd name="T12" fmla="*/ 16 w 17"/>
                    <a:gd name="T13" fmla="*/ 6 h 17"/>
                    <a:gd name="T14" fmla="*/ 16 w 17"/>
                    <a:gd name="T15" fmla="*/ 9 h 17"/>
                    <a:gd name="T16" fmla="*/ 16 w 17"/>
                    <a:gd name="T17" fmla="*/ 13 h 17"/>
                    <a:gd name="T18" fmla="*/ 16 w 17"/>
                    <a:gd name="T19" fmla="*/ 16 h 17"/>
                    <a:gd name="T20" fmla="*/ 12 w 17"/>
                    <a:gd name="T21" fmla="*/ 16 h 17"/>
                    <a:gd name="T22" fmla="*/ 9 w 17"/>
                    <a:gd name="T23" fmla="*/ 16 h 17"/>
                    <a:gd name="T24" fmla="*/ 3 w 17"/>
                    <a:gd name="T25" fmla="*/ 11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11"/>
                      </a:moveTo>
                      <a:lnTo>
                        <a:pt x="0" y="6"/>
                      </a:lnTo>
                      <a:lnTo>
                        <a:pt x="0" y="2"/>
                      </a:lnTo>
                      <a:lnTo>
                        <a:pt x="3" y="2"/>
                      </a:lnTo>
                      <a:lnTo>
                        <a:pt x="6" y="0"/>
                      </a:lnTo>
                      <a:lnTo>
                        <a:pt x="6" y="2"/>
                      </a:lnTo>
                      <a:lnTo>
                        <a:pt x="16" y="6"/>
                      </a:lnTo>
                      <a:lnTo>
                        <a:pt x="16" y="9"/>
                      </a:lnTo>
                      <a:lnTo>
                        <a:pt x="16" y="13"/>
                      </a:lnTo>
                      <a:lnTo>
                        <a:pt x="16" y="16"/>
                      </a:lnTo>
                      <a:lnTo>
                        <a:pt x="12" y="16"/>
                      </a:lnTo>
                      <a:lnTo>
                        <a:pt x="9" y="16"/>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71" name="Freeform 74">
                  <a:extLst>
                    <a:ext uri="{FF2B5EF4-FFF2-40B4-BE49-F238E27FC236}">
                      <a16:creationId xmlns:a16="http://schemas.microsoft.com/office/drawing/2014/main" id="{63A9A131-6CF9-ABF3-BCA3-1D836260872A}"/>
                    </a:ext>
                  </a:extLst>
                </p:cNvPr>
                <p:cNvSpPr>
                  <a:spLocks/>
                </p:cNvSpPr>
                <p:nvPr/>
              </p:nvSpPr>
              <p:spPr bwMode="auto">
                <a:xfrm>
                  <a:off x="2676" y="2965"/>
                  <a:ext cx="16" cy="17"/>
                </a:xfrm>
                <a:custGeom>
                  <a:avLst/>
                  <a:gdLst>
                    <a:gd name="T0" fmla="*/ 11 w 17"/>
                    <a:gd name="T1" fmla="*/ 16 h 17"/>
                    <a:gd name="T2" fmla="*/ 14 w 17"/>
                    <a:gd name="T3" fmla="*/ 13 h 17"/>
                    <a:gd name="T4" fmla="*/ 14 w 17"/>
                    <a:gd name="T5" fmla="*/ 12 h 17"/>
                    <a:gd name="T6" fmla="*/ 14 w 17"/>
                    <a:gd name="T7" fmla="*/ 11 h 17"/>
                    <a:gd name="T8" fmla="*/ 16 w 17"/>
                    <a:gd name="T9" fmla="*/ 10 h 17"/>
                    <a:gd name="T10" fmla="*/ 14 w 17"/>
                    <a:gd name="T11" fmla="*/ 6 h 17"/>
                    <a:gd name="T12" fmla="*/ 14 w 17"/>
                    <a:gd name="T13" fmla="*/ 3 h 17"/>
                    <a:gd name="T14" fmla="*/ 12 w 17"/>
                    <a:gd name="T15" fmla="*/ 1 h 17"/>
                    <a:gd name="T16" fmla="*/ 10 w 17"/>
                    <a:gd name="T17" fmla="*/ 0 h 17"/>
                    <a:gd name="T18" fmla="*/ 8 w 17"/>
                    <a:gd name="T19" fmla="*/ 0 h 17"/>
                    <a:gd name="T20" fmla="*/ 6 w 17"/>
                    <a:gd name="T21" fmla="*/ 0 h 17"/>
                    <a:gd name="T22" fmla="*/ 2 w 17"/>
                    <a:gd name="T23" fmla="*/ 1 h 17"/>
                    <a:gd name="T24" fmla="*/ 2 w 17"/>
                    <a:gd name="T25" fmla="*/ 2 h 17"/>
                    <a:gd name="T26" fmla="*/ 1 w 17"/>
                    <a:gd name="T27" fmla="*/ 3 h 17"/>
                    <a:gd name="T28" fmla="*/ 0 w 17"/>
                    <a:gd name="T29" fmla="*/ 5 h 17"/>
                    <a:gd name="T30" fmla="*/ 1 w 17"/>
                    <a:gd name="T31" fmla="*/ 8 h 17"/>
                    <a:gd name="T32" fmla="*/ 2 w 17"/>
                    <a:gd name="T33" fmla="*/ 10 h 17"/>
                    <a:gd name="T34" fmla="*/ 4 w 17"/>
                    <a:gd name="T35" fmla="*/ 13 h 17"/>
                    <a:gd name="T36" fmla="*/ 6 w 17"/>
                    <a:gd name="T37" fmla="*/ 14 h 17"/>
                    <a:gd name="T38" fmla="*/ 9 w 17"/>
                    <a:gd name="T39" fmla="*/ 16 h 17"/>
                    <a:gd name="T40" fmla="*/ 10 w 17"/>
                    <a:gd name="T41" fmla="*/ 16 h 17"/>
                    <a:gd name="T42" fmla="*/ 11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1" y="16"/>
                      </a:moveTo>
                      <a:lnTo>
                        <a:pt x="14" y="13"/>
                      </a:lnTo>
                      <a:lnTo>
                        <a:pt x="14" y="12"/>
                      </a:lnTo>
                      <a:lnTo>
                        <a:pt x="14" y="11"/>
                      </a:lnTo>
                      <a:lnTo>
                        <a:pt x="16" y="10"/>
                      </a:lnTo>
                      <a:lnTo>
                        <a:pt x="14" y="6"/>
                      </a:lnTo>
                      <a:lnTo>
                        <a:pt x="14" y="3"/>
                      </a:lnTo>
                      <a:lnTo>
                        <a:pt x="12" y="1"/>
                      </a:lnTo>
                      <a:lnTo>
                        <a:pt x="10" y="0"/>
                      </a:lnTo>
                      <a:lnTo>
                        <a:pt x="8" y="0"/>
                      </a:lnTo>
                      <a:lnTo>
                        <a:pt x="6" y="0"/>
                      </a:lnTo>
                      <a:lnTo>
                        <a:pt x="2" y="1"/>
                      </a:lnTo>
                      <a:lnTo>
                        <a:pt x="2" y="2"/>
                      </a:lnTo>
                      <a:lnTo>
                        <a:pt x="1" y="3"/>
                      </a:lnTo>
                      <a:lnTo>
                        <a:pt x="0" y="5"/>
                      </a:lnTo>
                      <a:lnTo>
                        <a:pt x="1" y="8"/>
                      </a:lnTo>
                      <a:lnTo>
                        <a:pt x="2" y="10"/>
                      </a:lnTo>
                      <a:lnTo>
                        <a:pt x="4" y="13"/>
                      </a:lnTo>
                      <a:lnTo>
                        <a:pt x="6" y="14"/>
                      </a:lnTo>
                      <a:lnTo>
                        <a:pt x="9" y="16"/>
                      </a:lnTo>
                      <a:lnTo>
                        <a:pt x="10" y="16"/>
                      </a:lnTo>
                      <a:lnTo>
                        <a:pt x="1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72" name="Freeform 75">
                  <a:extLst>
                    <a:ext uri="{FF2B5EF4-FFF2-40B4-BE49-F238E27FC236}">
                      <a16:creationId xmlns:a16="http://schemas.microsoft.com/office/drawing/2014/main" id="{1C8846A6-4E1C-C58E-094A-27A3A75ED564}"/>
                    </a:ext>
                  </a:extLst>
                </p:cNvPr>
                <p:cNvSpPr>
                  <a:spLocks/>
                </p:cNvSpPr>
                <p:nvPr/>
              </p:nvSpPr>
              <p:spPr bwMode="auto">
                <a:xfrm>
                  <a:off x="2676" y="2966"/>
                  <a:ext cx="16" cy="17"/>
                </a:xfrm>
                <a:custGeom>
                  <a:avLst/>
                  <a:gdLst>
                    <a:gd name="T0" fmla="*/ 2 w 17"/>
                    <a:gd name="T1" fmla="*/ 9 h 17"/>
                    <a:gd name="T2" fmla="*/ 1 w 17"/>
                    <a:gd name="T3" fmla="*/ 7 h 17"/>
                    <a:gd name="T4" fmla="*/ 0 w 17"/>
                    <a:gd name="T5" fmla="*/ 4 h 17"/>
                    <a:gd name="T6" fmla="*/ 1 w 17"/>
                    <a:gd name="T7" fmla="*/ 2 h 17"/>
                    <a:gd name="T8" fmla="*/ 2 w 17"/>
                    <a:gd name="T9" fmla="*/ 1 h 17"/>
                    <a:gd name="T10" fmla="*/ 2 w 17"/>
                    <a:gd name="T11" fmla="*/ 0 h 17"/>
                    <a:gd name="T12" fmla="*/ 5 w 17"/>
                    <a:gd name="T13" fmla="*/ 0 h 17"/>
                    <a:gd name="T14" fmla="*/ 8 w 17"/>
                    <a:gd name="T15" fmla="*/ 1 h 17"/>
                    <a:gd name="T16" fmla="*/ 10 w 17"/>
                    <a:gd name="T17" fmla="*/ 2 h 17"/>
                    <a:gd name="T18" fmla="*/ 14 w 17"/>
                    <a:gd name="T19" fmla="*/ 6 h 17"/>
                    <a:gd name="T20" fmla="*/ 14 w 17"/>
                    <a:gd name="T21" fmla="*/ 8 h 17"/>
                    <a:gd name="T22" fmla="*/ 16 w 17"/>
                    <a:gd name="T23" fmla="*/ 11 h 17"/>
                    <a:gd name="T24" fmla="*/ 14 w 17"/>
                    <a:gd name="T25" fmla="*/ 14 h 17"/>
                    <a:gd name="T26" fmla="*/ 14 w 17"/>
                    <a:gd name="T27" fmla="*/ 16 h 17"/>
                    <a:gd name="T28" fmla="*/ 11 w 17"/>
                    <a:gd name="T29" fmla="*/ 16 h 17"/>
                    <a:gd name="T30" fmla="*/ 8 w 17"/>
                    <a:gd name="T31" fmla="*/ 14 h 17"/>
                    <a:gd name="T32" fmla="*/ 5 w 17"/>
                    <a:gd name="T33" fmla="*/ 13 h 17"/>
                    <a:gd name="T34" fmla="*/ 2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2" y="9"/>
                      </a:moveTo>
                      <a:lnTo>
                        <a:pt x="1" y="7"/>
                      </a:lnTo>
                      <a:lnTo>
                        <a:pt x="0" y="4"/>
                      </a:lnTo>
                      <a:lnTo>
                        <a:pt x="1" y="2"/>
                      </a:lnTo>
                      <a:lnTo>
                        <a:pt x="2" y="1"/>
                      </a:lnTo>
                      <a:lnTo>
                        <a:pt x="2" y="0"/>
                      </a:lnTo>
                      <a:lnTo>
                        <a:pt x="5" y="0"/>
                      </a:lnTo>
                      <a:lnTo>
                        <a:pt x="8" y="1"/>
                      </a:lnTo>
                      <a:lnTo>
                        <a:pt x="10" y="2"/>
                      </a:lnTo>
                      <a:lnTo>
                        <a:pt x="14" y="6"/>
                      </a:lnTo>
                      <a:lnTo>
                        <a:pt x="14" y="8"/>
                      </a:lnTo>
                      <a:lnTo>
                        <a:pt x="16" y="11"/>
                      </a:lnTo>
                      <a:lnTo>
                        <a:pt x="14" y="14"/>
                      </a:lnTo>
                      <a:lnTo>
                        <a:pt x="14" y="16"/>
                      </a:lnTo>
                      <a:lnTo>
                        <a:pt x="11" y="16"/>
                      </a:lnTo>
                      <a:lnTo>
                        <a:pt x="8" y="14"/>
                      </a:lnTo>
                      <a:lnTo>
                        <a:pt x="5" y="13"/>
                      </a:lnTo>
                      <a:lnTo>
                        <a:pt x="2"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73" name="Freeform 76">
                  <a:extLst>
                    <a:ext uri="{FF2B5EF4-FFF2-40B4-BE49-F238E27FC236}">
                      <a16:creationId xmlns:a16="http://schemas.microsoft.com/office/drawing/2014/main" id="{9C32B382-9C44-2582-916A-08A1B2314105}"/>
                    </a:ext>
                  </a:extLst>
                </p:cNvPr>
                <p:cNvSpPr>
                  <a:spLocks/>
                </p:cNvSpPr>
                <p:nvPr/>
              </p:nvSpPr>
              <p:spPr bwMode="auto">
                <a:xfrm>
                  <a:off x="2679" y="2967"/>
                  <a:ext cx="16" cy="17"/>
                </a:xfrm>
                <a:custGeom>
                  <a:avLst/>
                  <a:gdLst>
                    <a:gd name="T0" fmla="*/ 3 w 17"/>
                    <a:gd name="T1" fmla="*/ 11 h 17"/>
                    <a:gd name="T2" fmla="*/ 0 w 17"/>
                    <a:gd name="T3" fmla="*/ 6 h 17"/>
                    <a:gd name="T4" fmla="*/ 0 w 17"/>
                    <a:gd name="T5" fmla="*/ 4 h 17"/>
                    <a:gd name="T6" fmla="*/ 0 w 17"/>
                    <a:gd name="T7" fmla="*/ 2 h 17"/>
                    <a:gd name="T8" fmla="*/ 3 w 17"/>
                    <a:gd name="T9" fmla="*/ 2 h 17"/>
                    <a:gd name="T10" fmla="*/ 6 w 17"/>
                    <a:gd name="T11" fmla="*/ 0 h 17"/>
                    <a:gd name="T12" fmla="*/ 9 w 17"/>
                    <a:gd name="T13" fmla="*/ 2 h 17"/>
                    <a:gd name="T14" fmla="*/ 12 w 17"/>
                    <a:gd name="T15" fmla="*/ 4 h 17"/>
                    <a:gd name="T16" fmla="*/ 16 w 17"/>
                    <a:gd name="T17" fmla="*/ 9 h 17"/>
                    <a:gd name="T18" fmla="*/ 16 w 17"/>
                    <a:gd name="T19" fmla="*/ 11 h 17"/>
                    <a:gd name="T20" fmla="*/ 16 w 17"/>
                    <a:gd name="T21" fmla="*/ 13 h 17"/>
                    <a:gd name="T22" fmla="*/ 12 w 17"/>
                    <a:gd name="T23" fmla="*/ 16 h 17"/>
                    <a:gd name="T24" fmla="*/ 9 w 17"/>
                    <a:gd name="T25" fmla="*/ 16 h 17"/>
                    <a:gd name="T26" fmla="*/ 3 w 17"/>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3" y="11"/>
                      </a:moveTo>
                      <a:lnTo>
                        <a:pt x="0" y="6"/>
                      </a:lnTo>
                      <a:lnTo>
                        <a:pt x="0" y="4"/>
                      </a:lnTo>
                      <a:lnTo>
                        <a:pt x="0" y="2"/>
                      </a:lnTo>
                      <a:lnTo>
                        <a:pt x="3" y="2"/>
                      </a:lnTo>
                      <a:lnTo>
                        <a:pt x="6" y="0"/>
                      </a:lnTo>
                      <a:lnTo>
                        <a:pt x="9" y="2"/>
                      </a:lnTo>
                      <a:lnTo>
                        <a:pt x="12" y="4"/>
                      </a:lnTo>
                      <a:lnTo>
                        <a:pt x="16" y="9"/>
                      </a:lnTo>
                      <a:lnTo>
                        <a:pt x="16" y="11"/>
                      </a:lnTo>
                      <a:lnTo>
                        <a:pt x="16" y="13"/>
                      </a:lnTo>
                      <a:lnTo>
                        <a:pt x="12" y="16"/>
                      </a:lnTo>
                      <a:lnTo>
                        <a:pt x="9" y="16"/>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74" name="Freeform 77">
                  <a:extLst>
                    <a:ext uri="{FF2B5EF4-FFF2-40B4-BE49-F238E27FC236}">
                      <a16:creationId xmlns:a16="http://schemas.microsoft.com/office/drawing/2014/main" id="{E7A99EEB-A5DE-0925-04BA-E7DD88E3EA81}"/>
                    </a:ext>
                  </a:extLst>
                </p:cNvPr>
                <p:cNvSpPr>
                  <a:spLocks/>
                </p:cNvSpPr>
                <p:nvPr/>
              </p:nvSpPr>
              <p:spPr bwMode="auto">
                <a:xfrm>
                  <a:off x="2664" y="2963"/>
                  <a:ext cx="15" cy="16"/>
                </a:xfrm>
                <a:custGeom>
                  <a:avLst/>
                  <a:gdLst>
                    <a:gd name="T0" fmla="*/ 11 w 17"/>
                    <a:gd name="T1" fmla="*/ 16 h 17"/>
                    <a:gd name="T2" fmla="*/ 14 w 17"/>
                    <a:gd name="T3" fmla="*/ 13 h 17"/>
                    <a:gd name="T4" fmla="*/ 16 w 17"/>
                    <a:gd name="T5" fmla="*/ 13 h 17"/>
                    <a:gd name="T6" fmla="*/ 16 w 17"/>
                    <a:gd name="T7" fmla="*/ 12 h 17"/>
                    <a:gd name="T8" fmla="*/ 16 w 17"/>
                    <a:gd name="T9" fmla="*/ 10 h 17"/>
                    <a:gd name="T10" fmla="*/ 16 w 17"/>
                    <a:gd name="T11" fmla="*/ 8 h 17"/>
                    <a:gd name="T12" fmla="*/ 14 w 17"/>
                    <a:gd name="T13" fmla="*/ 4 h 17"/>
                    <a:gd name="T14" fmla="*/ 12 w 17"/>
                    <a:gd name="T15" fmla="*/ 2 h 17"/>
                    <a:gd name="T16" fmla="*/ 11 w 17"/>
                    <a:gd name="T17" fmla="*/ 0 h 17"/>
                    <a:gd name="T18" fmla="*/ 8 w 17"/>
                    <a:gd name="T19" fmla="*/ 0 h 17"/>
                    <a:gd name="T20" fmla="*/ 7 w 17"/>
                    <a:gd name="T21" fmla="*/ 0 h 17"/>
                    <a:gd name="T22" fmla="*/ 6 w 17"/>
                    <a:gd name="T23" fmla="*/ 0 h 17"/>
                    <a:gd name="T24" fmla="*/ 2 w 17"/>
                    <a:gd name="T25" fmla="*/ 2 h 17"/>
                    <a:gd name="T26" fmla="*/ 1 w 17"/>
                    <a:gd name="T27" fmla="*/ 2 h 17"/>
                    <a:gd name="T28" fmla="*/ 0 w 17"/>
                    <a:gd name="T29" fmla="*/ 3 h 17"/>
                    <a:gd name="T30" fmla="*/ 0 w 17"/>
                    <a:gd name="T31" fmla="*/ 5 h 17"/>
                    <a:gd name="T32" fmla="*/ 0 w 17"/>
                    <a:gd name="T33" fmla="*/ 8 h 17"/>
                    <a:gd name="T34" fmla="*/ 2 w 17"/>
                    <a:gd name="T35" fmla="*/ 11 h 17"/>
                    <a:gd name="T36" fmla="*/ 4 w 17"/>
                    <a:gd name="T37" fmla="*/ 13 h 17"/>
                    <a:gd name="T38" fmla="*/ 7 w 17"/>
                    <a:gd name="T39" fmla="*/ 14 h 17"/>
                    <a:gd name="T40" fmla="*/ 8 w 17"/>
                    <a:gd name="T41" fmla="*/ 16 h 17"/>
                    <a:gd name="T42" fmla="*/ 9 w 17"/>
                    <a:gd name="T43" fmla="*/ 16 h 17"/>
                    <a:gd name="T44" fmla="*/ 11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1" y="16"/>
                      </a:moveTo>
                      <a:lnTo>
                        <a:pt x="14" y="13"/>
                      </a:lnTo>
                      <a:lnTo>
                        <a:pt x="16" y="13"/>
                      </a:lnTo>
                      <a:lnTo>
                        <a:pt x="16" y="12"/>
                      </a:lnTo>
                      <a:lnTo>
                        <a:pt x="16" y="10"/>
                      </a:lnTo>
                      <a:lnTo>
                        <a:pt x="16" y="8"/>
                      </a:lnTo>
                      <a:lnTo>
                        <a:pt x="14" y="4"/>
                      </a:lnTo>
                      <a:lnTo>
                        <a:pt x="12" y="2"/>
                      </a:lnTo>
                      <a:lnTo>
                        <a:pt x="11" y="0"/>
                      </a:lnTo>
                      <a:lnTo>
                        <a:pt x="8" y="0"/>
                      </a:lnTo>
                      <a:lnTo>
                        <a:pt x="7" y="0"/>
                      </a:lnTo>
                      <a:lnTo>
                        <a:pt x="6" y="0"/>
                      </a:lnTo>
                      <a:lnTo>
                        <a:pt x="2" y="2"/>
                      </a:lnTo>
                      <a:lnTo>
                        <a:pt x="1" y="2"/>
                      </a:lnTo>
                      <a:lnTo>
                        <a:pt x="0" y="3"/>
                      </a:lnTo>
                      <a:lnTo>
                        <a:pt x="0" y="5"/>
                      </a:lnTo>
                      <a:lnTo>
                        <a:pt x="0" y="8"/>
                      </a:lnTo>
                      <a:lnTo>
                        <a:pt x="2" y="11"/>
                      </a:lnTo>
                      <a:lnTo>
                        <a:pt x="4" y="13"/>
                      </a:lnTo>
                      <a:lnTo>
                        <a:pt x="7" y="14"/>
                      </a:lnTo>
                      <a:lnTo>
                        <a:pt x="8" y="16"/>
                      </a:lnTo>
                      <a:lnTo>
                        <a:pt x="9" y="16"/>
                      </a:lnTo>
                      <a:lnTo>
                        <a:pt x="1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75" name="Freeform 78">
                  <a:extLst>
                    <a:ext uri="{FF2B5EF4-FFF2-40B4-BE49-F238E27FC236}">
                      <a16:creationId xmlns:a16="http://schemas.microsoft.com/office/drawing/2014/main" id="{9B6E0F3D-2480-04CE-3308-BFC5953DBD2F}"/>
                    </a:ext>
                  </a:extLst>
                </p:cNvPr>
                <p:cNvSpPr>
                  <a:spLocks/>
                </p:cNvSpPr>
                <p:nvPr/>
              </p:nvSpPr>
              <p:spPr bwMode="auto">
                <a:xfrm>
                  <a:off x="2664" y="2963"/>
                  <a:ext cx="15" cy="16"/>
                </a:xfrm>
                <a:custGeom>
                  <a:avLst/>
                  <a:gdLst>
                    <a:gd name="T0" fmla="*/ 3 w 17"/>
                    <a:gd name="T1" fmla="*/ 11 h 17"/>
                    <a:gd name="T2" fmla="*/ 0 w 17"/>
                    <a:gd name="T3" fmla="*/ 7 h 17"/>
                    <a:gd name="T4" fmla="*/ 0 w 17"/>
                    <a:gd name="T5" fmla="*/ 4 h 17"/>
                    <a:gd name="T6" fmla="*/ 0 w 17"/>
                    <a:gd name="T7" fmla="*/ 2 h 17"/>
                    <a:gd name="T8" fmla="*/ 1 w 17"/>
                    <a:gd name="T9" fmla="*/ 1 h 17"/>
                    <a:gd name="T10" fmla="*/ 3 w 17"/>
                    <a:gd name="T11" fmla="*/ 1 h 17"/>
                    <a:gd name="T12" fmla="*/ 6 w 17"/>
                    <a:gd name="T13" fmla="*/ 0 h 17"/>
                    <a:gd name="T14" fmla="*/ 9 w 17"/>
                    <a:gd name="T15" fmla="*/ 1 h 17"/>
                    <a:gd name="T16" fmla="*/ 11 w 17"/>
                    <a:gd name="T17" fmla="*/ 3 h 17"/>
                    <a:gd name="T18" fmla="*/ 14 w 17"/>
                    <a:gd name="T19" fmla="*/ 6 h 17"/>
                    <a:gd name="T20" fmla="*/ 16 w 17"/>
                    <a:gd name="T21" fmla="*/ 8 h 17"/>
                    <a:gd name="T22" fmla="*/ 16 w 17"/>
                    <a:gd name="T23" fmla="*/ 11 h 17"/>
                    <a:gd name="T24" fmla="*/ 16 w 17"/>
                    <a:gd name="T25" fmla="*/ 14 h 17"/>
                    <a:gd name="T26" fmla="*/ 14 w 17"/>
                    <a:gd name="T27" fmla="*/ 16 h 17"/>
                    <a:gd name="T28" fmla="*/ 11 w 17"/>
                    <a:gd name="T29" fmla="*/ 16 h 17"/>
                    <a:gd name="T30" fmla="*/ 9 w 17"/>
                    <a:gd name="T31" fmla="*/ 14 h 17"/>
                    <a:gd name="T32" fmla="*/ 6 w 17"/>
                    <a:gd name="T33" fmla="*/ 13 h 17"/>
                    <a:gd name="T34" fmla="*/ 3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3" y="11"/>
                      </a:moveTo>
                      <a:lnTo>
                        <a:pt x="0" y="7"/>
                      </a:lnTo>
                      <a:lnTo>
                        <a:pt x="0" y="4"/>
                      </a:lnTo>
                      <a:lnTo>
                        <a:pt x="0" y="2"/>
                      </a:lnTo>
                      <a:lnTo>
                        <a:pt x="1" y="1"/>
                      </a:lnTo>
                      <a:lnTo>
                        <a:pt x="3" y="1"/>
                      </a:lnTo>
                      <a:lnTo>
                        <a:pt x="6" y="0"/>
                      </a:lnTo>
                      <a:lnTo>
                        <a:pt x="9" y="1"/>
                      </a:lnTo>
                      <a:lnTo>
                        <a:pt x="11" y="3"/>
                      </a:lnTo>
                      <a:lnTo>
                        <a:pt x="14" y="6"/>
                      </a:lnTo>
                      <a:lnTo>
                        <a:pt x="16" y="8"/>
                      </a:lnTo>
                      <a:lnTo>
                        <a:pt x="16" y="11"/>
                      </a:lnTo>
                      <a:lnTo>
                        <a:pt x="16" y="14"/>
                      </a:lnTo>
                      <a:lnTo>
                        <a:pt x="14" y="16"/>
                      </a:lnTo>
                      <a:lnTo>
                        <a:pt x="11" y="16"/>
                      </a:lnTo>
                      <a:lnTo>
                        <a:pt x="9" y="14"/>
                      </a:lnTo>
                      <a:lnTo>
                        <a:pt x="6"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76" name="Freeform 79">
                  <a:extLst>
                    <a:ext uri="{FF2B5EF4-FFF2-40B4-BE49-F238E27FC236}">
                      <a16:creationId xmlns:a16="http://schemas.microsoft.com/office/drawing/2014/main" id="{02561CC1-C3AD-DD1F-8249-51535CCA54EE}"/>
                    </a:ext>
                  </a:extLst>
                </p:cNvPr>
                <p:cNvSpPr>
                  <a:spLocks/>
                </p:cNvSpPr>
                <p:nvPr/>
              </p:nvSpPr>
              <p:spPr bwMode="auto">
                <a:xfrm>
                  <a:off x="2673" y="2967"/>
                  <a:ext cx="15" cy="17"/>
                </a:xfrm>
                <a:custGeom>
                  <a:avLst/>
                  <a:gdLst>
                    <a:gd name="T0" fmla="*/ 10 w 17"/>
                    <a:gd name="T1" fmla="*/ 16 h 17"/>
                    <a:gd name="T2" fmla="*/ 13 w 17"/>
                    <a:gd name="T3" fmla="*/ 13 h 17"/>
                    <a:gd name="T4" fmla="*/ 14 w 17"/>
                    <a:gd name="T5" fmla="*/ 12 h 17"/>
                    <a:gd name="T6" fmla="*/ 16 w 17"/>
                    <a:gd name="T7" fmla="*/ 10 h 17"/>
                    <a:gd name="T8" fmla="*/ 14 w 17"/>
                    <a:gd name="T9" fmla="*/ 6 h 17"/>
                    <a:gd name="T10" fmla="*/ 13 w 17"/>
                    <a:gd name="T11" fmla="*/ 3 h 17"/>
                    <a:gd name="T12" fmla="*/ 12 w 17"/>
                    <a:gd name="T13" fmla="*/ 2 h 17"/>
                    <a:gd name="T14" fmla="*/ 9 w 17"/>
                    <a:gd name="T15" fmla="*/ 0 h 17"/>
                    <a:gd name="T16" fmla="*/ 8 w 17"/>
                    <a:gd name="T17" fmla="*/ 0 h 17"/>
                    <a:gd name="T18" fmla="*/ 6 w 17"/>
                    <a:gd name="T19" fmla="*/ 0 h 17"/>
                    <a:gd name="T20" fmla="*/ 5 w 17"/>
                    <a:gd name="T21" fmla="*/ 0 h 17"/>
                    <a:gd name="T22" fmla="*/ 1 w 17"/>
                    <a:gd name="T23" fmla="*/ 1 h 17"/>
                    <a:gd name="T24" fmla="*/ 1 w 17"/>
                    <a:gd name="T25" fmla="*/ 2 h 17"/>
                    <a:gd name="T26" fmla="*/ 1 w 17"/>
                    <a:gd name="T27" fmla="*/ 3 h 17"/>
                    <a:gd name="T28" fmla="*/ 0 w 17"/>
                    <a:gd name="T29" fmla="*/ 5 h 17"/>
                    <a:gd name="T30" fmla="*/ 1 w 17"/>
                    <a:gd name="T31" fmla="*/ 8 h 17"/>
                    <a:gd name="T32" fmla="*/ 1 w 17"/>
                    <a:gd name="T33" fmla="*/ 11 h 17"/>
                    <a:gd name="T34" fmla="*/ 4 w 17"/>
                    <a:gd name="T35" fmla="*/ 13 h 17"/>
                    <a:gd name="T36" fmla="*/ 5 w 17"/>
                    <a:gd name="T37" fmla="*/ 14 h 17"/>
                    <a:gd name="T38" fmla="*/ 8 w 17"/>
                    <a:gd name="T39" fmla="*/ 16 h 17"/>
                    <a:gd name="T40" fmla="*/ 9 w 17"/>
                    <a:gd name="T41" fmla="*/ 16 h 17"/>
                    <a:gd name="T42" fmla="*/ 10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0" y="16"/>
                      </a:moveTo>
                      <a:lnTo>
                        <a:pt x="13" y="13"/>
                      </a:lnTo>
                      <a:lnTo>
                        <a:pt x="14" y="12"/>
                      </a:lnTo>
                      <a:lnTo>
                        <a:pt x="16" y="10"/>
                      </a:lnTo>
                      <a:lnTo>
                        <a:pt x="14" y="6"/>
                      </a:lnTo>
                      <a:lnTo>
                        <a:pt x="13" y="3"/>
                      </a:lnTo>
                      <a:lnTo>
                        <a:pt x="12" y="2"/>
                      </a:lnTo>
                      <a:lnTo>
                        <a:pt x="9" y="0"/>
                      </a:lnTo>
                      <a:lnTo>
                        <a:pt x="8" y="0"/>
                      </a:lnTo>
                      <a:lnTo>
                        <a:pt x="6" y="0"/>
                      </a:lnTo>
                      <a:lnTo>
                        <a:pt x="5" y="0"/>
                      </a:lnTo>
                      <a:lnTo>
                        <a:pt x="1" y="1"/>
                      </a:lnTo>
                      <a:lnTo>
                        <a:pt x="1" y="2"/>
                      </a:lnTo>
                      <a:lnTo>
                        <a:pt x="1" y="3"/>
                      </a:lnTo>
                      <a:lnTo>
                        <a:pt x="0" y="5"/>
                      </a:lnTo>
                      <a:lnTo>
                        <a:pt x="1" y="8"/>
                      </a:lnTo>
                      <a:lnTo>
                        <a:pt x="1" y="11"/>
                      </a:lnTo>
                      <a:lnTo>
                        <a:pt x="4" y="13"/>
                      </a:lnTo>
                      <a:lnTo>
                        <a:pt x="5" y="14"/>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77" name="Freeform 80">
                  <a:extLst>
                    <a:ext uri="{FF2B5EF4-FFF2-40B4-BE49-F238E27FC236}">
                      <a16:creationId xmlns:a16="http://schemas.microsoft.com/office/drawing/2014/main" id="{442ABFDC-C480-996B-7FBB-6C8CD8193E0D}"/>
                    </a:ext>
                  </a:extLst>
                </p:cNvPr>
                <p:cNvSpPr>
                  <a:spLocks/>
                </p:cNvSpPr>
                <p:nvPr/>
              </p:nvSpPr>
              <p:spPr bwMode="auto">
                <a:xfrm>
                  <a:off x="2673" y="2967"/>
                  <a:ext cx="15" cy="17"/>
                </a:xfrm>
                <a:custGeom>
                  <a:avLst/>
                  <a:gdLst>
                    <a:gd name="T0" fmla="*/ 1 w 17"/>
                    <a:gd name="T1" fmla="*/ 11 h 17"/>
                    <a:gd name="T2" fmla="*/ 1 w 17"/>
                    <a:gd name="T3" fmla="*/ 7 h 17"/>
                    <a:gd name="T4" fmla="*/ 0 w 17"/>
                    <a:gd name="T5" fmla="*/ 4 h 17"/>
                    <a:gd name="T6" fmla="*/ 1 w 17"/>
                    <a:gd name="T7" fmla="*/ 2 h 17"/>
                    <a:gd name="T8" fmla="*/ 1 w 17"/>
                    <a:gd name="T9" fmla="*/ 1 h 17"/>
                    <a:gd name="T10" fmla="*/ 5 w 17"/>
                    <a:gd name="T11" fmla="*/ 0 h 17"/>
                    <a:gd name="T12" fmla="*/ 7 w 17"/>
                    <a:gd name="T13" fmla="*/ 1 h 17"/>
                    <a:gd name="T14" fmla="*/ 10 w 17"/>
                    <a:gd name="T15" fmla="*/ 2 h 17"/>
                    <a:gd name="T16" fmla="*/ 13 w 17"/>
                    <a:gd name="T17" fmla="*/ 6 h 17"/>
                    <a:gd name="T18" fmla="*/ 14 w 17"/>
                    <a:gd name="T19" fmla="*/ 8 h 17"/>
                    <a:gd name="T20" fmla="*/ 16 w 17"/>
                    <a:gd name="T21" fmla="*/ 11 h 17"/>
                    <a:gd name="T22" fmla="*/ 14 w 17"/>
                    <a:gd name="T23" fmla="*/ 14 h 17"/>
                    <a:gd name="T24" fmla="*/ 13 w 17"/>
                    <a:gd name="T25" fmla="*/ 14 h 17"/>
                    <a:gd name="T26" fmla="*/ 13 w 17"/>
                    <a:gd name="T27" fmla="*/ 16 h 17"/>
                    <a:gd name="T28" fmla="*/ 10 w 17"/>
                    <a:gd name="T29" fmla="*/ 16 h 17"/>
                    <a:gd name="T30" fmla="*/ 7 w 17"/>
                    <a:gd name="T31" fmla="*/ 14 h 17"/>
                    <a:gd name="T32" fmla="*/ 5 w 17"/>
                    <a:gd name="T33" fmla="*/ 13 h 17"/>
                    <a:gd name="T34" fmla="*/ 1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11"/>
                      </a:moveTo>
                      <a:lnTo>
                        <a:pt x="1" y="7"/>
                      </a:lnTo>
                      <a:lnTo>
                        <a:pt x="0" y="4"/>
                      </a:lnTo>
                      <a:lnTo>
                        <a:pt x="1" y="2"/>
                      </a:lnTo>
                      <a:lnTo>
                        <a:pt x="1" y="1"/>
                      </a:lnTo>
                      <a:lnTo>
                        <a:pt x="5" y="0"/>
                      </a:lnTo>
                      <a:lnTo>
                        <a:pt x="7" y="1"/>
                      </a:lnTo>
                      <a:lnTo>
                        <a:pt x="10" y="2"/>
                      </a:lnTo>
                      <a:lnTo>
                        <a:pt x="13" y="6"/>
                      </a:lnTo>
                      <a:lnTo>
                        <a:pt x="14" y="8"/>
                      </a:lnTo>
                      <a:lnTo>
                        <a:pt x="16" y="11"/>
                      </a:lnTo>
                      <a:lnTo>
                        <a:pt x="14" y="14"/>
                      </a:lnTo>
                      <a:lnTo>
                        <a:pt x="13" y="14"/>
                      </a:lnTo>
                      <a:lnTo>
                        <a:pt x="13" y="16"/>
                      </a:lnTo>
                      <a:lnTo>
                        <a:pt x="10" y="16"/>
                      </a:lnTo>
                      <a:lnTo>
                        <a:pt x="7" y="14"/>
                      </a:lnTo>
                      <a:lnTo>
                        <a:pt x="5"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78" name="Freeform 81">
                  <a:extLst>
                    <a:ext uri="{FF2B5EF4-FFF2-40B4-BE49-F238E27FC236}">
                      <a16:creationId xmlns:a16="http://schemas.microsoft.com/office/drawing/2014/main" id="{33A98907-A52C-8230-C8CA-F529DD55E112}"/>
                    </a:ext>
                  </a:extLst>
                </p:cNvPr>
                <p:cNvSpPr>
                  <a:spLocks/>
                </p:cNvSpPr>
                <p:nvPr/>
              </p:nvSpPr>
              <p:spPr bwMode="auto">
                <a:xfrm>
                  <a:off x="2707" y="2986"/>
                  <a:ext cx="15" cy="17"/>
                </a:xfrm>
                <a:custGeom>
                  <a:avLst/>
                  <a:gdLst>
                    <a:gd name="T0" fmla="*/ 1 w 17"/>
                    <a:gd name="T1" fmla="*/ 9 h 17"/>
                    <a:gd name="T2" fmla="*/ 1 w 17"/>
                    <a:gd name="T3" fmla="*/ 6 h 17"/>
                    <a:gd name="T4" fmla="*/ 0 w 17"/>
                    <a:gd name="T5" fmla="*/ 3 h 17"/>
                    <a:gd name="T6" fmla="*/ 1 w 17"/>
                    <a:gd name="T7" fmla="*/ 1 h 17"/>
                    <a:gd name="T8" fmla="*/ 1 w 17"/>
                    <a:gd name="T9" fmla="*/ 0 h 17"/>
                    <a:gd name="T10" fmla="*/ 4 w 17"/>
                    <a:gd name="T11" fmla="*/ 0 h 17"/>
                    <a:gd name="T12" fmla="*/ 8 w 17"/>
                    <a:gd name="T13" fmla="*/ 0 h 17"/>
                    <a:gd name="T14" fmla="*/ 11 w 17"/>
                    <a:gd name="T15" fmla="*/ 1 h 17"/>
                    <a:gd name="T16" fmla="*/ 12 w 17"/>
                    <a:gd name="T17" fmla="*/ 4 h 17"/>
                    <a:gd name="T18" fmla="*/ 16 w 17"/>
                    <a:gd name="T19" fmla="*/ 8 h 17"/>
                    <a:gd name="T20" fmla="*/ 16 w 17"/>
                    <a:gd name="T21" fmla="*/ 11 h 17"/>
                    <a:gd name="T22" fmla="*/ 16 w 17"/>
                    <a:gd name="T23" fmla="*/ 13 h 17"/>
                    <a:gd name="T24" fmla="*/ 14 w 17"/>
                    <a:gd name="T25" fmla="*/ 13 h 17"/>
                    <a:gd name="T26" fmla="*/ 12 w 17"/>
                    <a:gd name="T27" fmla="*/ 14 h 17"/>
                    <a:gd name="T28" fmla="*/ 11 w 17"/>
                    <a:gd name="T29" fmla="*/ 16 h 17"/>
                    <a:gd name="T30" fmla="*/ 8 w 17"/>
                    <a:gd name="T31" fmla="*/ 14 h 17"/>
                    <a:gd name="T32" fmla="*/ 4 w 17"/>
                    <a:gd name="T33" fmla="*/ 13 h 17"/>
                    <a:gd name="T34" fmla="*/ 1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9"/>
                      </a:moveTo>
                      <a:lnTo>
                        <a:pt x="1" y="6"/>
                      </a:lnTo>
                      <a:lnTo>
                        <a:pt x="0" y="3"/>
                      </a:lnTo>
                      <a:lnTo>
                        <a:pt x="1" y="1"/>
                      </a:lnTo>
                      <a:lnTo>
                        <a:pt x="1" y="0"/>
                      </a:lnTo>
                      <a:lnTo>
                        <a:pt x="4" y="0"/>
                      </a:lnTo>
                      <a:lnTo>
                        <a:pt x="8" y="0"/>
                      </a:lnTo>
                      <a:lnTo>
                        <a:pt x="11" y="1"/>
                      </a:lnTo>
                      <a:lnTo>
                        <a:pt x="12" y="4"/>
                      </a:lnTo>
                      <a:lnTo>
                        <a:pt x="16" y="8"/>
                      </a:lnTo>
                      <a:lnTo>
                        <a:pt x="16" y="11"/>
                      </a:lnTo>
                      <a:lnTo>
                        <a:pt x="16" y="13"/>
                      </a:lnTo>
                      <a:lnTo>
                        <a:pt x="14" y="13"/>
                      </a:lnTo>
                      <a:lnTo>
                        <a:pt x="12" y="14"/>
                      </a:lnTo>
                      <a:lnTo>
                        <a:pt x="11" y="16"/>
                      </a:lnTo>
                      <a:lnTo>
                        <a:pt x="8" y="14"/>
                      </a:lnTo>
                      <a:lnTo>
                        <a:pt x="4" y="13"/>
                      </a:lnTo>
                      <a:lnTo>
                        <a:pt x="1"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79" name="Freeform 82">
                  <a:extLst>
                    <a:ext uri="{FF2B5EF4-FFF2-40B4-BE49-F238E27FC236}">
                      <a16:creationId xmlns:a16="http://schemas.microsoft.com/office/drawing/2014/main" id="{3C2A482B-FCCC-0331-CE7E-C41758C49655}"/>
                    </a:ext>
                  </a:extLst>
                </p:cNvPr>
                <p:cNvSpPr>
                  <a:spLocks/>
                </p:cNvSpPr>
                <p:nvPr/>
              </p:nvSpPr>
              <p:spPr bwMode="auto">
                <a:xfrm>
                  <a:off x="2675" y="2925"/>
                  <a:ext cx="24" cy="42"/>
                </a:xfrm>
                <a:custGeom>
                  <a:avLst/>
                  <a:gdLst>
                    <a:gd name="T0" fmla="*/ 0 w 27"/>
                    <a:gd name="T1" fmla="*/ 14 h 45"/>
                    <a:gd name="T2" fmla="*/ 26 w 27"/>
                    <a:gd name="T3" fmla="*/ 0 h 45"/>
                    <a:gd name="T4" fmla="*/ 26 w 27"/>
                    <a:gd name="T5" fmla="*/ 29 h 45"/>
                    <a:gd name="T6" fmla="*/ 0 w 27"/>
                    <a:gd name="T7" fmla="*/ 44 h 45"/>
                    <a:gd name="T8" fmla="*/ 0 w 27"/>
                    <a:gd name="T9" fmla="*/ 14 h 45"/>
                    <a:gd name="T10" fmla="*/ 0 60000 65536"/>
                    <a:gd name="T11" fmla="*/ 0 60000 65536"/>
                    <a:gd name="T12" fmla="*/ 0 60000 65536"/>
                    <a:gd name="T13" fmla="*/ 0 60000 65536"/>
                    <a:gd name="T14" fmla="*/ 0 60000 65536"/>
                    <a:gd name="T15" fmla="*/ 0 w 27"/>
                    <a:gd name="T16" fmla="*/ 0 h 45"/>
                    <a:gd name="T17" fmla="*/ 27 w 27"/>
                    <a:gd name="T18" fmla="*/ 45 h 45"/>
                  </a:gdLst>
                  <a:ahLst/>
                  <a:cxnLst>
                    <a:cxn ang="T10">
                      <a:pos x="T0" y="T1"/>
                    </a:cxn>
                    <a:cxn ang="T11">
                      <a:pos x="T2" y="T3"/>
                    </a:cxn>
                    <a:cxn ang="T12">
                      <a:pos x="T4" y="T5"/>
                    </a:cxn>
                    <a:cxn ang="T13">
                      <a:pos x="T6" y="T7"/>
                    </a:cxn>
                    <a:cxn ang="T14">
                      <a:pos x="T8" y="T9"/>
                    </a:cxn>
                  </a:cxnLst>
                  <a:rect l="T15" t="T16" r="T17" b="T18"/>
                  <a:pathLst>
                    <a:path w="27" h="45">
                      <a:moveTo>
                        <a:pt x="0" y="14"/>
                      </a:moveTo>
                      <a:lnTo>
                        <a:pt x="26" y="0"/>
                      </a:lnTo>
                      <a:lnTo>
                        <a:pt x="26" y="29"/>
                      </a:lnTo>
                      <a:lnTo>
                        <a:pt x="0" y="44"/>
                      </a:lnTo>
                      <a:lnTo>
                        <a:pt x="0" y="14"/>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80" name="Freeform 83">
                  <a:extLst>
                    <a:ext uri="{FF2B5EF4-FFF2-40B4-BE49-F238E27FC236}">
                      <a16:creationId xmlns:a16="http://schemas.microsoft.com/office/drawing/2014/main" id="{C258C988-35E2-5E22-0F79-24182EB60298}"/>
                    </a:ext>
                  </a:extLst>
                </p:cNvPr>
                <p:cNvSpPr>
                  <a:spLocks/>
                </p:cNvSpPr>
                <p:nvPr/>
              </p:nvSpPr>
              <p:spPr bwMode="auto">
                <a:xfrm>
                  <a:off x="2600" y="2917"/>
                  <a:ext cx="16" cy="16"/>
                </a:xfrm>
                <a:custGeom>
                  <a:avLst/>
                  <a:gdLst>
                    <a:gd name="T0" fmla="*/ 9 w 17"/>
                    <a:gd name="T1" fmla="*/ 16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5 h 17"/>
                    <a:gd name="T14" fmla="*/ 12 w 17"/>
                    <a:gd name="T15" fmla="*/ 2 h 17"/>
                    <a:gd name="T16" fmla="*/ 9 w 17"/>
                    <a:gd name="T17" fmla="*/ 1 h 17"/>
                    <a:gd name="T18" fmla="*/ 7 w 17"/>
                    <a:gd name="T19" fmla="*/ 0 h 17"/>
                    <a:gd name="T20" fmla="*/ 6 w 17"/>
                    <a:gd name="T21" fmla="*/ 0 h 17"/>
                    <a:gd name="T22" fmla="*/ 6 w 17"/>
                    <a:gd name="T23" fmla="*/ 1 h 17"/>
                    <a:gd name="T24" fmla="*/ 2 w 17"/>
                    <a:gd name="T25" fmla="*/ 2 h 17"/>
                    <a:gd name="T26" fmla="*/ 1 w 17"/>
                    <a:gd name="T27" fmla="*/ 3 h 17"/>
                    <a:gd name="T28" fmla="*/ 0 w 17"/>
                    <a:gd name="T29" fmla="*/ 4 h 17"/>
                    <a:gd name="T30" fmla="*/ 0 w 17"/>
                    <a:gd name="T31" fmla="*/ 5 h 17"/>
                    <a:gd name="T32" fmla="*/ 0 w 17"/>
                    <a:gd name="T33" fmla="*/ 8 h 17"/>
                    <a:gd name="T34" fmla="*/ 2 w 17"/>
                    <a:gd name="T35" fmla="*/ 11 h 17"/>
                    <a:gd name="T36" fmla="*/ 3 w 17"/>
                    <a:gd name="T37" fmla="*/ 13 h 17"/>
                    <a:gd name="T38" fmla="*/ 6 w 17"/>
                    <a:gd name="T39" fmla="*/ 16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9"/>
                      </a:lnTo>
                      <a:lnTo>
                        <a:pt x="16" y="7"/>
                      </a:lnTo>
                      <a:lnTo>
                        <a:pt x="13" y="5"/>
                      </a:lnTo>
                      <a:lnTo>
                        <a:pt x="12" y="2"/>
                      </a:lnTo>
                      <a:lnTo>
                        <a:pt x="9" y="1"/>
                      </a:lnTo>
                      <a:lnTo>
                        <a:pt x="7" y="0"/>
                      </a:lnTo>
                      <a:lnTo>
                        <a:pt x="6" y="0"/>
                      </a:lnTo>
                      <a:lnTo>
                        <a:pt x="6" y="1"/>
                      </a:lnTo>
                      <a:lnTo>
                        <a:pt x="2" y="2"/>
                      </a:lnTo>
                      <a:lnTo>
                        <a:pt x="1" y="3"/>
                      </a:lnTo>
                      <a:lnTo>
                        <a:pt x="0" y="4"/>
                      </a:lnTo>
                      <a:lnTo>
                        <a:pt x="0" y="5"/>
                      </a:lnTo>
                      <a:lnTo>
                        <a:pt x="0" y="8"/>
                      </a:lnTo>
                      <a:lnTo>
                        <a:pt x="2" y="11"/>
                      </a:lnTo>
                      <a:lnTo>
                        <a:pt x="3" y="13"/>
                      </a:lnTo>
                      <a:lnTo>
                        <a:pt x="6" y="16"/>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81" name="Freeform 84">
                  <a:extLst>
                    <a:ext uri="{FF2B5EF4-FFF2-40B4-BE49-F238E27FC236}">
                      <a16:creationId xmlns:a16="http://schemas.microsoft.com/office/drawing/2014/main" id="{82FABA76-4E5C-C934-732A-57A6A38447E0}"/>
                    </a:ext>
                  </a:extLst>
                </p:cNvPr>
                <p:cNvSpPr>
                  <a:spLocks/>
                </p:cNvSpPr>
                <p:nvPr/>
              </p:nvSpPr>
              <p:spPr bwMode="auto">
                <a:xfrm>
                  <a:off x="2600" y="2920"/>
                  <a:ext cx="16" cy="16"/>
                </a:xfrm>
                <a:custGeom>
                  <a:avLst/>
                  <a:gdLst>
                    <a:gd name="T0" fmla="*/ 3 w 17"/>
                    <a:gd name="T1" fmla="*/ 11 h 17"/>
                    <a:gd name="T2" fmla="*/ 0 w 17"/>
                    <a:gd name="T3" fmla="*/ 7 h 17"/>
                    <a:gd name="T4" fmla="*/ 0 w 17"/>
                    <a:gd name="T5" fmla="*/ 3 h 17"/>
                    <a:gd name="T6" fmla="*/ 0 w 17"/>
                    <a:gd name="T7" fmla="*/ 2 h 17"/>
                    <a:gd name="T8" fmla="*/ 1 w 17"/>
                    <a:gd name="T9" fmla="*/ 1 h 17"/>
                    <a:gd name="T10" fmla="*/ 3 w 17"/>
                    <a:gd name="T11" fmla="*/ 0 h 17"/>
                    <a:gd name="T12" fmla="*/ 4 w 17"/>
                    <a:gd name="T13" fmla="*/ 0 h 17"/>
                    <a:gd name="T14" fmla="*/ 8 w 17"/>
                    <a:gd name="T15" fmla="*/ 0 h 17"/>
                    <a:gd name="T16" fmla="*/ 11 w 17"/>
                    <a:gd name="T17" fmla="*/ 2 h 17"/>
                    <a:gd name="T18" fmla="*/ 12 w 17"/>
                    <a:gd name="T19" fmla="*/ 4 h 17"/>
                    <a:gd name="T20" fmla="*/ 14 w 17"/>
                    <a:gd name="T21" fmla="*/ 8 h 17"/>
                    <a:gd name="T22" fmla="*/ 16 w 17"/>
                    <a:gd name="T23" fmla="*/ 12 h 17"/>
                    <a:gd name="T24" fmla="*/ 14 w 17"/>
                    <a:gd name="T25" fmla="*/ 13 h 17"/>
                    <a:gd name="T26" fmla="*/ 14 w 17"/>
                    <a:gd name="T27" fmla="*/ 14 h 17"/>
                    <a:gd name="T28" fmla="*/ 12 w 17"/>
                    <a:gd name="T29" fmla="*/ 16 h 17"/>
                    <a:gd name="T30" fmla="*/ 11 w 17"/>
                    <a:gd name="T31" fmla="*/ 16 h 17"/>
                    <a:gd name="T32" fmla="*/ 8 w 17"/>
                    <a:gd name="T33" fmla="*/ 16 h 17"/>
                    <a:gd name="T34" fmla="*/ 4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0" y="7"/>
                      </a:lnTo>
                      <a:lnTo>
                        <a:pt x="0" y="3"/>
                      </a:lnTo>
                      <a:lnTo>
                        <a:pt x="0" y="2"/>
                      </a:lnTo>
                      <a:lnTo>
                        <a:pt x="1" y="1"/>
                      </a:lnTo>
                      <a:lnTo>
                        <a:pt x="3" y="0"/>
                      </a:lnTo>
                      <a:lnTo>
                        <a:pt x="4" y="0"/>
                      </a:lnTo>
                      <a:lnTo>
                        <a:pt x="8" y="0"/>
                      </a:lnTo>
                      <a:lnTo>
                        <a:pt x="11" y="2"/>
                      </a:lnTo>
                      <a:lnTo>
                        <a:pt x="12" y="4"/>
                      </a:lnTo>
                      <a:lnTo>
                        <a:pt x="14" y="8"/>
                      </a:lnTo>
                      <a:lnTo>
                        <a:pt x="16" y="12"/>
                      </a:lnTo>
                      <a:lnTo>
                        <a:pt x="14" y="13"/>
                      </a:lnTo>
                      <a:lnTo>
                        <a:pt x="14" y="14"/>
                      </a:lnTo>
                      <a:lnTo>
                        <a:pt x="12" y="16"/>
                      </a:lnTo>
                      <a:lnTo>
                        <a:pt x="11" y="16"/>
                      </a:lnTo>
                      <a:lnTo>
                        <a:pt x="8" y="16"/>
                      </a:lnTo>
                      <a:lnTo>
                        <a:pt x="4"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82" name="Freeform 85">
                  <a:extLst>
                    <a:ext uri="{FF2B5EF4-FFF2-40B4-BE49-F238E27FC236}">
                      <a16:creationId xmlns:a16="http://schemas.microsoft.com/office/drawing/2014/main" id="{98E011E4-6519-E2F2-5372-3E04B09BB8DC}"/>
                    </a:ext>
                  </a:extLst>
                </p:cNvPr>
                <p:cNvSpPr>
                  <a:spLocks/>
                </p:cNvSpPr>
                <p:nvPr/>
              </p:nvSpPr>
              <p:spPr bwMode="auto">
                <a:xfrm>
                  <a:off x="2601" y="2922"/>
                  <a:ext cx="16" cy="16"/>
                </a:xfrm>
                <a:custGeom>
                  <a:avLst/>
                  <a:gdLst>
                    <a:gd name="T0" fmla="*/ 2 w 17"/>
                    <a:gd name="T1" fmla="*/ 11 h 17"/>
                    <a:gd name="T2" fmla="*/ 0 w 17"/>
                    <a:gd name="T3" fmla="*/ 9 h 17"/>
                    <a:gd name="T4" fmla="*/ 0 w 17"/>
                    <a:gd name="T5" fmla="*/ 4 h 17"/>
                    <a:gd name="T6" fmla="*/ 0 w 17"/>
                    <a:gd name="T7" fmla="*/ 2 h 17"/>
                    <a:gd name="T8" fmla="*/ 2 w 17"/>
                    <a:gd name="T9" fmla="*/ 0 h 17"/>
                    <a:gd name="T10" fmla="*/ 5 w 17"/>
                    <a:gd name="T11" fmla="*/ 0 h 17"/>
                    <a:gd name="T12" fmla="*/ 8 w 17"/>
                    <a:gd name="T13" fmla="*/ 0 h 17"/>
                    <a:gd name="T14" fmla="*/ 13 w 17"/>
                    <a:gd name="T15" fmla="*/ 6 h 17"/>
                    <a:gd name="T16" fmla="*/ 13 w 17"/>
                    <a:gd name="T17" fmla="*/ 9 h 17"/>
                    <a:gd name="T18" fmla="*/ 16 w 17"/>
                    <a:gd name="T19" fmla="*/ 11 h 17"/>
                    <a:gd name="T20" fmla="*/ 13 w 17"/>
                    <a:gd name="T21" fmla="*/ 13 h 17"/>
                    <a:gd name="T22" fmla="*/ 13 w 17"/>
                    <a:gd name="T23" fmla="*/ 16 h 17"/>
                    <a:gd name="T24" fmla="*/ 10 w 17"/>
                    <a:gd name="T25" fmla="*/ 16 h 17"/>
                    <a:gd name="T26" fmla="*/ 8 w 17"/>
                    <a:gd name="T27" fmla="*/ 16 h 17"/>
                    <a:gd name="T28" fmla="*/ 2 w 17"/>
                    <a:gd name="T29" fmla="*/ 1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2" y="11"/>
                      </a:moveTo>
                      <a:lnTo>
                        <a:pt x="0" y="9"/>
                      </a:lnTo>
                      <a:lnTo>
                        <a:pt x="0" y="4"/>
                      </a:lnTo>
                      <a:lnTo>
                        <a:pt x="0" y="2"/>
                      </a:lnTo>
                      <a:lnTo>
                        <a:pt x="2" y="0"/>
                      </a:lnTo>
                      <a:lnTo>
                        <a:pt x="5" y="0"/>
                      </a:lnTo>
                      <a:lnTo>
                        <a:pt x="8" y="0"/>
                      </a:lnTo>
                      <a:lnTo>
                        <a:pt x="13" y="6"/>
                      </a:lnTo>
                      <a:lnTo>
                        <a:pt x="13" y="9"/>
                      </a:lnTo>
                      <a:lnTo>
                        <a:pt x="16" y="11"/>
                      </a:lnTo>
                      <a:lnTo>
                        <a:pt x="13" y="13"/>
                      </a:lnTo>
                      <a:lnTo>
                        <a:pt x="13" y="16"/>
                      </a:lnTo>
                      <a:lnTo>
                        <a:pt x="10" y="16"/>
                      </a:lnTo>
                      <a:lnTo>
                        <a:pt x="8" y="16"/>
                      </a:lnTo>
                      <a:lnTo>
                        <a:pt x="2"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83" name="Freeform 86">
                  <a:extLst>
                    <a:ext uri="{FF2B5EF4-FFF2-40B4-BE49-F238E27FC236}">
                      <a16:creationId xmlns:a16="http://schemas.microsoft.com/office/drawing/2014/main" id="{68EEA0BC-5050-87BC-ADD0-B7ADFA7DA3FB}"/>
                    </a:ext>
                  </a:extLst>
                </p:cNvPr>
                <p:cNvSpPr>
                  <a:spLocks/>
                </p:cNvSpPr>
                <p:nvPr/>
              </p:nvSpPr>
              <p:spPr bwMode="auto">
                <a:xfrm>
                  <a:off x="2608" y="2924"/>
                  <a:ext cx="15" cy="16"/>
                </a:xfrm>
                <a:custGeom>
                  <a:avLst/>
                  <a:gdLst>
                    <a:gd name="T0" fmla="*/ 10 w 17"/>
                    <a:gd name="T1" fmla="*/ 16 h 17"/>
                    <a:gd name="T2" fmla="*/ 14 w 17"/>
                    <a:gd name="T3" fmla="*/ 13 h 17"/>
                    <a:gd name="T4" fmla="*/ 14 w 17"/>
                    <a:gd name="T5" fmla="*/ 12 h 17"/>
                    <a:gd name="T6" fmla="*/ 14 w 17"/>
                    <a:gd name="T7" fmla="*/ 11 h 17"/>
                    <a:gd name="T8" fmla="*/ 16 w 17"/>
                    <a:gd name="T9" fmla="*/ 9 h 17"/>
                    <a:gd name="T10" fmla="*/ 14 w 17"/>
                    <a:gd name="T11" fmla="*/ 7 h 17"/>
                    <a:gd name="T12" fmla="*/ 14 w 17"/>
                    <a:gd name="T13" fmla="*/ 5 h 17"/>
                    <a:gd name="T14" fmla="*/ 11 w 17"/>
                    <a:gd name="T15" fmla="*/ 2 h 17"/>
                    <a:gd name="T16" fmla="*/ 10 w 17"/>
                    <a:gd name="T17" fmla="*/ 1 h 17"/>
                    <a:gd name="T18" fmla="*/ 8 w 17"/>
                    <a:gd name="T19" fmla="*/ 0 h 17"/>
                    <a:gd name="T20" fmla="*/ 6 w 17"/>
                    <a:gd name="T21" fmla="*/ 0 h 17"/>
                    <a:gd name="T22" fmla="*/ 5 w 17"/>
                    <a:gd name="T23" fmla="*/ 0 h 17"/>
                    <a:gd name="T24" fmla="*/ 2 w 17"/>
                    <a:gd name="T25" fmla="*/ 2 h 17"/>
                    <a:gd name="T26" fmla="*/ 1 w 17"/>
                    <a:gd name="T27" fmla="*/ 3 h 17"/>
                    <a:gd name="T28" fmla="*/ 1 w 17"/>
                    <a:gd name="T29" fmla="*/ 4 h 17"/>
                    <a:gd name="T30" fmla="*/ 0 w 17"/>
                    <a:gd name="T31" fmla="*/ 5 h 17"/>
                    <a:gd name="T32" fmla="*/ 1 w 17"/>
                    <a:gd name="T33" fmla="*/ 8 h 17"/>
                    <a:gd name="T34" fmla="*/ 2 w 17"/>
                    <a:gd name="T35" fmla="*/ 11 h 17"/>
                    <a:gd name="T36" fmla="*/ 4 w 17"/>
                    <a:gd name="T37" fmla="*/ 13 h 17"/>
                    <a:gd name="T38" fmla="*/ 6 w 17"/>
                    <a:gd name="T39" fmla="*/ 16 h 17"/>
                    <a:gd name="T40" fmla="*/ 8 w 17"/>
                    <a:gd name="T41" fmla="*/ 16 h 17"/>
                    <a:gd name="T42" fmla="*/ 9 w 17"/>
                    <a:gd name="T43" fmla="*/ 16 h 17"/>
                    <a:gd name="T44" fmla="*/ 1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6"/>
                      </a:moveTo>
                      <a:lnTo>
                        <a:pt x="14" y="13"/>
                      </a:lnTo>
                      <a:lnTo>
                        <a:pt x="14" y="12"/>
                      </a:lnTo>
                      <a:lnTo>
                        <a:pt x="14" y="11"/>
                      </a:lnTo>
                      <a:lnTo>
                        <a:pt x="16" y="9"/>
                      </a:lnTo>
                      <a:lnTo>
                        <a:pt x="14" y="7"/>
                      </a:lnTo>
                      <a:lnTo>
                        <a:pt x="14" y="5"/>
                      </a:lnTo>
                      <a:lnTo>
                        <a:pt x="11" y="2"/>
                      </a:lnTo>
                      <a:lnTo>
                        <a:pt x="10" y="1"/>
                      </a:lnTo>
                      <a:lnTo>
                        <a:pt x="8" y="0"/>
                      </a:lnTo>
                      <a:lnTo>
                        <a:pt x="6" y="0"/>
                      </a:lnTo>
                      <a:lnTo>
                        <a:pt x="5" y="0"/>
                      </a:lnTo>
                      <a:lnTo>
                        <a:pt x="2" y="2"/>
                      </a:lnTo>
                      <a:lnTo>
                        <a:pt x="1" y="3"/>
                      </a:lnTo>
                      <a:lnTo>
                        <a:pt x="1" y="4"/>
                      </a:lnTo>
                      <a:lnTo>
                        <a:pt x="0" y="5"/>
                      </a:lnTo>
                      <a:lnTo>
                        <a:pt x="1" y="8"/>
                      </a:lnTo>
                      <a:lnTo>
                        <a:pt x="2" y="11"/>
                      </a:lnTo>
                      <a:lnTo>
                        <a:pt x="4" y="13"/>
                      </a:lnTo>
                      <a:lnTo>
                        <a:pt x="6" y="16"/>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84" name="Freeform 87">
                  <a:extLst>
                    <a:ext uri="{FF2B5EF4-FFF2-40B4-BE49-F238E27FC236}">
                      <a16:creationId xmlns:a16="http://schemas.microsoft.com/office/drawing/2014/main" id="{09982031-863C-6359-3475-076C252A62F4}"/>
                    </a:ext>
                  </a:extLst>
                </p:cNvPr>
                <p:cNvSpPr>
                  <a:spLocks/>
                </p:cNvSpPr>
                <p:nvPr/>
              </p:nvSpPr>
              <p:spPr bwMode="auto">
                <a:xfrm>
                  <a:off x="2608" y="2925"/>
                  <a:ext cx="15" cy="16"/>
                </a:xfrm>
                <a:custGeom>
                  <a:avLst/>
                  <a:gdLst>
                    <a:gd name="T0" fmla="*/ 3 w 17"/>
                    <a:gd name="T1" fmla="*/ 11 h 17"/>
                    <a:gd name="T2" fmla="*/ 1 w 17"/>
                    <a:gd name="T3" fmla="*/ 7 h 17"/>
                    <a:gd name="T4" fmla="*/ 0 w 17"/>
                    <a:gd name="T5" fmla="*/ 3 h 17"/>
                    <a:gd name="T6" fmla="*/ 1 w 17"/>
                    <a:gd name="T7" fmla="*/ 2 h 17"/>
                    <a:gd name="T8" fmla="*/ 1 w 17"/>
                    <a:gd name="T9" fmla="*/ 1 h 17"/>
                    <a:gd name="T10" fmla="*/ 3 w 17"/>
                    <a:gd name="T11" fmla="*/ 0 h 17"/>
                    <a:gd name="T12" fmla="*/ 6 w 17"/>
                    <a:gd name="T13" fmla="*/ 0 h 17"/>
                    <a:gd name="T14" fmla="*/ 9 w 17"/>
                    <a:gd name="T15" fmla="*/ 0 h 17"/>
                    <a:gd name="T16" fmla="*/ 11 w 17"/>
                    <a:gd name="T17" fmla="*/ 2 h 17"/>
                    <a:gd name="T18" fmla="*/ 14 w 17"/>
                    <a:gd name="T19" fmla="*/ 4 h 17"/>
                    <a:gd name="T20" fmla="*/ 16 w 17"/>
                    <a:gd name="T21" fmla="*/ 8 h 17"/>
                    <a:gd name="T22" fmla="*/ 16 w 17"/>
                    <a:gd name="T23" fmla="*/ 11 h 17"/>
                    <a:gd name="T24" fmla="*/ 16 w 17"/>
                    <a:gd name="T25" fmla="*/ 13 h 17"/>
                    <a:gd name="T26" fmla="*/ 16 w 17"/>
                    <a:gd name="T27" fmla="*/ 14 h 17"/>
                    <a:gd name="T28" fmla="*/ 14 w 17"/>
                    <a:gd name="T29" fmla="*/ 16 h 17"/>
                    <a:gd name="T30" fmla="*/ 11 w 17"/>
                    <a:gd name="T31" fmla="*/ 16 h 17"/>
                    <a:gd name="T32" fmla="*/ 9 w 17"/>
                    <a:gd name="T33" fmla="*/ 16 h 17"/>
                    <a:gd name="T34" fmla="*/ 6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1" y="7"/>
                      </a:lnTo>
                      <a:lnTo>
                        <a:pt x="0" y="3"/>
                      </a:lnTo>
                      <a:lnTo>
                        <a:pt x="1" y="2"/>
                      </a:lnTo>
                      <a:lnTo>
                        <a:pt x="1" y="1"/>
                      </a:lnTo>
                      <a:lnTo>
                        <a:pt x="3" y="0"/>
                      </a:lnTo>
                      <a:lnTo>
                        <a:pt x="6" y="0"/>
                      </a:lnTo>
                      <a:lnTo>
                        <a:pt x="9" y="0"/>
                      </a:lnTo>
                      <a:lnTo>
                        <a:pt x="11" y="2"/>
                      </a:lnTo>
                      <a:lnTo>
                        <a:pt x="14" y="4"/>
                      </a:lnTo>
                      <a:lnTo>
                        <a:pt x="16" y="8"/>
                      </a:lnTo>
                      <a:lnTo>
                        <a:pt x="16" y="11"/>
                      </a:lnTo>
                      <a:lnTo>
                        <a:pt x="16" y="13"/>
                      </a:lnTo>
                      <a:lnTo>
                        <a:pt x="16" y="14"/>
                      </a:lnTo>
                      <a:lnTo>
                        <a:pt x="14" y="16"/>
                      </a:lnTo>
                      <a:lnTo>
                        <a:pt x="11" y="16"/>
                      </a:lnTo>
                      <a:lnTo>
                        <a:pt x="9" y="16"/>
                      </a:lnTo>
                      <a:lnTo>
                        <a:pt x="6"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85" name="Freeform 88">
                  <a:extLst>
                    <a:ext uri="{FF2B5EF4-FFF2-40B4-BE49-F238E27FC236}">
                      <a16:creationId xmlns:a16="http://schemas.microsoft.com/office/drawing/2014/main" id="{423D3FF6-22C7-1EA3-11B2-E84749729175}"/>
                    </a:ext>
                  </a:extLst>
                </p:cNvPr>
                <p:cNvSpPr>
                  <a:spLocks/>
                </p:cNvSpPr>
                <p:nvPr/>
              </p:nvSpPr>
              <p:spPr bwMode="auto">
                <a:xfrm>
                  <a:off x="2610" y="2927"/>
                  <a:ext cx="16" cy="16"/>
                </a:xfrm>
                <a:custGeom>
                  <a:avLst/>
                  <a:gdLst>
                    <a:gd name="T0" fmla="*/ 3 w 17"/>
                    <a:gd name="T1" fmla="*/ 10 h 17"/>
                    <a:gd name="T2" fmla="*/ 3 w 17"/>
                    <a:gd name="T3" fmla="*/ 8 h 17"/>
                    <a:gd name="T4" fmla="*/ 0 w 17"/>
                    <a:gd name="T5" fmla="*/ 5 h 17"/>
                    <a:gd name="T6" fmla="*/ 3 w 17"/>
                    <a:gd name="T7" fmla="*/ 2 h 17"/>
                    <a:gd name="T8" fmla="*/ 3 w 17"/>
                    <a:gd name="T9" fmla="*/ 0 h 17"/>
                    <a:gd name="T10" fmla="*/ 9 w 17"/>
                    <a:gd name="T11" fmla="*/ 0 h 17"/>
                    <a:gd name="T12" fmla="*/ 12 w 17"/>
                    <a:gd name="T13" fmla="*/ 8 h 17"/>
                    <a:gd name="T14" fmla="*/ 16 w 17"/>
                    <a:gd name="T15" fmla="*/ 8 h 17"/>
                    <a:gd name="T16" fmla="*/ 16 w 17"/>
                    <a:gd name="T17" fmla="*/ 13 h 17"/>
                    <a:gd name="T18" fmla="*/ 16 w 17"/>
                    <a:gd name="T19" fmla="*/ 16 h 17"/>
                    <a:gd name="T20" fmla="*/ 12 w 17"/>
                    <a:gd name="T21" fmla="*/ 16 h 17"/>
                    <a:gd name="T22" fmla="*/ 9 w 17"/>
                    <a:gd name="T23" fmla="*/ 16 h 17"/>
                    <a:gd name="T24" fmla="*/ 3 w 17"/>
                    <a:gd name="T25" fmla="*/ 1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10"/>
                      </a:moveTo>
                      <a:lnTo>
                        <a:pt x="3" y="8"/>
                      </a:lnTo>
                      <a:lnTo>
                        <a:pt x="0" y="5"/>
                      </a:lnTo>
                      <a:lnTo>
                        <a:pt x="3" y="2"/>
                      </a:lnTo>
                      <a:lnTo>
                        <a:pt x="3" y="0"/>
                      </a:lnTo>
                      <a:lnTo>
                        <a:pt x="9" y="0"/>
                      </a:lnTo>
                      <a:lnTo>
                        <a:pt x="12" y="8"/>
                      </a:lnTo>
                      <a:lnTo>
                        <a:pt x="16" y="8"/>
                      </a:lnTo>
                      <a:lnTo>
                        <a:pt x="16" y="13"/>
                      </a:lnTo>
                      <a:lnTo>
                        <a:pt x="16" y="16"/>
                      </a:lnTo>
                      <a:lnTo>
                        <a:pt x="12" y="16"/>
                      </a:lnTo>
                      <a:lnTo>
                        <a:pt x="9" y="16"/>
                      </a:lnTo>
                      <a:lnTo>
                        <a:pt x="3"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86" name="Freeform 89">
                  <a:extLst>
                    <a:ext uri="{FF2B5EF4-FFF2-40B4-BE49-F238E27FC236}">
                      <a16:creationId xmlns:a16="http://schemas.microsoft.com/office/drawing/2014/main" id="{62279FAB-CF73-87B5-34E8-8241DB768DDD}"/>
                    </a:ext>
                  </a:extLst>
                </p:cNvPr>
                <p:cNvSpPr>
                  <a:spLocks/>
                </p:cNvSpPr>
                <p:nvPr/>
              </p:nvSpPr>
              <p:spPr bwMode="auto">
                <a:xfrm>
                  <a:off x="2596" y="2920"/>
                  <a:ext cx="15" cy="16"/>
                </a:xfrm>
                <a:custGeom>
                  <a:avLst/>
                  <a:gdLst>
                    <a:gd name="T0" fmla="*/ 9 w 17"/>
                    <a:gd name="T1" fmla="*/ 16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5 h 17"/>
                    <a:gd name="T14" fmla="*/ 12 w 17"/>
                    <a:gd name="T15" fmla="*/ 2 h 17"/>
                    <a:gd name="T16" fmla="*/ 8 w 17"/>
                    <a:gd name="T17" fmla="*/ 1 h 17"/>
                    <a:gd name="T18" fmla="*/ 7 w 17"/>
                    <a:gd name="T19" fmla="*/ 0 h 17"/>
                    <a:gd name="T20" fmla="*/ 6 w 17"/>
                    <a:gd name="T21" fmla="*/ 0 h 17"/>
                    <a:gd name="T22" fmla="*/ 4 w 17"/>
                    <a:gd name="T23" fmla="*/ 1 h 17"/>
                    <a:gd name="T24" fmla="*/ 1 w 17"/>
                    <a:gd name="T25" fmla="*/ 2 h 17"/>
                    <a:gd name="T26" fmla="*/ 0 w 17"/>
                    <a:gd name="T27" fmla="*/ 3 h 17"/>
                    <a:gd name="T28" fmla="*/ 0 w 17"/>
                    <a:gd name="T29" fmla="*/ 4 h 17"/>
                    <a:gd name="T30" fmla="*/ 0 w 17"/>
                    <a:gd name="T31" fmla="*/ 6 h 17"/>
                    <a:gd name="T32" fmla="*/ 0 w 17"/>
                    <a:gd name="T33" fmla="*/ 8 h 17"/>
                    <a:gd name="T34" fmla="*/ 1 w 17"/>
                    <a:gd name="T35" fmla="*/ 11 h 17"/>
                    <a:gd name="T36" fmla="*/ 3 w 17"/>
                    <a:gd name="T37" fmla="*/ 13 h 17"/>
                    <a:gd name="T38" fmla="*/ 4 w 17"/>
                    <a:gd name="T39" fmla="*/ 16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9"/>
                      </a:lnTo>
                      <a:lnTo>
                        <a:pt x="16" y="7"/>
                      </a:lnTo>
                      <a:lnTo>
                        <a:pt x="13" y="5"/>
                      </a:lnTo>
                      <a:lnTo>
                        <a:pt x="12" y="2"/>
                      </a:lnTo>
                      <a:lnTo>
                        <a:pt x="8" y="1"/>
                      </a:lnTo>
                      <a:lnTo>
                        <a:pt x="7" y="0"/>
                      </a:lnTo>
                      <a:lnTo>
                        <a:pt x="6" y="0"/>
                      </a:lnTo>
                      <a:lnTo>
                        <a:pt x="4" y="1"/>
                      </a:lnTo>
                      <a:lnTo>
                        <a:pt x="1" y="2"/>
                      </a:lnTo>
                      <a:lnTo>
                        <a:pt x="0" y="3"/>
                      </a:lnTo>
                      <a:lnTo>
                        <a:pt x="0" y="4"/>
                      </a:lnTo>
                      <a:lnTo>
                        <a:pt x="0" y="6"/>
                      </a:lnTo>
                      <a:lnTo>
                        <a:pt x="0" y="8"/>
                      </a:lnTo>
                      <a:lnTo>
                        <a:pt x="1" y="11"/>
                      </a:lnTo>
                      <a:lnTo>
                        <a:pt x="3" y="13"/>
                      </a:lnTo>
                      <a:lnTo>
                        <a:pt x="4" y="16"/>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87" name="Freeform 90">
                  <a:extLst>
                    <a:ext uri="{FF2B5EF4-FFF2-40B4-BE49-F238E27FC236}">
                      <a16:creationId xmlns:a16="http://schemas.microsoft.com/office/drawing/2014/main" id="{EE2A6497-B04A-4244-2A6D-4BA4CC42BBDB}"/>
                    </a:ext>
                  </a:extLst>
                </p:cNvPr>
                <p:cNvSpPr>
                  <a:spLocks/>
                </p:cNvSpPr>
                <p:nvPr/>
              </p:nvSpPr>
              <p:spPr bwMode="auto">
                <a:xfrm>
                  <a:off x="2596" y="2922"/>
                  <a:ext cx="15" cy="16"/>
                </a:xfrm>
                <a:custGeom>
                  <a:avLst/>
                  <a:gdLst>
                    <a:gd name="T0" fmla="*/ 1 w 17"/>
                    <a:gd name="T1" fmla="*/ 11 h 17"/>
                    <a:gd name="T2" fmla="*/ 0 w 17"/>
                    <a:gd name="T3" fmla="*/ 7 h 17"/>
                    <a:gd name="T4" fmla="*/ 0 w 17"/>
                    <a:gd name="T5" fmla="*/ 4 h 17"/>
                    <a:gd name="T6" fmla="*/ 0 w 17"/>
                    <a:gd name="T7" fmla="*/ 2 h 17"/>
                    <a:gd name="T8" fmla="*/ 0 w 17"/>
                    <a:gd name="T9" fmla="*/ 1 h 17"/>
                    <a:gd name="T10" fmla="*/ 1 w 17"/>
                    <a:gd name="T11" fmla="*/ 0 h 17"/>
                    <a:gd name="T12" fmla="*/ 4 w 17"/>
                    <a:gd name="T13" fmla="*/ 0 h 17"/>
                    <a:gd name="T14" fmla="*/ 6 w 17"/>
                    <a:gd name="T15" fmla="*/ 1 h 17"/>
                    <a:gd name="T16" fmla="*/ 11 w 17"/>
                    <a:gd name="T17" fmla="*/ 3 h 17"/>
                    <a:gd name="T18" fmla="*/ 12 w 17"/>
                    <a:gd name="T19" fmla="*/ 4 h 17"/>
                    <a:gd name="T20" fmla="*/ 14 w 17"/>
                    <a:gd name="T21" fmla="*/ 8 h 17"/>
                    <a:gd name="T22" fmla="*/ 16 w 17"/>
                    <a:gd name="T23" fmla="*/ 12 h 17"/>
                    <a:gd name="T24" fmla="*/ 14 w 17"/>
                    <a:gd name="T25" fmla="*/ 13 h 17"/>
                    <a:gd name="T26" fmla="*/ 14 w 17"/>
                    <a:gd name="T27" fmla="*/ 14 h 17"/>
                    <a:gd name="T28" fmla="*/ 12 w 17"/>
                    <a:gd name="T29" fmla="*/ 16 h 17"/>
                    <a:gd name="T30" fmla="*/ 11 w 17"/>
                    <a:gd name="T31" fmla="*/ 16 h 17"/>
                    <a:gd name="T32" fmla="*/ 6 w 17"/>
                    <a:gd name="T33" fmla="*/ 16 h 17"/>
                    <a:gd name="T34" fmla="*/ 4 w 17"/>
                    <a:gd name="T35" fmla="*/ 13 h 17"/>
                    <a:gd name="T36" fmla="*/ 1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 y="11"/>
                      </a:moveTo>
                      <a:lnTo>
                        <a:pt x="0" y="7"/>
                      </a:lnTo>
                      <a:lnTo>
                        <a:pt x="0" y="4"/>
                      </a:lnTo>
                      <a:lnTo>
                        <a:pt x="0" y="2"/>
                      </a:lnTo>
                      <a:lnTo>
                        <a:pt x="0" y="1"/>
                      </a:lnTo>
                      <a:lnTo>
                        <a:pt x="1" y="0"/>
                      </a:lnTo>
                      <a:lnTo>
                        <a:pt x="4" y="0"/>
                      </a:lnTo>
                      <a:lnTo>
                        <a:pt x="6" y="1"/>
                      </a:lnTo>
                      <a:lnTo>
                        <a:pt x="11" y="3"/>
                      </a:lnTo>
                      <a:lnTo>
                        <a:pt x="12" y="4"/>
                      </a:lnTo>
                      <a:lnTo>
                        <a:pt x="14" y="8"/>
                      </a:lnTo>
                      <a:lnTo>
                        <a:pt x="16" y="12"/>
                      </a:lnTo>
                      <a:lnTo>
                        <a:pt x="14" y="13"/>
                      </a:lnTo>
                      <a:lnTo>
                        <a:pt x="14" y="14"/>
                      </a:lnTo>
                      <a:lnTo>
                        <a:pt x="12" y="16"/>
                      </a:lnTo>
                      <a:lnTo>
                        <a:pt x="11" y="16"/>
                      </a:lnTo>
                      <a:lnTo>
                        <a:pt x="6" y="16"/>
                      </a:lnTo>
                      <a:lnTo>
                        <a:pt x="4"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88" name="Freeform 91">
                  <a:extLst>
                    <a:ext uri="{FF2B5EF4-FFF2-40B4-BE49-F238E27FC236}">
                      <a16:creationId xmlns:a16="http://schemas.microsoft.com/office/drawing/2014/main" id="{5DE4A075-EBAF-CB41-784F-7EB3436D6E78}"/>
                    </a:ext>
                  </a:extLst>
                </p:cNvPr>
                <p:cNvSpPr>
                  <a:spLocks/>
                </p:cNvSpPr>
                <p:nvPr/>
              </p:nvSpPr>
              <p:spPr bwMode="auto">
                <a:xfrm>
                  <a:off x="2604" y="2926"/>
                  <a:ext cx="16" cy="16"/>
                </a:xfrm>
                <a:custGeom>
                  <a:avLst/>
                  <a:gdLst>
                    <a:gd name="T0" fmla="*/ 10 w 17"/>
                    <a:gd name="T1" fmla="*/ 16 h 17"/>
                    <a:gd name="T2" fmla="*/ 13 w 17"/>
                    <a:gd name="T3" fmla="*/ 13 h 17"/>
                    <a:gd name="T4" fmla="*/ 13 w 17"/>
                    <a:gd name="T5" fmla="*/ 12 h 17"/>
                    <a:gd name="T6" fmla="*/ 14 w 17"/>
                    <a:gd name="T7" fmla="*/ 12 h 17"/>
                    <a:gd name="T8" fmla="*/ 16 w 17"/>
                    <a:gd name="T9" fmla="*/ 9 h 17"/>
                    <a:gd name="T10" fmla="*/ 14 w 17"/>
                    <a:gd name="T11" fmla="*/ 7 h 17"/>
                    <a:gd name="T12" fmla="*/ 13 w 17"/>
                    <a:gd name="T13" fmla="*/ 5 h 17"/>
                    <a:gd name="T14" fmla="*/ 11 w 17"/>
                    <a:gd name="T15" fmla="*/ 2 h 17"/>
                    <a:gd name="T16" fmla="*/ 10 w 17"/>
                    <a:gd name="T17" fmla="*/ 1 h 17"/>
                    <a:gd name="T18" fmla="*/ 6 w 17"/>
                    <a:gd name="T19" fmla="*/ 0 h 17"/>
                    <a:gd name="T20" fmla="*/ 5 w 17"/>
                    <a:gd name="T21" fmla="*/ 0 h 17"/>
                    <a:gd name="T22" fmla="*/ 5 w 17"/>
                    <a:gd name="T23" fmla="*/ 1 h 17"/>
                    <a:gd name="T24" fmla="*/ 2 w 17"/>
                    <a:gd name="T25" fmla="*/ 2 h 17"/>
                    <a:gd name="T26" fmla="*/ 1 w 17"/>
                    <a:gd name="T27" fmla="*/ 3 h 17"/>
                    <a:gd name="T28" fmla="*/ 1 w 17"/>
                    <a:gd name="T29" fmla="*/ 4 h 17"/>
                    <a:gd name="T30" fmla="*/ 0 w 17"/>
                    <a:gd name="T31" fmla="*/ 5 h 17"/>
                    <a:gd name="T32" fmla="*/ 1 w 17"/>
                    <a:gd name="T33" fmla="*/ 8 h 17"/>
                    <a:gd name="T34" fmla="*/ 2 w 17"/>
                    <a:gd name="T35" fmla="*/ 11 h 17"/>
                    <a:gd name="T36" fmla="*/ 3 w 17"/>
                    <a:gd name="T37" fmla="*/ 13 h 17"/>
                    <a:gd name="T38" fmla="*/ 5 w 17"/>
                    <a:gd name="T39" fmla="*/ 16 h 17"/>
                    <a:gd name="T40" fmla="*/ 8 w 17"/>
                    <a:gd name="T41" fmla="*/ 16 h 17"/>
                    <a:gd name="T42" fmla="*/ 9 w 17"/>
                    <a:gd name="T43" fmla="*/ 16 h 17"/>
                    <a:gd name="T44" fmla="*/ 1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6"/>
                      </a:moveTo>
                      <a:lnTo>
                        <a:pt x="13" y="13"/>
                      </a:lnTo>
                      <a:lnTo>
                        <a:pt x="13" y="12"/>
                      </a:lnTo>
                      <a:lnTo>
                        <a:pt x="14" y="12"/>
                      </a:lnTo>
                      <a:lnTo>
                        <a:pt x="16" y="9"/>
                      </a:lnTo>
                      <a:lnTo>
                        <a:pt x="14" y="7"/>
                      </a:lnTo>
                      <a:lnTo>
                        <a:pt x="13" y="5"/>
                      </a:lnTo>
                      <a:lnTo>
                        <a:pt x="11" y="2"/>
                      </a:lnTo>
                      <a:lnTo>
                        <a:pt x="10" y="1"/>
                      </a:lnTo>
                      <a:lnTo>
                        <a:pt x="6" y="0"/>
                      </a:lnTo>
                      <a:lnTo>
                        <a:pt x="5" y="0"/>
                      </a:lnTo>
                      <a:lnTo>
                        <a:pt x="5" y="1"/>
                      </a:lnTo>
                      <a:lnTo>
                        <a:pt x="2" y="2"/>
                      </a:lnTo>
                      <a:lnTo>
                        <a:pt x="1" y="3"/>
                      </a:lnTo>
                      <a:lnTo>
                        <a:pt x="1" y="4"/>
                      </a:lnTo>
                      <a:lnTo>
                        <a:pt x="0" y="5"/>
                      </a:lnTo>
                      <a:lnTo>
                        <a:pt x="1" y="8"/>
                      </a:lnTo>
                      <a:lnTo>
                        <a:pt x="2" y="11"/>
                      </a:lnTo>
                      <a:lnTo>
                        <a:pt x="3" y="13"/>
                      </a:lnTo>
                      <a:lnTo>
                        <a:pt x="5" y="16"/>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89" name="Freeform 92">
                  <a:extLst>
                    <a:ext uri="{FF2B5EF4-FFF2-40B4-BE49-F238E27FC236}">
                      <a16:creationId xmlns:a16="http://schemas.microsoft.com/office/drawing/2014/main" id="{BAD14147-9298-6EE1-4B1B-8D5D12CAA71D}"/>
                    </a:ext>
                  </a:extLst>
                </p:cNvPr>
                <p:cNvSpPr>
                  <a:spLocks/>
                </p:cNvSpPr>
                <p:nvPr/>
              </p:nvSpPr>
              <p:spPr bwMode="auto">
                <a:xfrm>
                  <a:off x="2604" y="2927"/>
                  <a:ext cx="16" cy="16"/>
                </a:xfrm>
                <a:custGeom>
                  <a:avLst/>
                  <a:gdLst>
                    <a:gd name="T0" fmla="*/ 3 w 17"/>
                    <a:gd name="T1" fmla="*/ 11 h 17"/>
                    <a:gd name="T2" fmla="*/ 1 w 17"/>
                    <a:gd name="T3" fmla="*/ 7 h 17"/>
                    <a:gd name="T4" fmla="*/ 0 w 17"/>
                    <a:gd name="T5" fmla="*/ 3 h 17"/>
                    <a:gd name="T6" fmla="*/ 1 w 17"/>
                    <a:gd name="T7" fmla="*/ 2 h 17"/>
                    <a:gd name="T8" fmla="*/ 1 w 17"/>
                    <a:gd name="T9" fmla="*/ 1 h 17"/>
                    <a:gd name="T10" fmla="*/ 3 w 17"/>
                    <a:gd name="T11" fmla="*/ 0 h 17"/>
                    <a:gd name="T12" fmla="*/ 4 w 17"/>
                    <a:gd name="T13" fmla="*/ 0 h 17"/>
                    <a:gd name="T14" fmla="*/ 8 w 17"/>
                    <a:gd name="T15" fmla="*/ 0 h 17"/>
                    <a:gd name="T16" fmla="*/ 11 w 17"/>
                    <a:gd name="T17" fmla="*/ 2 h 17"/>
                    <a:gd name="T18" fmla="*/ 14 w 17"/>
                    <a:gd name="T19" fmla="*/ 4 h 17"/>
                    <a:gd name="T20" fmla="*/ 16 w 17"/>
                    <a:gd name="T21" fmla="*/ 8 h 17"/>
                    <a:gd name="T22" fmla="*/ 16 w 17"/>
                    <a:gd name="T23" fmla="*/ 12 h 17"/>
                    <a:gd name="T24" fmla="*/ 16 w 17"/>
                    <a:gd name="T25" fmla="*/ 13 h 17"/>
                    <a:gd name="T26" fmla="*/ 14 w 17"/>
                    <a:gd name="T27" fmla="*/ 14 h 17"/>
                    <a:gd name="T28" fmla="*/ 14 w 17"/>
                    <a:gd name="T29" fmla="*/ 16 h 17"/>
                    <a:gd name="T30" fmla="*/ 11 w 17"/>
                    <a:gd name="T31" fmla="*/ 16 h 17"/>
                    <a:gd name="T32" fmla="*/ 8 w 17"/>
                    <a:gd name="T33" fmla="*/ 16 h 17"/>
                    <a:gd name="T34" fmla="*/ 4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1" y="7"/>
                      </a:lnTo>
                      <a:lnTo>
                        <a:pt x="0" y="3"/>
                      </a:lnTo>
                      <a:lnTo>
                        <a:pt x="1" y="2"/>
                      </a:lnTo>
                      <a:lnTo>
                        <a:pt x="1" y="1"/>
                      </a:lnTo>
                      <a:lnTo>
                        <a:pt x="3" y="0"/>
                      </a:lnTo>
                      <a:lnTo>
                        <a:pt x="4" y="0"/>
                      </a:lnTo>
                      <a:lnTo>
                        <a:pt x="8" y="0"/>
                      </a:lnTo>
                      <a:lnTo>
                        <a:pt x="11" y="2"/>
                      </a:lnTo>
                      <a:lnTo>
                        <a:pt x="14" y="4"/>
                      </a:lnTo>
                      <a:lnTo>
                        <a:pt x="16" y="8"/>
                      </a:lnTo>
                      <a:lnTo>
                        <a:pt x="16" y="12"/>
                      </a:lnTo>
                      <a:lnTo>
                        <a:pt x="16" y="13"/>
                      </a:lnTo>
                      <a:lnTo>
                        <a:pt x="14" y="14"/>
                      </a:lnTo>
                      <a:lnTo>
                        <a:pt x="14" y="16"/>
                      </a:lnTo>
                      <a:lnTo>
                        <a:pt x="11" y="16"/>
                      </a:lnTo>
                      <a:lnTo>
                        <a:pt x="8" y="16"/>
                      </a:lnTo>
                      <a:lnTo>
                        <a:pt x="4"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90" name="Freeform 93">
                  <a:extLst>
                    <a:ext uri="{FF2B5EF4-FFF2-40B4-BE49-F238E27FC236}">
                      <a16:creationId xmlns:a16="http://schemas.microsoft.com/office/drawing/2014/main" id="{ABE386BC-058F-0F10-9526-541725DFFC06}"/>
                    </a:ext>
                  </a:extLst>
                </p:cNvPr>
                <p:cNvSpPr>
                  <a:spLocks/>
                </p:cNvSpPr>
                <p:nvPr/>
              </p:nvSpPr>
              <p:spPr bwMode="auto">
                <a:xfrm>
                  <a:off x="2587" y="2873"/>
                  <a:ext cx="112" cy="67"/>
                </a:xfrm>
                <a:custGeom>
                  <a:avLst/>
                  <a:gdLst>
                    <a:gd name="T0" fmla="*/ 0 w 123"/>
                    <a:gd name="T1" fmla="*/ 13 h 70"/>
                    <a:gd name="T2" fmla="*/ 24 w 123"/>
                    <a:gd name="T3" fmla="*/ 0 h 70"/>
                    <a:gd name="T4" fmla="*/ 122 w 123"/>
                    <a:gd name="T5" fmla="*/ 54 h 70"/>
                    <a:gd name="T6" fmla="*/ 96 w 123"/>
                    <a:gd name="T7" fmla="*/ 69 h 70"/>
                    <a:gd name="T8" fmla="*/ 0 w 123"/>
                    <a:gd name="T9" fmla="*/ 13 h 70"/>
                    <a:gd name="T10" fmla="*/ 0 60000 65536"/>
                    <a:gd name="T11" fmla="*/ 0 60000 65536"/>
                    <a:gd name="T12" fmla="*/ 0 60000 65536"/>
                    <a:gd name="T13" fmla="*/ 0 60000 65536"/>
                    <a:gd name="T14" fmla="*/ 0 60000 65536"/>
                    <a:gd name="T15" fmla="*/ 0 w 123"/>
                    <a:gd name="T16" fmla="*/ 0 h 70"/>
                    <a:gd name="T17" fmla="*/ 123 w 123"/>
                    <a:gd name="T18" fmla="*/ 70 h 70"/>
                  </a:gdLst>
                  <a:ahLst/>
                  <a:cxnLst>
                    <a:cxn ang="T10">
                      <a:pos x="T0" y="T1"/>
                    </a:cxn>
                    <a:cxn ang="T11">
                      <a:pos x="T2" y="T3"/>
                    </a:cxn>
                    <a:cxn ang="T12">
                      <a:pos x="T4" y="T5"/>
                    </a:cxn>
                    <a:cxn ang="T13">
                      <a:pos x="T6" y="T7"/>
                    </a:cxn>
                    <a:cxn ang="T14">
                      <a:pos x="T8" y="T9"/>
                    </a:cxn>
                  </a:cxnLst>
                  <a:rect l="T15" t="T16" r="T17" b="T18"/>
                  <a:pathLst>
                    <a:path w="123" h="70">
                      <a:moveTo>
                        <a:pt x="0" y="13"/>
                      </a:moveTo>
                      <a:lnTo>
                        <a:pt x="24" y="0"/>
                      </a:lnTo>
                      <a:lnTo>
                        <a:pt x="122" y="54"/>
                      </a:lnTo>
                      <a:lnTo>
                        <a:pt x="96" y="69"/>
                      </a:lnTo>
                      <a:lnTo>
                        <a:pt x="0" y="13"/>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91" name="Freeform 94">
                  <a:extLst>
                    <a:ext uri="{FF2B5EF4-FFF2-40B4-BE49-F238E27FC236}">
                      <a16:creationId xmlns:a16="http://schemas.microsoft.com/office/drawing/2014/main" id="{41823371-72F3-790E-2570-4F113D2EF870}"/>
                    </a:ext>
                  </a:extLst>
                </p:cNvPr>
                <p:cNvSpPr>
                  <a:spLocks/>
                </p:cNvSpPr>
                <p:nvPr/>
              </p:nvSpPr>
              <p:spPr bwMode="auto">
                <a:xfrm>
                  <a:off x="2587" y="2885"/>
                  <a:ext cx="89" cy="82"/>
                </a:xfrm>
                <a:custGeom>
                  <a:avLst/>
                  <a:gdLst>
                    <a:gd name="T0" fmla="*/ 0 w 97"/>
                    <a:gd name="T1" fmla="*/ 0 h 87"/>
                    <a:gd name="T2" fmla="*/ 96 w 97"/>
                    <a:gd name="T3" fmla="*/ 57 h 87"/>
                    <a:gd name="T4" fmla="*/ 96 w 97"/>
                    <a:gd name="T5" fmla="*/ 86 h 87"/>
                    <a:gd name="T6" fmla="*/ 0 w 97"/>
                    <a:gd name="T7" fmla="*/ 28 h 87"/>
                    <a:gd name="T8" fmla="*/ 0 w 97"/>
                    <a:gd name="T9" fmla="*/ 0 h 87"/>
                    <a:gd name="T10" fmla="*/ 0 60000 65536"/>
                    <a:gd name="T11" fmla="*/ 0 60000 65536"/>
                    <a:gd name="T12" fmla="*/ 0 60000 65536"/>
                    <a:gd name="T13" fmla="*/ 0 60000 65536"/>
                    <a:gd name="T14" fmla="*/ 0 60000 65536"/>
                    <a:gd name="T15" fmla="*/ 0 w 97"/>
                    <a:gd name="T16" fmla="*/ 0 h 87"/>
                    <a:gd name="T17" fmla="*/ 97 w 97"/>
                    <a:gd name="T18" fmla="*/ 87 h 87"/>
                  </a:gdLst>
                  <a:ahLst/>
                  <a:cxnLst>
                    <a:cxn ang="T10">
                      <a:pos x="T0" y="T1"/>
                    </a:cxn>
                    <a:cxn ang="T11">
                      <a:pos x="T2" y="T3"/>
                    </a:cxn>
                    <a:cxn ang="T12">
                      <a:pos x="T4" y="T5"/>
                    </a:cxn>
                    <a:cxn ang="T13">
                      <a:pos x="T6" y="T7"/>
                    </a:cxn>
                    <a:cxn ang="T14">
                      <a:pos x="T8" y="T9"/>
                    </a:cxn>
                  </a:cxnLst>
                  <a:rect l="T15" t="T16" r="T17" b="T18"/>
                  <a:pathLst>
                    <a:path w="97" h="87">
                      <a:moveTo>
                        <a:pt x="0" y="0"/>
                      </a:moveTo>
                      <a:lnTo>
                        <a:pt x="96" y="57"/>
                      </a:lnTo>
                      <a:lnTo>
                        <a:pt x="96" y="86"/>
                      </a:lnTo>
                      <a:lnTo>
                        <a:pt x="0" y="28"/>
                      </a:lnTo>
                      <a:lnTo>
                        <a:pt x="0" y="0"/>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92" name="Freeform 95">
                  <a:extLst>
                    <a:ext uri="{FF2B5EF4-FFF2-40B4-BE49-F238E27FC236}">
                      <a16:creationId xmlns:a16="http://schemas.microsoft.com/office/drawing/2014/main" id="{32173FBD-D359-03C8-37CC-E69ECBBB9937}"/>
                    </a:ext>
                  </a:extLst>
                </p:cNvPr>
                <p:cNvSpPr>
                  <a:spLocks/>
                </p:cNvSpPr>
                <p:nvPr/>
              </p:nvSpPr>
              <p:spPr bwMode="auto">
                <a:xfrm>
                  <a:off x="2720" y="2970"/>
                  <a:ext cx="16" cy="16"/>
                </a:xfrm>
                <a:custGeom>
                  <a:avLst/>
                  <a:gdLst>
                    <a:gd name="T0" fmla="*/ 4 w 17"/>
                    <a:gd name="T1" fmla="*/ 0 h 17"/>
                    <a:gd name="T2" fmla="*/ 16 w 17"/>
                    <a:gd name="T3" fmla="*/ 9 h 17"/>
                    <a:gd name="T4" fmla="*/ 12 w 17"/>
                    <a:gd name="T5" fmla="*/ 16 h 17"/>
                    <a:gd name="T6" fmla="*/ 0 w 17"/>
                    <a:gd name="T7" fmla="*/ 5 h 17"/>
                    <a:gd name="T8" fmla="*/ 4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4" y="0"/>
                      </a:moveTo>
                      <a:lnTo>
                        <a:pt x="16" y="9"/>
                      </a:lnTo>
                      <a:lnTo>
                        <a:pt x="12" y="16"/>
                      </a:lnTo>
                      <a:lnTo>
                        <a:pt x="0" y="5"/>
                      </a:lnTo>
                      <a:lnTo>
                        <a:pt x="4"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93" name="Freeform 96">
                  <a:extLst>
                    <a:ext uri="{FF2B5EF4-FFF2-40B4-BE49-F238E27FC236}">
                      <a16:creationId xmlns:a16="http://schemas.microsoft.com/office/drawing/2014/main" id="{EF8AE35B-091A-0429-F42D-A70019BAE295}"/>
                    </a:ext>
                  </a:extLst>
                </p:cNvPr>
                <p:cNvSpPr>
                  <a:spLocks/>
                </p:cNvSpPr>
                <p:nvPr/>
              </p:nvSpPr>
              <p:spPr bwMode="auto">
                <a:xfrm>
                  <a:off x="2682" y="2940"/>
                  <a:ext cx="33" cy="20"/>
                </a:xfrm>
                <a:custGeom>
                  <a:avLst/>
                  <a:gdLst>
                    <a:gd name="T0" fmla="*/ 23 w 36"/>
                    <a:gd name="T1" fmla="*/ 0 h 21"/>
                    <a:gd name="T2" fmla="*/ 35 w 36"/>
                    <a:gd name="T3" fmla="*/ 7 h 21"/>
                    <a:gd name="T4" fmla="*/ 12 w 36"/>
                    <a:gd name="T5" fmla="*/ 20 h 21"/>
                    <a:gd name="T6" fmla="*/ 0 w 36"/>
                    <a:gd name="T7" fmla="*/ 12 h 21"/>
                    <a:gd name="T8" fmla="*/ 23 w 36"/>
                    <a:gd name="T9" fmla="*/ 0 h 21"/>
                    <a:gd name="T10" fmla="*/ 0 60000 65536"/>
                    <a:gd name="T11" fmla="*/ 0 60000 65536"/>
                    <a:gd name="T12" fmla="*/ 0 60000 65536"/>
                    <a:gd name="T13" fmla="*/ 0 60000 65536"/>
                    <a:gd name="T14" fmla="*/ 0 60000 65536"/>
                    <a:gd name="T15" fmla="*/ 0 w 36"/>
                    <a:gd name="T16" fmla="*/ 0 h 21"/>
                    <a:gd name="T17" fmla="*/ 36 w 36"/>
                    <a:gd name="T18" fmla="*/ 21 h 21"/>
                  </a:gdLst>
                  <a:ahLst/>
                  <a:cxnLst>
                    <a:cxn ang="T10">
                      <a:pos x="T0" y="T1"/>
                    </a:cxn>
                    <a:cxn ang="T11">
                      <a:pos x="T2" y="T3"/>
                    </a:cxn>
                    <a:cxn ang="T12">
                      <a:pos x="T4" y="T5"/>
                    </a:cxn>
                    <a:cxn ang="T13">
                      <a:pos x="T6" y="T7"/>
                    </a:cxn>
                    <a:cxn ang="T14">
                      <a:pos x="T8" y="T9"/>
                    </a:cxn>
                  </a:cxnLst>
                  <a:rect l="T15" t="T16" r="T17" b="T18"/>
                  <a:pathLst>
                    <a:path w="36" h="21">
                      <a:moveTo>
                        <a:pt x="23" y="0"/>
                      </a:moveTo>
                      <a:lnTo>
                        <a:pt x="35" y="7"/>
                      </a:lnTo>
                      <a:lnTo>
                        <a:pt x="12" y="20"/>
                      </a:lnTo>
                      <a:lnTo>
                        <a:pt x="0" y="12"/>
                      </a:lnTo>
                      <a:lnTo>
                        <a:pt x="23" y="0"/>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94" name="Freeform 97">
                  <a:extLst>
                    <a:ext uri="{FF2B5EF4-FFF2-40B4-BE49-F238E27FC236}">
                      <a16:creationId xmlns:a16="http://schemas.microsoft.com/office/drawing/2014/main" id="{7528D54F-16BA-97D5-1551-4F3B3879C3BD}"/>
                    </a:ext>
                  </a:extLst>
                </p:cNvPr>
                <p:cNvSpPr>
                  <a:spLocks/>
                </p:cNvSpPr>
                <p:nvPr/>
              </p:nvSpPr>
              <p:spPr bwMode="auto">
                <a:xfrm>
                  <a:off x="2682" y="2952"/>
                  <a:ext cx="16" cy="32"/>
                </a:xfrm>
                <a:custGeom>
                  <a:avLst/>
                  <a:gdLst>
                    <a:gd name="T0" fmla="*/ 0 w 17"/>
                    <a:gd name="T1" fmla="*/ 26 h 33"/>
                    <a:gd name="T2" fmla="*/ 16 w 17"/>
                    <a:gd name="T3" fmla="*/ 32 h 33"/>
                    <a:gd name="T4" fmla="*/ 16 w 17"/>
                    <a:gd name="T5" fmla="*/ 7 h 33"/>
                    <a:gd name="T6" fmla="*/ 0 w 17"/>
                    <a:gd name="T7" fmla="*/ 0 h 33"/>
                    <a:gd name="T8" fmla="*/ 0 w 17"/>
                    <a:gd name="T9" fmla="*/ 26 h 33"/>
                    <a:gd name="T10" fmla="*/ 0 60000 65536"/>
                    <a:gd name="T11" fmla="*/ 0 60000 65536"/>
                    <a:gd name="T12" fmla="*/ 0 60000 65536"/>
                    <a:gd name="T13" fmla="*/ 0 60000 65536"/>
                    <a:gd name="T14" fmla="*/ 0 60000 65536"/>
                    <a:gd name="T15" fmla="*/ 0 w 17"/>
                    <a:gd name="T16" fmla="*/ 0 h 33"/>
                    <a:gd name="T17" fmla="*/ 17 w 17"/>
                    <a:gd name="T18" fmla="*/ 33 h 33"/>
                  </a:gdLst>
                  <a:ahLst/>
                  <a:cxnLst>
                    <a:cxn ang="T10">
                      <a:pos x="T0" y="T1"/>
                    </a:cxn>
                    <a:cxn ang="T11">
                      <a:pos x="T2" y="T3"/>
                    </a:cxn>
                    <a:cxn ang="T12">
                      <a:pos x="T4" y="T5"/>
                    </a:cxn>
                    <a:cxn ang="T13">
                      <a:pos x="T6" y="T7"/>
                    </a:cxn>
                    <a:cxn ang="T14">
                      <a:pos x="T8" y="T9"/>
                    </a:cxn>
                  </a:cxnLst>
                  <a:rect l="T15" t="T16" r="T17" b="T18"/>
                  <a:pathLst>
                    <a:path w="17" h="33">
                      <a:moveTo>
                        <a:pt x="0" y="26"/>
                      </a:moveTo>
                      <a:lnTo>
                        <a:pt x="16" y="32"/>
                      </a:lnTo>
                      <a:lnTo>
                        <a:pt x="16" y="7"/>
                      </a:lnTo>
                      <a:lnTo>
                        <a:pt x="0" y="0"/>
                      </a:lnTo>
                      <a:lnTo>
                        <a:pt x="0" y="26"/>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95" name="Freeform 98">
                  <a:extLst>
                    <a:ext uri="{FF2B5EF4-FFF2-40B4-BE49-F238E27FC236}">
                      <a16:creationId xmlns:a16="http://schemas.microsoft.com/office/drawing/2014/main" id="{0AEE4592-8F8E-35CE-A87B-1B7FCC4C1819}"/>
                    </a:ext>
                  </a:extLst>
                </p:cNvPr>
                <p:cNvSpPr>
                  <a:spLocks/>
                </p:cNvSpPr>
                <p:nvPr/>
              </p:nvSpPr>
              <p:spPr bwMode="auto">
                <a:xfrm>
                  <a:off x="2693" y="2946"/>
                  <a:ext cx="22" cy="38"/>
                </a:xfrm>
                <a:custGeom>
                  <a:avLst/>
                  <a:gdLst>
                    <a:gd name="T0" fmla="*/ 23 w 24"/>
                    <a:gd name="T1" fmla="*/ 26 h 39"/>
                    <a:gd name="T2" fmla="*/ 0 w 24"/>
                    <a:gd name="T3" fmla="*/ 38 h 39"/>
                    <a:gd name="T4" fmla="*/ 0 w 24"/>
                    <a:gd name="T5" fmla="*/ 13 h 39"/>
                    <a:gd name="T6" fmla="*/ 23 w 24"/>
                    <a:gd name="T7" fmla="*/ 0 h 39"/>
                    <a:gd name="T8" fmla="*/ 23 w 24"/>
                    <a:gd name="T9" fmla="*/ 26 h 39"/>
                    <a:gd name="T10" fmla="*/ 0 60000 65536"/>
                    <a:gd name="T11" fmla="*/ 0 60000 65536"/>
                    <a:gd name="T12" fmla="*/ 0 60000 65536"/>
                    <a:gd name="T13" fmla="*/ 0 60000 65536"/>
                    <a:gd name="T14" fmla="*/ 0 60000 65536"/>
                    <a:gd name="T15" fmla="*/ 0 w 24"/>
                    <a:gd name="T16" fmla="*/ 0 h 39"/>
                    <a:gd name="T17" fmla="*/ 24 w 24"/>
                    <a:gd name="T18" fmla="*/ 39 h 39"/>
                  </a:gdLst>
                  <a:ahLst/>
                  <a:cxnLst>
                    <a:cxn ang="T10">
                      <a:pos x="T0" y="T1"/>
                    </a:cxn>
                    <a:cxn ang="T11">
                      <a:pos x="T2" y="T3"/>
                    </a:cxn>
                    <a:cxn ang="T12">
                      <a:pos x="T4" y="T5"/>
                    </a:cxn>
                    <a:cxn ang="T13">
                      <a:pos x="T6" y="T7"/>
                    </a:cxn>
                    <a:cxn ang="T14">
                      <a:pos x="T8" y="T9"/>
                    </a:cxn>
                  </a:cxnLst>
                  <a:rect l="T15" t="T16" r="T17" b="T18"/>
                  <a:pathLst>
                    <a:path w="24" h="39">
                      <a:moveTo>
                        <a:pt x="23" y="26"/>
                      </a:moveTo>
                      <a:lnTo>
                        <a:pt x="0" y="38"/>
                      </a:lnTo>
                      <a:lnTo>
                        <a:pt x="0" y="13"/>
                      </a:lnTo>
                      <a:lnTo>
                        <a:pt x="23" y="0"/>
                      </a:lnTo>
                      <a:lnTo>
                        <a:pt x="23" y="26"/>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96" name="Freeform 99">
                  <a:extLst>
                    <a:ext uri="{FF2B5EF4-FFF2-40B4-BE49-F238E27FC236}">
                      <a16:creationId xmlns:a16="http://schemas.microsoft.com/office/drawing/2014/main" id="{12423B91-DB20-FAEE-C971-402266A8FEE9}"/>
                    </a:ext>
                  </a:extLst>
                </p:cNvPr>
                <p:cNvSpPr>
                  <a:spLocks/>
                </p:cNvSpPr>
                <p:nvPr/>
              </p:nvSpPr>
              <p:spPr bwMode="auto">
                <a:xfrm>
                  <a:off x="2695" y="2953"/>
                  <a:ext cx="25" cy="16"/>
                </a:xfrm>
                <a:custGeom>
                  <a:avLst/>
                  <a:gdLst>
                    <a:gd name="T0" fmla="*/ 18 w 27"/>
                    <a:gd name="T1" fmla="*/ 0 h 17"/>
                    <a:gd name="T2" fmla="*/ 26 w 27"/>
                    <a:gd name="T3" fmla="*/ 5 h 17"/>
                    <a:gd name="T4" fmla="*/ 21 w 27"/>
                    <a:gd name="T5" fmla="*/ 13 h 17"/>
                    <a:gd name="T6" fmla="*/ 9 w 27"/>
                    <a:gd name="T7" fmla="*/ 16 h 17"/>
                    <a:gd name="T8" fmla="*/ 0 w 27"/>
                    <a:gd name="T9" fmla="*/ 10 h 17"/>
                    <a:gd name="T10" fmla="*/ 18 w 27"/>
                    <a:gd name="T11" fmla="*/ 0 h 17"/>
                    <a:gd name="T12" fmla="*/ 0 60000 65536"/>
                    <a:gd name="T13" fmla="*/ 0 60000 65536"/>
                    <a:gd name="T14" fmla="*/ 0 60000 65536"/>
                    <a:gd name="T15" fmla="*/ 0 60000 65536"/>
                    <a:gd name="T16" fmla="*/ 0 60000 65536"/>
                    <a:gd name="T17" fmla="*/ 0 60000 65536"/>
                    <a:gd name="T18" fmla="*/ 0 w 27"/>
                    <a:gd name="T19" fmla="*/ 0 h 17"/>
                    <a:gd name="T20" fmla="*/ 27 w 2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7" h="17">
                      <a:moveTo>
                        <a:pt x="18" y="0"/>
                      </a:moveTo>
                      <a:lnTo>
                        <a:pt x="26" y="5"/>
                      </a:lnTo>
                      <a:lnTo>
                        <a:pt x="21" y="13"/>
                      </a:lnTo>
                      <a:lnTo>
                        <a:pt x="9" y="16"/>
                      </a:lnTo>
                      <a:lnTo>
                        <a:pt x="0" y="10"/>
                      </a:lnTo>
                      <a:lnTo>
                        <a:pt x="18"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97" name="Freeform 100">
                  <a:extLst>
                    <a:ext uri="{FF2B5EF4-FFF2-40B4-BE49-F238E27FC236}">
                      <a16:creationId xmlns:a16="http://schemas.microsoft.com/office/drawing/2014/main" id="{28C7BEA4-57A2-E6EC-AA20-B0A51918A302}"/>
                    </a:ext>
                  </a:extLst>
                </p:cNvPr>
                <p:cNvSpPr>
                  <a:spLocks/>
                </p:cNvSpPr>
                <p:nvPr/>
              </p:nvSpPr>
              <p:spPr bwMode="auto">
                <a:xfrm>
                  <a:off x="2695" y="2963"/>
                  <a:ext cx="15" cy="28"/>
                </a:xfrm>
                <a:custGeom>
                  <a:avLst/>
                  <a:gdLst>
                    <a:gd name="T0" fmla="*/ 0 w 17"/>
                    <a:gd name="T1" fmla="*/ 20 h 30"/>
                    <a:gd name="T2" fmla="*/ 15 w 17"/>
                    <a:gd name="T3" fmla="*/ 29 h 30"/>
                    <a:gd name="T4" fmla="*/ 16 w 17"/>
                    <a:gd name="T5" fmla="*/ 13 h 30"/>
                    <a:gd name="T6" fmla="*/ 12 w 17"/>
                    <a:gd name="T7" fmla="*/ 4 h 30"/>
                    <a:gd name="T8" fmla="*/ 0 w 17"/>
                    <a:gd name="T9" fmla="*/ 0 h 30"/>
                    <a:gd name="T10" fmla="*/ 0 w 17"/>
                    <a:gd name="T11" fmla="*/ 20 h 30"/>
                    <a:gd name="T12" fmla="*/ 0 60000 65536"/>
                    <a:gd name="T13" fmla="*/ 0 60000 65536"/>
                    <a:gd name="T14" fmla="*/ 0 60000 65536"/>
                    <a:gd name="T15" fmla="*/ 0 60000 65536"/>
                    <a:gd name="T16" fmla="*/ 0 60000 65536"/>
                    <a:gd name="T17" fmla="*/ 0 60000 65536"/>
                    <a:gd name="T18" fmla="*/ 0 w 17"/>
                    <a:gd name="T19" fmla="*/ 0 h 30"/>
                    <a:gd name="T20" fmla="*/ 17 w 17"/>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17" h="30">
                      <a:moveTo>
                        <a:pt x="0" y="20"/>
                      </a:moveTo>
                      <a:lnTo>
                        <a:pt x="15" y="29"/>
                      </a:lnTo>
                      <a:lnTo>
                        <a:pt x="16" y="13"/>
                      </a:lnTo>
                      <a:lnTo>
                        <a:pt x="12" y="4"/>
                      </a:lnTo>
                      <a:lnTo>
                        <a:pt x="0" y="0"/>
                      </a:lnTo>
                      <a:lnTo>
                        <a:pt x="0" y="20"/>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98" name="Freeform 101">
                  <a:extLst>
                    <a:ext uri="{FF2B5EF4-FFF2-40B4-BE49-F238E27FC236}">
                      <a16:creationId xmlns:a16="http://schemas.microsoft.com/office/drawing/2014/main" id="{101D48EE-2C24-FF71-4072-1AE4C282C0FE}"/>
                    </a:ext>
                  </a:extLst>
                </p:cNvPr>
                <p:cNvSpPr>
                  <a:spLocks/>
                </p:cNvSpPr>
                <p:nvPr/>
              </p:nvSpPr>
              <p:spPr bwMode="auto">
                <a:xfrm>
                  <a:off x="2707" y="2975"/>
                  <a:ext cx="15" cy="21"/>
                </a:xfrm>
                <a:custGeom>
                  <a:avLst/>
                  <a:gdLst>
                    <a:gd name="T0" fmla="*/ 0 w 17"/>
                    <a:gd name="T1" fmla="*/ 15 h 22"/>
                    <a:gd name="T2" fmla="*/ 2 w 17"/>
                    <a:gd name="T3" fmla="*/ 10 h 22"/>
                    <a:gd name="T4" fmla="*/ 9 w 17"/>
                    <a:gd name="T5" fmla="*/ 12 h 22"/>
                    <a:gd name="T6" fmla="*/ 13 w 17"/>
                    <a:gd name="T7" fmla="*/ 21 h 22"/>
                    <a:gd name="T8" fmla="*/ 16 w 17"/>
                    <a:gd name="T9" fmla="*/ 20 h 22"/>
                    <a:gd name="T10" fmla="*/ 13 w 17"/>
                    <a:gd name="T11" fmla="*/ 8 h 22"/>
                    <a:gd name="T12" fmla="*/ 0 w 17"/>
                    <a:gd name="T13" fmla="*/ 0 h 22"/>
                    <a:gd name="T14" fmla="*/ 0 w 17"/>
                    <a:gd name="T15" fmla="*/ 15 h 22"/>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2"/>
                    <a:gd name="T26" fmla="*/ 17 w 17"/>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2">
                      <a:moveTo>
                        <a:pt x="0" y="15"/>
                      </a:moveTo>
                      <a:lnTo>
                        <a:pt x="2" y="10"/>
                      </a:lnTo>
                      <a:lnTo>
                        <a:pt x="9" y="12"/>
                      </a:lnTo>
                      <a:lnTo>
                        <a:pt x="13" y="21"/>
                      </a:lnTo>
                      <a:lnTo>
                        <a:pt x="16" y="20"/>
                      </a:lnTo>
                      <a:lnTo>
                        <a:pt x="13" y="8"/>
                      </a:lnTo>
                      <a:lnTo>
                        <a:pt x="0" y="0"/>
                      </a:lnTo>
                      <a:lnTo>
                        <a:pt x="0" y="15"/>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99" name="Freeform 102">
                  <a:extLst>
                    <a:ext uri="{FF2B5EF4-FFF2-40B4-BE49-F238E27FC236}">
                      <a16:creationId xmlns:a16="http://schemas.microsoft.com/office/drawing/2014/main" id="{CD2DC7CA-ECAA-0C90-8E6D-BE299E482CDA}"/>
                    </a:ext>
                  </a:extLst>
                </p:cNvPr>
                <p:cNvSpPr>
                  <a:spLocks/>
                </p:cNvSpPr>
                <p:nvPr/>
              </p:nvSpPr>
              <p:spPr bwMode="auto">
                <a:xfrm>
                  <a:off x="2720" y="2977"/>
                  <a:ext cx="16" cy="19"/>
                </a:xfrm>
                <a:custGeom>
                  <a:avLst/>
                  <a:gdLst>
                    <a:gd name="T0" fmla="*/ 16 w 17"/>
                    <a:gd name="T1" fmla="*/ 13 h 20"/>
                    <a:gd name="T2" fmla="*/ 2 w 17"/>
                    <a:gd name="T3" fmla="*/ 19 h 20"/>
                    <a:gd name="T4" fmla="*/ 0 w 17"/>
                    <a:gd name="T5" fmla="*/ 6 h 20"/>
                    <a:gd name="T6" fmla="*/ 9 w 17"/>
                    <a:gd name="T7" fmla="*/ 4 h 20"/>
                    <a:gd name="T8" fmla="*/ 14 w 17"/>
                    <a:gd name="T9" fmla="*/ 0 h 20"/>
                    <a:gd name="T10" fmla="*/ 16 w 17"/>
                    <a:gd name="T11" fmla="*/ 13 h 20"/>
                    <a:gd name="T12" fmla="*/ 0 60000 65536"/>
                    <a:gd name="T13" fmla="*/ 0 60000 65536"/>
                    <a:gd name="T14" fmla="*/ 0 60000 65536"/>
                    <a:gd name="T15" fmla="*/ 0 60000 65536"/>
                    <a:gd name="T16" fmla="*/ 0 60000 65536"/>
                    <a:gd name="T17" fmla="*/ 0 60000 65536"/>
                    <a:gd name="T18" fmla="*/ 0 w 17"/>
                    <a:gd name="T19" fmla="*/ 0 h 20"/>
                    <a:gd name="T20" fmla="*/ 17 w 17"/>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7" h="20">
                      <a:moveTo>
                        <a:pt x="16" y="13"/>
                      </a:moveTo>
                      <a:lnTo>
                        <a:pt x="2" y="19"/>
                      </a:lnTo>
                      <a:lnTo>
                        <a:pt x="0" y="6"/>
                      </a:lnTo>
                      <a:lnTo>
                        <a:pt x="9" y="4"/>
                      </a:lnTo>
                      <a:lnTo>
                        <a:pt x="14" y="0"/>
                      </a:lnTo>
                      <a:lnTo>
                        <a:pt x="16" y="13"/>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700" name="Freeform 103">
                  <a:extLst>
                    <a:ext uri="{FF2B5EF4-FFF2-40B4-BE49-F238E27FC236}">
                      <a16:creationId xmlns:a16="http://schemas.microsoft.com/office/drawing/2014/main" id="{7EF7CA63-BCD2-7397-D322-153B68762B16}"/>
                    </a:ext>
                  </a:extLst>
                </p:cNvPr>
                <p:cNvSpPr>
                  <a:spLocks/>
                </p:cNvSpPr>
                <p:nvPr/>
              </p:nvSpPr>
              <p:spPr bwMode="auto">
                <a:xfrm>
                  <a:off x="2696" y="2965"/>
                  <a:ext cx="15" cy="17"/>
                </a:xfrm>
                <a:custGeom>
                  <a:avLst/>
                  <a:gdLst>
                    <a:gd name="T0" fmla="*/ 0 w 17"/>
                    <a:gd name="T1" fmla="*/ 9 h 17"/>
                    <a:gd name="T2" fmla="*/ 16 w 17"/>
                    <a:gd name="T3" fmla="*/ 16 h 17"/>
                    <a:gd name="T4" fmla="*/ 11 w 17"/>
                    <a:gd name="T5" fmla="*/ 4 h 17"/>
                    <a:gd name="T6" fmla="*/ 0 w 17"/>
                    <a:gd name="T7" fmla="*/ 0 h 17"/>
                    <a:gd name="T8" fmla="*/ 0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16" y="16"/>
                      </a:lnTo>
                      <a:lnTo>
                        <a:pt x="11" y="4"/>
                      </a:lnTo>
                      <a:lnTo>
                        <a:pt x="0" y="0"/>
                      </a:lnTo>
                      <a:lnTo>
                        <a:pt x="0" y="9"/>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701" name="Freeform 104">
                  <a:extLst>
                    <a:ext uri="{FF2B5EF4-FFF2-40B4-BE49-F238E27FC236}">
                      <a16:creationId xmlns:a16="http://schemas.microsoft.com/office/drawing/2014/main" id="{698865C5-94E0-FC2A-6DAA-3023D99EE438}"/>
                    </a:ext>
                  </a:extLst>
                </p:cNvPr>
                <p:cNvSpPr>
                  <a:spLocks/>
                </p:cNvSpPr>
                <p:nvPr/>
              </p:nvSpPr>
              <p:spPr bwMode="auto">
                <a:xfrm>
                  <a:off x="2707" y="2973"/>
                  <a:ext cx="22" cy="16"/>
                </a:xfrm>
                <a:custGeom>
                  <a:avLst/>
                  <a:gdLst>
                    <a:gd name="T0" fmla="*/ 23 w 24"/>
                    <a:gd name="T1" fmla="*/ 12 h 17"/>
                    <a:gd name="T2" fmla="*/ 14 w 24"/>
                    <a:gd name="T3" fmla="*/ 16 h 17"/>
                    <a:gd name="T4" fmla="*/ 0 w 24"/>
                    <a:gd name="T5" fmla="*/ 3 h 17"/>
                    <a:gd name="T6" fmla="*/ 13 w 24"/>
                    <a:gd name="T7" fmla="*/ 0 h 17"/>
                    <a:gd name="T8" fmla="*/ 23 w 24"/>
                    <a:gd name="T9" fmla="*/ 12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23" y="12"/>
                      </a:moveTo>
                      <a:lnTo>
                        <a:pt x="14" y="16"/>
                      </a:lnTo>
                      <a:lnTo>
                        <a:pt x="0" y="3"/>
                      </a:lnTo>
                      <a:lnTo>
                        <a:pt x="13" y="0"/>
                      </a:lnTo>
                      <a:lnTo>
                        <a:pt x="23" y="12"/>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702" name="Freeform 105">
                  <a:extLst>
                    <a:ext uri="{FF2B5EF4-FFF2-40B4-BE49-F238E27FC236}">
                      <a16:creationId xmlns:a16="http://schemas.microsoft.com/office/drawing/2014/main" id="{BF6A8F75-E75A-481A-D347-75BC8807557C}"/>
                    </a:ext>
                  </a:extLst>
                </p:cNvPr>
                <p:cNvSpPr>
                  <a:spLocks/>
                </p:cNvSpPr>
                <p:nvPr/>
              </p:nvSpPr>
              <p:spPr bwMode="auto">
                <a:xfrm>
                  <a:off x="2719" y="2966"/>
                  <a:ext cx="15" cy="17"/>
                </a:xfrm>
                <a:custGeom>
                  <a:avLst/>
                  <a:gdLst>
                    <a:gd name="T0" fmla="*/ 0 w 17"/>
                    <a:gd name="T1" fmla="*/ 7 h 17"/>
                    <a:gd name="T2" fmla="*/ 3 w 17"/>
                    <a:gd name="T3" fmla="*/ 0 h 17"/>
                    <a:gd name="T4" fmla="*/ 16 w 17"/>
                    <a:gd name="T5" fmla="*/ 12 h 17"/>
                    <a:gd name="T6" fmla="*/ 11 w 17"/>
                    <a:gd name="T7" fmla="*/ 16 h 17"/>
                    <a:gd name="T8" fmla="*/ 0 w 17"/>
                    <a:gd name="T9" fmla="*/ 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7"/>
                      </a:moveTo>
                      <a:lnTo>
                        <a:pt x="3" y="0"/>
                      </a:lnTo>
                      <a:lnTo>
                        <a:pt x="16" y="12"/>
                      </a:lnTo>
                      <a:lnTo>
                        <a:pt x="11" y="16"/>
                      </a:lnTo>
                      <a:lnTo>
                        <a:pt x="0" y="7"/>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703" name="Freeform 106">
                  <a:extLst>
                    <a:ext uri="{FF2B5EF4-FFF2-40B4-BE49-F238E27FC236}">
                      <a16:creationId xmlns:a16="http://schemas.microsoft.com/office/drawing/2014/main" id="{626D13FB-8705-2231-E790-FE013D19E951}"/>
                    </a:ext>
                  </a:extLst>
                </p:cNvPr>
                <p:cNvSpPr>
                  <a:spLocks/>
                </p:cNvSpPr>
                <p:nvPr/>
              </p:nvSpPr>
              <p:spPr bwMode="auto">
                <a:xfrm>
                  <a:off x="2704" y="2961"/>
                  <a:ext cx="21" cy="18"/>
                </a:xfrm>
                <a:custGeom>
                  <a:avLst/>
                  <a:gdLst>
                    <a:gd name="T0" fmla="*/ 22 w 23"/>
                    <a:gd name="T1" fmla="*/ 13 h 19"/>
                    <a:gd name="T2" fmla="*/ 4 w 23"/>
                    <a:gd name="T3" fmla="*/ 18 h 19"/>
                    <a:gd name="T4" fmla="*/ 0 w 23"/>
                    <a:gd name="T5" fmla="*/ 4 h 19"/>
                    <a:gd name="T6" fmla="*/ 16 w 23"/>
                    <a:gd name="T7" fmla="*/ 0 h 19"/>
                    <a:gd name="T8" fmla="*/ 22 w 23"/>
                    <a:gd name="T9" fmla="*/ 13 h 19"/>
                    <a:gd name="T10" fmla="*/ 0 60000 65536"/>
                    <a:gd name="T11" fmla="*/ 0 60000 65536"/>
                    <a:gd name="T12" fmla="*/ 0 60000 65536"/>
                    <a:gd name="T13" fmla="*/ 0 60000 65536"/>
                    <a:gd name="T14" fmla="*/ 0 60000 65536"/>
                    <a:gd name="T15" fmla="*/ 0 w 23"/>
                    <a:gd name="T16" fmla="*/ 0 h 19"/>
                    <a:gd name="T17" fmla="*/ 23 w 23"/>
                    <a:gd name="T18" fmla="*/ 19 h 19"/>
                  </a:gdLst>
                  <a:ahLst/>
                  <a:cxnLst>
                    <a:cxn ang="T10">
                      <a:pos x="T0" y="T1"/>
                    </a:cxn>
                    <a:cxn ang="T11">
                      <a:pos x="T2" y="T3"/>
                    </a:cxn>
                    <a:cxn ang="T12">
                      <a:pos x="T4" y="T5"/>
                    </a:cxn>
                    <a:cxn ang="T13">
                      <a:pos x="T6" y="T7"/>
                    </a:cxn>
                    <a:cxn ang="T14">
                      <a:pos x="T8" y="T9"/>
                    </a:cxn>
                  </a:cxnLst>
                  <a:rect l="T15" t="T16" r="T17" b="T18"/>
                  <a:pathLst>
                    <a:path w="23" h="19">
                      <a:moveTo>
                        <a:pt x="22" y="13"/>
                      </a:moveTo>
                      <a:lnTo>
                        <a:pt x="4" y="18"/>
                      </a:lnTo>
                      <a:lnTo>
                        <a:pt x="0" y="4"/>
                      </a:lnTo>
                      <a:lnTo>
                        <a:pt x="16" y="0"/>
                      </a:lnTo>
                      <a:lnTo>
                        <a:pt x="22" y="13"/>
                      </a:lnTo>
                    </a:path>
                  </a:pathLst>
                </a:custGeom>
                <a:solidFill>
                  <a:srgbClr val="9DB9D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grpSp>
        <p:grpSp>
          <p:nvGrpSpPr>
            <p:cNvPr id="23597" name="Group 107">
              <a:extLst>
                <a:ext uri="{FF2B5EF4-FFF2-40B4-BE49-F238E27FC236}">
                  <a16:creationId xmlns:a16="http://schemas.microsoft.com/office/drawing/2014/main" id="{117D34F6-069F-035A-0753-085AC9C639B7}"/>
                </a:ext>
              </a:extLst>
            </p:cNvPr>
            <p:cNvGrpSpPr>
              <a:grpSpLocks/>
            </p:cNvGrpSpPr>
            <p:nvPr/>
          </p:nvGrpSpPr>
          <p:grpSpPr bwMode="auto">
            <a:xfrm>
              <a:off x="1497" y="2121"/>
              <a:ext cx="225" cy="143"/>
              <a:chOff x="1248" y="2880"/>
              <a:chExt cx="389" cy="514"/>
            </a:xfrm>
          </p:grpSpPr>
          <p:sp>
            <p:nvSpPr>
              <p:cNvPr id="24580" name="Freeform 108">
                <a:extLst>
                  <a:ext uri="{FF2B5EF4-FFF2-40B4-BE49-F238E27FC236}">
                    <a16:creationId xmlns:a16="http://schemas.microsoft.com/office/drawing/2014/main" id="{B76D792B-C0B1-2515-C2DB-EA94ACF30A69}"/>
                  </a:ext>
                </a:extLst>
              </p:cNvPr>
              <p:cNvSpPr>
                <a:spLocks/>
              </p:cNvSpPr>
              <p:nvPr/>
            </p:nvSpPr>
            <p:spPr bwMode="auto">
              <a:xfrm>
                <a:off x="1449" y="2880"/>
                <a:ext cx="58" cy="263"/>
              </a:xfrm>
              <a:custGeom>
                <a:avLst/>
                <a:gdLst>
                  <a:gd name="T0" fmla="*/ 0 w 63"/>
                  <a:gd name="T1" fmla="*/ 262 h 277"/>
                  <a:gd name="T2" fmla="*/ 15 w 63"/>
                  <a:gd name="T3" fmla="*/ 2 h 277"/>
                  <a:gd name="T4" fmla="*/ 28 w 63"/>
                  <a:gd name="T5" fmla="*/ 0 h 277"/>
                  <a:gd name="T6" fmla="*/ 41 w 63"/>
                  <a:gd name="T7" fmla="*/ 2 h 277"/>
                  <a:gd name="T8" fmla="*/ 62 w 63"/>
                  <a:gd name="T9" fmla="*/ 262 h 277"/>
                  <a:gd name="T10" fmla="*/ 59 w 63"/>
                  <a:gd name="T11" fmla="*/ 264 h 277"/>
                  <a:gd name="T12" fmla="*/ 56 w 63"/>
                  <a:gd name="T13" fmla="*/ 267 h 277"/>
                  <a:gd name="T14" fmla="*/ 52 w 63"/>
                  <a:gd name="T15" fmla="*/ 269 h 277"/>
                  <a:gd name="T16" fmla="*/ 48 w 63"/>
                  <a:gd name="T17" fmla="*/ 271 h 277"/>
                  <a:gd name="T18" fmla="*/ 42 w 63"/>
                  <a:gd name="T19" fmla="*/ 273 h 277"/>
                  <a:gd name="T20" fmla="*/ 36 w 63"/>
                  <a:gd name="T21" fmla="*/ 275 h 277"/>
                  <a:gd name="T22" fmla="*/ 32 w 63"/>
                  <a:gd name="T23" fmla="*/ 276 h 277"/>
                  <a:gd name="T24" fmla="*/ 29 w 63"/>
                  <a:gd name="T25" fmla="*/ 276 h 277"/>
                  <a:gd name="T26" fmla="*/ 25 w 63"/>
                  <a:gd name="T27" fmla="*/ 276 h 277"/>
                  <a:gd name="T28" fmla="*/ 20 w 63"/>
                  <a:gd name="T29" fmla="*/ 275 h 277"/>
                  <a:gd name="T30" fmla="*/ 17 w 63"/>
                  <a:gd name="T31" fmla="*/ 274 h 277"/>
                  <a:gd name="T32" fmla="*/ 14 w 63"/>
                  <a:gd name="T33" fmla="*/ 273 h 277"/>
                  <a:gd name="T34" fmla="*/ 11 w 63"/>
                  <a:gd name="T35" fmla="*/ 273 h 277"/>
                  <a:gd name="T36" fmla="*/ 9 w 63"/>
                  <a:gd name="T37" fmla="*/ 271 h 277"/>
                  <a:gd name="T38" fmla="*/ 5 w 63"/>
                  <a:gd name="T39" fmla="*/ 269 h 277"/>
                  <a:gd name="T40" fmla="*/ 2 w 63"/>
                  <a:gd name="T41" fmla="*/ 267 h 277"/>
                  <a:gd name="T42" fmla="*/ 1 w 63"/>
                  <a:gd name="T43" fmla="*/ 264 h 277"/>
                  <a:gd name="T44" fmla="*/ 0 w 63"/>
                  <a:gd name="T45" fmla="*/ 263 h 277"/>
                  <a:gd name="T46" fmla="*/ 0 w 63"/>
                  <a:gd name="T47" fmla="*/ 262 h 27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
                  <a:gd name="T73" fmla="*/ 0 h 277"/>
                  <a:gd name="T74" fmla="*/ 63 w 63"/>
                  <a:gd name="T75" fmla="*/ 277 h 27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 h="277">
                    <a:moveTo>
                      <a:pt x="0" y="262"/>
                    </a:moveTo>
                    <a:lnTo>
                      <a:pt x="15" y="2"/>
                    </a:lnTo>
                    <a:lnTo>
                      <a:pt x="28" y="0"/>
                    </a:lnTo>
                    <a:lnTo>
                      <a:pt x="41" y="2"/>
                    </a:lnTo>
                    <a:lnTo>
                      <a:pt x="62" y="262"/>
                    </a:lnTo>
                    <a:lnTo>
                      <a:pt x="59" y="264"/>
                    </a:lnTo>
                    <a:lnTo>
                      <a:pt x="56" y="267"/>
                    </a:lnTo>
                    <a:lnTo>
                      <a:pt x="52" y="269"/>
                    </a:lnTo>
                    <a:lnTo>
                      <a:pt x="48" y="271"/>
                    </a:lnTo>
                    <a:lnTo>
                      <a:pt x="42" y="273"/>
                    </a:lnTo>
                    <a:lnTo>
                      <a:pt x="36" y="275"/>
                    </a:lnTo>
                    <a:lnTo>
                      <a:pt x="32" y="276"/>
                    </a:lnTo>
                    <a:lnTo>
                      <a:pt x="29" y="276"/>
                    </a:lnTo>
                    <a:lnTo>
                      <a:pt x="25" y="276"/>
                    </a:lnTo>
                    <a:lnTo>
                      <a:pt x="20" y="275"/>
                    </a:lnTo>
                    <a:lnTo>
                      <a:pt x="17" y="274"/>
                    </a:lnTo>
                    <a:lnTo>
                      <a:pt x="14" y="273"/>
                    </a:lnTo>
                    <a:lnTo>
                      <a:pt x="11" y="273"/>
                    </a:lnTo>
                    <a:lnTo>
                      <a:pt x="9" y="271"/>
                    </a:lnTo>
                    <a:lnTo>
                      <a:pt x="5" y="269"/>
                    </a:lnTo>
                    <a:lnTo>
                      <a:pt x="2" y="267"/>
                    </a:lnTo>
                    <a:lnTo>
                      <a:pt x="1" y="264"/>
                    </a:lnTo>
                    <a:lnTo>
                      <a:pt x="0" y="263"/>
                    </a:lnTo>
                    <a:lnTo>
                      <a:pt x="0" y="262"/>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81" name="Freeform 109">
                <a:extLst>
                  <a:ext uri="{FF2B5EF4-FFF2-40B4-BE49-F238E27FC236}">
                    <a16:creationId xmlns:a16="http://schemas.microsoft.com/office/drawing/2014/main" id="{E056E4F7-CD45-AC9D-D5FC-BF0B41056C5B}"/>
                  </a:ext>
                </a:extLst>
              </p:cNvPr>
              <p:cNvSpPr>
                <a:spLocks/>
              </p:cNvSpPr>
              <p:nvPr/>
            </p:nvSpPr>
            <p:spPr bwMode="auto">
              <a:xfrm>
                <a:off x="1503" y="2912"/>
                <a:ext cx="57" cy="263"/>
              </a:xfrm>
              <a:custGeom>
                <a:avLst/>
                <a:gdLst>
                  <a:gd name="T0" fmla="*/ 0 w 62"/>
                  <a:gd name="T1" fmla="*/ 261 h 276"/>
                  <a:gd name="T2" fmla="*/ 15 w 62"/>
                  <a:gd name="T3" fmla="*/ 2 h 276"/>
                  <a:gd name="T4" fmla="*/ 28 w 62"/>
                  <a:gd name="T5" fmla="*/ 0 h 276"/>
                  <a:gd name="T6" fmla="*/ 39 w 62"/>
                  <a:gd name="T7" fmla="*/ 2 h 276"/>
                  <a:gd name="T8" fmla="*/ 61 w 62"/>
                  <a:gd name="T9" fmla="*/ 261 h 276"/>
                  <a:gd name="T10" fmla="*/ 58 w 62"/>
                  <a:gd name="T11" fmla="*/ 264 h 276"/>
                  <a:gd name="T12" fmla="*/ 55 w 62"/>
                  <a:gd name="T13" fmla="*/ 266 h 276"/>
                  <a:gd name="T14" fmla="*/ 51 w 62"/>
                  <a:gd name="T15" fmla="*/ 268 h 276"/>
                  <a:gd name="T16" fmla="*/ 47 w 62"/>
                  <a:gd name="T17" fmla="*/ 270 h 276"/>
                  <a:gd name="T18" fmla="*/ 41 w 62"/>
                  <a:gd name="T19" fmla="*/ 272 h 276"/>
                  <a:gd name="T20" fmla="*/ 35 w 62"/>
                  <a:gd name="T21" fmla="*/ 275 h 276"/>
                  <a:gd name="T22" fmla="*/ 32 w 62"/>
                  <a:gd name="T23" fmla="*/ 275 h 276"/>
                  <a:gd name="T24" fmla="*/ 29 w 62"/>
                  <a:gd name="T25" fmla="*/ 275 h 276"/>
                  <a:gd name="T26" fmla="*/ 25 w 62"/>
                  <a:gd name="T27" fmla="*/ 275 h 276"/>
                  <a:gd name="T28" fmla="*/ 21 w 62"/>
                  <a:gd name="T29" fmla="*/ 275 h 276"/>
                  <a:gd name="T30" fmla="*/ 17 w 62"/>
                  <a:gd name="T31" fmla="*/ 274 h 276"/>
                  <a:gd name="T32" fmla="*/ 14 w 62"/>
                  <a:gd name="T33" fmla="*/ 272 h 276"/>
                  <a:gd name="T34" fmla="*/ 12 w 62"/>
                  <a:gd name="T35" fmla="*/ 271 h 276"/>
                  <a:gd name="T36" fmla="*/ 8 w 62"/>
                  <a:gd name="T37" fmla="*/ 270 h 276"/>
                  <a:gd name="T38" fmla="*/ 6 w 62"/>
                  <a:gd name="T39" fmla="*/ 268 h 276"/>
                  <a:gd name="T40" fmla="*/ 2 w 62"/>
                  <a:gd name="T41" fmla="*/ 266 h 276"/>
                  <a:gd name="T42" fmla="*/ 1 w 62"/>
                  <a:gd name="T43" fmla="*/ 264 h 276"/>
                  <a:gd name="T44" fmla="*/ 0 w 62"/>
                  <a:gd name="T45" fmla="*/ 262 h 276"/>
                  <a:gd name="T46" fmla="*/ 0 w 62"/>
                  <a:gd name="T47" fmla="*/ 261 h 2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2"/>
                  <a:gd name="T73" fmla="*/ 0 h 276"/>
                  <a:gd name="T74" fmla="*/ 62 w 62"/>
                  <a:gd name="T75" fmla="*/ 276 h 27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2" h="276">
                    <a:moveTo>
                      <a:pt x="0" y="261"/>
                    </a:moveTo>
                    <a:lnTo>
                      <a:pt x="15" y="2"/>
                    </a:lnTo>
                    <a:lnTo>
                      <a:pt x="28" y="0"/>
                    </a:lnTo>
                    <a:lnTo>
                      <a:pt x="39" y="2"/>
                    </a:lnTo>
                    <a:lnTo>
                      <a:pt x="61" y="261"/>
                    </a:lnTo>
                    <a:lnTo>
                      <a:pt x="58" y="264"/>
                    </a:lnTo>
                    <a:lnTo>
                      <a:pt x="55" y="266"/>
                    </a:lnTo>
                    <a:lnTo>
                      <a:pt x="51" y="268"/>
                    </a:lnTo>
                    <a:lnTo>
                      <a:pt x="47" y="270"/>
                    </a:lnTo>
                    <a:lnTo>
                      <a:pt x="41" y="272"/>
                    </a:lnTo>
                    <a:lnTo>
                      <a:pt x="35" y="275"/>
                    </a:lnTo>
                    <a:lnTo>
                      <a:pt x="32" y="275"/>
                    </a:lnTo>
                    <a:lnTo>
                      <a:pt x="29" y="275"/>
                    </a:lnTo>
                    <a:lnTo>
                      <a:pt x="25" y="275"/>
                    </a:lnTo>
                    <a:lnTo>
                      <a:pt x="21" y="275"/>
                    </a:lnTo>
                    <a:lnTo>
                      <a:pt x="17" y="274"/>
                    </a:lnTo>
                    <a:lnTo>
                      <a:pt x="14" y="272"/>
                    </a:lnTo>
                    <a:lnTo>
                      <a:pt x="12" y="271"/>
                    </a:lnTo>
                    <a:lnTo>
                      <a:pt x="8" y="270"/>
                    </a:lnTo>
                    <a:lnTo>
                      <a:pt x="6" y="268"/>
                    </a:lnTo>
                    <a:lnTo>
                      <a:pt x="2" y="266"/>
                    </a:lnTo>
                    <a:lnTo>
                      <a:pt x="1" y="264"/>
                    </a:lnTo>
                    <a:lnTo>
                      <a:pt x="0" y="262"/>
                    </a:lnTo>
                    <a:lnTo>
                      <a:pt x="0" y="261"/>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82" name="Freeform 110">
                <a:extLst>
                  <a:ext uri="{FF2B5EF4-FFF2-40B4-BE49-F238E27FC236}">
                    <a16:creationId xmlns:a16="http://schemas.microsoft.com/office/drawing/2014/main" id="{AB8260A1-5181-BC9B-4FE3-EC35F8C59AB5}"/>
                  </a:ext>
                </a:extLst>
              </p:cNvPr>
              <p:cNvSpPr>
                <a:spLocks/>
              </p:cNvSpPr>
              <p:nvPr/>
            </p:nvSpPr>
            <p:spPr bwMode="auto">
              <a:xfrm>
                <a:off x="1475" y="2880"/>
                <a:ext cx="31" cy="263"/>
              </a:xfrm>
              <a:custGeom>
                <a:avLst/>
                <a:gdLst>
                  <a:gd name="T0" fmla="*/ 6 w 34"/>
                  <a:gd name="T1" fmla="*/ 276 h 277"/>
                  <a:gd name="T2" fmla="*/ 10 w 34"/>
                  <a:gd name="T3" fmla="*/ 276 h 277"/>
                  <a:gd name="T4" fmla="*/ 13 w 34"/>
                  <a:gd name="T5" fmla="*/ 275 h 277"/>
                  <a:gd name="T6" fmla="*/ 17 w 34"/>
                  <a:gd name="T7" fmla="*/ 274 h 277"/>
                  <a:gd name="T8" fmla="*/ 19 w 34"/>
                  <a:gd name="T9" fmla="*/ 273 h 277"/>
                  <a:gd name="T10" fmla="*/ 24 w 34"/>
                  <a:gd name="T11" fmla="*/ 271 h 277"/>
                  <a:gd name="T12" fmla="*/ 26 w 34"/>
                  <a:gd name="T13" fmla="*/ 270 h 277"/>
                  <a:gd name="T14" fmla="*/ 28 w 34"/>
                  <a:gd name="T15" fmla="*/ 269 h 277"/>
                  <a:gd name="T16" fmla="*/ 30 w 34"/>
                  <a:gd name="T17" fmla="*/ 267 h 277"/>
                  <a:gd name="T18" fmla="*/ 32 w 34"/>
                  <a:gd name="T19" fmla="*/ 264 h 277"/>
                  <a:gd name="T20" fmla="*/ 33 w 34"/>
                  <a:gd name="T21" fmla="*/ 262 h 277"/>
                  <a:gd name="T22" fmla="*/ 12 w 34"/>
                  <a:gd name="T23" fmla="*/ 2 h 277"/>
                  <a:gd name="T24" fmla="*/ 0 w 34"/>
                  <a:gd name="T25" fmla="*/ 0 h 277"/>
                  <a:gd name="T26" fmla="*/ 0 w 34"/>
                  <a:gd name="T27" fmla="*/ 276 h 277"/>
                  <a:gd name="T28" fmla="*/ 6 w 34"/>
                  <a:gd name="T29" fmla="*/ 276 h 27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277"/>
                  <a:gd name="T47" fmla="*/ 34 w 34"/>
                  <a:gd name="T48" fmla="*/ 277 h 27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277">
                    <a:moveTo>
                      <a:pt x="6" y="276"/>
                    </a:moveTo>
                    <a:lnTo>
                      <a:pt x="10" y="276"/>
                    </a:lnTo>
                    <a:lnTo>
                      <a:pt x="13" y="275"/>
                    </a:lnTo>
                    <a:lnTo>
                      <a:pt x="17" y="274"/>
                    </a:lnTo>
                    <a:lnTo>
                      <a:pt x="19" y="273"/>
                    </a:lnTo>
                    <a:lnTo>
                      <a:pt x="24" y="271"/>
                    </a:lnTo>
                    <a:lnTo>
                      <a:pt x="26" y="270"/>
                    </a:lnTo>
                    <a:lnTo>
                      <a:pt x="28" y="269"/>
                    </a:lnTo>
                    <a:lnTo>
                      <a:pt x="30" y="267"/>
                    </a:lnTo>
                    <a:lnTo>
                      <a:pt x="32" y="264"/>
                    </a:lnTo>
                    <a:lnTo>
                      <a:pt x="33" y="262"/>
                    </a:lnTo>
                    <a:lnTo>
                      <a:pt x="12" y="2"/>
                    </a:lnTo>
                    <a:lnTo>
                      <a:pt x="0" y="0"/>
                    </a:lnTo>
                    <a:lnTo>
                      <a:pt x="0" y="276"/>
                    </a:lnTo>
                    <a:lnTo>
                      <a:pt x="6" y="27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83" name="Freeform 111">
                <a:extLst>
                  <a:ext uri="{FF2B5EF4-FFF2-40B4-BE49-F238E27FC236}">
                    <a16:creationId xmlns:a16="http://schemas.microsoft.com/office/drawing/2014/main" id="{476ED02A-C55C-1801-8144-0FAE568D8F9E}"/>
                  </a:ext>
                </a:extLst>
              </p:cNvPr>
              <p:cNvSpPr>
                <a:spLocks/>
              </p:cNvSpPr>
              <p:nvPr/>
            </p:nvSpPr>
            <p:spPr bwMode="auto">
              <a:xfrm>
                <a:off x="1449" y="3160"/>
                <a:ext cx="167" cy="186"/>
              </a:xfrm>
              <a:custGeom>
                <a:avLst/>
                <a:gdLst>
                  <a:gd name="T0" fmla="*/ 181 w 182"/>
                  <a:gd name="T1" fmla="*/ 0 h 195"/>
                  <a:gd name="T2" fmla="*/ 0 w 182"/>
                  <a:gd name="T3" fmla="*/ 103 h 195"/>
                  <a:gd name="T4" fmla="*/ 0 w 182"/>
                  <a:gd name="T5" fmla="*/ 194 h 195"/>
                  <a:gd name="T6" fmla="*/ 181 w 182"/>
                  <a:gd name="T7" fmla="*/ 89 h 195"/>
                  <a:gd name="T8" fmla="*/ 181 w 182"/>
                  <a:gd name="T9" fmla="*/ 0 h 195"/>
                  <a:gd name="T10" fmla="*/ 0 60000 65536"/>
                  <a:gd name="T11" fmla="*/ 0 60000 65536"/>
                  <a:gd name="T12" fmla="*/ 0 60000 65536"/>
                  <a:gd name="T13" fmla="*/ 0 60000 65536"/>
                  <a:gd name="T14" fmla="*/ 0 60000 65536"/>
                  <a:gd name="T15" fmla="*/ 0 w 182"/>
                  <a:gd name="T16" fmla="*/ 0 h 195"/>
                  <a:gd name="T17" fmla="*/ 182 w 182"/>
                  <a:gd name="T18" fmla="*/ 195 h 195"/>
                </a:gdLst>
                <a:ahLst/>
                <a:cxnLst>
                  <a:cxn ang="T10">
                    <a:pos x="T0" y="T1"/>
                  </a:cxn>
                  <a:cxn ang="T11">
                    <a:pos x="T2" y="T3"/>
                  </a:cxn>
                  <a:cxn ang="T12">
                    <a:pos x="T4" y="T5"/>
                  </a:cxn>
                  <a:cxn ang="T13">
                    <a:pos x="T6" y="T7"/>
                  </a:cxn>
                  <a:cxn ang="T14">
                    <a:pos x="T8" y="T9"/>
                  </a:cxn>
                </a:cxnLst>
                <a:rect l="T15" t="T16" r="T17" b="T18"/>
                <a:pathLst>
                  <a:path w="182" h="195">
                    <a:moveTo>
                      <a:pt x="181" y="0"/>
                    </a:moveTo>
                    <a:lnTo>
                      <a:pt x="0" y="103"/>
                    </a:lnTo>
                    <a:lnTo>
                      <a:pt x="0" y="194"/>
                    </a:lnTo>
                    <a:lnTo>
                      <a:pt x="181" y="89"/>
                    </a:lnTo>
                    <a:lnTo>
                      <a:pt x="181"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84" name="Freeform 112">
                <a:extLst>
                  <a:ext uri="{FF2B5EF4-FFF2-40B4-BE49-F238E27FC236}">
                    <a16:creationId xmlns:a16="http://schemas.microsoft.com/office/drawing/2014/main" id="{09EC6646-71A5-602D-CB35-293EA4F701BE}"/>
                  </a:ext>
                </a:extLst>
              </p:cNvPr>
              <p:cNvSpPr>
                <a:spLocks/>
              </p:cNvSpPr>
              <p:nvPr/>
            </p:nvSpPr>
            <p:spPr bwMode="auto">
              <a:xfrm>
                <a:off x="1248" y="3139"/>
                <a:ext cx="202" cy="207"/>
              </a:xfrm>
              <a:custGeom>
                <a:avLst/>
                <a:gdLst>
                  <a:gd name="T0" fmla="*/ 0 w 220"/>
                  <a:gd name="T1" fmla="*/ 0 h 217"/>
                  <a:gd name="T2" fmla="*/ 219 w 220"/>
                  <a:gd name="T3" fmla="*/ 125 h 217"/>
                  <a:gd name="T4" fmla="*/ 219 w 220"/>
                  <a:gd name="T5" fmla="*/ 216 h 217"/>
                  <a:gd name="T6" fmla="*/ 0 w 220"/>
                  <a:gd name="T7" fmla="*/ 90 h 217"/>
                  <a:gd name="T8" fmla="*/ 0 w 220"/>
                  <a:gd name="T9" fmla="*/ 0 h 217"/>
                  <a:gd name="T10" fmla="*/ 0 60000 65536"/>
                  <a:gd name="T11" fmla="*/ 0 60000 65536"/>
                  <a:gd name="T12" fmla="*/ 0 60000 65536"/>
                  <a:gd name="T13" fmla="*/ 0 60000 65536"/>
                  <a:gd name="T14" fmla="*/ 0 60000 65536"/>
                  <a:gd name="T15" fmla="*/ 0 w 220"/>
                  <a:gd name="T16" fmla="*/ 0 h 217"/>
                  <a:gd name="T17" fmla="*/ 220 w 220"/>
                  <a:gd name="T18" fmla="*/ 217 h 217"/>
                </a:gdLst>
                <a:ahLst/>
                <a:cxnLst>
                  <a:cxn ang="T10">
                    <a:pos x="T0" y="T1"/>
                  </a:cxn>
                  <a:cxn ang="T11">
                    <a:pos x="T2" y="T3"/>
                  </a:cxn>
                  <a:cxn ang="T12">
                    <a:pos x="T4" y="T5"/>
                  </a:cxn>
                  <a:cxn ang="T13">
                    <a:pos x="T6" y="T7"/>
                  </a:cxn>
                  <a:cxn ang="T14">
                    <a:pos x="T8" y="T9"/>
                  </a:cxn>
                </a:cxnLst>
                <a:rect l="T15" t="T16" r="T17" b="T18"/>
                <a:pathLst>
                  <a:path w="220" h="217">
                    <a:moveTo>
                      <a:pt x="0" y="0"/>
                    </a:moveTo>
                    <a:lnTo>
                      <a:pt x="219" y="125"/>
                    </a:lnTo>
                    <a:lnTo>
                      <a:pt x="219" y="216"/>
                    </a:lnTo>
                    <a:lnTo>
                      <a:pt x="0" y="90"/>
                    </a:lnTo>
                    <a:lnTo>
                      <a:pt x="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85" name="Freeform 113">
                <a:extLst>
                  <a:ext uri="{FF2B5EF4-FFF2-40B4-BE49-F238E27FC236}">
                    <a16:creationId xmlns:a16="http://schemas.microsoft.com/office/drawing/2014/main" id="{028ABE73-4EC4-A6B7-422A-C65881A45918}"/>
                  </a:ext>
                </a:extLst>
              </p:cNvPr>
              <p:cNvSpPr>
                <a:spLocks/>
              </p:cNvSpPr>
              <p:nvPr/>
            </p:nvSpPr>
            <p:spPr bwMode="auto">
              <a:xfrm>
                <a:off x="1248" y="3040"/>
                <a:ext cx="368" cy="219"/>
              </a:xfrm>
              <a:custGeom>
                <a:avLst/>
                <a:gdLst>
                  <a:gd name="T0" fmla="*/ 400 w 401"/>
                  <a:gd name="T1" fmla="*/ 126 h 231"/>
                  <a:gd name="T2" fmla="*/ 219 w 401"/>
                  <a:gd name="T3" fmla="*/ 230 h 231"/>
                  <a:gd name="T4" fmla="*/ 0 w 401"/>
                  <a:gd name="T5" fmla="*/ 103 h 231"/>
                  <a:gd name="T6" fmla="*/ 180 w 401"/>
                  <a:gd name="T7" fmla="*/ 0 h 231"/>
                  <a:gd name="T8" fmla="*/ 400 w 401"/>
                  <a:gd name="T9" fmla="*/ 126 h 231"/>
                  <a:gd name="T10" fmla="*/ 0 60000 65536"/>
                  <a:gd name="T11" fmla="*/ 0 60000 65536"/>
                  <a:gd name="T12" fmla="*/ 0 60000 65536"/>
                  <a:gd name="T13" fmla="*/ 0 60000 65536"/>
                  <a:gd name="T14" fmla="*/ 0 60000 65536"/>
                  <a:gd name="T15" fmla="*/ 0 w 401"/>
                  <a:gd name="T16" fmla="*/ 0 h 231"/>
                  <a:gd name="T17" fmla="*/ 401 w 401"/>
                  <a:gd name="T18" fmla="*/ 231 h 231"/>
                </a:gdLst>
                <a:ahLst/>
                <a:cxnLst>
                  <a:cxn ang="T10">
                    <a:pos x="T0" y="T1"/>
                  </a:cxn>
                  <a:cxn ang="T11">
                    <a:pos x="T2" y="T3"/>
                  </a:cxn>
                  <a:cxn ang="T12">
                    <a:pos x="T4" y="T5"/>
                  </a:cxn>
                  <a:cxn ang="T13">
                    <a:pos x="T6" y="T7"/>
                  </a:cxn>
                  <a:cxn ang="T14">
                    <a:pos x="T8" y="T9"/>
                  </a:cxn>
                </a:cxnLst>
                <a:rect l="T15" t="T16" r="T17" b="T18"/>
                <a:pathLst>
                  <a:path w="401" h="231">
                    <a:moveTo>
                      <a:pt x="400" y="126"/>
                    </a:moveTo>
                    <a:lnTo>
                      <a:pt x="219" y="230"/>
                    </a:lnTo>
                    <a:lnTo>
                      <a:pt x="0" y="103"/>
                    </a:lnTo>
                    <a:lnTo>
                      <a:pt x="180" y="0"/>
                    </a:lnTo>
                    <a:lnTo>
                      <a:pt x="400" y="12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86" name="Freeform 114">
                <a:extLst>
                  <a:ext uri="{FF2B5EF4-FFF2-40B4-BE49-F238E27FC236}">
                    <a16:creationId xmlns:a16="http://schemas.microsoft.com/office/drawing/2014/main" id="{CDC55E0D-CC9F-6E6C-5A6A-F869ABE80200}"/>
                  </a:ext>
                </a:extLst>
              </p:cNvPr>
              <p:cNvSpPr>
                <a:spLocks/>
              </p:cNvSpPr>
              <p:nvPr/>
            </p:nvSpPr>
            <p:spPr bwMode="auto">
              <a:xfrm>
                <a:off x="1321" y="3149"/>
                <a:ext cx="55" cy="66"/>
              </a:xfrm>
              <a:custGeom>
                <a:avLst/>
                <a:gdLst>
                  <a:gd name="T0" fmla="*/ 58 w 59"/>
                  <a:gd name="T1" fmla="*/ 0 h 70"/>
                  <a:gd name="T2" fmla="*/ 58 w 59"/>
                  <a:gd name="T3" fmla="*/ 69 h 70"/>
                  <a:gd name="T4" fmla="*/ 0 w 59"/>
                  <a:gd name="T5" fmla="*/ 35 h 70"/>
                  <a:gd name="T6" fmla="*/ 58 w 59"/>
                  <a:gd name="T7" fmla="*/ 0 h 70"/>
                  <a:gd name="T8" fmla="*/ 0 60000 65536"/>
                  <a:gd name="T9" fmla="*/ 0 60000 65536"/>
                  <a:gd name="T10" fmla="*/ 0 60000 65536"/>
                  <a:gd name="T11" fmla="*/ 0 60000 65536"/>
                  <a:gd name="T12" fmla="*/ 0 w 59"/>
                  <a:gd name="T13" fmla="*/ 0 h 70"/>
                  <a:gd name="T14" fmla="*/ 59 w 59"/>
                  <a:gd name="T15" fmla="*/ 70 h 70"/>
                </a:gdLst>
                <a:ahLst/>
                <a:cxnLst>
                  <a:cxn ang="T8">
                    <a:pos x="T0" y="T1"/>
                  </a:cxn>
                  <a:cxn ang="T9">
                    <a:pos x="T2" y="T3"/>
                  </a:cxn>
                  <a:cxn ang="T10">
                    <a:pos x="T4" y="T5"/>
                  </a:cxn>
                  <a:cxn ang="T11">
                    <a:pos x="T6" y="T7"/>
                  </a:cxn>
                </a:cxnLst>
                <a:rect l="T12" t="T13" r="T14" b="T15"/>
                <a:pathLst>
                  <a:path w="59" h="70">
                    <a:moveTo>
                      <a:pt x="58" y="0"/>
                    </a:moveTo>
                    <a:lnTo>
                      <a:pt x="58" y="69"/>
                    </a:lnTo>
                    <a:lnTo>
                      <a:pt x="0" y="35"/>
                    </a:lnTo>
                    <a:lnTo>
                      <a:pt x="58"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87" name="Freeform 115">
                <a:extLst>
                  <a:ext uri="{FF2B5EF4-FFF2-40B4-BE49-F238E27FC236}">
                    <a16:creationId xmlns:a16="http://schemas.microsoft.com/office/drawing/2014/main" id="{ED0D1982-3241-1A58-CC70-EFADE2BB0106}"/>
                  </a:ext>
                </a:extLst>
              </p:cNvPr>
              <p:cNvSpPr>
                <a:spLocks/>
              </p:cNvSpPr>
              <p:nvPr/>
            </p:nvSpPr>
            <p:spPr bwMode="auto">
              <a:xfrm>
                <a:off x="1461" y="3260"/>
                <a:ext cx="30" cy="61"/>
              </a:xfrm>
              <a:custGeom>
                <a:avLst/>
                <a:gdLst>
                  <a:gd name="T0" fmla="*/ 32 w 33"/>
                  <a:gd name="T1" fmla="*/ 0 h 64"/>
                  <a:gd name="T2" fmla="*/ 0 w 33"/>
                  <a:gd name="T3" fmla="*/ 18 h 64"/>
                  <a:gd name="T4" fmla="*/ 0 w 33"/>
                  <a:gd name="T5" fmla="*/ 63 h 64"/>
                  <a:gd name="T6" fmla="*/ 32 w 33"/>
                  <a:gd name="T7" fmla="*/ 45 h 64"/>
                  <a:gd name="T8" fmla="*/ 32 w 33"/>
                  <a:gd name="T9" fmla="*/ 0 h 64"/>
                  <a:gd name="T10" fmla="*/ 0 60000 65536"/>
                  <a:gd name="T11" fmla="*/ 0 60000 65536"/>
                  <a:gd name="T12" fmla="*/ 0 60000 65536"/>
                  <a:gd name="T13" fmla="*/ 0 60000 65536"/>
                  <a:gd name="T14" fmla="*/ 0 60000 65536"/>
                  <a:gd name="T15" fmla="*/ 0 w 33"/>
                  <a:gd name="T16" fmla="*/ 0 h 64"/>
                  <a:gd name="T17" fmla="*/ 33 w 33"/>
                  <a:gd name="T18" fmla="*/ 64 h 64"/>
                </a:gdLst>
                <a:ahLst/>
                <a:cxnLst>
                  <a:cxn ang="T10">
                    <a:pos x="T0" y="T1"/>
                  </a:cxn>
                  <a:cxn ang="T11">
                    <a:pos x="T2" y="T3"/>
                  </a:cxn>
                  <a:cxn ang="T12">
                    <a:pos x="T4" y="T5"/>
                  </a:cxn>
                  <a:cxn ang="T13">
                    <a:pos x="T6" y="T7"/>
                  </a:cxn>
                  <a:cxn ang="T14">
                    <a:pos x="T8" y="T9"/>
                  </a:cxn>
                </a:cxnLst>
                <a:rect l="T15" t="T16" r="T17" b="T18"/>
                <a:pathLst>
                  <a:path w="33" h="64">
                    <a:moveTo>
                      <a:pt x="32" y="0"/>
                    </a:moveTo>
                    <a:lnTo>
                      <a:pt x="0" y="18"/>
                    </a:lnTo>
                    <a:lnTo>
                      <a:pt x="0" y="63"/>
                    </a:lnTo>
                    <a:lnTo>
                      <a:pt x="32" y="45"/>
                    </a:lnTo>
                    <a:lnTo>
                      <a:pt x="32"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88" name="Freeform 116">
                <a:extLst>
                  <a:ext uri="{FF2B5EF4-FFF2-40B4-BE49-F238E27FC236}">
                    <a16:creationId xmlns:a16="http://schemas.microsoft.com/office/drawing/2014/main" id="{F415A3E4-804F-0388-F0CC-C4D8CEBBF531}"/>
                  </a:ext>
                </a:extLst>
              </p:cNvPr>
              <p:cNvSpPr>
                <a:spLocks/>
              </p:cNvSpPr>
              <p:nvPr/>
            </p:nvSpPr>
            <p:spPr bwMode="auto">
              <a:xfrm>
                <a:off x="1265" y="3238"/>
                <a:ext cx="99" cy="99"/>
              </a:xfrm>
              <a:custGeom>
                <a:avLst/>
                <a:gdLst>
                  <a:gd name="T0" fmla="*/ 0 w 107"/>
                  <a:gd name="T1" fmla="*/ 0 h 104"/>
                  <a:gd name="T2" fmla="*/ 106 w 107"/>
                  <a:gd name="T3" fmla="*/ 61 h 104"/>
                  <a:gd name="T4" fmla="*/ 106 w 107"/>
                  <a:gd name="T5" fmla="*/ 103 h 104"/>
                  <a:gd name="T6" fmla="*/ 0 w 107"/>
                  <a:gd name="T7" fmla="*/ 42 h 104"/>
                  <a:gd name="T8" fmla="*/ 0 w 107"/>
                  <a:gd name="T9" fmla="*/ 0 h 104"/>
                  <a:gd name="T10" fmla="*/ 0 60000 65536"/>
                  <a:gd name="T11" fmla="*/ 0 60000 65536"/>
                  <a:gd name="T12" fmla="*/ 0 60000 65536"/>
                  <a:gd name="T13" fmla="*/ 0 60000 65536"/>
                  <a:gd name="T14" fmla="*/ 0 60000 65536"/>
                  <a:gd name="T15" fmla="*/ 0 w 107"/>
                  <a:gd name="T16" fmla="*/ 0 h 104"/>
                  <a:gd name="T17" fmla="*/ 107 w 107"/>
                  <a:gd name="T18" fmla="*/ 104 h 104"/>
                </a:gdLst>
                <a:ahLst/>
                <a:cxnLst>
                  <a:cxn ang="T10">
                    <a:pos x="T0" y="T1"/>
                  </a:cxn>
                  <a:cxn ang="T11">
                    <a:pos x="T2" y="T3"/>
                  </a:cxn>
                  <a:cxn ang="T12">
                    <a:pos x="T4" y="T5"/>
                  </a:cxn>
                  <a:cxn ang="T13">
                    <a:pos x="T6" y="T7"/>
                  </a:cxn>
                  <a:cxn ang="T14">
                    <a:pos x="T8" y="T9"/>
                  </a:cxn>
                </a:cxnLst>
                <a:rect l="T15" t="T16" r="T17" b="T18"/>
                <a:pathLst>
                  <a:path w="107" h="104">
                    <a:moveTo>
                      <a:pt x="0" y="0"/>
                    </a:moveTo>
                    <a:lnTo>
                      <a:pt x="106" y="61"/>
                    </a:lnTo>
                    <a:lnTo>
                      <a:pt x="106" y="103"/>
                    </a:lnTo>
                    <a:lnTo>
                      <a:pt x="0" y="42"/>
                    </a:lnTo>
                    <a:lnTo>
                      <a:pt x="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89" name="Freeform 117">
                <a:extLst>
                  <a:ext uri="{FF2B5EF4-FFF2-40B4-BE49-F238E27FC236}">
                    <a16:creationId xmlns:a16="http://schemas.microsoft.com/office/drawing/2014/main" id="{1E4ABBB8-C6A5-FF6F-3F18-84EC21EF32EE}"/>
                  </a:ext>
                </a:extLst>
              </p:cNvPr>
              <p:cNvSpPr>
                <a:spLocks/>
              </p:cNvSpPr>
              <p:nvPr/>
            </p:nvSpPr>
            <p:spPr bwMode="auto">
              <a:xfrm>
                <a:off x="1362" y="3273"/>
                <a:ext cx="37" cy="64"/>
              </a:xfrm>
              <a:custGeom>
                <a:avLst/>
                <a:gdLst>
                  <a:gd name="T0" fmla="*/ 40 w 41"/>
                  <a:gd name="T1" fmla="*/ 0 h 67"/>
                  <a:gd name="T2" fmla="*/ 0 w 41"/>
                  <a:gd name="T3" fmla="*/ 22 h 67"/>
                  <a:gd name="T4" fmla="*/ 0 w 41"/>
                  <a:gd name="T5" fmla="*/ 66 h 67"/>
                  <a:gd name="T6" fmla="*/ 40 w 41"/>
                  <a:gd name="T7" fmla="*/ 43 h 67"/>
                  <a:gd name="T8" fmla="*/ 40 w 41"/>
                  <a:gd name="T9" fmla="*/ 0 h 67"/>
                  <a:gd name="T10" fmla="*/ 0 60000 65536"/>
                  <a:gd name="T11" fmla="*/ 0 60000 65536"/>
                  <a:gd name="T12" fmla="*/ 0 60000 65536"/>
                  <a:gd name="T13" fmla="*/ 0 60000 65536"/>
                  <a:gd name="T14" fmla="*/ 0 60000 65536"/>
                  <a:gd name="T15" fmla="*/ 0 w 41"/>
                  <a:gd name="T16" fmla="*/ 0 h 67"/>
                  <a:gd name="T17" fmla="*/ 41 w 41"/>
                  <a:gd name="T18" fmla="*/ 67 h 67"/>
                </a:gdLst>
                <a:ahLst/>
                <a:cxnLst>
                  <a:cxn ang="T10">
                    <a:pos x="T0" y="T1"/>
                  </a:cxn>
                  <a:cxn ang="T11">
                    <a:pos x="T2" y="T3"/>
                  </a:cxn>
                  <a:cxn ang="T12">
                    <a:pos x="T4" y="T5"/>
                  </a:cxn>
                  <a:cxn ang="T13">
                    <a:pos x="T6" y="T7"/>
                  </a:cxn>
                  <a:cxn ang="T14">
                    <a:pos x="T8" y="T9"/>
                  </a:cxn>
                </a:cxnLst>
                <a:rect l="T15" t="T16" r="T17" b="T18"/>
                <a:pathLst>
                  <a:path w="41" h="67">
                    <a:moveTo>
                      <a:pt x="40" y="0"/>
                    </a:moveTo>
                    <a:lnTo>
                      <a:pt x="0" y="22"/>
                    </a:lnTo>
                    <a:lnTo>
                      <a:pt x="0" y="66"/>
                    </a:lnTo>
                    <a:lnTo>
                      <a:pt x="40" y="43"/>
                    </a:lnTo>
                    <a:lnTo>
                      <a:pt x="4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90" name="Freeform 118">
                <a:extLst>
                  <a:ext uri="{FF2B5EF4-FFF2-40B4-BE49-F238E27FC236}">
                    <a16:creationId xmlns:a16="http://schemas.microsoft.com/office/drawing/2014/main" id="{094FF0BA-3CE5-0BAB-29C8-96BC9FFC1008}"/>
                  </a:ext>
                </a:extLst>
              </p:cNvPr>
              <p:cNvSpPr>
                <a:spLocks/>
              </p:cNvSpPr>
              <p:nvPr/>
            </p:nvSpPr>
            <p:spPr bwMode="auto">
              <a:xfrm>
                <a:off x="1265" y="3217"/>
                <a:ext cx="134" cy="80"/>
              </a:xfrm>
              <a:custGeom>
                <a:avLst/>
                <a:gdLst>
                  <a:gd name="T0" fmla="*/ 145 w 146"/>
                  <a:gd name="T1" fmla="*/ 61 h 84"/>
                  <a:gd name="T2" fmla="*/ 105 w 146"/>
                  <a:gd name="T3" fmla="*/ 83 h 84"/>
                  <a:gd name="T4" fmla="*/ 0 w 146"/>
                  <a:gd name="T5" fmla="*/ 21 h 84"/>
                  <a:gd name="T6" fmla="*/ 37 w 146"/>
                  <a:gd name="T7" fmla="*/ 0 h 84"/>
                  <a:gd name="T8" fmla="*/ 145 w 146"/>
                  <a:gd name="T9" fmla="*/ 61 h 84"/>
                  <a:gd name="T10" fmla="*/ 0 60000 65536"/>
                  <a:gd name="T11" fmla="*/ 0 60000 65536"/>
                  <a:gd name="T12" fmla="*/ 0 60000 65536"/>
                  <a:gd name="T13" fmla="*/ 0 60000 65536"/>
                  <a:gd name="T14" fmla="*/ 0 60000 65536"/>
                  <a:gd name="T15" fmla="*/ 0 w 146"/>
                  <a:gd name="T16" fmla="*/ 0 h 84"/>
                  <a:gd name="T17" fmla="*/ 146 w 146"/>
                  <a:gd name="T18" fmla="*/ 84 h 84"/>
                </a:gdLst>
                <a:ahLst/>
                <a:cxnLst>
                  <a:cxn ang="T10">
                    <a:pos x="T0" y="T1"/>
                  </a:cxn>
                  <a:cxn ang="T11">
                    <a:pos x="T2" y="T3"/>
                  </a:cxn>
                  <a:cxn ang="T12">
                    <a:pos x="T4" y="T5"/>
                  </a:cxn>
                  <a:cxn ang="T13">
                    <a:pos x="T6" y="T7"/>
                  </a:cxn>
                  <a:cxn ang="T14">
                    <a:pos x="T8" y="T9"/>
                  </a:cxn>
                </a:cxnLst>
                <a:rect l="T15" t="T16" r="T17" b="T18"/>
                <a:pathLst>
                  <a:path w="146" h="84">
                    <a:moveTo>
                      <a:pt x="145" y="61"/>
                    </a:moveTo>
                    <a:lnTo>
                      <a:pt x="105" y="83"/>
                    </a:lnTo>
                    <a:lnTo>
                      <a:pt x="0" y="21"/>
                    </a:lnTo>
                    <a:lnTo>
                      <a:pt x="37" y="0"/>
                    </a:lnTo>
                    <a:lnTo>
                      <a:pt x="145" y="61"/>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91" name="Freeform 119">
                <a:extLst>
                  <a:ext uri="{FF2B5EF4-FFF2-40B4-BE49-F238E27FC236}">
                    <a16:creationId xmlns:a16="http://schemas.microsoft.com/office/drawing/2014/main" id="{47401343-D2A1-2952-D9E3-A6468E0F8A17}"/>
                  </a:ext>
                </a:extLst>
              </p:cNvPr>
              <p:cNvSpPr>
                <a:spLocks/>
              </p:cNvSpPr>
              <p:nvPr/>
            </p:nvSpPr>
            <p:spPr bwMode="auto">
              <a:xfrm>
                <a:off x="1514" y="3229"/>
                <a:ext cx="30" cy="61"/>
              </a:xfrm>
              <a:custGeom>
                <a:avLst/>
                <a:gdLst>
                  <a:gd name="T0" fmla="*/ 31 w 32"/>
                  <a:gd name="T1" fmla="*/ 0 h 64"/>
                  <a:gd name="T2" fmla="*/ 0 w 32"/>
                  <a:gd name="T3" fmla="*/ 18 h 64"/>
                  <a:gd name="T4" fmla="*/ 0 w 32"/>
                  <a:gd name="T5" fmla="*/ 63 h 64"/>
                  <a:gd name="T6" fmla="*/ 31 w 32"/>
                  <a:gd name="T7" fmla="*/ 45 h 64"/>
                  <a:gd name="T8" fmla="*/ 31 w 32"/>
                  <a:gd name="T9" fmla="*/ 0 h 64"/>
                  <a:gd name="T10" fmla="*/ 0 60000 65536"/>
                  <a:gd name="T11" fmla="*/ 0 60000 65536"/>
                  <a:gd name="T12" fmla="*/ 0 60000 65536"/>
                  <a:gd name="T13" fmla="*/ 0 60000 65536"/>
                  <a:gd name="T14" fmla="*/ 0 60000 65536"/>
                  <a:gd name="T15" fmla="*/ 0 w 32"/>
                  <a:gd name="T16" fmla="*/ 0 h 64"/>
                  <a:gd name="T17" fmla="*/ 32 w 32"/>
                  <a:gd name="T18" fmla="*/ 64 h 64"/>
                </a:gdLst>
                <a:ahLst/>
                <a:cxnLst>
                  <a:cxn ang="T10">
                    <a:pos x="T0" y="T1"/>
                  </a:cxn>
                  <a:cxn ang="T11">
                    <a:pos x="T2" y="T3"/>
                  </a:cxn>
                  <a:cxn ang="T12">
                    <a:pos x="T4" y="T5"/>
                  </a:cxn>
                  <a:cxn ang="T13">
                    <a:pos x="T6" y="T7"/>
                  </a:cxn>
                  <a:cxn ang="T14">
                    <a:pos x="T8" y="T9"/>
                  </a:cxn>
                </a:cxnLst>
                <a:rect l="T15" t="T16" r="T17" b="T18"/>
                <a:pathLst>
                  <a:path w="32" h="64">
                    <a:moveTo>
                      <a:pt x="31" y="0"/>
                    </a:moveTo>
                    <a:lnTo>
                      <a:pt x="0" y="18"/>
                    </a:lnTo>
                    <a:lnTo>
                      <a:pt x="0" y="63"/>
                    </a:lnTo>
                    <a:lnTo>
                      <a:pt x="31" y="45"/>
                    </a:lnTo>
                    <a:lnTo>
                      <a:pt x="31"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92" name="Freeform 120">
                <a:extLst>
                  <a:ext uri="{FF2B5EF4-FFF2-40B4-BE49-F238E27FC236}">
                    <a16:creationId xmlns:a16="http://schemas.microsoft.com/office/drawing/2014/main" id="{3671F5DE-551D-2911-242F-6DE709EA4898}"/>
                  </a:ext>
                </a:extLst>
              </p:cNvPr>
              <p:cNvSpPr>
                <a:spLocks/>
              </p:cNvSpPr>
              <p:nvPr/>
            </p:nvSpPr>
            <p:spPr bwMode="auto">
              <a:xfrm>
                <a:off x="1248" y="3104"/>
                <a:ext cx="54" cy="68"/>
              </a:xfrm>
              <a:custGeom>
                <a:avLst/>
                <a:gdLst>
                  <a:gd name="T0" fmla="*/ 58 w 59"/>
                  <a:gd name="T1" fmla="*/ 0 h 71"/>
                  <a:gd name="T2" fmla="*/ 58 w 59"/>
                  <a:gd name="T3" fmla="*/ 70 h 71"/>
                  <a:gd name="T4" fmla="*/ 0 w 59"/>
                  <a:gd name="T5" fmla="*/ 36 h 71"/>
                  <a:gd name="T6" fmla="*/ 58 w 59"/>
                  <a:gd name="T7" fmla="*/ 0 h 71"/>
                  <a:gd name="T8" fmla="*/ 0 60000 65536"/>
                  <a:gd name="T9" fmla="*/ 0 60000 65536"/>
                  <a:gd name="T10" fmla="*/ 0 60000 65536"/>
                  <a:gd name="T11" fmla="*/ 0 60000 65536"/>
                  <a:gd name="T12" fmla="*/ 0 w 59"/>
                  <a:gd name="T13" fmla="*/ 0 h 71"/>
                  <a:gd name="T14" fmla="*/ 59 w 59"/>
                  <a:gd name="T15" fmla="*/ 71 h 71"/>
                </a:gdLst>
                <a:ahLst/>
                <a:cxnLst>
                  <a:cxn ang="T8">
                    <a:pos x="T0" y="T1"/>
                  </a:cxn>
                  <a:cxn ang="T9">
                    <a:pos x="T2" y="T3"/>
                  </a:cxn>
                  <a:cxn ang="T10">
                    <a:pos x="T4" y="T5"/>
                  </a:cxn>
                  <a:cxn ang="T11">
                    <a:pos x="T6" y="T7"/>
                  </a:cxn>
                </a:cxnLst>
                <a:rect l="T12" t="T13" r="T14" b="T15"/>
                <a:pathLst>
                  <a:path w="59" h="71">
                    <a:moveTo>
                      <a:pt x="58" y="0"/>
                    </a:moveTo>
                    <a:lnTo>
                      <a:pt x="58" y="70"/>
                    </a:lnTo>
                    <a:lnTo>
                      <a:pt x="0" y="36"/>
                    </a:lnTo>
                    <a:lnTo>
                      <a:pt x="58"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93" name="Freeform 121">
                <a:extLst>
                  <a:ext uri="{FF2B5EF4-FFF2-40B4-BE49-F238E27FC236}">
                    <a16:creationId xmlns:a16="http://schemas.microsoft.com/office/drawing/2014/main" id="{CFDC28B1-D539-B81B-4666-C8ABA27D22BA}"/>
                  </a:ext>
                </a:extLst>
              </p:cNvPr>
              <p:cNvSpPr>
                <a:spLocks/>
              </p:cNvSpPr>
              <p:nvPr/>
            </p:nvSpPr>
            <p:spPr bwMode="auto">
              <a:xfrm>
                <a:off x="1301" y="3004"/>
                <a:ext cx="166" cy="167"/>
              </a:xfrm>
              <a:custGeom>
                <a:avLst/>
                <a:gdLst>
                  <a:gd name="T0" fmla="*/ 180 w 181"/>
                  <a:gd name="T1" fmla="*/ 69 h 175"/>
                  <a:gd name="T2" fmla="*/ 0 w 181"/>
                  <a:gd name="T3" fmla="*/ 174 h 175"/>
                  <a:gd name="T4" fmla="*/ 0 w 181"/>
                  <a:gd name="T5" fmla="*/ 104 h 175"/>
                  <a:gd name="T6" fmla="*/ 180 w 181"/>
                  <a:gd name="T7" fmla="*/ 0 h 175"/>
                  <a:gd name="T8" fmla="*/ 180 w 181"/>
                  <a:gd name="T9" fmla="*/ 69 h 175"/>
                  <a:gd name="T10" fmla="*/ 0 60000 65536"/>
                  <a:gd name="T11" fmla="*/ 0 60000 65536"/>
                  <a:gd name="T12" fmla="*/ 0 60000 65536"/>
                  <a:gd name="T13" fmla="*/ 0 60000 65536"/>
                  <a:gd name="T14" fmla="*/ 0 60000 65536"/>
                  <a:gd name="T15" fmla="*/ 0 w 181"/>
                  <a:gd name="T16" fmla="*/ 0 h 175"/>
                  <a:gd name="T17" fmla="*/ 181 w 181"/>
                  <a:gd name="T18" fmla="*/ 175 h 175"/>
                </a:gdLst>
                <a:ahLst/>
                <a:cxnLst>
                  <a:cxn ang="T10">
                    <a:pos x="T0" y="T1"/>
                  </a:cxn>
                  <a:cxn ang="T11">
                    <a:pos x="T2" y="T3"/>
                  </a:cxn>
                  <a:cxn ang="T12">
                    <a:pos x="T4" y="T5"/>
                  </a:cxn>
                  <a:cxn ang="T13">
                    <a:pos x="T6" y="T7"/>
                  </a:cxn>
                  <a:cxn ang="T14">
                    <a:pos x="T8" y="T9"/>
                  </a:cxn>
                </a:cxnLst>
                <a:rect l="T15" t="T16" r="T17" b="T18"/>
                <a:pathLst>
                  <a:path w="181" h="175">
                    <a:moveTo>
                      <a:pt x="180" y="69"/>
                    </a:moveTo>
                    <a:lnTo>
                      <a:pt x="0" y="174"/>
                    </a:lnTo>
                    <a:lnTo>
                      <a:pt x="0" y="104"/>
                    </a:lnTo>
                    <a:lnTo>
                      <a:pt x="180" y="0"/>
                    </a:lnTo>
                    <a:lnTo>
                      <a:pt x="180" y="69"/>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94" name="Freeform 122">
                <a:extLst>
                  <a:ext uri="{FF2B5EF4-FFF2-40B4-BE49-F238E27FC236}">
                    <a16:creationId xmlns:a16="http://schemas.microsoft.com/office/drawing/2014/main" id="{C2D82B25-6B3A-7EA6-A5A5-BB015C22A29C}"/>
                  </a:ext>
                </a:extLst>
              </p:cNvPr>
              <p:cNvSpPr>
                <a:spLocks/>
              </p:cNvSpPr>
              <p:nvPr/>
            </p:nvSpPr>
            <p:spPr bwMode="auto">
              <a:xfrm>
                <a:off x="1321" y="3149"/>
                <a:ext cx="55" cy="66"/>
              </a:xfrm>
              <a:custGeom>
                <a:avLst/>
                <a:gdLst>
                  <a:gd name="T0" fmla="*/ 58 w 59"/>
                  <a:gd name="T1" fmla="*/ 0 h 70"/>
                  <a:gd name="T2" fmla="*/ 58 w 59"/>
                  <a:gd name="T3" fmla="*/ 69 h 70"/>
                  <a:gd name="T4" fmla="*/ 0 w 59"/>
                  <a:gd name="T5" fmla="*/ 35 h 70"/>
                  <a:gd name="T6" fmla="*/ 58 w 59"/>
                  <a:gd name="T7" fmla="*/ 0 h 70"/>
                  <a:gd name="T8" fmla="*/ 0 60000 65536"/>
                  <a:gd name="T9" fmla="*/ 0 60000 65536"/>
                  <a:gd name="T10" fmla="*/ 0 60000 65536"/>
                  <a:gd name="T11" fmla="*/ 0 60000 65536"/>
                  <a:gd name="T12" fmla="*/ 0 w 59"/>
                  <a:gd name="T13" fmla="*/ 0 h 70"/>
                  <a:gd name="T14" fmla="*/ 59 w 59"/>
                  <a:gd name="T15" fmla="*/ 70 h 70"/>
                </a:gdLst>
                <a:ahLst/>
                <a:cxnLst>
                  <a:cxn ang="T8">
                    <a:pos x="T0" y="T1"/>
                  </a:cxn>
                  <a:cxn ang="T9">
                    <a:pos x="T2" y="T3"/>
                  </a:cxn>
                  <a:cxn ang="T10">
                    <a:pos x="T4" y="T5"/>
                  </a:cxn>
                  <a:cxn ang="T11">
                    <a:pos x="T6" y="T7"/>
                  </a:cxn>
                </a:cxnLst>
                <a:rect l="T12" t="T13" r="T14" b="T15"/>
                <a:pathLst>
                  <a:path w="59" h="70">
                    <a:moveTo>
                      <a:pt x="58" y="0"/>
                    </a:moveTo>
                    <a:lnTo>
                      <a:pt x="58" y="69"/>
                    </a:lnTo>
                    <a:lnTo>
                      <a:pt x="0" y="35"/>
                    </a:lnTo>
                    <a:lnTo>
                      <a:pt x="58"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95" name="Freeform 123">
                <a:extLst>
                  <a:ext uri="{FF2B5EF4-FFF2-40B4-BE49-F238E27FC236}">
                    <a16:creationId xmlns:a16="http://schemas.microsoft.com/office/drawing/2014/main" id="{CF87F6E2-F64C-434C-5655-8F87448B75A7}"/>
                  </a:ext>
                </a:extLst>
              </p:cNvPr>
              <p:cNvSpPr>
                <a:spLocks/>
              </p:cNvSpPr>
              <p:nvPr/>
            </p:nvSpPr>
            <p:spPr bwMode="auto">
              <a:xfrm>
                <a:off x="1375" y="3048"/>
                <a:ext cx="167" cy="167"/>
              </a:xfrm>
              <a:custGeom>
                <a:avLst/>
                <a:gdLst>
                  <a:gd name="T0" fmla="*/ 181 w 182"/>
                  <a:gd name="T1" fmla="*/ 70 h 176"/>
                  <a:gd name="T2" fmla="*/ 0 w 182"/>
                  <a:gd name="T3" fmla="*/ 175 h 176"/>
                  <a:gd name="T4" fmla="*/ 0 w 182"/>
                  <a:gd name="T5" fmla="*/ 105 h 176"/>
                  <a:gd name="T6" fmla="*/ 181 w 182"/>
                  <a:gd name="T7" fmla="*/ 0 h 176"/>
                  <a:gd name="T8" fmla="*/ 181 w 182"/>
                  <a:gd name="T9" fmla="*/ 70 h 176"/>
                  <a:gd name="T10" fmla="*/ 0 60000 65536"/>
                  <a:gd name="T11" fmla="*/ 0 60000 65536"/>
                  <a:gd name="T12" fmla="*/ 0 60000 65536"/>
                  <a:gd name="T13" fmla="*/ 0 60000 65536"/>
                  <a:gd name="T14" fmla="*/ 0 60000 65536"/>
                  <a:gd name="T15" fmla="*/ 0 w 182"/>
                  <a:gd name="T16" fmla="*/ 0 h 176"/>
                  <a:gd name="T17" fmla="*/ 182 w 182"/>
                  <a:gd name="T18" fmla="*/ 176 h 176"/>
                </a:gdLst>
                <a:ahLst/>
                <a:cxnLst>
                  <a:cxn ang="T10">
                    <a:pos x="T0" y="T1"/>
                  </a:cxn>
                  <a:cxn ang="T11">
                    <a:pos x="T2" y="T3"/>
                  </a:cxn>
                  <a:cxn ang="T12">
                    <a:pos x="T4" y="T5"/>
                  </a:cxn>
                  <a:cxn ang="T13">
                    <a:pos x="T6" y="T7"/>
                  </a:cxn>
                  <a:cxn ang="T14">
                    <a:pos x="T8" y="T9"/>
                  </a:cxn>
                </a:cxnLst>
                <a:rect l="T15" t="T16" r="T17" b="T18"/>
                <a:pathLst>
                  <a:path w="182" h="176">
                    <a:moveTo>
                      <a:pt x="181" y="70"/>
                    </a:moveTo>
                    <a:lnTo>
                      <a:pt x="0" y="175"/>
                    </a:lnTo>
                    <a:lnTo>
                      <a:pt x="0" y="105"/>
                    </a:lnTo>
                    <a:lnTo>
                      <a:pt x="181" y="0"/>
                    </a:lnTo>
                    <a:lnTo>
                      <a:pt x="181" y="7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96" name="Freeform 124">
                <a:extLst>
                  <a:ext uri="{FF2B5EF4-FFF2-40B4-BE49-F238E27FC236}">
                    <a16:creationId xmlns:a16="http://schemas.microsoft.com/office/drawing/2014/main" id="{B554E997-00BC-60E2-3AC6-D5ED2AC6104B}"/>
                  </a:ext>
                </a:extLst>
              </p:cNvPr>
              <p:cNvSpPr>
                <a:spLocks/>
              </p:cNvSpPr>
              <p:nvPr/>
            </p:nvSpPr>
            <p:spPr bwMode="auto">
              <a:xfrm>
                <a:off x="1396" y="3194"/>
                <a:ext cx="53" cy="65"/>
              </a:xfrm>
              <a:custGeom>
                <a:avLst/>
                <a:gdLst>
                  <a:gd name="T0" fmla="*/ 57 w 58"/>
                  <a:gd name="T1" fmla="*/ 0 h 69"/>
                  <a:gd name="T2" fmla="*/ 57 w 58"/>
                  <a:gd name="T3" fmla="*/ 68 h 69"/>
                  <a:gd name="T4" fmla="*/ 0 w 58"/>
                  <a:gd name="T5" fmla="*/ 35 h 69"/>
                  <a:gd name="T6" fmla="*/ 57 w 58"/>
                  <a:gd name="T7" fmla="*/ 0 h 69"/>
                  <a:gd name="T8" fmla="*/ 0 60000 65536"/>
                  <a:gd name="T9" fmla="*/ 0 60000 65536"/>
                  <a:gd name="T10" fmla="*/ 0 60000 65536"/>
                  <a:gd name="T11" fmla="*/ 0 60000 65536"/>
                  <a:gd name="T12" fmla="*/ 0 w 58"/>
                  <a:gd name="T13" fmla="*/ 0 h 69"/>
                  <a:gd name="T14" fmla="*/ 58 w 58"/>
                  <a:gd name="T15" fmla="*/ 69 h 69"/>
                </a:gdLst>
                <a:ahLst/>
                <a:cxnLst>
                  <a:cxn ang="T8">
                    <a:pos x="T0" y="T1"/>
                  </a:cxn>
                  <a:cxn ang="T9">
                    <a:pos x="T2" y="T3"/>
                  </a:cxn>
                  <a:cxn ang="T10">
                    <a:pos x="T4" y="T5"/>
                  </a:cxn>
                  <a:cxn ang="T11">
                    <a:pos x="T6" y="T7"/>
                  </a:cxn>
                </a:cxnLst>
                <a:rect l="T12" t="T13" r="T14" b="T15"/>
                <a:pathLst>
                  <a:path w="58" h="69">
                    <a:moveTo>
                      <a:pt x="57" y="0"/>
                    </a:moveTo>
                    <a:lnTo>
                      <a:pt x="57" y="68"/>
                    </a:lnTo>
                    <a:lnTo>
                      <a:pt x="0" y="35"/>
                    </a:lnTo>
                    <a:lnTo>
                      <a:pt x="57"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97" name="Freeform 125">
                <a:extLst>
                  <a:ext uri="{FF2B5EF4-FFF2-40B4-BE49-F238E27FC236}">
                    <a16:creationId xmlns:a16="http://schemas.microsoft.com/office/drawing/2014/main" id="{7517F2E1-5127-D601-36B4-B2B77324548C}"/>
                  </a:ext>
                </a:extLst>
              </p:cNvPr>
              <p:cNvSpPr>
                <a:spLocks/>
              </p:cNvSpPr>
              <p:nvPr/>
            </p:nvSpPr>
            <p:spPr bwMode="auto">
              <a:xfrm>
                <a:off x="1449" y="3095"/>
                <a:ext cx="167" cy="164"/>
              </a:xfrm>
              <a:custGeom>
                <a:avLst/>
                <a:gdLst>
                  <a:gd name="T0" fmla="*/ 181 w 182"/>
                  <a:gd name="T1" fmla="*/ 68 h 173"/>
                  <a:gd name="T2" fmla="*/ 0 w 182"/>
                  <a:gd name="T3" fmla="*/ 172 h 173"/>
                  <a:gd name="T4" fmla="*/ 0 w 182"/>
                  <a:gd name="T5" fmla="*/ 103 h 173"/>
                  <a:gd name="T6" fmla="*/ 181 w 182"/>
                  <a:gd name="T7" fmla="*/ 0 h 173"/>
                  <a:gd name="T8" fmla="*/ 181 w 182"/>
                  <a:gd name="T9" fmla="*/ 68 h 173"/>
                  <a:gd name="T10" fmla="*/ 0 60000 65536"/>
                  <a:gd name="T11" fmla="*/ 0 60000 65536"/>
                  <a:gd name="T12" fmla="*/ 0 60000 65536"/>
                  <a:gd name="T13" fmla="*/ 0 60000 65536"/>
                  <a:gd name="T14" fmla="*/ 0 60000 65536"/>
                  <a:gd name="T15" fmla="*/ 0 w 182"/>
                  <a:gd name="T16" fmla="*/ 0 h 173"/>
                  <a:gd name="T17" fmla="*/ 182 w 182"/>
                  <a:gd name="T18" fmla="*/ 173 h 173"/>
                </a:gdLst>
                <a:ahLst/>
                <a:cxnLst>
                  <a:cxn ang="T10">
                    <a:pos x="T0" y="T1"/>
                  </a:cxn>
                  <a:cxn ang="T11">
                    <a:pos x="T2" y="T3"/>
                  </a:cxn>
                  <a:cxn ang="T12">
                    <a:pos x="T4" y="T5"/>
                  </a:cxn>
                  <a:cxn ang="T13">
                    <a:pos x="T6" y="T7"/>
                  </a:cxn>
                  <a:cxn ang="T14">
                    <a:pos x="T8" y="T9"/>
                  </a:cxn>
                </a:cxnLst>
                <a:rect l="T15" t="T16" r="T17" b="T18"/>
                <a:pathLst>
                  <a:path w="182" h="173">
                    <a:moveTo>
                      <a:pt x="181" y="68"/>
                    </a:moveTo>
                    <a:lnTo>
                      <a:pt x="0" y="172"/>
                    </a:lnTo>
                    <a:lnTo>
                      <a:pt x="0" y="103"/>
                    </a:lnTo>
                    <a:lnTo>
                      <a:pt x="181" y="0"/>
                    </a:lnTo>
                    <a:lnTo>
                      <a:pt x="181" y="68"/>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98" name="Freeform 126">
                <a:extLst>
                  <a:ext uri="{FF2B5EF4-FFF2-40B4-BE49-F238E27FC236}">
                    <a16:creationId xmlns:a16="http://schemas.microsoft.com/office/drawing/2014/main" id="{C88ACF29-D622-54EC-D761-145D74C19314}"/>
                  </a:ext>
                </a:extLst>
              </p:cNvPr>
              <p:cNvSpPr>
                <a:spLocks/>
              </p:cNvSpPr>
              <p:nvPr/>
            </p:nvSpPr>
            <p:spPr bwMode="auto">
              <a:xfrm>
                <a:off x="1380" y="3061"/>
                <a:ext cx="152" cy="144"/>
              </a:xfrm>
              <a:custGeom>
                <a:avLst/>
                <a:gdLst>
                  <a:gd name="T0" fmla="*/ 165 w 166"/>
                  <a:gd name="T1" fmla="*/ 55 h 152"/>
                  <a:gd name="T2" fmla="*/ 165 w 166"/>
                  <a:gd name="T3" fmla="*/ 0 h 152"/>
                  <a:gd name="T4" fmla="*/ 0 w 166"/>
                  <a:gd name="T5" fmla="*/ 93 h 152"/>
                  <a:gd name="T6" fmla="*/ 0 w 166"/>
                  <a:gd name="T7" fmla="*/ 151 h 152"/>
                  <a:gd name="T8" fmla="*/ 165 w 166"/>
                  <a:gd name="T9" fmla="*/ 55 h 152"/>
                  <a:gd name="T10" fmla="*/ 0 60000 65536"/>
                  <a:gd name="T11" fmla="*/ 0 60000 65536"/>
                  <a:gd name="T12" fmla="*/ 0 60000 65536"/>
                  <a:gd name="T13" fmla="*/ 0 60000 65536"/>
                  <a:gd name="T14" fmla="*/ 0 60000 65536"/>
                  <a:gd name="T15" fmla="*/ 0 w 166"/>
                  <a:gd name="T16" fmla="*/ 0 h 152"/>
                  <a:gd name="T17" fmla="*/ 166 w 166"/>
                  <a:gd name="T18" fmla="*/ 152 h 152"/>
                </a:gdLst>
                <a:ahLst/>
                <a:cxnLst>
                  <a:cxn ang="T10">
                    <a:pos x="T0" y="T1"/>
                  </a:cxn>
                  <a:cxn ang="T11">
                    <a:pos x="T2" y="T3"/>
                  </a:cxn>
                  <a:cxn ang="T12">
                    <a:pos x="T4" y="T5"/>
                  </a:cxn>
                  <a:cxn ang="T13">
                    <a:pos x="T6" y="T7"/>
                  </a:cxn>
                  <a:cxn ang="T14">
                    <a:pos x="T8" y="T9"/>
                  </a:cxn>
                </a:cxnLst>
                <a:rect l="T15" t="T16" r="T17" b="T18"/>
                <a:pathLst>
                  <a:path w="166" h="152">
                    <a:moveTo>
                      <a:pt x="165" y="55"/>
                    </a:moveTo>
                    <a:lnTo>
                      <a:pt x="165" y="0"/>
                    </a:lnTo>
                    <a:lnTo>
                      <a:pt x="0" y="93"/>
                    </a:lnTo>
                    <a:lnTo>
                      <a:pt x="0" y="151"/>
                    </a:lnTo>
                    <a:lnTo>
                      <a:pt x="165" y="55"/>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99" name="Freeform 127">
                <a:extLst>
                  <a:ext uri="{FF2B5EF4-FFF2-40B4-BE49-F238E27FC236}">
                    <a16:creationId xmlns:a16="http://schemas.microsoft.com/office/drawing/2014/main" id="{FE1BE69C-1E09-7721-7E5D-E59FC3D7DCF3}"/>
                  </a:ext>
                </a:extLst>
              </p:cNvPr>
              <p:cNvSpPr>
                <a:spLocks/>
              </p:cNvSpPr>
              <p:nvPr/>
            </p:nvSpPr>
            <p:spPr bwMode="auto">
              <a:xfrm>
                <a:off x="1568" y="3195"/>
                <a:ext cx="31" cy="61"/>
              </a:xfrm>
              <a:custGeom>
                <a:avLst/>
                <a:gdLst>
                  <a:gd name="T0" fmla="*/ 32 w 33"/>
                  <a:gd name="T1" fmla="*/ 0 h 64"/>
                  <a:gd name="T2" fmla="*/ 0 w 33"/>
                  <a:gd name="T3" fmla="*/ 18 h 64"/>
                  <a:gd name="T4" fmla="*/ 0 w 33"/>
                  <a:gd name="T5" fmla="*/ 63 h 64"/>
                  <a:gd name="T6" fmla="*/ 32 w 33"/>
                  <a:gd name="T7" fmla="*/ 45 h 64"/>
                  <a:gd name="T8" fmla="*/ 32 w 33"/>
                  <a:gd name="T9" fmla="*/ 0 h 64"/>
                  <a:gd name="T10" fmla="*/ 0 60000 65536"/>
                  <a:gd name="T11" fmla="*/ 0 60000 65536"/>
                  <a:gd name="T12" fmla="*/ 0 60000 65536"/>
                  <a:gd name="T13" fmla="*/ 0 60000 65536"/>
                  <a:gd name="T14" fmla="*/ 0 60000 65536"/>
                  <a:gd name="T15" fmla="*/ 0 w 33"/>
                  <a:gd name="T16" fmla="*/ 0 h 64"/>
                  <a:gd name="T17" fmla="*/ 33 w 33"/>
                  <a:gd name="T18" fmla="*/ 64 h 64"/>
                </a:gdLst>
                <a:ahLst/>
                <a:cxnLst>
                  <a:cxn ang="T10">
                    <a:pos x="T0" y="T1"/>
                  </a:cxn>
                  <a:cxn ang="T11">
                    <a:pos x="T2" y="T3"/>
                  </a:cxn>
                  <a:cxn ang="T12">
                    <a:pos x="T4" y="T5"/>
                  </a:cxn>
                  <a:cxn ang="T13">
                    <a:pos x="T6" y="T7"/>
                  </a:cxn>
                  <a:cxn ang="T14">
                    <a:pos x="T8" y="T9"/>
                  </a:cxn>
                </a:cxnLst>
                <a:rect l="T15" t="T16" r="T17" b="T18"/>
                <a:pathLst>
                  <a:path w="33" h="64">
                    <a:moveTo>
                      <a:pt x="32" y="0"/>
                    </a:moveTo>
                    <a:lnTo>
                      <a:pt x="0" y="18"/>
                    </a:lnTo>
                    <a:lnTo>
                      <a:pt x="0" y="63"/>
                    </a:lnTo>
                    <a:lnTo>
                      <a:pt x="32" y="45"/>
                    </a:lnTo>
                    <a:lnTo>
                      <a:pt x="32"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00" name="Freeform 128">
                <a:extLst>
                  <a:ext uri="{FF2B5EF4-FFF2-40B4-BE49-F238E27FC236}">
                    <a16:creationId xmlns:a16="http://schemas.microsoft.com/office/drawing/2014/main" id="{EA6510C5-5BC5-68EC-AEF9-E40141C368FE}"/>
                  </a:ext>
                </a:extLst>
              </p:cNvPr>
              <p:cNvSpPr>
                <a:spLocks/>
              </p:cNvSpPr>
              <p:nvPr/>
            </p:nvSpPr>
            <p:spPr bwMode="auto">
              <a:xfrm>
                <a:off x="1454" y="3106"/>
                <a:ext cx="152" cy="145"/>
              </a:xfrm>
              <a:custGeom>
                <a:avLst/>
                <a:gdLst>
                  <a:gd name="T0" fmla="*/ 165 w 166"/>
                  <a:gd name="T1" fmla="*/ 55 h 152"/>
                  <a:gd name="T2" fmla="*/ 165 w 166"/>
                  <a:gd name="T3" fmla="*/ 0 h 152"/>
                  <a:gd name="T4" fmla="*/ 0 w 166"/>
                  <a:gd name="T5" fmla="*/ 93 h 152"/>
                  <a:gd name="T6" fmla="*/ 0 w 166"/>
                  <a:gd name="T7" fmla="*/ 151 h 152"/>
                  <a:gd name="T8" fmla="*/ 165 w 166"/>
                  <a:gd name="T9" fmla="*/ 55 h 152"/>
                  <a:gd name="T10" fmla="*/ 0 60000 65536"/>
                  <a:gd name="T11" fmla="*/ 0 60000 65536"/>
                  <a:gd name="T12" fmla="*/ 0 60000 65536"/>
                  <a:gd name="T13" fmla="*/ 0 60000 65536"/>
                  <a:gd name="T14" fmla="*/ 0 60000 65536"/>
                  <a:gd name="T15" fmla="*/ 0 w 166"/>
                  <a:gd name="T16" fmla="*/ 0 h 152"/>
                  <a:gd name="T17" fmla="*/ 166 w 166"/>
                  <a:gd name="T18" fmla="*/ 152 h 152"/>
                </a:gdLst>
                <a:ahLst/>
                <a:cxnLst>
                  <a:cxn ang="T10">
                    <a:pos x="T0" y="T1"/>
                  </a:cxn>
                  <a:cxn ang="T11">
                    <a:pos x="T2" y="T3"/>
                  </a:cxn>
                  <a:cxn ang="T12">
                    <a:pos x="T4" y="T5"/>
                  </a:cxn>
                  <a:cxn ang="T13">
                    <a:pos x="T6" y="T7"/>
                  </a:cxn>
                  <a:cxn ang="T14">
                    <a:pos x="T8" y="T9"/>
                  </a:cxn>
                </a:cxnLst>
                <a:rect l="T15" t="T16" r="T17" b="T18"/>
                <a:pathLst>
                  <a:path w="166" h="152">
                    <a:moveTo>
                      <a:pt x="165" y="55"/>
                    </a:moveTo>
                    <a:lnTo>
                      <a:pt x="165" y="0"/>
                    </a:lnTo>
                    <a:lnTo>
                      <a:pt x="0" y="93"/>
                    </a:lnTo>
                    <a:lnTo>
                      <a:pt x="0" y="151"/>
                    </a:lnTo>
                    <a:lnTo>
                      <a:pt x="165" y="55"/>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01" name="Freeform 129">
                <a:extLst>
                  <a:ext uri="{FF2B5EF4-FFF2-40B4-BE49-F238E27FC236}">
                    <a16:creationId xmlns:a16="http://schemas.microsoft.com/office/drawing/2014/main" id="{E4C24217-7B6A-A79D-F16E-CE6A222828F4}"/>
                  </a:ext>
                </a:extLst>
              </p:cNvPr>
              <p:cNvSpPr>
                <a:spLocks/>
              </p:cNvSpPr>
              <p:nvPr/>
            </p:nvSpPr>
            <p:spPr bwMode="auto">
              <a:xfrm>
                <a:off x="1303" y="3017"/>
                <a:ext cx="152" cy="145"/>
              </a:xfrm>
              <a:custGeom>
                <a:avLst/>
                <a:gdLst>
                  <a:gd name="T0" fmla="*/ 165 w 166"/>
                  <a:gd name="T1" fmla="*/ 55 h 153"/>
                  <a:gd name="T2" fmla="*/ 165 w 166"/>
                  <a:gd name="T3" fmla="*/ 0 h 153"/>
                  <a:gd name="T4" fmla="*/ 0 w 166"/>
                  <a:gd name="T5" fmla="*/ 93 h 153"/>
                  <a:gd name="T6" fmla="*/ 0 w 166"/>
                  <a:gd name="T7" fmla="*/ 152 h 153"/>
                  <a:gd name="T8" fmla="*/ 165 w 166"/>
                  <a:gd name="T9" fmla="*/ 55 h 153"/>
                  <a:gd name="T10" fmla="*/ 0 60000 65536"/>
                  <a:gd name="T11" fmla="*/ 0 60000 65536"/>
                  <a:gd name="T12" fmla="*/ 0 60000 65536"/>
                  <a:gd name="T13" fmla="*/ 0 60000 65536"/>
                  <a:gd name="T14" fmla="*/ 0 60000 65536"/>
                  <a:gd name="T15" fmla="*/ 0 w 166"/>
                  <a:gd name="T16" fmla="*/ 0 h 153"/>
                  <a:gd name="T17" fmla="*/ 166 w 166"/>
                  <a:gd name="T18" fmla="*/ 153 h 153"/>
                </a:gdLst>
                <a:ahLst/>
                <a:cxnLst>
                  <a:cxn ang="T10">
                    <a:pos x="T0" y="T1"/>
                  </a:cxn>
                  <a:cxn ang="T11">
                    <a:pos x="T2" y="T3"/>
                  </a:cxn>
                  <a:cxn ang="T12">
                    <a:pos x="T4" y="T5"/>
                  </a:cxn>
                  <a:cxn ang="T13">
                    <a:pos x="T6" y="T7"/>
                  </a:cxn>
                  <a:cxn ang="T14">
                    <a:pos x="T8" y="T9"/>
                  </a:cxn>
                </a:cxnLst>
                <a:rect l="T15" t="T16" r="T17" b="T18"/>
                <a:pathLst>
                  <a:path w="166" h="153">
                    <a:moveTo>
                      <a:pt x="165" y="55"/>
                    </a:moveTo>
                    <a:lnTo>
                      <a:pt x="165" y="0"/>
                    </a:lnTo>
                    <a:lnTo>
                      <a:pt x="0" y="93"/>
                    </a:lnTo>
                    <a:lnTo>
                      <a:pt x="0" y="152"/>
                    </a:lnTo>
                    <a:lnTo>
                      <a:pt x="165" y="55"/>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nvGrpSpPr>
              <p:cNvPr id="24602" name="Group 130">
                <a:extLst>
                  <a:ext uri="{FF2B5EF4-FFF2-40B4-BE49-F238E27FC236}">
                    <a16:creationId xmlns:a16="http://schemas.microsoft.com/office/drawing/2014/main" id="{191F4168-624A-8E84-81BA-28AFF74270D3}"/>
                  </a:ext>
                </a:extLst>
              </p:cNvPr>
              <p:cNvGrpSpPr>
                <a:grpSpLocks/>
              </p:cNvGrpSpPr>
              <p:nvPr/>
            </p:nvGrpSpPr>
            <p:grpSpPr bwMode="auto">
              <a:xfrm>
                <a:off x="1488" y="3264"/>
                <a:ext cx="149" cy="130"/>
                <a:chOff x="2587" y="2873"/>
                <a:chExt cx="149" cy="130"/>
              </a:xfrm>
            </p:grpSpPr>
            <p:sp>
              <p:nvSpPr>
                <p:cNvPr id="24603" name="Line 131">
                  <a:extLst>
                    <a:ext uri="{FF2B5EF4-FFF2-40B4-BE49-F238E27FC236}">
                      <a16:creationId xmlns:a16="http://schemas.microsoft.com/office/drawing/2014/main" id="{D10EA869-F998-0B15-5EF0-0BB78B11EC3C}"/>
                    </a:ext>
                  </a:extLst>
                </p:cNvPr>
                <p:cNvSpPr>
                  <a:spLocks noChangeShapeType="1"/>
                </p:cNvSpPr>
                <p:nvPr/>
              </p:nvSpPr>
              <p:spPr bwMode="auto">
                <a:xfrm flipV="1">
                  <a:off x="2662" y="2954"/>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604" name="Freeform 132">
                  <a:extLst>
                    <a:ext uri="{FF2B5EF4-FFF2-40B4-BE49-F238E27FC236}">
                      <a16:creationId xmlns:a16="http://schemas.microsoft.com/office/drawing/2014/main" id="{148E125B-1D6F-9D48-5BE4-1D39953DA156}"/>
                    </a:ext>
                  </a:extLst>
                </p:cNvPr>
                <p:cNvSpPr>
                  <a:spLocks/>
                </p:cNvSpPr>
                <p:nvPr/>
              </p:nvSpPr>
              <p:spPr bwMode="auto">
                <a:xfrm>
                  <a:off x="2658" y="2960"/>
                  <a:ext cx="16" cy="16"/>
                </a:xfrm>
                <a:custGeom>
                  <a:avLst/>
                  <a:gdLst>
                    <a:gd name="T0" fmla="*/ 9 w 17"/>
                    <a:gd name="T1" fmla="*/ 13 h 17"/>
                    <a:gd name="T2" fmla="*/ 16 w 17"/>
                    <a:gd name="T3" fmla="*/ 11 h 17"/>
                    <a:gd name="T4" fmla="*/ 16 w 17"/>
                    <a:gd name="T5" fmla="*/ 9 h 17"/>
                    <a:gd name="T6" fmla="*/ 16 w 17"/>
                    <a:gd name="T7" fmla="*/ 4 h 17"/>
                    <a:gd name="T8" fmla="*/ 12 w 17"/>
                    <a:gd name="T9" fmla="*/ 2 h 17"/>
                    <a:gd name="T10" fmla="*/ 9 w 17"/>
                    <a:gd name="T11" fmla="*/ 0 h 17"/>
                    <a:gd name="T12" fmla="*/ 6 w 17"/>
                    <a:gd name="T13" fmla="*/ 0 h 17"/>
                    <a:gd name="T14" fmla="*/ 0 w 17"/>
                    <a:gd name="T15" fmla="*/ 2 h 17"/>
                    <a:gd name="T16" fmla="*/ 0 w 17"/>
                    <a:gd name="T17" fmla="*/ 4 h 17"/>
                    <a:gd name="T18" fmla="*/ 0 w 17"/>
                    <a:gd name="T19" fmla="*/ 9 h 17"/>
                    <a:gd name="T20" fmla="*/ 3 w 17"/>
                    <a:gd name="T21" fmla="*/ 11 h 17"/>
                    <a:gd name="T22" fmla="*/ 6 w 17"/>
                    <a:gd name="T23" fmla="*/ 13 h 17"/>
                    <a:gd name="T24" fmla="*/ 6 w 17"/>
                    <a:gd name="T25" fmla="*/ 16 h 17"/>
                    <a:gd name="T26" fmla="*/ 9 w 17"/>
                    <a:gd name="T27" fmla="*/ 13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9" y="13"/>
                      </a:moveTo>
                      <a:lnTo>
                        <a:pt x="16" y="11"/>
                      </a:lnTo>
                      <a:lnTo>
                        <a:pt x="16" y="9"/>
                      </a:lnTo>
                      <a:lnTo>
                        <a:pt x="16" y="4"/>
                      </a:lnTo>
                      <a:lnTo>
                        <a:pt x="12" y="2"/>
                      </a:lnTo>
                      <a:lnTo>
                        <a:pt x="9" y="0"/>
                      </a:lnTo>
                      <a:lnTo>
                        <a:pt x="6" y="0"/>
                      </a:lnTo>
                      <a:lnTo>
                        <a:pt x="0" y="2"/>
                      </a:lnTo>
                      <a:lnTo>
                        <a:pt x="0" y="4"/>
                      </a:lnTo>
                      <a:lnTo>
                        <a:pt x="0" y="9"/>
                      </a:lnTo>
                      <a:lnTo>
                        <a:pt x="3" y="11"/>
                      </a:lnTo>
                      <a:lnTo>
                        <a:pt x="6" y="13"/>
                      </a:lnTo>
                      <a:lnTo>
                        <a:pt x="6" y="16"/>
                      </a:lnTo>
                      <a:lnTo>
                        <a:pt x="9" y="13"/>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05" name="Freeform 133">
                  <a:extLst>
                    <a:ext uri="{FF2B5EF4-FFF2-40B4-BE49-F238E27FC236}">
                      <a16:creationId xmlns:a16="http://schemas.microsoft.com/office/drawing/2014/main" id="{50C5CC74-9D88-4A90-94F6-683F0E7A70F6}"/>
                    </a:ext>
                  </a:extLst>
                </p:cNvPr>
                <p:cNvSpPr>
                  <a:spLocks/>
                </p:cNvSpPr>
                <p:nvPr/>
              </p:nvSpPr>
              <p:spPr bwMode="auto">
                <a:xfrm>
                  <a:off x="2658" y="2961"/>
                  <a:ext cx="16" cy="16"/>
                </a:xfrm>
                <a:custGeom>
                  <a:avLst/>
                  <a:gdLst>
                    <a:gd name="T0" fmla="*/ 0 w 17"/>
                    <a:gd name="T1" fmla="*/ 8 h 17"/>
                    <a:gd name="T2" fmla="*/ 0 w 17"/>
                    <a:gd name="T3" fmla="*/ 2 h 17"/>
                    <a:gd name="T4" fmla="*/ 0 w 17"/>
                    <a:gd name="T5" fmla="*/ 0 h 17"/>
                    <a:gd name="T6" fmla="*/ 4 w 17"/>
                    <a:gd name="T7" fmla="*/ 0 h 17"/>
                    <a:gd name="T8" fmla="*/ 8 w 17"/>
                    <a:gd name="T9" fmla="*/ 0 h 17"/>
                    <a:gd name="T10" fmla="*/ 12 w 17"/>
                    <a:gd name="T11" fmla="*/ 5 h 17"/>
                    <a:gd name="T12" fmla="*/ 16 w 17"/>
                    <a:gd name="T13" fmla="*/ 10 h 17"/>
                    <a:gd name="T14" fmla="*/ 16 w 17"/>
                    <a:gd name="T15" fmla="*/ 13 h 17"/>
                    <a:gd name="T16" fmla="*/ 12 w 17"/>
                    <a:gd name="T17" fmla="*/ 13 h 17"/>
                    <a:gd name="T18" fmla="*/ 8 w 17"/>
                    <a:gd name="T19" fmla="*/ 16 h 17"/>
                    <a:gd name="T20" fmla="*/ 8 w 17"/>
                    <a:gd name="T21" fmla="*/ 13 h 17"/>
                    <a:gd name="T22" fmla="*/ 0 w 17"/>
                    <a:gd name="T23" fmla="*/ 8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0" y="8"/>
                      </a:moveTo>
                      <a:lnTo>
                        <a:pt x="0" y="2"/>
                      </a:lnTo>
                      <a:lnTo>
                        <a:pt x="0" y="0"/>
                      </a:lnTo>
                      <a:lnTo>
                        <a:pt x="4" y="0"/>
                      </a:lnTo>
                      <a:lnTo>
                        <a:pt x="8" y="0"/>
                      </a:lnTo>
                      <a:lnTo>
                        <a:pt x="12" y="5"/>
                      </a:lnTo>
                      <a:lnTo>
                        <a:pt x="16" y="10"/>
                      </a:lnTo>
                      <a:lnTo>
                        <a:pt x="16" y="13"/>
                      </a:lnTo>
                      <a:lnTo>
                        <a:pt x="12" y="13"/>
                      </a:lnTo>
                      <a:lnTo>
                        <a:pt x="8" y="16"/>
                      </a:lnTo>
                      <a:lnTo>
                        <a:pt x="8" y="13"/>
                      </a:lnTo>
                      <a:lnTo>
                        <a:pt x="0" y="8"/>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06" name="Freeform 134">
                  <a:extLst>
                    <a:ext uri="{FF2B5EF4-FFF2-40B4-BE49-F238E27FC236}">
                      <a16:creationId xmlns:a16="http://schemas.microsoft.com/office/drawing/2014/main" id="{1AF7333D-7565-8C72-CDD9-26712F0E9B47}"/>
                    </a:ext>
                  </a:extLst>
                </p:cNvPr>
                <p:cNvSpPr>
                  <a:spLocks/>
                </p:cNvSpPr>
                <p:nvPr/>
              </p:nvSpPr>
              <p:spPr bwMode="auto">
                <a:xfrm>
                  <a:off x="2668" y="2960"/>
                  <a:ext cx="16" cy="16"/>
                </a:xfrm>
                <a:custGeom>
                  <a:avLst/>
                  <a:gdLst>
                    <a:gd name="T0" fmla="*/ 9 w 17"/>
                    <a:gd name="T1" fmla="*/ 16 h 17"/>
                    <a:gd name="T2" fmla="*/ 13 w 17"/>
                    <a:gd name="T3" fmla="*/ 13 h 17"/>
                    <a:gd name="T4" fmla="*/ 14 w 17"/>
                    <a:gd name="T5" fmla="*/ 12 h 17"/>
                    <a:gd name="T6" fmla="*/ 16 w 17"/>
                    <a:gd name="T7" fmla="*/ 12 h 17"/>
                    <a:gd name="T8" fmla="*/ 16 w 17"/>
                    <a:gd name="T9" fmla="*/ 10 h 17"/>
                    <a:gd name="T10" fmla="*/ 16 w 17"/>
                    <a:gd name="T11" fmla="*/ 8 h 17"/>
                    <a:gd name="T12" fmla="*/ 13 w 17"/>
                    <a:gd name="T13" fmla="*/ 3 h 17"/>
                    <a:gd name="T14" fmla="*/ 12 w 17"/>
                    <a:gd name="T15" fmla="*/ 2 h 17"/>
                    <a:gd name="T16" fmla="*/ 9 w 17"/>
                    <a:gd name="T17" fmla="*/ 0 h 17"/>
                    <a:gd name="T18" fmla="*/ 7 w 17"/>
                    <a:gd name="T19" fmla="*/ 0 h 17"/>
                    <a:gd name="T20" fmla="*/ 6 w 17"/>
                    <a:gd name="T21" fmla="*/ 0 h 17"/>
                    <a:gd name="T22" fmla="*/ 4 w 17"/>
                    <a:gd name="T23" fmla="*/ 0 h 17"/>
                    <a:gd name="T24" fmla="*/ 1 w 17"/>
                    <a:gd name="T25" fmla="*/ 1 h 17"/>
                    <a:gd name="T26" fmla="*/ 1 w 17"/>
                    <a:gd name="T27" fmla="*/ 2 h 17"/>
                    <a:gd name="T28" fmla="*/ 0 w 17"/>
                    <a:gd name="T29" fmla="*/ 3 h 17"/>
                    <a:gd name="T30" fmla="*/ 0 w 17"/>
                    <a:gd name="T31" fmla="*/ 5 h 17"/>
                    <a:gd name="T32" fmla="*/ 0 w 17"/>
                    <a:gd name="T33" fmla="*/ 8 h 17"/>
                    <a:gd name="T34" fmla="*/ 1 w 17"/>
                    <a:gd name="T35" fmla="*/ 11 h 17"/>
                    <a:gd name="T36" fmla="*/ 3 w 17"/>
                    <a:gd name="T37" fmla="*/ 13 h 17"/>
                    <a:gd name="T38" fmla="*/ 6 w 17"/>
                    <a:gd name="T39" fmla="*/ 14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10"/>
                      </a:lnTo>
                      <a:lnTo>
                        <a:pt x="16" y="8"/>
                      </a:lnTo>
                      <a:lnTo>
                        <a:pt x="13" y="3"/>
                      </a:lnTo>
                      <a:lnTo>
                        <a:pt x="12" y="2"/>
                      </a:lnTo>
                      <a:lnTo>
                        <a:pt x="9" y="0"/>
                      </a:lnTo>
                      <a:lnTo>
                        <a:pt x="7" y="0"/>
                      </a:lnTo>
                      <a:lnTo>
                        <a:pt x="6" y="0"/>
                      </a:lnTo>
                      <a:lnTo>
                        <a:pt x="4" y="0"/>
                      </a:lnTo>
                      <a:lnTo>
                        <a:pt x="1" y="1"/>
                      </a:lnTo>
                      <a:lnTo>
                        <a:pt x="1" y="2"/>
                      </a:lnTo>
                      <a:lnTo>
                        <a:pt x="0" y="3"/>
                      </a:lnTo>
                      <a:lnTo>
                        <a:pt x="0" y="5"/>
                      </a:lnTo>
                      <a:lnTo>
                        <a:pt x="0" y="8"/>
                      </a:lnTo>
                      <a:lnTo>
                        <a:pt x="1" y="11"/>
                      </a:lnTo>
                      <a:lnTo>
                        <a:pt x="3" y="13"/>
                      </a:lnTo>
                      <a:lnTo>
                        <a:pt x="6" y="14"/>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07" name="Freeform 135">
                  <a:extLst>
                    <a:ext uri="{FF2B5EF4-FFF2-40B4-BE49-F238E27FC236}">
                      <a16:creationId xmlns:a16="http://schemas.microsoft.com/office/drawing/2014/main" id="{3AF97308-3FC1-C552-E200-4BDB930E6D5F}"/>
                    </a:ext>
                  </a:extLst>
                </p:cNvPr>
                <p:cNvSpPr>
                  <a:spLocks/>
                </p:cNvSpPr>
                <p:nvPr/>
              </p:nvSpPr>
              <p:spPr bwMode="auto">
                <a:xfrm>
                  <a:off x="2668" y="2961"/>
                  <a:ext cx="16" cy="16"/>
                </a:xfrm>
                <a:custGeom>
                  <a:avLst/>
                  <a:gdLst>
                    <a:gd name="T0" fmla="*/ 1 w 17"/>
                    <a:gd name="T1" fmla="*/ 11 h 17"/>
                    <a:gd name="T2" fmla="*/ 0 w 17"/>
                    <a:gd name="T3" fmla="*/ 7 h 17"/>
                    <a:gd name="T4" fmla="*/ 0 w 17"/>
                    <a:gd name="T5" fmla="*/ 4 h 17"/>
                    <a:gd name="T6" fmla="*/ 0 w 17"/>
                    <a:gd name="T7" fmla="*/ 2 h 17"/>
                    <a:gd name="T8" fmla="*/ 1 w 17"/>
                    <a:gd name="T9" fmla="*/ 1 h 17"/>
                    <a:gd name="T10" fmla="*/ 4 w 17"/>
                    <a:gd name="T11" fmla="*/ 0 h 17"/>
                    <a:gd name="T12" fmla="*/ 8 w 17"/>
                    <a:gd name="T13" fmla="*/ 1 h 17"/>
                    <a:gd name="T14" fmla="*/ 11 w 17"/>
                    <a:gd name="T15" fmla="*/ 2 h 17"/>
                    <a:gd name="T16" fmla="*/ 12 w 17"/>
                    <a:gd name="T17" fmla="*/ 6 h 17"/>
                    <a:gd name="T18" fmla="*/ 16 w 17"/>
                    <a:gd name="T19" fmla="*/ 8 h 17"/>
                    <a:gd name="T20" fmla="*/ 16 w 17"/>
                    <a:gd name="T21" fmla="*/ 11 h 17"/>
                    <a:gd name="T22" fmla="*/ 16 w 17"/>
                    <a:gd name="T23" fmla="*/ 14 h 17"/>
                    <a:gd name="T24" fmla="*/ 14 w 17"/>
                    <a:gd name="T25" fmla="*/ 14 h 17"/>
                    <a:gd name="T26" fmla="*/ 12 w 17"/>
                    <a:gd name="T27" fmla="*/ 16 h 17"/>
                    <a:gd name="T28" fmla="*/ 11 w 17"/>
                    <a:gd name="T29" fmla="*/ 16 h 17"/>
                    <a:gd name="T30" fmla="*/ 8 w 17"/>
                    <a:gd name="T31" fmla="*/ 14 h 17"/>
                    <a:gd name="T32" fmla="*/ 4 w 17"/>
                    <a:gd name="T33" fmla="*/ 13 h 17"/>
                    <a:gd name="T34" fmla="*/ 1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11"/>
                      </a:moveTo>
                      <a:lnTo>
                        <a:pt x="0" y="7"/>
                      </a:lnTo>
                      <a:lnTo>
                        <a:pt x="0" y="4"/>
                      </a:lnTo>
                      <a:lnTo>
                        <a:pt x="0" y="2"/>
                      </a:lnTo>
                      <a:lnTo>
                        <a:pt x="1" y="1"/>
                      </a:lnTo>
                      <a:lnTo>
                        <a:pt x="4" y="0"/>
                      </a:lnTo>
                      <a:lnTo>
                        <a:pt x="8" y="1"/>
                      </a:lnTo>
                      <a:lnTo>
                        <a:pt x="11" y="2"/>
                      </a:lnTo>
                      <a:lnTo>
                        <a:pt x="12" y="6"/>
                      </a:lnTo>
                      <a:lnTo>
                        <a:pt x="16" y="8"/>
                      </a:lnTo>
                      <a:lnTo>
                        <a:pt x="16" y="11"/>
                      </a:lnTo>
                      <a:lnTo>
                        <a:pt x="16" y="14"/>
                      </a:lnTo>
                      <a:lnTo>
                        <a:pt x="14" y="14"/>
                      </a:lnTo>
                      <a:lnTo>
                        <a:pt x="12" y="16"/>
                      </a:lnTo>
                      <a:lnTo>
                        <a:pt x="11" y="16"/>
                      </a:lnTo>
                      <a:lnTo>
                        <a:pt x="8" y="14"/>
                      </a:lnTo>
                      <a:lnTo>
                        <a:pt x="4"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08" name="Freeform 136">
                  <a:extLst>
                    <a:ext uri="{FF2B5EF4-FFF2-40B4-BE49-F238E27FC236}">
                      <a16:creationId xmlns:a16="http://schemas.microsoft.com/office/drawing/2014/main" id="{DE8834CC-673E-A18B-B64A-A98417A423CF}"/>
                    </a:ext>
                  </a:extLst>
                </p:cNvPr>
                <p:cNvSpPr>
                  <a:spLocks/>
                </p:cNvSpPr>
                <p:nvPr/>
              </p:nvSpPr>
              <p:spPr bwMode="auto">
                <a:xfrm>
                  <a:off x="2670" y="2963"/>
                  <a:ext cx="16" cy="16"/>
                </a:xfrm>
                <a:custGeom>
                  <a:avLst/>
                  <a:gdLst>
                    <a:gd name="T0" fmla="*/ 3 w 17"/>
                    <a:gd name="T1" fmla="*/ 11 h 17"/>
                    <a:gd name="T2" fmla="*/ 0 w 17"/>
                    <a:gd name="T3" fmla="*/ 6 h 17"/>
                    <a:gd name="T4" fmla="*/ 0 w 17"/>
                    <a:gd name="T5" fmla="*/ 2 h 17"/>
                    <a:gd name="T6" fmla="*/ 3 w 17"/>
                    <a:gd name="T7" fmla="*/ 2 h 17"/>
                    <a:gd name="T8" fmla="*/ 6 w 17"/>
                    <a:gd name="T9" fmla="*/ 0 h 17"/>
                    <a:gd name="T10" fmla="*/ 6 w 17"/>
                    <a:gd name="T11" fmla="*/ 2 h 17"/>
                    <a:gd name="T12" fmla="*/ 16 w 17"/>
                    <a:gd name="T13" fmla="*/ 6 h 17"/>
                    <a:gd name="T14" fmla="*/ 16 w 17"/>
                    <a:gd name="T15" fmla="*/ 9 h 17"/>
                    <a:gd name="T16" fmla="*/ 16 w 17"/>
                    <a:gd name="T17" fmla="*/ 13 h 17"/>
                    <a:gd name="T18" fmla="*/ 16 w 17"/>
                    <a:gd name="T19" fmla="*/ 16 h 17"/>
                    <a:gd name="T20" fmla="*/ 12 w 17"/>
                    <a:gd name="T21" fmla="*/ 16 h 17"/>
                    <a:gd name="T22" fmla="*/ 9 w 17"/>
                    <a:gd name="T23" fmla="*/ 16 h 17"/>
                    <a:gd name="T24" fmla="*/ 3 w 17"/>
                    <a:gd name="T25" fmla="*/ 11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11"/>
                      </a:moveTo>
                      <a:lnTo>
                        <a:pt x="0" y="6"/>
                      </a:lnTo>
                      <a:lnTo>
                        <a:pt x="0" y="2"/>
                      </a:lnTo>
                      <a:lnTo>
                        <a:pt x="3" y="2"/>
                      </a:lnTo>
                      <a:lnTo>
                        <a:pt x="6" y="0"/>
                      </a:lnTo>
                      <a:lnTo>
                        <a:pt x="6" y="2"/>
                      </a:lnTo>
                      <a:lnTo>
                        <a:pt x="16" y="6"/>
                      </a:lnTo>
                      <a:lnTo>
                        <a:pt x="16" y="9"/>
                      </a:lnTo>
                      <a:lnTo>
                        <a:pt x="16" y="13"/>
                      </a:lnTo>
                      <a:lnTo>
                        <a:pt x="16" y="16"/>
                      </a:lnTo>
                      <a:lnTo>
                        <a:pt x="12" y="16"/>
                      </a:lnTo>
                      <a:lnTo>
                        <a:pt x="9" y="16"/>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09" name="Freeform 137">
                  <a:extLst>
                    <a:ext uri="{FF2B5EF4-FFF2-40B4-BE49-F238E27FC236}">
                      <a16:creationId xmlns:a16="http://schemas.microsoft.com/office/drawing/2014/main" id="{F99478DE-5BE3-94B0-D84D-FD78726A9B7D}"/>
                    </a:ext>
                  </a:extLst>
                </p:cNvPr>
                <p:cNvSpPr>
                  <a:spLocks/>
                </p:cNvSpPr>
                <p:nvPr/>
              </p:nvSpPr>
              <p:spPr bwMode="auto">
                <a:xfrm>
                  <a:off x="2676" y="2965"/>
                  <a:ext cx="16" cy="17"/>
                </a:xfrm>
                <a:custGeom>
                  <a:avLst/>
                  <a:gdLst>
                    <a:gd name="T0" fmla="*/ 11 w 17"/>
                    <a:gd name="T1" fmla="*/ 16 h 17"/>
                    <a:gd name="T2" fmla="*/ 14 w 17"/>
                    <a:gd name="T3" fmla="*/ 13 h 17"/>
                    <a:gd name="T4" fmla="*/ 14 w 17"/>
                    <a:gd name="T5" fmla="*/ 12 h 17"/>
                    <a:gd name="T6" fmla="*/ 14 w 17"/>
                    <a:gd name="T7" fmla="*/ 11 h 17"/>
                    <a:gd name="T8" fmla="*/ 16 w 17"/>
                    <a:gd name="T9" fmla="*/ 10 h 17"/>
                    <a:gd name="T10" fmla="*/ 14 w 17"/>
                    <a:gd name="T11" fmla="*/ 6 h 17"/>
                    <a:gd name="T12" fmla="*/ 14 w 17"/>
                    <a:gd name="T13" fmla="*/ 3 h 17"/>
                    <a:gd name="T14" fmla="*/ 12 w 17"/>
                    <a:gd name="T15" fmla="*/ 1 h 17"/>
                    <a:gd name="T16" fmla="*/ 10 w 17"/>
                    <a:gd name="T17" fmla="*/ 0 h 17"/>
                    <a:gd name="T18" fmla="*/ 8 w 17"/>
                    <a:gd name="T19" fmla="*/ 0 h 17"/>
                    <a:gd name="T20" fmla="*/ 6 w 17"/>
                    <a:gd name="T21" fmla="*/ 0 h 17"/>
                    <a:gd name="T22" fmla="*/ 2 w 17"/>
                    <a:gd name="T23" fmla="*/ 1 h 17"/>
                    <a:gd name="T24" fmla="*/ 2 w 17"/>
                    <a:gd name="T25" fmla="*/ 2 h 17"/>
                    <a:gd name="T26" fmla="*/ 1 w 17"/>
                    <a:gd name="T27" fmla="*/ 3 h 17"/>
                    <a:gd name="T28" fmla="*/ 0 w 17"/>
                    <a:gd name="T29" fmla="*/ 5 h 17"/>
                    <a:gd name="T30" fmla="*/ 1 w 17"/>
                    <a:gd name="T31" fmla="*/ 8 h 17"/>
                    <a:gd name="T32" fmla="*/ 2 w 17"/>
                    <a:gd name="T33" fmla="*/ 10 h 17"/>
                    <a:gd name="T34" fmla="*/ 4 w 17"/>
                    <a:gd name="T35" fmla="*/ 13 h 17"/>
                    <a:gd name="T36" fmla="*/ 6 w 17"/>
                    <a:gd name="T37" fmla="*/ 14 h 17"/>
                    <a:gd name="T38" fmla="*/ 9 w 17"/>
                    <a:gd name="T39" fmla="*/ 16 h 17"/>
                    <a:gd name="T40" fmla="*/ 10 w 17"/>
                    <a:gd name="T41" fmla="*/ 16 h 17"/>
                    <a:gd name="T42" fmla="*/ 11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1" y="16"/>
                      </a:moveTo>
                      <a:lnTo>
                        <a:pt x="14" y="13"/>
                      </a:lnTo>
                      <a:lnTo>
                        <a:pt x="14" y="12"/>
                      </a:lnTo>
                      <a:lnTo>
                        <a:pt x="14" y="11"/>
                      </a:lnTo>
                      <a:lnTo>
                        <a:pt x="16" y="10"/>
                      </a:lnTo>
                      <a:lnTo>
                        <a:pt x="14" y="6"/>
                      </a:lnTo>
                      <a:lnTo>
                        <a:pt x="14" y="3"/>
                      </a:lnTo>
                      <a:lnTo>
                        <a:pt x="12" y="1"/>
                      </a:lnTo>
                      <a:lnTo>
                        <a:pt x="10" y="0"/>
                      </a:lnTo>
                      <a:lnTo>
                        <a:pt x="8" y="0"/>
                      </a:lnTo>
                      <a:lnTo>
                        <a:pt x="6" y="0"/>
                      </a:lnTo>
                      <a:lnTo>
                        <a:pt x="2" y="1"/>
                      </a:lnTo>
                      <a:lnTo>
                        <a:pt x="2" y="2"/>
                      </a:lnTo>
                      <a:lnTo>
                        <a:pt x="1" y="3"/>
                      </a:lnTo>
                      <a:lnTo>
                        <a:pt x="0" y="5"/>
                      </a:lnTo>
                      <a:lnTo>
                        <a:pt x="1" y="8"/>
                      </a:lnTo>
                      <a:lnTo>
                        <a:pt x="2" y="10"/>
                      </a:lnTo>
                      <a:lnTo>
                        <a:pt x="4" y="13"/>
                      </a:lnTo>
                      <a:lnTo>
                        <a:pt x="6" y="14"/>
                      </a:lnTo>
                      <a:lnTo>
                        <a:pt x="9" y="16"/>
                      </a:lnTo>
                      <a:lnTo>
                        <a:pt x="10" y="16"/>
                      </a:lnTo>
                      <a:lnTo>
                        <a:pt x="1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10" name="Freeform 138">
                  <a:extLst>
                    <a:ext uri="{FF2B5EF4-FFF2-40B4-BE49-F238E27FC236}">
                      <a16:creationId xmlns:a16="http://schemas.microsoft.com/office/drawing/2014/main" id="{2FBB6648-15F8-EC96-C72B-3E9D08E67F7C}"/>
                    </a:ext>
                  </a:extLst>
                </p:cNvPr>
                <p:cNvSpPr>
                  <a:spLocks/>
                </p:cNvSpPr>
                <p:nvPr/>
              </p:nvSpPr>
              <p:spPr bwMode="auto">
                <a:xfrm>
                  <a:off x="2676" y="2966"/>
                  <a:ext cx="16" cy="17"/>
                </a:xfrm>
                <a:custGeom>
                  <a:avLst/>
                  <a:gdLst>
                    <a:gd name="T0" fmla="*/ 2 w 17"/>
                    <a:gd name="T1" fmla="*/ 9 h 17"/>
                    <a:gd name="T2" fmla="*/ 1 w 17"/>
                    <a:gd name="T3" fmla="*/ 7 h 17"/>
                    <a:gd name="T4" fmla="*/ 0 w 17"/>
                    <a:gd name="T5" fmla="*/ 4 h 17"/>
                    <a:gd name="T6" fmla="*/ 1 w 17"/>
                    <a:gd name="T7" fmla="*/ 2 h 17"/>
                    <a:gd name="T8" fmla="*/ 2 w 17"/>
                    <a:gd name="T9" fmla="*/ 1 h 17"/>
                    <a:gd name="T10" fmla="*/ 2 w 17"/>
                    <a:gd name="T11" fmla="*/ 0 h 17"/>
                    <a:gd name="T12" fmla="*/ 5 w 17"/>
                    <a:gd name="T13" fmla="*/ 0 h 17"/>
                    <a:gd name="T14" fmla="*/ 8 w 17"/>
                    <a:gd name="T15" fmla="*/ 1 h 17"/>
                    <a:gd name="T16" fmla="*/ 10 w 17"/>
                    <a:gd name="T17" fmla="*/ 2 h 17"/>
                    <a:gd name="T18" fmla="*/ 14 w 17"/>
                    <a:gd name="T19" fmla="*/ 6 h 17"/>
                    <a:gd name="T20" fmla="*/ 14 w 17"/>
                    <a:gd name="T21" fmla="*/ 8 h 17"/>
                    <a:gd name="T22" fmla="*/ 16 w 17"/>
                    <a:gd name="T23" fmla="*/ 11 h 17"/>
                    <a:gd name="T24" fmla="*/ 14 w 17"/>
                    <a:gd name="T25" fmla="*/ 14 h 17"/>
                    <a:gd name="T26" fmla="*/ 14 w 17"/>
                    <a:gd name="T27" fmla="*/ 16 h 17"/>
                    <a:gd name="T28" fmla="*/ 11 w 17"/>
                    <a:gd name="T29" fmla="*/ 16 h 17"/>
                    <a:gd name="T30" fmla="*/ 8 w 17"/>
                    <a:gd name="T31" fmla="*/ 14 h 17"/>
                    <a:gd name="T32" fmla="*/ 5 w 17"/>
                    <a:gd name="T33" fmla="*/ 13 h 17"/>
                    <a:gd name="T34" fmla="*/ 2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2" y="9"/>
                      </a:moveTo>
                      <a:lnTo>
                        <a:pt x="1" y="7"/>
                      </a:lnTo>
                      <a:lnTo>
                        <a:pt x="0" y="4"/>
                      </a:lnTo>
                      <a:lnTo>
                        <a:pt x="1" y="2"/>
                      </a:lnTo>
                      <a:lnTo>
                        <a:pt x="2" y="1"/>
                      </a:lnTo>
                      <a:lnTo>
                        <a:pt x="2" y="0"/>
                      </a:lnTo>
                      <a:lnTo>
                        <a:pt x="5" y="0"/>
                      </a:lnTo>
                      <a:lnTo>
                        <a:pt x="8" y="1"/>
                      </a:lnTo>
                      <a:lnTo>
                        <a:pt x="10" y="2"/>
                      </a:lnTo>
                      <a:lnTo>
                        <a:pt x="14" y="6"/>
                      </a:lnTo>
                      <a:lnTo>
                        <a:pt x="14" y="8"/>
                      </a:lnTo>
                      <a:lnTo>
                        <a:pt x="16" y="11"/>
                      </a:lnTo>
                      <a:lnTo>
                        <a:pt x="14" y="14"/>
                      </a:lnTo>
                      <a:lnTo>
                        <a:pt x="14" y="16"/>
                      </a:lnTo>
                      <a:lnTo>
                        <a:pt x="11" y="16"/>
                      </a:lnTo>
                      <a:lnTo>
                        <a:pt x="8" y="14"/>
                      </a:lnTo>
                      <a:lnTo>
                        <a:pt x="5" y="13"/>
                      </a:lnTo>
                      <a:lnTo>
                        <a:pt x="2"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11" name="Freeform 139">
                  <a:extLst>
                    <a:ext uri="{FF2B5EF4-FFF2-40B4-BE49-F238E27FC236}">
                      <a16:creationId xmlns:a16="http://schemas.microsoft.com/office/drawing/2014/main" id="{FEFA7678-B255-7BBD-23B0-B4AAC2EDCA1D}"/>
                    </a:ext>
                  </a:extLst>
                </p:cNvPr>
                <p:cNvSpPr>
                  <a:spLocks/>
                </p:cNvSpPr>
                <p:nvPr/>
              </p:nvSpPr>
              <p:spPr bwMode="auto">
                <a:xfrm>
                  <a:off x="2679" y="2967"/>
                  <a:ext cx="16" cy="17"/>
                </a:xfrm>
                <a:custGeom>
                  <a:avLst/>
                  <a:gdLst>
                    <a:gd name="T0" fmla="*/ 3 w 17"/>
                    <a:gd name="T1" fmla="*/ 11 h 17"/>
                    <a:gd name="T2" fmla="*/ 0 w 17"/>
                    <a:gd name="T3" fmla="*/ 6 h 17"/>
                    <a:gd name="T4" fmla="*/ 0 w 17"/>
                    <a:gd name="T5" fmla="*/ 4 h 17"/>
                    <a:gd name="T6" fmla="*/ 0 w 17"/>
                    <a:gd name="T7" fmla="*/ 2 h 17"/>
                    <a:gd name="T8" fmla="*/ 3 w 17"/>
                    <a:gd name="T9" fmla="*/ 2 h 17"/>
                    <a:gd name="T10" fmla="*/ 6 w 17"/>
                    <a:gd name="T11" fmla="*/ 0 h 17"/>
                    <a:gd name="T12" fmla="*/ 9 w 17"/>
                    <a:gd name="T13" fmla="*/ 2 h 17"/>
                    <a:gd name="T14" fmla="*/ 12 w 17"/>
                    <a:gd name="T15" fmla="*/ 4 h 17"/>
                    <a:gd name="T16" fmla="*/ 16 w 17"/>
                    <a:gd name="T17" fmla="*/ 9 h 17"/>
                    <a:gd name="T18" fmla="*/ 16 w 17"/>
                    <a:gd name="T19" fmla="*/ 11 h 17"/>
                    <a:gd name="T20" fmla="*/ 16 w 17"/>
                    <a:gd name="T21" fmla="*/ 13 h 17"/>
                    <a:gd name="T22" fmla="*/ 12 w 17"/>
                    <a:gd name="T23" fmla="*/ 16 h 17"/>
                    <a:gd name="T24" fmla="*/ 9 w 17"/>
                    <a:gd name="T25" fmla="*/ 16 h 17"/>
                    <a:gd name="T26" fmla="*/ 3 w 17"/>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3" y="11"/>
                      </a:moveTo>
                      <a:lnTo>
                        <a:pt x="0" y="6"/>
                      </a:lnTo>
                      <a:lnTo>
                        <a:pt x="0" y="4"/>
                      </a:lnTo>
                      <a:lnTo>
                        <a:pt x="0" y="2"/>
                      </a:lnTo>
                      <a:lnTo>
                        <a:pt x="3" y="2"/>
                      </a:lnTo>
                      <a:lnTo>
                        <a:pt x="6" y="0"/>
                      </a:lnTo>
                      <a:lnTo>
                        <a:pt x="9" y="2"/>
                      </a:lnTo>
                      <a:lnTo>
                        <a:pt x="12" y="4"/>
                      </a:lnTo>
                      <a:lnTo>
                        <a:pt x="16" y="9"/>
                      </a:lnTo>
                      <a:lnTo>
                        <a:pt x="16" y="11"/>
                      </a:lnTo>
                      <a:lnTo>
                        <a:pt x="16" y="13"/>
                      </a:lnTo>
                      <a:lnTo>
                        <a:pt x="12" y="16"/>
                      </a:lnTo>
                      <a:lnTo>
                        <a:pt x="9" y="16"/>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12" name="Freeform 140">
                  <a:extLst>
                    <a:ext uri="{FF2B5EF4-FFF2-40B4-BE49-F238E27FC236}">
                      <a16:creationId xmlns:a16="http://schemas.microsoft.com/office/drawing/2014/main" id="{125CC549-5E54-4CE9-F7B1-C076BC3F4A90}"/>
                    </a:ext>
                  </a:extLst>
                </p:cNvPr>
                <p:cNvSpPr>
                  <a:spLocks/>
                </p:cNvSpPr>
                <p:nvPr/>
              </p:nvSpPr>
              <p:spPr bwMode="auto">
                <a:xfrm>
                  <a:off x="2664" y="2963"/>
                  <a:ext cx="15" cy="16"/>
                </a:xfrm>
                <a:custGeom>
                  <a:avLst/>
                  <a:gdLst>
                    <a:gd name="T0" fmla="*/ 11 w 17"/>
                    <a:gd name="T1" fmla="*/ 16 h 17"/>
                    <a:gd name="T2" fmla="*/ 14 w 17"/>
                    <a:gd name="T3" fmla="*/ 13 h 17"/>
                    <a:gd name="T4" fmla="*/ 16 w 17"/>
                    <a:gd name="T5" fmla="*/ 13 h 17"/>
                    <a:gd name="T6" fmla="*/ 16 w 17"/>
                    <a:gd name="T7" fmla="*/ 12 h 17"/>
                    <a:gd name="T8" fmla="*/ 16 w 17"/>
                    <a:gd name="T9" fmla="*/ 10 h 17"/>
                    <a:gd name="T10" fmla="*/ 16 w 17"/>
                    <a:gd name="T11" fmla="*/ 8 h 17"/>
                    <a:gd name="T12" fmla="*/ 14 w 17"/>
                    <a:gd name="T13" fmla="*/ 4 h 17"/>
                    <a:gd name="T14" fmla="*/ 12 w 17"/>
                    <a:gd name="T15" fmla="*/ 2 h 17"/>
                    <a:gd name="T16" fmla="*/ 11 w 17"/>
                    <a:gd name="T17" fmla="*/ 0 h 17"/>
                    <a:gd name="T18" fmla="*/ 8 w 17"/>
                    <a:gd name="T19" fmla="*/ 0 h 17"/>
                    <a:gd name="T20" fmla="*/ 7 w 17"/>
                    <a:gd name="T21" fmla="*/ 0 h 17"/>
                    <a:gd name="T22" fmla="*/ 6 w 17"/>
                    <a:gd name="T23" fmla="*/ 0 h 17"/>
                    <a:gd name="T24" fmla="*/ 2 w 17"/>
                    <a:gd name="T25" fmla="*/ 2 h 17"/>
                    <a:gd name="T26" fmla="*/ 1 w 17"/>
                    <a:gd name="T27" fmla="*/ 2 h 17"/>
                    <a:gd name="T28" fmla="*/ 0 w 17"/>
                    <a:gd name="T29" fmla="*/ 3 h 17"/>
                    <a:gd name="T30" fmla="*/ 0 w 17"/>
                    <a:gd name="T31" fmla="*/ 5 h 17"/>
                    <a:gd name="T32" fmla="*/ 0 w 17"/>
                    <a:gd name="T33" fmla="*/ 8 h 17"/>
                    <a:gd name="T34" fmla="*/ 2 w 17"/>
                    <a:gd name="T35" fmla="*/ 11 h 17"/>
                    <a:gd name="T36" fmla="*/ 4 w 17"/>
                    <a:gd name="T37" fmla="*/ 13 h 17"/>
                    <a:gd name="T38" fmla="*/ 7 w 17"/>
                    <a:gd name="T39" fmla="*/ 14 h 17"/>
                    <a:gd name="T40" fmla="*/ 8 w 17"/>
                    <a:gd name="T41" fmla="*/ 16 h 17"/>
                    <a:gd name="T42" fmla="*/ 9 w 17"/>
                    <a:gd name="T43" fmla="*/ 16 h 17"/>
                    <a:gd name="T44" fmla="*/ 11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1" y="16"/>
                      </a:moveTo>
                      <a:lnTo>
                        <a:pt x="14" y="13"/>
                      </a:lnTo>
                      <a:lnTo>
                        <a:pt x="16" y="13"/>
                      </a:lnTo>
                      <a:lnTo>
                        <a:pt x="16" y="12"/>
                      </a:lnTo>
                      <a:lnTo>
                        <a:pt x="16" y="10"/>
                      </a:lnTo>
                      <a:lnTo>
                        <a:pt x="16" y="8"/>
                      </a:lnTo>
                      <a:lnTo>
                        <a:pt x="14" y="4"/>
                      </a:lnTo>
                      <a:lnTo>
                        <a:pt x="12" y="2"/>
                      </a:lnTo>
                      <a:lnTo>
                        <a:pt x="11" y="0"/>
                      </a:lnTo>
                      <a:lnTo>
                        <a:pt x="8" y="0"/>
                      </a:lnTo>
                      <a:lnTo>
                        <a:pt x="7" y="0"/>
                      </a:lnTo>
                      <a:lnTo>
                        <a:pt x="6" y="0"/>
                      </a:lnTo>
                      <a:lnTo>
                        <a:pt x="2" y="2"/>
                      </a:lnTo>
                      <a:lnTo>
                        <a:pt x="1" y="2"/>
                      </a:lnTo>
                      <a:lnTo>
                        <a:pt x="0" y="3"/>
                      </a:lnTo>
                      <a:lnTo>
                        <a:pt x="0" y="5"/>
                      </a:lnTo>
                      <a:lnTo>
                        <a:pt x="0" y="8"/>
                      </a:lnTo>
                      <a:lnTo>
                        <a:pt x="2" y="11"/>
                      </a:lnTo>
                      <a:lnTo>
                        <a:pt x="4" y="13"/>
                      </a:lnTo>
                      <a:lnTo>
                        <a:pt x="7" y="14"/>
                      </a:lnTo>
                      <a:lnTo>
                        <a:pt x="8" y="16"/>
                      </a:lnTo>
                      <a:lnTo>
                        <a:pt x="9" y="16"/>
                      </a:lnTo>
                      <a:lnTo>
                        <a:pt x="1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13" name="Freeform 141">
                  <a:extLst>
                    <a:ext uri="{FF2B5EF4-FFF2-40B4-BE49-F238E27FC236}">
                      <a16:creationId xmlns:a16="http://schemas.microsoft.com/office/drawing/2014/main" id="{029915E9-A27C-2BC5-7BC0-802D78A9C8B6}"/>
                    </a:ext>
                  </a:extLst>
                </p:cNvPr>
                <p:cNvSpPr>
                  <a:spLocks/>
                </p:cNvSpPr>
                <p:nvPr/>
              </p:nvSpPr>
              <p:spPr bwMode="auto">
                <a:xfrm>
                  <a:off x="2664" y="2963"/>
                  <a:ext cx="15" cy="16"/>
                </a:xfrm>
                <a:custGeom>
                  <a:avLst/>
                  <a:gdLst>
                    <a:gd name="T0" fmla="*/ 3 w 17"/>
                    <a:gd name="T1" fmla="*/ 11 h 17"/>
                    <a:gd name="T2" fmla="*/ 0 w 17"/>
                    <a:gd name="T3" fmla="*/ 7 h 17"/>
                    <a:gd name="T4" fmla="*/ 0 w 17"/>
                    <a:gd name="T5" fmla="*/ 4 h 17"/>
                    <a:gd name="T6" fmla="*/ 0 w 17"/>
                    <a:gd name="T7" fmla="*/ 2 h 17"/>
                    <a:gd name="T8" fmla="*/ 1 w 17"/>
                    <a:gd name="T9" fmla="*/ 1 h 17"/>
                    <a:gd name="T10" fmla="*/ 3 w 17"/>
                    <a:gd name="T11" fmla="*/ 1 h 17"/>
                    <a:gd name="T12" fmla="*/ 6 w 17"/>
                    <a:gd name="T13" fmla="*/ 0 h 17"/>
                    <a:gd name="T14" fmla="*/ 9 w 17"/>
                    <a:gd name="T15" fmla="*/ 1 h 17"/>
                    <a:gd name="T16" fmla="*/ 11 w 17"/>
                    <a:gd name="T17" fmla="*/ 3 h 17"/>
                    <a:gd name="T18" fmla="*/ 14 w 17"/>
                    <a:gd name="T19" fmla="*/ 6 h 17"/>
                    <a:gd name="T20" fmla="*/ 16 w 17"/>
                    <a:gd name="T21" fmla="*/ 8 h 17"/>
                    <a:gd name="T22" fmla="*/ 16 w 17"/>
                    <a:gd name="T23" fmla="*/ 11 h 17"/>
                    <a:gd name="T24" fmla="*/ 16 w 17"/>
                    <a:gd name="T25" fmla="*/ 14 h 17"/>
                    <a:gd name="T26" fmla="*/ 14 w 17"/>
                    <a:gd name="T27" fmla="*/ 16 h 17"/>
                    <a:gd name="T28" fmla="*/ 11 w 17"/>
                    <a:gd name="T29" fmla="*/ 16 h 17"/>
                    <a:gd name="T30" fmla="*/ 9 w 17"/>
                    <a:gd name="T31" fmla="*/ 14 h 17"/>
                    <a:gd name="T32" fmla="*/ 6 w 17"/>
                    <a:gd name="T33" fmla="*/ 13 h 17"/>
                    <a:gd name="T34" fmla="*/ 3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3" y="11"/>
                      </a:moveTo>
                      <a:lnTo>
                        <a:pt x="0" y="7"/>
                      </a:lnTo>
                      <a:lnTo>
                        <a:pt x="0" y="4"/>
                      </a:lnTo>
                      <a:lnTo>
                        <a:pt x="0" y="2"/>
                      </a:lnTo>
                      <a:lnTo>
                        <a:pt x="1" y="1"/>
                      </a:lnTo>
                      <a:lnTo>
                        <a:pt x="3" y="1"/>
                      </a:lnTo>
                      <a:lnTo>
                        <a:pt x="6" y="0"/>
                      </a:lnTo>
                      <a:lnTo>
                        <a:pt x="9" y="1"/>
                      </a:lnTo>
                      <a:lnTo>
                        <a:pt x="11" y="3"/>
                      </a:lnTo>
                      <a:lnTo>
                        <a:pt x="14" y="6"/>
                      </a:lnTo>
                      <a:lnTo>
                        <a:pt x="16" y="8"/>
                      </a:lnTo>
                      <a:lnTo>
                        <a:pt x="16" y="11"/>
                      </a:lnTo>
                      <a:lnTo>
                        <a:pt x="16" y="14"/>
                      </a:lnTo>
                      <a:lnTo>
                        <a:pt x="14" y="16"/>
                      </a:lnTo>
                      <a:lnTo>
                        <a:pt x="11" y="16"/>
                      </a:lnTo>
                      <a:lnTo>
                        <a:pt x="9" y="14"/>
                      </a:lnTo>
                      <a:lnTo>
                        <a:pt x="6"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14" name="Freeform 142">
                  <a:extLst>
                    <a:ext uri="{FF2B5EF4-FFF2-40B4-BE49-F238E27FC236}">
                      <a16:creationId xmlns:a16="http://schemas.microsoft.com/office/drawing/2014/main" id="{2DE1C4ED-F3F6-963D-37A4-0A0AB7855D32}"/>
                    </a:ext>
                  </a:extLst>
                </p:cNvPr>
                <p:cNvSpPr>
                  <a:spLocks/>
                </p:cNvSpPr>
                <p:nvPr/>
              </p:nvSpPr>
              <p:spPr bwMode="auto">
                <a:xfrm>
                  <a:off x="2673" y="2967"/>
                  <a:ext cx="15" cy="17"/>
                </a:xfrm>
                <a:custGeom>
                  <a:avLst/>
                  <a:gdLst>
                    <a:gd name="T0" fmla="*/ 10 w 17"/>
                    <a:gd name="T1" fmla="*/ 16 h 17"/>
                    <a:gd name="T2" fmla="*/ 13 w 17"/>
                    <a:gd name="T3" fmla="*/ 13 h 17"/>
                    <a:gd name="T4" fmla="*/ 14 w 17"/>
                    <a:gd name="T5" fmla="*/ 12 h 17"/>
                    <a:gd name="T6" fmla="*/ 16 w 17"/>
                    <a:gd name="T7" fmla="*/ 10 h 17"/>
                    <a:gd name="T8" fmla="*/ 14 w 17"/>
                    <a:gd name="T9" fmla="*/ 6 h 17"/>
                    <a:gd name="T10" fmla="*/ 13 w 17"/>
                    <a:gd name="T11" fmla="*/ 3 h 17"/>
                    <a:gd name="T12" fmla="*/ 12 w 17"/>
                    <a:gd name="T13" fmla="*/ 2 h 17"/>
                    <a:gd name="T14" fmla="*/ 9 w 17"/>
                    <a:gd name="T15" fmla="*/ 0 h 17"/>
                    <a:gd name="T16" fmla="*/ 8 w 17"/>
                    <a:gd name="T17" fmla="*/ 0 h 17"/>
                    <a:gd name="T18" fmla="*/ 6 w 17"/>
                    <a:gd name="T19" fmla="*/ 0 h 17"/>
                    <a:gd name="T20" fmla="*/ 5 w 17"/>
                    <a:gd name="T21" fmla="*/ 0 h 17"/>
                    <a:gd name="T22" fmla="*/ 1 w 17"/>
                    <a:gd name="T23" fmla="*/ 1 h 17"/>
                    <a:gd name="T24" fmla="*/ 1 w 17"/>
                    <a:gd name="T25" fmla="*/ 2 h 17"/>
                    <a:gd name="T26" fmla="*/ 1 w 17"/>
                    <a:gd name="T27" fmla="*/ 3 h 17"/>
                    <a:gd name="T28" fmla="*/ 0 w 17"/>
                    <a:gd name="T29" fmla="*/ 5 h 17"/>
                    <a:gd name="T30" fmla="*/ 1 w 17"/>
                    <a:gd name="T31" fmla="*/ 8 h 17"/>
                    <a:gd name="T32" fmla="*/ 1 w 17"/>
                    <a:gd name="T33" fmla="*/ 11 h 17"/>
                    <a:gd name="T34" fmla="*/ 4 w 17"/>
                    <a:gd name="T35" fmla="*/ 13 h 17"/>
                    <a:gd name="T36" fmla="*/ 5 w 17"/>
                    <a:gd name="T37" fmla="*/ 14 h 17"/>
                    <a:gd name="T38" fmla="*/ 8 w 17"/>
                    <a:gd name="T39" fmla="*/ 16 h 17"/>
                    <a:gd name="T40" fmla="*/ 9 w 17"/>
                    <a:gd name="T41" fmla="*/ 16 h 17"/>
                    <a:gd name="T42" fmla="*/ 10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0" y="16"/>
                      </a:moveTo>
                      <a:lnTo>
                        <a:pt x="13" y="13"/>
                      </a:lnTo>
                      <a:lnTo>
                        <a:pt x="14" y="12"/>
                      </a:lnTo>
                      <a:lnTo>
                        <a:pt x="16" y="10"/>
                      </a:lnTo>
                      <a:lnTo>
                        <a:pt x="14" y="6"/>
                      </a:lnTo>
                      <a:lnTo>
                        <a:pt x="13" y="3"/>
                      </a:lnTo>
                      <a:lnTo>
                        <a:pt x="12" y="2"/>
                      </a:lnTo>
                      <a:lnTo>
                        <a:pt x="9" y="0"/>
                      </a:lnTo>
                      <a:lnTo>
                        <a:pt x="8" y="0"/>
                      </a:lnTo>
                      <a:lnTo>
                        <a:pt x="6" y="0"/>
                      </a:lnTo>
                      <a:lnTo>
                        <a:pt x="5" y="0"/>
                      </a:lnTo>
                      <a:lnTo>
                        <a:pt x="1" y="1"/>
                      </a:lnTo>
                      <a:lnTo>
                        <a:pt x="1" y="2"/>
                      </a:lnTo>
                      <a:lnTo>
                        <a:pt x="1" y="3"/>
                      </a:lnTo>
                      <a:lnTo>
                        <a:pt x="0" y="5"/>
                      </a:lnTo>
                      <a:lnTo>
                        <a:pt x="1" y="8"/>
                      </a:lnTo>
                      <a:lnTo>
                        <a:pt x="1" y="11"/>
                      </a:lnTo>
                      <a:lnTo>
                        <a:pt x="4" y="13"/>
                      </a:lnTo>
                      <a:lnTo>
                        <a:pt x="5" y="14"/>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15" name="Freeform 143">
                  <a:extLst>
                    <a:ext uri="{FF2B5EF4-FFF2-40B4-BE49-F238E27FC236}">
                      <a16:creationId xmlns:a16="http://schemas.microsoft.com/office/drawing/2014/main" id="{54EBD7E9-88CB-E1F7-3872-716357622977}"/>
                    </a:ext>
                  </a:extLst>
                </p:cNvPr>
                <p:cNvSpPr>
                  <a:spLocks/>
                </p:cNvSpPr>
                <p:nvPr/>
              </p:nvSpPr>
              <p:spPr bwMode="auto">
                <a:xfrm>
                  <a:off x="2673" y="2967"/>
                  <a:ext cx="15" cy="17"/>
                </a:xfrm>
                <a:custGeom>
                  <a:avLst/>
                  <a:gdLst>
                    <a:gd name="T0" fmla="*/ 1 w 17"/>
                    <a:gd name="T1" fmla="*/ 11 h 17"/>
                    <a:gd name="T2" fmla="*/ 1 w 17"/>
                    <a:gd name="T3" fmla="*/ 7 h 17"/>
                    <a:gd name="T4" fmla="*/ 0 w 17"/>
                    <a:gd name="T5" fmla="*/ 4 h 17"/>
                    <a:gd name="T6" fmla="*/ 1 w 17"/>
                    <a:gd name="T7" fmla="*/ 2 h 17"/>
                    <a:gd name="T8" fmla="*/ 1 w 17"/>
                    <a:gd name="T9" fmla="*/ 1 h 17"/>
                    <a:gd name="T10" fmla="*/ 5 w 17"/>
                    <a:gd name="T11" fmla="*/ 0 h 17"/>
                    <a:gd name="T12" fmla="*/ 7 w 17"/>
                    <a:gd name="T13" fmla="*/ 1 h 17"/>
                    <a:gd name="T14" fmla="*/ 10 w 17"/>
                    <a:gd name="T15" fmla="*/ 2 h 17"/>
                    <a:gd name="T16" fmla="*/ 13 w 17"/>
                    <a:gd name="T17" fmla="*/ 6 h 17"/>
                    <a:gd name="T18" fmla="*/ 14 w 17"/>
                    <a:gd name="T19" fmla="*/ 8 h 17"/>
                    <a:gd name="T20" fmla="*/ 16 w 17"/>
                    <a:gd name="T21" fmla="*/ 11 h 17"/>
                    <a:gd name="T22" fmla="*/ 14 w 17"/>
                    <a:gd name="T23" fmla="*/ 14 h 17"/>
                    <a:gd name="T24" fmla="*/ 13 w 17"/>
                    <a:gd name="T25" fmla="*/ 14 h 17"/>
                    <a:gd name="T26" fmla="*/ 13 w 17"/>
                    <a:gd name="T27" fmla="*/ 16 h 17"/>
                    <a:gd name="T28" fmla="*/ 10 w 17"/>
                    <a:gd name="T29" fmla="*/ 16 h 17"/>
                    <a:gd name="T30" fmla="*/ 7 w 17"/>
                    <a:gd name="T31" fmla="*/ 14 h 17"/>
                    <a:gd name="T32" fmla="*/ 5 w 17"/>
                    <a:gd name="T33" fmla="*/ 13 h 17"/>
                    <a:gd name="T34" fmla="*/ 1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11"/>
                      </a:moveTo>
                      <a:lnTo>
                        <a:pt x="1" y="7"/>
                      </a:lnTo>
                      <a:lnTo>
                        <a:pt x="0" y="4"/>
                      </a:lnTo>
                      <a:lnTo>
                        <a:pt x="1" y="2"/>
                      </a:lnTo>
                      <a:lnTo>
                        <a:pt x="1" y="1"/>
                      </a:lnTo>
                      <a:lnTo>
                        <a:pt x="5" y="0"/>
                      </a:lnTo>
                      <a:lnTo>
                        <a:pt x="7" y="1"/>
                      </a:lnTo>
                      <a:lnTo>
                        <a:pt x="10" y="2"/>
                      </a:lnTo>
                      <a:lnTo>
                        <a:pt x="13" y="6"/>
                      </a:lnTo>
                      <a:lnTo>
                        <a:pt x="14" y="8"/>
                      </a:lnTo>
                      <a:lnTo>
                        <a:pt x="16" y="11"/>
                      </a:lnTo>
                      <a:lnTo>
                        <a:pt x="14" y="14"/>
                      </a:lnTo>
                      <a:lnTo>
                        <a:pt x="13" y="14"/>
                      </a:lnTo>
                      <a:lnTo>
                        <a:pt x="13" y="16"/>
                      </a:lnTo>
                      <a:lnTo>
                        <a:pt x="10" y="16"/>
                      </a:lnTo>
                      <a:lnTo>
                        <a:pt x="7" y="14"/>
                      </a:lnTo>
                      <a:lnTo>
                        <a:pt x="5"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16" name="Freeform 144">
                  <a:extLst>
                    <a:ext uri="{FF2B5EF4-FFF2-40B4-BE49-F238E27FC236}">
                      <a16:creationId xmlns:a16="http://schemas.microsoft.com/office/drawing/2014/main" id="{4295903B-A227-C35B-0CC1-9E2A0555A2D9}"/>
                    </a:ext>
                  </a:extLst>
                </p:cNvPr>
                <p:cNvSpPr>
                  <a:spLocks/>
                </p:cNvSpPr>
                <p:nvPr/>
              </p:nvSpPr>
              <p:spPr bwMode="auto">
                <a:xfrm>
                  <a:off x="2707" y="2986"/>
                  <a:ext cx="15" cy="17"/>
                </a:xfrm>
                <a:custGeom>
                  <a:avLst/>
                  <a:gdLst>
                    <a:gd name="T0" fmla="*/ 1 w 17"/>
                    <a:gd name="T1" fmla="*/ 9 h 17"/>
                    <a:gd name="T2" fmla="*/ 1 w 17"/>
                    <a:gd name="T3" fmla="*/ 6 h 17"/>
                    <a:gd name="T4" fmla="*/ 0 w 17"/>
                    <a:gd name="T5" fmla="*/ 3 h 17"/>
                    <a:gd name="T6" fmla="*/ 1 w 17"/>
                    <a:gd name="T7" fmla="*/ 1 h 17"/>
                    <a:gd name="T8" fmla="*/ 1 w 17"/>
                    <a:gd name="T9" fmla="*/ 0 h 17"/>
                    <a:gd name="T10" fmla="*/ 4 w 17"/>
                    <a:gd name="T11" fmla="*/ 0 h 17"/>
                    <a:gd name="T12" fmla="*/ 8 w 17"/>
                    <a:gd name="T13" fmla="*/ 0 h 17"/>
                    <a:gd name="T14" fmla="*/ 11 w 17"/>
                    <a:gd name="T15" fmla="*/ 1 h 17"/>
                    <a:gd name="T16" fmla="*/ 12 w 17"/>
                    <a:gd name="T17" fmla="*/ 4 h 17"/>
                    <a:gd name="T18" fmla="*/ 16 w 17"/>
                    <a:gd name="T19" fmla="*/ 8 h 17"/>
                    <a:gd name="T20" fmla="*/ 16 w 17"/>
                    <a:gd name="T21" fmla="*/ 11 h 17"/>
                    <a:gd name="T22" fmla="*/ 16 w 17"/>
                    <a:gd name="T23" fmla="*/ 13 h 17"/>
                    <a:gd name="T24" fmla="*/ 14 w 17"/>
                    <a:gd name="T25" fmla="*/ 13 h 17"/>
                    <a:gd name="T26" fmla="*/ 12 w 17"/>
                    <a:gd name="T27" fmla="*/ 14 h 17"/>
                    <a:gd name="T28" fmla="*/ 11 w 17"/>
                    <a:gd name="T29" fmla="*/ 16 h 17"/>
                    <a:gd name="T30" fmla="*/ 8 w 17"/>
                    <a:gd name="T31" fmla="*/ 14 h 17"/>
                    <a:gd name="T32" fmla="*/ 4 w 17"/>
                    <a:gd name="T33" fmla="*/ 13 h 17"/>
                    <a:gd name="T34" fmla="*/ 1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9"/>
                      </a:moveTo>
                      <a:lnTo>
                        <a:pt x="1" y="6"/>
                      </a:lnTo>
                      <a:lnTo>
                        <a:pt x="0" y="3"/>
                      </a:lnTo>
                      <a:lnTo>
                        <a:pt x="1" y="1"/>
                      </a:lnTo>
                      <a:lnTo>
                        <a:pt x="1" y="0"/>
                      </a:lnTo>
                      <a:lnTo>
                        <a:pt x="4" y="0"/>
                      </a:lnTo>
                      <a:lnTo>
                        <a:pt x="8" y="0"/>
                      </a:lnTo>
                      <a:lnTo>
                        <a:pt x="11" y="1"/>
                      </a:lnTo>
                      <a:lnTo>
                        <a:pt x="12" y="4"/>
                      </a:lnTo>
                      <a:lnTo>
                        <a:pt x="16" y="8"/>
                      </a:lnTo>
                      <a:lnTo>
                        <a:pt x="16" y="11"/>
                      </a:lnTo>
                      <a:lnTo>
                        <a:pt x="16" y="13"/>
                      </a:lnTo>
                      <a:lnTo>
                        <a:pt x="14" y="13"/>
                      </a:lnTo>
                      <a:lnTo>
                        <a:pt x="12" y="14"/>
                      </a:lnTo>
                      <a:lnTo>
                        <a:pt x="11" y="16"/>
                      </a:lnTo>
                      <a:lnTo>
                        <a:pt x="8" y="14"/>
                      </a:lnTo>
                      <a:lnTo>
                        <a:pt x="4" y="13"/>
                      </a:lnTo>
                      <a:lnTo>
                        <a:pt x="1"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17" name="Freeform 145">
                  <a:extLst>
                    <a:ext uri="{FF2B5EF4-FFF2-40B4-BE49-F238E27FC236}">
                      <a16:creationId xmlns:a16="http://schemas.microsoft.com/office/drawing/2014/main" id="{3AE60EE8-F589-DBA7-BE07-5749CD3297B0}"/>
                    </a:ext>
                  </a:extLst>
                </p:cNvPr>
                <p:cNvSpPr>
                  <a:spLocks/>
                </p:cNvSpPr>
                <p:nvPr/>
              </p:nvSpPr>
              <p:spPr bwMode="auto">
                <a:xfrm>
                  <a:off x="2675" y="2925"/>
                  <a:ext cx="24" cy="42"/>
                </a:xfrm>
                <a:custGeom>
                  <a:avLst/>
                  <a:gdLst>
                    <a:gd name="T0" fmla="*/ 0 w 27"/>
                    <a:gd name="T1" fmla="*/ 14 h 45"/>
                    <a:gd name="T2" fmla="*/ 26 w 27"/>
                    <a:gd name="T3" fmla="*/ 0 h 45"/>
                    <a:gd name="T4" fmla="*/ 26 w 27"/>
                    <a:gd name="T5" fmla="*/ 29 h 45"/>
                    <a:gd name="T6" fmla="*/ 0 w 27"/>
                    <a:gd name="T7" fmla="*/ 44 h 45"/>
                    <a:gd name="T8" fmla="*/ 0 w 27"/>
                    <a:gd name="T9" fmla="*/ 14 h 45"/>
                    <a:gd name="T10" fmla="*/ 0 60000 65536"/>
                    <a:gd name="T11" fmla="*/ 0 60000 65536"/>
                    <a:gd name="T12" fmla="*/ 0 60000 65536"/>
                    <a:gd name="T13" fmla="*/ 0 60000 65536"/>
                    <a:gd name="T14" fmla="*/ 0 60000 65536"/>
                    <a:gd name="T15" fmla="*/ 0 w 27"/>
                    <a:gd name="T16" fmla="*/ 0 h 45"/>
                    <a:gd name="T17" fmla="*/ 27 w 27"/>
                    <a:gd name="T18" fmla="*/ 45 h 45"/>
                  </a:gdLst>
                  <a:ahLst/>
                  <a:cxnLst>
                    <a:cxn ang="T10">
                      <a:pos x="T0" y="T1"/>
                    </a:cxn>
                    <a:cxn ang="T11">
                      <a:pos x="T2" y="T3"/>
                    </a:cxn>
                    <a:cxn ang="T12">
                      <a:pos x="T4" y="T5"/>
                    </a:cxn>
                    <a:cxn ang="T13">
                      <a:pos x="T6" y="T7"/>
                    </a:cxn>
                    <a:cxn ang="T14">
                      <a:pos x="T8" y="T9"/>
                    </a:cxn>
                  </a:cxnLst>
                  <a:rect l="T15" t="T16" r="T17" b="T18"/>
                  <a:pathLst>
                    <a:path w="27" h="45">
                      <a:moveTo>
                        <a:pt x="0" y="14"/>
                      </a:moveTo>
                      <a:lnTo>
                        <a:pt x="26" y="0"/>
                      </a:lnTo>
                      <a:lnTo>
                        <a:pt x="26" y="29"/>
                      </a:lnTo>
                      <a:lnTo>
                        <a:pt x="0" y="44"/>
                      </a:lnTo>
                      <a:lnTo>
                        <a:pt x="0" y="14"/>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18" name="Freeform 146">
                  <a:extLst>
                    <a:ext uri="{FF2B5EF4-FFF2-40B4-BE49-F238E27FC236}">
                      <a16:creationId xmlns:a16="http://schemas.microsoft.com/office/drawing/2014/main" id="{1D226BF6-B04A-9A76-D20A-BC800EC2676C}"/>
                    </a:ext>
                  </a:extLst>
                </p:cNvPr>
                <p:cNvSpPr>
                  <a:spLocks/>
                </p:cNvSpPr>
                <p:nvPr/>
              </p:nvSpPr>
              <p:spPr bwMode="auto">
                <a:xfrm>
                  <a:off x="2600" y="2917"/>
                  <a:ext cx="16" cy="16"/>
                </a:xfrm>
                <a:custGeom>
                  <a:avLst/>
                  <a:gdLst>
                    <a:gd name="T0" fmla="*/ 9 w 17"/>
                    <a:gd name="T1" fmla="*/ 16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5 h 17"/>
                    <a:gd name="T14" fmla="*/ 12 w 17"/>
                    <a:gd name="T15" fmla="*/ 2 h 17"/>
                    <a:gd name="T16" fmla="*/ 9 w 17"/>
                    <a:gd name="T17" fmla="*/ 1 h 17"/>
                    <a:gd name="T18" fmla="*/ 7 w 17"/>
                    <a:gd name="T19" fmla="*/ 0 h 17"/>
                    <a:gd name="T20" fmla="*/ 6 w 17"/>
                    <a:gd name="T21" fmla="*/ 0 h 17"/>
                    <a:gd name="T22" fmla="*/ 6 w 17"/>
                    <a:gd name="T23" fmla="*/ 1 h 17"/>
                    <a:gd name="T24" fmla="*/ 2 w 17"/>
                    <a:gd name="T25" fmla="*/ 2 h 17"/>
                    <a:gd name="T26" fmla="*/ 1 w 17"/>
                    <a:gd name="T27" fmla="*/ 3 h 17"/>
                    <a:gd name="T28" fmla="*/ 0 w 17"/>
                    <a:gd name="T29" fmla="*/ 4 h 17"/>
                    <a:gd name="T30" fmla="*/ 0 w 17"/>
                    <a:gd name="T31" fmla="*/ 5 h 17"/>
                    <a:gd name="T32" fmla="*/ 0 w 17"/>
                    <a:gd name="T33" fmla="*/ 8 h 17"/>
                    <a:gd name="T34" fmla="*/ 2 w 17"/>
                    <a:gd name="T35" fmla="*/ 11 h 17"/>
                    <a:gd name="T36" fmla="*/ 3 w 17"/>
                    <a:gd name="T37" fmla="*/ 13 h 17"/>
                    <a:gd name="T38" fmla="*/ 6 w 17"/>
                    <a:gd name="T39" fmla="*/ 16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9"/>
                      </a:lnTo>
                      <a:lnTo>
                        <a:pt x="16" y="7"/>
                      </a:lnTo>
                      <a:lnTo>
                        <a:pt x="13" y="5"/>
                      </a:lnTo>
                      <a:lnTo>
                        <a:pt x="12" y="2"/>
                      </a:lnTo>
                      <a:lnTo>
                        <a:pt x="9" y="1"/>
                      </a:lnTo>
                      <a:lnTo>
                        <a:pt x="7" y="0"/>
                      </a:lnTo>
                      <a:lnTo>
                        <a:pt x="6" y="0"/>
                      </a:lnTo>
                      <a:lnTo>
                        <a:pt x="6" y="1"/>
                      </a:lnTo>
                      <a:lnTo>
                        <a:pt x="2" y="2"/>
                      </a:lnTo>
                      <a:lnTo>
                        <a:pt x="1" y="3"/>
                      </a:lnTo>
                      <a:lnTo>
                        <a:pt x="0" y="4"/>
                      </a:lnTo>
                      <a:lnTo>
                        <a:pt x="0" y="5"/>
                      </a:lnTo>
                      <a:lnTo>
                        <a:pt x="0" y="8"/>
                      </a:lnTo>
                      <a:lnTo>
                        <a:pt x="2" y="11"/>
                      </a:lnTo>
                      <a:lnTo>
                        <a:pt x="3" y="13"/>
                      </a:lnTo>
                      <a:lnTo>
                        <a:pt x="6" y="16"/>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19" name="Freeform 147">
                  <a:extLst>
                    <a:ext uri="{FF2B5EF4-FFF2-40B4-BE49-F238E27FC236}">
                      <a16:creationId xmlns:a16="http://schemas.microsoft.com/office/drawing/2014/main" id="{771502A7-2A92-0F33-E8D8-1231598BD854}"/>
                    </a:ext>
                  </a:extLst>
                </p:cNvPr>
                <p:cNvSpPr>
                  <a:spLocks/>
                </p:cNvSpPr>
                <p:nvPr/>
              </p:nvSpPr>
              <p:spPr bwMode="auto">
                <a:xfrm>
                  <a:off x="2600" y="2920"/>
                  <a:ext cx="16" cy="16"/>
                </a:xfrm>
                <a:custGeom>
                  <a:avLst/>
                  <a:gdLst>
                    <a:gd name="T0" fmla="*/ 3 w 17"/>
                    <a:gd name="T1" fmla="*/ 11 h 17"/>
                    <a:gd name="T2" fmla="*/ 0 w 17"/>
                    <a:gd name="T3" fmla="*/ 7 h 17"/>
                    <a:gd name="T4" fmla="*/ 0 w 17"/>
                    <a:gd name="T5" fmla="*/ 3 h 17"/>
                    <a:gd name="T6" fmla="*/ 0 w 17"/>
                    <a:gd name="T7" fmla="*/ 2 h 17"/>
                    <a:gd name="T8" fmla="*/ 1 w 17"/>
                    <a:gd name="T9" fmla="*/ 1 h 17"/>
                    <a:gd name="T10" fmla="*/ 3 w 17"/>
                    <a:gd name="T11" fmla="*/ 0 h 17"/>
                    <a:gd name="T12" fmla="*/ 4 w 17"/>
                    <a:gd name="T13" fmla="*/ 0 h 17"/>
                    <a:gd name="T14" fmla="*/ 8 w 17"/>
                    <a:gd name="T15" fmla="*/ 0 h 17"/>
                    <a:gd name="T16" fmla="*/ 11 w 17"/>
                    <a:gd name="T17" fmla="*/ 2 h 17"/>
                    <a:gd name="T18" fmla="*/ 12 w 17"/>
                    <a:gd name="T19" fmla="*/ 4 h 17"/>
                    <a:gd name="T20" fmla="*/ 14 w 17"/>
                    <a:gd name="T21" fmla="*/ 8 h 17"/>
                    <a:gd name="T22" fmla="*/ 16 w 17"/>
                    <a:gd name="T23" fmla="*/ 12 h 17"/>
                    <a:gd name="T24" fmla="*/ 14 w 17"/>
                    <a:gd name="T25" fmla="*/ 13 h 17"/>
                    <a:gd name="T26" fmla="*/ 14 w 17"/>
                    <a:gd name="T27" fmla="*/ 14 h 17"/>
                    <a:gd name="T28" fmla="*/ 12 w 17"/>
                    <a:gd name="T29" fmla="*/ 16 h 17"/>
                    <a:gd name="T30" fmla="*/ 11 w 17"/>
                    <a:gd name="T31" fmla="*/ 16 h 17"/>
                    <a:gd name="T32" fmla="*/ 8 w 17"/>
                    <a:gd name="T33" fmla="*/ 16 h 17"/>
                    <a:gd name="T34" fmla="*/ 4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0" y="7"/>
                      </a:lnTo>
                      <a:lnTo>
                        <a:pt x="0" y="3"/>
                      </a:lnTo>
                      <a:lnTo>
                        <a:pt x="0" y="2"/>
                      </a:lnTo>
                      <a:lnTo>
                        <a:pt x="1" y="1"/>
                      </a:lnTo>
                      <a:lnTo>
                        <a:pt x="3" y="0"/>
                      </a:lnTo>
                      <a:lnTo>
                        <a:pt x="4" y="0"/>
                      </a:lnTo>
                      <a:lnTo>
                        <a:pt x="8" y="0"/>
                      </a:lnTo>
                      <a:lnTo>
                        <a:pt x="11" y="2"/>
                      </a:lnTo>
                      <a:lnTo>
                        <a:pt x="12" y="4"/>
                      </a:lnTo>
                      <a:lnTo>
                        <a:pt x="14" y="8"/>
                      </a:lnTo>
                      <a:lnTo>
                        <a:pt x="16" y="12"/>
                      </a:lnTo>
                      <a:lnTo>
                        <a:pt x="14" y="13"/>
                      </a:lnTo>
                      <a:lnTo>
                        <a:pt x="14" y="14"/>
                      </a:lnTo>
                      <a:lnTo>
                        <a:pt x="12" y="16"/>
                      </a:lnTo>
                      <a:lnTo>
                        <a:pt x="11" y="16"/>
                      </a:lnTo>
                      <a:lnTo>
                        <a:pt x="8" y="16"/>
                      </a:lnTo>
                      <a:lnTo>
                        <a:pt x="4"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20" name="Freeform 148">
                  <a:extLst>
                    <a:ext uri="{FF2B5EF4-FFF2-40B4-BE49-F238E27FC236}">
                      <a16:creationId xmlns:a16="http://schemas.microsoft.com/office/drawing/2014/main" id="{00D811E8-B0C5-34B3-EF04-924FC09DBE61}"/>
                    </a:ext>
                  </a:extLst>
                </p:cNvPr>
                <p:cNvSpPr>
                  <a:spLocks/>
                </p:cNvSpPr>
                <p:nvPr/>
              </p:nvSpPr>
              <p:spPr bwMode="auto">
                <a:xfrm>
                  <a:off x="2601" y="2922"/>
                  <a:ext cx="16" cy="16"/>
                </a:xfrm>
                <a:custGeom>
                  <a:avLst/>
                  <a:gdLst>
                    <a:gd name="T0" fmla="*/ 2 w 17"/>
                    <a:gd name="T1" fmla="*/ 11 h 17"/>
                    <a:gd name="T2" fmla="*/ 0 w 17"/>
                    <a:gd name="T3" fmla="*/ 9 h 17"/>
                    <a:gd name="T4" fmla="*/ 0 w 17"/>
                    <a:gd name="T5" fmla="*/ 4 h 17"/>
                    <a:gd name="T6" fmla="*/ 0 w 17"/>
                    <a:gd name="T7" fmla="*/ 2 h 17"/>
                    <a:gd name="T8" fmla="*/ 2 w 17"/>
                    <a:gd name="T9" fmla="*/ 0 h 17"/>
                    <a:gd name="T10" fmla="*/ 5 w 17"/>
                    <a:gd name="T11" fmla="*/ 0 h 17"/>
                    <a:gd name="T12" fmla="*/ 8 w 17"/>
                    <a:gd name="T13" fmla="*/ 0 h 17"/>
                    <a:gd name="T14" fmla="*/ 13 w 17"/>
                    <a:gd name="T15" fmla="*/ 6 h 17"/>
                    <a:gd name="T16" fmla="*/ 13 w 17"/>
                    <a:gd name="T17" fmla="*/ 9 h 17"/>
                    <a:gd name="T18" fmla="*/ 16 w 17"/>
                    <a:gd name="T19" fmla="*/ 11 h 17"/>
                    <a:gd name="T20" fmla="*/ 13 w 17"/>
                    <a:gd name="T21" fmla="*/ 13 h 17"/>
                    <a:gd name="T22" fmla="*/ 13 w 17"/>
                    <a:gd name="T23" fmla="*/ 16 h 17"/>
                    <a:gd name="T24" fmla="*/ 10 w 17"/>
                    <a:gd name="T25" fmla="*/ 16 h 17"/>
                    <a:gd name="T26" fmla="*/ 8 w 17"/>
                    <a:gd name="T27" fmla="*/ 16 h 17"/>
                    <a:gd name="T28" fmla="*/ 2 w 17"/>
                    <a:gd name="T29" fmla="*/ 1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2" y="11"/>
                      </a:moveTo>
                      <a:lnTo>
                        <a:pt x="0" y="9"/>
                      </a:lnTo>
                      <a:lnTo>
                        <a:pt x="0" y="4"/>
                      </a:lnTo>
                      <a:lnTo>
                        <a:pt x="0" y="2"/>
                      </a:lnTo>
                      <a:lnTo>
                        <a:pt x="2" y="0"/>
                      </a:lnTo>
                      <a:lnTo>
                        <a:pt x="5" y="0"/>
                      </a:lnTo>
                      <a:lnTo>
                        <a:pt x="8" y="0"/>
                      </a:lnTo>
                      <a:lnTo>
                        <a:pt x="13" y="6"/>
                      </a:lnTo>
                      <a:lnTo>
                        <a:pt x="13" y="9"/>
                      </a:lnTo>
                      <a:lnTo>
                        <a:pt x="16" y="11"/>
                      </a:lnTo>
                      <a:lnTo>
                        <a:pt x="13" y="13"/>
                      </a:lnTo>
                      <a:lnTo>
                        <a:pt x="13" y="16"/>
                      </a:lnTo>
                      <a:lnTo>
                        <a:pt x="10" y="16"/>
                      </a:lnTo>
                      <a:lnTo>
                        <a:pt x="8" y="16"/>
                      </a:lnTo>
                      <a:lnTo>
                        <a:pt x="2"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21" name="Freeform 149">
                  <a:extLst>
                    <a:ext uri="{FF2B5EF4-FFF2-40B4-BE49-F238E27FC236}">
                      <a16:creationId xmlns:a16="http://schemas.microsoft.com/office/drawing/2014/main" id="{1127A383-006F-2048-18EA-E1141AF01CCD}"/>
                    </a:ext>
                  </a:extLst>
                </p:cNvPr>
                <p:cNvSpPr>
                  <a:spLocks/>
                </p:cNvSpPr>
                <p:nvPr/>
              </p:nvSpPr>
              <p:spPr bwMode="auto">
                <a:xfrm>
                  <a:off x="2608" y="2924"/>
                  <a:ext cx="15" cy="16"/>
                </a:xfrm>
                <a:custGeom>
                  <a:avLst/>
                  <a:gdLst>
                    <a:gd name="T0" fmla="*/ 10 w 17"/>
                    <a:gd name="T1" fmla="*/ 16 h 17"/>
                    <a:gd name="T2" fmla="*/ 14 w 17"/>
                    <a:gd name="T3" fmla="*/ 13 h 17"/>
                    <a:gd name="T4" fmla="*/ 14 w 17"/>
                    <a:gd name="T5" fmla="*/ 12 h 17"/>
                    <a:gd name="T6" fmla="*/ 14 w 17"/>
                    <a:gd name="T7" fmla="*/ 11 h 17"/>
                    <a:gd name="T8" fmla="*/ 16 w 17"/>
                    <a:gd name="T9" fmla="*/ 9 h 17"/>
                    <a:gd name="T10" fmla="*/ 14 w 17"/>
                    <a:gd name="T11" fmla="*/ 7 h 17"/>
                    <a:gd name="T12" fmla="*/ 14 w 17"/>
                    <a:gd name="T13" fmla="*/ 5 h 17"/>
                    <a:gd name="T14" fmla="*/ 11 w 17"/>
                    <a:gd name="T15" fmla="*/ 2 h 17"/>
                    <a:gd name="T16" fmla="*/ 10 w 17"/>
                    <a:gd name="T17" fmla="*/ 1 h 17"/>
                    <a:gd name="T18" fmla="*/ 8 w 17"/>
                    <a:gd name="T19" fmla="*/ 0 h 17"/>
                    <a:gd name="T20" fmla="*/ 6 w 17"/>
                    <a:gd name="T21" fmla="*/ 0 h 17"/>
                    <a:gd name="T22" fmla="*/ 5 w 17"/>
                    <a:gd name="T23" fmla="*/ 0 h 17"/>
                    <a:gd name="T24" fmla="*/ 2 w 17"/>
                    <a:gd name="T25" fmla="*/ 2 h 17"/>
                    <a:gd name="T26" fmla="*/ 1 w 17"/>
                    <a:gd name="T27" fmla="*/ 3 h 17"/>
                    <a:gd name="T28" fmla="*/ 1 w 17"/>
                    <a:gd name="T29" fmla="*/ 4 h 17"/>
                    <a:gd name="T30" fmla="*/ 0 w 17"/>
                    <a:gd name="T31" fmla="*/ 5 h 17"/>
                    <a:gd name="T32" fmla="*/ 1 w 17"/>
                    <a:gd name="T33" fmla="*/ 8 h 17"/>
                    <a:gd name="T34" fmla="*/ 2 w 17"/>
                    <a:gd name="T35" fmla="*/ 11 h 17"/>
                    <a:gd name="T36" fmla="*/ 4 w 17"/>
                    <a:gd name="T37" fmla="*/ 13 h 17"/>
                    <a:gd name="T38" fmla="*/ 6 w 17"/>
                    <a:gd name="T39" fmla="*/ 16 h 17"/>
                    <a:gd name="T40" fmla="*/ 8 w 17"/>
                    <a:gd name="T41" fmla="*/ 16 h 17"/>
                    <a:gd name="T42" fmla="*/ 9 w 17"/>
                    <a:gd name="T43" fmla="*/ 16 h 17"/>
                    <a:gd name="T44" fmla="*/ 1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6"/>
                      </a:moveTo>
                      <a:lnTo>
                        <a:pt x="14" y="13"/>
                      </a:lnTo>
                      <a:lnTo>
                        <a:pt x="14" y="12"/>
                      </a:lnTo>
                      <a:lnTo>
                        <a:pt x="14" y="11"/>
                      </a:lnTo>
                      <a:lnTo>
                        <a:pt x="16" y="9"/>
                      </a:lnTo>
                      <a:lnTo>
                        <a:pt x="14" y="7"/>
                      </a:lnTo>
                      <a:lnTo>
                        <a:pt x="14" y="5"/>
                      </a:lnTo>
                      <a:lnTo>
                        <a:pt x="11" y="2"/>
                      </a:lnTo>
                      <a:lnTo>
                        <a:pt x="10" y="1"/>
                      </a:lnTo>
                      <a:lnTo>
                        <a:pt x="8" y="0"/>
                      </a:lnTo>
                      <a:lnTo>
                        <a:pt x="6" y="0"/>
                      </a:lnTo>
                      <a:lnTo>
                        <a:pt x="5" y="0"/>
                      </a:lnTo>
                      <a:lnTo>
                        <a:pt x="2" y="2"/>
                      </a:lnTo>
                      <a:lnTo>
                        <a:pt x="1" y="3"/>
                      </a:lnTo>
                      <a:lnTo>
                        <a:pt x="1" y="4"/>
                      </a:lnTo>
                      <a:lnTo>
                        <a:pt x="0" y="5"/>
                      </a:lnTo>
                      <a:lnTo>
                        <a:pt x="1" y="8"/>
                      </a:lnTo>
                      <a:lnTo>
                        <a:pt x="2" y="11"/>
                      </a:lnTo>
                      <a:lnTo>
                        <a:pt x="4" y="13"/>
                      </a:lnTo>
                      <a:lnTo>
                        <a:pt x="6" y="16"/>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22" name="Freeform 150">
                  <a:extLst>
                    <a:ext uri="{FF2B5EF4-FFF2-40B4-BE49-F238E27FC236}">
                      <a16:creationId xmlns:a16="http://schemas.microsoft.com/office/drawing/2014/main" id="{A4AA1EDB-9DE9-49DD-242D-095F5AFB59BB}"/>
                    </a:ext>
                  </a:extLst>
                </p:cNvPr>
                <p:cNvSpPr>
                  <a:spLocks/>
                </p:cNvSpPr>
                <p:nvPr/>
              </p:nvSpPr>
              <p:spPr bwMode="auto">
                <a:xfrm>
                  <a:off x="2608" y="2925"/>
                  <a:ext cx="15" cy="16"/>
                </a:xfrm>
                <a:custGeom>
                  <a:avLst/>
                  <a:gdLst>
                    <a:gd name="T0" fmla="*/ 3 w 17"/>
                    <a:gd name="T1" fmla="*/ 11 h 17"/>
                    <a:gd name="T2" fmla="*/ 1 w 17"/>
                    <a:gd name="T3" fmla="*/ 7 h 17"/>
                    <a:gd name="T4" fmla="*/ 0 w 17"/>
                    <a:gd name="T5" fmla="*/ 3 h 17"/>
                    <a:gd name="T6" fmla="*/ 1 w 17"/>
                    <a:gd name="T7" fmla="*/ 2 h 17"/>
                    <a:gd name="T8" fmla="*/ 1 w 17"/>
                    <a:gd name="T9" fmla="*/ 1 h 17"/>
                    <a:gd name="T10" fmla="*/ 3 w 17"/>
                    <a:gd name="T11" fmla="*/ 0 h 17"/>
                    <a:gd name="T12" fmla="*/ 6 w 17"/>
                    <a:gd name="T13" fmla="*/ 0 h 17"/>
                    <a:gd name="T14" fmla="*/ 9 w 17"/>
                    <a:gd name="T15" fmla="*/ 0 h 17"/>
                    <a:gd name="T16" fmla="*/ 11 w 17"/>
                    <a:gd name="T17" fmla="*/ 2 h 17"/>
                    <a:gd name="T18" fmla="*/ 14 w 17"/>
                    <a:gd name="T19" fmla="*/ 4 h 17"/>
                    <a:gd name="T20" fmla="*/ 16 w 17"/>
                    <a:gd name="T21" fmla="*/ 8 h 17"/>
                    <a:gd name="T22" fmla="*/ 16 w 17"/>
                    <a:gd name="T23" fmla="*/ 11 h 17"/>
                    <a:gd name="T24" fmla="*/ 16 w 17"/>
                    <a:gd name="T25" fmla="*/ 13 h 17"/>
                    <a:gd name="T26" fmla="*/ 16 w 17"/>
                    <a:gd name="T27" fmla="*/ 14 h 17"/>
                    <a:gd name="T28" fmla="*/ 14 w 17"/>
                    <a:gd name="T29" fmla="*/ 16 h 17"/>
                    <a:gd name="T30" fmla="*/ 11 w 17"/>
                    <a:gd name="T31" fmla="*/ 16 h 17"/>
                    <a:gd name="T32" fmla="*/ 9 w 17"/>
                    <a:gd name="T33" fmla="*/ 16 h 17"/>
                    <a:gd name="T34" fmla="*/ 6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1" y="7"/>
                      </a:lnTo>
                      <a:lnTo>
                        <a:pt x="0" y="3"/>
                      </a:lnTo>
                      <a:lnTo>
                        <a:pt x="1" y="2"/>
                      </a:lnTo>
                      <a:lnTo>
                        <a:pt x="1" y="1"/>
                      </a:lnTo>
                      <a:lnTo>
                        <a:pt x="3" y="0"/>
                      </a:lnTo>
                      <a:lnTo>
                        <a:pt x="6" y="0"/>
                      </a:lnTo>
                      <a:lnTo>
                        <a:pt x="9" y="0"/>
                      </a:lnTo>
                      <a:lnTo>
                        <a:pt x="11" y="2"/>
                      </a:lnTo>
                      <a:lnTo>
                        <a:pt x="14" y="4"/>
                      </a:lnTo>
                      <a:lnTo>
                        <a:pt x="16" y="8"/>
                      </a:lnTo>
                      <a:lnTo>
                        <a:pt x="16" y="11"/>
                      </a:lnTo>
                      <a:lnTo>
                        <a:pt x="16" y="13"/>
                      </a:lnTo>
                      <a:lnTo>
                        <a:pt x="16" y="14"/>
                      </a:lnTo>
                      <a:lnTo>
                        <a:pt x="14" y="16"/>
                      </a:lnTo>
                      <a:lnTo>
                        <a:pt x="11" y="16"/>
                      </a:lnTo>
                      <a:lnTo>
                        <a:pt x="9" y="16"/>
                      </a:lnTo>
                      <a:lnTo>
                        <a:pt x="6"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23" name="Freeform 151">
                  <a:extLst>
                    <a:ext uri="{FF2B5EF4-FFF2-40B4-BE49-F238E27FC236}">
                      <a16:creationId xmlns:a16="http://schemas.microsoft.com/office/drawing/2014/main" id="{15D288C2-CC78-2F37-3E65-CE50A45E0309}"/>
                    </a:ext>
                  </a:extLst>
                </p:cNvPr>
                <p:cNvSpPr>
                  <a:spLocks/>
                </p:cNvSpPr>
                <p:nvPr/>
              </p:nvSpPr>
              <p:spPr bwMode="auto">
                <a:xfrm>
                  <a:off x="2610" y="2927"/>
                  <a:ext cx="16" cy="16"/>
                </a:xfrm>
                <a:custGeom>
                  <a:avLst/>
                  <a:gdLst>
                    <a:gd name="T0" fmla="*/ 3 w 17"/>
                    <a:gd name="T1" fmla="*/ 10 h 17"/>
                    <a:gd name="T2" fmla="*/ 3 w 17"/>
                    <a:gd name="T3" fmla="*/ 8 h 17"/>
                    <a:gd name="T4" fmla="*/ 0 w 17"/>
                    <a:gd name="T5" fmla="*/ 5 h 17"/>
                    <a:gd name="T6" fmla="*/ 3 w 17"/>
                    <a:gd name="T7" fmla="*/ 2 h 17"/>
                    <a:gd name="T8" fmla="*/ 3 w 17"/>
                    <a:gd name="T9" fmla="*/ 0 h 17"/>
                    <a:gd name="T10" fmla="*/ 9 w 17"/>
                    <a:gd name="T11" fmla="*/ 0 h 17"/>
                    <a:gd name="T12" fmla="*/ 12 w 17"/>
                    <a:gd name="T13" fmla="*/ 8 h 17"/>
                    <a:gd name="T14" fmla="*/ 16 w 17"/>
                    <a:gd name="T15" fmla="*/ 8 h 17"/>
                    <a:gd name="T16" fmla="*/ 16 w 17"/>
                    <a:gd name="T17" fmla="*/ 13 h 17"/>
                    <a:gd name="T18" fmla="*/ 16 w 17"/>
                    <a:gd name="T19" fmla="*/ 16 h 17"/>
                    <a:gd name="T20" fmla="*/ 12 w 17"/>
                    <a:gd name="T21" fmla="*/ 16 h 17"/>
                    <a:gd name="T22" fmla="*/ 9 w 17"/>
                    <a:gd name="T23" fmla="*/ 16 h 17"/>
                    <a:gd name="T24" fmla="*/ 3 w 17"/>
                    <a:gd name="T25" fmla="*/ 1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10"/>
                      </a:moveTo>
                      <a:lnTo>
                        <a:pt x="3" y="8"/>
                      </a:lnTo>
                      <a:lnTo>
                        <a:pt x="0" y="5"/>
                      </a:lnTo>
                      <a:lnTo>
                        <a:pt x="3" y="2"/>
                      </a:lnTo>
                      <a:lnTo>
                        <a:pt x="3" y="0"/>
                      </a:lnTo>
                      <a:lnTo>
                        <a:pt x="9" y="0"/>
                      </a:lnTo>
                      <a:lnTo>
                        <a:pt x="12" y="8"/>
                      </a:lnTo>
                      <a:lnTo>
                        <a:pt x="16" y="8"/>
                      </a:lnTo>
                      <a:lnTo>
                        <a:pt x="16" y="13"/>
                      </a:lnTo>
                      <a:lnTo>
                        <a:pt x="16" y="16"/>
                      </a:lnTo>
                      <a:lnTo>
                        <a:pt x="12" y="16"/>
                      </a:lnTo>
                      <a:lnTo>
                        <a:pt x="9" y="16"/>
                      </a:lnTo>
                      <a:lnTo>
                        <a:pt x="3"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24" name="Freeform 152">
                  <a:extLst>
                    <a:ext uri="{FF2B5EF4-FFF2-40B4-BE49-F238E27FC236}">
                      <a16:creationId xmlns:a16="http://schemas.microsoft.com/office/drawing/2014/main" id="{57E92A24-0894-C197-283F-AAEA96D86CB4}"/>
                    </a:ext>
                  </a:extLst>
                </p:cNvPr>
                <p:cNvSpPr>
                  <a:spLocks/>
                </p:cNvSpPr>
                <p:nvPr/>
              </p:nvSpPr>
              <p:spPr bwMode="auto">
                <a:xfrm>
                  <a:off x="2596" y="2920"/>
                  <a:ext cx="15" cy="16"/>
                </a:xfrm>
                <a:custGeom>
                  <a:avLst/>
                  <a:gdLst>
                    <a:gd name="T0" fmla="*/ 9 w 17"/>
                    <a:gd name="T1" fmla="*/ 16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5 h 17"/>
                    <a:gd name="T14" fmla="*/ 12 w 17"/>
                    <a:gd name="T15" fmla="*/ 2 h 17"/>
                    <a:gd name="T16" fmla="*/ 8 w 17"/>
                    <a:gd name="T17" fmla="*/ 1 h 17"/>
                    <a:gd name="T18" fmla="*/ 7 w 17"/>
                    <a:gd name="T19" fmla="*/ 0 h 17"/>
                    <a:gd name="T20" fmla="*/ 6 w 17"/>
                    <a:gd name="T21" fmla="*/ 0 h 17"/>
                    <a:gd name="T22" fmla="*/ 4 w 17"/>
                    <a:gd name="T23" fmla="*/ 1 h 17"/>
                    <a:gd name="T24" fmla="*/ 1 w 17"/>
                    <a:gd name="T25" fmla="*/ 2 h 17"/>
                    <a:gd name="T26" fmla="*/ 0 w 17"/>
                    <a:gd name="T27" fmla="*/ 3 h 17"/>
                    <a:gd name="T28" fmla="*/ 0 w 17"/>
                    <a:gd name="T29" fmla="*/ 4 h 17"/>
                    <a:gd name="T30" fmla="*/ 0 w 17"/>
                    <a:gd name="T31" fmla="*/ 6 h 17"/>
                    <a:gd name="T32" fmla="*/ 0 w 17"/>
                    <a:gd name="T33" fmla="*/ 8 h 17"/>
                    <a:gd name="T34" fmla="*/ 1 w 17"/>
                    <a:gd name="T35" fmla="*/ 11 h 17"/>
                    <a:gd name="T36" fmla="*/ 3 w 17"/>
                    <a:gd name="T37" fmla="*/ 13 h 17"/>
                    <a:gd name="T38" fmla="*/ 4 w 17"/>
                    <a:gd name="T39" fmla="*/ 16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9"/>
                      </a:lnTo>
                      <a:lnTo>
                        <a:pt x="16" y="7"/>
                      </a:lnTo>
                      <a:lnTo>
                        <a:pt x="13" y="5"/>
                      </a:lnTo>
                      <a:lnTo>
                        <a:pt x="12" y="2"/>
                      </a:lnTo>
                      <a:lnTo>
                        <a:pt x="8" y="1"/>
                      </a:lnTo>
                      <a:lnTo>
                        <a:pt x="7" y="0"/>
                      </a:lnTo>
                      <a:lnTo>
                        <a:pt x="6" y="0"/>
                      </a:lnTo>
                      <a:lnTo>
                        <a:pt x="4" y="1"/>
                      </a:lnTo>
                      <a:lnTo>
                        <a:pt x="1" y="2"/>
                      </a:lnTo>
                      <a:lnTo>
                        <a:pt x="0" y="3"/>
                      </a:lnTo>
                      <a:lnTo>
                        <a:pt x="0" y="4"/>
                      </a:lnTo>
                      <a:lnTo>
                        <a:pt x="0" y="6"/>
                      </a:lnTo>
                      <a:lnTo>
                        <a:pt x="0" y="8"/>
                      </a:lnTo>
                      <a:lnTo>
                        <a:pt x="1" y="11"/>
                      </a:lnTo>
                      <a:lnTo>
                        <a:pt x="3" y="13"/>
                      </a:lnTo>
                      <a:lnTo>
                        <a:pt x="4" y="16"/>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25" name="Freeform 153">
                  <a:extLst>
                    <a:ext uri="{FF2B5EF4-FFF2-40B4-BE49-F238E27FC236}">
                      <a16:creationId xmlns:a16="http://schemas.microsoft.com/office/drawing/2014/main" id="{A50F4B7E-912F-45C6-9663-4BFAB2EFD548}"/>
                    </a:ext>
                  </a:extLst>
                </p:cNvPr>
                <p:cNvSpPr>
                  <a:spLocks/>
                </p:cNvSpPr>
                <p:nvPr/>
              </p:nvSpPr>
              <p:spPr bwMode="auto">
                <a:xfrm>
                  <a:off x="2596" y="2922"/>
                  <a:ext cx="15" cy="16"/>
                </a:xfrm>
                <a:custGeom>
                  <a:avLst/>
                  <a:gdLst>
                    <a:gd name="T0" fmla="*/ 1 w 17"/>
                    <a:gd name="T1" fmla="*/ 11 h 17"/>
                    <a:gd name="T2" fmla="*/ 0 w 17"/>
                    <a:gd name="T3" fmla="*/ 7 h 17"/>
                    <a:gd name="T4" fmla="*/ 0 w 17"/>
                    <a:gd name="T5" fmla="*/ 4 h 17"/>
                    <a:gd name="T6" fmla="*/ 0 w 17"/>
                    <a:gd name="T7" fmla="*/ 2 h 17"/>
                    <a:gd name="T8" fmla="*/ 0 w 17"/>
                    <a:gd name="T9" fmla="*/ 1 h 17"/>
                    <a:gd name="T10" fmla="*/ 1 w 17"/>
                    <a:gd name="T11" fmla="*/ 0 h 17"/>
                    <a:gd name="T12" fmla="*/ 4 w 17"/>
                    <a:gd name="T13" fmla="*/ 0 h 17"/>
                    <a:gd name="T14" fmla="*/ 6 w 17"/>
                    <a:gd name="T15" fmla="*/ 1 h 17"/>
                    <a:gd name="T16" fmla="*/ 11 w 17"/>
                    <a:gd name="T17" fmla="*/ 3 h 17"/>
                    <a:gd name="T18" fmla="*/ 12 w 17"/>
                    <a:gd name="T19" fmla="*/ 4 h 17"/>
                    <a:gd name="T20" fmla="*/ 14 w 17"/>
                    <a:gd name="T21" fmla="*/ 8 h 17"/>
                    <a:gd name="T22" fmla="*/ 16 w 17"/>
                    <a:gd name="T23" fmla="*/ 12 h 17"/>
                    <a:gd name="T24" fmla="*/ 14 w 17"/>
                    <a:gd name="T25" fmla="*/ 13 h 17"/>
                    <a:gd name="T26" fmla="*/ 14 w 17"/>
                    <a:gd name="T27" fmla="*/ 14 h 17"/>
                    <a:gd name="T28" fmla="*/ 12 w 17"/>
                    <a:gd name="T29" fmla="*/ 16 h 17"/>
                    <a:gd name="T30" fmla="*/ 11 w 17"/>
                    <a:gd name="T31" fmla="*/ 16 h 17"/>
                    <a:gd name="T32" fmla="*/ 6 w 17"/>
                    <a:gd name="T33" fmla="*/ 16 h 17"/>
                    <a:gd name="T34" fmla="*/ 4 w 17"/>
                    <a:gd name="T35" fmla="*/ 13 h 17"/>
                    <a:gd name="T36" fmla="*/ 1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 y="11"/>
                      </a:moveTo>
                      <a:lnTo>
                        <a:pt x="0" y="7"/>
                      </a:lnTo>
                      <a:lnTo>
                        <a:pt x="0" y="4"/>
                      </a:lnTo>
                      <a:lnTo>
                        <a:pt x="0" y="2"/>
                      </a:lnTo>
                      <a:lnTo>
                        <a:pt x="0" y="1"/>
                      </a:lnTo>
                      <a:lnTo>
                        <a:pt x="1" y="0"/>
                      </a:lnTo>
                      <a:lnTo>
                        <a:pt x="4" y="0"/>
                      </a:lnTo>
                      <a:lnTo>
                        <a:pt x="6" y="1"/>
                      </a:lnTo>
                      <a:lnTo>
                        <a:pt x="11" y="3"/>
                      </a:lnTo>
                      <a:lnTo>
                        <a:pt x="12" y="4"/>
                      </a:lnTo>
                      <a:lnTo>
                        <a:pt x="14" y="8"/>
                      </a:lnTo>
                      <a:lnTo>
                        <a:pt x="16" y="12"/>
                      </a:lnTo>
                      <a:lnTo>
                        <a:pt x="14" y="13"/>
                      </a:lnTo>
                      <a:lnTo>
                        <a:pt x="14" y="14"/>
                      </a:lnTo>
                      <a:lnTo>
                        <a:pt x="12" y="16"/>
                      </a:lnTo>
                      <a:lnTo>
                        <a:pt x="11" y="16"/>
                      </a:lnTo>
                      <a:lnTo>
                        <a:pt x="6" y="16"/>
                      </a:lnTo>
                      <a:lnTo>
                        <a:pt x="4"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26" name="Freeform 154">
                  <a:extLst>
                    <a:ext uri="{FF2B5EF4-FFF2-40B4-BE49-F238E27FC236}">
                      <a16:creationId xmlns:a16="http://schemas.microsoft.com/office/drawing/2014/main" id="{FD0189A6-32DE-FA60-D8C7-684CDF983CEF}"/>
                    </a:ext>
                  </a:extLst>
                </p:cNvPr>
                <p:cNvSpPr>
                  <a:spLocks/>
                </p:cNvSpPr>
                <p:nvPr/>
              </p:nvSpPr>
              <p:spPr bwMode="auto">
                <a:xfrm>
                  <a:off x="2604" y="2926"/>
                  <a:ext cx="16" cy="16"/>
                </a:xfrm>
                <a:custGeom>
                  <a:avLst/>
                  <a:gdLst>
                    <a:gd name="T0" fmla="*/ 10 w 17"/>
                    <a:gd name="T1" fmla="*/ 16 h 17"/>
                    <a:gd name="T2" fmla="*/ 13 w 17"/>
                    <a:gd name="T3" fmla="*/ 13 h 17"/>
                    <a:gd name="T4" fmla="*/ 13 w 17"/>
                    <a:gd name="T5" fmla="*/ 12 h 17"/>
                    <a:gd name="T6" fmla="*/ 14 w 17"/>
                    <a:gd name="T7" fmla="*/ 12 h 17"/>
                    <a:gd name="T8" fmla="*/ 16 w 17"/>
                    <a:gd name="T9" fmla="*/ 9 h 17"/>
                    <a:gd name="T10" fmla="*/ 14 w 17"/>
                    <a:gd name="T11" fmla="*/ 7 h 17"/>
                    <a:gd name="T12" fmla="*/ 13 w 17"/>
                    <a:gd name="T13" fmla="*/ 5 h 17"/>
                    <a:gd name="T14" fmla="*/ 11 w 17"/>
                    <a:gd name="T15" fmla="*/ 2 h 17"/>
                    <a:gd name="T16" fmla="*/ 10 w 17"/>
                    <a:gd name="T17" fmla="*/ 1 h 17"/>
                    <a:gd name="T18" fmla="*/ 6 w 17"/>
                    <a:gd name="T19" fmla="*/ 0 h 17"/>
                    <a:gd name="T20" fmla="*/ 5 w 17"/>
                    <a:gd name="T21" fmla="*/ 0 h 17"/>
                    <a:gd name="T22" fmla="*/ 5 w 17"/>
                    <a:gd name="T23" fmla="*/ 1 h 17"/>
                    <a:gd name="T24" fmla="*/ 2 w 17"/>
                    <a:gd name="T25" fmla="*/ 2 h 17"/>
                    <a:gd name="T26" fmla="*/ 1 w 17"/>
                    <a:gd name="T27" fmla="*/ 3 h 17"/>
                    <a:gd name="T28" fmla="*/ 1 w 17"/>
                    <a:gd name="T29" fmla="*/ 4 h 17"/>
                    <a:gd name="T30" fmla="*/ 0 w 17"/>
                    <a:gd name="T31" fmla="*/ 5 h 17"/>
                    <a:gd name="T32" fmla="*/ 1 w 17"/>
                    <a:gd name="T33" fmla="*/ 8 h 17"/>
                    <a:gd name="T34" fmla="*/ 2 w 17"/>
                    <a:gd name="T35" fmla="*/ 11 h 17"/>
                    <a:gd name="T36" fmla="*/ 3 w 17"/>
                    <a:gd name="T37" fmla="*/ 13 h 17"/>
                    <a:gd name="T38" fmla="*/ 5 w 17"/>
                    <a:gd name="T39" fmla="*/ 16 h 17"/>
                    <a:gd name="T40" fmla="*/ 8 w 17"/>
                    <a:gd name="T41" fmla="*/ 16 h 17"/>
                    <a:gd name="T42" fmla="*/ 9 w 17"/>
                    <a:gd name="T43" fmla="*/ 16 h 17"/>
                    <a:gd name="T44" fmla="*/ 1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6"/>
                      </a:moveTo>
                      <a:lnTo>
                        <a:pt x="13" y="13"/>
                      </a:lnTo>
                      <a:lnTo>
                        <a:pt x="13" y="12"/>
                      </a:lnTo>
                      <a:lnTo>
                        <a:pt x="14" y="12"/>
                      </a:lnTo>
                      <a:lnTo>
                        <a:pt x="16" y="9"/>
                      </a:lnTo>
                      <a:lnTo>
                        <a:pt x="14" y="7"/>
                      </a:lnTo>
                      <a:lnTo>
                        <a:pt x="13" y="5"/>
                      </a:lnTo>
                      <a:lnTo>
                        <a:pt x="11" y="2"/>
                      </a:lnTo>
                      <a:lnTo>
                        <a:pt x="10" y="1"/>
                      </a:lnTo>
                      <a:lnTo>
                        <a:pt x="6" y="0"/>
                      </a:lnTo>
                      <a:lnTo>
                        <a:pt x="5" y="0"/>
                      </a:lnTo>
                      <a:lnTo>
                        <a:pt x="5" y="1"/>
                      </a:lnTo>
                      <a:lnTo>
                        <a:pt x="2" y="2"/>
                      </a:lnTo>
                      <a:lnTo>
                        <a:pt x="1" y="3"/>
                      </a:lnTo>
                      <a:lnTo>
                        <a:pt x="1" y="4"/>
                      </a:lnTo>
                      <a:lnTo>
                        <a:pt x="0" y="5"/>
                      </a:lnTo>
                      <a:lnTo>
                        <a:pt x="1" y="8"/>
                      </a:lnTo>
                      <a:lnTo>
                        <a:pt x="2" y="11"/>
                      </a:lnTo>
                      <a:lnTo>
                        <a:pt x="3" y="13"/>
                      </a:lnTo>
                      <a:lnTo>
                        <a:pt x="5" y="16"/>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27" name="Freeform 155">
                  <a:extLst>
                    <a:ext uri="{FF2B5EF4-FFF2-40B4-BE49-F238E27FC236}">
                      <a16:creationId xmlns:a16="http://schemas.microsoft.com/office/drawing/2014/main" id="{2FA96229-7C7C-06F8-7C12-0A610FE10E71}"/>
                    </a:ext>
                  </a:extLst>
                </p:cNvPr>
                <p:cNvSpPr>
                  <a:spLocks/>
                </p:cNvSpPr>
                <p:nvPr/>
              </p:nvSpPr>
              <p:spPr bwMode="auto">
                <a:xfrm>
                  <a:off x="2604" y="2927"/>
                  <a:ext cx="16" cy="16"/>
                </a:xfrm>
                <a:custGeom>
                  <a:avLst/>
                  <a:gdLst>
                    <a:gd name="T0" fmla="*/ 3 w 17"/>
                    <a:gd name="T1" fmla="*/ 11 h 17"/>
                    <a:gd name="T2" fmla="*/ 1 w 17"/>
                    <a:gd name="T3" fmla="*/ 7 h 17"/>
                    <a:gd name="T4" fmla="*/ 0 w 17"/>
                    <a:gd name="T5" fmla="*/ 3 h 17"/>
                    <a:gd name="T6" fmla="*/ 1 w 17"/>
                    <a:gd name="T7" fmla="*/ 2 h 17"/>
                    <a:gd name="T8" fmla="*/ 1 w 17"/>
                    <a:gd name="T9" fmla="*/ 1 h 17"/>
                    <a:gd name="T10" fmla="*/ 3 w 17"/>
                    <a:gd name="T11" fmla="*/ 0 h 17"/>
                    <a:gd name="T12" fmla="*/ 4 w 17"/>
                    <a:gd name="T13" fmla="*/ 0 h 17"/>
                    <a:gd name="T14" fmla="*/ 8 w 17"/>
                    <a:gd name="T15" fmla="*/ 0 h 17"/>
                    <a:gd name="T16" fmla="*/ 11 w 17"/>
                    <a:gd name="T17" fmla="*/ 2 h 17"/>
                    <a:gd name="T18" fmla="*/ 14 w 17"/>
                    <a:gd name="T19" fmla="*/ 4 h 17"/>
                    <a:gd name="T20" fmla="*/ 16 w 17"/>
                    <a:gd name="T21" fmla="*/ 8 h 17"/>
                    <a:gd name="T22" fmla="*/ 16 w 17"/>
                    <a:gd name="T23" fmla="*/ 12 h 17"/>
                    <a:gd name="T24" fmla="*/ 16 w 17"/>
                    <a:gd name="T25" fmla="*/ 13 h 17"/>
                    <a:gd name="T26" fmla="*/ 14 w 17"/>
                    <a:gd name="T27" fmla="*/ 14 h 17"/>
                    <a:gd name="T28" fmla="*/ 14 w 17"/>
                    <a:gd name="T29" fmla="*/ 16 h 17"/>
                    <a:gd name="T30" fmla="*/ 11 w 17"/>
                    <a:gd name="T31" fmla="*/ 16 h 17"/>
                    <a:gd name="T32" fmla="*/ 8 w 17"/>
                    <a:gd name="T33" fmla="*/ 16 h 17"/>
                    <a:gd name="T34" fmla="*/ 4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1" y="7"/>
                      </a:lnTo>
                      <a:lnTo>
                        <a:pt x="0" y="3"/>
                      </a:lnTo>
                      <a:lnTo>
                        <a:pt x="1" y="2"/>
                      </a:lnTo>
                      <a:lnTo>
                        <a:pt x="1" y="1"/>
                      </a:lnTo>
                      <a:lnTo>
                        <a:pt x="3" y="0"/>
                      </a:lnTo>
                      <a:lnTo>
                        <a:pt x="4" y="0"/>
                      </a:lnTo>
                      <a:lnTo>
                        <a:pt x="8" y="0"/>
                      </a:lnTo>
                      <a:lnTo>
                        <a:pt x="11" y="2"/>
                      </a:lnTo>
                      <a:lnTo>
                        <a:pt x="14" y="4"/>
                      </a:lnTo>
                      <a:lnTo>
                        <a:pt x="16" y="8"/>
                      </a:lnTo>
                      <a:lnTo>
                        <a:pt x="16" y="12"/>
                      </a:lnTo>
                      <a:lnTo>
                        <a:pt x="16" y="13"/>
                      </a:lnTo>
                      <a:lnTo>
                        <a:pt x="14" y="14"/>
                      </a:lnTo>
                      <a:lnTo>
                        <a:pt x="14" y="16"/>
                      </a:lnTo>
                      <a:lnTo>
                        <a:pt x="11" y="16"/>
                      </a:lnTo>
                      <a:lnTo>
                        <a:pt x="8" y="16"/>
                      </a:lnTo>
                      <a:lnTo>
                        <a:pt x="4"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28" name="Freeform 156">
                  <a:extLst>
                    <a:ext uri="{FF2B5EF4-FFF2-40B4-BE49-F238E27FC236}">
                      <a16:creationId xmlns:a16="http://schemas.microsoft.com/office/drawing/2014/main" id="{87680BCE-70A2-8DE5-1635-D0CDB78E172C}"/>
                    </a:ext>
                  </a:extLst>
                </p:cNvPr>
                <p:cNvSpPr>
                  <a:spLocks/>
                </p:cNvSpPr>
                <p:nvPr/>
              </p:nvSpPr>
              <p:spPr bwMode="auto">
                <a:xfrm>
                  <a:off x="2587" y="2873"/>
                  <a:ext cx="112" cy="67"/>
                </a:xfrm>
                <a:custGeom>
                  <a:avLst/>
                  <a:gdLst>
                    <a:gd name="T0" fmla="*/ 0 w 123"/>
                    <a:gd name="T1" fmla="*/ 13 h 70"/>
                    <a:gd name="T2" fmla="*/ 24 w 123"/>
                    <a:gd name="T3" fmla="*/ 0 h 70"/>
                    <a:gd name="T4" fmla="*/ 122 w 123"/>
                    <a:gd name="T5" fmla="*/ 54 h 70"/>
                    <a:gd name="T6" fmla="*/ 96 w 123"/>
                    <a:gd name="T7" fmla="*/ 69 h 70"/>
                    <a:gd name="T8" fmla="*/ 0 w 123"/>
                    <a:gd name="T9" fmla="*/ 13 h 70"/>
                    <a:gd name="T10" fmla="*/ 0 60000 65536"/>
                    <a:gd name="T11" fmla="*/ 0 60000 65536"/>
                    <a:gd name="T12" fmla="*/ 0 60000 65536"/>
                    <a:gd name="T13" fmla="*/ 0 60000 65536"/>
                    <a:gd name="T14" fmla="*/ 0 60000 65536"/>
                    <a:gd name="T15" fmla="*/ 0 w 123"/>
                    <a:gd name="T16" fmla="*/ 0 h 70"/>
                    <a:gd name="T17" fmla="*/ 123 w 123"/>
                    <a:gd name="T18" fmla="*/ 70 h 70"/>
                  </a:gdLst>
                  <a:ahLst/>
                  <a:cxnLst>
                    <a:cxn ang="T10">
                      <a:pos x="T0" y="T1"/>
                    </a:cxn>
                    <a:cxn ang="T11">
                      <a:pos x="T2" y="T3"/>
                    </a:cxn>
                    <a:cxn ang="T12">
                      <a:pos x="T4" y="T5"/>
                    </a:cxn>
                    <a:cxn ang="T13">
                      <a:pos x="T6" y="T7"/>
                    </a:cxn>
                    <a:cxn ang="T14">
                      <a:pos x="T8" y="T9"/>
                    </a:cxn>
                  </a:cxnLst>
                  <a:rect l="T15" t="T16" r="T17" b="T18"/>
                  <a:pathLst>
                    <a:path w="123" h="70">
                      <a:moveTo>
                        <a:pt x="0" y="13"/>
                      </a:moveTo>
                      <a:lnTo>
                        <a:pt x="24" y="0"/>
                      </a:lnTo>
                      <a:lnTo>
                        <a:pt x="122" y="54"/>
                      </a:lnTo>
                      <a:lnTo>
                        <a:pt x="96" y="69"/>
                      </a:lnTo>
                      <a:lnTo>
                        <a:pt x="0" y="13"/>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29" name="Freeform 157">
                  <a:extLst>
                    <a:ext uri="{FF2B5EF4-FFF2-40B4-BE49-F238E27FC236}">
                      <a16:creationId xmlns:a16="http://schemas.microsoft.com/office/drawing/2014/main" id="{722D95DA-2D6E-0F61-702D-690A415A3535}"/>
                    </a:ext>
                  </a:extLst>
                </p:cNvPr>
                <p:cNvSpPr>
                  <a:spLocks/>
                </p:cNvSpPr>
                <p:nvPr/>
              </p:nvSpPr>
              <p:spPr bwMode="auto">
                <a:xfrm>
                  <a:off x="2587" y="2885"/>
                  <a:ext cx="89" cy="82"/>
                </a:xfrm>
                <a:custGeom>
                  <a:avLst/>
                  <a:gdLst>
                    <a:gd name="T0" fmla="*/ 0 w 97"/>
                    <a:gd name="T1" fmla="*/ 0 h 87"/>
                    <a:gd name="T2" fmla="*/ 96 w 97"/>
                    <a:gd name="T3" fmla="*/ 57 h 87"/>
                    <a:gd name="T4" fmla="*/ 96 w 97"/>
                    <a:gd name="T5" fmla="*/ 86 h 87"/>
                    <a:gd name="T6" fmla="*/ 0 w 97"/>
                    <a:gd name="T7" fmla="*/ 28 h 87"/>
                    <a:gd name="T8" fmla="*/ 0 w 97"/>
                    <a:gd name="T9" fmla="*/ 0 h 87"/>
                    <a:gd name="T10" fmla="*/ 0 60000 65536"/>
                    <a:gd name="T11" fmla="*/ 0 60000 65536"/>
                    <a:gd name="T12" fmla="*/ 0 60000 65536"/>
                    <a:gd name="T13" fmla="*/ 0 60000 65536"/>
                    <a:gd name="T14" fmla="*/ 0 60000 65536"/>
                    <a:gd name="T15" fmla="*/ 0 w 97"/>
                    <a:gd name="T16" fmla="*/ 0 h 87"/>
                    <a:gd name="T17" fmla="*/ 97 w 97"/>
                    <a:gd name="T18" fmla="*/ 87 h 87"/>
                  </a:gdLst>
                  <a:ahLst/>
                  <a:cxnLst>
                    <a:cxn ang="T10">
                      <a:pos x="T0" y="T1"/>
                    </a:cxn>
                    <a:cxn ang="T11">
                      <a:pos x="T2" y="T3"/>
                    </a:cxn>
                    <a:cxn ang="T12">
                      <a:pos x="T4" y="T5"/>
                    </a:cxn>
                    <a:cxn ang="T13">
                      <a:pos x="T6" y="T7"/>
                    </a:cxn>
                    <a:cxn ang="T14">
                      <a:pos x="T8" y="T9"/>
                    </a:cxn>
                  </a:cxnLst>
                  <a:rect l="T15" t="T16" r="T17" b="T18"/>
                  <a:pathLst>
                    <a:path w="97" h="87">
                      <a:moveTo>
                        <a:pt x="0" y="0"/>
                      </a:moveTo>
                      <a:lnTo>
                        <a:pt x="96" y="57"/>
                      </a:lnTo>
                      <a:lnTo>
                        <a:pt x="96" y="86"/>
                      </a:lnTo>
                      <a:lnTo>
                        <a:pt x="0" y="28"/>
                      </a:lnTo>
                      <a:lnTo>
                        <a:pt x="0" y="0"/>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30" name="Freeform 158">
                  <a:extLst>
                    <a:ext uri="{FF2B5EF4-FFF2-40B4-BE49-F238E27FC236}">
                      <a16:creationId xmlns:a16="http://schemas.microsoft.com/office/drawing/2014/main" id="{D053A79A-D213-09A0-FFD6-AB217D4FCB32}"/>
                    </a:ext>
                  </a:extLst>
                </p:cNvPr>
                <p:cNvSpPr>
                  <a:spLocks/>
                </p:cNvSpPr>
                <p:nvPr/>
              </p:nvSpPr>
              <p:spPr bwMode="auto">
                <a:xfrm>
                  <a:off x="2720" y="2970"/>
                  <a:ext cx="16" cy="16"/>
                </a:xfrm>
                <a:custGeom>
                  <a:avLst/>
                  <a:gdLst>
                    <a:gd name="T0" fmla="*/ 4 w 17"/>
                    <a:gd name="T1" fmla="*/ 0 h 17"/>
                    <a:gd name="T2" fmla="*/ 16 w 17"/>
                    <a:gd name="T3" fmla="*/ 9 h 17"/>
                    <a:gd name="T4" fmla="*/ 12 w 17"/>
                    <a:gd name="T5" fmla="*/ 16 h 17"/>
                    <a:gd name="T6" fmla="*/ 0 w 17"/>
                    <a:gd name="T7" fmla="*/ 5 h 17"/>
                    <a:gd name="T8" fmla="*/ 4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4" y="0"/>
                      </a:moveTo>
                      <a:lnTo>
                        <a:pt x="16" y="9"/>
                      </a:lnTo>
                      <a:lnTo>
                        <a:pt x="12" y="16"/>
                      </a:lnTo>
                      <a:lnTo>
                        <a:pt x="0" y="5"/>
                      </a:lnTo>
                      <a:lnTo>
                        <a:pt x="4"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31" name="Freeform 159">
                  <a:extLst>
                    <a:ext uri="{FF2B5EF4-FFF2-40B4-BE49-F238E27FC236}">
                      <a16:creationId xmlns:a16="http://schemas.microsoft.com/office/drawing/2014/main" id="{D756EDB3-F751-2B6A-064F-22C7291ADCCF}"/>
                    </a:ext>
                  </a:extLst>
                </p:cNvPr>
                <p:cNvSpPr>
                  <a:spLocks/>
                </p:cNvSpPr>
                <p:nvPr/>
              </p:nvSpPr>
              <p:spPr bwMode="auto">
                <a:xfrm>
                  <a:off x="2682" y="2940"/>
                  <a:ext cx="33" cy="20"/>
                </a:xfrm>
                <a:custGeom>
                  <a:avLst/>
                  <a:gdLst>
                    <a:gd name="T0" fmla="*/ 23 w 36"/>
                    <a:gd name="T1" fmla="*/ 0 h 21"/>
                    <a:gd name="T2" fmla="*/ 35 w 36"/>
                    <a:gd name="T3" fmla="*/ 7 h 21"/>
                    <a:gd name="T4" fmla="*/ 12 w 36"/>
                    <a:gd name="T5" fmla="*/ 20 h 21"/>
                    <a:gd name="T6" fmla="*/ 0 w 36"/>
                    <a:gd name="T7" fmla="*/ 12 h 21"/>
                    <a:gd name="T8" fmla="*/ 23 w 36"/>
                    <a:gd name="T9" fmla="*/ 0 h 21"/>
                    <a:gd name="T10" fmla="*/ 0 60000 65536"/>
                    <a:gd name="T11" fmla="*/ 0 60000 65536"/>
                    <a:gd name="T12" fmla="*/ 0 60000 65536"/>
                    <a:gd name="T13" fmla="*/ 0 60000 65536"/>
                    <a:gd name="T14" fmla="*/ 0 60000 65536"/>
                    <a:gd name="T15" fmla="*/ 0 w 36"/>
                    <a:gd name="T16" fmla="*/ 0 h 21"/>
                    <a:gd name="T17" fmla="*/ 36 w 36"/>
                    <a:gd name="T18" fmla="*/ 21 h 21"/>
                  </a:gdLst>
                  <a:ahLst/>
                  <a:cxnLst>
                    <a:cxn ang="T10">
                      <a:pos x="T0" y="T1"/>
                    </a:cxn>
                    <a:cxn ang="T11">
                      <a:pos x="T2" y="T3"/>
                    </a:cxn>
                    <a:cxn ang="T12">
                      <a:pos x="T4" y="T5"/>
                    </a:cxn>
                    <a:cxn ang="T13">
                      <a:pos x="T6" y="T7"/>
                    </a:cxn>
                    <a:cxn ang="T14">
                      <a:pos x="T8" y="T9"/>
                    </a:cxn>
                  </a:cxnLst>
                  <a:rect l="T15" t="T16" r="T17" b="T18"/>
                  <a:pathLst>
                    <a:path w="36" h="21">
                      <a:moveTo>
                        <a:pt x="23" y="0"/>
                      </a:moveTo>
                      <a:lnTo>
                        <a:pt x="35" y="7"/>
                      </a:lnTo>
                      <a:lnTo>
                        <a:pt x="12" y="20"/>
                      </a:lnTo>
                      <a:lnTo>
                        <a:pt x="0" y="12"/>
                      </a:lnTo>
                      <a:lnTo>
                        <a:pt x="23" y="0"/>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32" name="Freeform 160">
                  <a:extLst>
                    <a:ext uri="{FF2B5EF4-FFF2-40B4-BE49-F238E27FC236}">
                      <a16:creationId xmlns:a16="http://schemas.microsoft.com/office/drawing/2014/main" id="{CB14A9BA-7376-E23F-511E-7BB51260FC77}"/>
                    </a:ext>
                  </a:extLst>
                </p:cNvPr>
                <p:cNvSpPr>
                  <a:spLocks/>
                </p:cNvSpPr>
                <p:nvPr/>
              </p:nvSpPr>
              <p:spPr bwMode="auto">
                <a:xfrm>
                  <a:off x="2682" y="2952"/>
                  <a:ext cx="16" cy="32"/>
                </a:xfrm>
                <a:custGeom>
                  <a:avLst/>
                  <a:gdLst>
                    <a:gd name="T0" fmla="*/ 0 w 17"/>
                    <a:gd name="T1" fmla="*/ 26 h 33"/>
                    <a:gd name="T2" fmla="*/ 16 w 17"/>
                    <a:gd name="T3" fmla="*/ 32 h 33"/>
                    <a:gd name="T4" fmla="*/ 16 w 17"/>
                    <a:gd name="T5" fmla="*/ 7 h 33"/>
                    <a:gd name="T6" fmla="*/ 0 w 17"/>
                    <a:gd name="T7" fmla="*/ 0 h 33"/>
                    <a:gd name="T8" fmla="*/ 0 w 17"/>
                    <a:gd name="T9" fmla="*/ 26 h 33"/>
                    <a:gd name="T10" fmla="*/ 0 60000 65536"/>
                    <a:gd name="T11" fmla="*/ 0 60000 65536"/>
                    <a:gd name="T12" fmla="*/ 0 60000 65536"/>
                    <a:gd name="T13" fmla="*/ 0 60000 65536"/>
                    <a:gd name="T14" fmla="*/ 0 60000 65536"/>
                    <a:gd name="T15" fmla="*/ 0 w 17"/>
                    <a:gd name="T16" fmla="*/ 0 h 33"/>
                    <a:gd name="T17" fmla="*/ 17 w 17"/>
                    <a:gd name="T18" fmla="*/ 33 h 33"/>
                  </a:gdLst>
                  <a:ahLst/>
                  <a:cxnLst>
                    <a:cxn ang="T10">
                      <a:pos x="T0" y="T1"/>
                    </a:cxn>
                    <a:cxn ang="T11">
                      <a:pos x="T2" y="T3"/>
                    </a:cxn>
                    <a:cxn ang="T12">
                      <a:pos x="T4" y="T5"/>
                    </a:cxn>
                    <a:cxn ang="T13">
                      <a:pos x="T6" y="T7"/>
                    </a:cxn>
                    <a:cxn ang="T14">
                      <a:pos x="T8" y="T9"/>
                    </a:cxn>
                  </a:cxnLst>
                  <a:rect l="T15" t="T16" r="T17" b="T18"/>
                  <a:pathLst>
                    <a:path w="17" h="33">
                      <a:moveTo>
                        <a:pt x="0" y="26"/>
                      </a:moveTo>
                      <a:lnTo>
                        <a:pt x="16" y="32"/>
                      </a:lnTo>
                      <a:lnTo>
                        <a:pt x="16" y="7"/>
                      </a:lnTo>
                      <a:lnTo>
                        <a:pt x="0" y="0"/>
                      </a:lnTo>
                      <a:lnTo>
                        <a:pt x="0" y="26"/>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33" name="Freeform 161">
                  <a:extLst>
                    <a:ext uri="{FF2B5EF4-FFF2-40B4-BE49-F238E27FC236}">
                      <a16:creationId xmlns:a16="http://schemas.microsoft.com/office/drawing/2014/main" id="{DC81FB7F-830A-06A5-FF88-1AB1F4B6E045}"/>
                    </a:ext>
                  </a:extLst>
                </p:cNvPr>
                <p:cNvSpPr>
                  <a:spLocks/>
                </p:cNvSpPr>
                <p:nvPr/>
              </p:nvSpPr>
              <p:spPr bwMode="auto">
                <a:xfrm>
                  <a:off x="2693" y="2946"/>
                  <a:ext cx="22" cy="38"/>
                </a:xfrm>
                <a:custGeom>
                  <a:avLst/>
                  <a:gdLst>
                    <a:gd name="T0" fmla="*/ 23 w 24"/>
                    <a:gd name="T1" fmla="*/ 26 h 39"/>
                    <a:gd name="T2" fmla="*/ 0 w 24"/>
                    <a:gd name="T3" fmla="*/ 38 h 39"/>
                    <a:gd name="T4" fmla="*/ 0 w 24"/>
                    <a:gd name="T5" fmla="*/ 13 h 39"/>
                    <a:gd name="T6" fmla="*/ 23 w 24"/>
                    <a:gd name="T7" fmla="*/ 0 h 39"/>
                    <a:gd name="T8" fmla="*/ 23 w 24"/>
                    <a:gd name="T9" fmla="*/ 26 h 39"/>
                    <a:gd name="T10" fmla="*/ 0 60000 65536"/>
                    <a:gd name="T11" fmla="*/ 0 60000 65536"/>
                    <a:gd name="T12" fmla="*/ 0 60000 65536"/>
                    <a:gd name="T13" fmla="*/ 0 60000 65536"/>
                    <a:gd name="T14" fmla="*/ 0 60000 65536"/>
                    <a:gd name="T15" fmla="*/ 0 w 24"/>
                    <a:gd name="T16" fmla="*/ 0 h 39"/>
                    <a:gd name="T17" fmla="*/ 24 w 24"/>
                    <a:gd name="T18" fmla="*/ 39 h 39"/>
                  </a:gdLst>
                  <a:ahLst/>
                  <a:cxnLst>
                    <a:cxn ang="T10">
                      <a:pos x="T0" y="T1"/>
                    </a:cxn>
                    <a:cxn ang="T11">
                      <a:pos x="T2" y="T3"/>
                    </a:cxn>
                    <a:cxn ang="T12">
                      <a:pos x="T4" y="T5"/>
                    </a:cxn>
                    <a:cxn ang="T13">
                      <a:pos x="T6" y="T7"/>
                    </a:cxn>
                    <a:cxn ang="T14">
                      <a:pos x="T8" y="T9"/>
                    </a:cxn>
                  </a:cxnLst>
                  <a:rect l="T15" t="T16" r="T17" b="T18"/>
                  <a:pathLst>
                    <a:path w="24" h="39">
                      <a:moveTo>
                        <a:pt x="23" y="26"/>
                      </a:moveTo>
                      <a:lnTo>
                        <a:pt x="0" y="38"/>
                      </a:lnTo>
                      <a:lnTo>
                        <a:pt x="0" y="13"/>
                      </a:lnTo>
                      <a:lnTo>
                        <a:pt x="23" y="0"/>
                      </a:lnTo>
                      <a:lnTo>
                        <a:pt x="23" y="26"/>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34" name="Freeform 162">
                  <a:extLst>
                    <a:ext uri="{FF2B5EF4-FFF2-40B4-BE49-F238E27FC236}">
                      <a16:creationId xmlns:a16="http://schemas.microsoft.com/office/drawing/2014/main" id="{D61624B6-86C5-A6F4-AA30-EAE52B27958C}"/>
                    </a:ext>
                  </a:extLst>
                </p:cNvPr>
                <p:cNvSpPr>
                  <a:spLocks/>
                </p:cNvSpPr>
                <p:nvPr/>
              </p:nvSpPr>
              <p:spPr bwMode="auto">
                <a:xfrm>
                  <a:off x="2695" y="2953"/>
                  <a:ext cx="25" cy="16"/>
                </a:xfrm>
                <a:custGeom>
                  <a:avLst/>
                  <a:gdLst>
                    <a:gd name="T0" fmla="*/ 18 w 27"/>
                    <a:gd name="T1" fmla="*/ 0 h 17"/>
                    <a:gd name="T2" fmla="*/ 26 w 27"/>
                    <a:gd name="T3" fmla="*/ 5 h 17"/>
                    <a:gd name="T4" fmla="*/ 21 w 27"/>
                    <a:gd name="T5" fmla="*/ 13 h 17"/>
                    <a:gd name="T6" fmla="*/ 9 w 27"/>
                    <a:gd name="T7" fmla="*/ 16 h 17"/>
                    <a:gd name="T8" fmla="*/ 0 w 27"/>
                    <a:gd name="T9" fmla="*/ 10 h 17"/>
                    <a:gd name="T10" fmla="*/ 18 w 27"/>
                    <a:gd name="T11" fmla="*/ 0 h 17"/>
                    <a:gd name="T12" fmla="*/ 0 60000 65536"/>
                    <a:gd name="T13" fmla="*/ 0 60000 65536"/>
                    <a:gd name="T14" fmla="*/ 0 60000 65536"/>
                    <a:gd name="T15" fmla="*/ 0 60000 65536"/>
                    <a:gd name="T16" fmla="*/ 0 60000 65536"/>
                    <a:gd name="T17" fmla="*/ 0 60000 65536"/>
                    <a:gd name="T18" fmla="*/ 0 w 27"/>
                    <a:gd name="T19" fmla="*/ 0 h 17"/>
                    <a:gd name="T20" fmla="*/ 27 w 2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7" h="17">
                      <a:moveTo>
                        <a:pt x="18" y="0"/>
                      </a:moveTo>
                      <a:lnTo>
                        <a:pt x="26" y="5"/>
                      </a:lnTo>
                      <a:lnTo>
                        <a:pt x="21" y="13"/>
                      </a:lnTo>
                      <a:lnTo>
                        <a:pt x="9" y="16"/>
                      </a:lnTo>
                      <a:lnTo>
                        <a:pt x="0" y="10"/>
                      </a:lnTo>
                      <a:lnTo>
                        <a:pt x="18"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35" name="Freeform 163">
                  <a:extLst>
                    <a:ext uri="{FF2B5EF4-FFF2-40B4-BE49-F238E27FC236}">
                      <a16:creationId xmlns:a16="http://schemas.microsoft.com/office/drawing/2014/main" id="{D88B170A-3187-FD29-C2DE-D4C1321D843D}"/>
                    </a:ext>
                  </a:extLst>
                </p:cNvPr>
                <p:cNvSpPr>
                  <a:spLocks/>
                </p:cNvSpPr>
                <p:nvPr/>
              </p:nvSpPr>
              <p:spPr bwMode="auto">
                <a:xfrm>
                  <a:off x="2695" y="2963"/>
                  <a:ext cx="15" cy="28"/>
                </a:xfrm>
                <a:custGeom>
                  <a:avLst/>
                  <a:gdLst>
                    <a:gd name="T0" fmla="*/ 0 w 17"/>
                    <a:gd name="T1" fmla="*/ 20 h 30"/>
                    <a:gd name="T2" fmla="*/ 15 w 17"/>
                    <a:gd name="T3" fmla="*/ 29 h 30"/>
                    <a:gd name="T4" fmla="*/ 16 w 17"/>
                    <a:gd name="T5" fmla="*/ 13 h 30"/>
                    <a:gd name="T6" fmla="*/ 12 w 17"/>
                    <a:gd name="T7" fmla="*/ 4 h 30"/>
                    <a:gd name="T8" fmla="*/ 0 w 17"/>
                    <a:gd name="T9" fmla="*/ 0 h 30"/>
                    <a:gd name="T10" fmla="*/ 0 w 17"/>
                    <a:gd name="T11" fmla="*/ 20 h 30"/>
                    <a:gd name="T12" fmla="*/ 0 60000 65536"/>
                    <a:gd name="T13" fmla="*/ 0 60000 65536"/>
                    <a:gd name="T14" fmla="*/ 0 60000 65536"/>
                    <a:gd name="T15" fmla="*/ 0 60000 65536"/>
                    <a:gd name="T16" fmla="*/ 0 60000 65536"/>
                    <a:gd name="T17" fmla="*/ 0 60000 65536"/>
                    <a:gd name="T18" fmla="*/ 0 w 17"/>
                    <a:gd name="T19" fmla="*/ 0 h 30"/>
                    <a:gd name="T20" fmla="*/ 17 w 17"/>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17" h="30">
                      <a:moveTo>
                        <a:pt x="0" y="20"/>
                      </a:moveTo>
                      <a:lnTo>
                        <a:pt x="15" y="29"/>
                      </a:lnTo>
                      <a:lnTo>
                        <a:pt x="16" y="13"/>
                      </a:lnTo>
                      <a:lnTo>
                        <a:pt x="12" y="4"/>
                      </a:lnTo>
                      <a:lnTo>
                        <a:pt x="0" y="0"/>
                      </a:lnTo>
                      <a:lnTo>
                        <a:pt x="0" y="20"/>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36" name="Freeform 164">
                  <a:extLst>
                    <a:ext uri="{FF2B5EF4-FFF2-40B4-BE49-F238E27FC236}">
                      <a16:creationId xmlns:a16="http://schemas.microsoft.com/office/drawing/2014/main" id="{E4E298D0-5FA0-189A-0C85-CCD6A495CAD7}"/>
                    </a:ext>
                  </a:extLst>
                </p:cNvPr>
                <p:cNvSpPr>
                  <a:spLocks/>
                </p:cNvSpPr>
                <p:nvPr/>
              </p:nvSpPr>
              <p:spPr bwMode="auto">
                <a:xfrm>
                  <a:off x="2707" y="2975"/>
                  <a:ext cx="15" cy="21"/>
                </a:xfrm>
                <a:custGeom>
                  <a:avLst/>
                  <a:gdLst>
                    <a:gd name="T0" fmla="*/ 0 w 17"/>
                    <a:gd name="T1" fmla="*/ 15 h 22"/>
                    <a:gd name="T2" fmla="*/ 2 w 17"/>
                    <a:gd name="T3" fmla="*/ 10 h 22"/>
                    <a:gd name="T4" fmla="*/ 9 w 17"/>
                    <a:gd name="T5" fmla="*/ 12 h 22"/>
                    <a:gd name="T6" fmla="*/ 13 w 17"/>
                    <a:gd name="T7" fmla="*/ 21 h 22"/>
                    <a:gd name="T8" fmla="*/ 16 w 17"/>
                    <a:gd name="T9" fmla="*/ 20 h 22"/>
                    <a:gd name="T10" fmla="*/ 13 w 17"/>
                    <a:gd name="T11" fmla="*/ 8 h 22"/>
                    <a:gd name="T12" fmla="*/ 0 w 17"/>
                    <a:gd name="T13" fmla="*/ 0 h 22"/>
                    <a:gd name="T14" fmla="*/ 0 w 17"/>
                    <a:gd name="T15" fmla="*/ 15 h 22"/>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2"/>
                    <a:gd name="T26" fmla="*/ 17 w 17"/>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2">
                      <a:moveTo>
                        <a:pt x="0" y="15"/>
                      </a:moveTo>
                      <a:lnTo>
                        <a:pt x="2" y="10"/>
                      </a:lnTo>
                      <a:lnTo>
                        <a:pt x="9" y="12"/>
                      </a:lnTo>
                      <a:lnTo>
                        <a:pt x="13" y="21"/>
                      </a:lnTo>
                      <a:lnTo>
                        <a:pt x="16" y="20"/>
                      </a:lnTo>
                      <a:lnTo>
                        <a:pt x="13" y="8"/>
                      </a:lnTo>
                      <a:lnTo>
                        <a:pt x="0" y="0"/>
                      </a:lnTo>
                      <a:lnTo>
                        <a:pt x="0" y="15"/>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37" name="Freeform 165">
                  <a:extLst>
                    <a:ext uri="{FF2B5EF4-FFF2-40B4-BE49-F238E27FC236}">
                      <a16:creationId xmlns:a16="http://schemas.microsoft.com/office/drawing/2014/main" id="{75532CD9-EA0C-8882-B2EB-D6EEB5CB85EB}"/>
                    </a:ext>
                  </a:extLst>
                </p:cNvPr>
                <p:cNvSpPr>
                  <a:spLocks/>
                </p:cNvSpPr>
                <p:nvPr/>
              </p:nvSpPr>
              <p:spPr bwMode="auto">
                <a:xfrm>
                  <a:off x="2720" y="2977"/>
                  <a:ext cx="16" cy="19"/>
                </a:xfrm>
                <a:custGeom>
                  <a:avLst/>
                  <a:gdLst>
                    <a:gd name="T0" fmla="*/ 16 w 17"/>
                    <a:gd name="T1" fmla="*/ 13 h 20"/>
                    <a:gd name="T2" fmla="*/ 2 w 17"/>
                    <a:gd name="T3" fmla="*/ 19 h 20"/>
                    <a:gd name="T4" fmla="*/ 0 w 17"/>
                    <a:gd name="T5" fmla="*/ 6 h 20"/>
                    <a:gd name="T6" fmla="*/ 9 w 17"/>
                    <a:gd name="T7" fmla="*/ 4 h 20"/>
                    <a:gd name="T8" fmla="*/ 14 w 17"/>
                    <a:gd name="T9" fmla="*/ 0 h 20"/>
                    <a:gd name="T10" fmla="*/ 16 w 17"/>
                    <a:gd name="T11" fmla="*/ 13 h 20"/>
                    <a:gd name="T12" fmla="*/ 0 60000 65536"/>
                    <a:gd name="T13" fmla="*/ 0 60000 65536"/>
                    <a:gd name="T14" fmla="*/ 0 60000 65536"/>
                    <a:gd name="T15" fmla="*/ 0 60000 65536"/>
                    <a:gd name="T16" fmla="*/ 0 60000 65536"/>
                    <a:gd name="T17" fmla="*/ 0 60000 65536"/>
                    <a:gd name="T18" fmla="*/ 0 w 17"/>
                    <a:gd name="T19" fmla="*/ 0 h 20"/>
                    <a:gd name="T20" fmla="*/ 17 w 17"/>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7" h="20">
                      <a:moveTo>
                        <a:pt x="16" y="13"/>
                      </a:moveTo>
                      <a:lnTo>
                        <a:pt x="2" y="19"/>
                      </a:lnTo>
                      <a:lnTo>
                        <a:pt x="0" y="6"/>
                      </a:lnTo>
                      <a:lnTo>
                        <a:pt x="9" y="4"/>
                      </a:lnTo>
                      <a:lnTo>
                        <a:pt x="14" y="0"/>
                      </a:lnTo>
                      <a:lnTo>
                        <a:pt x="16" y="13"/>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38" name="Freeform 166">
                  <a:extLst>
                    <a:ext uri="{FF2B5EF4-FFF2-40B4-BE49-F238E27FC236}">
                      <a16:creationId xmlns:a16="http://schemas.microsoft.com/office/drawing/2014/main" id="{D39B7967-E0D7-2035-C660-469200D7ABCB}"/>
                    </a:ext>
                  </a:extLst>
                </p:cNvPr>
                <p:cNvSpPr>
                  <a:spLocks/>
                </p:cNvSpPr>
                <p:nvPr/>
              </p:nvSpPr>
              <p:spPr bwMode="auto">
                <a:xfrm>
                  <a:off x="2696" y="2965"/>
                  <a:ext cx="15" cy="17"/>
                </a:xfrm>
                <a:custGeom>
                  <a:avLst/>
                  <a:gdLst>
                    <a:gd name="T0" fmla="*/ 0 w 17"/>
                    <a:gd name="T1" fmla="*/ 9 h 17"/>
                    <a:gd name="T2" fmla="*/ 16 w 17"/>
                    <a:gd name="T3" fmla="*/ 16 h 17"/>
                    <a:gd name="T4" fmla="*/ 11 w 17"/>
                    <a:gd name="T5" fmla="*/ 4 h 17"/>
                    <a:gd name="T6" fmla="*/ 0 w 17"/>
                    <a:gd name="T7" fmla="*/ 0 h 17"/>
                    <a:gd name="T8" fmla="*/ 0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16" y="16"/>
                      </a:lnTo>
                      <a:lnTo>
                        <a:pt x="11" y="4"/>
                      </a:lnTo>
                      <a:lnTo>
                        <a:pt x="0" y="0"/>
                      </a:lnTo>
                      <a:lnTo>
                        <a:pt x="0" y="9"/>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39" name="Freeform 167">
                  <a:extLst>
                    <a:ext uri="{FF2B5EF4-FFF2-40B4-BE49-F238E27FC236}">
                      <a16:creationId xmlns:a16="http://schemas.microsoft.com/office/drawing/2014/main" id="{3E73143B-AB64-260F-30F2-012AD6E969BD}"/>
                    </a:ext>
                  </a:extLst>
                </p:cNvPr>
                <p:cNvSpPr>
                  <a:spLocks/>
                </p:cNvSpPr>
                <p:nvPr/>
              </p:nvSpPr>
              <p:spPr bwMode="auto">
                <a:xfrm>
                  <a:off x="2707" y="2973"/>
                  <a:ext cx="22" cy="16"/>
                </a:xfrm>
                <a:custGeom>
                  <a:avLst/>
                  <a:gdLst>
                    <a:gd name="T0" fmla="*/ 23 w 24"/>
                    <a:gd name="T1" fmla="*/ 12 h 17"/>
                    <a:gd name="T2" fmla="*/ 14 w 24"/>
                    <a:gd name="T3" fmla="*/ 16 h 17"/>
                    <a:gd name="T4" fmla="*/ 0 w 24"/>
                    <a:gd name="T5" fmla="*/ 3 h 17"/>
                    <a:gd name="T6" fmla="*/ 13 w 24"/>
                    <a:gd name="T7" fmla="*/ 0 h 17"/>
                    <a:gd name="T8" fmla="*/ 23 w 24"/>
                    <a:gd name="T9" fmla="*/ 12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23" y="12"/>
                      </a:moveTo>
                      <a:lnTo>
                        <a:pt x="14" y="16"/>
                      </a:lnTo>
                      <a:lnTo>
                        <a:pt x="0" y="3"/>
                      </a:lnTo>
                      <a:lnTo>
                        <a:pt x="13" y="0"/>
                      </a:lnTo>
                      <a:lnTo>
                        <a:pt x="23" y="12"/>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40" name="Freeform 168">
                  <a:extLst>
                    <a:ext uri="{FF2B5EF4-FFF2-40B4-BE49-F238E27FC236}">
                      <a16:creationId xmlns:a16="http://schemas.microsoft.com/office/drawing/2014/main" id="{2B1647B2-D645-AB6B-4508-C0D8A1FF8121}"/>
                    </a:ext>
                  </a:extLst>
                </p:cNvPr>
                <p:cNvSpPr>
                  <a:spLocks/>
                </p:cNvSpPr>
                <p:nvPr/>
              </p:nvSpPr>
              <p:spPr bwMode="auto">
                <a:xfrm>
                  <a:off x="2719" y="2966"/>
                  <a:ext cx="15" cy="17"/>
                </a:xfrm>
                <a:custGeom>
                  <a:avLst/>
                  <a:gdLst>
                    <a:gd name="T0" fmla="*/ 0 w 17"/>
                    <a:gd name="T1" fmla="*/ 7 h 17"/>
                    <a:gd name="T2" fmla="*/ 3 w 17"/>
                    <a:gd name="T3" fmla="*/ 0 h 17"/>
                    <a:gd name="T4" fmla="*/ 16 w 17"/>
                    <a:gd name="T5" fmla="*/ 12 h 17"/>
                    <a:gd name="T6" fmla="*/ 11 w 17"/>
                    <a:gd name="T7" fmla="*/ 16 h 17"/>
                    <a:gd name="T8" fmla="*/ 0 w 17"/>
                    <a:gd name="T9" fmla="*/ 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7"/>
                      </a:moveTo>
                      <a:lnTo>
                        <a:pt x="3" y="0"/>
                      </a:lnTo>
                      <a:lnTo>
                        <a:pt x="16" y="12"/>
                      </a:lnTo>
                      <a:lnTo>
                        <a:pt x="11" y="16"/>
                      </a:lnTo>
                      <a:lnTo>
                        <a:pt x="0" y="7"/>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641" name="Freeform 169">
                  <a:extLst>
                    <a:ext uri="{FF2B5EF4-FFF2-40B4-BE49-F238E27FC236}">
                      <a16:creationId xmlns:a16="http://schemas.microsoft.com/office/drawing/2014/main" id="{8D5995DD-223A-A533-DDA9-E245826BB58D}"/>
                    </a:ext>
                  </a:extLst>
                </p:cNvPr>
                <p:cNvSpPr>
                  <a:spLocks/>
                </p:cNvSpPr>
                <p:nvPr/>
              </p:nvSpPr>
              <p:spPr bwMode="auto">
                <a:xfrm>
                  <a:off x="2704" y="2961"/>
                  <a:ext cx="21" cy="18"/>
                </a:xfrm>
                <a:custGeom>
                  <a:avLst/>
                  <a:gdLst>
                    <a:gd name="T0" fmla="*/ 22 w 23"/>
                    <a:gd name="T1" fmla="*/ 13 h 19"/>
                    <a:gd name="T2" fmla="*/ 4 w 23"/>
                    <a:gd name="T3" fmla="*/ 18 h 19"/>
                    <a:gd name="T4" fmla="*/ 0 w 23"/>
                    <a:gd name="T5" fmla="*/ 4 h 19"/>
                    <a:gd name="T6" fmla="*/ 16 w 23"/>
                    <a:gd name="T7" fmla="*/ 0 h 19"/>
                    <a:gd name="T8" fmla="*/ 22 w 23"/>
                    <a:gd name="T9" fmla="*/ 13 h 19"/>
                    <a:gd name="T10" fmla="*/ 0 60000 65536"/>
                    <a:gd name="T11" fmla="*/ 0 60000 65536"/>
                    <a:gd name="T12" fmla="*/ 0 60000 65536"/>
                    <a:gd name="T13" fmla="*/ 0 60000 65536"/>
                    <a:gd name="T14" fmla="*/ 0 60000 65536"/>
                    <a:gd name="T15" fmla="*/ 0 w 23"/>
                    <a:gd name="T16" fmla="*/ 0 h 19"/>
                    <a:gd name="T17" fmla="*/ 23 w 23"/>
                    <a:gd name="T18" fmla="*/ 19 h 19"/>
                  </a:gdLst>
                  <a:ahLst/>
                  <a:cxnLst>
                    <a:cxn ang="T10">
                      <a:pos x="T0" y="T1"/>
                    </a:cxn>
                    <a:cxn ang="T11">
                      <a:pos x="T2" y="T3"/>
                    </a:cxn>
                    <a:cxn ang="T12">
                      <a:pos x="T4" y="T5"/>
                    </a:cxn>
                    <a:cxn ang="T13">
                      <a:pos x="T6" y="T7"/>
                    </a:cxn>
                    <a:cxn ang="T14">
                      <a:pos x="T8" y="T9"/>
                    </a:cxn>
                  </a:cxnLst>
                  <a:rect l="T15" t="T16" r="T17" b="T18"/>
                  <a:pathLst>
                    <a:path w="23" h="19">
                      <a:moveTo>
                        <a:pt x="22" y="13"/>
                      </a:moveTo>
                      <a:lnTo>
                        <a:pt x="4" y="18"/>
                      </a:lnTo>
                      <a:lnTo>
                        <a:pt x="0" y="4"/>
                      </a:lnTo>
                      <a:lnTo>
                        <a:pt x="16" y="0"/>
                      </a:lnTo>
                      <a:lnTo>
                        <a:pt x="22" y="13"/>
                      </a:lnTo>
                    </a:path>
                  </a:pathLst>
                </a:custGeom>
                <a:solidFill>
                  <a:srgbClr val="9DB9D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grpSp>
        <p:grpSp>
          <p:nvGrpSpPr>
            <p:cNvPr id="23598" name="Group 170">
              <a:extLst>
                <a:ext uri="{FF2B5EF4-FFF2-40B4-BE49-F238E27FC236}">
                  <a16:creationId xmlns:a16="http://schemas.microsoft.com/office/drawing/2014/main" id="{E643A0BC-0AFC-C028-5524-D59F1DDA99DE}"/>
                </a:ext>
              </a:extLst>
            </p:cNvPr>
            <p:cNvGrpSpPr>
              <a:grpSpLocks/>
            </p:cNvGrpSpPr>
            <p:nvPr/>
          </p:nvGrpSpPr>
          <p:grpSpPr bwMode="auto">
            <a:xfrm>
              <a:off x="1722" y="2178"/>
              <a:ext cx="226" cy="144"/>
              <a:chOff x="1248" y="2880"/>
              <a:chExt cx="389" cy="514"/>
            </a:xfrm>
          </p:grpSpPr>
          <p:sp>
            <p:nvSpPr>
              <p:cNvPr id="24518" name="Freeform 171">
                <a:extLst>
                  <a:ext uri="{FF2B5EF4-FFF2-40B4-BE49-F238E27FC236}">
                    <a16:creationId xmlns:a16="http://schemas.microsoft.com/office/drawing/2014/main" id="{5C5B0636-B160-7470-9683-4E254DE010B6}"/>
                  </a:ext>
                </a:extLst>
              </p:cNvPr>
              <p:cNvSpPr>
                <a:spLocks/>
              </p:cNvSpPr>
              <p:nvPr/>
            </p:nvSpPr>
            <p:spPr bwMode="auto">
              <a:xfrm>
                <a:off x="1449" y="2880"/>
                <a:ext cx="58" cy="263"/>
              </a:xfrm>
              <a:custGeom>
                <a:avLst/>
                <a:gdLst>
                  <a:gd name="T0" fmla="*/ 0 w 63"/>
                  <a:gd name="T1" fmla="*/ 262 h 277"/>
                  <a:gd name="T2" fmla="*/ 15 w 63"/>
                  <a:gd name="T3" fmla="*/ 2 h 277"/>
                  <a:gd name="T4" fmla="*/ 28 w 63"/>
                  <a:gd name="T5" fmla="*/ 0 h 277"/>
                  <a:gd name="T6" fmla="*/ 41 w 63"/>
                  <a:gd name="T7" fmla="*/ 2 h 277"/>
                  <a:gd name="T8" fmla="*/ 62 w 63"/>
                  <a:gd name="T9" fmla="*/ 262 h 277"/>
                  <a:gd name="T10" fmla="*/ 59 w 63"/>
                  <a:gd name="T11" fmla="*/ 264 h 277"/>
                  <a:gd name="T12" fmla="*/ 56 w 63"/>
                  <a:gd name="T13" fmla="*/ 267 h 277"/>
                  <a:gd name="T14" fmla="*/ 52 w 63"/>
                  <a:gd name="T15" fmla="*/ 269 h 277"/>
                  <a:gd name="T16" fmla="*/ 48 w 63"/>
                  <a:gd name="T17" fmla="*/ 271 h 277"/>
                  <a:gd name="T18" fmla="*/ 42 w 63"/>
                  <a:gd name="T19" fmla="*/ 273 h 277"/>
                  <a:gd name="T20" fmla="*/ 36 w 63"/>
                  <a:gd name="T21" fmla="*/ 275 h 277"/>
                  <a:gd name="T22" fmla="*/ 32 w 63"/>
                  <a:gd name="T23" fmla="*/ 276 h 277"/>
                  <a:gd name="T24" fmla="*/ 29 w 63"/>
                  <a:gd name="T25" fmla="*/ 276 h 277"/>
                  <a:gd name="T26" fmla="*/ 25 w 63"/>
                  <a:gd name="T27" fmla="*/ 276 h 277"/>
                  <a:gd name="T28" fmla="*/ 20 w 63"/>
                  <a:gd name="T29" fmla="*/ 275 h 277"/>
                  <a:gd name="T30" fmla="*/ 17 w 63"/>
                  <a:gd name="T31" fmla="*/ 274 h 277"/>
                  <a:gd name="T32" fmla="*/ 14 w 63"/>
                  <a:gd name="T33" fmla="*/ 273 h 277"/>
                  <a:gd name="T34" fmla="*/ 11 w 63"/>
                  <a:gd name="T35" fmla="*/ 273 h 277"/>
                  <a:gd name="T36" fmla="*/ 9 w 63"/>
                  <a:gd name="T37" fmla="*/ 271 h 277"/>
                  <a:gd name="T38" fmla="*/ 5 w 63"/>
                  <a:gd name="T39" fmla="*/ 269 h 277"/>
                  <a:gd name="T40" fmla="*/ 2 w 63"/>
                  <a:gd name="T41" fmla="*/ 267 h 277"/>
                  <a:gd name="T42" fmla="*/ 1 w 63"/>
                  <a:gd name="T43" fmla="*/ 264 h 277"/>
                  <a:gd name="T44" fmla="*/ 0 w 63"/>
                  <a:gd name="T45" fmla="*/ 263 h 277"/>
                  <a:gd name="T46" fmla="*/ 0 w 63"/>
                  <a:gd name="T47" fmla="*/ 262 h 27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
                  <a:gd name="T73" fmla="*/ 0 h 277"/>
                  <a:gd name="T74" fmla="*/ 63 w 63"/>
                  <a:gd name="T75" fmla="*/ 277 h 27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 h="277">
                    <a:moveTo>
                      <a:pt x="0" y="262"/>
                    </a:moveTo>
                    <a:lnTo>
                      <a:pt x="15" y="2"/>
                    </a:lnTo>
                    <a:lnTo>
                      <a:pt x="28" y="0"/>
                    </a:lnTo>
                    <a:lnTo>
                      <a:pt x="41" y="2"/>
                    </a:lnTo>
                    <a:lnTo>
                      <a:pt x="62" y="262"/>
                    </a:lnTo>
                    <a:lnTo>
                      <a:pt x="59" y="264"/>
                    </a:lnTo>
                    <a:lnTo>
                      <a:pt x="56" y="267"/>
                    </a:lnTo>
                    <a:lnTo>
                      <a:pt x="52" y="269"/>
                    </a:lnTo>
                    <a:lnTo>
                      <a:pt x="48" y="271"/>
                    </a:lnTo>
                    <a:lnTo>
                      <a:pt x="42" y="273"/>
                    </a:lnTo>
                    <a:lnTo>
                      <a:pt x="36" y="275"/>
                    </a:lnTo>
                    <a:lnTo>
                      <a:pt x="32" y="276"/>
                    </a:lnTo>
                    <a:lnTo>
                      <a:pt x="29" y="276"/>
                    </a:lnTo>
                    <a:lnTo>
                      <a:pt x="25" y="276"/>
                    </a:lnTo>
                    <a:lnTo>
                      <a:pt x="20" y="275"/>
                    </a:lnTo>
                    <a:lnTo>
                      <a:pt x="17" y="274"/>
                    </a:lnTo>
                    <a:lnTo>
                      <a:pt x="14" y="273"/>
                    </a:lnTo>
                    <a:lnTo>
                      <a:pt x="11" y="273"/>
                    </a:lnTo>
                    <a:lnTo>
                      <a:pt x="9" y="271"/>
                    </a:lnTo>
                    <a:lnTo>
                      <a:pt x="5" y="269"/>
                    </a:lnTo>
                    <a:lnTo>
                      <a:pt x="2" y="267"/>
                    </a:lnTo>
                    <a:lnTo>
                      <a:pt x="1" y="264"/>
                    </a:lnTo>
                    <a:lnTo>
                      <a:pt x="0" y="263"/>
                    </a:lnTo>
                    <a:lnTo>
                      <a:pt x="0" y="262"/>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19" name="Freeform 172">
                <a:extLst>
                  <a:ext uri="{FF2B5EF4-FFF2-40B4-BE49-F238E27FC236}">
                    <a16:creationId xmlns:a16="http://schemas.microsoft.com/office/drawing/2014/main" id="{ECEF91E6-2B77-A116-9B70-5980EC9D7789}"/>
                  </a:ext>
                </a:extLst>
              </p:cNvPr>
              <p:cNvSpPr>
                <a:spLocks/>
              </p:cNvSpPr>
              <p:nvPr/>
            </p:nvSpPr>
            <p:spPr bwMode="auto">
              <a:xfrm>
                <a:off x="1503" y="2912"/>
                <a:ext cx="57" cy="263"/>
              </a:xfrm>
              <a:custGeom>
                <a:avLst/>
                <a:gdLst>
                  <a:gd name="T0" fmla="*/ 0 w 62"/>
                  <a:gd name="T1" fmla="*/ 261 h 276"/>
                  <a:gd name="T2" fmla="*/ 15 w 62"/>
                  <a:gd name="T3" fmla="*/ 2 h 276"/>
                  <a:gd name="T4" fmla="*/ 28 w 62"/>
                  <a:gd name="T5" fmla="*/ 0 h 276"/>
                  <a:gd name="T6" fmla="*/ 39 w 62"/>
                  <a:gd name="T7" fmla="*/ 2 h 276"/>
                  <a:gd name="T8" fmla="*/ 61 w 62"/>
                  <a:gd name="T9" fmla="*/ 261 h 276"/>
                  <a:gd name="T10" fmla="*/ 58 w 62"/>
                  <a:gd name="T11" fmla="*/ 264 h 276"/>
                  <a:gd name="T12" fmla="*/ 55 w 62"/>
                  <a:gd name="T13" fmla="*/ 266 h 276"/>
                  <a:gd name="T14" fmla="*/ 51 w 62"/>
                  <a:gd name="T15" fmla="*/ 268 h 276"/>
                  <a:gd name="T16" fmla="*/ 47 w 62"/>
                  <a:gd name="T17" fmla="*/ 270 h 276"/>
                  <a:gd name="T18" fmla="*/ 41 w 62"/>
                  <a:gd name="T19" fmla="*/ 272 h 276"/>
                  <a:gd name="T20" fmla="*/ 35 w 62"/>
                  <a:gd name="T21" fmla="*/ 275 h 276"/>
                  <a:gd name="T22" fmla="*/ 32 w 62"/>
                  <a:gd name="T23" fmla="*/ 275 h 276"/>
                  <a:gd name="T24" fmla="*/ 29 w 62"/>
                  <a:gd name="T25" fmla="*/ 275 h 276"/>
                  <a:gd name="T26" fmla="*/ 25 w 62"/>
                  <a:gd name="T27" fmla="*/ 275 h 276"/>
                  <a:gd name="T28" fmla="*/ 21 w 62"/>
                  <a:gd name="T29" fmla="*/ 275 h 276"/>
                  <a:gd name="T30" fmla="*/ 17 w 62"/>
                  <a:gd name="T31" fmla="*/ 274 h 276"/>
                  <a:gd name="T32" fmla="*/ 14 w 62"/>
                  <a:gd name="T33" fmla="*/ 272 h 276"/>
                  <a:gd name="T34" fmla="*/ 12 w 62"/>
                  <a:gd name="T35" fmla="*/ 271 h 276"/>
                  <a:gd name="T36" fmla="*/ 8 w 62"/>
                  <a:gd name="T37" fmla="*/ 270 h 276"/>
                  <a:gd name="T38" fmla="*/ 6 w 62"/>
                  <a:gd name="T39" fmla="*/ 268 h 276"/>
                  <a:gd name="T40" fmla="*/ 2 w 62"/>
                  <a:gd name="T41" fmla="*/ 266 h 276"/>
                  <a:gd name="T42" fmla="*/ 1 w 62"/>
                  <a:gd name="T43" fmla="*/ 264 h 276"/>
                  <a:gd name="T44" fmla="*/ 0 w 62"/>
                  <a:gd name="T45" fmla="*/ 262 h 276"/>
                  <a:gd name="T46" fmla="*/ 0 w 62"/>
                  <a:gd name="T47" fmla="*/ 261 h 2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2"/>
                  <a:gd name="T73" fmla="*/ 0 h 276"/>
                  <a:gd name="T74" fmla="*/ 62 w 62"/>
                  <a:gd name="T75" fmla="*/ 276 h 27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2" h="276">
                    <a:moveTo>
                      <a:pt x="0" y="261"/>
                    </a:moveTo>
                    <a:lnTo>
                      <a:pt x="15" y="2"/>
                    </a:lnTo>
                    <a:lnTo>
                      <a:pt x="28" y="0"/>
                    </a:lnTo>
                    <a:lnTo>
                      <a:pt x="39" y="2"/>
                    </a:lnTo>
                    <a:lnTo>
                      <a:pt x="61" y="261"/>
                    </a:lnTo>
                    <a:lnTo>
                      <a:pt x="58" y="264"/>
                    </a:lnTo>
                    <a:lnTo>
                      <a:pt x="55" y="266"/>
                    </a:lnTo>
                    <a:lnTo>
                      <a:pt x="51" y="268"/>
                    </a:lnTo>
                    <a:lnTo>
                      <a:pt x="47" y="270"/>
                    </a:lnTo>
                    <a:lnTo>
                      <a:pt x="41" y="272"/>
                    </a:lnTo>
                    <a:lnTo>
                      <a:pt x="35" y="275"/>
                    </a:lnTo>
                    <a:lnTo>
                      <a:pt x="32" y="275"/>
                    </a:lnTo>
                    <a:lnTo>
                      <a:pt x="29" y="275"/>
                    </a:lnTo>
                    <a:lnTo>
                      <a:pt x="25" y="275"/>
                    </a:lnTo>
                    <a:lnTo>
                      <a:pt x="21" y="275"/>
                    </a:lnTo>
                    <a:lnTo>
                      <a:pt x="17" y="274"/>
                    </a:lnTo>
                    <a:lnTo>
                      <a:pt x="14" y="272"/>
                    </a:lnTo>
                    <a:lnTo>
                      <a:pt x="12" y="271"/>
                    </a:lnTo>
                    <a:lnTo>
                      <a:pt x="8" y="270"/>
                    </a:lnTo>
                    <a:lnTo>
                      <a:pt x="6" y="268"/>
                    </a:lnTo>
                    <a:lnTo>
                      <a:pt x="2" y="266"/>
                    </a:lnTo>
                    <a:lnTo>
                      <a:pt x="1" y="264"/>
                    </a:lnTo>
                    <a:lnTo>
                      <a:pt x="0" y="262"/>
                    </a:lnTo>
                    <a:lnTo>
                      <a:pt x="0" y="261"/>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20" name="Freeform 173">
                <a:extLst>
                  <a:ext uri="{FF2B5EF4-FFF2-40B4-BE49-F238E27FC236}">
                    <a16:creationId xmlns:a16="http://schemas.microsoft.com/office/drawing/2014/main" id="{B2A787FB-6F97-D094-1422-9B242227E113}"/>
                  </a:ext>
                </a:extLst>
              </p:cNvPr>
              <p:cNvSpPr>
                <a:spLocks/>
              </p:cNvSpPr>
              <p:nvPr/>
            </p:nvSpPr>
            <p:spPr bwMode="auto">
              <a:xfrm>
                <a:off x="1475" y="2880"/>
                <a:ext cx="31" cy="263"/>
              </a:xfrm>
              <a:custGeom>
                <a:avLst/>
                <a:gdLst>
                  <a:gd name="T0" fmla="*/ 6 w 34"/>
                  <a:gd name="T1" fmla="*/ 276 h 277"/>
                  <a:gd name="T2" fmla="*/ 10 w 34"/>
                  <a:gd name="T3" fmla="*/ 276 h 277"/>
                  <a:gd name="T4" fmla="*/ 13 w 34"/>
                  <a:gd name="T5" fmla="*/ 275 h 277"/>
                  <a:gd name="T6" fmla="*/ 17 w 34"/>
                  <a:gd name="T7" fmla="*/ 274 h 277"/>
                  <a:gd name="T8" fmla="*/ 19 w 34"/>
                  <a:gd name="T9" fmla="*/ 273 h 277"/>
                  <a:gd name="T10" fmla="*/ 24 w 34"/>
                  <a:gd name="T11" fmla="*/ 271 h 277"/>
                  <a:gd name="T12" fmla="*/ 26 w 34"/>
                  <a:gd name="T13" fmla="*/ 270 h 277"/>
                  <a:gd name="T14" fmla="*/ 28 w 34"/>
                  <a:gd name="T15" fmla="*/ 269 h 277"/>
                  <a:gd name="T16" fmla="*/ 30 w 34"/>
                  <a:gd name="T17" fmla="*/ 267 h 277"/>
                  <a:gd name="T18" fmla="*/ 32 w 34"/>
                  <a:gd name="T19" fmla="*/ 264 h 277"/>
                  <a:gd name="T20" fmla="*/ 33 w 34"/>
                  <a:gd name="T21" fmla="*/ 262 h 277"/>
                  <a:gd name="T22" fmla="*/ 12 w 34"/>
                  <a:gd name="T23" fmla="*/ 2 h 277"/>
                  <a:gd name="T24" fmla="*/ 0 w 34"/>
                  <a:gd name="T25" fmla="*/ 0 h 277"/>
                  <a:gd name="T26" fmla="*/ 0 w 34"/>
                  <a:gd name="T27" fmla="*/ 276 h 277"/>
                  <a:gd name="T28" fmla="*/ 6 w 34"/>
                  <a:gd name="T29" fmla="*/ 276 h 27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277"/>
                  <a:gd name="T47" fmla="*/ 34 w 34"/>
                  <a:gd name="T48" fmla="*/ 277 h 27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277">
                    <a:moveTo>
                      <a:pt x="6" y="276"/>
                    </a:moveTo>
                    <a:lnTo>
                      <a:pt x="10" y="276"/>
                    </a:lnTo>
                    <a:lnTo>
                      <a:pt x="13" y="275"/>
                    </a:lnTo>
                    <a:lnTo>
                      <a:pt x="17" y="274"/>
                    </a:lnTo>
                    <a:lnTo>
                      <a:pt x="19" y="273"/>
                    </a:lnTo>
                    <a:lnTo>
                      <a:pt x="24" y="271"/>
                    </a:lnTo>
                    <a:lnTo>
                      <a:pt x="26" y="270"/>
                    </a:lnTo>
                    <a:lnTo>
                      <a:pt x="28" y="269"/>
                    </a:lnTo>
                    <a:lnTo>
                      <a:pt x="30" y="267"/>
                    </a:lnTo>
                    <a:lnTo>
                      <a:pt x="32" y="264"/>
                    </a:lnTo>
                    <a:lnTo>
                      <a:pt x="33" y="262"/>
                    </a:lnTo>
                    <a:lnTo>
                      <a:pt x="12" y="2"/>
                    </a:lnTo>
                    <a:lnTo>
                      <a:pt x="0" y="0"/>
                    </a:lnTo>
                    <a:lnTo>
                      <a:pt x="0" y="276"/>
                    </a:lnTo>
                    <a:lnTo>
                      <a:pt x="6" y="27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21" name="Freeform 174">
                <a:extLst>
                  <a:ext uri="{FF2B5EF4-FFF2-40B4-BE49-F238E27FC236}">
                    <a16:creationId xmlns:a16="http://schemas.microsoft.com/office/drawing/2014/main" id="{D10D3F4E-BE89-5666-83A7-32746E01393B}"/>
                  </a:ext>
                </a:extLst>
              </p:cNvPr>
              <p:cNvSpPr>
                <a:spLocks/>
              </p:cNvSpPr>
              <p:nvPr/>
            </p:nvSpPr>
            <p:spPr bwMode="auto">
              <a:xfrm>
                <a:off x="1449" y="3160"/>
                <a:ext cx="167" cy="186"/>
              </a:xfrm>
              <a:custGeom>
                <a:avLst/>
                <a:gdLst>
                  <a:gd name="T0" fmla="*/ 181 w 182"/>
                  <a:gd name="T1" fmla="*/ 0 h 195"/>
                  <a:gd name="T2" fmla="*/ 0 w 182"/>
                  <a:gd name="T3" fmla="*/ 103 h 195"/>
                  <a:gd name="T4" fmla="*/ 0 w 182"/>
                  <a:gd name="T5" fmla="*/ 194 h 195"/>
                  <a:gd name="T6" fmla="*/ 181 w 182"/>
                  <a:gd name="T7" fmla="*/ 89 h 195"/>
                  <a:gd name="T8" fmla="*/ 181 w 182"/>
                  <a:gd name="T9" fmla="*/ 0 h 195"/>
                  <a:gd name="T10" fmla="*/ 0 60000 65536"/>
                  <a:gd name="T11" fmla="*/ 0 60000 65536"/>
                  <a:gd name="T12" fmla="*/ 0 60000 65536"/>
                  <a:gd name="T13" fmla="*/ 0 60000 65536"/>
                  <a:gd name="T14" fmla="*/ 0 60000 65536"/>
                  <a:gd name="T15" fmla="*/ 0 w 182"/>
                  <a:gd name="T16" fmla="*/ 0 h 195"/>
                  <a:gd name="T17" fmla="*/ 182 w 182"/>
                  <a:gd name="T18" fmla="*/ 195 h 195"/>
                </a:gdLst>
                <a:ahLst/>
                <a:cxnLst>
                  <a:cxn ang="T10">
                    <a:pos x="T0" y="T1"/>
                  </a:cxn>
                  <a:cxn ang="T11">
                    <a:pos x="T2" y="T3"/>
                  </a:cxn>
                  <a:cxn ang="T12">
                    <a:pos x="T4" y="T5"/>
                  </a:cxn>
                  <a:cxn ang="T13">
                    <a:pos x="T6" y="T7"/>
                  </a:cxn>
                  <a:cxn ang="T14">
                    <a:pos x="T8" y="T9"/>
                  </a:cxn>
                </a:cxnLst>
                <a:rect l="T15" t="T16" r="T17" b="T18"/>
                <a:pathLst>
                  <a:path w="182" h="195">
                    <a:moveTo>
                      <a:pt x="181" y="0"/>
                    </a:moveTo>
                    <a:lnTo>
                      <a:pt x="0" y="103"/>
                    </a:lnTo>
                    <a:lnTo>
                      <a:pt x="0" y="194"/>
                    </a:lnTo>
                    <a:lnTo>
                      <a:pt x="181" y="89"/>
                    </a:lnTo>
                    <a:lnTo>
                      <a:pt x="181"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22" name="Freeform 175">
                <a:extLst>
                  <a:ext uri="{FF2B5EF4-FFF2-40B4-BE49-F238E27FC236}">
                    <a16:creationId xmlns:a16="http://schemas.microsoft.com/office/drawing/2014/main" id="{4C9D9B01-3638-7C0F-792B-793C1727F389}"/>
                  </a:ext>
                </a:extLst>
              </p:cNvPr>
              <p:cNvSpPr>
                <a:spLocks/>
              </p:cNvSpPr>
              <p:nvPr/>
            </p:nvSpPr>
            <p:spPr bwMode="auto">
              <a:xfrm>
                <a:off x="1248" y="3139"/>
                <a:ext cx="202" cy="207"/>
              </a:xfrm>
              <a:custGeom>
                <a:avLst/>
                <a:gdLst>
                  <a:gd name="T0" fmla="*/ 0 w 220"/>
                  <a:gd name="T1" fmla="*/ 0 h 217"/>
                  <a:gd name="T2" fmla="*/ 219 w 220"/>
                  <a:gd name="T3" fmla="*/ 125 h 217"/>
                  <a:gd name="T4" fmla="*/ 219 w 220"/>
                  <a:gd name="T5" fmla="*/ 216 h 217"/>
                  <a:gd name="T6" fmla="*/ 0 w 220"/>
                  <a:gd name="T7" fmla="*/ 90 h 217"/>
                  <a:gd name="T8" fmla="*/ 0 w 220"/>
                  <a:gd name="T9" fmla="*/ 0 h 217"/>
                  <a:gd name="T10" fmla="*/ 0 60000 65536"/>
                  <a:gd name="T11" fmla="*/ 0 60000 65536"/>
                  <a:gd name="T12" fmla="*/ 0 60000 65536"/>
                  <a:gd name="T13" fmla="*/ 0 60000 65536"/>
                  <a:gd name="T14" fmla="*/ 0 60000 65536"/>
                  <a:gd name="T15" fmla="*/ 0 w 220"/>
                  <a:gd name="T16" fmla="*/ 0 h 217"/>
                  <a:gd name="T17" fmla="*/ 220 w 220"/>
                  <a:gd name="T18" fmla="*/ 217 h 217"/>
                </a:gdLst>
                <a:ahLst/>
                <a:cxnLst>
                  <a:cxn ang="T10">
                    <a:pos x="T0" y="T1"/>
                  </a:cxn>
                  <a:cxn ang="T11">
                    <a:pos x="T2" y="T3"/>
                  </a:cxn>
                  <a:cxn ang="T12">
                    <a:pos x="T4" y="T5"/>
                  </a:cxn>
                  <a:cxn ang="T13">
                    <a:pos x="T6" y="T7"/>
                  </a:cxn>
                  <a:cxn ang="T14">
                    <a:pos x="T8" y="T9"/>
                  </a:cxn>
                </a:cxnLst>
                <a:rect l="T15" t="T16" r="T17" b="T18"/>
                <a:pathLst>
                  <a:path w="220" h="217">
                    <a:moveTo>
                      <a:pt x="0" y="0"/>
                    </a:moveTo>
                    <a:lnTo>
                      <a:pt x="219" y="125"/>
                    </a:lnTo>
                    <a:lnTo>
                      <a:pt x="219" y="216"/>
                    </a:lnTo>
                    <a:lnTo>
                      <a:pt x="0" y="90"/>
                    </a:lnTo>
                    <a:lnTo>
                      <a:pt x="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23" name="Freeform 176">
                <a:extLst>
                  <a:ext uri="{FF2B5EF4-FFF2-40B4-BE49-F238E27FC236}">
                    <a16:creationId xmlns:a16="http://schemas.microsoft.com/office/drawing/2014/main" id="{8F63C69A-18F6-75A8-5E8C-B9C5AED23D49}"/>
                  </a:ext>
                </a:extLst>
              </p:cNvPr>
              <p:cNvSpPr>
                <a:spLocks/>
              </p:cNvSpPr>
              <p:nvPr/>
            </p:nvSpPr>
            <p:spPr bwMode="auto">
              <a:xfrm>
                <a:off x="1248" y="3040"/>
                <a:ext cx="368" cy="219"/>
              </a:xfrm>
              <a:custGeom>
                <a:avLst/>
                <a:gdLst>
                  <a:gd name="T0" fmla="*/ 400 w 401"/>
                  <a:gd name="T1" fmla="*/ 126 h 231"/>
                  <a:gd name="T2" fmla="*/ 219 w 401"/>
                  <a:gd name="T3" fmla="*/ 230 h 231"/>
                  <a:gd name="T4" fmla="*/ 0 w 401"/>
                  <a:gd name="T5" fmla="*/ 103 h 231"/>
                  <a:gd name="T6" fmla="*/ 180 w 401"/>
                  <a:gd name="T7" fmla="*/ 0 h 231"/>
                  <a:gd name="T8" fmla="*/ 400 w 401"/>
                  <a:gd name="T9" fmla="*/ 126 h 231"/>
                  <a:gd name="T10" fmla="*/ 0 60000 65536"/>
                  <a:gd name="T11" fmla="*/ 0 60000 65536"/>
                  <a:gd name="T12" fmla="*/ 0 60000 65536"/>
                  <a:gd name="T13" fmla="*/ 0 60000 65536"/>
                  <a:gd name="T14" fmla="*/ 0 60000 65536"/>
                  <a:gd name="T15" fmla="*/ 0 w 401"/>
                  <a:gd name="T16" fmla="*/ 0 h 231"/>
                  <a:gd name="T17" fmla="*/ 401 w 401"/>
                  <a:gd name="T18" fmla="*/ 231 h 231"/>
                </a:gdLst>
                <a:ahLst/>
                <a:cxnLst>
                  <a:cxn ang="T10">
                    <a:pos x="T0" y="T1"/>
                  </a:cxn>
                  <a:cxn ang="T11">
                    <a:pos x="T2" y="T3"/>
                  </a:cxn>
                  <a:cxn ang="T12">
                    <a:pos x="T4" y="T5"/>
                  </a:cxn>
                  <a:cxn ang="T13">
                    <a:pos x="T6" y="T7"/>
                  </a:cxn>
                  <a:cxn ang="T14">
                    <a:pos x="T8" y="T9"/>
                  </a:cxn>
                </a:cxnLst>
                <a:rect l="T15" t="T16" r="T17" b="T18"/>
                <a:pathLst>
                  <a:path w="401" h="231">
                    <a:moveTo>
                      <a:pt x="400" y="126"/>
                    </a:moveTo>
                    <a:lnTo>
                      <a:pt x="219" y="230"/>
                    </a:lnTo>
                    <a:lnTo>
                      <a:pt x="0" y="103"/>
                    </a:lnTo>
                    <a:lnTo>
                      <a:pt x="180" y="0"/>
                    </a:lnTo>
                    <a:lnTo>
                      <a:pt x="400" y="12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24" name="Freeform 177">
                <a:extLst>
                  <a:ext uri="{FF2B5EF4-FFF2-40B4-BE49-F238E27FC236}">
                    <a16:creationId xmlns:a16="http://schemas.microsoft.com/office/drawing/2014/main" id="{4068D7CB-35C7-AA0D-E247-CFBEDB3B126D}"/>
                  </a:ext>
                </a:extLst>
              </p:cNvPr>
              <p:cNvSpPr>
                <a:spLocks/>
              </p:cNvSpPr>
              <p:nvPr/>
            </p:nvSpPr>
            <p:spPr bwMode="auto">
              <a:xfrm>
                <a:off x="1321" y="3149"/>
                <a:ext cx="55" cy="66"/>
              </a:xfrm>
              <a:custGeom>
                <a:avLst/>
                <a:gdLst>
                  <a:gd name="T0" fmla="*/ 58 w 59"/>
                  <a:gd name="T1" fmla="*/ 0 h 70"/>
                  <a:gd name="T2" fmla="*/ 58 w 59"/>
                  <a:gd name="T3" fmla="*/ 69 h 70"/>
                  <a:gd name="T4" fmla="*/ 0 w 59"/>
                  <a:gd name="T5" fmla="*/ 35 h 70"/>
                  <a:gd name="T6" fmla="*/ 58 w 59"/>
                  <a:gd name="T7" fmla="*/ 0 h 70"/>
                  <a:gd name="T8" fmla="*/ 0 60000 65536"/>
                  <a:gd name="T9" fmla="*/ 0 60000 65536"/>
                  <a:gd name="T10" fmla="*/ 0 60000 65536"/>
                  <a:gd name="T11" fmla="*/ 0 60000 65536"/>
                  <a:gd name="T12" fmla="*/ 0 w 59"/>
                  <a:gd name="T13" fmla="*/ 0 h 70"/>
                  <a:gd name="T14" fmla="*/ 59 w 59"/>
                  <a:gd name="T15" fmla="*/ 70 h 70"/>
                </a:gdLst>
                <a:ahLst/>
                <a:cxnLst>
                  <a:cxn ang="T8">
                    <a:pos x="T0" y="T1"/>
                  </a:cxn>
                  <a:cxn ang="T9">
                    <a:pos x="T2" y="T3"/>
                  </a:cxn>
                  <a:cxn ang="T10">
                    <a:pos x="T4" y="T5"/>
                  </a:cxn>
                  <a:cxn ang="T11">
                    <a:pos x="T6" y="T7"/>
                  </a:cxn>
                </a:cxnLst>
                <a:rect l="T12" t="T13" r="T14" b="T15"/>
                <a:pathLst>
                  <a:path w="59" h="70">
                    <a:moveTo>
                      <a:pt x="58" y="0"/>
                    </a:moveTo>
                    <a:lnTo>
                      <a:pt x="58" y="69"/>
                    </a:lnTo>
                    <a:lnTo>
                      <a:pt x="0" y="35"/>
                    </a:lnTo>
                    <a:lnTo>
                      <a:pt x="58"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25" name="Freeform 178">
                <a:extLst>
                  <a:ext uri="{FF2B5EF4-FFF2-40B4-BE49-F238E27FC236}">
                    <a16:creationId xmlns:a16="http://schemas.microsoft.com/office/drawing/2014/main" id="{72DA110D-A913-A165-0D7F-7FCE9E551DE9}"/>
                  </a:ext>
                </a:extLst>
              </p:cNvPr>
              <p:cNvSpPr>
                <a:spLocks/>
              </p:cNvSpPr>
              <p:nvPr/>
            </p:nvSpPr>
            <p:spPr bwMode="auto">
              <a:xfrm>
                <a:off x="1461" y="3260"/>
                <a:ext cx="30" cy="61"/>
              </a:xfrm>
              <a:custGeom>
                <a:avLst/>
                <a:gdLst>
                  <a:gd name="T0" fmla="*/ 32 w 33"/>
                  <a:gd name="T1" fmla="*/ 0 h 64"/>
                  <a:gd name="T2" fmla="*/ 0 w 33"/>
                  <a:gd name="T3" fmla="*/ 18 h 64"/>
                  <a:gd name="T4" fmla="*/ 0 w 33"/>
                  <a:gd name="T5" fmla="*/ 63 h 64"/>
                  <a:gd name="T6" fmla="*/ 32 w 33"/>
                  <a:gd name="T7" fmla="*/ 45 h 64"/>
                  <a:gd name="T8" fmla="*/ 32 w 33"/>
                  <a:gd name="T9" fmla="*/ 0 h 64"/>
                  <a:gd name="T10" fmla="*/ 0 60000 65536"/>
                  <a:gd name="T11" fmla="*/ 0 60000 65536"/>
                  <a:gd name="T12" fmla="*/ 0 60000 65536"/>
                  <a:gd name="T13" fmla="*/ 0 60000 65536"/>
                  <a:gd name="T14" fmla="*/ 0 60000 65536"/>
                  <a:gd name="T15" fmla="*/ 0 w 33"/>
                  <a:gd name="T16" fmla="*/ 0 h 64"/>
                  <a:gd name="T17" fmla="*/ 33 w 33"/>
                  <a:gd name="T18" fmla="*/ 64 h 64"/>
                </a:gdLst>
                <a:ahLst/>
                <a:cxnLst>
                  <a:cxn ang="T10">
                    <a:pos x="T0" y="T1"/>
                  </a:cxn>
                  <a:cxn ang="T11">
                    <a:pos x="T2" y="T3"/>
                  </a:cxn>
                  <a:cxn ang="T12">
                    <a:pos x="T4" y="T5"/>
                  </a:cxn>
                  <a:cxn ang="T13">
                    <a:pos x="T6" y="T7"/>
                  </a:cxn>
                  <a:cxn ang="T14">
                    <a:pos x="T8" y="T9"/>
                  </a:cxn>
                </a:cxnLst>
                <a:rect l="T15" t="T16" r="T17" b="T18"/>
                <a:pathLst>
                  <a:path w="33" h="64">
                    <a:moveTo>
                      <a:pt x="32" y="0"/>
                    </a:moveTo>
                    <a:lnTo>
                      <a:pt x="0" y="18"/>
                    </a:lnTo>
                    <a:lnTo>
                      <a:pt x="0" y="63"/>
                    </a:lnTo>
                    <a:lnTo>
                      <a:pt x="32" y="45"/>
                    </a:lnTo>
                    <a:lnTo>
                      <a:pt x="32"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26" name="Freeform 179">
                <a:extLst>
                  <a:ext uri="{FF2B5EF4-FFF2-40B4-BE49-F238E27FC236}">
                    <a16:creationId xmlns:a16="http://schemas.microsoft.com/office/drawing/2014/main" id="{CC847913-761E-8958-BC7A-131FCEFFA086}"/>
                  </a:ext>
                </a:extLst>
              </p:cNvPr>
              <p:cNvSpPr>
                <a:spLocks/>
              </p:cNvSpPr>
              <p:nvPr/>
            </p:nvSpPr>
            <p:spPr bwMode="auto">
              <a:xfrm>
                <a:off x="1265" y="3238"/>
                <a:ext cx="99" cy="99"/>
              </a:xfrm>
              <a:custGeom>
                <a:avLst/>
                <a:gdLst>
                  <a:gd name="T0" fmla="*/ 0 w 107"/>
                  <a:gd name="T1" fmla="*/ 0 h 104"/>
                  <a:gd name="T2" fmla="*/ 106 w 107"/>
                  <a:gd name="T3" fmla="*/ 61 h 104"/>
                  <a:gd name="T4" fmla="*/ 106 w 107"/>
                  <a:gd name="T5" fmla="*/ 103 h 104"/>
                  <a:gd name="T6" fmla="*/ 0 w 107"/>
                  <a:gd name="T7" fmla="*/ 42 h 104"/>
                  <a:gd name="T8" fmla="*/ 0 w 107"/>
                  <a:gd name="T9" fmla="*/ 0 h 104"/>
                  <a:gd name="T10" fmla="*/ 0 60000 65536"/>
                  <a:gd name="T11" fmla="*/ 0 60000 65536"/>
                  <a:gd name="T12" fmla="*/ 0 60000 65536"/>
                  <a:gd name="T13" fmla="*/ 0 60000 65536"/>
                  <a:gd name="T14" fmla="*/ 0 60000 65536"/>
                  <a:gd name="T15" fmla="*/ 0 w 107"/>
                  <a:gd name="T16" fmla="*/ 0 h 104"/>
                  <a:gd name="T17" fmla="*/ 107 w 107"/>
                  <a:gd name="T18" fmla="*/ 104 h 104"/>
                </a:gdLst>
                <a:ahLst/>
                <a:cxnLst>
                  <a:cxn ang="T10">
                    <a:pos x="T0" y="T1"/>
                  </a:cxn>
                  <a:cxn ang="T11">
                    <a:pos x="T2" y="T3"/>
                  </a:cxn>
                  <a:cxn ang="T12">
                    <a:pos x="T4" y="T5"/>
                  </a:cxn>
                  <a:cxn ang="T13">
                    <a:pos x="T6" y="T7"/>
                  </a:cxn>
                  <a:cxn ang="T14">
                    <a:pos x="T8" y="T9"/>
                  </a:cxn>
                </a:cxnLst>
                <a:rect l="T15" t="T16" r="T17" b="T18"/>
                <a:pathLst>
                  <a:path w="107" h="104">
                    <a:moveTo>
                      <a:pt x="0" y="0"/>
                    </a:moveTo>
                    <a:lnTo>
                      <a:pt x="106" y="61"/>
                    </a:lnTo>
                    <a:lnTo>
                      <a:pt x="106" y="103"/>
                    </a:lnTo>
                    <a:lnTo>
                      <a:pt x="0" y="42"/>
                    </a:lnTo>
                    <a:lnTo>
                      <a:pt x="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27" name="Freeform 180">
                <a:extLst>
                  <a:ext uri="{FF2B5EF4-FFF2-40B4-BE49-F238E27FC236}">
                    <a16:creationId xmlns:a16="http://schemas.microsoft.com/office/drawing/2014/main" id="{23247267-4190-E7A3-0DEF-F8DB63450D75}"/>
                  </a:ext>
                </a:extLst>
              </p:cNvPr>
              <p:cNvSpPr>
                <a:spLocks/>
              </p:cNvSpPr>
              <p:nvPr/>
            </p:nvSpPr>
            <p:spPr bwMode="auto">
              <a:xfrm>
                <a:off x="1362" y="3273"/>
                <a:ext cx="37" cy="64"/>
              </a:xfrm>
              <a:custGeom>
                <a:avLst/>
                <a:gdLst>
                  <a:gd name="T0" fmla="*/ 40 w 41"/>
                  <a:gd name="T1" fmla="*/ 0 h 67"/>
                  <a:gd name="T2" fmla="*/ 0 w 41"/>
                  <a:gd name="T3" fmla="*/ 22 h 67"/>
                  <a:gd name="T4" fmla="*/ 0 w 41"/>
                  <a:gd name="T5" fmla="*/ 66 h 67"/>
                  <a:gd name="T6" fmla="*/ 40 w 41"/>
                  <a:gd name="T7" fmla="*/ 43 h 67"/>
                  <a:gd name="T8" fmla="*/ 40 w 41"/>
                  <a:gd name="T9" fmla="*/ 0 h 67"/>
                  <a:gd name="T10" fmla="*/ 0 60000 65536"/>
                  <a:gd name="T11" fmla="*/ 0 60000 65536"/>
                  <a:gd name="T12" fmla="*/ 0 60000 65536"/>
                  <a:gd name="T13" fmla="*/ 0 60000 65536"/>
                  <a:gd name="T14" fmla="*/ 0 60000 65536"/>
                  <a:gd name="T15" fmla="*/ 0 w 41"/>
                  <a:gd name="T16" fmla="*/ 0 h 67"/>
                  <a:gd name="T17" fmla="*/ 41 w 41"/>
                  <a:gd name="T18" fmla="*/ 67 h 67"/>
                </a:gdLst>
                <a:ahLst/>
                <a:cxnLst>
                  <a:cxn ang="T10">
                    <a:pos x="T0" y="T1"/>
                  </a:cxn>
                  <a:cxn ang="T11">
                    <a:pos x="T2" y="T3"/>
                  </a:cxn>
                  <a:cxn ang="T12">
                    <a:pos x="T4" y="T5"/>
                  </a:cxn>
                  <a:cxn ang="T13">
                    <a:pos x="T6" y="T7"/>
                  </a:cxn>
                  <a:cxn ang="T14">
                    <a:pos x="T8" y="T9"/>
                  </a:cxn>
                </a:cxnLst>
                <a:rect l="T15" t="T16" r="T17" b="T18"/>
                <a:pathLst>
                  <a:path w="41" h="67">
                    <a:moveTo>
                      <a:pt x="40" y="0"/>
                    </a:moveTo>
                    <a:lnTo>
                      <a:pt x="0" y="22"/>
                    </a:lnTo>
                    <a:lnTo>
                      <a:pt x="0" y="66"/>
                    </a:lnTo>
                    <a:lnTo>
                      <a:pt x="40" y="43"/>
                    </a:lnTo>
                    <a:lnTo>
                      <a:pt x="4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28" name="Freeform 181">
                <a:extLst>
                  <a:ext uri="{FF2B5EF4-FFF2-40B4-BE49-F238E27FC236}">
                    <a16:creationId xmlns:a16="http://schemas.microsoft.com/office/drawing/2014/main" id="{0FD4A0BE-8308-A54F-203F-D01F949BB380}"/>
                  </a:ext>
                </a:extLst>
              </p:cNvPr>
              <p:cNvSpPr>
                <a:spLocks/>
              </p:cNvSpPr>
              <p:nvPr/>
            </p:nvSpPr>
            <p:spPr bwMode="auto">
              <a:xfrm>
                <a:off x="1265" y="3217"/>
                <a:ext cx="134" cy="80"/>
              </a:xfrm>
              <a:custGeom>
                <a:avLst/>
                <a:gdLst>
                  <a:gd name="T0" fmla="*/ 145 w 146"/>
                  <a:gd name="T1" fmla="*/ 61 h 84"/>
                  <a:gd name="T2" fmla="*/ 105 w 146"/>
                  <a:gd name="T3" fmla="*/ 83 h 84"/>
                  <a:gd name="T4" fmla="*/ 0 w 146"/>
                  <a:gd name="T5" fmla="*/ 21 h 84"/>
                  <a:gd name="T6" fmla="*/ 37 w 146"/>
                  <a:gd name="T7" fmla="*/ 0 h 84"/>
                  <a:gd name="T8" fmla="*/ 145 w 146"/>
                  <a:gd name="T9" fmla="*/ 61 h 84"/>
                  <a:gd name="T10" fmla="*/ 0 60000 65536"/>
                  <a:gd name="T11" fmla="*/ 0 60000 65536"/>
                  <a:gd name="T12" fmla="*/ 0 60000 65536"/>
                  <a:gd name="T13" fmla="*/ 0 60000 65536"/>
                  <a:gd name="T14" fmla="*/ 0 60000 65536"/>
                  <a:gd name="T15" fmla="*/ 0 w 146"/>
                  <a:gd name="T16" fmla="*/ 0 h 84"/>
                  <a:gd name="T17" fmla="*/ 146 w 146"/>
                  <a:gd name="T18" fmla="*/ 84 h 84"/>
                </a:gdLst>
                <a:ahLst/>
                <a:cxnLst>
                  <a:cxn ang="T10">
                    <a:pos x="T0" y="T1"/>
                  </a:cxn>
                  <a:cxn ang="T11">
                    <a:pos x="T2" y="T3"/>
                  </a:cxn>
                  <a:cxn ang="T12">
                    <a:pos x="T4" y="T5"/>
                  </a:cxn>
                  <a:cxn ang="T13">
                    <a:pos x="T6" y="T7"/>
                  </a:cxn>
                  <a:cxn ang="T14">
                    <a:pos x="T8" y="T9"/>
                  </a:cxn>
                </a:cxnLst>
                <a:rect l="T15" t="T16" r="T17" b="T18"/>
                <a:pathLst>
                  <a:path w="146" h="84">
                    <a:moveTo>
                      <a:pt x="145" y="61"/>
                    </a:moveTo>
                    <a:lnTo>
                      <a:pt x="105" y="83"/>
                    </a:lnTo>
                    <a:lnTo>
                      <a:pt x="0" y="21"/>
                    </a:lnTo>
                    <a:lnTo>
                      <a:pt x="37" y="0"/>
                    </a:lnTo>
                    <a:lnTo>
                      <a:pt x="145" y="61"/>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29" name="Freeform 182">
                <a:extLst>
                  <a:ext uri="{FF2B5EF4-FFF2-40B4-BE49-F238E27FC236}">
                    <a16:creationId xmlns:a16="http://schemas.microsoft.com/office/drawing/2014/main" id="{87E5C4E8-8717-B11B-14CD-DF225C2E748C}"/>
                  </a:ext>
                </a:extLst>
              </p:cNvPr>
              <p:cNvSpPr>
                <a:spLocks/>
              </p:cNvSpPr>
              <p:nvPr/>
            </p:nvSpPr>
            <p:spPr bwMode="auto">
              <a:xfrm>
                <a:off x="1514" y="3229"/>
                <a:ext cx="30" cy="61"/>
              </a:xfrm>
              <a:custGeom>
                <a:avLst/>
                <a:gdLst>
                  <a:gd name="T0" fmla="*/ 31 w 32"/>
                  <a:gd name="T1" fmla="*/ 0 h 64"/>
                  <a:gd name="T2" fmla="*/ 0 w 32"/>
                  <a:gd name="T3" fmla="*/ 18 h 64"/>
                  <a:gd name="T4" fmla="*/ 0 w 32"/>
                  <a:gd name="T5" fmla="*/ 63 h 64"/>
                  <a:gd name="T6" fmla="*/ 31 w 32"/>
                  <a:gd name="T7" fmla="*/ 45 h 64"/>
                  <a:gd name="T8" fmla="*/ 31 w 32"/>
                  <a:gd name="T9" fmla="*/ 0 h 64"/>
                  <a:gd name="T10" fmla="*/ 0 60000 65536"/>
                  <a:gd name="T11" fmla="*/ 0 60000 65536"/>
                  <a:gd name="T12" fmla="*/ 0 60000 65536"/>
                  <a:gd name="T13" fmla="*/ 0 60000 65536"/>
                  <a:gd name="T14" fmla="*/ 0 60000 65536"/>
                  <a:gd name="T15" fmla="*/ 0 w 32"/>
                  <a:gd name="T16" fmla="*/ 0 h 64"/>
                  <a:gd name="T17" fmla="*/ 32 w 32"/>
                  <a:gd name="T18" fmla="*/ 64 h 64"/>
                </a:gdLst>
                <a:ahLst/>
                <a:cxnLst>
                  <a:cxn ang="T10">
                    <a:pos x="T0" y="T1"/>
                  </a:cxn>
                  <a:cxn ang="T11">
                    <a:pos x="T2" y="T3"/>
                  </a:cxn>
                  <a:cxn ang="T12">
                    <a:pos x="T4" y="T5"/>
                  </a:cxn>
                  <a:cxn ang="T13">
                    <a:pos x="T6" y="T7"/>
                  </a:cxn>
                  <a:cxn ang="T14">
                    <a:pos x="T8" y="T9"/>
                  </a:cxn>
                </a:cxnLst>
                <a:rect l="T15" t="T16" r="T17" b="T18"/>
                <a:pathLst>
                  <a:path w="32" h="64">
                    <a:moveTo>
                      <a:pt x="31" y="0"/>
                    </a:moveTo>
                    <a:lnTo>
                      <a:pt x="0" y="18"/>
                    </a:lnTo>
                    <a:lnTo>
                      <a:pt x="0" y="63"/>
                    </a:lnTo>
                    <a:lnTo>
                      <a:pt x="31" y="45"/>
                    </a:lnTo>
                    <a:lnTo>
                      <a:pt x="31"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30" name="Freeform 183">
                <a:extLst>
                  <a:ext uri="{FF2B5EF4-FFF2-40B4-BE49-F238E27FC236}">
                    <a16:creationId xmlns:a16="http://schemas.microsoft.com/office/drawing/2014/main" id="{5052766F-35D6-792F-784E-D6460770D92C}"/>
                  </a:ext>
                </a:extLst>
              </p:cNvPr>
              <p:cNvSpPr>
                <a:spLocks/>
              </p:cNvSpPr>
              <p:nvPr/>
            </p:nvSpPr>
            <p:spPr bwMode="auto">
              <a:xfrm>
                <a:off x="1248" y="3104"/>
                <a:ext cx="54" cy="68"/>
              </a:xfrm>
              <a:custGeom>
                <a:avLst/>
                <a:gdLst>
                  <a:gd name="T0" fmla="*/ 58 w 59"/>
                  <a:gd name="T1" fmla="*/ 0 h 71"/>
                  <a:gd name="T2" fmla="*/ 58 w 59"/>
                  <a:gd name="T3" fmla="*/ 70 h 71"/>
                  <a:gd name="T4" fmla="*/ 0 w 59"/>
                  <a:gd name="T5" fmla="*/ 36 h 71"/>
                  <a:gd name="T6" fmla="*/ 58 w 59"/>
                  <a:gd name="T7" fmla="*/ 0 h 71"/>
                  <a:gd name="T8" fmla="*/ 0 60000 65536"/>
                  <a:gd name="T9" fmla="*/ 0 60000 65536"/>
                  <a:gd name="T10" fmla="*/ 0 60000 65536"/>
                  <a:gd name="T11" fmla="*/ 0 60000 65536"/>
                  <a:gd name="T12" fmla="*/ 0 w 59"/>
                  <a:gd name="T13" fmla="*/ 0 h 71"/>
                  <a:gd name="T14" fmla="*/ 59 w 59"/>
                  <a:gd name="T15" fmla="*/ 71 h 71"/>
                </a:gdLst>
                <a:ahLst/>
                <a:cxnLst>
                  <a:cxn ang="T8">
                    <a:pos x="T0" y="T1"/>
                  </a:cxn>
                  <a:cxn ang="T9">
                    <a:pos x="T2" y="T3"/>
                  </a:cxn>
                  <a:cxn ang="T10">
                    <a:pos x="T4" y="T5"/>
                  </a:cxn>
                  <a:cxn ang="T11">
                    <a:pos x="T6" y="T7"/>
                  </a:cxn>
                </a:cxnLst>
                <a:rect l="T12" t="T13" r="T14" b="T15"/>
                <a:pathLst>
                  <a:path w="59" h="71">
                    <a:moveTo>
                      <a:pt x="58" y="0"/>
                    </a:moveTo>
                    <a:lnTo>
                      <a:pt x="58" y="70"/>
                    </a:lnTo>
                    <a:lnTo>
                      <a:pt x="0" y="36"/>
                    </a:lnTo>
                    <a:lnTo>
                      <a:pt x="58"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31" name="Freeform 184">
                <a:extLst>
                  <a:ext uri="{FF2B5EF4-FFF2-40B4-BE49-F238E27FC236}">
                    <a16:creationId xmlns:a16="http://schemas.microsoft.com/office/drawing/2014/main" id="{0D8AE223-189D-1A34-DA80-BAC41DCE27FB}"/>
                  </a:ext>
                </a:extLst>
              </p:cNvPr>
              <p:cNvSpPr>
                <a:spLocks/>
              </p:cNvSpPr>
              <p:nvPr/>
            </p:nvSpPr>
            <p:spPr bwMode="auto">
              <a:xfrm>
                <a:off x="1301" y="3004"/>
                <a:ext cx="166" cy="167"/>
              </a:xfrm>
              <a:custGeom>
                <a:avLst/>
                <a:gdLst>
                  <a:gd name="T0" fmla="*/ 180 w 181"/>
                  <a:gd name="T1" fmla="*/ 69 h 175"/>
                  <a:gd name="T2" fmla="*/ 0 w 181"/>
                  <a:gd name="T3" fmla="*/ 174 h 175"/>
                  <a:gd name="T4" fmla="*/ 0 w 181"/>
                  <a:gd name="T5" fmla="*/ 104 h 175"/>
                  <a:gd name="T6" fmla="*/ 180 w 181"/>
                  <a:gd name="T7" fmla="*/ 0 h 175"/>
                  <a:gd name="T8" fmla="*/ 180 w 181"/>
                  <a:gd name="T9" fmla="*/ 69 h 175"/>
                  <a:gd name="T10" fmla="*/ 0 60000 65536"/>
                  <a:gd name="T11" fmla="*/ 0 60000 65536"/>
                  <a:gd name="T12" fmla="*/ 0 60000 65536"/>
                  <a:gd name="T13" fmla="*/ 0 60000 65536"/>
                  <a:gd name="T14" fmla="*/ 0 60000 65536"/>
                  <a:gd name="T15" fmla="*/ 0 w 181"/>
                  <a:gd name="T16" fmla="*/ 0 h 175"/>
                  <a:gd name="T17" fmla="*/ 181 w 181"/>
                  <a:gd name="T18" fmla="*/ 175 h 175"/>
                </a:gdLst>
                <a:ahLst/>
                <a:cxnLst>
                  <a:cxn ang="T10">
                    <a:pos x="T0" y="T1"/>
                  </a:cxn>
                  <a:cxn ang="T11">
                    <a:pos x="T2" y="T3"/>
                  </a:cxn>
                  <a:cxn ang="T12">
                    <a:pos x="T4" y="T5"/>
                  </a:cxn>
                  <a:cxn ang="T13">
                    <a:pos x="T6" y="T7"/>
                  </a:cxn>
                  <a:cxn ang="T14">
                    <a:pos x="T8" y="T9"/>
                  </a:cxn>
                </a:cxnLst>
                <a:rect l="T15" t="T16" r="T17" b="T18"/>
                <a:pathLst>
                  <a:path w="181" h="175">
                    <a:moveTo>
                      <a:pt x="180" y="69"/>
                    </a:moveTo>
                    <a:lnTo>
                      <a:pt x="0" y="174"/>
                    </a:lnTo>
                    <a:lnTo>
                      <a:pt x="0" y="104"/>
                    </a:lnTo>
                    <a:lnTo>
                      <a:pt x="180" y="0"/>
                    </a:lnTo>
                    <a:lnTo>
                      <a:pt x="180" y="69"/>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32" name="Freeform 185">
                <a:extLst>
                  <a:ext uri="{FF2B5EF4-FFF2-40B4-BE49-F238E27FC236}">
                    <a16:creationId xmlns:a16="http://schemas.microsoft.com/office/drawing/2014/main" id="{7FB97F03-DF09-8FA4-FFA0-8D8AF53E72D2}"/>
                  </a:ext>
                </a:extLst>
              </p:cNvPr>
              <p:cNvSpPr>
                <a:spLocks/>
              </p:cNvSpPr>
              <p:nvPr/>
            </p:nvSpPr>
            <p:spPr bwMode="auto">
              <a:xfrm>
                <a:off x="1321" y="3149"/>
                <a:ext cx="55" cy="66"/>
              </a:xfrm>
              <a:custGeom>
                <a:avLst/>
                <a:gdLst>
                  <a:gd name="T0" fmla="*/ 58 w 59"/>
                  <a:gd name="T1" fmla="*/ 0 h 70"/>
                  <a:gd name="T2" fmla="*/ 58 w 59"/>
                  <a:gd name="T3" fmla="*/ 69 h 70"/>
                  <a:gd name="T4" fmla="*/ 0 w 59"/>
                  <a:gd name="T5" fmla="*/ 35 h 70"/>
                  <a:gd name="T6" fmla="*/ 58 w 59"/>
                  <a:gd name="T7" fmla="*/ 0 h 70"/>
                  <a:gd name="T8" fmla="*/ 0 60000 65536"/>
                  <a:gd name="T9" fmla="*/ 0 60000 65536"/>
                  <a:gd name="T10" fmla="*/ 0 60000 65536"/>
                  <a:gd name="T11" fmla="*/ 0 60000 65536"/>
                  <a:gd name="T12" fmla="*/ 0 w 59"/>
                  <a:gd name="T13" fmla="*/ 0 h 70"/>
                  <a:gd name="T14" fmla="*/ 59 w 59"/>
                  <a:gd name="T15" fmla="*/ 70 h 70"/>
                </a:gdLst>
                <a:ahLst/>
                <a:cxnLst>
                  <a:cxn ang="T8">
                    <a:pos x="T0" y="T1"/>
                  </a:cxn>
                  <a:cxn ang="T9">
                    <a:pos x="T2" y="T3"/>
                  </a:cxn>
                  <a:cxn ang="T10">
                    <a:pos x="T4" y="T5"/>
                  </a:cxn>
                  <a:cxn ang="T11">
                    <a:pos x="T6" y="T7"/>
                  </a:cxn>
                </a:cxnLst>
                <a:rect l="T12" t="T13" r="T14" b="T15"/>
                <a:pathLst>
                  <a:path w="59" h="70">
                    <a:moveTo>
                      <a:pt x="58" y="0"/>
                    </a:moveTo>
                    <a:lnTo>
                      <a:pt x="58" y="69"/>
                    </a:lnTo>
                    <a:lnTo>
                      <a:pt x="0" y="35"/>
                    </a:lnTo>
                    <a:lnTo>
                      <a:pt x="58"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33" name="Freeform 186">
                <a:extLst>
                  <a:ext uri="{FF2B5EF4-FFF2-40B4-BE49-F238E27FC236}">
                    <a16:creationId xmlns:a16="http://schemas.microsoft.com/office/drawing/2014/main" id="{AD17E93C-4F93-8FAF-3A11-112A00C575FE}"/>
                  </a:ext>
                </a:extLst>
              </p:cNvPr>
              <p:cNvSpPr>
                <a:spLocks/>
              </p:cNvSpPr>
              <p:nvPr/>
            </p:nvSpPr>
            <p:spPr bwMode="auto">
              <a:xfrm>
                <a:off x="1375" y="3048"/>
                <a:ext cx="167" cy="167"/>
              </a:xfrm>
              <a:custGeom>
                <a:avLst/>
                <a:gdLst>
                  <a:gd name="T0" fmla="*/ 181 w 182"/>
                  <a:gd name="T1" fmla="*/ 70 h 176"/>
                  <a:gd name="T2" fmla="*/ 0 w 182"/>
                  <a:gd name="T3" fmla="*/ 175 h 176"/>
                  <a:gd name="T4" fmla="*/ 0 w 182"/>
                  <a:gd name="T5" fmla="*/ 105 h 176"/>
                  <a:gd name="T6" fmla="*/ 181 w 182"/>
                  <a:gd name="T7" fmla="*/ 0 h 176"/>
                  <a:gd name="T8" fmla="*/ 181 w 182"/>
                  <a:gd name="T9" fmla="*/ 70 h 176"/>
                  <a:gd name="T10" fmla="*/ 0 60000 65536"/>
                  <a:gd name="T11" fmla="*/ 0 60000 65536"/>
                  <a:gd name="T12" fmla="*/ 0 60000 65536"/>
                  <a:gd name="T13" fmla="*/ 0 60000 65536"/>
                  <a:gd name="T14" fmla="*/ 0 60000 65536"/>
                  <a:gd name="T15" fmla="*/ 0 w 182"/>
                  <a:gd name="T16" fmla="*/ 0 h 176"/>
                  <a:gd name="T17" fmla="*/ 182 w 182"/>
                  <a:gd name="T18" fmla="*/ 176 h 176"/>
                </a:gdLst>
                <a:ahLst/>
                <a:cxnLst>
                  <a:cxn ang="T10">
                    <a:pos x="T0" y="T1"/>
                  </a:cxn>
                  <a:cxn ang="T11">
                    <a:pos x="T2" y="T3"/>
                  </a:cxn>
                  <a:cxn ang="T12">
                    <a:pos x="T4" y="T5"/>
                  </a:cxn>
                  <a:cxn ang="T13">
                    <a:pos x="T6" y="T7"/>
                  </a:cxn>
                  <a:cxn ang="T14">
                    <a:pos x="T8" y="T9"/>
                  </a:cxn>
                </a:cxnLst>
                <a:rect l="T15" t="T16" r="T17" b="T18"/>
                <a:pathLst>
                  <a:path w="182" h="176">
                    <a:moveTo>
                      <a:pt x="181" y="70"/>
                    </a:moveTo>
                    <a:lnTo>
                      <a:pt x="0" y="175"/>
                    </a:lnTo>
                    <a:lnTo>
                      <a:pt x="0" y="105"/>
                    </a:lnTo>
                    <a:lnTo>
                      <a:pt x="181" y="0"/>
                    </a:lnTo>
                    <a:lnTo>
                      <a:pt x="181" y="7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34" name="Freeform 187">
                <a:extLst>
                  <a:ext uri="{FF2B5EF4-FFF2-40B4-BE49-F238E27FC236}">
                    <a16:creationId xmlns:a16="http://schemas.microsoft.com/office/drawing/2014/main" id="{FF4CC608-1DE0-16C5-25C2-8023B161B80F}"/>
                  </a:ext>
                </a:extLst>
              </p:cNvPr>
              <p:cNvSpPr>
                <a:spLocks/>
              </p:cNvSpPr>
              <p:nvPr/>
            </p:nvSpPr>
            <p:spPr bwMode="auto">
              <a:xfrm>
                <a:off x="1396" y="3194"/>
                <a:ext cx="53" cy="65"/>
              </a:xfrm>
              <a:custGeom>
                <a:avLst/>
                <a:gdLst>
                  <a:gd name="T0" fmla="*/ 57 w 58"/>
                  <a:gd name="T1" fmla="*/ 0 h 69"/>
                  <a:gd name="T2" fmla="*/ 57 w 58"/>
                  <a:gd name="T3" fmla="*/ 68 h 69"/>
                  <a:gd name="T4" fmla="*/ 0 w 58"/>
                  <a:gd name="T5" fmla="*/ 35 h 69"/>
                  <a:gd name="T6" fmla="*/ 57 w 58"/>
                  <a:gd name="T7" fmla="*/ 0 h 69"/>
                  <a:gd name="T8" fmla="*/ 0 60000 65536"/>
                  <a:gd name="T9" fmla="*/ 0 60000 65536"/>
                  <a:gd name="T10" fmla="*/ 0 60000 65536"/>
                  <a:gd name="T11" fmla="*/ 0 60000 65536"/>
                  <a:gd name="T12" fmla="*/ 0 w 58"/>
                  <a:gd name="T13" fmla="*/ 0 h 69"/>
                  <a:gd name="T14" fmla="*/ 58 w 58"/>
                  <a:gd name="T15" fmla="*/ 69 h 69"/>
                </a:gdLst>
                <a:ahLst/>
                <a:cxnLst>
                  <a:cxn ang="T8">
                    <a:pos x="T0" y="T1"/>
                  </a:cxn>
                  <a:cxn ang="T9">
                    <a:pos x="T2" y="T3"/>
                  </a:cxn>
                  <a:cxn ang="T10">
                    <a:pos x="T4" y="T5"/>
                  </a:cxn>
                  <a:cxn ang="T11">
                    <a:pos x="T6" y="T7"/>
                  </a:cxn>
                </a:cxnLst>
                <a:rect l="T12" t="T13" r="T14" b="T15"/>
                <a:pathLst>
                  <a:path w="58" h="69">
                    <a:moveTo>
                      <a:pt x="57" y="0"/>
                    </a:moveTo>
                    <a:lnTo>
                      <a:pt x="57" y="68"/>
                    </a:lnTo>
                    <a:lnTo>
                      <a:pt x="0" y="35"/>
                    </a:lnTo>
                    <a:lnTo>
                      <a:pt x="57"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35" name="Freeform 188">
                <a:extLst>
                  <a:ext uri="{FF2B5EF4-FFF2-40B4-BE49-F238E27FC236}">
                    <a16:creationId xmlns:a16="http://schemas.microsoft.com/office/drawing/2014/main" id="{45386033-4483-76E8-3075-3BD06815E804}"/>
                  </a:ext>
                </a:extLst>
              </p:cNvPr>
              <p:cNvSpPr>
                <a:spLocks/>
              </p:cNvSpPr>
              <p:nvPr/>
            </p:nvSpPr>
            <p:spPr bwMode="auto">
              <a:xfrm>
                <a:off x="1449" y="3095"/>
                <a:ext cx="167" cy="164"/>
              </a:xfrm>
              <a:custGeom>
                <a:avLst/>
                <a:gdLst>
                  <a:gd name="T0" fmla="*/ 181 w 182"/>
                  <a:gd name="T1" fmla="*/ 68 h 173"/>
                  <a:gd name="T2" fmla="*/ 0 w 182"/>
                  <a:gd name="T3" fmla="*/ 172 h 173"/>
                  <a:gd name="T4" fmla="*/ 0 w 182"/>
                  <a:gd name="T5" fmla="*/ 103 h 173"/>
                  <a:gd name="T6" fmla="*/ 181 w 182"/>
                  <a:gd name="T7" fmla="*/ 0 h 173"/>
                  <a:gd name="T8" fmla="*/ 181 w 182"/>
                  <a:gd name="T9" fmla="*/ 68 h 173"/>
                  <a:gd name="T10" fmla="*/ 0 60000 65536"/>
                  <a:gd name="T11" fmla="*/ 0 60000 65536"/>
                  <a:gd name="T12" fmla="*/ 0 60000 65536"/>
                  <a:gd name="T13" fmla="*/ 0 60000 65536"/>
                  <a:gd name="T14" fmla="*/ 0 60000 65536"/>
                  <a:gd name="T15" fmla="*/ 0 w 182"/>
                  <a:gd name="T16" fmla="*/ 0 h 173"/>
                  <a:gd name="T17" fmla="*/ 182 w 182"/>
                  <a:gd name="T18" fmla="*/ 173 h 173"/>
                </a:gdLst>
                <a:ahLst/>
                <a:cxnLst>
                  <a:cxn ang="T10">
                    <a:pos x="T0" y="T1"/>
                  </a:cxn>
                  <a:cxn ang="T11">
                    <a:pos x="T2" y="T3"/>
                  </a:cxn>
                  <a:cxn ang="T12">
                    <a:pos x="T4" y="T5"/>
                  </a:cxn>
                  <a:cxn ang="T13">
                    <a:pos x="T6" y="T7"/>
                  </a:cxn>
                  <a:cxn ang="T14">
                    <a:pos x="T8" y="T9"/>
                  </a:cxn>
                </a:cxnLst>
                <a:rect l="T15" t="T16" r="T17" b="T18"/>
                <a:pathLst>
                  <a:path w="182" h="173">
                    <a:moveTo>
                      <a:pt x="181" y="68"/>
                    </a:moveTo>
                    <a:lnTo>
                      <a:pt x="0" y="172"/>
                    </a:lnTo>
                    <a:lnTo>
                      <a:pt x="0" y="103"/>
                    </a:lnTo>
                    <a:lnTo>
                      <a:pt x="181" y="0"/>
                    </a:lnTo>
                    <a:lnTo>
                      <a:pt x="181" y="68"/>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36" name="Freeform 189">
                <a:extLst>
                  <a:ext uri="{FF2B5EF4-FFF2-40B4-BE49-F238E27FC236}">
                    <a16:creationId xmlns:a16="http://schemas.microsoft.com/office/drawing/2014/main" id="{034A8CAA-C525-6232-F919-BE5C53CC51B0}"/>
                  </a:ext>
                </a:extLst>
              </p:cNvPr>
              <p:cNvSpPr>
                <a:spLocks/>
              </p:cNvSpPr>
              <p:nvPr/>
            </p:nvSpPr>
            <p:spPr bwMode="auto">
              <a:xfrm>
                <a:off x="1380" y="3061"/>
                <a:ext cx="152" cy="144"/>
              </a:xfrm>
              <a:custGeom>
                <a:avLst/>
                <a:gdLst>
                  <a:gd name="T0" fmla="*/ 165 w 166"/>
                  <a:gd name="T1" fmla="*/ 55 h 152"/>
                  <a:gd name="T2" fmla="*/ 165 w 166"/>
                  <a:gd name="T3" fmla="*/ 0 h 152"/>
                  <a:gd name="T4" fmla="*/ 0 w 166"/>
                  <a:gd name="T5" fmla="*/ 93 h 152"/>
                  <a:gd name="T6" fmla="*/ 0 w 166"/>
                  <a:gd name="T7" fmla="*/ 151 h 152"/>
                  <a:gd name="T8" fmla="*/ 165 w 166"/>
                  <a:gd name="T9" fmla="*/ 55 h 152"/>
                  <a:gd name="T10" fmla="*/ 0 60000 65536"/>
                  <a:gd name="T11" fmla="*/ 0 60000 65536"/>
                  <a:gd name="T12" fmla="*/ 0 60000 65536"/>
                  <a:gd name="T13" fmla="*/ 0 60000 65536"/>
                  <a:gd name="T14" fmla="*/ 0 60000 65536"/>
                  <a:gd name="T15" fmla="*/ 0 w 166"/>
                  <a:gd name="T16" fmla="*/ 0 h 152"/>
                  <a:gd name="T17" fmla="*/ 166 w 166"/>
                  <a:gd name="T18" fmla="*/ 152 h 152"/>
                </a:gdLst>
                <a:ahLst/>
                <a:cxnLst>
                  <a:cxn ang="T10">
                    <a:pos x="T0" y="T1"/>
                  </a:cxn>
                  <a:cxn ang="T11">
                    <a:pos x="T2" y="T3"/>
                  </a:cxn>
                  <a:cxn ang="T12">
                    <a:pos x="T4" y="T5"/>
                  </a:cxn>
                  <a:cxn ang="T13">
                    <a:pos x="T6" y="T7"/>
                  </a:cxn>
                  <a:cxn ang="T14">
                    <a:pos x="T8" y="T9"/>
                  </a:cxn>
                </a:cxnLst>
                <a:rect l="T15" t="T16" r="T17" b="T18"/>
                <a:pathLst>
                  <a:path w="166" h="152">
                    <a:moveTo>
                      <a:pt x="165" y="55"/>
                    </a:moveTo>
                    <a:lnTo>
                      <a:pt x="165" y="0"/>
                    </a:lnTo>
                    <a:lnTo>
                      <a:pt x="0" y="93"/>
                    </a:lnTo>
                    <a:lnTo>
                      <a:pt x="0" y="151"/>
                    </a:lnTo>
                    <a:lnTo>
                      <a:pt x="165" y="55"/>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37" name="Freeform 190">
                <a:extLst>
                  <a:ext uri="{FF2B5EF4-FFF2-40B4-BE49-F238E27FC236}">
                    <a16:creationId xmlns:a16="http://schemas.microsoft.com/office/drawing/2014/main" id="{5DC103D7-BCC0-8C04-3D99-71A791AE6FAE}"/>
                  </a:ext>
                </a:extLst>
              </p:cNvPr>
              <p:cNvSpPr>
                <a:spLocks/>
              </p:cNvSpPr>
              <p:nvPr/>
            </p:nvSpPr>
            <p:spPr bwMode="auto">
              <a:xfrm>
                <a:off x="1568" y="3195"/>
                <a:ext cx="31" cy="61"/>
              </a:xfrm>
              <a:custGeom>
                <a:avLst/>
                <a:gdLst>
                  <a:gd name="T0" fmla="*/ 32 w 33"/>
                  <a:gd name="T1" fmla="*/ 0 h 64"/>
                  <a:gd name="T2" fmla="*/ 0 w 33"/>
                  <a:gd name="T3" fmla="*/ 18 h 64"/>
                  <a:gd name="T4" fmla="*/ 0 w 33"/>
                  <a:gd name="T5" fmla="*/ 63 h 64"/>
                  <a:gd name="T6" fmla="*/ 32 w 33"/>
                  <a:gd name="T7" fmla="*/ 45 h 64"/>
                  <a:gd name="T8" fmla="*/ 32 w 33"/>
                  <a:gd name="T9" fmla="*/ 0 h 64"/>
                  <a:gd name="T10" fmla="*/ 0 60000 65536"/>
                  <a:gd name="T11" fmla="*/ 0 60000 65536"/>
                  <a:gd name="T12" fmla="*/ 0 60000 65536"/>
                  <a:gd name="T13" fmla="*/ 0 60000 65536"/>
                  <a:gd name="T14" fmla="*/ 0 60000 65536"/>
                  <a:gd name="T15" fmla="*/ 0 w 33"/>
                  <a:gd name="T16" fmla="*/ 0 h 64"/>
                  <a:gd name="T17" fmla="*/ 33 w 33"/>
                  <a:gd name="T18" fmla="*/ 64 h 64"/>
                </a:gdLst>
                <a:ahLst/>
                <a:cxnLst>
                  <a:cxn ang="T10">
                    <a:pos x="T0" y="T1"/>
                  </a:cxn>
                  <a:cxn ang="T11">
                    <a:pos x="T2" y="T3"/>
                  </a:cxn>
                  <a:cxn ang="T12">
                    <a:pos x="T4" y="T5"/>
                  </a:cxn>
                  <a:cxn ang="T13">
                    <a:pos x="T6" y="T7"/>
                  </a:cxn>
                  <a:cxn ang="T14">
                    <a:pos x="T8" y="T9"/>
                  </a:cxn>
                </a:cxnLst>
                <a:rect l="T15" t="T16" r="T17" b="T18"/>
                <a:pathLst>
                  <a:path w="33" h="64">
                    <a:moveTo>
                      <a:pt x="32" y="0"/>
                    </a:moveTo>
                    <a:lnTo>
                      <a:pt x="0" y="18"/>
                    </a:lnTo>
                    <a:lnTo>
                      <a:pt x="0" y="63"/>
                    </a:lnTo>
                    <a:lnTo>
                      <a:pt x="32" y="45"/>
                    </a:lnTo>
                    <a:lnTo>
                      <a:pt x="32"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38" name="Freeform 191">
                <a:extLst>
                  <a:ext uri="{FF2B5EF4-FFF2-40B4-BE49-F238E27FC236}">
                    <a16:creationId xmlns:a16="http://schemas.microsoft.com/office/drawing/2014/main" id="{29D31DAD-3112-150F-9D57-DF5A30DAC062}"/>
                  </a:ext>
                </a:extLst>
              </p:cNvPr>
              <p:cNvSpPr>
                <a:spLocks/>
              </p:cNvSpPr>
              <p:nvPr/>
            </p:nvSpPr>
            <p:spPr bwMode="auto">
              <a:xfrm>
                <a:off x="1454" y="3106"/>
                <a:ext cx="152" cy="145"/>
              </a:xfrm>
              <a:custGeom>
                <a:avLst/>
                <a:gdLst>
                  <a:gd name="T0" fmla="*/ 165 w 166"/>
                  <a:gd name="T1" fmla="*/ 55 h 152"/>
                  <a:gd name="T2" fmla="*/ 165 w 166"/>
                  <a:gd name="T3" fmla="*/ 0 h 152"/>
                  <a:gd name="T4" fmla="*/ 0 w 166"/>
                  <a:gd name="T5" fmla="*/ 93 h 152"/>
                  <a:gd name="T6" fmla="*/ 0 w 166"/>
                  <a:gd name="T7" fmla="*/ 151 h 152"/>
                  <a:gd name="T8" fmla="*/ 165 w 166"/>
                  <a:gd name="T9" fmla="*/ 55 h 152"/>
                  <a:gd name="T10" fmla="*/ 0 60000 65536"/>
                  <a:gd name="T11" fmla="*/ 0 60000 65536"/>
                  <a:gd name="T12" fmla="*/ 0 60000 65536"/>
                  <a:gd name="T13" fmla="*/ 0 60000 65536"/>
                  <a:gd name="T14" fmla="*/ 0 60000 65536"/>
                  <a:gd name="T15" fmla="*/ 0 w 166"/>
                  <a:gd name="T16" fmla="*/ 0 h 152"/>
                  <a:gd name="T17" fmla="*/ 166 w 166"/>
                  <a:gd name="T18" fmla="*/ 152 h 152"/>
                </a:gdLst>
                <a:ahLst/>
                <a:cxnLst>
                  <a:cxn ang="T10">
                    <a:pos x="T0" y="T1"/>
                  </a:cxn>
                  <a:cxn ang="T11">
                    <a:pos x="T2" y="T3"/>
                  </a:cxn>
                  <a:cxn ang="T12">
                    <a:pos x="T4" y="T5"/>
                  </a:cxn>
                  <a:cxn ang="T13">
                    <a:pos x="T6" y="T7"/>
                  </a:cxn>
                  <a:cxn ang="T14">
                    <a:pos x="T8" y="T9"/>
                  </a:cxn>
                </a:cxnLst>
                <a:rect l="T15" t="T16" r="T17" b="T18"/>
                <a:pathLst>
                  <a:path w="166" h="152">
                    <a:moveTo>
                      <a:pt x="165" y="55"/>
                    </a:moveTo>
                    <a:lnTo>
                      <a:pt x="165" y="0"/>
                    </a:lnTo>
                    <a:lnTo>
                      <a:pt x="0" y="93"/>
                    </a:lnTo>
                    <a:lnTo>
                      <a:pt x="0" y="151"/>
                    </a:lnTo>
                    <a:lnTo>
                      <a:pt x="165" y="55"/>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39" name="Freeform 192">
                <a:extLst>
                  <a:ext uri="{FF2B5EF4-FFF2-40B4-BE49-F238E27FC236}">
                    <a16:creationId xmlns:a16="http://schemas.microsoft.com/office/drawing/2014/main" id="{1EF595E3-89DC-8EE6-DF89-C482B9CC0030}"/>
                  </a:ext>
                </a:extLst>
              </p:cNvPr>
              <p:cNvSpPr>
                <a:spLocks/>
              </p:cNvSpPr>
              <p:nvPr/>
            </p:nvSpPr>
            <p:spPr bwMode="auto">
              <a:xfrm>
                <a:off x="1303" y="3017"/>
                <a:ext cx="152" cy="145"/>
              </a:xfrm>
              <a:custGeom>
                <a:avLst/>
                <a:gdLst>
                  <a:gd name="T0" fmla="*/ 165 w 166"/>
                  <a:gd name="T1" fmla="*/ 55 h 153"/>
                  <a:gd name="T2" fmla="*/ 165 w 166"/>
                  <a:gd name="T3" fmla="*/ 0 h 153"/>
                  <a:gd name="T4" fmla="*/ 0 w 166"/>
                  <a:gd name="T5" fmla="*/ 93 h 153"/>
                  <a:gd name="T6" fmla="*/ 0 w 166"/>
                  <a:gd name="T7" fmla="*/ 152 h 153"/>
                  <a:gd name="T8" fmla="*/ 165 w 166"/>
                  <a:gd name="T9" fmla="*/ 55 h 153"/>
                  <a:gd name="T10" fmla="*/ 0 60000 65536"/>
                  <a:gd name="T11" fmla="*/ 0 60000 65536"/>
                  <a:gd name="T12" fmla="*/ 0 60000 65536"/>
                  <a:gd name="T13" fmla="*/ 0 60000 65536"/>
                  <a:gd name="T14" fmla="*/ 0 60000 65536"/>
                  <a:gd name="T15" fmla="*/ 0 w 166"/>
                  <a:gd name="T16" fmla="*/ 0 h 153"/>
                  <a:gd name="T17" fmla="*/ 166 w 166"/>
                  <a:gd name="T18" fmla="*/ 153 h 153"/>
                </a:gdLst>
                <a:ahLst/>
                <a:cxnLst>
                  <a:cxn ang="T10">
                    <a:pos x="T0" y="T1"/>
                  </a:cxn>
                  <a:cxn ang="T11">
                    <a:pos x="T2" y="T3"/>
                  </a:cxn>
                  <a:cxn ang="T12">
                    <a:pos x="T4" y="T5"/>
                  </a:cxn>
                  <a:cxn ang="T13">
                    <a:pos x="T6" y="T7"/>
                  </a:cxn>
                  <a:cxn ang="T14">
                    <a:pos x="T8" y="T9"/>
                  </a:cxn>
                </a:cxnLst>
                <a:rect l="T15" t="T16" r="T17" b="T18"/>
                <a:pathLst>
                  <a:path w="166" h="153">
                    <a:moveTo>
                      <a:pt x="165" y="55"/>
                    </a:moveTo>
                    <a:lnTo>
                      <a:pt x="165" y="0"/>
                    </a:lnTo>
                    <a:lnTo>
                      <a:pt x="0" y="93"/>
                    </a:lnTo>
                    <a:lnTo>
                      <a:pt x="0" y="152"/>
                    </a:lnTo>
                    <a:lnTo>
                      <a:pt x="165" y="55"/>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nvGrpSpPr>
              <p:cNvPr id="24540" name="Group 193">
                <a:extLst>
                  <a:ext uri="{FF2B5EF4-FFF2-40B4-BE49-F238E27FC236}">
                    <a16:creationId xmlns:a16="http://schemas.microsoft.com/office/drawing/2014/main" id="{E8B0AA3B-1679-2CC1-D8D9-CECA85ED06D4}"/>
                  </a:ext>
                </a:extLst>
              </p:cNvPr>
              <p:cNvGrpSpPr>
                <a:grpSpLocks/>
              </p:cNvGrpSpPr>
              <p:nvPr/>
            </p:nvGrpSpPr>
            <p:grpSpPr bwMode="auto">
              <a:xfrm>
                <a:off x="1488" y="3264"/>
                <a:ext cx="149" cy="130"/>
                <a:chOff x="2587" y="2873"/>
                <a:chExt cx="149" cy="130"/>
              </a:xfrm>
            </p:grpSpPr>
            <p:sp>
              <p:nvSpPr>
                <p:cNvPr id="24541" name="Line 194">
                  <a:extLst>
                    <a:ext uri="{FF2B5EF4-FFF2-40B4-BE49-F238E27FC236}">
                      <a16:creationId xmlns:a16="http://schemas.microsoft.com/office/drawing/2014/main" id="{D2FB0B0F-0BA9-8ED6-55C4-FD64993C1097}"/>
                    </a:ext>
                  </a:extLst>
                </p:cNvPr>
                <p:cNvSpPr>
                  <a:spLocks noChangeShapeType="1"/>
                </p:cNvSpPr>
                <p:nvPr/>
              </p:nvSpPr>
              <p:spPr bwMode="auto">
                <a:xfrm flipV="1">
                  <a:off x="2662" y="2954"/>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542" name="Freeform 195">
                  <a:extLst>
                    <a:ext uri="{FF2B5EF4-FFF2-40B4-BE49-F238E27FC236}">
                      <a16:creationId xmlns:a16="http://schemas.microsoft.com/office/drawing/2014/main" id="{74C20DFD-2E87-43F1-D198-C9F424527F24}"/>
                    </a:ext>
                  </a:extLst>
                </p:cNvPr>
                <p:cNvSpPr>
                  <a:spLocks/>
                </p:cNvSpPr>
                <p:nvPr/>
              </p:nvSpPr>
              <p:spPr bwMode="auto">
                <a:xfrm>
                  <a:off x="2658" y="2960"/>
                  <a:ext cx="16" cy="16"/>
                </a:xfrm>
                <a:custGeom>
                  <a:avLst/>
                  <a:gdLst>
                    <a:gd name="T0" fmla="*/ 9 w 17"/>
                    <a:gd name="T1" fmla="*/ 13 h 17"/>
                    <a:gd name="T2" fmla="*/ 16 w 17"/>
                    <a:gd name="T3" fmla="*/ 11 h 17"/>
                    <a:gd name="T4" fmla="*/ 16 w 17"/>
                    <a:gd name="T5" fmla="*/ 9 h 17"/>
                    <a:gd name="T6" fmla="*/ 16 w 17"/>
                    <a:gd name="T7" fmla="*/ 4 h 17"/>
                    <a:gd name="T8" fmla="*/ 12 w 17"/>
                    <a:gd name="T9" fmla="*/ 2 h 17"/>
                    <a:gd name="T10" fmla="*/ 9 w 17"/>
                    <a:gd name="T11" fmla="*/ 0 h 17"/>
                    <a:gd name="T12" fmla="*/ 6 w 17"/>
                    <a:gd name="T13" fmla="*/ 0 h 17"/>
                    <a:gd name="T14" fmla="*/ 0 w 17"/>
                    <a:gd name="T15" fmla="*/ 2 h 17"/>
                    <a:gd name="T16" fmla="*/ 0 w 17"/>
                    <a:gd name="T17" fmla="*/ 4 h 17"/>
                    <a:gd name="T18" fmla="*/ 0 w 17"/>
                    <a:gd name="T19" fmla="*/ 9 h 17"/>
                    <a:gd name="T20" fmla="*/ 3 w 17"/>
                    <a:gd name="T21" fmla="*/ 11 h 17"/>
                    <a:gd name="T22" fmla="*/ 6 w 17"/>
                    <a:gd name="T23" fmla="*/ 13 h 17"/>
                    <a:gd name="T24" fmla="*/ 6 w 17"/>
                    <a:gd name="T25" fmla="*/ 16 h 17"/>
                    <a:gd name="T26" fmla="*/ 9 w 17"/>
                    <a:gd name="T27" fmla="*/ 13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9" y="13"/>
                      </a:moveTo>
                      <a:lnTo>
                        <a:pt x="16" y="11"/>
                      </a:lnTo>
                      <a:lnTo>
                        <a:pt x="16" y="9"/>
                      </a:lnTo>
                      <a:lnTo>
                        <a:pt x="16" y="4"/>
                      </a:lnTo>
                      <a:lnTo>
                        <a:pt x="12" y="2"/>
                      </a:lnTo>
                      <a:lnTo>
                        <a:pt x="9" y="0"/>
                      </a:lnTo>
                      <a:lnTo>
                        <a:pt x="6" y="0"/>
                      </a:lnTo>
                      <a:lnTo>
                        <a:pt x="0" y="2"/>
                      </a:lnTo>
                      <a:lnTo>
                        <a:pt x="0" y="4"/>
                      </a:lnTo>
                      <a:lnTo>
                        <a:pt x="0" y="9"/>
                      </a:lnTo>
                      <a:lnTo>
                        <a:pt x="3" y="11"/>
                      </a:lnTo>
                      <a:lnTo>
                        <a:pt x="6" y="13"/>
                      </a:lnTo>
                      <a:lnTo>
                        <a:pt x="6" y="16"/>
                      </a:lnTo>
                      <a:lnTo>
                        <a:pt x="9" y="13"/>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43" name="Freeform 196">
                  <a:extLst>
                    <a:ext uri="{FF2B5EF4-FFF2-40B4-BE49-F238E27FC236}">
                      <a16:creationId xmlns:a16="http://schemas.microsoft.com/office/drawing/2014/main" id="{D8672D66-3149-E9FA-13C7-B9B7D6A6B6D3}"/>
                    </a:ext>
                  </a:extLst>
                </p:cNvPr>
                <p:cNvSpPr>
                  <a:spLocks/>
                </p:cNvSpPr>
                <p:nvPr/>
              </p:nvSpPr>
              <p:spPr bwMode="auto">
                <a:xfrm>
                  <a:off x="2658" y="2961"/>
                  <a:ext cx="16" cy="16"/>
                </a:xfrm>
                <a:custGeom>
                  <a:avLst/>
                  <a:gdLst>
                    <a:gd name="T0" fmla="*/ 0 w 17"/>
                    <a:gd name="T1" fmla="*/ 8 h 17"/>
                    <a:gd name="T2" fmla="*/ 0 w 17"/>
                    <a:gd name="T3" fmla="*/ 2 h 17"/>
                    <a:gd name="T4" fmla="*/ 0 w 17"/>
                    <a:gd name="T5" fmla="*/ 0 h 17"/>
                    <a:gd name="T6" fmla="*/ 4 w 17"/>
                    <a:gd name="T7" fmla="*/ 0 h 17"/>
                    <a:gd name="T8" fmla="*/ 8 w 17"/>
                    <a:gd name="T9" fmla="*/ 0 h 17"/>
                    <a:gd name="T10" fmla="*/ 12 w 17"/>
                    <a:gd name="T11" fmla="*/ 5 h 17"/>
                    <a:gd name="T12" fmla="*/ 16 w 17"/>
                    <a:gd name="T13" fmla="*/ 10 h 17"/>
                    <a:gd name="T14" fmla="*/ 16 w 17"/>
                    <a:gd name="T15" fmla="*/ 13 h 17"/>
                    <a:gd name="T16" fmla="*/ 12 w 17"/>
                    <a:gd name="T17" fmla="*/ 13 h 17"/>
                    <a:gd name="T18" fmla="*/ 8 w 17"/>
                    <a:gd name="T19" fmla="*/ 16 h 17"/>
                    <a:gd name="T20" fmla="*/ 8 w 17"/>
                    <a:gd name="T21" fmla="*/ 13 h 17"/>
                    <a:gd name="T22" fmla="*/ 0 w 17"/>
                    <a:gd name="T23" fmla="*/ 8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0" y="8"/>
                      </a:moveTo>
                      <a:lnTo>
                        <a:pt x="0" y="2"/>
                      </a:lnTo>
                      <a:lnTo>
                        <a:pt x="0" y="0"/>
                      </a:lnTo>
                      <a:lnTo>
                        <a:pt x="4" y="0"/>
                      </a:lnTo>
                      <a:lnTo>
                        <a:pt x="8" y="0"/>
                      </a:lnTo>
                      <a:lnTo>
                        <a:pt x="12" y="5"/>
                      </a:lnTo>
                      <a:lnTo>
                        <a:pt x="16" y="10"/>
                      </a:lnTo>
                      <a:lnTo>
                        <a:pt x="16" y="13"/>
                      </a:lnTo>
                      <a:lnTo>
                        <a:pt x="12" y="13"/>
                      </a:lnTo>
                      <a:lnTo>
                        <a:pt x="8" y="16"/>
                      </a:lnTo>
                      <a:lnTo>
                        <a:pt x="8" y="13"/>
                      </a:lnTo>
                      <a:lnTo>
                        <a:pt x="0" y="8"/>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44" name="Freeform 197">
                  <a:extLst>
                    <a:ext uri="{FF2B5EF4-FFF2-40B4-BE49-F238E27FC236}">
                      <a16:creationId xmlns:a16="http://schemas.microsoft.com/office/drawing/2014/main" id="{8C0AC33E-8A8E-2CCF-6ED9-17FFF10CE4D8}"/>
                    </a:ext>
                  </a:extLst>
                </p:cNvPr>
                <p:cNvSpPr>
                  <a:spLocks/>
                </p:cNvSpPr>
                <p:nvPr/>
              </p:nvSpPr>
              <p:spPr bwMode="auto">
                <a:xfrm>
                  <a:off x="2668" y="2960"/>
                  <a:ext cx="16" cy="16"/>
                </a:xfrm>
                <a:custGeom>
                  <a:avLst/>
                  <a:gdLst>
                    <a:gd name="T0" fmla="*/ 9 w 17"/>
                    <a:gd name="T1" fmla="*/ 16 h 17"/>
                    <a:gd name="T2" fmla="*/ 13 w 17"/>
                    <a:gd name="T3" fmla="*/ 13 h 17"/>
                    <a:gd name="T4" fmla="*/ 14 w 17"/>
                    <a:gd name="T5" fmla="*/ 12 h 17"/>
                    <a:gd name="T6" fmla="*/ 16 w 17"/>
                    <a:gd name="T7" fmla="*/ 12 h 17"/>
                    <a:gd name="T8" fmla="*/ 16 w 17"/>
                    <a:gd name="T9" fmla="*/ 10 h 17"/>
                    <a:gd name="T10" fmla="*/ 16 w 17"/>
                    <a:gd name="T11" fmla="*/ 8 h 17"/>
                    <a:gd name="T12" fmla="*/ 13 w 17"/>
                    <a:gd name="T13" fmla="*/ 3 h 17"/>
                    <a:gd name="T14" fmla="*/ 12 w 17"/>
                    <a:gd name="T15" fmla="*/ 2 h 17"/>
                    <a:gd name="T16" fmla="*/ 9 w 17"/>
                    <a:gd name="T17" fmla="*/ 0 h 17"/>
                    <a:gd name="T18" fmla="*/ 7 w 17"/>
                    <a:gd name="T19" fmla="*/ 0 h 17"/>
                    <a:gd name="T20" fmla="*/ 6 w 17"/>
                    <a:gd name="T21" fmla="*/ 0 h 17"/>
                    <a:gd name="T22" fmla="*/ 4 w 17"/>
                    <a:gd name="T23" fmla="*/ 0 h 17"/>
                    <a:gd name="T24" fmla="*/ 1 w 17"/>
                    <a:gd name="T25" fmla="*/ 1 h 17"/>
                    <a:gd name="T26" fmla="*/ 1 w 17"/>
                    <a:gd name="T27" fmla="*/ 2 h 17"/>
                    <a:gd name="T28" fmla="*/ 0 w 17"/>
                    <a:gd name="T29" fmla="*/ 3 h 17"/>
                    <a:gd name="T30" fmla="*/ 0 w 17"/>
                    <a:gd name="T31" fmla="*/ 5 h 17"/>
                    <a:gd name="T32" fmla="*/ 0 w 17"/>
                    <a:gd name="T33" fmla="*/ 8 h 17"/>
                    <a:gd name="T34" fmla="*/ 1 w 17"/>
                    <a:gd name="T35" fmla="*/ 11 h 17"/>
                    <a:gd name="T36" fmla="*/ 3 w 17"/>
                    <a:gd name="T37" fmla="*/ 13 h 17"/>
                    <a:gd name="T38" fmla="*/ 6 w 17"/>
                    <a:gd name="T39" fmla="*/ 14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10"/>
                      </a:lnTo>
                      <a:lnTo>
                        <a:pt x="16" y="8"/>
                      </a:lnTo>
                      <a:lnTo>
                        <a:pt x="13" y="3"/>
                      </a:lnTo>
                      <a:lnTo>
                        <a:pt x="12" y="2"/>
                      </a:lnTo>
                      <a:lnTo>
                        <a:pt x="9" y="0"/>
                      </a:lnTo>
                      <a:lnTo>
                        <a:pt x="7" y="0"/>
                      </a:lnTo>
                      <a:lnTo>
                        <a:pt x="6" y="0"/>
                      </a:lnTo>
                      <a:lnTo>
                        <a:pt x="4" y="0"/>
                      </a:lnTo>
                      <a:lnTo>
                        <a:pt x="1" y="1"/>
                      </a:lnTo>
                      <a:lnTo>
                        <a:pt x="1" y="2"/>
                      </a:lnTo>
                      <a:lnTo>
                        <a:pt x="0" y="3"/>
                      </a:lnTo>
                      <a:lnTo>
                        <a:pt x="0" y="5"/>
                      </a:lnTo>
                      <a:lnTo>
                        <a:pt x="0" y="8"/>
                      </a:lnTo>
                      <a:lnTo>
                        <a:pt x="1" y="11"/>
                      </a:lnTo>
                      <a:lnTo>
                        <a:pt x="3" y="13"/>
                      </a:lnTo>
                      <a:lnTo>
                        <a:pt x="6" y="14"/>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45" name="Freeform 198">
                  <a:extLst>
                    <a:ext uri="{FF2B5EF4-FFF2-40B4-BE49-F238E27FC236}">
                      <a16:creationId xmlns:a16="http://schemas.microsoft.com/office/drawing/2014/main" id="{A41C5970-9A43-F613-23CC-AAA00B1A4B0C}"/>
                    </a:ext>
                  </a:extLst>
                </p:cNvPr>
                <p:cNvSpPr>
                  <a:spLocks/>
                </p:cNvSpPr>
                <p:nvPr/>
              </p:nvSpPr>
              <p:spPr bwMode="auto">
                <a:xfrm>
                  <a:off x="2668" y="2961"/>
                  <a:ext cx="16" cy="16"/>
                </a:xfrm>
                <a:custGeom>
                  <a:avLst/>
                  <a:gdLst>
                    <a:gd name="T0" fmla="*/ 1 w 17"/>
                    <a:gd name="T1" fmla="*/ 11 h 17"/>
                    <a:gd name="T2" fmla="*/ 0 w 17"/>
                    <a:gd name="T3" fmla="*/ 7 h 17"/>
                    <a:gd name="T4" fmla="*/ 0 w 17"/>
                    <a:gd name="T5" fmla="*/ 4 h 17"/>
                    <a:gd name="T6" fmla="*/ 0 w 17"/>
                    <a:gd name="T7" fmla="*/ 2 h 17"/>
                    <a:gd name="T8" fmla="*/ 1 w 17"/>
                    <a:gd name="T9" fmla="*/ 1 h 17"/>
                    <a:gd name="T10" fmla="*/ 4 w 17"/>
                    <a:gd name="T11" fmla="*/ 0 h 17"/>
                    <a:gd name="T12" fmla="*/ 8 w 17"/>
                    <a:gd name="T13" fmla="*/ 1 h 17"/>
                    <a:gd name="T14" fmla="*/ 11 w 17"/>
                    <a:gd name="T15" fmla="*/ 2 h 17"/>
                    <a:gd name="T16" fmla="*/ 12 w 17"/>
                    <a:gd name="T17" fmla="*/ 6 h 17"/>
                    <a:gd name="T18" fmla="*/ 16 w 17"/>
                    <a:gd name="T19" fmla="*/ 8 h 17"/>
                    <a:gd name="T20" fmla="*/ 16 w 17"/>
                    <a:gd name="T21" fmla="*/ 11 h 17"/>
                    <a:gd name="T22" fmla="*/ 16 w 17"/>
                    <a:gd name="T23" fmla="*/ 14 h 17"/>
                    <a:gd name="T24" fmla="*/ 14 w 17"/>
                    <a:gd name="T25" fmla="*/ 14 h 17"/>
                    <a:gd name="T26" fmla="*/ 12 w 17"/>
                    <a:gd name="T27" fmla="*/ 16 h 17"/>
                    <a:gd name="T28" fmla="*/ 11 w 17"/>
                    <a:gd name="T29" fmla="*/ 16 h 17"/>
                    <a:gd name="T30" fmla="*/ 8 w 17"/>
                    <a:gd name="T31" fmla="*/ 14 h 17"/>
                    <a:gd name="T32" fmla="*/ 4 w 17"/>
                    <a:gd name="T33" fmla="*/ 13 h 17"/>
                    <a:gd name="T34" fmla="*/ 1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11"/>
                      </a:moveTo>
                      <a:lnTo>
                        <a:pt x="0" y="7"/>
                      </a:lnTo>
                      <a:lnTo>
                        <a:pt x="0" y="4"/>
                      </a:lnTo>
                      <a:lnTo>
                        <a:pt x="0" y="2"/>
                      </a:lnTo>
                      <a:lnTo>
                        <a:pt x="1" y="1"/>
                      </a:lnTo>
                      <a:lnTo>
                        <a:pt x="4" y="0"/>
                      </a:lnTo>
                      <a:lnTo>
                        <a:pt x="8" y="1"/>
                      </a:lnTo>
                      <a:lnTo>
                        <a:pt x="11" y="2"/>
                      </a:lnTo>
                      <a:lnTo>
                        <a:pt x="12" y="6"/>
                      </a:lnTo>
                      <a:lnTo>
                        <a:pt x="16" y="8"/>
                      </a:lnTo>
                      <a:lnTo>
                        <a:pt x="16" y="11"/>
                      </a:lnTo>
                      <a:lnTo>
                        <a:pt x="16" y="14"/>
                      </a:lnTo>
                      <a:lnTo>
                        <a:pt x="14" y="14"/>
                      </a:lnTo>
                      <a:lnTo>
                        <a:pt x="12" y="16"/>
                      </a:lnTo>
                      <a:lnTo>
                        <a:pt x="11" y="16"/>
                      </a:lnTo>
                      <a:lnTo>
                        <a:pt x="8" y="14"/>
                      </a:lnTo>
                      <a:lnTo>
                        <a:pt x="4"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46" name="Freeform 199">
                  <a:extLst>
                    <a:ext uri="{FF2B5EF4-FFF2-40B4-BE49-F238E27FC236}">
                      <a16:creationId xmlns:a16="http://schemas.microsoft.com/office/drawing/2014/main" id="{2F2C6497-CD26-559F-FF92-D09F8D1F46D8}"/>
                    </a:ext>
                  </a:extLst>
                </p:cNvPr>
                <p:cNvSpPr>
                  <a:spLocks/>
                </p:cNvSpPr>
                <p:nvPr/>
              </p:nvSpPr>
              <p:spPr bwMode="auto">
                <a:xfrm>
                  <a:off x="2670" y="2963"/>
                  <a:ext cx="16" cy="16"/>
                </a:xfrm>
                <a:custGeom>
                  <a:avLst/>
                  <a:gdLst>
                    <a:gd name="T0" fmla="*/ 3 w 17"/>
                    <a:gd name="T1" fmla="*/ 11 h 17"/>
                    <a:gd name="T2" fmla="*/ 0 w 17"/>
                    <a:gd name="T3" fmla="*/ 6 h 17"/>
                    <a:gd name="T4" fmla="*/ 0 w 17"/>
                    <a:gd name="T5" fmla="*/ 2 h 17"/>
                    <a:gd name="T6" fmla="*/ 3 w 17"/>
                    <a:gd name="T7" fmla="*/ 2 h 17"/>
                    <a:gd name="T8" fmla="*/ 6 w 17"/>
                    <a:gd name="T9" fmla="*/ 0 h 17"/>
                    <a:gd name="T10" fmla="*/ 6 w 17"/>
                    <a:gd name="T11" fmla="*/ 2 h 17"/>
                    <a:gd name="T12" fmla="*/ 16 w 17"/>
                    <a:gd name="T13" fmla="*/ 6 h 17"/>
                    <a:gd name="T14" fmla="*/ 16 w 17"/>
                    <a:gd name="T15" fmla="*/ 9 h 17"/>
                    <a:gd name="T16" fmla="*/ 16 w 17"/>
                    <a:gd name="T17" fmla="*/ 13 h 17"/>
                    <a:gd name="T18" fmla="*/ 16 w 17"/>
                    <a:gd name="T19" fmla="*/ 16 h 17"/>
                    <a:gd name="T20" fmla="*/ 12 w 17"/>
                    <a:gd name="T21" fmla="*/ 16 h 17"/>
                    <a:gd name="T22" fmla="*/ 9 w 17"/>
                    <a:gd name="T23" fmla="*/ 16 h 17"/>
                    <a:gd name="T24" fmla="*/ 3 w 17"/>
                    <a:gd name="T25" fmla="*/ 11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11"/>
                      </a:moveTo>
                      <a:lnTo>
                        <a:pt x="0" y="6"/>
                      </a:lnTo>
                      <a:lnTo>
                        <a:pt x="0" y="2"/>
                      </a:lnTo>
                      <a:lnTo>
                        <a:pt x="3" y="2"/>
                      </a:lnTo>
                      <a:lnTo>
                        <a:pt x="6" y="0"/>
                      </a:lnTo>
                      <a:lnTo>
                        <a:pt x="6" y="2"/>
                      </a:lnTo>
                      <a:lnTo>
                        <a:pt x="16" y="6"/>
                      </a:lnTo>
                      <a:lnTo>
                        <a:pt x="16" y="9"/>
                      </a:lnTo>
                      <a:lnTo>
                        <a:pt x="16" y="13"/>
                      </a:lnTo>
                      <a:lnTo>
                        <a:pt x="16" y="16"/>
                      </a:lnTo>
                      <a:lnTo>
                        <a:pt x="12" y="16"/>
                      </a:lnTo>
                      <a:lnTo>
                        <a:pt x="9" y="16"/>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47" name="Freeform 200">
                  <a:extLst>
                    <a:ext uri="{FF2B5EF4-FFF2-40B4-BE49-F238E27FC236}">
                      <a16:creationId xmlns:a16="http://schemas.microsoft.com/office/drawing/2014/main" id="{D7EF2B48-262C-98F3-3107-C9D79765637E}"/>
                    </a:ext>
                  </a:extLst>
                </p:cNvPr>
                <p:cNvSpPr>
                  <a:spLocks/>
                </p:cNvSpPr>
                <p:nvPr/>
              </p:nvSpPr>
              <p:spPr bwMode="auto">
                <a:xfrm>
                  <a:off x="2676" y="2965"/>
                  <a:ext cx="16" cy="17"/>
                </a:xfrm>
                <a:custGeom>
                  <a:avLst/>
                  <a:gdLst>
                    <a:gd name="T0" fmla="*/ 11 w 17"/>
                    <a:gd name="T1" fmla="*/ 16 h 17"/>
                    <a:gd name="T2" fmla="*/ 14 w 17"/>
                    <a:gd name="T3" fmla="*/ 13 h 17"/>
                    <a:gd name="T4" fmla="*/ 14 w 17"/>
                    <a:gd name="T5" fmla="*/ 12 h 17"/>
                    <a:gd name="T6" fmla="*/ 14 w 17"/>
                    <a:gd name="T7" fmla="*/ 11 h 17"/>
                    <a:gd name="T8" fmla="*/ 16 w 17"/>
                    <a:gd name="T9" fmla="*/ 10 h 17"/>
                    <a:gd name="T10" fmla="*/ 14 w 17"/>
                    <a:gd name="T11" fmla="*/ 6 h 17"/>
                    <a:gd name="T12" fmla="*/ 14 w 17"/>
                    <a:gd name="T13" fmla="*/ 3 h 17"/>
                    <a:gd name="T14" fmla="*/ 12 w 17"/>
                    <a:gd name="T15" fmla="*/ 1 h 17"/>
                    <a:gd name="T16" fmla="*/ 10 w 17"/>
                    <a:gd name="T17" fmla="*/ 0 h 17"/>
                    <a:gd name="T18" fmla="*/ 8 w 17"/>
                    <a:gd name="T19" fmla="*/ 0 h 17"/>
                    <a:gd name="T20" fmla="*/ 6 w 17"/>
                    <a:gd name="T21" fmla="*/ 0 h 17"/>
                    <a:gd name="T22" fmla="*/ 2 w 17"/>
                    <a:gd name="T23" fmla="*/ 1 h 17"/>
                    <a:gd name="T24" fmla="*/ 2 w 17"/>
                    <a:gd name="T25" fmla="*/ 2 h 17"/>
                    <a:gd name="T26" fmla="*/ 1 w 17"/>
                    <a:gd name="T27" fmla="*/ 3 h 17"/>
                    <a:gd name="T28" fmla="*/ 0 w 17"/>
                    <a:gd name="T29" fmla="*/ 5 h 17"/>
                    <a:gd name="T30" fmla="*/ 1 w 17"/>
                    <a:gd name="T31" fmla="*/ 8 h 17"/>
                    <a:gd name="T32" fmla="*/ 2 w 17"/>
                    <a:gd name="T33" fmla="*/ 10 h 17"/>
                    <a:gd name="T34" fmla="*/ 4 w 17"/>
                    <a:gd name="T35" fmla="*/ 13 h 17"/>
                    <a:gd name="T36" fmla="*/ 6 w 17"/>
                    <a:gd name="T37" fmla="*/ 14 h 17"/>
                    <a:gd name="T38" fmla="*/ 9 w 17"/>
                    <a:gd name="T39" fmla="*/ 16 h 17"/>
                    <a:gd name="T40" fmla="*/ 10 w 17"/>
                    <a:gd name="T41" fmla="*/ 16 h 17"/>
                    <a:gd name="T42" fmla="*/ 11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1" y="16"/>
                      </a:moveTo>
                      <a:lnTo>
                        <a:pt x="14" y="13"/>
                      </a:lnTo>
                      <a:lnTo>
                        <a:pt x="14" y="12"/>
                      </a:lnTo>
                      <a:lnTo>
                        <a:pt x="14" y="11"/>
                      </a:lnTo>
                      <a:lnTo>
                        <a:pt x="16" y="10"/>
                      </a:lnTo>
                      <a:lnTo>
                        <a:pt x="14" y="6"/>
                      </a:lnTo>
                      <a:lnTo>
                        <a:pt x="14" y="3"/>
                      </a:lnTo>
                      <a:lnTo>
                        <a:pt x="12" y="1"/>
                      </a:lnTo>
                      <a:lnTo>
                        <a:pt x="10" y="0"/>
                      </a:lnTo>
                      <a:lnTo>
                        <a:pt x="8" y="0"/>
                      </a:lnTo>
                      <a:lnTo>
                        <a:pt x="6" y="0"/>
                      </a:lnTo>
                      <a:lnTo>
                        <a:pt x="2" y="1"/>
                      </a:lnTo>
                      <a:lnTo>
                        <a:pt x="2" y="2"/>
                      </a:lnTo>
                      <a:lnTo>
                        <a:pt x="1" y="3"/>
                      </a:lnTo>
                      <a:lnTo>
                        <a:pt x="0" y="5"/>
                      </a:lnTo>
                      <a:lnTo>
                        <a:pt x="1" y="8"/>
                      </a:lnTo>
                      <a:lnTo>
                        <a:pt x="2" y="10"/>
                      </a:lnTo>
                      <a:lnTo>
                        <a:pt x="4" y="13"/>
                      </a:lnTo>
                      <a:lnTo>
                        <a:pt x="6" y="14"/>
                      </a:lnTo>
                      <a:lnTo>
                        <a:pt x="9" y="16"/>
                      </a:lnTo>
                      <a:lnTo>
                        <a:pt x="10" y="16"/>
                      </a:lnTo>
                      <a:lnTo>
                        <a:pt x="1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48" name="Freeform 201">
                  <a:extLst>
                    <a:ext uri="{FF2B5EF4-FFF2-40B4-BE49-F238E27FC236}">
                      <a16:creationId xmlns:a16="http://schemas.microsoft.com/office/drawing/2014/main" id="{15352B7F-5C4F-746C-F5A0-BD969D7E7F5E}"/>
                    </a:ext>
                  </a:extLst>
                </p:cNvPr>
                <p:cNvSpPr>
                  <a:spLocks/>
                </p:cNvSpPr>
                <p:nvPr/>
              </p:nvSpPr>
              <p:spPr bwMode="auto">
                <a:xfrm>
                  <a:off x="2676" y="2966"/>
                  <a:ext cx="16" cy="17"/>
                </a:xfrm>
                <a:custGeom>
                  <a:avLst/>
                  <a:gdLst>
                    <a:gd name="T0" fmla="*/ 2 w 17"/>
                    <a:gd name="T1" fmla="*/ 9 h 17"/>
                    <a:gd name="T2" fmla="*/ 1 w 17"/>
                    <a:gd name="T3" fmla="*/ 7 h 17"/>
                    <a:gd name="T4" fmla="*/ 0 w 17"/>
                    <a:gd name="T5" fmla="*/ 4 h 17"/>
                    <a:gd name="T6" fmla="*/ 1 w 17"/>
                    <a:gd name="T7" fmla="*/ 2 h 17"/>
                    <a:gd name="T8" fmla="*/ 2 w 17"/>
                    <a:gd name="T9" fmla="*/ 1 h 17"/>
                    <a:gd name="T10" fmla="*/ 2 w 17"/>
                    <a:gd name="T11" fmla="*/ 0 h 17"/>
                    <a:gd name="T12" fmla="*/ 5 w 17"/>
                    <a:gd name="T13" fmla="*/ 0 h 17"/>
                    <a:gd name="T14" fmla="*/ 8 w 17"/>
                    <a:gd name="T15" fmla="*/ 1 h 17"/>
                    <a:gd name="T16" fmla="*/ 10 w 17"/>
                    <a:gd name="T17" fmla="*/ 2 h 17"/>
                    <a:gd name="T18" fmla="*/ 14 w 17"/>
                    <a:gd name="T19" fmla="*/ 6 h 17"/>
                    <a:gd name="T20" fmla="*/ 14 w 17"/>
                    <a:gd name="T21" fmla="*/ 8 h 17"/>
                    <a:gd name="T22" fmla="*/ 16 w 17"/>
                    <a:gd name="T23" fmla="*/ 11 h 17"/>
                    <a:gd name="T24" fmla="*/ 14 w 17"/>
                    <a:gd name="T25" fmla="*/ 14 h 17"/>
                    <a:gd name="T26" fmla="*/ 14 w 17"/>
                    <a:gd name="T27" fmla="*/ 16 h 17"/>
                    <a:gd name="T28" fmla="*/ 11 w 17"/>
                    <a:gd name="T29" fmla="*/ 16 h 17"/>
                    <a:gd name="T30" fmla="*/ 8 w 17"/>
                    <a:gd name="T31" fmla="*/ 14 h 17"/>
                    <a:gd name="T32" fmla="*/ 5 w 17"/>
                    <a:gd name="T33" fmla="*/ 13 h 17"/>
                    <a:gd name="T34" fmla="*/ 2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2" y="9"/>
                      </a:moveTo>
                      <a:lnTo>
                        <a:pt x="1" y="7"/>
                      </a:lnTo>
                      <a:lnTo>
                        <a:pt x="0" y="4"/>
                      </a:lnTo>
                      <a:lnTo>
                        <a:pt x="1" y="2"/>
                      </a:lnTo>
                      <a:lnTo>
                        <a:pt x="2" y="1"/>
                      </a:lnTo>
                      <a:lnTo>
                        <a:pt x="2" y="0"/>
                      </a:lnTo>
                      <a:lnTo>
                        <a:pt x="5" y="0"/>
                      </a:lnTo>
                      <a:lnTo>
                        <a:pt x="8" y="1"/>
                      </a:lnTo>
                      <a:lnTo>
                        <a:pt x="10" y="2"/>
                      </a:lnTo>
                      <a:lnTo>
                        <a:pt x="14" y="6"/>
                      </a:lnTo>
                      <a:lnTo>
                        <a:pt x="14" y="8"/>
                      </a:lnTo>
                      <a:lnTo>
                        <a:pt x="16" y="11"/>
                      </a:lnTo>
                      <a:lnTo>
                        <a:pt x="14" y="14"/>
                      </a:lnTo>
                      <a:lnTo>
                        <a:pt x="14" y="16"/>
                      </a:lnTo>
                      <a:lnTo>
                        <a:pt x="11" y="16"/>
                      </a:lnTo>
                      <a:lnTo>
                        <a:pt x="8" y="14"/>
                      </a:lnTo>
                      <a:lnTo>
                        <a:pt x="5" y="13"/>
                      </a:lnTo>
                      <a:lnTo>
                        <a:pt x="2"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49" name="Freeform 202">
                  <a:extLst>
                    <a:ext uri="{FF2B5EF4-FFF2-40B4-BE49-F238E27FC236}">
                      <a16:creationId xmlns:a16="http://schemas.microsoft.com/office/drawing/2014/main" id="{9D117261-08EC-72E9-8AA6-7FA2E8E0414B}"/>
                    </a:ext>
                  </a:extLst>
                </p:cNvPr>
                <p:cNvSpPr>
                  <a:spLocks/>
                </p:cNvSpPr>
                <p:nvPr/>
              </p:nvSpPr>
              <p:spPr bwMode="auto">
                <a:xfrm>
                  <a:off x="2679" y="2967"/>
                  <a:ext cx="16" cy="17"/>
                </a:xfrm>
                <a:custGeom>
                  <a:avLst/>
                  <a:gdLst>
                    <a:gd name="T0" fmla="*/ 3 w 17"/>
                    <a:gd name="T1" fmla="*/ 11 h 17"/>
                    <a:gd name="T2" fmla="*/ 0 w 17"/>
                    <a:gd name="T3" fmla="*/ 6 h 17"/>
                    <a:gd name="T4" fmla="*/ 0 w 17"/>
                    <a:gd name="T5" fmla="*/ 4 h 17"/>
                    <a:gd name="T6" fmla="*/ 0 w 17"/>
                    <a:gd name="T7" fmla="*/ 2 h 17"/>
                    <a:gd name="T8" fmla="*/ 3 w 17"/>
                    <a:gd name="T9" fmla="*/ 2 h 17"/>
                    <a:gd name="T10" fmla="*/ 6 w 17"/>
                    <a:gd name="T11" fmla="*/ 0 h 17"/>
                    <a:gd name="T12" fmla="*/ 9 w 17"/>
                    <a:gd name="T13" fmla="*/ 2 h 17"/>
                    <a:gd name="T14" fmla="*/ 12 w 17"/>
                    <a:gd name="T15" fmla="*/ 4 h 17"/>
                    <a:gd name="T16" fmla="*/ 16 w 17"/>
                    <a:gd name="T17" fmla="*/ 9 h 17"/>
                    <a:gd name="T18" fmla="*/ 16 w 17"/>
                    <a:gd name="T19" fmla="*/ 11 h 17"/>
                    <a:gd name="T20" fmla="*/ 16 w 17"/>
                    <a:gd name="T21" fmla="*/ 13 h 17"/>
                    <a:gd name="T22" fmla="*/ 12 w 17"/>
                    <a:gd name="T23" fmla="*/ 16 h 17"/>
                    <a:gd name="T24" fmla="*/ 9 w 17"/>
                    <a:gd name="T25" fmla="*/ 16 h 17"/>
                    <a:gd name="T26" fmla="*/ 3 w 17"/>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3" y="11"/>
                      </a:moveTo>
                      <a:lnTo>
                        <a:pt x="0" y="6"/>
                      </a:lnTo>
                      <a:lnTo>
                        <a:pt x="0" y="4"/>
                      </a:lnTo>
                      <a:lnTo>
                        <a:pt x="0" y="2"/>
                      </a:lnTo>
                      <a:lnTo>
                        <a:pt x="3" y="2"/>
                      </a:lnTo>
                      <a:lnTo>
                        <a:pt x="6" y="0"/>
                      </a:lnTo>
                      <a:lnTo>
                        <a:pt x="9" y="2"/>
                      </a:lnTo>
                      <a:lnTo>
                        <a:pt x="12" y="4"/>
                      </a:lnTo>
                      <a:lnTo>
                        <a:pt x="16" y="9"/>
                      </a:lnTo>
                      <a:lnTo>
                        <a:pt x="16" y="11"/>
                      </a:lnTo>
                      <a:lnTo>
                        <a:pt x="16" y="13"/>
                      </a:lnTo>
                      <a:lnTo>
                        <a:pt x="12" y="16"/>
                      </a:lnTo>
                      <a:lnTo>
                        <a:pt x="9" y="16"/>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50" name="Freeform 203">
                  <a:extLst>
                    <a:ext uri="{FF2B5EF4-FFF2-40B4-BE49-F238E27FC236}">
                      <a16:creationId xmlns:a16="http://schemas.microsoft.com/office/drawing/2014/main" id="{2190E38A-1EA4-1AB8-8502-4D2E1295F69C}"/>
                    </a:ext>
                  </a:extLst>
                </p:cNvPr>
                <p:cNvSpPr>
                  <a:spLocks/>
                </p:cNvSpPr>
                <p:nvPr/>
              </p:nvSpPr>
              <p:spPr bwMode="auto">
                <a:xfrm>
                  <a:off x="2664" y="2963"/>
                  <a:ext cx="15" cy="16"/>
                </a:xfrm>
                <a:custGeom>
                  <a:avLst/>
                  <a:gdLst>
                    <a:gd name="T0" fmla="*/ 11 w 17"/>
                    <a:gd name="T1" fmla="*/ 16 h 17"/>
                    <a:gd name="T2" fmla="*/ 14 w 17"/>
                    <a:gd name="T3" fmla="*/ 13 h 17"/>
                    <a:gd name="T4" fmla="*/ 16 w 17"/>
                    <a:gd name="T5" fmla="*/ 13 h 17"/>
                    <a:gd name="T6" fmla="*/ 16 w 17"/>
                    <a:gd name="T7" fmla="*/ 12 h 17"/>
                    <a:gd name="T8" fmla="*/ 16 w 17"/>
                    <a:gd name="T9" fmla="*/ 10 h 17"/>
                    <a:gd name="T10" fmla="*/ 16 w 17"/>
                    <a:gd name="T11" fmla="*/ 8 h 17"/>
                    <a:gd name="T12" fmla="*/ 14 w 17"/>
                    <a:gd name="T13" fmla="*/ 4 h 17"/>
                    <a:gd name="T14" fmla="*/ 12 w 17"/>
                    <a:gd name="T15" fmla="*/ 2 h 17"/>
                    <a:gd name="T16" fmla="*/ 11 w 17"/>
                    <a:gd name="T17" fmla="*/ 0 h 17"/>
                    <a:gd name="T18" fmla="*/ 8 w 17"/>
                    <a:gd name="T19" fmla="*/ 0 h 17"/>
                    <a:gd name="T20" fmla="*/ 7 w 17"/>
                    <a:gd name="T21" fmla="*/ 0 h 17"/>
                    <a:gd name="T22" fmla="*/ 6 w 17"/>
                    <a:gd name="T23" fmla="*/ 0 h 17"/>
                    <a:gd name="T24" fmla="*/ 2 w 17"/>
                    <a:gd name="T25" fmla="*/ 2 h 17"/>
                    <a:gd name="T26" fmla="*/ 1 w 17"/>
                    <a:gd name="T27" fmla="*/ 2 h 17"/>
                    <a:gd name="T28" fmla="*/ 0 w 17"/>
                    <a:gd name="T29" fmla="*/ 3 h 17"/>
                    <a:gd name="T30" fmla="*/ 0 w 17"/>
                    <a:gd name="T31" fmla="*/ 5 h 17"/>
                    <a:gd name="T32" fmla="*/ 0 w 17"/>
                    <a:gd name="T33" fmla="*/ 8 h 17"/>
                    <a:gd name="T34" fmla="*/ 2 w 17"/>
                    <a:gd name="T35" fmla="*/ 11 h 17"/>
                    <a:gd name="T36" fmla="*/ 4 w 17"/>
                    <a:gd name="T37" fmla="*/ 13 h 17"/>
                    <a:gd name="T38" fmla="*/ 7 w 17"/>
                    <a:gd name="T39" fmla="*/ 14 h 17"/>
                    <a:gd name="T40" fmla="*/ 8 w 17"/>
                    <a:gd name="T41" fmla="*/ 16 h 17"/>
                    <a:gd name="T42" fmla="*/ 9 w 17"/>
                    <a:gd name="T43" fmla="*/ 16 h 17"/>
                    <a:gd name="T44" fmla="*/ 11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1" y="16"/>
                      </a:moveTo>
                      <a:lnTo>
                        <a:pt x="14" y="13"/>
                      </a:lnTo>
                      <a:lnTo>
                        <a:pt x="16" y="13"/>
                      </a:lnTo>
                      <a:lnTo>
                        <a:pt x="16" y="12"/>
                      </a:lnTo>
                      <a:lnTo>
                        <a:pt x="16" y="10"/>
                      </a:lnTo>
                      <a:lnTo>
                        <a:pt x="16" y="8"/>
                      </a:lnTo>
                      <a:lnTo>
                        <a:pt x="14" y="4"/>
                      </a:lnTo>
                      <a:lnTo>
                        <a:pt x="12" y="2"/>
                      </a:lnTo>
                      <a:lnTo>
                        <a:pt x="11" y="0"/>
                      </a:lnTo>
                      <a:lnTo>
                        <a:pt x="8" y="0"/>
                      </a:lnTo>
                      <a:lnTo>
                        <a:pt x="7" y="0"/>
                      </a:lnTo>
                      <a:lnTo>
                        <a:pt x="6" y="0"/>
                      </a:lnTo>
                      <a:lnTo>
                        <a:pt x="2" y="2"/>
                      </a:lnTo>
                      <a:lnTo>
                        <a:pt x="1" y="2"/>
                      </a:lnTo>
                      <a:lnTo>
                        <a:pt x="0" y="3"/>
                      </a:lnTo>
                      <a:lnTo>
                        <a:pt x="0" y="5"/>
                      </a:lnTo>
                      <a:lnTo>
                        <a:pt x="0" y="8"/>
                      </a:lnTo>
                      <a:lnTo>
                        <a:pt x="2" y="11"/>
                      </a:lnTo>
                      <a:lnTo>
                        <a:pt x="4" y="13"/>
                      </a:lnTo>
                      <a:lnTo>
                        <a:pt x="7" y="14"/>
                      </a:lnTo>
                      <a:lnTo>
                        <a:pt x="8" y="16"/>
                      </a:lnTo>
                      <a:lnTo>
                        <a:pt x="9" y="16"/>
                      </a:lnTo>
                      <a:lnTo>
                        <a:pt x="1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51" name="Freeform 204">
                  <a:extLst>
                    <a:ext uri="{FF2B5EF4-FFF2-40B4-BE49-F238E27FC236}">
                      <a16:creationId xmlns:a16="http://schemas.microsoft.com/office/drawing/2014/main" id="{0927FE00-6DD7-3B27-AE51-EE08857096F7}"/>
                    </a:ext>
                  </a:extLst>
                </p:cNvPr>
                <p:cNvSpPr>
                  <a:spLocks/>
                </p:cNvSpPr>
                <p:nvPr/>
              </p:nvSpPr>
              <p:spPr bwMode="auto">
                <a:xfrm>
                  <a:off x="2664" y="2963"/>
                  <a:ext cx="15" cy="16"/>
                </a:xfrm>
                <a:custGeom>
                  <a:avLst/>
                  <a:gdLst>
                    <a:gd name="T0" fmla="*/ 3 w 17"/>
                    <a:gd name="T1" fmla="*/ 11 h 17"/>
                    <a:gd name="T2" fmla="*/ 0 w 17"/>
                    <a:gd name="T3" fmla="*/ 7 h 17"/>
                    <a:gd name="T4" fmla="*/ 0 w 17"/>
                    <a:gd name="T5" fmla="*/ 4 h 17"/>
                    <a:gd name="T6" fmla="*/ 0 w 17"/>
                    <a:gd name="T7" fmla="*/ 2 h 17"/>
                    <a:gd name="T8" fmla="*/ 1 w 17"/>
                    <a:gd name="T9" fmla="*/ 1 h 17"/>
                    <a:gd name="T10" fmla="*/ 3 w 17"/>
                    <a:gd name="T11" fmla="*/ 1 h 17"/>
                    <a:gd name="T12" fmla="*/ 6 w 17"/>
                    <a:gd name="T13" fmla="*/ 0 h 17"/>
                    <a:gd name="T14" fmla="*/ 9 w 17"/>
                    <a:gd name="T15" fmla="*/ 1 h 17"/>
                    <a:gd name="T16" fmla="*/ 11 w 17"/>
                    <a:gd name="T17" fmla="*/ 3 h 17"/>
                    <a:gd name="T18" fmla="*/ 14 w 17"/>
                    <a:gd name="T19" fmla="*/ 6 h 17"/>
                    <a:gd name="T20" fmla="*/ 16 w 17"/>
                    <a:gd name="T21" fmla="*/ 8 h 17"/>
                    <a:gd name="T22" fmla="*/ 16 w 17"/>
                    <a:gd name="T23" fmla="*/ 11 h 17"/>
                    <a:gd name="T24" fmla="*/ 16 w 17"/>
                    <a:gd name="T25" fmla="*/ 14 h 17"/>
                    <a:gd name="T26" fmla="*/ 14 w 17"/>
                    <a:gd name="T27" fmla="*/ 16 h 17"/>
                    <a:gd name="T28" fmla="*/ 11 w 17"/>
                    <a:gd name="T29" fmla="*/ 16 h 17"/>
                    <a:gd name="T30" fmla="*/ 9 w 17"/>
                    <a:gd name="T31" fmla="*/ 14 h 17"/>
                    <a:gd name="T32" fmla="*/ 6 w 17"/>
                    <a:gd name="T33" fmla="*/ 13 h 17"/>
                    <a:gd name="T34" fmla="*/ 3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3" y="11"/>
                      </a:moveTo>
                      <a:lnTo>
                        <a:pt x="0" y="7"/>
                      </a:lnTo>
                      <a:lnTo>
                        <a:pt x="0" y="4"/>
                      </a:lnTo>
                      <a:lnTo>
                        <a:pt x="0" y="2"/>
                      </a:lnTo>
                      <a:lnTo>
                        <a:pt x="1" y="1"/>
                      </a:lnTo>
                      <a:lnTo>
                        <a:pt x="3" y="1"/>
                      </a:lnTo>
                      <a:lnTo>
                        <a:pt x="6" y="0"/>
                      </a:lnTo>
                      <a:lnTo>
                        <a:pt x="9" y="1"/>
                      </a:lnTo>
                      <a:lnTo>
                        <a:pt x="11" y="3"/>
                      </a:lnTo>
                      <a:lnTo>
                        <a:pt x="14" y="6"/>
                      </a:lnTo>
                      <a:lnTo>
                        <a:pt x="16" y="8"/>
                      </a:lnTo>
                      <a:lnTo>
                        <a:pt x="16" y="11"/>
                      </a:lnTo>
                      <a:lnTo>
                        <a:pt x="16" y="14"/>
                      </a:lnTo>
                      <a:lnTo>
                        <a:pt x="14" y="16"/>
                      </a:lnTo>
                      <a:lnTo>
                        <a:pt x="11" y="16"/>
                      </a:lnTo>
                      <a:lnTo>
                        <a:pt x="9" y="14"/>
                      </a:lnTo>
                      <a:lnTo>
                        <a:pt x="6"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52" name="Freeform 205">
                  <a:extLst>
                    <a:ext uri="{FF2B5EF4-FFF2-40B4-BE49-F238E27FC236}">
                      <a16:creationId xmlns:a16="http://schemas.microsoft.com/office/drawing/2014/main" id="{61021301-56EC-2028-D0D7-05A861D5D82C}"/>
                    </a:ext>
                  </a:extLst>
                </p:cNvPr>
                <p:cNvSpPr>
                  <a:spLocks/>
                </p:cNvSpPr>
                <p:nvPr/>
              </p:nvSpPr>
              <p:spPr bwMode="auto">
                <a:xfrm>
                  <a:off x="2673" y="2967"/>
                  <a:ext cx="15" cy="17"/>
                </a:xfrm>
                <a:custGeom>
                  <a:avLst/>
                  <a:gdLst>
                    <a:gd name="T0" fmla="*/ 10 w 17"/>
                    <a:gd name="T1" fmla="*/ 16 h 17"/>
                    <a:gd name="T2" fmla="*/ 13 w 17"/>
                    <a:gd name="T3" fmla="*/ 13 h 17"/>
                    <a:gd name="T4" fmla="*/ 14 w 17"/>
                    <a:gd name="T5" fmla="*/ 12 h 17"/>
                    <a:gd name="T6" fmla="*/ 16 w 17"/>
                    <a:gd name="T7" fmla="*/ 10 h 17"/>
                    <a:gd name="T8" fmla="*/ 14 w 17"/>
                    <a:gd name="T9" fmla="*/ 6 h 17"/>
                    <a:gd name="T10" fmla="*/ 13 w 17"/>
                    <a:gd name="T11" fmla="*/ 3 h 17"/>
                    <a:gd name="T12" fmla="*/ 12 w 17"/>
                    <a:gd name="T13" fmla="*/ 2 h 17"/>
                    <a:gd name="T14" fmla="*/ 9 w 17"/>
                    <a:gd name="T15" fmla="*/ 0 h 17"/>
                    <a:gd name="T16" fmla="*/ 8 w 17"/>
                    <a:gd name="T17" fmla="*/ 0 h 17"/>
                    <a:gd name="T18" fmla="*/ 6 w 17"/>
                    <a:gd name="T19" fmla="*/ 0 h 17"/>
                    <a:gd name="T20" fmla="*/ 5 w 17"/>
                    <a:gd name="T21" fmla="*/ 0 h 17"/>
                    <a:gd name="T22" fmla="*/ 1 w 17"/>
                    <a:gd name="T23" fmla="*/ 1 h 17"/>
                    <a:gd name="T24" fmla="*/ 1 w 17"/>
                    <a:gd name="T25" fmla="*/ 2 h 17"/>
                    <a:gd name="T26" fmla="*/ 1 w 17"/>
                    <a:gd name="T27" fmla="*/ 3 h 17"/>
                    <a:gd name="T28" fmla="*/ 0 w 17"/>
                    <a:gd name="T29" fmla="*/ 5 h 17"/>
                    <a:gd name="T30" fmla="*/ 1 w 17"/>
                    <a:gd name="T31" fmla="*/ 8 h 17"/>
                    <a:gd name="T32" fmla="*/ 1 w 17"/>
                    <a:gd name="T33" fmla="*/ 11 h 17"/>
                    <a:gd name="T34" fmla="*/ 4 w 17"/>
                    <a:gd name="T35" fmla="*/ 13 h 17"/>
                    <a:gd name="T36" fmla="*/ 5 w 17"/>
                    <a:gd name="T37" fmla="*/ 14 h 17"/>
                    <a:gd name="T38" fmla="*/ 8 w 17"/>
                    <a:gd name="T39" fmla="*/ 16 h 17"/>
                    <a:gd name="T40" fmla="*/ 9 w 17"/>
                    <a:gd name="T41" fmla="*/ 16 h 17"/>
                    <a:gd name="T42" fmla="*/ 10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0" y="16"/>
                      </a:moveTo>
                      <a:lnTo>
                        <a:pt x="13" y="13"/>
                      </a:lnTo>
                      <a:lnTo>
                        <a:pt x="14" y="12"/>
                      </a:lnTo>
                      <a:lnTo>
                        <a:pt x="16" y="10"/>
                      </a:lnTo>
                      <a:lnTo>
                        <a:pt x="14" y="6"/>
                      </a:lnTo>
                      <a:lnTo>
                        <a:pt x="13" y="3"/>
                      </a:lnTo>
                      <a:lnTo>
                        <a:pt x="12" y="2"/>
                      </a:lnTo>
                      <a:lnTo>
                        <a:pt x="9" y="0"/>
                      </a:lnTo>
                      <a:lnTo>
                        <a:pt x="8" y="0"/>
                      </a:lnTo>
                      <a:lnTo>
                        <a:pt x="6" y="0"/>
                      </a:lnTo>
                      <a:lnTo>
                        <a:pt x="5" y="0"/>
                      </a:lnTo>
                      <a:lnTo>
                        <a:pt x="1" y="1"/>
                      </a:lnTo>
                      <a:lnTo>
                        <a:pt x="1" y="2"/>
                      </a:lnTo>
                      <a:lnTo>
                        <a:pt x="1" y="3"/>
                      </a:lnTo>
                      <a:lnTo>
                        <a:pt x="0" y="5"/>
                      </a:lnTo>
                      <a:lnTo>
                        <a:pt x="1" y="8"/>
                      </a:lnTo>
                      <a:lnTo>
                        <a:pt x="1" y="11"/>
                      </a:lnTo>
                      <a:lnTo>
                        <a:pt x="4" y="13"/>
                      </a:lnTo>
                      <a:lnTo>
                        <a:pt x="5" y="14"/>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53" name="Freeform 206">
                  <a:extLst>
                    <a:ext uri="{FF2B5EF4-FFF2-40B4-BE49-F238E27FC236}">
                      <a16:creationId xmlns:a16="http://schemas.microsoft.com/office/drawing/2014/main" id="{E552E747-352A-7AC5-97C3-AB51FE36A584}"/>
                    </a:ext>
                  </a:extLst>
                </p:cNvPr>
                <p:cNvSpPr>
                  <a:spLocks/>
                </p:cNvSpPr>
                <p:nvPr/>
              </p:nvSpPr>
              <p:spPr bwMode="auto">
                <a:xfrm>
                  <a:off x="2673" y="2967"/>
                  <a:ext cx="15" cy="17"/>
                </a:xfrm>
                <a:custGeom>
                  <a:avLst/>
                  <a:gdLst>
                    <a:gd name="T0" fmla="*/ 1 w 17"/>
                    <a:gd name="T1" fmla="*/ 11 h 17"/>
                    <a:gd name="T2" fmla="*/ 1 w 17"/>
                    <a:gd name="T3" fmla="*/ 7 h 17"/>
                    <a:gd name="T4" fmla="*/ 0 w 17"/>
                    <a:gd name="T5" fmla="*/ 4 h 17"/>
                    <a:gd name="T6" fmla="*/ 1 w 17"/>
                    <a:gd name="T7" fmla="*/ 2 h 17"/>
                    <a:gd name="T8" fmla="*/ 1 w 17"/>
                    <a:gd name="T9" fmla="*/ 1 h 17"/>
                    <a:gd name="T10" fmla="*/ 5 w 17"/>
                    <a:gd name="T11" fmla="*/ 0 h 17"/>
                    <a:gd name="T12" fmla="*/ 7 w 17"/>
                    <a:gd name="T13" fmla="*/ 1 h 17"/>
                    <a:gd name="T14" fmla="*/ 10 w 17"/>
                    <a:gd name="T15" fmla="*/ 2 h 17"/>
                    <a:gd name="T16" fmla="*/ 13 w 17"/>
                    <a:gd name="T17" fmla="*/ 6 h 17"/>
                    <a:gd name="T18" fmla="*/ 14 w 17"/>
                    <a:gd name="T19" fmla="*/ 8 h 17"/>
                    <a:gd name="T20" fmla="*/ 16 w 17"/>
                    <a:gd name="T21" fmla="*/ 11 h 17"/>
                    <a:gd name="T22" fmla="*/ 14 w 17"/>
                    <a:gd name="T23" fmla="*/ 14 h 17"/>
                    <a:gd name="T24" fmla="*/ 13 w 17"/>
                    <a:gd name="T25" fmla="*/ 14 h 17"/>
                    <a:gd name="T26" fmla="*/ 13 w 17"/>
                    <a:gd name="T27" fmla="*/ 16 h 17"/>
                    <a:gd name="T28" fmla="*/ 10 w 17"/>
                    <a:gd name="T29" fmla="*/ 16 h 17"/>
                    <a:gd name="T30" fmla="*/ 7 w 17"/>
                    <a:gd name="T31" fmla="*/ 14 h 17"/>
                    <a:gd name="T32" fmla="*/ 5 w 17"/>
                    <a:gd name="T33" fmla="*/ 13 h 17"/>
                    <a:gd name="T34" fmla="*/ 1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11"/>
                      </a:moveTo>
                      <a:lnTo>
                        <a:pt x="1" y="7"/>
                      </a:lnTo>
                      <a:lnTo>
                        <a:pt x="0" y="4"/>
                      </a:lnTo>
                      <a:lnTo>
                        <a:pt x="1" y="2"/>
                      </a:lnTo>
                      <a:lnTo>
                        <a:pt x="1" y="1"/>
                      </a:lnTo>
                      <a:lnTo>
                        <a:pt x="5" y="0"/>
                      </a:lnTo>
                      <a:lnTo>
                        <a:pt x="7" y="1"/>
                      </a:lnTo>
                      <a:lnTo>
                        <a:pt x="10" y="2"/>
                      </a:lnTo>
                      <a:lnTo>
                        <a:pt x="13" y="6"/>
                      </a:lnTo>
                      <a:lnTo>
                        <a:pt x="14" y="8"/>
                      </a:lnTo>
                      <a:lnTo>
                        <a:pt x="16" y="11"/>
                      </a:lnTo>
                      <a:lnTo>
                        <a:pt x="14" y="14"/>
                      </a:lnTo>
                      <a:lnTo>
                        <a:pt x="13" y="14"/>
                      </a:lnTo>
                      <a:lnTo>
                        <a:pt x="13" y="16"/>
                      </a:lnTo>
                      <a:lnTo>
                        <a:pt x="10" y="16"/>
                      </a:lnTo>
                      <a:lnTo>
                        <a:pt x="7" y="14"/>
                      </a:lnTo>
                      <a:lnTo>
                        <a:pt x="5"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54" name="Freeform 207">
                  <a:extLst>
                    <a:ext uri="{FF2B5EF4-FFF2-40B4-BE49-F238E27FC236}">
                      <a16:creationId xmlns:a16="http://schemas.microsoft.com/office/drawing/2014/main" id="{82672D9D-AC4D-1AE8-6EAB-18433AC6D607}"/>
                    </a:ext>
                  </a:extLst>
                </p:cNvPr>
                <p:cNvSpPr>
                  <a:spLocks/>
                </p:cNvSpPr>
                <p:nvPr/>
              </p:nvSpPr>
              <p:spPr bwMode="auto">
                <a:xfrm>
                  <a:off x="2707" y="2986"/>
                  <a:ext cx="15" cy="17"/>
                </a:xfrm>
                <a:custGeom>
                  <a:avLst/>
                  <a:gdLst>
                    <a:gd name="T0" fmla="*/ 1 w 17"/>
                    <a:gd name="T1" fmla="*/ 9 h 17"/>
                    <a:gd name="T2" fmla="*/ 1 w 17"/>
                    <a:gd name="T3" fmla="*/ 6 h 17"/>
                    <a:gd name="T4" fmla="*/ 0 w 17"/>
                    <a:gd name="T5" fmla="*/ 3 h 17"/>
                    <a:gd name="T6" fmla="*/ 1 w 17"/>
                    <a:gd name="T7" fmla="*/ 1 h 17"/>
                    <a:gd name="T8" fmla="*/ 1 w 17"/>
                    <a:gd name="T9" fmla="*/ 0 h 17"/>
                    <a:gd name="T10" fmla="*/ 4 w 17"/>
                    <a:gd name="T11" fmla="*/ 0 h 17"/>
                    <a:gd name="T12" fmla="*/ 8 w 17"/>
                    <a:gd name="T13" fmla="*/ 0 h 17"/>
                    <a:gd name="T14" fmla="*/ 11 w 17"/>
                    <a:gd name="T15" fmla="*/ 1 h 17"/>
                    <a:gd name="T16" fmla="*/ 12 w 17"/>
                    <a:gd name="T17" fmla="*/ 4 h 17"/>
                    <a:gd name="T18" fmla="*/ 16 w 17"/>
                    <a:gd name="T19" fmla="*/ 8 h 17"/>
                    <a:gd name="T20" fmla="*/ 16 w 17"/>
                    <a:gd name="T21" fmla="*/ 11 h 17"/>
                    <a:gd name="T22" fmla="*/ 16 w 17"/>
                    <a:gd name="T23" fmla="*/ 13 h 17"/>
                    <a:gd name="T24" fmla="*/ 14 w 17"/>
                    <a:gd name="T25" fmla="*/ 13 h 17"/>
                    <a:gd name="T26" fmla="*/ 12 w 17"/>
                    <a:gd name="T27" fmla="*/ 14 h 17"/>
                    <a:gd name="T28" fmla="*/ 11 w 17"/>
                    <a:gd name="T29" fmla="*/ 16 h 17"/>
                    <a:gd name="T30" fmla="*/ 8 w 17"/>
                    <a:gd name="T31" fmla="*/ 14 h 17"/>
                    <a:gd name="T32" fmla="*/ 4 w 17"/>
                    <a:gd name="T33" fmla="*/ 13 h 17"/>
                    <a:gd name="T34" fmla="*/ 1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9"/>
                      </a:moveTo>
                      <a:lnTo>
                        <a:pt x="1" y="6"/>
                      </a:lnTo>
                      <a:lnTo>
                        <a:pt x="0" y="3"/>
                      </a:lnTo>
                      <a:lnTo>
                        <a:pt x="1" y="1"/>
                      </a:lnTo>
                      <a:lnTo>
                        <a:pt x="1" y="0"/>
                      </a:lnTo>
                      <a:lnTo>
                        <a:pt x="4" y="0"/>
                      </a:lnTo>
                      <a:lnTo>
                        <a:pt x="8" y="0"/>
                      </a:lnTo>
                      <a:lnTo>
                        <a:pt x="11" y="1"/>
                      </a:lnTo>
                      <a:lnTo>
                        <a:pt x="12" y="4"/>
                      </a:lnTo>
                      <a:lnTo>
                        <a:pt x="16" y="8"/>
                      </a:lnTo>
                      <a:lnTo>
                        <a:pt x="16" y="11"/>
                      </a:lnTo>
                      <a:lnTo>
                        <a:pt x="16" y="13"/>
                      </a:lnTo>
                      <a:lnTo>
                        <a:pt x="14" y="13"/>
                      </a:lnTo>
                      <a:lnTo>
                        <a:pt x="12" y="14"/>
                      </a:lnTo>
                      <a:lnTo>
                        <a:pt x="11" y="16"/>
                      </a:lnTo>
                      <a:lnTo>
                        <a:pt x="8" y="14"/>
                      </a:lnTo>
                      <a:lnTo>
                        <a:pt x="4" y="13"/>
                      </a:lnTo>
                      <a:lnTo>
                        <a:pt x="1"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55" name="Freeform 208">
                  <a:extLst>
                    <a:ext uri="{FF2B5EF4-FFF2-40B4-BE49-F238E27FC236}">
                      <a16:creationId xmlns:a16="http://schemas.microsoft.com/office/drawing/2014/main" id="{02F01698-5A5C-4FA3-5CA0-4F948F20BF1B}"/>
                    </a:ext>
                  </a:extLst>
                </p:cNvPr>
                <p:cNvSpPr>
                  <a:spLocks/>
                </p:cNvSpPr>
                <p:nvPr/>
              </p:nvSpPr>
              <p:spPr bwMode="auto">
                <a:xfrm>
                  <a:off x="2675" y="2925"/>
                  <a:ext cx="24" cy="42"/>
                </a:xfrm>
                <a:custGeom>
                  <a:avLst/>
                  <a:gdLst>
                    <a:gd name="T0" fmla="*/ 0 w 27"/>
                    <a:gd name="T1" fmla="*/ 14 h 45"/>
                    <a:gd name="T2" fmla="*/ 26 w 27"/>
                    <a:gd name="T3" fmla="*/ 0 h 45"/>
                    <a:gd name="T4" fmla="*/ 26 w 27"/>
                    <a:gd name="T5" fmla="*/ 29 h 45"/>
                    <a:gd name="T6" fmla="*/ 0 w 27"/>
                    <a:gd name="T7" fmla="*/ 44 h 45"/>
                    <a:gd name="T8" fmla="*/ 0 w 27"/>
                    <a:gd name="T9" fmla="*/ 14 h 45"/>
                    <a:gd name="T10" fmla="*/ 0 60000 65536"/>
                    <a:gd name="T11" fmla="*/ 0 60000 65536"/>
                    <a:gd name="T12" fmla="*/ 0 60000 65536"/>
                    <a:gd name="T13" fmla="*/ 0 60000 65536"/>
                    <a:gd name="T14" fmla="*/ 0 60000 65536"/>
                    <a:gd name="T15" fmla="*/ 0 w 27"/>
                    <a:gd name="T16" fmla="*/ 0 h 45"/>
                    <a:gd name="T17" fmla="*/ 27 w 27"/>
                    <a:gd name="T18" fmla="*/ 45 h 45"/>
                  </a:gdLst>
                  <a:ahLst/>
                  <a:cxnLst>
                    <a:cxn ang="T10">
                      <a:pos x="T0" y="T1"/>
                    </a:cxn>
                    <a:cxn ang="T11">
                      <a:pos x="T2" y="T3"/>
                    </a:cxn>
                    <a:cxn ang="T12">
                      <a:pos x="T4" y="T5"/>
                    </a:cxn>
                    <a:cxn ang="T13">
                      <a:pos x="T6" y="T7"/>
                    </a:cxn>
                    <a:cxn ang="T14">
                      <a:pos x="T8" y="T9"/>
                    </a:cxn>
                  </a:cxnLst>
                  <a:rect l="T15" t="T16" r="T17" b="T18"/>
                  <a:pathLst>
                    <a:path w="27" h="45">
                      <a:moveTo>
                        <a:pt x="0" y="14"/>
                      </a:moveTo>
                      <a:lnTo>
                        <a:pt x="26" y="0"/>
                      </a:lnTo>
                      <a:lnTo>
                        <a:pt x="26" y="29"/>
                      </a:lnTo>
                      <a:lnTo>
                        <a:pt x="0" y="44"/>
                      </a:lnTo>
                      <a:lnTo>
                        <a:pt x="0" y="14"/>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56" name="Freeform 209">
                  <a:extLst>
                    <a:ext uri="{FF2B5EF4-FFF2-40B4-BE49-F238E27FC236}">
                      <a16:creationId xmlns:a16="http://schemas.microsoft.com/office/drawing/2014/main" id="{1974C0C9-54F3-14D6-1FA4-E99C7A34264E}"/>
                    </a:ext>
                  </a:extLst>
                </p:cNvPr>
                <p:cNvSpPr>
                  <a:spLocks/>
                </p:cNvSpPr>
                <p:nvPr/>
              </p:nvSpPr>
              <p:spPr bwMode="auto">
                <a:xfrm>
                  <a:off x="2600" y="2917"/>
                  <a:ext cx="16" cy="16"/>
                </a:xfrm>
                <a:custGeom>
                  <a:avLst/>
                  <a:gdLst>
                    <a:gd name="T0" fmla="*/ 9 w 17"/>
                    <a:gd name="T1" fmla="*/ 16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5 h 17"/>
                    <a:gd name="T14" fmla="*/ 12 w 17"/>
                    <a:gd name="T15" fmla="*/ 2 h 17"/>
                    <a:gd name="T16" fmla="*/ 9 w 17"/>
                    <a:gd name="T17" fmla="*/ 1 h 17"/>
                    <a:gd name="T18" fmla="*/ 7 w 17"/>
                    <a:gd name="T19" fmla="*/ 0 h 17"/>
                    <a:gd name="T20" fmla="*/ 6 w 17"/>
                    <a:gd name="T21" fmla="*/ 0 h 17"/>
                    <a:gd name="T22" fmla="*/ 6 w 17"/>
                    <a:gd name="T23" fmla="*/ 1 h 17"/>
                    <a:gd name="T24" fmla="*/ 2 w 17"/>
                    <a:gd name="T25" fmla="*/ 2 h 17"/>
                    <a:gd name="T26" fmla="*/ 1 w 17"/>
                    <a:gd name="T27" fmla="*/ 3 h 17"/>
                    <a:gd name="T28" fmla="*/ 0 w 17"/>
                    <a:gd name="T29" fmla="*/ 4 h 17"/>
                    <a:gd name="T30" fmla="*/ 0 w 17"/>
                    <a:gd name="T31" fmla="*/ 5 h 17"/>
                    <a:gd name="T32" fmla="*/ 0 w 17"/>
                    <a:gd name="T33" fmla="*/ 8 h 17"/>
                    <a:gd name="T34" fmla="*/ 2 w 17"/>
                    <a:gd name="T35" fmla="*/ 11 h 17"/>
                    <a:gd name="T36" fmla="*/ 3 w 17"/>
                    <a:gd name="T37" fmla="*/ 13 h 17"/>
                    <a:gd name="T38" fmla="*/ 6 w 17"/>
                    <a:gd name="T39" fmla="*/ 16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9"/>
                      </a:lnTo>
                      <a:lnTo>
                        <a:pt x="16" y="7"/>
                      </a:lnTo>
                      <a:lnTo>
                        <a:pt x="13" y="5"/>
                      </a:lnTo>
                      <a:lnTo>
                        <a:pt x="12" y="2"/>
                      </a:lnTo>
                      <a:lnTo>
                        <a:pt x="9" y="1"/>
                      </a:lnTo>
                      <a:lnTo>
                        <a:pt x="7" y="0"/>
                      </a:lnTo>
                      <a:lnTo>
                        <a:pt x="6" y="0"/>
                      </a:lnTo>
                      <a:lnTo>
                        <a:pt x="6" y="1"/>
                      </a:lnTo>
                      <a:lnTo>
                        <a:pt x="2" y="2"/>
                      </a:lnTo>
                      <a:lnTo>
                        <a:pt x="1" y="3"/>
                      </a:lnTo>
                      <a:lnTo>
                        <a:pt x="0" y="4"/>
                      </a:lnTo>
                      <a:lnTo>
                        <a:pt x="0" y="5"/>
                      </a:lnTo>
                      <a:lnTo>
                        <a:pt x="0" y="8"/>
                      </a:lnTo>
                      <a:lnTo>
                        <a:pt x="2" y="11"/>
                      </a:lnTo>
                      <a:lnTo>
                        <a:pt x="3" y="13"/>
                      </a:lnTo>
                      <a:lnTo>
                        <a:pt x="6" y="16"/>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57" name="Freeform 210">
                  <a:extLst>
                    <a:ext uri="{FF2B5EF4-FFF2-40B4-BE49-F238E27FC236}">
                      <a16:creationId xmlns:a16="http://schemas.microsoft.com/office/drawing/2014/main" id="{63AC21BC-E816-DA44-2342-F5C6BE78E095}"/>
                    </a:ext>
                  </a:extLst>
                </p:cNvPr>
                <p:cNvSpPr>
                  <a:spLocks/>
                </p:cNvSpPr>
                <p:nvPr/>
              </p:nvSpPr>
              <p:spPr bwMode="auto">
                <a:xfrm>
                  <a:off x="2600" y="2920"/>
                  <a:ext cx="16" cy="16"/>
                </a:xfrm>
                <a:custGeom>
                  <a:avLst/>
                  <a:gdLst>
                    <a:gd name="T0" fmla="*/ 3 w 17"/>
                    <a:gd name="T1" fmla="*/ 11 h 17"/>
                    <a:gd name="T2" fmla="*/ 0 w 17"/>
                    <a:gd name="T3" fmla="*/ 7 h 17"/>
                    <a:gd name="T4" fmla="*/ 0 w 17"/>
                    <a:gd name="T5" fmla="*/ 3 h 17"/>
                    <a:gd name="T6" fmla="*/ 0 w 17"/>
                    <a:gd name="T7" fmla="*/ 2 h 17"/>
                    <a:gd name="T8" fmla="*/ 1 w 17"/>
                    <a:gd name="T9" fmla="*/ 1 h 17"/>
                    <a:gd name="T10" fmla="*/ 3 w 17"/>
                    <a:gd name="T11" fmla="*/ 0 h 17"/>
                    <a:gd name="T12" fmla="*/ 4 w 17"/>
                    <a:gd name="T13" fmla="*/ 0 h 17"/>
                    <a:gd name="T14" fmla="*/ 8 w 17"/>
                    <a:gd name="T15" fmla="*/ 0 h 17"/>
                    <a:gd name="T16" fmla="*/ 11 w 17"/>
                    <a:gd name="T17" fmla="*/ 2 h 17"/>
                    <a:gd name="T18" fmla="*/ 12 w 17"/>
                    <a:gd name="T19" fmla="*/ 4 h 17"/>
                    <a:gd name="T20" fmla="*/ 14 w 17"/>
                    <a:gd name="T21" fmla="*/ 8 h 17"/>
                    <a:gd name="T22" fmla="*/ 16 w 17"/>
                    <a:gd name="T23" fmla="*/ 12 h 17"/>
                    <a:gd name="T24" fmla="*/ 14 w 17"/>
                    <a:gd name="T25" fmla="*/ 13 h 17"/>
                    <a:gd name="T26" fmla="*/ 14 w 17"/>
                    <a:gd name="T27" fmla="*/ 14 h 17"/>
                    <a:gd name="T28" fmla="*/ 12 w 17"/>
                    <a:gd name="T29" fmla="*/ 16 h 17"/>
                    <a:gd name="T30" fmla="*/ 11 w 17"/>
                    <a:gd name="T31" fmla="*/ 16 h 17"/>
                    <a:gd name="T32" fmla="*/ 8 w 17"/>
                    <a:gd name="T33" fmla="*/ 16 h 17"/>
                    <a:gd name="T34" fmla="*/ 4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0" y="7"/>
                      </a:lnTo>
                      <a:lnTo>
                        <a:pt x="0" y="3"/>
                      </a:lnTo>
                      <a:lnTo>
                        <a:pt x="0" y="2"/>
                      </a:lnTo>
                      <a:lnTo>
                        <a:pt x="1" y="1"/>
                      </a:lnTo>
                      <a:lnTo>
                        <a:pt x="3" y="0"/>
                      </a:lnTo>
                      <a:lnTo>
                        <a:pt x="4" y="0"/>
                      </a:lnTo>
                      <a:lnTo>
                        <a:pt x="8" y="0"/>
                      </a:lnTo>
                      <a:lnTo>
                        <a:pt x="11" y="2"/>
                      </a:lnTo>
                      <a:lnTo>
                        <a:pt x="12" y="4"/>
                      </a:lnTo>
                      <a:lnTo>
                        <a:pt x="14" y="8"/>
                      </a:lnTo>
                      <a:lnTo>
                        <a:pt x="16" y="12"/>
                      </a:lnTo>
                      <a:lnTo>
                        <a:pt x="14" y="13"/>
                      </a:lnTo>
                      <a:lnTo>
                        <a:pt x="14" y="14"/>
                      </a:lnTo>
                      <a:lnTo>
                        <a:pt x="12" y="16"/>
                      </a:lnTo>
                      <a:lnTo>
                        <a:pt x="11" y="16"/>
                      </a:lnTo>
                      <a:lnTo>
                        <a:pt x="8" y="16"/>
                      </a:lnTo>
                      <a:lnTo>
                        <a:pt x="4"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58" name="Freeform 211">
                  <a:extLst>
                    <a:ext uri="{FF2B5EF4-FFF2-40B4-BE49-F238E27FC236}">
                      <a16:creationId xmlns:a16="http://schemas.microsoft.com/office/drawing/2014/main" id="{22A51D69-BCF6-A655-6333-D31C3826E31B}"/>
                    </a:ext>
                  </a:extLst>
                </p:cNvPr>
                <p:cNvSpPr>
                  <a:spLocks/>
                </p:cNvSpPr>
                <p:nvPr/>
              </p:nvSpPr>
              <p:spPr bwMode="auto">
                <a:xfrm>
                  <a:off x="2601" y="2922"/>
                  <a:ext cx="16" cy="16"/>
                </a:xfrm>
                <a:custGeom>
                  <a:avLst/>
                  <a:gdLst>
                    <a:gd name="T0" fmla="*/ 2 w 17"/>
                    <a:gd name="T1" fmla="*/ 11 h 17"/>
                    <a:gd name="T2" fmla="*/ 0 w 17"/>
                    <a:gd name="T3" fmla="*/ 9 h 17"/>
                    <a:gd name="T4" fmla="*/ 0 w 17"/>
                    <a:gd name="T5" fmla="*/ 4 h 17"/>
                    <a:gd name="T6" fmla="*/ 0 w 17"/>
                    <a:gd name="T7" fmla="*/ 2 h 17"/>
                    <a:gd name="T8" fmla="*/ 2 w 17"/>
                    <a:gd name="T9" fmla="*/ 0 h 17"/>
                    <a:gd name="T10" fmla="*/ 5 w 17"/>
                    <a:gd name="T11" fmla="*/ 0 h 17"/>
                    <a:gd name="T12" fmla="*/ 8 w 17"/>
                    <a:gd name="T13" fmla="*/ 0 h 17"/>
                    <a:gd name="T14" fmla="*/ 13 w 17"/>
                    <a:gd name="T15" fmla="*/ 6 h 17"/>
                    <a:gd name="T16" fmla="*/ 13 w 17"/>
                    <a:gd name="T17" fmla="*/ 9 h 17"/>
                    <a:gd name="T18" fmla="*/ 16 w 17"/>
                    <a:gd name="T19" fmla="*/ 11 h 17"/>
                    <a:gd name="T20" fmla="*/ 13 w 17"/>
                    <a:gd name="T21" fmla="*/ 13 h 17"/>
                    <a:gd name="T22" fmla="*/ 13 w 17"/>
                    <a:gd name="T23" fmla="*/ 16 h 17"/>
                    <a:gd name="T24" fmla="*/ 10 w 17"/>
                    <a:gd name="T25" fmla="*/ 16 h 17"/>
                    <a:gd name="T26" fmla="*/ 8 w 17"/>
                    <a:gd name="T27" fmla="*/ 16 h 17"/>
                    <a:gd name="T28" fmla="*/ 2 w 17"/>
                    <a:gd name="T29" fmla="*/ 1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2" y="11"/>
                      </a:moveTo>
                      <a:lnTo>
                        <a:pt x="0" y="9"/>
                      </a:lnTo>
                      <a:lnTo>
                        <a:pt x="0" y="4"/>
                      </a:lnTo>
                      <a:lnTo>
                        <a:pt x="0" y="2"/>
                      </a:lnTo>
                      <a:lnTo>
                        <a:pt x="2" y="0"/>
                      </a:lnTo>
                      <a:lnTo>
                        <a:pt x="5" y="0"/>
                      </a:lnTo>
                      <a:lnTo>
                        <a:pt x="8" y="0"/>
                      </a:lnTo>
                      <a:lnTo>
                        <a:pt x="13" y="6"/>
                      </a:lnTo>
                      <a:lnTo>
                        <a:pt x="13" y="9"/>
                      </a:lnTo>
                      <a:lnTo>
                        <a:pt x="16" y="11"/>
                      </a:lnTo>
                      <a:lnTo>
                        <a:pt x="13" y="13"/>
                      </a:lnTo>
                      <a:lnTo>
                        <a:pt x="13" y="16"/>
                      </a:lnTo>
                      <a:lnTo>
                        <a:pt x="10" y="16"/>
                      </a:lnTo>
                      <a:lnTo>
                        <a:pt x="8" y="16"/>
                      </a:lnTo>
                      <a:lnTo>
                        <a:pt x="2"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59" name="Freeform 212">
                  <a:extLst>
                    <a:ext uri="{FF2B5EF4-FFF2-40B4-BE49-F238E27FC236}">
                      <a16:creationId xmlns:a16="http://schemas.microsoft.com/office/drawing/2014/main" id="{11C47FEF-027C-5C04-FCDA-3C19C36FDEEA}"/>
                    </a:ext>
                  </a:extLst>
                </p:cNvPr>
                <p:cNvSpPr>
                  <a:spLocks/>
                </p:cNvSpPr>
                <p:nvPr/>
              </p:nvSpPr>
              <p:spPr bwMode="auto">
                <a:xfrm>
                  <a:off x="2608" y="2924"/>
                  <a:ext cx="15" cy="16"/>
                </a:xfrm>
                <a:custGeom>
                  <a:avLst/>
                  <a:gdLst>
                    <a:gd name="T0" fmla="*/ 10 w 17"/>
                    <a:gd name="T1" fmla="*/ 16 h 17"/>
                    <a:gd name="T2" fmla="*/ 14 w 17"/>
                    <a:gd name="T3" fmla="*/ 13 h 17"/>
                    <a:gd name="T4" fmla="*/ 14 w 17"/>
                    <a:gd name="T5" fmla="*/ 12 h 17"/>
                    <a:gd name="T6" fmla="*/ 14 w 17"/>
                    <a:gd name="T7" fmla="*/ 11 h 17"/>
                    <a:gd name="T8" fmla="*/ 16 w 17"/>
                    <a:gd name="T9" fmla="*/ 9 h 17"/>
                    <a:gd name="T10" fmla="*/ 14 w 17"/>
                    <a:gd name="T11" fmla="*/ 7 h 17"/>
                    <a:gd name="T12" fmla="*/ 14 w 17"/>
                    <a:gd name="T13" fmla="*/ 5 h 17"/>
                    <a:gd name="T14" fmla="*/ 11 w 17"/>
                    <a:gd name="T15" fmla="*/ 2 h 17"/>
                    <a:gd name="T16" fmla="*/ 10 w 17"/>
                    <a:gd name="T17" fmla="*/ 1 h 17"/>
                    <a:gd name="T18" fmla="*/ 8 w 17"/>
                    <a:gd name="T19" fmla="*/ 0 h 17"/>
                    <a:gd name="T20" fmla="*/ 6 w 17"/>
                    <a:gd name="T21" fmla="*/ 0 h 17"/>
                    <a:gd name="T22" fmla="*/ 5 w 17"/>
                    <a:gd name="T23" fmla="*/ 0 h 17"/>
                    <a:gd name="T24" fmla="*/ 2 w 17"/>
                    <a:gd name="T25" fmla="*/ 2 h 17"/>
                    <a:gd name="T26" fmla="*/ 1 w 17"/>
                    <a:gd name="T27" fmla="*/ 3 h 17"/>
                    <a:gd name="T28" fmla="*/ 1 w 17"/>
                    <a:gd name="T29" fmla="*/ 4 h 17"/>
                    <a:gd name="T30" fmla="*/ 0 w 17"/>
                    <a:gd name="T31" fmla="*/ 5 h 17"/>
                    <a:gd name="T32" fmla="*/ 1 w 17"/>
                    <a:gd name="T33" fmla="*/ 8 h 17"/>
                    <a:gd name="T34" fmla="*/ 2 w 17"/>
                    <a:gd name="T35" fmla="*/ 11 h 17"/>
                    <a:gd name="T36" fmla="*/ 4 w 17"/>
                    <a:gd name="T37" fmla="*/ 13 h 17"/>
                    <a:gd name="T38" fmla="*/ 6 w 17"/>
                    <a:gd name="T39" fmla="*/ 16 h 17"/>
                    <a:gd name="T40" fmla="*/ 8 w 17"/>
                    <a:gd name="T41" fmla="*/ 16 h 17"/>
                    <a:gd name="T42" fmla="*/ 9 w 17"/>
                    <a:gd name="T43" fmla="*/ 16 h 17"/>
                    <a:gd name="T44" fmla="*/ 1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6"/>
                      </a:moveTo>
                      <a:lnTo>
                        <a:pt x="14" y="13"/>
                      </a:lnTo>
                      <a:lnTo>
                        <a:pt x="14" y="12"/>
                      </a:lnTo>
                      <a:lnTo>
                        <a:pt x="14" y="11"/>
                      </a:lnTo>
                      <a:lnTo>
                        <a:pt x="16" y="9"/>
                      </a:lnTo>
                      <a:lnTo>
                        <a:pt x="14" y="7"/>
                      </a:lnTo>
                      <a:lnTo>
                        <a:pt x="14" y="5"/>
                      </a:lnTo>
                      <a:lnTo>
                        <a:pt x="11" y="2"/>
                      </a:lnTo>
                      <a:lnTo>
                        <a:pt x="10" y="1"/>
                      </a:lnTo>
                      <a:lnTo>
                        <a:pt x="8" y="0"/>
                      </a:lnTo>
                      <a:lnTo>
                        <a:pt x="6" y="0"/>
                      </a:lnTo>
                      <a:lnTo>
                        <a:pt x="5" y="0"/>
                      </a:lnTo>
                      <a:lnTo>
                        <a:pt x="2" y="2"/>
                      </a:lnTo>
                      <a:lnTo>
                        <a:pt x="1" y="3"/>
                      </a:lnTo>
                      <a:lnTo>
                        <a:pt x="1" y="4"/>
                      </a:lnTo>
                      <a:lnTo>
                        <a:pt x="0" y="5"/>
                      </a:lnTo>
                      <a:lnTo>
                        <a:pt x="1" y="8"/>
                      </a:lnTo>
                      <a:lnTo>
                        <a:pt x="2" y="11"/>
                      </a:lnTo>
                      <a:lnTo>
                        <a:pt x="4" y="13"/>
                      </a:lnTo>
                      <a:lnTo>
                        <a:pt x="6" y="16"/>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60" name="Freeform 213">
                  <a:extLst>
                    <a:ext uri="{FF2B5EF4-FFF2-40B4-BE49-F238E27FC236}">
                      <a16:creationId xmlns:a16="http://schemas.microsoft.com/office/drawing/2014/main" id="{27284417-6449-BE91-8EC5-052C40EFCC05}"/>
                    </a:ext>
                  </a:extLst>
                </p:cNvPr>
                <p:cNvSpPr>
                  <a:spLocks/>
                </p:cNvSpPr>
                <p:nvPr/>
              </p:nvSpPr>
              <p:spPr bwMode="auto">
                <a:xfrm>
                  <a:off x="2608" y="2925"/>
                  <a:ext cx="15" cy="16"/>
                </a:xfrm>
                <a:custGeom>
                  <a:avLst/>
                  <a:gdLst>
                    <a:gd name="T0" fmla="*/ 3 w 17"/>
                    <a:gd name="T1" fmla="*/ 11 h 17"/>
                    <a:gd name="T2" fmla="*/ 1 w 17"/>
                    <a:gd name="T3" fmla="*/ 7 h 17"/>
                    <a:gd name="T4" fmla="*/ 0 w 17"/>
                    <a:gd name="T5" fmla="*/ 3 h 17"/>
                    <a:gd name="T6" fmla="*/ 1 w 17"/>
                    <a:gd name="T7" fmla="*/ 2 h 17"/>
                    <a:gd name="T8" fmla="*/ 1 w 17"/>
                    <a:gd name="T9" fmla="*/ 1 h 17"/>
                    <a:gd name="T10" fmla="*/ 3 w 17"/>
                    <a:gd name="T11" fmla="*/ 0 h 17"/>
                    <a:gd name="T12" fmla="*/ 6 w 17"/>
                    <a:gd name="T13" fmla="*/ 0 h 17"/>
                    <a:gd name="T14" fmla="*/ 9 w 17"/>
                    <a:gd name="T15" fmla="*/ 0 h 17"/>
                    <a:gd name="T16" fmla="*/ 11 w 17"/>
                    <a:gd name="T17" fmla="*/ 2 h 17"/>
                    <a:gd name="T18" fmla="*/ 14 w 17"/>
                    <a:gd name="T19" fmla="*/ 4 h 17"/>
                    <a:gd name="T20" fmla="*/ 16 w 17"/>
                    <a:gd name="T21" fmla="*/ 8 h 17"/>
                    <a:gd name="T22" fmla="*/ 16 w 17"/>
                    <a:gd name="T23" fmla="*/ 11 h 17"/>
                    <a:gd name="T24" fmla="*/ 16 w 17"/>
                    <a:gd name="T25" fmla="*/ 13 h 17"/>
                    <a:gd name="T26" fmla="*/ 16 w 17"/>
                    <a:gd name="T27" fmla="*/ 14 h 17"/>
                    <a:gd name="T28" fmla="*/ 14 w 17"/>
                    <a:gd name="T29" fmla="*/ 16 h 17"/>
                    <a:gd name="T30" fmla="*/ 11 w 17"/>
                    <a:gd name="T31" fmla="*/ 16 h 17"/>
                    <a:gd name="T32" fmla="*/ 9 w 17"/>
                    <a:gd name="T33" fmla="*/ 16 h 17"/>
                    <a:gd name="T34" fmla="*/ 6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1" y="7"/>
                      </a:lnTo>
                      <a:lnTo>
                        <a:pt x="0" y="3"/>
                      </a:lnTo>
                      <a:lnTo>
                        <a:pt x="1" y="2"/>
                      </a:lnTo>
                      <a:lnTo>
                        <a:pt x="1" y="1"/>
                      </a:lnTo>
                      <a:lnTo>
                        <a:pt x="3" y="0"/>
                      </a:lnTo>
                      <a:lnTo>
                        <a:pt x="6" y="0"/>
                      </a:lnTo>
                      <a:lnTo>
                        <a:pt x="9" y="0"/>
                      </a:lnTo>
                      <a:lnTo>
                        <a:pt x="11" y="2"/>
                      </a:lnTo>
                      <a:lnTo>
                        <a:pt x="14" y="4"/>
                      </a:lnTo>
                      <a:lnTo>
                        <a:pt x="16" y="8"/>
                      </a:lnTo>
                      <a:lnTo>
                        <a:pt x="16" y="11"/>
                      </a:lnTo>
                      <a:lnTo>
                        <a:pt x="16" y="13"/>
                      </a:lnTo>
                      <a:lnTo>
                        <a:pt x="16" y="14"/>
                      </a:lnTo>
                      <a:lnTo>
                        <a:pt x="14" y="16"/>
                      </a:lnTo>
                      <a:lnTo>
                        <a:pt x="11" y="16"/>
                      </a:lnTo>
                      <a:lnTo>
                        <a:pt x="9" y="16"/>
                      </a:lnTo>
                      <a:lnTo>
                        <a:pt x="6"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61" name="Freeform 214">
                  <a:extLst>
                    <a:ext uri="{FF2B5EF4-FFF2-40B4-BE49-F238E27FC236}">
                      <a16:creationId xmlns:a16="http://schemas.microsoft.com/office/drawing/2014/main" id="{3018F043-0E2B-7637-798A-3A55FAE9DF1A}"/>
                    </a:ext>
                  </a:extLst>
                </p:cNvPr>
                <p:cNvSpPr>
                  <a:spLocks/>
                </p:cNvSpPr>
                <p:nvPr/>
              </p:nvSpPr>
              <p:spPr bwMode="auto">
                <a:xfrm>
                  <a:off x="2610" y="2927"/>
                  <a:ext cx="16" cy="16"/>
                </a:xfrm>
                <a:custGeom>
                  <a:avLst/>
                  <a:gdLst>
                    <a:gd name="T0" fmla="*/ 3 w 17"/>
                    <a:gd name="T1" fmla="*/ 10 h 17"/>
                    <a:gd name="T2" fmla="*/ 3 w 17"/>
                    <a:gd name="T3" fmla="*/ 8 h 17"/>
                    <a:gd name="T4" fmla="*/ 0 w 17"/>
                    <a:gd name="T5" fmla="*/ 5 h 17"/>
                    <a:gd name="T6" fmla="*/ 3 w 17"/>
                    <a:gd name="T7" fmla="*/ 2 h 17"/>
                    <a:gd name="T8" fmla="*/ 3 w 17"/>
                    <a:gd name="T9" fmla="*/ 0 h 17"/>
                    <a:gd name="T10" fmla="*/ 9 w 17"/>
                    <a:gd name="T11" fmla="*/ 0 h 17"/>
                    <a:gd name="T12" fmla="*/ 12 w 17"/>
                    <a:gd name="T13" fmla="*/ 8 h 17"/>
                    <a:gd name="T14" fmla="*/ 16 w 17"/>
                    <a:gd name="T15" fmla="*/ 8 h 17"/>
                    <a:gd name="T16" fmla="*/ 16 w 17"/>
                    <a:gd name="T17" fmla="*/ 13 h 17"/>
                    <a:gd name="T18" fmla="*/ 16 w 17"/>
                    <a:gd name="T19" fmla="*/ 16 h 17"/>
                    <a:gd name="T20" fmla="*/ 12 w 17"/>
                    <a:gd name="T21" fmla="*/ 16 h 17"/>
                    <a:gd name="T22" fmla="*/ 9 w 17"/>
                    <a:gd name="T23" fmla="*/ 16 h 17"/>
                    <a:gd name="T24" fmla="*/ 3 w 17"/>
                    <a:gd name="T25" fmla="*/ 1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10"/>
                      </a:moveTo>
                      <a:lnTo>
                        <a:pt x="3" y="8"/>
                      </a:lnTo>
                      <a:lnTo>
                        <a:pt x="0" y="5"/>
                      </a:lnTo>
                      <a:lnTo>
                        <a:pt x="3" y="2"/>
                      </a:lnTo>
                      <a:lnTo>
                        <a:pt x="3" y="0"/>
                      </a:lnTo>
                      <a:lnTo>
                        <a:pt x="9" y="0"/>
                      </a:lnTo>
                      <a:lnTo>
                        <a:pt x="12" y="8"/>
                      </a:lnTo>
                      <a:lnTo>
                        <a:pt x="16" y="8"/>
                      </a:lnTo>
                      <a:lnTo>
                        <a:pt x="16" y="13"/>
                      </a:lnTo>
                      <a:lnTo>
                        <a:pt x="16" y="16"/>
                      </a:lnTo>
                      <a:lnTo>
                        <a:pt x="12" y="16"/>
                      </a:lnTo>
                      <a:lnTo>
                        <a:pt x="9" y="16"/>
                      </a:lnTo>
                      <a:lnTo>
                        <a:pt x="3"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62" name="Freeform 215">
                  <a:extLst>
                    <a:ext uri="{FF2B5EF4-FFF2-40B4-BE49-F238E27FC236}">
                      <a16:creationId xmlns:a16="http://schemas.microsoft.com/office/drawing/2014/main" id="{6AF16F67-9168-0B5E-1A45-A63CA3FA5A3A}"/>
                    </a:ext>
                  </a:extLst>
                </p:cNvPr>
                <p:cNvSpPr>
                  <a:spLocks/>
                </p:cNvSpPr>
                <p:nvPr/>
              </p:nvSpPr>
              <p:spPr bwMode="auto">
                <a:xfrm>
                  <a:off x="2596" y="2920"/>
                  <a:ext cx="15" cy="16"/>
                </a:xfrm>
                <a:custGeom>
                  <a:avLst/>
                  <a:gdLst>
                    <a:gd name="T0" fmla="*/ 9 w 17"/>
                    <a:gd name="T1" fmla="*/ 16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5 h 17"/>
                    <a:gd name="T14" fmla="*/ 12 w 17"/>
                    <a:gd name="T15" fmla="*/ 2 h 17"/>
                    <a:gd name="T16" fmla="*/ 8 w 17"/>
                    <a:gd name="T17" fmla="*/ 1 h 17"/>
                    <a:gd name="T18" fmla="*/ 7 w 17"/>
                    <a:gd name="T19" fmla="*/ 0 h 17"/>
                    <a:gd name="T20" fmla="*/ 6 w 17"/>
                    <a:gd name="T21" fmla="*/ 0 h 17"/>
                    <a:gd name="T22" fmla="*/ 4 w 17"/>
                    <a:gd name="T23" fmla="*/ 1 h 17"/>
                    <a:gd name="T24" fmla="*/ 1 w 17"/>
                    <a:gd name="T25" fmla="*/ 2 h 17"/>
                    <a:gd name="T26" fmla="*/ 0 w 17"/>
                    <a:gd name="T27" fmla="*/ 3 h 17"/>
                    <a:gd name="T28" fmla="*/ 0 w 17"/>
                    <a:gd name="T29" fmla="*/ 4 h 17"/>
                    <a:gd name="T30" fmla="*/ 0 w 17"/>
                    <a:gd name="T31" fmla="*/ 6 h 17"/>
                    <a:gd name="T32" fmla="*/ 0 w 17"/>
                    <a:gd name="T33" fmla="*/ 8 h 17"/>
                    <a:gd name="T34" fmla="*/ 1 w 17"/>
                    <a:gd name="T35" fmla="*/ 11 h 17"/>
                    <a:gd name="T36" fmla="*/ 3 w 17"/>
                    <a:gd name="T37" fmla="*/ 13 h 17"/>
                    <a:gd name="T38" fmla="*/ 4 w 17"/>
                    <a:gd name="T39" fmla="*/ 16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9"/>
                      </a:lnTo>
                      <a:lnTo>
                        <a:pt x="16" y="7"/>
                      </a:lnTo>
                      <a:lnTo>
                        <a:pt x="13" y="5"/>
                      </a:lnTo>
                      <a:lnTo>
                        <a:pt x="12" y="2"/>
                      </a:lnTo>
                      <a:lnTo>
                        <a:pt x="8" y="1"/>
                      </a:lnTo>
                      <a:lnTo>
                        <a:pt x="7" y="0"/>
                      </a:lnTo>
                      <a:lnTo>
                        <a:pt x="6" y="0"/>
                      </a:lnTo>
                      <a:lnTo>
                        <a:pt x="4" y="1"/>
                      </a:lnTo>
                      <a:lnTo>
                        <a:pt x="1" y="2"/>
                      </a:lnTo>
                      <a:lnTo>
                        <a:pt x="0" y="3"/>
                      </a:lnTo>
                      <a:lnTo>
                        <a:pt x="0" y="4"/>
                      </a:lnTo>
                      <a:lnTo>
                        <a:pt x="0" y="6"/>
                      </a:lnTo>
                      <a:lnTo>
                        <a:pt x="0" y="8"/>
                      </a:lnTo>
                      <a:lnTo>
                        <a:pt x="1" y="11"/>
                      </a:lnTo>
                      <a:lnTo>
                        <a:pt x="3" y="13"/>
                      </a:lnTo>
                      <a:lnTo>
                        <a:pt x="4" y="16"/>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63" name="Freeform 216">
                  <a:extLst>
                    <a:ext uri="{FF2B5EF4-FFF2-40B4-BE49-F238E27FC236}">
                      <a16:creationId xmlns:a16="http://schemas.microsoft.com/office/drawing/2014/main" id="{23D5C6B9-8110-57A7-7902-EA29B6FB32CF}"/>
                    </a:ext>
                  </a:extLst>
                </p:cNvPr>
                <p:cNvSpPr>
                  <a:spLocks/>
                </p:cNvSpPr>
                <p:nvPr/>
              </p:nvSpPr>
              <p:spPr bwMode="auto">
                <a:xfrm>
                  <a:off x="2596" y="2922"/>
                  <a:ext cx="15" cy="16"/>
                </a:xfrm>
                <a:custGeom>
                  <a:avLst/>
                  <a:gdLst>
                    <a:gd name="T0" fmla="*/ 1 w 17"/>
                    <a:gd name="T1" fmla="*/ 11 h 17"/>
                    <a:gd name="T2" fmla="*/ 0 w 17"/>
                    <a:gd name="T3" fmla="*/ 7 h 17"/>
                    <a:gd name="T4" fmla="*/ 0 w 17"/>
                    <a:gd name="T5" fmla="*/ 4 h 17"/>
                    <a:gd name="T6" fmla="*/ 0 w 17"/>
                    <a:gd name="T7" fmla="*/ 2 h 17"/>
                    <a:gd name="T8" fmla="*/ 0 w 17"/>
                    <a:gd name="T9" fmla="*/ 1 h 17"/>
                    <a:gd name="T10" fmla="*/ 1 w 17"/>
                    <a:gd name="T11" fmla="*/ 0 h 17"/>
                    <a:gd name="T12" fmla="*/ 4 w 17"/>
                    <a:gd name="T13" fmla="*/ 0 h 17"/>
                    <a:gd name="T14" fmla="*/ 6 w 17"/>
                    <a:gd name="T15" fmla="*/ 1 h 17"/>
                    <a:gd name="T16" fmla="*/ 11 w 17"/>
                    <a:gd name="T17" fmla="*/ 3 h 17"/>
                    <a:gd name="T18" fmla="*/ 12 w 17"/>
                    <a:gd name="T19" fmla="*/ 4 h 17"/>
                    <a:gd name="T20" fmla="*/ 14 w 17"/>
                    <a:gd name="T21" fmla="*/ 8 h 17"/>
                    <a:gd name="T22" fmla="*/ 16 w 17"/>
                    <a:gd name="T23" fmla="*/ 12 h 17"/>
                    <a:gd name="T24" fmla="*/ 14 w 17"/>
                    <a:gd name="T25" fmla="*/ 13 h 17"/>
                    <a:gd name="T26" fmla="*/ 14 w 17"/>
                    <a:gd name="T27" fmla="*/ 14 h 17"/>
                    <a:gd name="T28" fmla="*/ 12 w 17"/>
                    <a:gd name="T29" fmla="*/ 16 h 17"/>
                    <a:gd name="T30" fmla="*/ 11 w 17"/>
                    <a:gd name="T31" fmla="*/ 16 h 17"/>
                    <a:gd name="T32" fmla="*/ 6 w 17"/>
                    <a:gd name="T33" fmla="*/ 16 h 17"/>
                    <a:gd name="T34" fmla="*/ 4 w 17"/>
                    <a:gd name="T35" fmla="*/ 13 h 17"/>
                    <a:gd name="T36" fmla="*/ 1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 y="11"/>
                      </a:moveTo>
                      <a:lnTo>
                        <a:pt x="0" y="7"/>
                      </a:lnTo>
                      <a:lnTo>
                        <a:pt x="0" y="4"/>
                      </a:lnTo>
                      <a:lnTo>
                        <a:pt x="0" y="2"/>
                      </a:lnTo>
                      <a:lnTo>
                        <a:pt x="0" y="1"/>
                      </a:lnTo>
                      <a:lnTo>
                        <a:pt x="1" y="0"/>
                      </a:lnTo>
                      <a:lnTo>
                        <a:pt x="4" y="0"/>
                      </a:lnTo>
                      <a:lnTo>
                        <a:pt x="6" y="1"/>
                      </a:lnTo>
                      <a:lnTo>
                        <a:pt x="11" y="3"/>
                      </a:lnTo>
                      <a:lnTo>
                        <a:pt x="12" y="4"/>
                      </a:lnTo>
                      <a:lnTo>
                        <a:pt x="14" y="8"/>
                      </a:lnTo>
                      <a:lnTo>
                        <a:pt x="16" y="12"/>
                      </a:lnTo>
                      <a:lnTo>
                        <a:pt x="14" y="13"/>
                      </a:lnTo>
                      <a:lnTo>
                        <a:pt x="14" y="14"/>
                      </a:lnTo>
                      <a:lnTo>
                        <a:pt x="12" y="16"/>
                      </a:lnTo>
                      <a:lnTo>
                        <a:pt x="11" y="16"/>
                      </a:lnTo>
                      <a:lnTo>
                        <a:pt x="6" y="16"/>
                      </a:lnTo>
                      <a:lnTo>
                        <a:pt x="4"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64" name="Freeform 217">
                  <a:extLst>
                    <a:ext uri="{FF2B5EF4-FFF2-40B4-BE49-F238E27FC236}">
                      <a16:creationId xmlns:a16="http://schemas.microsoft.com/office/drawing/2014/main" id="{E0CEBC37-DD44-BC42-F381-5020388FD70C}"/>
                    </a:ext>
                  </a:extLst>
                </p:cNvPr>
                <p:cNvSpPr>
                  <a:spLocks/>
                </p:cNvSpPr>
                <p:nvPr/>
              </p:nvSpPr>
              <p:spPr bwMode="auto">
                <a:xfrm>
                  <a:off x="2604" y="2926"/>
                  <a:ext cx="16" cy="16"/>
                </a:xfrm>
                <a:custGeom>
                  <a:avLst/>
                  <a:gdLst>
                    <a:gd name="T0" fmla="*/ 10 w 17"/>
                    <a:gd name="T1" fmla="*/ 16 h 17"/>
                    <a:gd name="T2" fmla="*/ 13 w 17"/>
                    <a:gd name="T3" fmla="*/ 13 h 17"/>
                    <a:gd name="T4" fmla="*/ 13 w 17"/>
                    <a:gd name="T5" fmla="*/ 12 h 17"/>
                    <a:gd name="T6" fmla="*/ 14 w 17"/>
                    <a:gd name="T7" fmla="*/ 12 h 17"/>
                    <a:gd name="T8" fmla="*/ 16 w 17"/>
                    <a:gd name="T9" fmla="*/ 9 h 17"/>
                    <a:gd name="T10" fmla="*/ 14 w 17"/>
                    <a:gd name="T11" fmla="*/ 7 h 17"/>
                    <a:gd name="T12" fmla="*/ 13 w 17"/>
                    <a:gd name="T13" fmla="*/ 5 h 17"/>
                    <a:gd name="T14" fmla="*/ 11 w 17"/>
                    <a:gd name="T15" fmla="*/ 2 h 17"/>
                    <a:gd name="T16" fmla="*/ 10 w 17"/>
                    <a:gd name="T17" fmla="*/ 1 h 17"/>
                    <a:gd name="T18" fmla="*/ 6 w 17"/>
                    <a:gd name="T19" fmla="*/ 0 h 17"/>
                    <a:gd name="T20" fmla="*/ 5 w 17"/>
                    <a:gd name="T21" fmla="*/ 0 h 17"/>
                    <a:gd name="T22" fmla="*/ 5 w 17"/>
                    <a:gd name="T23" fmla="*/ 1 h 17"/>
                    <a:gd name="T24" fmla="*/ 2 w 17"/>
                    <a:gd name="T25" fmla="*/ 2 h 17"/>
                    <a:gd name="T26" fmla="*/ 1 w 17"/>
                    <a:gd name="T27" fmla="*/ 3 h 17"/>
                    <a:gd name="T28" fmla="*/ 1 w 17"/>
                    <a:gd name="T29" fmla="*/ 4 h 17"/>
                    <a:gd name="T30" fmla="*/ 0 w 17"/>
                    <a:gd name="T31" fmla="*/ 5 h 17"/>
                    <a:gd name="T32" fmla="*/ 1 w 17"/>
                    <a:gd name="T33" fmla="*/ 8 h 17"/>
                    <a:gd name="T34" fmla="*/ 2 w 17"/>
                    <a:gd name="T35" fmla="*/ 11 h 17"/>
                    <a:gd name="T36" fmla="*/ 3 w 17"/>
                    <a:gd name="T37" fmla="*/ 13 h 17"/>
                    <a:gd name="T38" fmla="*/ 5 w 17"/>
                    <a:gd name="T39" fmla="*/ 16 h 17"/>
                    <a:gd name="T40" fmla="*/ 8 w 17"/>
                    <a:gd name="T41" fmla="*/ 16 h 17"/>
                    <a:gd name="T42" fmla="*/ 9 w 17"/>
                    <a:gd name="T43" fmla="*/ 16 h 17"/>
                    <a:gd name="T44" fmla="*/ 1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6"/>
                      </a:moveTo>
                      <a:lnTo>
                        <a:pt x="13" y="13"/>
                      </a:lnTo>
                      <a:lnTo>
                        <a:pt x="13" y="12"/>
                      </a:lnTo>
                      <a:lnTo>
                        <a:pt x="14" y="12"/>
                      </a:lnTo>
                      <a:lnTo>
                        <a:pt x="16" y="9"/>
                      </a:lnTo>
                      <a:lnTo>
                        <a:pt x="14" y="7"/>
                      </a:lnTo>
                      <a:lnTo>
                        <a:pt x="13" y="5"/>
                      </a:lnTo>
                      <a:lnTo>
                        <a:pt x="11" y="2"/>
                      </a:lnTo>
                      <a:lnTo>
                        <a:pt x="10" y="1"/>
                      </a:lnTo>
                      <a:lnTo>
                        <a:pt x="6" y="0"/>
                      </a:lnTo>
                      <a:lnTo>
                        <a:pt x="5" y="0"/>
                      </a:lnTo>
                      <a:lnTo>
                        <a:pt x="5" y="1"/>
                      </a:lnTo>
                      <a:lnTo>
                        <a:pt x="2" y="2"/>
                      </a:lnTo>
                      <a:lnTo>
                        <a:pt x="1" y="3"/>
                      </a:lnTo>
                      <a:lnTo>
                        <a:pt x="1" y="4"/>
                      </a:lnTo>
                      <a:lnTo>
                        <a:pt x="0" y="5"/>
                      </a:lnTo>
                      <a:lnTo>
                        <a:pt x="1" y="8"/>
                      </a:lnTo>
                      <a:lnTo>
                        <a:pt x="2" y="11"/>
                      </a:lnTo>
                      <a:lnTo>
                        <a:pt x="3" y="13"/>
                      </a:lnTo>
                      <a:lnTo>
                        <a:pt x="5" y="16"/>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65" name="Freeform 218">
                  <a:extLst>
                    <a:ext uri="{FF2B5EF4-FFF2-40B4-BE49-F238E27FC236}">
                      <a16:creationId xmlns:a16="http://schemas.microsoft.com/office/drawing/2014/main" id="{BF39E319-37C4-2FD1-6DB4-647AB833D331}"/>
                    </a:ext>
                  </a:extLst>
                </p:cNvPr>
                <p:cNvSpPr>
                  <a:spLocks/>
                </p:cNvSpPr>
                <p:nvPr/>
              </p:nvSpPr>
              <p:spPr bwMode="auto">
                <a:xfrm>
                  <a:off x="2604" y="2927"/>
                  <a:ext cx="16" cy="16"/>
                </a:xfrm>
                <a:custGeom>
                  <a:avLst/>
                  <a:gdLst>
                    <a:gd name="T0" fmla="*/ 3 w 17"/>
                    <a:gd name="T1" fmla="*/ 11 h 17"/>
                    <a:gd name="T2" fmla="*/ 1 w 17"/>
                    <a:gd name="T3" fmla="*/ 7 h 17"/>
                    <a:gd name="T4" fmla="*/ 0 w 17"/>
                    <a:gd name="T5" fmla="*/ 3 h 17"/>
                    <a:gd name="T6" fmla="*/ 1 w 17"/>
                    <a:gd name="T7" fmla="*/ 2 h 17"/>
                    <a:gd name="T8" fmla="*/ 1 w 17"/>
                    <a:gd name="T9" fmla="*/ 1 h 17"/>
                    <a:gd name="T10" fmla="*/ 3 w 17"/>
                    <a:gd name="T11" fmla="*/ 0 h 17"/>
                    <a:gd name="T12" fmla="*/ 4 w 17"/>
                    <a:gd name="T13" fmla="*/ 0 h 17"/>
                    <a:gd name="T14" fmla="*/ 8 w 17"/>
                    <a:gd name="T15" fmla="*/ 0 h 17"/>
                    <a:gd name="T16" fmla="*/ 11 w 17"/>
                    <a:gd name="T17" fmla="*/ 2 h 17"/>
                    <a:gd name="T18" fmla="*/ 14 w 17"/>
                    <a:gd name="T19" fmla="*/ 4 h 17"/>
                    <a:gd name="T20" fmla="*/ 16 w 17"/>
                    <a:gd name="T21" fmla="*/ 8 h 17"/>
                    <a:gd name="T22" fmla="*/ 16 w 17"/>
                    <a:gd name="T23" fmla="*/ 12 h 17"/>
                    <a:gd name="T24" fmla="*/ 16 w 17"/>
                    <a:gd name="T25" fmla="*/ 13 h 17"/>
                    <a:gd name="T26" fmla="*/ 14 w 17"/>
                    <a:gd name="T27" fmla="*/ 14 h 17"/>
                    <a:gd name="T28" fmla="*/ 14 w 17"/>
                    <a:gd name="T29" fmla="*/ 16 h 17"/>
                    <a:gd name="T30" fmla="*/ 11 w 17"/>
                    <a:gd name="T31" fmla="*/ 16 h 17"/>
                    <a:gd name="T32" fmla="*/ 8 w 17"/>
                    <a:gd name="T33" fmla="*/ 16 h 17"/>
                    <a:gd name="T34" fmla="*/ 4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1" y="7"/>
                      </a:lnTo>
                      <a:lnTo>
                        <a:pt x="0" y="3"/>
                      </a:lnTo>
                      <a:lnTo>
                        <a:pt x="1" y="2"/>
                      </a:lnTo>
                      <a:lnTo>
                        <a:pt x="1" y="1"/>
                      </a:lnTo>
                      <a:lnTo>
                        <a:pt x="3" y="0"/>
                      </a:lnTo>
                      <a:lnTo>
                        <a:pt x="4" y="0"/>
                      </a:lnTo>
                      <a:lnTo>
                        <a:pt x="8" y="0"/>
                      </a:lnTo>
                      <a:lnTo>
                        <a:pt x="11" y="2"/>
                      </a:lnTo>
                      <a:lnTo>
                        <a:pt x="14" y="4"/>
                      </a:lnTo>
                      <a:lnTo>
                        <a:pt x="16" y="8"/>
                      </a:lnTo>
                      <a:lnTo>
                        <a:pt x="16" y="12"/>
                      </a:lnTo>
                      <a:lnTo>
                        <a:pt x="16" y="13"/>
                      </a:lnTo>
                      <a:lnTo>
                        <a:pt x="14" y="14"/>
                      </a:lnTo>
                      <a:lnTo>
                        <a:pt x="14" y="16"/>
                      </a:lnTo>
                      <a:lnTo>
                        <a:pt x="11" y="16"/>
                      </a:lnTo>
                      <a:lnTo>
                        <a:pt x="8" y="16"/>
                      </a:lnTo>
                      <a:lnTo>
                        <a:pt x="4"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66" name="Freeform 219">
                  <a:extLst>
                    <a:ext uri="{FF2B5EF4-FFF2-40B4-BE49-F238E27FC236}">
                      <a16:creationId xmlns:a16="http://schemas.microsoft.com/office/drawing/2014/main" id="{A292A45D-9323-803E-ACE8-90553EFBF65D}"/>
                    </a:ext>
                  </a:extLst>
                </p:cNvPr>
                <p:cNvSpPr>
                  <a:spLocks/>
                </p:cNvSpPr>
                <p:nvPr/>
              </p:nvSpPr>
              <p:spPr bwMode="auto">
                <a:xfrm>
                  <a:off x="2587" y="2873"/>
                  <a:ext cx="112" cy="67"/>
                </a:xfrm>
                <a:custGeom>
                  <a:avLst/>
                  <a:gdLst>
                    <a:gd name="T0" fmla="*/ 0 w 123"/>
                    <a:gd name="T1" fmla="*/ 13 h 70"/>
                    <a:gd name="T2" fmla="*/ 24 w 123"/>
                    <a:gd name="T3" fmla="*/ 0 h 70"/>
                    <a:gd name="T4" fmla="*/ 122 w 123"/>
                    <a:gd name="T5" fmla="*/ 54 h 70"/>
                    <a:gd name="T6" fmla="*/ 96 w 123"/>
                    <a:gd name="T7" fmla="*/ 69 h 70"/>
                    <a:gd name="T8" fmla="*/ 0 w 123"/>
                    <a:gd name="T9" fmla="*/ 13 h 70"/>
                    <a:gd name="T10" fmla="*/ 0 60000 65536"/>
                    <a:gd name="T11" fmla="*/ 0 60000 65536"/>
                    <a:gd name="T12" fmla="*/ 0 60000 65536"/>
                    <a:gd name="T13" fmla="*/ 0 60000 65536"/>
                    <a:gd name="T14" fmla="*/ 0 60000 65536"/>
                    <a:gd name="T15" fmla="*/ 0 w 123"/>
                    <a:gd name="T16" fmla="*/ 0 h 70"/>
                    <a:gd name="T17" fmla="*/ 123 w 123"/>
                    <a:gd name="T18" fmla="*/ 70 h 70"/>
                  </a:gdLst>
                  <a:ahLst/>
                  <a:cxnLst>
                    <a:cxn ang="T10">
                      <a:pos x="T0" y="T1"/>
                    </a:cxn>
                    <a:cxn ang="T11">
                      <a:pos x="T2" y="T3"/>
                    </a:cxn>
                    <a:cxn ang="T12">
                      <a:pos x="T4" y="T5"/>
                    </a:cxn>
                    <a:cxn ang="T13">
                      <a:pos x="T6" y="T7"/>
                    </a:cxn>
                    <a:cxn ang="T14">
                      <a:pos x="T8" y="T9"/>
                    </a:cxn>
                  </a:cxnLst>
                  <a:rect l="T15" t="T16" r="T17" b="T18"/>
                  <a:pathLst>
                    <a:path w="123" h="70">
                      <a:moveTo>
                        <a:pt x="0" y="13"/>
                      </a:moveTo>
                      <a:lnTo>
                        <a:pt x="24" y="0"/>
                      </a:lnTo>
                      <a:lnTo>
                        <a:pt x="122" y="54"/>
                      </a:lnTo>
                      <a:lnTo>
                        <a:pt x="96" y="69"/>
                      </a:lnTo>
                      <a:lnTo>
                        <a:pt x="0" y="13"/>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67" name="Freeform 220">
                  <a:extLst>
                    <a:ext uri="{FF2B5EF4-FFF2-40B4-BE49-F238E27FC236}">
                      <a16:creationId xmlns:a16="http://schemas.microsoft.com/office/drawing/2014/main" id="{1B7E7180-FC4E-EF5D-9891-6656170D7DA3}"/>
                    </a:ext>
                  </a:extLst>
                </p:cNvPr>
                <p:cNvSpPr>
                  <a:spLocks/>
                </p:cNvSpPr>
                <p:nvPr/>
              </p:nvSpPr>
              <p:spPr bwMode="auto">
                <a:xfrm>
                  <a:off x="2587" y="2885"/>
                  <a:ext cx="89" cy="82"/>
                </a:xfrm>
                <a:custGeom>
                  <a:avLst/>
                  <a:gdLst>
                    <a:gd name="T0" fmla="*/ 0 w 97"/>
                    <a:gd name="T1" fmla="*/ 0 h 87"/>
                    <a:gd name="T2" fmla="*/ 96 w 97"/>
                    <a:gd name="T3" fmla="*/ 57 h 87"/>
                    <a:gd name="T4" fmla="*/ 96 w 97"/>
                    <a:gd name="T5" fmla="*/ 86 h 87"/>
                    <a:gd name="T6" fmla="*/ 0 w 97"/>
                    <a:gd name="T7" fmla="*/ 28 h 87"/>
                    <a:gd name="T8" fmla="*/ 0 w 97"/>
                    <a:gd name="T9" fmla="*/ 0 h 87"/>
                    <a:gd name="T10" fmla="*/ 0 60000 65536"/>
                    <a:gd name="T11" fmla="*/ 0 60000 65536"/>
                    <a:gd name="T12" fmla="*/ 0 60000 65536"/>
                    <a:gd name="T13" fmla="*/ 0 60000 65536"/>
                    <a:gd name="T14" fmla="*/ 0 60000 65536"/>
                    <a:gd name="T15" fmla="*/ 0 w 97"/>
                    <a:gd name="T16" fmla="*/ 0 h 87"/>
                    <a:gd name="T17" fmla="*/ 97 w 97"/>
                    <a:gd name="T18" fmla="*/ 87 h 87"/>
                  </a:gdLst>
                  <a:ahLst/>
                  <a:cxnLst>
                    <a:cxn ang="T10">
                      <a:pos x="T0" y="T1"/>
                    </a:cxn>
                    <a:cxn ang="T11">
                      <a:pos x="T2" y="T3"/>
                    </a:cxn>
                    <a:cxn ang="T12">
                      <a:pos x="T4" y="T5"/>
                    </a:cxn>
                    <a:cxn ang="T13">
                      <a:pos x="T6" y="T7"/>
                    </a:cxn>
                    <a:cxn ang="T14">
                      <a:pos x="T8" y="T9"/>
                    </a:cxn>
                  </a:cxnLst>
                  <a:rect l="T15" t="T16" r="T17" b="T18"/>
                  <a:pathLst>
                    <a:path w="97" h="87">
                      <a:moveTo>
                        <a:pt x="0" y="0"/>
                      </a:moveTo>
                      <a:lnTo>
                        <a:pt x="96" y="57"/>
                      </a:lnTo>
                      <a:lnTo>
                        <a:pt x="96" y="86"/>
                      </a:lnTo>
                      <a:lnTo>
                        <a:pt x="0" y="28"/>
                      </a:lnTo>
                      <a:lnTo>
                        <a:pt x="0" y="0"/>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68" name="Freeform 221">
                  <a:extLst>
                    <a:ext uri="{FF2B5EF4-FFF2-40B4-BE49-F238E27FC236}">
                      <a16:creationId xmlns:a16="http://schemas.microsoft.com/office/drawing/2014/main" id="{1BB27213-6926-B533-3FFC-FCB6630ABF9E}"/>
                    </a:ext>
                  </a:extLst>
                </p:cNvPr>
                <p:cNvSpPr>
                  <a:spLocks/>
                </p:cNvSpPr>
                <p:nvPr/>
              </p:nvSpPr>
              <p:spPr bwMode="auto">
                <a:xfrm>
                  <a:off x="2720" y="2970"/>
                  <a:ext cx="16" cy="16"/>
                </a:xfrm>
                <a:custGeom>
                  <a:avLst/>
                  <a:gdLst>
                    <a:gd name="T0" fmla="*/ 4 w 17"/>
                    <a:gd name="T1" fmla="*/ 0 h 17"/>
                    <a:gd name="T2" fmla="*/ 16 w 17"/>
                    <a:gd name="T3" fmla="*/ 9 h 17"/>
                    <a:gd name="T4" fmla="*/ 12 w 17"/>
                    <a:gd name="T5" fmla="*/ 16 h 17"/>
                    <a:gd name="T6" fmla="*/ 0 w 17"/>
                    <a:gd name="T7" fmla="*/ 5 h 17"/>
                    <a:gd name="T8" fmla="*/ 4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4" y="0"/>
                      </a:moveTo>
                      <a:lnTo>
                        <a:pt x="16" y="9"/>
                      </a:lnTo>
                      <a:lnTo>
                        <a:pt x="12" y="16"/>
                      </a:lnTo>
                      <a:lnTo>
                        <a:pt x="0" y="5"/>
                      </a:lnTo>
                      <a:lnTo>
                        <a:pt x="4"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69" name="Freeform 222">
                  <a:extLst>
                    <a:ext uri="{FF2B5EF4-FFF2-40B4-BE49-F238E27FC236}">
                      <a16:creationId xmlns:a16="http://schemas.microsoft.com/office/drawing/2014/main" id="{E4C151D5-4A65-C27A-E092-900AE3EFEDF3}"/>
                    </a:ext>
                  </a:extLst>
                </p:cNvPr>
                <p:cNvSpPr>
                  <a:spLocks/>
                </p:cNvSpPr>
                <p:nvPr/>
              </p:nvSpPr>
              <p:spPr bwMode="auto">
                <a:xfrm>
                  <a:off x="2682" y="2940"/>
                  <a:ext cx="33" cy="20"/>
                </a:xfrm>
                <a:custGeom>
                  <a:avLst/>
                  <a:gdLst>
                    <a:gd name="T0" fmla="*/ 23 w 36"/>
                    <a:gd name="T1" fmla="*/ 0 h 21"/>
                    <a:gd name="T2" fmla="*/ 35 w 36"/>
                    <a:gd name="T3" fmla="*/ 7 h 21"/>
                    <a:gd name="T4" fmla="*/ 12 w 36"/>
                    <a:gd name="T5" fmla="*/ 20 h 21"/>
                    <a:gd name="T6" fmla="*/ 0 w 36"/>
                    <a:gd name="T7" fmla="*/ 12 h 21"/>
                    <a:gd name="T8" fmla="*/ 23 w 36"/>
                    <a:gd name="T9" fmla="*/ 0 h 21"/>
                    <a:gd name="T10" fmla="*/ 0 60000 65536"/>
                    <a:gd name="T11" fmla="*/ 0 60000 65536"/>
                    <a:gd name="T12" fmla="*/ 0 60000 65536"/>
                    <a:gd name="T13" fmla="*/ 0 60000 65536"/>
                    <a:gd name="T14" fmla="*/ 0 60000 65536"/>
                    <a:gd name="T15" fmla="*/ 0 w 36"/>
                    <a:gd name="T16" fmla="*/ 0 h 21"/>
                    <a:gd name="T17" fmla="*/ 36 w 36"/>
                    <a:gd name="T18" fmla="*/ 21 h 21"/>
                  </a:gdLst>
                  <a:ahLst/>
                  <a:cxnLst>
                    <a:cxn ang="T10">
                      <a:pos x="T0" y="T1"/>
                    </a:cxn>
                    <a:cxn ang="T11">
                      <a:pos x="T2" y="T3"/>
                    </a:cxn>
                    <a:cxn ang="T12">
                      <a:pos x="T4" y="T5"/>
                    </a:cxn>
                    <a:cxn ang="T13">
                      <a:pos x="T6" y="T7"/>
                    </a:cxn>
                    <a:cxn ang="T14">
                      <a:pos x="T8" y="T9"/>
                    </a:cxn>
                  </a:cxnLst>
                  <a:rect l="T15" t="T16" r="T17" b="T18"/>
                  <a:pathLst>
                    <a:path w="36" h="21">
                      <a:moveTo>
                        <a:pt x="23" y="0"/>
                      </a:moveTo>
                      <a:lnTo>
                        <a:pt x="35" y="7"/>
                      </a:lnTo>
                      <a:lnTo>
                        <a:pt x="12" y="20"/>
                      </a:lnTo>
                      <a:lnTo>
                        <a:pt x="0" y="12"/>
                      </a:lnTo>
                      <a:lnTo>
                        <a:pt x="23" y="0"/>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70" name="Freeform 223">
                  <a:extLst>
                    <a:ext uri="{FF2B5EF4-FFF2-40B4-BE49-F238E27FC236}">
                      <a16:creationId xmlns:a16="http://schemas.microsoft.com/office/drawing/2014/main" id="{A9F85568-D7E8-C62E-D9B6-A6523447B618}"/>
                    </a:ext>
                  </a:extLst>
                </p:cNvPr>
                <p:cNvSpPr>
                  <a:spLocks/>
                </p:cNvSpPr>
                <p:nvPr/>
              </p:nvSpPr>
              <p:spPr bwMode="auto">
                <a:xfrm>
                  <a:off x="2682" y="2952"/>
                  <a:ext cx="16" cy="32"/>
                </a:xfrm>
                <a:custGeom>
                  <a:avLst/>
                  <a:gdLst>
                    <a:gd name="T0" fmla="*/ 0 w 17"/>
                    <a:gd name="T1" fmla="*/ 26 h 33"/>
                    <a:gd name="T2" fmla="*/ 16 w 17"/>
                    <a:gd name="T3" fmla="*/ 32 h 33"/>
                    <a:gd name="T4" fmla="*/ 16 w 17"/>
                    <a:gd name="T5" fmla="*/ 7 h 33"/>
                    <a:gd name="T6" fmla="*/ 0 w 17"/>
                    <a:gd name="T7" fmla="*/ 0 h 33"/>
                    <a:gd name="T8" fmla="*/ 0 w 17"/>
                    <a:gd name="T9" fmla="*/ 26 h 33"/>
                    <a:gd name="T10" fmla="*/ 0 60000 65536"/>
                    <a:gd name="T11" fmla="*/ 0 60000 65536"/>
                    <a:gd name="T12" fmla="*/ 0 60000 65536"/>
                    <a:gd name="T13" fmla="*/ 0 60000 65536"/>
                    <a:gd name="T14" fmla="*/ 0 60000 65536"/>
                    <a:gd name="T15" fmla="*/ 0 w 17"/>
                    <a:gd name="T16" fmla="*/ 0 h 33"/>
                    <a:gd name="T17" fmla="*/ 17 w 17"/>
                    <a:gd name="T18" fmla="*/ 33 h 33"/>
                  </a:gdLst>
                  <a:ahLst/>
                  <a:cxnLst>
                    <a:cxn ang="T10">
                      <a:pos x="T0" y="T1"/>
                    </a:cxn>
                    <a:cxn ang="T11">
                      <a:pos x="T2" y="T3"/>
                    </a:cxn>
                    <a:cxn ang="T12">
                      <a:pos x="T4" y="T5"/>
                    </a:cxn>
                    <a:cxn ang="T13">
                      <a:pos x="T6" y="T7"/>
                    </a:cxn>
                    <a:cxn ang="T14">
                      <a:pos x="T8" y="T9"/>
                    </a:cxn>
                  </a:cxnLst>
                  <a:rect l="T15" t="T16" r="T17" b="T18"/>
                  <a:pathLst>
                    <a:path w="17" h="33">
                      <a:moveTo>
                        <a:pt x="0" y="26"/>
                      </a:moveTo>
                      <a:lnTo>
                        <a:pt x="16" y="32"/>
                      </a:lnTo>
                      <a:lnTo>
                        <a:pt x="16" y="7"/>
                      </a:lnTo>
                      <a:lnTo>
                        <a:pt x="0" y="0"/>
                      </a:lnTo>
                      <a:lnTo>
                        <a:pt x="0" y="26"/>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71" name="Freeform 224">
                  <a:extLst>
                    <a:ext uri="{FF2B5EF4-FFF2-40B4-BE49-F238E27FC236}">
                      <a16:creationId xmlns:a16="http://schemas.microsoft.com/office/drawing/2014/main" id="{15D4A793-8731-96A5-CF0F-DA1134395072}"/>
                    </a:ext>
                  </a:extLst>
                </p:cNvPr>
                <p:cNvSpPr>
                  <a:spLocks/>
                </p:cNvSpPr>
                <p:nvPr/>
              </p:nvSpPr>
              <p:spPr bwMode="auto">
                <a:xfrm>
                  <a:off x="2693" y="2946"/>
                  <a:ext cx="22" cy="38"/>
                </a:xfrm>
                <a:custGeom>
                  <a:avLst/>
                  <a:gdLst>
                    <a:gd name="T0" fmla="*/ 23 w 24"/>
                    <a:gd name="T1" fmla="*/ 26 h 39"/>
                    <a:gd name="T2" fmla="*/ 0 w 24"/>
                    <a:gd name="T3" fmla="*/ 38 h 39"/>
                    <a:gd name="T4" fmla="*/ 0 w 24"/>
                    <a:gd name="T5" fmla="*/ 13 h 39"/>
                    <a:gd name="T6" fmla="*/ 23 w 24"/>
                    <a:gd name="T7" fmla="*/ 0 h 39"/>
                    <a:gd name="T8" fmla="*/ 23 w 24"/>
                    <a:gd name="T9" fmla="*/ 26 h 39"/>
                    <a:gd name="T10" fmla="*/ 0 60000 65536"/>
                    <a:gd name="T11" fmla="*/ 0 60000 65536"/>
                    <a:gd name="T12" fmla="*/ 0 60000 65536"/>
                    <a:gd name="T13" fmla="*/ 0 60000 65536"/>
                    <a:gd name="T14" fmla="*/ 0 60000 65536"/>
                    <a:gd name="T15" fmla="*/ 0 w 24"/>
                    <a:gd name="T16" fmla="*/ 0 h 39"/>
                    <a:gd name="T17" fmla="*/ 24 w 24"/>
                    <a:gd name="T18" fmla="*/ 39 h 39"/>
                  </a:gdLst>
                  <a:ahLst/>
                  <a:cxnLst>
                    <a:cxn ang="T10">
                      <a:pos x="T0" y="T1"/>
                    </a:cxn>
                    <a:cxn ang="T11">
                      <a:pos x="T2" y="T3"/>
                    </a:cxn>
                    <a:cxn ang="T12">
                      <a:pos x="T4" y="T5"/>
                    </a:cxn>
                    <a:cxn ang="T13">
                      <a:pos x="T6" y="T7"/>
                    </a:cxn>
                    <a:cxn ang="T14">
                      <a:pos x="T8" y="T9"/>
                    </a:cxn>
                  </a:cxnLst>
                  <a:rect l="T15" t="T16" r="T17" b="T18"/>
                  <a:pathLst>
                    <a:path w="24" h="39">
                      <a:moveTo>
                        <a:pt x="23" y="26"/>
                      </a:moveTo>
                      <a:lnTo>
                        <a:pt x="0" y="38"/>
                      </a:lnTo>
                      <a:lnTo>
                        <a:pt x="0" y="13"/>
                      </a:lnTo>
                      <a:lnTo>
                        <a:pt x="23" y="0"/>
                      </a:lnTo>
                      <a:lnTo>
                        <a:pt x="23" y="26"/>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72" name="Freeform 225">
                  <a:extLst>
                    <a:ext uri="{FF2B5EF4-FFF2-40B4-BE49-F238E27FC236}">
                      <a16:creationId xmlns:a16="http://schemas.microsoft.com/office/drawing/2014/main" id="{48063819-D838-3FB0-AD56-BC53A879D591}"/>
                    </a:ext>
                  </a:extLst>
                </p:cNvPr>
                <p:cNvSpPr>
                  <a:spLocks/>
                </p:cNvSpPr>
                <p:nvPr/>
              </p:nvSpPr>
              <p:spPr bwMode="auto">
                <a:xfrm>
                  <a:off x="2695" y="2953"/>
                  <a:ext cx="25" cy="16"/>
                </a:xfrm>
                <a:custGeom>
                  <a:avLst/>
                  <a:gdLst>
                    <a:gd name="T0" fmla="*/ 18 w 27"/>
                    <a:gd name="T1" fmla="*/ 0 h 17"/>
                    <a:gd name="T2" fmla="*/ 26 w 27"/>
                    <a:gd name="T3" fmla="*/ 5 h 17"/>
                    <a:gd name="T4" fmla="*/ 21 w 27"/>
                    <a:gd name="T5" fmla="*/ 13 h 17"/>
                    <a:gd name="T6" fmla="*/ 9 w 27"/>
                    <a:gd name="T7" fmla="*/ 16 h 17"/>
                    <a:gd name="T8" fmla="*/ 0 w 27"/>
                    <a:gd name="T9" fmla="*/ 10 h 17"/>
                    <a:gd name="T10" fmla="*/ 18 w 27"/>
                    <a:gd name="T11" fmla="*/ 0 h 17"/>
                    <a:gd name="T12" fmla="*/ 0 60000 65536"/>
                    <a:gd name="T13" fmla="*/ 0 60000 65536"/>
                    <a:gd name="T14" fmla="*/ 0 60000 65536"/>
                    <a:gd name="T15" fmla="*/ 0 60000 65536"/>
                    <a:gd name="T16" fmla="*/ 0 60000 65536"/>
                    <a:gd name="T17" fmla="*/ 0 60000 65536"/>
                    <a:gd name="T18" fmla="*/ 0 w 27"/>
                    <a:gd name="T19" fmla="*/ 0 h 17"/>
                    <a:gd name="T20" fmla="*/ 27 w 2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7" h="17">
                      <a:moveTo>
                        <a:pt x="18" y="0"/>
                      </a:moveTo>
                      <a:lnTo>
                        <a:pt x="26" y="5"/>
                      </a:lnTo>
                      <a:lnTo>
                        <a:pt x="21" y="13"/>
                      </a:lnTo>
                      <a:lnTo>
                        <a:pt x="9" y="16"/>
                      </a:lnTo>
                      <a:lnTo>
                        <a:pt x="0" y="10"/>
                      </a:lnTo>
                      <a:lnTo>
                        <a:pt x="18"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73" name="Freeform 226">
                  <a:extLst>
                    <a:ext uri="{FF2B5EF4-FFF2-40B4-BE49-F238E27FC236}">
                      <a16:creationId xmlns:a16="http://schemas.microsoft.com/office/drawing/2014/main" id="{0A4CDC4C-1113-E941-BAD2-272BD93A76A1}"/>
                    </a:ext>
                  </a:extLst>
                </p:cNvPr>
                <p:cNvSpPr>
                  <a:spLocks/>
                </p:cNvSpPr>
                <p:nvPr/>
              </p:nvSpPr>
              <p:spPr bwMode="auto">
                <a:xfrm>
                  <a:off x="2695" y="2963"/>
                  <a:ext cx="15" cy="28"/>
                </a:xfrm>
                <a:custGeom>
                  <a:avLst/>
                  <a:gdLst>
                    <a:gd name="T0" fmla="*/ 0 w 17"/>
                    <a:gd name="T1" fmla="*/ 20 h 30"/>
                    <a:gd name="T2" fmla="*/ 15 w 17"/>
                    <a:gd name="T3" fmla="*/ 29 h 30"/>
                    <a:gd name="T4" fmla="*/ 16 w 17"/>
                    <a:gd name="T5" fmla="*/ 13 h 30"/>
                    <a:gd name="T6" fmla="*/ 12 w 17"/>
                    <a:gd name="T7" fmla="*/ 4 h 30"/>
                    <a:gd name="T8" fmla="*/ 0 w 17"/>
                    <a:gd name="T9" fmla="*/ 0 h 30"/>
                    <a:gd name="T10" fmla="*/ 0 w 17"/>
                    <a:gd name="T11" fmla="*/ 20 h 30"/>
                    <a:gd name="T12" fmla="*/ 0 60000 65536"/>
                    <a:gd name="T13" fmla="*/ 0 60000 65536"/>
                    <a:gd name="T14" fmla="*/ 0 60000 65536"/>
                    <a:gd name="T15" fmla="*/ 0 60000 65536"/>
                    <a:gd name="T16" fmla="*/ 0 60000 65536"/>
                    <a:gd name="T17" fmla="*/ 0 60000 65536"/>
                    <a:gd name="T18" fmla="*/ 0 w 17"/>
                    <a:gd name="T19" fmla="*/ 0 h 30"/>
                    <a:gd name="T20" fmla="*/ 17 w 17"/>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17" h="30">
                      <a:moveTo>
                        <a:pt x="0" y="20"/>
                      </a:moveTo>
                      <a:lnTo>
                        <a:pt x="15" y="29"/>
                      </a:lnTo>
                      <a:lnTo>
                        <a:pt x="16" y="13"/>
                      </a:lnTo>
                      <a:lnTo>
                        <a:pt x="12" y="4"/>
                      </a:lnTo>
                      <a:lnTo>
                        <a:pt x="0" y="0"/>
                      </a:lnTo>
                      <a:lnTo>
                        <a:pt x="0" y="20"/>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74" name="Freeform 227">
                  <a:extLst>
                    <a:ext uri="{FF2B5EF4-FFF2-40B4-BE49-F238E27FC236}">
                      <a16:creationId xmlns:a16="http://schemas.microsoft.com/office/drawing/2014/main" id="{BBEBB0C8-FB14-437C-FCB4-7725E0BED880}"/>
                    </a:ext>
                  </a:extLst>
                </p:cNvPr>
                <p:cNvSpPr>
                  <a:spLocks/>
                </p:cNvSpPr>
                <p:nvPr/>
              </p:nvSpPr>
              <p:spPr bwMode="auto">
                <a:xfrm>
                  <a:off x="2707" y="2975"/>
                  <a:ext cx="15" cy="21"/>
                </a:xfrm>
                <a:custGeom>
                  <a:avLst/>
                  <a:gdLst>
                    <a:gd name="T0" fmla="*/ 0 w 17"/>
                    <a:gd name="T1" fmla="*/ 15 h 22"/>
                    <a:gd name="T2" fmla="*/ 2 w 17"/>
                    <a:gd name="T3" fmla="*/ 10 h 22"/>
                    <a:gd name="T4" fmla="*/ 9 w 17"/>
                    <a:gd name="T5" fmla="*/ 12 h 22"/>
                    <a:gd name="T6" fmla="*/ 13 w 17"/>
                    <a:gd name="T7" fmla="*/ 21 h 22"/>
                    <a:gd name="T8" fmla="*/ 16 w 17"/>
                    <a:gd name="T9" fmla="*/ 20 h 22"/>
                    <a:gd name="T10" fmla="*/ 13 w 17"/>
                    <a:gd name="T11" fmla="*/ 8 h 22"/>
                    <a:gd name="T12" fmla="*/ 0 w 17"/>
                    <a:gd name="T13" fmla="*/ 0 h 22"/>
                    <a:gd name="T14" fmla="*/ 0 w 17"/>
                    <a:gd name="T15" fmla="*/ 15 h 22"/>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2"/>
                    <a:gd name="T26" fmla="*/ 17 w 17"/>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2">
                      <a:moveTo>
                        <a:pt x="0" y="15"/>
                      </a:moveTo>
                      <a:lnTo>
                        <a:pt x="2" y="10"/>
                      </a:lnTo>
                      <a:lnTo>
                        <a:pt x="9" y="12"/>
                      </a:lnTo>
                      <a:lnTo>
                        <a:pt x="13" y="21"/>
                      </a:lnTo>
                      <a:lnTo>
                        <a:pt x="16" y="20"/>
                      </a:lnTo>
                      <a:lnTo>
                        <a:pt x="13" y="8"/>
                      </a:lnTo>
                      <a:lnTo>
                        <a:pt x="0" y="0"/>
                      </a:lnTo>
                      <a:lnTo>
                        <a:pt x="0" y="15"/>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75" name="Freeform 228">
                  <a:extLst>
                    <a:ext uri="{FF2B5EF4-FFF2-40B4-BE49-F238E27FC236}">
                      <a16:creationId xmlns:a16="http://schemas.microsoft.com/office/drawing/2014/main" id="{FC08808F-C598-B792-7651-8AAF6FBCE091}"/>
                    </a:ext>
                  </a:extLst>
                </p:cNvPr>
                <p:cNvSpPr>
                  <a:spLocks/>
                </p:cNvSpPr>
                <p:nvPr/>
              </p:nvSpPr>
              <p:spPr bwMode="auto">
                <a:xfrm>
                  <a:off x="2720" y="2977"/>
                  <a:ext cx="16" cy="19"/>
                </a:xfrm>
                <a:custGeom>
                  <a:avLst/>
                  <a:gdLst>
                    <a:gd name="T0" fmla="*/ 16 w 17"/>
                    <a:gd name="T1" fmla="*/ 13 h 20"/>
                    <a:gd name="T2" fmla="*/ 2 w 17"/>
                    <a:gd name="T3" fmla="*/ 19 h 20"/>
                    <a:gd name="T4" fmla="*/ 0 w 17"/>
                    <a:gd name="T5" fmla="*/ 6 h 20"/>
                    <a:gd name="T6" fmla="*/ 9 w 17"/>
                    <a:gd name="T7" fmla="*/ 4 h 20"/>
                    <a:gd name="T8" fmla="*/ 14 w 17"/>
                    <a:gd name="T9" fmla="*/ 0 h 20"/>
                    <a:gd name="T10" fmla="*/ 16 w 17"/>
                    <a:gd name="T11" fmla="*/ 13 h 20"/>
                    <a:gd name="T12" fmla="*/ 0 60000 65536"/>
                    <a:gd name="T13" fmla="*/ 0 60000 65536"/>
                    <a:gd name="T14" fmla="*/ 0 60000 65536"/>
                    <a:gd name="T15" fmla="*/ 0 60000 65536"/>
                    <a:gd name="T16" fmla="*/ 0 60000 65536"/>
                    <a:gd name="T17" fmla="*/ 0 60000 65536"/>
                    <a:gd name="T18" fmla="*/ 0 w 17"/>
                    <a:gd name="T19" fmla="*/ 0 h 20"/>
                    <a:gd name="T20" fmla="*/ 17 w 17"/>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7" h="20">
                      <a:moveTo>
                        <a:pt x="16" y="13"/>
                      </a:moveTo>
                      <a:lnTo>
                        <a:pt x="2" y="19"/>
                      </a:lnTo>
                      <a:lnTo>
                        <a:pt x="0" y="6"/>
                      </a:lnTo>
                      <a:lnTo>
                        <a:pt x="9" y="4"/>
                      </a:lnTo>
                      <a:lnTo>
                        <a:pt x="14" y="0"/>
                      </a:lnTo>
                      <a:lnTo>
                        <a:pt x="16" y="13"/>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76" name="Freeform 229">
                  <a:extLst>
                    <a:ext uri="{FF2B5EF4-FFF2-40B4-BE49-F238E27FC236}">
                      <a16:creationId xmlns:a16="http://schemas.microsoft.com/office/drawing/2014/main" id="{D799BEEA-4B38-C3C7-B8DB-9CAA63AD0B5A}"/>
                    </a:ext>
                  </a:extLst>
                </p:cNvPr>
                <p:cNvSpPr>
                  <a:spLocks/>
                </p:cNvSpPr>
                <p:nvPr/>
              </p:nvSpPr>
              <p:spPr bwMode="auto">
                <a:xfrm>
                  <a:off x="2696" y="2965"/>
                  <a:ext cx="15" cy="17"/>
                </a:xfrm>
                <a:custGeom>
                  <a:avLst/>
                  <a:gdLst>
                    <a:gd name="T0" fmla="*/ 0 w 17"/>
                    <a:gd name="T1" fmla="*/ 9 h 17"/>
                    <a:gd name="T2" fmla="*/ 16 w 17"/>
                    <a:gd name="T3" fmla="*/ 16 h 17"/>
                    <a:gd name="T4" fmla="*/ 11 w 17"/>
                    <a:gd name="T5" fmla="*/ 4 h 17"/>
                    <a:gd name="T6" fmla="*/ 0 w 17"/>
                    <a:gd name="T7" fmla="*/ 0 h 17"/>
                    <a:gd name="T8" fmla="*/ 0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16" y="16"/>
                      </a:lnTo>
                      <a:lnTo>
                        <a:pt x="11" y="4"/>
                      </a:lnTo>
                      <a:lnTo>
                        <a:pt x="0" y="0"/>
                      </a:lnTo>
                      <a:lnTo>
                        <a:pt x="0" y="9"/>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77" name="Freeform 230">
                  <a:extLst>
                    <a:ext uri="{FF2B5EF4-FFF2-40B4-BE49-F238E27FC236}">
                      <a16:creationId xmlns:a16="http://schemas.microsoft.com/office/drawing/2014/main" id="{FCA5EBE7-8814-E2FF-D313-AF4D65283D4B}"/>
                    </a:ext>
                  </a:extLst>
                </p:cNvPr>
                <p:cNvSpPr>
                  <a:spLocks/>
                </p:cNvSpPr>
                <p:nvPr/>
              </p:nvSpPr>
              <p:spPr bwMode="auto">
                <a:xfrm>
                  <a:off x="2707" y="2973"/>
                  <a:ext cx="22" cy="16"/>
                </a:xfrm>
                <a:custGeom>
                  <a:avLst/>
                  <a:gdLst>
                    <a:gd name="T0" fmla="*/ 23 w 24"/>
                    <a:gd name="T1" fmla="*/ 12 h 17"/>
                    <a:gd name="T2" fmla="*/ 14 w 24"/>
                    <a:gd name="T3" fmla="*/ 16 h 17"/>
                    <a:gd name="T4" fmla="*/ 0 w 24"/>
                    <a:gd name="T5" fmla="*/ 3 h 17"/>
                    <a:gd name="T6" fmla="*/ 13 w 24"/>
                    <a:gd name="T7" fmla="*/ 0 h 17"/>
                    <a:gd name="T8" fmla="*/ 23 w 24"/>
                    <a:gd name="T9" fmla="*/ 12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23" y="12"/>
                      </a:moveTo>
                      <a:lnTo>
                        <a:pt x="14" y="16"/>
                      </a:lnTo>
                      <a:lnTo>
                        <a:pt x="0" y="3"/>
                      </a:lnTo>
                      <a:lnTo>
                        <a:pt x="13" y="0"/>
                      </a:lnTo>
                      <a:lnTo>
                        <a:pt x="23" y="12"/>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78" name="Freeform 231">
                  <a:extLst>
                    <a:ext uri="{FF2B5EF4-FFF2-40B4-BE49-F238E27FC236}">
                      <a16:creationId xmlns:a16="http://schemas.microsoft.com/office/drawing/2014/main" id="{1E8F4CB7-C2C4-8A97-15F7-7532A73751EB}"/>
                    </a:ext>
                  </a:extLst>
                </p:cNvPr>
                <p:cNvSpPr>
                  <a:spLocks/>
                </p:cNvSpPr>
                <p:nvPr/>
              </p:nvSpPr>
              <p:spPr bwMode="auto">
                <a:xfrm>
                  <a:off x="2719" y="2966"/>
                  <a:ext cx="15" cy="17"/>
                </a:xfrm>
                <a:custGeom>
                  <a:avLst/>
                  <a:gdLst>
                    <a:gd name="T0" fmla="*/ 0 w 17"/>
                    <a:gd name="T1" fmla="*/ 7 h 17"/>
                    <a:gd name="T2" fmla="*/ 3 w 17"/>
                    <a:gd name="T3" fmla="*/ 0 h 17"/>
                    <a:gd name="T4" fmla="*/ 16 w 17"/>
                    <a:gd name="T5" fmla="*/ 12 h 17"/>
                    <a:gd name="T6" fmla="*/ 11 w 17"/>
                    <a:gd name="T7" fmla="*/ 16 h 17"/>
                    <a:gd name="T8" fmla="*/ 0 w 17"/>
                    <a:gd name="T9" fmla="*/ 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7"/>
                      </a:moveTo>
                      <a:lnTo>
                        <a:pt x="3" y="0"/>
                      </a:lnTo>
                      <a:lnTo>
                        <a:pt x="16" y="12"/>
                      </a:lnTo>
                      <a:lnTo>
                        <a:pt x="11" y="16"/>
                      </a:lnTo>
                      <a:lnTo>
                        <a:pt x="0" y="7"/>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79" name="Freeform 232">
                  <a:extLst>
                    <a:ext uri="{FF2B5EF4-FFF2-40B4-BE49-F238E27FC236}">
                      <a16:creationId xmlns:a16="http://schemas.microsoft.com/office/drawing/2014/main" id="{8BF72475-2995-645F-37DD-AB4BA103F729}"/>
                    </a:ext>
                  </a:extLst>
                </p:cNvPr>
                <p:cNvSpPr>
                  <a:spLocks/>
                </p:cNvSpPr>
                <p:nvPr/>
              </p:nvSpPr>
              <p:spPr bwMode="auto">
                <a:xfrm>
                  <a:off x="2704" y="2961"/>
                  <a:ext cx="21" cy="18"/>
                </a:xfrm>
                <a:custGeom>
                  <a:avLst/>
                  <a:gdLst>
                    <a:gd name="T0" fmla="*/ 22 w 23"/>
                    <a:gd name="T1" fmla="*/ 13 h 19"/>
                    <a:gd name="T2" fmla="*/ 4 w 23"/>
                    <a:gd name="T3" fmla="*/ 18 h 19"/>
                    <a:gd name="T4" fmla="*/ 0 w 23"/>
                    <a:gd name="T5" fmla="*/ 4 h 19"/>
                    <a:gd name="T6" fmla="*/ 16 w 23"/>
                    <a:gd name="T7" fmla="*/ 0 h 19"/>
                    <a:gd name="T8" fmla="*/ 22 w 23"/>
                    <a:gd name="T9" fmla="*/ 13 h 19"/>
                    <a:gd name="T10" fmla="*/ 0 60000 65536"/>
                    <a:gd name="T11" fmla="*/ 0 60000 65536"/>
                    <a:gd name="T12" fmla="*/ 0 60000 65536"/>
                    <a:gd name="T13" fmla="*/ 0 60000 65536"/>
                    <a:gd name="T14" fmla="*/ 0 60000 65536"/>
                    <a:gd name="T15" fmla="*/ 0 w 23"/>
                    <a:gd name="T16" fmla="*/ 0 h 19"/>
                    <a:gd name="T17" fmla="*/ 23 w 23"/>
                    <a:gd name="T18" fmla="*/ 19 h 19"/>
                  </a:gdLst>
                  <a:ahLst/>
                  <a:cxnLst>
                    <a:cxn ang="T10">
                      <a:pos x="T0" y="T1"/>
                    </a:cxn>
                    <a:cxn ang="T11">
                      <a:pos x="T2" y="T3"/>
                    </a:cxn>
                    <a:cxn ang="T12">
                      <a:pos x="T4" y="T5"/>
                    </a:cxn>
                    <a:cxn ang="T13">
                      <a:pos x="T6" y="T7"/>
                    </a:cxn>
                    <a:cxn ang="T14">
                      <a:pos x="T8" y="T9"/>
                    </a:cxn>
                  </a:cxnLst>
                  <a:rect l="T15" t="T16" r="T17" b="T18"/>
                  <a:pathLst>
                    <a:path w="23" h="19">
                      <a:moveTo>
                        <a:pt x="22" y="13"/>
                      </a:moveTo>
                      <a:lnTo>
                        <a:pt x="4" y="18"/>
                      </a:lnTo>
                      <a:lnTo>
                        <a:pt x="0" y="4"/>
                      </a:lnTo>
                      <a:lnTo>
                        <a:pt x="16" y="0"/>
                      </a:lnTo>
                      <a:lnTo>
                        <a:pt x="22" y="13"/>
                      </a:lnTo>
                    </a:path>
                  </a:pathLst>
                </a:custGeom>
                <a:solidFill>
                  <a:srgbClr val="9DB9D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grpSp>
        <p:grpSp>
          <p:nvGrpSpPr>
            <p:cNvPr id="23599" name="Group 233">
              <a:extLst>
                <a:ext uri="{FF2B5EF4-FFF2-40B4-BE49-F238E27FC236}">
                  <a16:creationId xmlns:a16="http://schemas.microsoft.com/office/drawing/2014/main" id="{6106B7F7-95CB-91D7-2B10-97574984D67B}"/>
                </a:ext>
              </a:extLst>
            </p:cNvPr>
            <p:cNvGrpSpPr>
              <a:grpSpLocks/>
            </p:cNvGrpSpPr>
            <p:nvPr/>
          </p:nvGrpSpPr>
          <p:grpSpPr bwMode="auto">
            <a:xfrm>
              <a:off x="1497" y="2322"/>
              <a:ext cx="225" cy="142"/>
              <a:chOff x="1248" y="2880"/>
              <a:chExt cx="389" cy="514"/>
            </a:xfrm>
          </p:grpSpPr>
          <p:sp>
            <p:nvSpPr>
              <p:cNvPr id="24456" name="Freeform 234">
                <a:extLst>
                  <a:ext uri="{FF2B5EF4-FFF2-40B4-BE49-F238E27FC236}">
                    <a16:creationId xmlns:a16="http://schemas.microsoft.com/office/drawing/2014/main" id="{FB642B2B-DEA6-9682-10D8-11B87796EA53}"/>
                  </a:ext>
                </a:extLst>
              </p:cNvPr>
              <p:cNvSpPr>
                <a:spLocks/>
              </p:cNvSpPr>
              <p:nvPr/>
            </p:nvSpPr>
            <p:spPr bwMode="auto">
              <a:xfrm>
                <a:off x="1449" y="2880"/>
                <a:ext cx="58" cy="263"/>
              </a:xfrm>
              <a:custGeom>
                <a:avLst/>
                <a:gdLst>
                  <a:gd name="T0" fmla="*/ 0 w 63"/>
                  <a:gd name="T1" fmla="*/ 262 h 277"/>
                  <a:gd name="T2" fmla="*/ 15 w 63"/>
                  <a:gd name="T3" fmla="*/ 2 h 277"/>
                  <a:gd name="T4" fmla="*/ 28 w 63"/>
                  <a:gd name="T5" fmla="*/ 0 h 277"/>
                  <a:gd name="T6" fmla="*/ 41 w 63"/>
                  <a:gd name="T7" fmla="*/ 2 h 277"/>
                  <a:gd name="T8" fmla="*/ 62 w 63"/>
                  <a:gd name="T9" fmla="*/ 262 h 277"/>
                  <a:gd name="T10" fmla="*/ 59 w 63"/>
                  <a:gd name="T11" fmla="*/ 264 h 277"/>
                  <a:gd name="T12" fmla="*/ 56 w 63"/>
                  <a:gd name="T13" fmla="*/ 267 h 277"/>
                  <a:gd name="T14" fmla="*/ 52 w 63"/>
                  <a:gd name="T15" fmla="*/ 269 h 277"/>
                  <a:gd name="T16" fmla="*/ 48 w 63"/>
                  <a:gd name="T17" fmla="*/ 271 h 277"/>
                  <a:gd name="T18" fmla="*/ 42 w 63"/>
                  <a:gd name="T19" fmla="*/ 273 h 277"/>
                  <a:gd name="T20" fmla="*/ 36 w 63"/>
                  <a:gd name="T21" fmla="*/ 275 h 277"/>
                  <a:gd name="T22" fmla="*/ 32 w 63"/>
                  <a:gd name="T23" fmla="*/ 276 h 277"/>
                  <a:gd name="T24" fmla="*/ 29 w 63"/>
                  <a:gd name="T25" fmla="*/ 276 h 277"/>
                  <a:gd name="T26" fmla="*/ 25 w 63"/>
                  <a:gd name="T27" fmla="*/ 276 h 277"/>
                  <a:gd name="T28" fmla="*/ 20 w 63"/>
                  <a:gd name="T29" fmla="*/ 275 h 277"/>
                  <a:gd name="T30" fmla="*/ 17 w 63"/>
                  <a:gd name="T31" fmla="*/ 274 h 277"/>
                  <a:gd name="T32" fmla="*/ 14 w 63"/>
                  <a:gd name="T33" fmla="*/ 273 h 277"/>
                  <a:gd name="T34" fmla="*/ 11 w 63"/>
                  <a:gd name="T35" fmla="*/ 273 h 277"/>
                  <a:gd name="T36" fmla="*/ 9 w 63"/>
                  <a:gd name="T37" fmla="*/ 271 h 277"/>
                  <a:gd name="T38" fmla="*/ 5 w 63"/>
                  <a:gd name="T39" fmla="*/ 269 h 277"/>
                  <a:gd name="T40" fmla="*/ 2 w 63"/>
                  <a:gd name="T41" fmla="*/ 267 h 277"/>
                  <a:gd name="T42" fmla="*/ 1 w 63"/>
                  <a:gd name="T43" fmla="*/ 264 h 277"/>
                  <a:gd name="T44" fmla="*/ 0 w 63"/>
                  <a:gd name="T45" fmla="*/ 263 h 277"/>
                  <a:gd name="T46" fmla="*/ 0 w 63"/>
                  <a:gd name="T47" fmla="*/ 262 h 27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
                  <a:gd name="T73" fmla="*/ 0 h 277"/>
                  <a:gd name="T74" fmla="*/ 63 w 63"/>
                  <a:gd name="T75" fmla="*/ 277 h 27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 h="277">
                    <a:moveTo>
                      <a:pt x="0" y="262"/>
                    </a:moveTo>
                    <a:lnTo>
                      <a:pt x="15" y="2"/>
                    </a:lnTo>
                    <a:lnTo>
                      <a:pt x="28" y="0"/>
                    </a:lnTo>
                    <a:lnTo>
                      <a:pt x="41" y="2"/>
                    </a:lnTo>
                    <a:lnTo>
                      <a:pt x="62" y="262"/>
                    </a:lnTo>
                    <a:lnTo>
                      <a:pt x="59" y="264"/>
                    </a:lnTo>
                    <a:lnTo>
                      <a:pt x="56" y="267"/>
                    </a:lnTo>
                    <a:lnTo>
                      <a:pt x="52" y="269"/>
                    </a:lnTo>
                    <a:lnTo>
                      <a:pt x="48" y="271"/>
                    </a:lnTo>
                    <a:lnTo>
                      <a:pt x="42" y="273"/>
                    </a:lnTo>
                    <a:lnTo>
                      <a:pt x="36" y="275"/>
                    </a:lnTo>
                    <a:lnTo>
                      <a:pt x="32" y="276"/>
                    </a:lnTo>
                    <a:lnTo>
                      <a:pt x="29" y="276"/>
                    </a:lnTo>
                    <a:lnTo>
                      <a:pt x="25" y="276"/>
                    </a:lnTo>
                    <a:lnTo>
                      <a:pt x="20" y="275"/>
                    </a:lnTo>
                    <a:lnTo>
                      <a:pt x="17" y="274"/>
                    </a:lnTo>
                    <a:lnTo>
                      <a:pt x="14" y="273"/>
                    </a:lnTo>
                    <a:lnTo>
                      <a:pt x="11" y="273"/>
                    </a:lnTo>
                    <a:lnTo>
                      <a:pt x="9" y="271"/>
                    </a:lnTo>
                    <a:lnTo>
                      <a:pt x="5" y="269"/>
                    </a:lnTo>
                    <a:lnTo>
                      <a:pt x="2" y="267"/>
                    </a:lnTo>
                    <a:lnTo>
                      <a:pt x="1" y="264"/>
                    </a:lnTo>
                    <a:lnTo>
                      <a:pt x="0" y="263"/>
                    </a:lnTo>
                    <a:lnTo>
                      <a:pt x="0" y="262"/>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57" name="Freeform 235">
                <a:extLst>
                  <a:ext uri="{FF2B5EF4-FFF2-40B4-BE49-F238E27FC236}">
                    <a16:creationId xmlns:a16="http://schemas.microsoft.com/office/drawing/2014/main" id="{5FD3B9C2-0A61-0E24-9B65-D82D068A142C}"/>
                  </a:ext>
                </a:extLst>
              </p:cNvPr>
              <p:cNvSpPr>
                <a:spLocks/>
              </p:cNvSpPr>
              <p:nvPr/>
            </p:nvSpPr>
            <p:spPr bwMode="auto">
              <a:xfrm>
                <a:off x="1503" y="2912"/>
                <a:ext cx="57" cy="263"/>
              </a:xfrm>
              <a:custGeom>
                <a:avLst/>
                <a:gdLst>
                  <a:gd name="T0" fmla="*/ 0 w 62"/>
                  <a:gd name="T1" fmla="*/ 261 h 276"/>
                  <a:gd name="T2" fmla="*/ 15 w 62"/>
                  <a:gd name="T3" fmla="*/ 2 h 276"/>
                  <a:gd name="T4" fmla="*/ 28 w 62"/>
                  <a:gd name="T5" fmla="*/ 0 h 276"/>
                  <a:gd name="T6" fmla="*/ 39 w 62"/>
                  <a:gd name="T7" fmla="*/ 2 h 276"/>
                  <a:gd name="T8" fmla="*/ 61 w 62"/>
                  <a:gd name="T9" fmla="*/ 261 h 276"/>
                  <a:gd name="T10" fmla="*/ 58 w 62"/>
                  <a:gd name="T11" fmla="*/ 264 h 276"/>
                  <a:gd name="T12" fmla="*/ 55 w 62"/>
                  <a:gd name="T13" fmla="*/ 266 h 276"/>
                  <a:gd name="T14" fmla="*/ 51 w 62"/>
                  <a:gd name="T15" fmla="*/ 268 h 276"/>
                  <a:gd name="T16" fmla="*/ 47 w 62"/>
                  <a:gd name="T17" fmla="*/ 270 h 276"/>
                  <a:gd name="T18" fmla="*/ 41 w 62"/>
                  <a:gd name="T19" fmla="*/ 272 h 276"/>
                  <a:gd name="T20" fmla="*/ 35 w 62"/>
                  <a:gd name="T21" fmla="*/ 275 h 276"/>
                  <a:gd name="T22" fmla="*/ 32 w 62"/>
                  <a:gd name="T23" fmla="*/ 275 h 276"/>
                  <a:gd name="T24" fmla="*/ 29 w 62"/>
                  <a:gd name="T25" fmla="*/ 275 h 276"/>
                  <a:gd name="T26" fmla="*/ 25 w 62"/>
                  <a:gd name="T27" fmla="*/ 275 h 276"/>
                  <a:gd name="T28" fmla="*/ 21 w 62"/>
                  <a:gd name="T29" fmla="*/ 275 h 276"/>
                  <a:gd name="T30" fmla="*/ 17 w 62"/>
                  <a:gd name="T31" fmla="*/ 274 h 276"/>
                  <a:gd name="T32" fmla="*/ 14 w 62"/>
                  <a:gd name="T33" fmla="*/ 272 h 276"/>
                  <a:gd name="T34" fmla="*/ 12 w 62"/>
                  <a:gd name="T35" fmla="*/ 271 h 276"/>
                  <a:gd name="T36" fmla="*/ 8 w 62"/>
                  <a:gd name="T37" fmla="*/ 270 h 276"/>
                  <a:gd name="T38" fmla="*/ 6 w 62"/>
                  <a:gd name="T39" fmla="*/ 268 h 276"/>
                  <a:gd name="T40" fmla="*/ 2 w 62"/>
                  <a:gd name="T41" fmla="*/ 266 h 276"/>
                  <a:gd name="T42" fmla="*/ 1 w 62"/>
                  <a:gd name="T43" fmla="*/ 264 h 276"/>
                  <a:gd name="T44" fmla="*/ 0 w 62"/>
                  <a:gd name="T45" fmla="*/ 262 h 276"/>
                  <a:gd name="T46" fmla="*/ 0 w 62"/>
                  <a:gd name="T47" fmla="*/ 261 h 2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2"/>
                  <a:gd name="T73" fmla="*/ 0 h 276"/>
                  <a:gd name="T74" fmla="*/ 62 w 62"/>
                  <a:gd name="T75" fmla="*/ 276 h 27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2" h="276">
                    <a:moveTo>
                      <a:pt x="0" y="261"/>
                    </a:moveTo>
                    <a:lnTo>
                      <a:pt x="15" y="2"/>
                    </a:lnTo>
                    <a:lnTo>
                      <a:pt x="28" y="0"/>
                    </a:lnTo>
                    <a:lnTo>
                      <a:pt x="39" y="2"/>
                    </a:lnTo>
                    <a:lnTo>
                      <a:pt x="61" y="261"/>
                    </a:lnTo>
                    <a:lnTo>
                      <a:pt x="58" y="264"/>
                    </a:lnTo>
                    <a:lnTo>
                      <a:pt x="55" y="266"/>
                    </a:lnTo>
                    <a:lnTo>
                      <a:pt x="51" y="268"/>
                    </a:lnTo>
                    <a:lnTo>
                      <a:pt x="47" y="270"/>
                    </a:lnTo>
                    <a:lnTo>
                      <a:pt x="41" y="272"/>
                    </a:lnTo>
                    <a:lnTo>
                      <a:pt x="35" y="275"/>
                    </a:lnTo>
                    <a:lnTo>
                      <a:pt x="32" y="275"/>
                    </a:lnTo>
                    <a:lnTo>
                      <a:pt x="29" y="275"/>
                    </a:lnTo>
                    <a:lnTo>
                      <a:pt x="25" y="275"/>
                    </a:lnTo>
                    <a:lnTo>
                      <a:pt x="21" y="275"/>
                    </a:lnTo>
                    <a:lnTo>
                      <a:pt x="17" y="274"/>
                    </a:lnTo>
                    <a:lnTo>
                      <a:pt x="14" y="272"/>
                    </a:lnTo>
                    <a:lnTo>
                      <a:pt x="12" y="271"/>
                    </a:lnTo>
                    <a:lnTo>
                      <a:pt x="8" y="270"/>
                    </a:lnTo>
                    <a:lnTo>
                      <a:pt x="6" y="268"/>
                    </a:lnTo>
                    <a:lnTo>
                      <a:pt x="2" y="266"/>
                    </a:lnTo>
                    <a:lnTo>
                      <a:pt x="1" y="264"/>
                    </a:lnTo>
                    <a:lnTo>
                      <a:pt x="0" y="262"/>
                    </a:lnTo>
                    <a:lnTo>
                      <a:pt x="0" y="261"/>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58" name="Freeform 236">
                <a:extLst>
                  <a:ext uri="{FF2B5EF4-FFF2-40B4-BE49-F238E27FC236}">
                    <a16:creationId xmlns:a16="http://schemas.microsoft.com/office/drawing/2014/main" id="{8DF51356-E825-59D7-3245-CE7055DE3677}"/>
                  </a:ext>
                </a:extLst>
              </p:cNvPr>
              <p:cNvSpPr>
                <a:spLocks/>
              </p:cNvSpPr>
              <p:nvPr/>
            </p:nvSpPr>
            <p:spPr bwMode="auto">
              <a:xfrm>
                <a:off x="1475" y="2880"/>
                <a:ext cx="31" cy="263"/>
              </a:xfrm>
              <a:custGeom>
                <a:avLst/>
                <a:gdLst>
                  <a:gd name="T0" fmla="*/ 6 w 34"/>
                  <a:gd name="T1" fmla="*/ 276 h 277"/>
                  <a:gd name="T2" fmla="*/ 10 w 34"/>
                  <a:gd name="T3" fmla="*/ 276 h 277"/>
                  <a:gd name="T4" fmla="*/ 13 w 34"/>
                  <a:gd name="T5" fmla="*/ 275 h 277"/>
                  <a:gd name="T6" fmla="*/ 17 w 34"/>
                  <a:gd name="T7" fmla="*/ 274 h 277"/>
                  <a:gd name="T8" fmla="*/ 19 w 34"/>
                  <a:gd name="T9" fmla="*/ 273 h 277"/>
                  <a:gd name="T10" fmla="*/ 24 w 34"/>
                  <a:gd name="T11" fmla="*/ 271 h 277"/>
                  <a:gd name="T12" fmla="*/ 26 w 34"/>
                  <a:gd name="T13" fmla="*/ 270 h 277"/>
                  <a:gd name="T14" fmla="*/ 28 w 34"/>
                  <a:gd name="T15" fmla="*/ 269 h 277"/>
                  <a:gd name="T16" fmla="*/ 30 w 34"/>
                  <a:gd name="T17" fmla="*/ 267 h 277"/>
                  <a:gd name="T18" fmla="*/ 32 w 34"/>
                  <a:gd name="T19" fmla="*/ 264 h 277"/>
                  <a:gd name="T20" fmla="*/ 33 w 34"/>
                  <a:gd name="T21" fmla="*/ 262 h 277"/>
                  <a:gd name="T22" fmla="*/ 12 w 34"/>
                  <a:gd name="T23" fmla="*/ 2 h 277"/>
                  <a:gd name="T24" fmla="*/ 0 w 34"/>
                  <a:gd name="T25" fmla="*/ 0 h 277"/>
                  <a:gd name="T26" fmla="*/ 0 w 34"/>
                  <a:gd name="T27" fmla="*/ 276 h 277"/>
                  <a:gd name="T28" fmla="*/ 6 w 34"/>
                  <a:gd name="T29" fmla="*/ 276 h 27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277"/>
                  <a:gd name="T47" fmla="*/ 34 w 34"/>
                  <a:gd name="T48" fmla="*/ 277 h 27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277">
                    <a:moveTo>
                      <a:pt x="6" y="276"/>
                    </a:moveTo>
                    <a:lnTo>
                      <a:pt x="10" y="276"/>
                    </a:lnTo>
                    <a:lnTo>
                      <a:pt x="13" y="275"/>
                    </a:lnTo>
                    <a:lnTo>
                      <a:pt x="17" y="274"/>
                    </a:lnTo>
                    <a:lnTo>
                      <a:pt x="19" y="273"/>
                    </a:lnTo>
                    <a:lnTo>
                      <a:pt x="24" y="271"/>
                    </a:lnTo>
                    <a:lnTo>
                      <a:pt x="26" y="270"/>
                    </a:lnTo>
                    <a:lnTo>
                      <a:pt x="28" y="269"/>
                    </a:lnTo>
                    <a:lnTo>
                      <a:pt x="30" y="267"/>
                    </a:lnTo>
                    <a:lnTo>
                      <a:pt x="32" y="264"/>
                    </a:lnTo>
                    <a:lnTo>
                      <a:pt x="33" y="262"/>
                    </a:lnTo>
                    <a:lnTo>
                      <a:pt x="12" y="2"/>
                    </a:lnTo>
                    <a:lnTo>
                      <a:pt x="0" y="0"/>
                    </a:lnTo>
                    <a:lnTo>
                      <a:pt x="0" y="276"/>
                    </a:lnTo>
                    <a:lnTo>
                      <a:pt x="6" y="27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59" name="Freeform 237">
                <a:extLst>
                  <a:ext uri="{FF2B5EF4-FFF2-40B4-BE49-F238E27FC236}">
                    <a16:creationId xmlns:a16="http://schemas.microsoft.com/office/drawing/2014/main" id="{33ABCBCF-0F5C-E4B7-B16C-CCF54AE041C4}"/>
                  </a:ext>
                </a:extLst>
              </p:cNvPr>
              <p:cNvSpPr>
                <a:spLocks/>
              </p:cNvSpPr>
              <p:nvPr/>
            </p:nvSpPr>
            <p:spPr bwMode="auto">
              <a:xfrm>
                <a:off x="1449" y="3160"/>
                <a:ext cx="167" cy="186"/>
              </a:xfrm>
              <a:custGeom>
                <a:avLst/>
                <a:gdLst>
                  <a:gd name="T0" fmla="*/ 181 w 182"/>
                  <a:gd name="T1" fmla="*/ 0 h 195"/>
                  <a:gd name="T2" fmla="*/ 0 w 182"/>
                  <a:gd name="T3" fmla="*/ 103 h 195"/>
                  <a:gd name="T4" fmla="*/ 0 w 182"/>
                  <a:gd name="T5" fmla="*/ 194 h 195"/>
                  <a:gd name="T6" fmla="*/ 181 w 182"/>
                  <a:gd name="T7" fmla="*/ 89 h 195"/>
                  <a:gd name="T8" fmla="*/ 181 w 182"/>
                  <a:gd name="T9" fmla="*/ 0 h 195"/>
                  <a:gd name="T10" fmla="*/ 0 60000 65536"/>
                  <a:gd name="T11" fmla="*/ 0 60000 65536"/>
                  <a:gd name="T12" fmla="*/ 0 60000 65536"/>
                  <a:gd name="T13" fmla="*/ 0 60000 65536"/>
                  <a:gd name="T14" fmla="*/ 0 60000 65536"/>
                  <a:gd name="T15" fmla="*/ 0 w 182"/>
                  <a:gd name="T16" fmla="*/ 0 h 195"/>
                  <a:gd name="T17" fmla="*/ 182 w 182"/>
                  <a:gd name="T18" fmla="*/ 195 h 195"/>
                </a:gdLst>
                <a:ahLst/>
                <a:cxnLst>
                  <a:cxn ang="T10">
                    <a:pos x="T0" y="T1"/>
                  </a:cxn>
                  <a:cxn ang="T11">
                    <a:pos x="T2" y="T3"/>
                  </a:cxn>
                  <a:cxn ang="T12">
                    <a:pos x="T4" y="T5"/>
                  </a:cxn>
                  <a:cxn ang="T13">
                    <a:pos x="T6" y="T7"/>
                  </a:cxn>
                  <a:cxn ang="T14">
                    <a:pos x="T8" y="T9"/>
                  </a:cxn>
                </a:cxnLst>
                <a:rect l="T15" t="T16" r="T17" b="T18"/>
                <a:pathLst>
                  <a:path w="182" h="195">
                    <a:moveTo>
                      <a:pt x="181" y="0"/>
                    </a:moveTo>
                    <a:lnTo>
                      <a:pt x="0" y="103"/>
                    </a:lnTo>
                    <a:lnTo>
                      <a:pt x="0" y="194"/>
                    </a:lnTo>
                    <a:lnTo>
                      <a:pt x="181" y="89"/>
                    </a:lnTo>
                    <a:lnTo>
                      <a:pt x="181"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60" name="Freeform 238">
                <a:extLst>
                  <a:ext uri="{FF2B5EF4-FFF2-40B4-BE49-F238E27FC236}">
                    <a16:creationId xmlns:a16="http://schemas.microsoft.com/office/drawing/2014/main" id="{DC202B22-A171-52B5-54DC-B40B2EE7E81A}"/>
                  </a:ext>
                </a:extLst>
              </p:cNvPr>
              <p:cNvSpPr>
                <a:spLocks/>
              </p:cNvSpPr>
              <p:nvPr/>
            </p:nvSpPr>
            <p:spPr bwMode="auto">
              <a:xfrm>
                <a:off x="1248" y="3139"/>
                <a:ext cx="202" cy="207"/>
              </a:xfrm>
              <a:custGeom>
                <a:avLst/>
                <a:gdLst>
                  <a:gd name="T0" fmla="*/ 0 w 220"/>
                  <a:gd name="T1" fmla="*/ 0 h 217"/>
                  <a:gd name="T2" fmla="*/ 219 w 220"/>
                  <a:gd name="T3" fmla="*/ 125 h 217"/>
                  <a:gd name="T4" fmla="*/ 219 w 220"/>
                  <a:gd name="T5" fmla="*/ 216 h 217"/>
                  <a:gd name="T6" fmla="*/ 0 w 220"/>
                  <a:gd name="T7" fmla="*/ 90 h 217"/>
                  <a:gd name="T8" fmla="*/ 0 w 220"/>
                  <a:gd name="T9" fmla="*/ 0 h 217"/>
                  <a:gd name="T10" fmla="*/ 0 60000 65536"/>
                  <a:gd name="T11" fmla="*/ 0 60000 65536"/>
                  <a:gd name="T12" fmla="*/ 0 60000 65536"/>
                  <a:gd name="T13" fmla="*/ 0 60000 65536"/>
                  <a:gd name="T14" fmla="*/ 0 60000 65536"/>
                  <a:gd name="T15" fmla="*/ 0 w 220"/>
                  <a:gd name="T16" fmla="*/ 0 h 217"/>
                  <a:gd name="T17" fmla="*/ 220 w 220"/>
                  <a:gd name="T18" fmla="*/ 217 h 217"/>
                </a:gdLst>
                <a:ahLst/>
                <a:cxnLst>
                  <a:cxn ang="T10">
                    <a:pos x="T0" y="T1"/>
                  </a:cxn>
                  <a:cxn ang="T11">
                    <a:pos x="T2" y="T3"/>
                  </a:cxn>
                  <a:cxn ang="T12">
                    <a:pos x="T4" y="T5"/>
                  </a:cxn>
                  <a:cxn ang="T13">
                    <a:pos x="T6" y="T7"/>
                  </a:cxn>
                  <a:cxn ang="T14">
                    <a:pos x="T8" y="T9"/>
                  </a:cxn>
                </a:cxnLst>
                <a:rect l="T15" t="T16" r="T17" b="T18"/>
                <a:pathLst>
                  <a:path w="220" h="217">
                    <a:moveTo>
                      <a:pt x="0" y="0"/>
                    </a:moveTo>
                    <a:lnTo>
                      <a:pt x="219" y="125"/>
                    </a:lnTo>
                    <a:lnTo>
                      <a:pt x="219" y="216"/>
                    </a:lnTo>
                    <a:lnTo>
                      <a:pt x="0" y="90"/>
                    </a:lnTo>
                    <a:lnTo>
                      <a:pt x="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61" name="Freeform 239">
                <a:extLst>
                  <a:ext uri="{FF2B5EF4-FFF2-40B4-BE49-F238E27FC236}">
                    <a16:creationId xmlns:a16="http://schemas.microsoft.com/office/drawing/2014/main" id="{9E68781F-76AA-5959-2E6E-BD48EF4F788B}"/>
                  </a:ext>
                </a:extLst>
              </p:cNvPr>
              <p:cNvSpPr>
                <a:spLocks/>
              </p:cNvSpPr>
              <p:nvPr/>
            </p:nvSpPr>
            <p:spPr bwMode="auto">
              <a:xfrm>
                <a:off x="1248" y="3040"/>
                <a:ext cx="368" cy="219"/>
              </a:xfrm>
              <a:custGeom>
                <a:avLst/>
                <a:gdLst>
                  <a:gd name="T0" fmla="*/ 400 w 401"/>
                  <a:gd name="T1" fmla="*/ 126 h 231"/>
                  <a:gd name="T2" fmla="*/ 219 w 401"/>
                  <a:gd name="T3" fmla="*/ 230 h 231"/>
                  <a:gd name="T4" fmla="*/ 0 w 401"/>
                  <a:gd name="T5" fmla="*/ 103 h 231"/>
                  <a:gd name="T6" fmla="*/ 180 w 401"/>
                  <a:gd name="T7" fmla="*/ 0 h 231"/>
                  <a:gd name="T8" fmla="*/ 400 w 401"/>
                  <a:gd name="T9" fmla="*/ 126 h 231"/>
                  <a:gd name="T10" fmla="*/ 0 60000 65536"/>
                  <a:gd name="T11" fmla="*/ 0 60000 65536"/>
                  <a:gd name="T12" fmla="*/ 0 60000 65536"/>
                  <a:gd name="T13" fmla="*/ 0 60000 65536"/>
                  <a:gd name="T14" fmla="*/ 0 60000 65536"/>
                  <a:gd name="T15" fmla="*/ 0 w 401"/>
                  <a:gd name="T16" fmla="*/ 0 h 231"/>
                  <a:gd name="T17" fmla="*/ 401 w 401"/>
                  <a:gd name="T18" fmla="*/ 231 h 231"/>
                </a:gdLst>
                <a:ahLst/>
                <a:cxnLst>
                  <a:cxn ang="T10">
                    <a:pos x="T0" y="T1"/>
                  </a:cxn>
                  <a:cxn ang="T11">
                    <a:pos x="T2" y="T3"/>
                  </a:cxn>
                  <a:cxn ang="T12">
                    <a:pos x="T4" y="T5"/>
                  </a:cxn>
                  <a:cxn ang="T13">
                    <a:pos x="T6" y="T7"/>
                  </a:cxn>
                  <a:cxn ang="T14">
                    <a:pos x="T8" y="T9"/>
                  </a:cxn>
                </a:cxnLst>
                <a:rect l="T15" t="T16" r="T17" b="T18"/>
                <a:pathLst>
                  <a:path w="401" h="231">
                    <a:moveTo>
                      <a:pt x="400" y="126"/>
                    </a:moveTo>
                    <a:lnTo>
                      <a:pt x="219" y="230"/>
                    </a:lnTo>
                    <a:lnTo>
                      <a:pt x="0" y="103"/>
                    </a:lnTo>
                    <a:lnTo>
                      <a:pt x="180" y="0"/>
                    </a:lnTo>
                    <a:lnTo>
                      <a:pt x="400" y="12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62" name="Freeform 240">
                <a:extLst>
                  <a:ext uri="{FF2B5EF4-FFF2-40B4-BE49-F238E27FC236}">
                    <a16:creationId xmlns:a16="http://schemas.microsoft.com/office/drawing/2014/main" id="{E38A905D-86F7-4664-38B4-6FCF0227BFA5}"/>
                  </a:ext>
                </a:extLst>
              </p:cNvPr>
              <p:cNvSpPr>
                <a:spLocks/>
              </p:cNvSpPr>
              <p:nvPr/>
            </p:nvSpPr>
            <p:spPr bwMode="auto">
              <a:xfrm>
                <a:off x="1321" y="3149"/>
                <a:ext cx="55" cy="66"/>
              </a:xfrm>
              <a:custGeom>
                <a:avLst/>
                <a:gdLst>
                  <a:gd name="T0" fmla="*/ 58 w 59"/>
                  <a:gd name="T1" fmla="*/ 0 h 70"/>
                  <a:gd name="T2" fmla="*/ 58 w 59"/>
                  <a:gd name="T3" fmla="*/ 69 h 70"/>
                  <a:gd name="T4" fmla="*/ 0 w 59"/>
                  <a:gd name="T5" fmla="*/ 35 h 70"/>
                  <a:gd name="T6" fmla="*/ 58 w 59"/>
                  <a:gd name="T7" fmla="*/ 0 h 70"/>
                  <a:gd name="T8" fmla="*/ 0 60000 65536"/>
                  <a:gd name="T9" fmla="*/ 0 60000 65536"/>
                  <a:gd name="T10" fmla="*/ 0 60000 65536"/>
                  <a:gd name="T11" fmla="*/ 0 60000 65536"/>
                  <a:gd name="T12" fmla="*/ 0 w 59"/>
                  <a:gd name="T13" fmla="*/ 0 h 70"/>
                  <a:gd name="T14" fmla="*/ 59 w 59"/>
                  <a:gd name="T15" fmla="*/ 70 h 70"/>
                </a:gdLst>
                <a:ahLst/>
                <a:cxnLst>
                  <a:cxn ang="T8">
                    <a:pos x="T0" y="T1"/>
                  </a:cxn>
                  <a:cxn ang="T9">
                    <a:pos x="T2" y="T3"/>
                  </a:cxn>
                  <a:cxn ang="T10">
                    <a:pos x="T4" y="T5"/>
                  </a:cxn>
                  <a:cxn ang="T11">
                    <a:pos x="T6" y="T7"/>
                  </a:cxn>
                </a:cxnLst>
                <a:rect l="T12" t="T13" r="T14" b="T15"/>
                <a:pathLst>
                  <a:path w="59" h="70">
                    <a:moveTo>
                      <a:pt x="58" y="0"/>
                    </a:moveTo>
                    <a:lnTo>
                      <a:pt x="58" y="69"/>
                    </a:lnTo>
                    <a:lnTo>
                      <a:pt x="0" y="35"/>
                    </a:lnTo>
                    <a:lnTo>
                      <a:pt x="58"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63" name="Freeform 241">
                <a:extLst>
                  <a:ext uri="{FF2B5EF4-FFF2-40B4-BE49-F238E27FC236}">
                    <a16:creationId xmlns:a16="http://schemas.microsoft.com/office/drawing/2014/main" id="{FF1A8AF5-60EA-6F24-0014-A4059DFC42C2}"/>
                  </a:ext>
                </a:extLst>
              </p:cNvPr>
              <p:cNvSpPr>
                <a:spLocks/>
              </p:cNvSpPr>
              <p:nvPr/>
            </p:nvSpPr>
            <p:spPr bwMode="auto">
              <a:xfrm>
                <a:off x="1461" y="3260"/>
                <a:ext cx="30" cy="61"/>
              </a:xfrm>
              <a:custGeom>
                <a:avLst/>
                <a:gdLst>
                  <a:gd name="T0" fmla="*/ 32 w 33"/>
                  <a:gd name="T1" fmla="*/ 0 h 64"/>
                  <a:gd name="T2" fmla="*/ 0 w 33"/>
                  <a:gd name="T3" fmla="*/ 18 h 64"/>
                  <a:gd name="T4" fmla="*/ 0 w 33"/>
                  <a:gd name="T5" fmla="*/ 63 h 64"/>
                  <a:gd name="T6" fmla="*/ 32 w 33"/>
                  <a:gd name="T7" fmla="*/ 45 h 64"/>
                  <a:gd name="T8" fmla="*/ 32 w 33"/>
                  <a:gd name="T9" fmla="*/ 0 h 64"/>
                  <a:gd name="T10" fmla="*/ 0 60000 65536"/>
                  <a:gd name="T11" fmla="*/ 0 60000 65536"/>
                  <a:gd name="T12" fmla="*/ 0 60000 65536"/>
                  <a:gd name="T13" fmla="*/ 0 60000 65536"/>
                  <a:gd name="T14" fmla="*/ 0 60000 65536"/>
                  <a:gd name="T15" fmla="*/ 0 w 33"/>
                  <a:gd name="T16" fmla="*/ 0 h 64"/>
                  <a:gd name="T17" fmla="*/ 33 w 33"/>
                  <a:gd name="T18" fmla="*/ 64 h 64"/>
                </a:gdLst>
                <a:ahLst/>
                <a:cxnLst>
                  <a:cxn ang="T10">
                    <a:pos x="T0" y="T1"/>
                  </a:cxn>
                  <a:cxn ang="T11">
                    <a:pos x="T2" y="T3"/>
                  </a:cxn>
                  <a:cxn ang="T12">
                    <a:pos x="T4" y="T5"/>
                  </a:cxn>
                  <a:cxn ang="T13">
                    <a:pos x="T6" y="T7"/>
                  </a:cxn>
                  <a:cxn ang="T14">
                    <a:pos x="T8" y="T9"/>
                  </a:cxn>
                </a:cxnLst>
                <a:rect l="T15" t="T16" r="T17" b="T18"/>
                <a:pathLst>
                  <a:path w="33" h="64">
                    <a:moveTo>
                      <a:pt x="32" y="0"/>
                    </a:moveTo>
                    <a:lnTo>
                      <a:pt x="0" y="18"/>
                    </a:lnTo>
                    <a:lnTo>
                      <a:pt x="0" y="63"/>
                    </a:lnTo>
                    <a:lnTo>
                      <a:pt x="32" y="45"/>
                    </a:lnTo>
                    <a:lnTo>
                      <a:pt x="32"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64" name="Freeform 242">
                <a:extLst>
                  <a:ext uri="{FF2B5EF4-FFF2-40B4-BE49-F238E27FC236}">
                    <a16:creationId xmlns:a16="http://schemas.microsoft.com/office/drawing/2014/main" id="{EB34225A-F8A9-D3D5-57DE-4BB37C132E04}"/>
                  </a:ext>
                </a:extLst>
              </p:cNvPr>
              <p:cNvSpPr>
                <a:spLocks/>
              </p:cNvSpPr>
              <p:nvPr/>
            </p:nvSpPr>
            <p:spPr bwMode="auto">
              <a:xfrm>
                <a:off x="1265" y="3238"/>
                <a:ext cx="99" cy="99"/>
              </a:xfrm>
              <a:custGeom>
                <a:avLst/>
                <a:gdLst>
                  <a:gd name="T0" fmla="*/ 0 w 107"/>
                  <a:gd name="T1" fmla="*/ 0 h 104"/>
                  <a:gd name="T2" fmla="*/ 106 w 107"/>
                  <a:gd name="T3" fmla="*/ 61 h 104"/>
                  <a:gd name="T4" fmla="*/ 106 w 107"/>
                  <a:gd name="T5" fmla="*/ 103 h 104"/>
                  <a:gd name="T6" fmla="*/ 0 w 107"/>
                  <a:gd name="T7" fmla="*/ 42 h 104"/>
                  <a:gd name="T8" fmla="*/ 0 w 107"/>
                  <a:gd name="T9" fmla="*/ 0 h 104"/>
                  <a:gd name="T10" fmla="*/ 0 60000 65536"/>
                  <a:gd name="T11" fmla="*/ 0 60000 65536"/>
                  <a:gd name="T12" fmla="*/ 0 60000 65536"/>
                  <a:gd name="T13" fmla="*/ 0 60000 65536"/>
                  <a:gd name="T14" fmla="*/ 0 60000 65536"/>
                  <a:gd name="T15" fmla="*/ 0 w 107"/>
                  <a:gd name="T16" fmla="*/ 0 h 104"/>
                  <a:gd name="T17" fmla="*/ 107 w 107"/>
                  <a:gd name="T18" fmla="*/ 104 h 104"/>
                </a:gdLst>
                <a:ahLst/>
                <a:cxnLst>
                  <a:cxn ang="T10">
                    <a:pos x="T0" y="T1"/>
                  </a:cxn>
                  <a:cxn ang="T11">
                    <a:pos x="T2" y="T3"/>
                  </a:cxn>
                  <a:cxn ang="T12">
                    <a:pos x="T4" y="T5"/>
                  </a:cxn>
                  <a:cxn ang="T13">
                    <a:pos x="T6" y="T7"/>
                  </a:cxn>
                  <a:cxn ang="T14">
                    <a:pos x="T8" y="T9"/>
                  </a:cxn>
                </a:cxnLst>
                <a:rect l="T15" t="T16" r="T17" b="T18"/>
                <a:pathLst>
                  <a:path w="107" h="104">
                    <a:moveTo>
                      <a:pt x="0" y="0"/>
                    </a:moveTo>
                    <a:lnTo>
                      <a:pt x="106" y="61"/>
                    </a:lnTo>
                    <a:lnTo>
                      <a:pt x="106" y="103"/>
                    </a:lnTo>
                    <a:lnTo>
                      <a:pt x="0" y="42"/>
                    </a:lnTo>
                    <a:lnTo>
                      <a:pt x="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65" name="Freeform 243">
                <a:extLst>
                  <a:ext uri="{FF2B5EF4-FFF2-40B4-BE49-F238E27FC236}">
                    <a16:creationId xmlns:a16="http://schemas.microsoft.com/office/drawing/2014/main" id="{EB207D3F-B07A-7697-DF1D-E561B3BF656D}"/>
                  </a:ext>
                </a:extLst>
              </p:cNvPr>
              <p:cNvSpPr>
                <a:spLocks/>
              </p:cNvSpPr>
              <p:nvPr/>
            </p:nvSpPr>
            <p:spPr bwMode="auto">
              <a:xfrm>
                <a:off x="1362" y="3273"/>
                <a:ext cx="37" cy="64"/>
              </a:xfrm>
              <a:custGeom>
                <a:avLst/>
                <a:gdLst>
                  <a:gd name="T0" fmla="*/ 40 w 41"/>
                  <a:gd name="T1" fmla="*/ 0 h 67"/>
                  <a:gd name="T2" fmla="*/ 0 w 41"/>
                  <a:gd name="T3" fmla="*/ 22 h 67"/>
                  <a:gd name="T4" fmla="*/ 0 w 41"/>
                  <a:gd name="T5" fmla="*/ 66 h 67"/>
                  <a:gd name="T6" fmla="*/ 40 w 41"/>
                  <a:gd name="T7" fmla="*/ 43 h 67"/>
                  <a:gd name="T8" fmla="*/ 40 w 41"/>
                  <a:gd name="T9" fmla="*/ 0 h 67"/>
                  <a:gd name="T10" fmla="*/ 0 60000 65536"/>
                  <a:gd name="T11" fmla="*/ 0 60000 65536"/>
                  <a:gd name="T12" fmla="*/ 0 60000 65536"/>
                  <a:gd name="T13" fmla="*/ 0 60000 65536"/>
                  <a:gd name="T14" fmla="*/ 0 60000 65536"/>
                  <a:gd name="T15" fmla="*/ 0 w 41"/>
                  <a:gd name="T16" fmla="*/ 0 h 67"/>
                  <a:gd name="T17" fmla="*/ 41 w 41"/>
                  <a:gd name="T18" fmla="*/ 67 h 67"/>
                </a:gdLst>
                <a:ahLst/>
                <a:cxnLst>
                  <a:cxn ang="T10">
                    <a:pos x="T0" y="T1"/>
                  </a:cxn>
                  <a:cxn ang="T11">
                    <a:pos x="T2" y="T3"/>
                  </a:cxn>
                  <a:cxn ang="T12">
                    <a:pos x="T4" y="T5"/>
                  </a:cxn>
                  <a:cxn ang="T13">
                    <a:pos x="T6" y="T7"/>
                  </a:cxn>
                  <a:cxn ang="T14">
                    <a:pos x="T8" y="T9"/>
                  </a:cxn>
                </a:cxnLst>
                <a:rect l="T15" t="T16" r="T17" b="T18"/>
                <a:pathLst>
                  <a:path w="41" h="67">
                    <a:moveTo>
                      <a:pt x="40" y="0"/>
                    </a:moveTo>
                    <a:lnTo>
                      <a:pt x="0" y="22"/>
                    </a:lnTo>
                    <a:lnTo>
                      <a:pt x="0" y="66"/>
                    </a:lnTo>
                    <a:lnTo>
                      <a:pt x="40" y="43"/>
                    </a:lnTo>
                    <a:lnTo>
                      <a:pt x="4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66" name="Freeform 244">
                <a:extLst>
                  <a:ext uri="{FF2B5EF4-FFF2-40B4-BE49-F238E27FC236}">
                    <a16:creationId xmlns:a16="http://schemas.microsoft.com/office/drawing/2014/main" id="{FBB579BF-DAA9-74B4-13C5-4BAB643B1FED}"/>
                  </a:ext>
                </a:extLst>
              </p:cNvPr>
              <p:cNvSpPr>
                <a:spLocks/>
              </p:cNvSpPr>
              <p:nvPr/>
            </p:nvSpPr>
            <p:spPr bwMode="auto">
              <a:xfrm>
                <a:off x="1265" y="3217"/>
                <a:ext cx="134" cy="80"/>
              </a:xfrm>
              <a:custGeom>
                <a:avLst/>
                <a:gdLst>
                  <a:gd name="T0" fmla="*/ 145 w 146"/>
                  <a:gd name="T1" fmla="*/ 61 h 84"/>
                  <a:gd name="T2" fmla="*/ 105 w 146"/>
                  <a:gd name="T3" fmla="*/ 83 h 84"/>
                  <a:gd name="T4" fmla="*/ 0 w 146"/>
                  <a:gd name="T5" fmla="*/ 21 h 84"/>
                  <a:gd name="T6" fmla="*/ 37 w 146"/>
                  <a:gd name="T7" fmla="*/ 0 h 84"/>
                  <a:gd name="T8" fmla="*/ 145 w 146"/>
                  <a:gd name="T9" fmla="*/ 61 h 84"/>
                  <a:gd name="T10" fmla="*/ 0 60000 65536"/>
                  <a:gd name="T11" fmla="*/ 0 60000 65536"/>
                  <a:gd name="T12" fmla="*/ 0 60000 65536"/>
                  <a:gd name="T13" fmla="*/ 0 60000 65536"/>
                  <a:gd name="T14" fmla="*/ 0 60000 65536"/>
                  <a:gd name="T15" fmla="*/ 0 w 146"/>
                  <a:gd name="T16" fmla="*/ 0 h 84"/>
                  <a:gd name="T17" fmla="*/ 146 w 146"/>
                  <a:gd name="T18" fmla="*/ 84 h 84"/>
                </a:gdLst>
                <a:ahLst/>
                <a:cxnLst>
                  <a:cxn ang="T10">
                    <a:pos x="T0" y="T1"/>
                  </a:cxn>
                  <a:cxn ang="T11">
                    <a:pos x="T2" y="T3"/>
                  </a:cxn>
                  <a:cxn ang="T12">
                    <a:pos x="T4" y="T5"/>
                  </a:cxn>
                  <a:cxn ang="T13">
                    <a:pos x="T6" y="T7"/>
                  </a:cxn>
                  <a:cxn ang="T14">
                    <a:pos x="T8" y="T9"/>
                  </a:cxn>
                </a:cxnLst>
                <a:rect l="T15" t="T16" r="T17" b="T18"/>
                <a:pathLst>
                  <a:path w="146" h="84">
                    <a:moveTo>
                      <a:pt x="145" y="61"/>
                    </a:moveTo>
                    <a:lnTo>
                      <a:pt x="105" y="83"/>
                    </a:lnTo>
                    <a:lnTo>
                      <a:pt x="0" y="21"/>
                    </a:lnTo>
                    <a:lnTo>
                      <a:pt x="37" y="0"/>
                    </a:lnTo>
                    <a:lnTo>
                      <a:pt x="145" y="61"/>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67" name="Freeform 245">
                <a:extLst>
                  <a:ext uri="{FF2B5EF4-FFF2-40B4-BE49-F238E27FC236}">
                    <a16:creationId xmlns:a16="http://schemas.microsoft.com/office/drawing/2014/main" id="{05843D26-36A6-18CC-118A-47FCEE9D9C67}"/>
                  </a:ext>
                </a:extLst>
              </p:cNvPr>
              <p:cNvSpPr>
                <a:spLocks/>
              </p:cNvSpPr>
              <p:nvPr/>
            </p:nvSpPr>
            <p:spPr bwMode="auto">
              <a:xfrm>
                <a:off x="1514" y="3229"/>
                <a:ext cx="30" cy="61"/>
              </a:xfrm>
              <a:custGeom>
                <a:avLst/>
                <a:gdLst>
                  <a:gd name="T0" fmla="*/ 31 w 32"/>
                  <a:gd name="T1" fmla="*/ 0 h 64"/>
                  <a:gd name="T2" fmla="*/ 0 w 32"/>
                  <a:gd name="T3" fmla="*/ 18 h 64"/>
                  <a:gd name="T4" fmla="*/ 0 w 32"/>
                  <a:gd name="T5" fmla="*/ 63 h 64"/>
                  <a:gd name="T6" fmla="*/ 31 w 32"/>
                  <a:gd name="T7" fmla="*/ 45 h 64"/>
                  <a:gd name="T8" fmla="*/ 31 w 32"/>
                  <a:gd name="T9" fmla="*/ 0 h 64"/>
                  <a:gd name="T10" fmla="*/ 0 60000 65536"/>
                  <a:gd name="T11" fmla="*/ 0 60000 65536"/>
                  <a:gd name="T12" fmla="*/ 0 60000 65536"/>
                  <a:gd name="T13" fmla="*/ 0 60000 65536"/>
                  <a:gd name="T14" fmla="*/ 0 60000 65536"/>
                  <a:gd name="T15" fmla="*/ 0 w 32"/>
                  <a:gd name="T16" fmla="*/ 0 h 64"/>
                  <a:gd name="T17" fmla="*/ 32 w 32"/>
                  <a:gd name="T18" fmla="*/ 64 h 64"/>
                </a:gdLst>
                <a:ahLst/>
                <a:cxnLst>
                  <a:cxn ang="T10">
                    <a:pos x="T0" y="T1"/>
                  </a:cxn>
                  <a:cxn ang="T11">
                    <a:pos x="T2" y="T3"/>
                  </a:cxn>
                  <a:cxn ang="T12">
                    <a:pos x="T4" y="T5"/>
                  </a:cxn>
                  <a:cxn ang="T13">
                    <a:pos x="T6" y="T7"/>
                  </a:cxn>
                  <a:cxn ang="T14">
                    <a:pos x="T8" y="T9"/>
                  </a:cxn>
                </a:cxnLst>
                <a:rect l="T15" t="T16" r="T17" b="T18"/>
                <a:pathLst>
                  <a:path w="32" h="64">
                    <a:moveTo>
                      <a:pt x="31" y="0"/>
                    </a:moveTo>
                    <a:lnTo>
                      <a:pt x="0" y="18"/>
                    </a:lnTo>
                    <a:lnTo>
                      <a:pt x="0" y="63"/>
                    </a:lnTo>
                    <a:lnTo>
                      <a:pt x="31" y="45"/>
                    </a:lnTo>
                    <a:lnTo>
                      <a:pt x="31"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68" name="Freeform 246">
                <a:extLst>
                  <a:ext uri="{FF2B5EF4-FFF2-40B4-BE49-F238E27FC236}">
                    <a16:creationId xmlns:a16="http://schemas.microsoft.com/office/drawing/2014/main" id="{7F97C3BD-884E-7B4F-FD15-A7A3B8175B1E}"/>
                  </a:ext>
                </a:extLst>
              </p:cNvPr>
              <p:cNvSpPr>
                <a:spLocks/>
              </p:cNvSpPr>
              <p:nvPr/>
            </p:nvSpPr>
            <p:spPr bwMode="auto">
              <a:xfrm>
                <a:off x="1248" y="3104"/>
                <a:ext cx="54" cy="68"/>
              </a:xfrm>
              <a:custGeom>
                <a:avLst/>
                <a:gdLst>
                  <a:gd name="T0" fmla="*/ 58 w 59"/>
                  <a:gd name="T1" fmla="*/ 0 h 71"/>
                  <a:gd name="T2" fmla="*/ 58 w 59"/>
                  <a:gd name="T3" fmla="*/ 70 h 71"/>
                  <a:gd name="T4" fmla="*/ 0 w 59"/>
                  <a:gd name="T5" fmla="*/ 36 h 71"/>
                  <a:gd name="T6" fmla="*/ 58 w 59"/>
                  <a:gd name="T7" fmla="*/ 0 h 71"/>
                  <a:gd name="T8" fmla="*/ 0 60000 65536"/>
                  <a:gd name="T9" fmla="*/ 0 60000 65536"/>
                  <a:gd name="T10" fmla="*/ 0 60000 65536"/>
                  <a:gd name="T11" fmla="*/ 0 60000 65536"/>
                  <a:gd name="T12" fmla="*/ 0 w 59"/>
                  <a:gd name="T13" fmla="*/ 0 h 71"/>
                  <a:gd name="T14" fmla="*/ 59 w 59"/>
                  <a:gd name="T15" fmla="*/ 71 h 71"/>
                </a:gdLst>
                <a:ahLst/>
                <a:cxnLst>
                  <a:cxn ang="T8">
                    <a:pos x="T0" y="T1"/>
                  </a:cxn>
                  <a:cxn ang="T9">
                    <a:pos x="T2" y="T3"/>
                  </a:cxn>
                  <a:cxn ang="T10">
                    <a:pos x="T4" y="T5"/>
                  </a:cxn>
                  <a:cxn ang="T11">
                    <a:pos x="T6" y="T7"/>
                  </a:cxn>
                </a:cxnLst>
                <a:rect l="T12" t="T13" r="T14" b="T15"/>
                <a:pathLst>
                  <a:path w="59" h="71">
                    <a:moveTo>
                      <a:pt x="58" y="0"/>
                    </a:moveTo>
                    <a:lnTo>
                      <a:pt x="58" y="70"/>
                    </a:lnTo>
                    <a:lnTo>
                      <a:pt x="0" y="36"/>
                    </a:lnTo>
                    <a:lnTo>
                      <a:pt x="58"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69" name="Freeform 247">
                <a:extLst>
                  <a:ext uri="{FF2B5EF4-FFF2-40B4-BE49-F238E27FC236}">
                    <a16:creationId xmlns:a16="http://schemas.microsoft.com/office/drawing/2014/main" id="{A9C3E166-F016-3A45-B874-2BF4357D6C59}"/>
                  </a:ext>
                </a:extLst>
              </p:cNvPr>
              <p:cNvSpPr>
                <a:spLocks/>
              </p:cNvSpPr>
              <p:nvPr/>
            </p:nvSpPr>
            <p:spPr bwMode="auto">
              <a:xfrm>
                <a:off x="1301" y="3004"/>
                <a:ext cx="166" cy="167"/>
              </a:xfrm>
              <a:custGeom>
                <a:avLst/>
                <a:gdLst>
                  <a:gd name="T0" fmla="*/ 180 w 181"/>
                  <a:gd name="T1" fmla="*/ 69 h 175"/>
                  <a:gd name="T2" fmla="*/ 0 w 181"/>
                  <a:gd name="T3" fmla="*/ 174 h 175"/>
                  <a:gd name="T4" fmla="*/ 0 w 181"/>
                  <a:gd name="T5" fmla="*/ 104 h 175"/>
                  <a:gd name="T6" fmla="*/ 180 w 181"/>
                  <a:gd name="T7" fmla="*/ 0 h 175"/>
                  <a:gd name="T8" fmla="*/ 180 w 181"/>
                  <a:gd name="T9" fmla="*/ 69 h 175"/>
                  <a:gd name="T10" fmla="*/ 0 60000 65536"/>
                  <a:gd name="T11" fmla="*/ 0 60000 65536"/>
                  <a:gd name="T12" fmla="*/ 0 60000 65536"/>
                  <a:gd name="T13" fmla="*/ 0 60000 65536"/>
                  <a:gd name="T14" fmla="*/ 0 60000 65536"/>
                  <a:gd name="T15" fmla="*/ 0 w 181"/>
                  <a:gd name="T16" fmla="*/ 0 h 175"/>
                  <a:gd name="T17" fmla="*/ 181 w 181"/>
                  <a:gd name="T18" fmla="*/ 175 h 175"/>
                </a:gdLst>
                <a:ahLst/>
                <a:cxnLst>
                  <a:cxn ang="T10">
                    <a:pos x="T0" y="T1"/>
                  </a:cxn>
                  <a:cxn ang="T11">
                    <a:pos x="T2" y="T3"/>
                  </a:cxn>
                  <a:cxn ang="T12">
                    <a:pos x="T4" y="T5"/>
                  </a:cxn>
                  <a:cxn ang="T13">
                    <a:pos x="T6" y="T7"/>
                  </a:cxn>
                  <a:cxn ang="T14">
                    <a:pos x="T8" y="T9"/>
                  </a:cxn>
                </a:cxnLst>
                <a:rect l="T15" t="T16" r="T17" b="T18"/>
                <a:pathLst>
                  <a:path w="181" h="175">
                    <a:moveTo>
                      <a:pt x="180" y="69"/>
                    </a:moveTo>
                    <a:lnTo>
                      <a:pt x="0" y="174"/>
                    </a:lnTo>
                    <a:lnTo>
                      <a:pt x="0" y="104"/>
                    </a:lnTo>
                    <a:lnTo>
                      <a:pt x="180" y="0"/>
                    </a:lnTo>
                    <a:lnTo>
                      <a:pt x="180" y="69"/>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70" name="Freeform 248">
                <a:extLst>
                  <a:ext uri="{FF2B5EF4-FFF2-40B4-BE49-F238E27FC236}">
                    <a16:creationId xmlns:a16="http://schemas.microsoft.com/office/drawing/2014/main" id="{5DD04B14-8715-8E77-0AC6-6BDA5894F061}"/>
                  </a:ext>
                </a:extLst>
              </p:cNvPr>
              <p:cNvSpPr>
                <a:spLocks/>
              </p:cNvSpPr>
              <p:nvPr/>
            </p:nvSpPr>
            <p:spPr bwMode="auto">
              <a:xfrm>
                <a:off x="1321" y="3149"/>
                <a:ext cx="55" cy="66"/>
              </a:xfrm>
              <a:custGeom>
                <a:avLst/>
                <a:gdLst>
                  <a:gd name="T0" fmla="*/ 58 w 59"/>
                  <a:gd name="T1" fmla="*/ 0 h 70"/>
                  <a:gd name="T2" fmla="*/ 58 w 59"/>
                  <a:gd name="T3" fmla="*/ 69 h 70"/>
                  <a:gd name="T4" fmla="*/ 0 w 59"/>
                  <a:gd name="T5" fmla="*/ 35 h 70"/>
                  <a:gd name="T6" fmla="*/ 58 w 59"/>
                  <a:gd name="T7" fmla="*/ 0 h 70"/>
                  <a:gd name="T8" fmla="*/ 0 60000 65536"/>
                  <a:gd name="T9" fmla="*/ 0 60000 65536"/>
                  <a:gd name="T10" fmla="*/ 0 60000 65536"/>
                  <a:gd name="T11" fmla="*/ 0 60000 65536"/>
                  <a:gd name="T12" fmla="*/ 0 w 59"/>
                  <a:gd name="T13" fmla="*/ 0 h 70"/>
                  <a:gd name="T14" fmla="*/ 59 w 59"/>
                  <a:gd name="T15" fmla="*/ 70 h 70"/>
                </a:gdLst>
                <a:ahLst/>
                <a:cxnLst>
                  <a:cxn ang="T8">
                    <a:pos x="T0" y="T1"/>
                  </a:cxn>
                  <a:cxn ang="T9">
                    <a:pos x="T2" y="T3"/>
                  </a:cxn>
                  <a:cxn ang="T10">
                    <a:pos x="T4" y="T5"/>
                  </a:cxn>
                  <a:cxn ang="T11">
                    <a:pos x="T6" y="T7"/>
                  </a:cxn>
                </a:cxnLst>
                <a:rect l="T12" t="T13" r="T14" b="T15"/>
                <a:pathLst>
                  <a:path w="59" h="70">
                    <a:moveTo>
                      <a:pt x="58" y="0"/>
                    </a:moveTo>
                    <a:lnTo>
                      <a:pt x="58" y="69"/>
                    </a:lnTo>
                    <a:lnTo>
                      <a:pt x="0" y="35"/>
                    </a:lnTo>
                    <a:lnTo>
                      <a:pt x="58"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71" name="Freeform 249">
                <a:extLst>
                  <a:ext uri="{FF2B5EF4-FFF2-40B4-BE49-F238E27FC236}">
                    <a16:creationId xmlns:a16="http://schemas.microsoft.com/office/drawing/2014/main" id="{1137E497-694D-2E13-6492-DC3D63BBC1C6}"/>
                  </a:ext>
                </a:extLst>
              </p:cNvPr>
              <p:cNvSpPr>
                <a:spLocks/>
              </p:cNvSpPr>
              <p:nvPr/>
            </p:nvSpPr>
            <p:spPr bwMode="auto">
              <a:xfrm>
                <a:off x="1375" y="3048"/>
                <a:ext cx="167" cy="167"/>
              </a:xfrm>
              <a:custGeom>
                <a:avLst/>
                <a:gdLst>
                  <a:gd name="T0" fmla="*/ 181 w 182"/>
                  <a:gd name="T1" fmla="*/ 70 h 176"/>
                  <a:gd name="T2" fmla="*/ 0 w 182"/>
                  <a:gd name="T3" fmla="*/ 175 h 176"/>
                  <a:gd name="T4" fmla="*/ 0 w 182"/>
                  <a:gd name="T5" fmla="*/ 105 h 176"/>
                  <a:gd name="T6" fmla="*/ 181 w 182"/>
                  <a:gd name="T7" fmla="*/ 0 h 176"/>
                  <a:gd name="T8" fmla="*/ 181 w 182"/>
                  <a:gd name="T9" fmla="*/ 70 h 176"/>
                  <a:gd name="T10" fmla="*/ 0 60000 65536"/>
                  <a:gd name="T11" fmla="*/ 0 60000 65536"/>
                  <a:gd name="T12" fmla="*/ 0 60000 65536"/>
                  <a:gd name="T13" fmla="*/ 0 60000 65536"/>
                  <a:gd name="T14" fmla="*/ 0 60000 65536"/>
                  <a:gd name="T15" fmla="*/ 0 w 182"/>
                  <a:gd name="T16" fmla="*/ 0 h 176"/>
                  <a:gd name="T17" fmla="*/ 182 w 182"/>
                  <a:gd name="T18" fmla="*/ 176 h 176"/>
                </a:gdLst>
                <a:ahLst/>
                <a:cxnLst>
                  <a:cxn ang="T10">
                    <a:pos x="T0" y="T1"/>
                  </a:cxn>
                  <a:cxn ang="T11">
                    <a:pos x="T2" y="T3"/>
                  </a:cxn>
                  <a:cxn ang="T12">
                    <a:pos x="T4" y="T5"/>
                  </a:cxn>
                  <a:cxn ang="T13">
                    <a:pos x="T6" y="T7"/>
                  </a:cxn>
                  <a:cxn ang="T14">
                    <a:pos x="T8" y="T9"/>
                  </a:cxn>
                </a:cxnLst>
                <a:rect l="T15" t="T16" r="T17" b="T18"/>
                <a:pathLst>
                  <a:path w="182" h="176">
                    <a:moveTo>
                      <a:pt x="181" y="70"/>
                    </a:moveTo>
                    <a:lnTo>
                      <a:pt x="0" y="175"/>
                    </a:lnTo>
                    <a:lnTo>
                      <a:pt x="0" y="105"/>
                    </a:lnTo>
                    <a:lnTo>
                      <a:pt x="181" y="0"/>
                    </a:lnTo>
                    <a:lnTo>
                      <a:pt x="181" y="7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72" name="Freeform 250">
                <a:extLst>
                  <a:ext uri="{FF2B5EF4-FFF2-40B4-BE49-F238E27FC236}">
                    <a16:creationId xmlns:a16="http://schemas.microsoft.com/office/drawing/2014/main" id="{A6442AF2-4CF4-9459-F383-9C4EAC789818}"/>
                  </a:ext>
                </a:extLst>
              </p:cNvPr>
              <p:cNvSpPr>
                <a:spLocks/>
              </p:cNvSpPr>
              <p:nvPr/>
            </p:nvSpPr>
            <p:spPr bwMode="auto">
              <a:xfrm>
                <a:off x="1396" y="3194"/>
                <a:ext cx="53" cy="65"/>
              </a:xfrm>
              <a:custGeom>
                <a:avLst/>
                <a:gdLst>
                  <a:gd name="T0" fmla="*/ 57 w 58"/>
                  <a:gd name="T1" fmla="*/ 0 h 69"/>
                  <a:gd name="T2" fmla="*/ 57 w 58"/>
                  <a:gd name="T3" fmla="*/ 68 h 69"/>
                  <a:gd name="T4" fmla="*/ 0 w 58"/>
                  <a:gd name="T5" fmla="*/ 35 h 69"/>
                  <a:gd name="T6" fmla="*/ 57 w 58"/>
                  <a:gd name="T7" fmla="*/ 0 h 69"/>
                  <a:gd name="T8" fmla="*/ 0 60000 65536"/>
                  <a:gd name="T9" fmla="*/ 0 60000 65536"/>
                  <a:gd name="T10" fmla="*/ 0 60000 65536"/>
                  <a:gd name="T11" fmla="*/ 0 60000 65536"/>
                  <a:gd name="T12" fmla="*/ 0 w 58"/>
                  <a:gd name="T13" fmla="*/ 0 h 69"/>
                  <a:gd name="T14" fmla="*/ 58 w 58"/>
                  <a:gd name="T15" fmla="*/ 69 h 69"/>
                </a:gdLst>
                <a:ahLst/>
                <a:cxnLst>
                  <a:cxn ang="T8">
                    <a:pos x="T0" y="T1"/>
                  </a:cxn>
                  <a:cxn ang="T9">
                    <a:pos x="T2" y="T3"/>
                  </a:cxn>
                  <a:cxn ang="T10">
                    <a:pos x="T4" y="T5"/>
                  </a:cxn>
                  <a:cxn ang="T11">
                    <a:pos x="T6" y="T7"/>
                  </a:cxn>
                </a:cxnLst>
                <a:rect l="T12" t="T13" r="T14" b="T15"/>
                <a:pathLst>
                  <a:path w="58" h="69">
                    <a:moveTo>
                      <a:pt x="57" y="0"/>
                    </a:moveTo>
                    <a:lnTo>
                      <a:pt x="57" y="68"/>
                    </a:lnTo>
                    <a:lnTo>
                      <a:pt x="0" y="35"/>
                    </a:lnTo>
                    <a:lnTo>
                      <a:pt x="57"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73" name="Freeform 251">
                <a:extLst>
                  <a:ext uri="{FF2B5EF4-FFF2-40B4-BE49-F238E27FC236}">
                    <a16:creationId xmlns:a16="http://schemas.microsoft.com/office/drawing/2014/main" id="{8287CCB0-C75F-4B31-711D-709AF5747B0D}"/>
                  </a:ext>
                </a:extLst>
              </p:cNvPr>
              <p:cNvSpPr>
                <a:spLocks/>
              </p:cNvSpPr>
              <p:nvPr/>
            </p:nvSpPr>
            <p:spPr bwMode="auto">
              <a:xfrm>
                <a:off x="1449" y="3095"/>
                <a:ext cx="167" cy="164"/>
              </a:xfrm>
              <a:custGeom>
                <a:avLst/>
                <a:gdLst>
                  <a:gd name="T0" fmla="*/ 181 w 182"/>
                  <a:gd name="T1" fmla="*/ 68 h 173"/>
                  <a:gd name="T2" fmla="*/ 0 w 182"/>
                  <a:gd name="T3" fmla="*/ 172 h 173"/>
                  <a:gd name="T4" fmla="*/ 0 w 182"/>
                  <a:gd name="T5" fmla="*/ 103 h 173"/>
                  <a:gd name="T6" fmla="*/ 181 w 182"/>
                  <a:gd name="T7" fmla="*/ 0 h 173"/>
                  <a:gd name="T8" fmla="*/ 181 w 182"/>
                  <a:gd name="T9" fmla="*/ 68 h 173"/>
                  <a:gd name="T10" fmla="*/ 0 60000 65536"/>
                  <a:gd name="T11" fmla="*/ 0 60000 65536"/>
                  <a:gd name="T12" fmla="*/ 0 60000 65536"/>
                  <a:gd name="T13" fmla="*/ 0 60000 65536"/>
                  <a:gd name="T14" fmla="*/ 0 60000 65536"/>
                  <a:gd name="T15" fmla="*/ 0 w 182"/>
                  <a:gd name="T16" fmla="*/ 0 h 173"/>
                  <a:gd name="T17" fmla="*/ 182 w 182"/>
                  <a:gd name="T18" fmla="*/ 173 h 173"/>
                </a:gdLst>
                <a:ahLst/>
                <a:cxnLst>
                  <a:cxn ang="T10">
                    <a:pos x="T0" y="T1"/>
                  </a:cxn>
                  <a:cxn ang="T11">
                    <a:pos x="T2" y="T3"/>
                  </a:cxn>
                  <a:cxn ang="T12">
                    <a:pos x="T4" y="T5"/>
                  </a:cxn>
                  <a:cxn ang="T13">
                    <a:pos x="T6" y="T7"/>
                  </a:cxn>
                  <a:cxn ang="T14">
                    <a:pos x="T8" y="T9"/>
                  </a:cxn>
                </a:cxnLst>
                <a:rect l="T15" t="T16" r="T17" b="T18"/>
                <a:pathLst>
                  <a:path w="182" h="173">
                    <a:moveTo>
                      <a:pt x="181" y="68"/>
                    </a:moveTo>
                    <a:lnTo>
                      <a:pt x="0" y="172"/>
                    </a:lnTo>
                    <a:lnTo>
                      <a:pt x="0" y="103"/>
                    </a:lnTo>
                    <a:lnTo>
                      <a:pt x="181" y="0"/>
                    </a:lnTo>
                    <a:lnTo>
                      <a:pt x="181" y="68"/>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74" name="Freeform 252">
                <a:extLst>
                  <a:ext uri="{FF2B5EF4-FFF2-40B4-BE49-F238E27FC236}">
                    <a16:creationId xmlns:a16="http://schemas.microsoft.com/office/drawing/2014/main" id="{3C600D66-58AC-D41E-1C29-C682CCEB7FFB}"/>
                  </a:ext>
                </a:extLst>
              </p:cNvPr>
              <p:cNvSpPr>
                <a:spLocks/>
              </p:cNvSpPr>
              <p:nvPr/>
            </p:nvSpPr>
            <p:spPr bwMode="auto">
              <a:xfrm>
                <a:off x="1380" y="3061"/>
                <a:ext cx="152" cy="144"/>
              </a:xfrm>
              <a:custGeom>
                <a:avLst/>
                <a:gdLst>
                  <a:gd name="T0" fmla="*/ 165 w 166"/>
                  <a:gd name="T1" fmla="*/ 55 h 152"/>
                  <a:gd name="T2" fmla="*/ 165 w 166"/>
                  <a:gd name="T3" fmla="*/ 0 h 152"/>
                  <a:gd name="T4" fmla="*/ 0 w 166"/>
                  <a:gd name="T5" fmla="*/ 93 h 152"/>
                  <a:gd name="T6" fmla="*/ 0 w 166"/>
                  <a:gd name="T7" fmla="*/ 151 h 152"/>
                  <a:gd name="T8" fmla="*/ 165 w 166"/>
                  <a:gd name="T9" fmla="*/ 55 h 152"/>
                  <a:gd name="T10" fmla="*/ 0 60000 65536"/>
                  <a:gd name="T11" fmla="*/ 0 60000 65536"/>
                  <a:gd name="T12" fmla="*/ 0 60000 65536"/>
                  <a:gd name="T13" fmla="*/ 0 60000 65536"/>
                  <a:gd name="T14" fmla="*/ 0 60000 65536"/>
                  <a:gd name="T15" fmla="*/ 0 w 166"/>
                  <a:gd name="T16" fmla="*/ 0 h 152"/>
                  <a:gd name="T17" fmla="*/ 166 w 166"/>
                  <a:gd name="T18" fmla="*/ 152 h 152"/>
                </a:gdLst>
                <a:ahLst/>
                <a:cxnLst>
                  <a:cxn ang="T10">
                    <a:pos x="T0" y="T1"/>
                  </a:cxn>
                  <a:cxn ang="T11">
                    <a:pos x="T2" y="T3"/>
                  </a:cxn>
                  <a:cxn ang="T12">
                    <a:pos x="T4" y="T5"/>
                  </a:cxn>
                  <a:cxn ang="T13">
                    <a:pos x="T6" y="T7"/>
                  </a:cxn>
                  <a:cxn ang="T14">
                    <a:pos x="T8" y="T9"/>
                  </a:cxn>
                </a:cxnLst>
                <a:rect l="T15" t="T16" r="T17" b="T18"/>
                <a:pathLst>
                  <a:path w="166" h="152">
                    <a:moveTo>
                      <a:pt x="165" y="55"/>
                    </a:moveTo>
                    <a:lnTo>
                      <a:pt x="165" y="0"/>
                    </a:lnTo>
                    <a:lnTo>
                      <a:pt x="0" y="93"/>
                    </a:lnTo>
                    <a:lnTo>
                      <a:pt x="0" y="151"/>
                    </a:lnTo>
                    <a:lnTo>
                      <a:pt x="165" y="55"/>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75" name="Freeform 253">
                <a:extLst>
                  <a:ext uri="{FF2B5EF4-FFF2-40B4-BE49-F238E27FC236}">
                    <a16:creationId xmlns:a16="http://schemas.microsoft.com/office/drawing/2014/main" id="{FD7F86FC-DAAE-3ABC-2A88-84AB5810C349}"/>
                  </a:ext>
                </a:extLst>
              </p:cNvPr>
              <p:cNvSpPr>
                <a:spLocks/>
              </p:cNvSpPr>
              <p:nvPr/>
            </p:nvSpPr>
            <p:spPr bwMode="auto">
              <a:xfrm>
                <a:off x="1568" y="3195"/>
                <a:ext cx="31" cy="61"/>
              </a:xfrm>
              <a:custGeom>
                <a:avLst/>
                <a:gdLst>
                  <a:gd name="T0" fmla="*/ 32 w 33"/>
                  <a:gd name="T1" fmla="*/ 0 h 64"/>
                  <a:gd name="T2" fmla="*/ 0 w 33"/>
                  <a:gd name="T3" fmla="*/ 18 h 64"/>
                  <a:gd name="T4" fmla="*/ 0 w 33"/>
                  <a:gd name="T5" fmla="*/ 63 h 64"/>
                  <a:gd name="T6" fmla="*/ 32 w 33"/>
                  <a:gd name="T7" fmla="*/ 45 h 64"/>
                  <a:gd name="T8" fmla="*/ 32 w 33"/>
                  <a:gd name="T9" fmla="*/ 0 h 64"/>
                  <a:gd name="T10" fmla="*/ 0 60000 65536"/>
                  <a:gd name="T11" fmla="*/ 0 60000 65536"/>
                  <a:gd name="T12" fmla="*/ 0 60000 65536"/>
                  <a:gd name="T13" fmla="*/ 0 60000 65536"/>
                  <a:gd name="T14" fmla="*/ 0 60000 65536"/>
                  <a:gd name="T15" fmla="*/ 0 w 33"/>
                  <a:gd name="T16" fmla="*/ 0 h 64"/>
                  <a:gd name="T17" fmla="*/ 33 w 33"/>
                  <a:gd name="T18" fmla="*/ 64 h 64"/>
                </a:gdLst>
                <a:ahLst/>
                <a:cxnLst>
                  <a:cxn ang="T10">
                    <a:pos x="T0" y="T1"/>
                  </a:cxn>
                  <a:cxn ang="T11">
                    <a:pos x="T2" y="T3"/>
                  </a:cxn>
                  <a:cxn ang="T12">
                    <a:pos x="T4" y="T5"/>
                  </a:cxn>
                  <a:cxn ang="T13">
                    <a:pos x="T6" y="T7"/>
                  </a:cxn>
                  <a:cxn ang="T14">
                    <a:pos x="T8" y="T9"/>
                  </a:cxn>
                </a:cxnLst>
                <a:rect l="T15" t="T16" r="T17" b="T18"/>
                <a:pathLst>
                  <a:path w="33" h="64">
                    <a:moveTo>
                      <a:pt x="32" y="0"/>
                    </a:moveTo>
                    <a:lnTo>
                      <a:pt x="0" y="18"/>
                    </a:lnTo>
                    <a:lnTo>
                      <a:pt x="0" y="63"/>
                    </a:lnTo>
                    <a:lnTo>
                      <a:pt x="32" y="45"/>
                    </a:lnTo>
                    <a:lnTo>
                      <a:pt x="32"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76" name="Freeform 254">
                <a:extLst>
                  <a:ext uri="{FF2B5EF4-FFF2-40B4-BE49-F238E27FC236}">
                    <a16:creationId xmlns:a16="http://schemas.microsoft.com/office/drawing/2014/main" id="{A736DFAF-4E2B-FE17-42BF-A8DA623C31B3}"/>
                  </a:ext>
                </a:extLst>
              </p:cNvPr>
              <p:cNvSpPr>
                <a:spLocks/>
              </p:cNvSpPr>
              <p:nvPr/>
            </p:nvSpPr>
            <p:spPr bwMode="auto">
              <a:xfrm>
                <a:off x="1454" y="3106"/>
                <a:ext cx="152" cy="145"/>
              </a:xfrm>
              <a:custGeom>
                <a:avLst/>
                <a:gdLst>
                  <a:gd name="T0" fmla="*/ 165 w 166"/>
                  <a:gd name="T1" fmla="*/ 55 h 152"/>
                  <a:gd name="T2" fmla="*/ 165 w 166"/>
                  <a:gd name="T3" fmla="*/ 0 h 152"/>
                  <a:gd name="T4" fmla="*/ 0 w 166"/>
                  <a:gd name="T5" fmla="*/ 93 h 152"/>
                  <a:gd name="T6" fmla="*/ 0 w 166"/>
                  <a:gd name="T7" fmla="*/ 151 h 152"/>
                  <a:gd name="T8" fmla="*/ 165 w 166"/>
                  <a:gd name="T9" fmla="*/ 55 h 152"/>
                  <a:gd name="T10" fmla="*/ 0 60000 65536"/>
                  <a:gd name="T11" fmla="*/ 0 60000 65536"/>
                  <a:gd name="T12" fmla="*/ 0 60000 65536"/>
                  <a:gd name="T13" fmla="*/ 0 60000 65536"/>
                  <a:gd name="T14" fmla="*/ 0 60000 65536"/>
                  <a:gd name="T15" fmla="*/ 0 w 166"/>
                  <a:gd name="T16" fmla="*/ 0 h 152"/>
                  <a:gd name="T17" fmla="*/ 166 w 166"/>
                  <a:gd name="T18" fmla="*/ 152 h 152"/>
                </a:gdLst>
                <a:ahLst/>
                <a:cxnLst>
                  <a:cxn ang="T10">
                    <a:pos x="T0" y="T1"/>
                  </a:cxn>
                  <a:cxn ang="T11">
                    <a:pos x="T2" y="T3"/>
                  </a:cxn>
                  <a:cxn ang="T12">
                    <a:pos x="T4" y="T5"/>
                  </a:cxn>
                  <a:cxn ang="T13">
                    <a:pos x="T6" y="T7"/>
                  </a:cxn>
                  <a:cxn ang="T14">
                    <a:pos x="T8" y="T9"/>
                  </a:cxn>
                </a:cxnLst>
                <a:rect l="T15" t="T16" r="T17" b="T18"/>
                <a:pathLst>
                  <a:path w="166" h="152">
                    <a:moveTo>
                      <a:pt x="165" y="55"/>
                    </a:moveTo>
                    <a:lnTo>
                      <a:pt x="165" y="0"/>
                    </a:lnTo>
                    <a:lnTo>
                      <a:pt x="0" y="93"/>
                    </a:lnTo>
                    <a:lnTo>
                      <a:pt x="0" y="151"/>
                    </a:lnTo>
                    <a:lnTo>
                      <a:pt x="165" y="55"/>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77" name="Freeform 255">
                <a:extLst>
                  <a:ext uri="{FF2B5EF4-FFF2-40B4-BE49-F238E27FC236}">
                    <a16:creationId xmlns:a16="http://schemas.microsoft.com/office/drawing/2014/main" id="{890A579F-A719-07B8-4249-7DE52DE763E5}"/>
                  </a:ext>
                </a:extLst>
              </p:cNvPr>
              <p:cNvSpPr>
                <a:spLocks/>
              </p:cNvSpPr>
              <p:nvPr/>
            </p:nvSpPr>
            <p:spPr bwMode="auto">
              <a:xfrm>
                <a:off x="1303" y="3017"/>
                <a:ext cx="152" cy="145"/>
              </a:xfrm>
              <a:custGeom>
                <a:avLst/>
                <a:gdLst>
                  <a:gd name="T0" fmla="*/ 165 w 166"/>
                  <a:gd name="T1" fmla="*/ 55 h 153"/>
                  <a:gd name="T2" fmla="*/ 165 w 166"/>
                  <a:gd name="T3" fmla="*/ 0 h 153"/>
                  <a:gd name="T4" fmla="*/ 0 w 166"/>
                  <a:gd name="T5" fmla="*/ 93 h 153"/>
                  <a:gd name="T6" fmla="*/ 0 w 166"/>
                  <a:gd name="T7" fmla="*/ 152 h 153"/>
                  <a:gd name="T8" fmla="*/ 165 w 166"/>
                  <a:gd name="T9" fmla="*/ 55 h 153"/>
                  <a:gd name="T10" fmla="*/ 0 60000 65536"/>
                  <a:gd name="T11" fmla="*/ 0 60000 65536"/>
                  <a:gd name="T12" fmla="*/ 0 60000 65536"/>
                  <a:gd name="T13" fmla="*/ 0 60000 65536"/>
                  <a:gd name="T14" fmla="*/ 0 60000 65536"/>
                  <a:gd name="T15" fmla="*/ 0 w 166"/>
                  <a:gd name="T16" fmla="*/ 0 h 153"/>
                  <a:gd name="T17" fmla="*/ 166 w 166"/>
                  <a:gd name="T18" fmla="*/ 153 h 153"/>
                </a:gdLst>
                <a:ahLst/>
                <a:cxnLst>
                  <a:cxn ang="T10">
                    <a:pos x="T0" y="T1"/>
                  </a:cxn>
                  <a:cxn ang="T11">
                    <a:pos x="T2" y="T3"/>
                  </a:cxn>
                  <a:cxn ang="T12">
                    <a:pos x="T4" y="T5"/>
                  </a:cxn>
                  <a:cxn ang="T13">
                    <a:pos x="T6" y="T7"/>
                  </a:cxn>
                  <a:cxn ang="T14">
                    <a:pos x="T8" y="T9"/>
                  </a:cxn>
                </a:cxnLst>
                <a:rect l="T15" t="T16" r="T17" b="T18"/>
                <a:pathLst>
                  <a:path w="166" h="153">
                    <a:moveTo>
                      <a:pt x="165" y="55"/>
                    </a:moveTo>
                    <a:lnTo>
                      <a:pt x="165" y="0"/>
                    </a:lnTo>
                    <a:lnTo>
                      <a:pt x="0" y="93"/>
                    </a:lnTo>
                    <a:lnTo>
                      <a:pt x="0" y="152"/>
                    </a:lnTo>
                    <a:lnTo>
                      <a:pt x="165" y="55"/>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nvGrpSpPr>
              <p:cNvPr id="24478" name="Group 256">
                <a:extLst>
                  <a:ext uri="{FF2B5EF4-FFF2-40B4-BE49-F238E27FC236}">
                    <a16:creationId xmlns:a16="http://schemas.microsoft.com/office/drawing/2014/main" id="{890DB60C-229A-3B8A-6392-73BB8CCAF6EB}"/>
                  </a:ext>
                </a:extLst>
              </p:cNvPr>
              <p:cNvGrpSpPr>
                <a:grpSpLocks/>
              </p:cNvGrpSpPr>
              <p:nvPr/>
            </p:nvGrpSpPr>
            <p:grpSpPr bwMode="auto">
              <a:xfrm>
                <a:off x="1488" y="3264"/>
                <a:ext cx="149" cy="130"/>
                <a:chOff x="2587" y="2873"/>
                <a:chExt cx="149" cy="130"/>
              </a:xfrm>
            </p:grpSpPr>
            <p:sp>
              <p:nvSpPr>
                <p:cNvPr id="24479" name="Line 257">
                  <a:extLst>
                    <a:ext uri="{FF2B5EF4-FFF2-40B4-BE49-F238E27FC236}">
                      <a16:creationId xmlns:a16="http://schemas.microsoft.com/office/drawing/2014/main" id="{33ACFECB-2F38-F37E-758E-9A435C1BCF15}"/>
                    </a:ext>
                  </a:extLst>
                </p:cNvPr>
                <p:cNvSpPr>
                  <a:spLocks noChangeShapeType="1"/>
                </p:cNvSpPr>
                <p:nvPr/>
              </p:nvSpPr>
              <p:spPr bwMode="auto">
                <a:xfrm flipV="1">
                  <a:off x="2662" y="2954"/>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480" name="Freeform 258">
                  <a:extLst>
                    <a:ext uri="{FF2B5EF4-FFF2-40B4-BE49-F238E27FC236}">
                      <a16:creationId xmlns:a16="http://schemas.microsoft.com/office/drawing/2014/main" id="{9FB06B91-7199-68B0-81E1-E10B661029FB}"/>
                    </a:ext>
                  </a:extLst>
                </p:cNvPr>
                <p:cNvSpPr>
                  <a:spLocks/>
                </p:cNvSpPr>
                <p:nvPr/>
              </p:nvSpPr>
              <p:spPr bwMode="auto">
                <a:xfrm>
                  <a:off x="2658" y="2960"/>
                  <a:ext cx="16" cy="16"/>
                </a:xfrm>
                <a:custGeom>
                  <a:avLst/>
                  <a:gdLst>
                    <a:gd name="T0" fmla="*/ 9 w 17"/>
                    <a:gd name="T1" fmla="*/ 13 h 17"/>
                    <a:gd name="T2" fmla="*/ 16 w 17"/>
                    <a:gd name="T3" fmla="*/ 11 h 17"/>
                    <a:gd name="T4" fmla="*/ 16 w 17"/>
                    <a:gd name="T5" fmla="*/ 9 h 17"/>
                    <a:gd name="T6" fmla="*/ 16 w 17"/>
                    <a:gd name="T7" fmla="*/ 4 h 17"/>
                    <a:gd name="T8" fmla="*/ 12 w 17"/>
                    <a:gd name="T9" fmla="*/ 2 h 17"/>
                    <a:gd name="T10" fmla="*/ 9 w 17"/>
                    <a:gd name="T11" fmla="*/ 0 h 17"/>
                    <a:gd name="T12" fmla="*/ 6 w 17"/>
                    <a:gd name="T13" fmla="*/ 0 h 17"/>
                    <a:gd name="T14" fmla="*/ 0 w 17"/>
                    <a:gd name="T15" fmla="*/ 2 h 17"/>
                    <a:gd name="T16" fmla="*/ 0 w 17"/>
                    <a:gd name="T17" fmla="*/ 4 h 17"/>
                    <a:gd name="T18" fmla="*/ 0 w 17"/>
                    <a:gd name="T19" fmla="*/ 9 h 17"/>
                    <a:gd name="T20" fmla="*/ 3 w 17"/>
                    <a:gd name="T21" fmla="*/ 11 h 17"/>
                    <a:gd name="T22" fmla="*/ 6 w 17"/>
                    <a:gd name="T23" fmla="*/ 13 h 17"/>
                    <a:gd name="T24" fmla="*/ 6 w 17"/>
                    <a:gd name="T25" fmla="*/ 16 h 17"/>
                    <a:gd name="T26" fmla="*/ 9 w 17"/>
                    <a:gd name="T27" fmla="*/ 13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9" y="13"/>
                      </a:moveTo>
                      <a:lnTo>
                        <a:pt x="16" y="11"/>
                      </a:lnTo>
                      <a:lnTo>
                        <a:pt x="16" y="9"/>
                      </a:lnTo>
                      <a:lnTo>
                        <a:pt x="16" y="4"/>
                      </a:lnTo>
                      <a:lnTo>
                        <a:pt x="12" y="2"/>
                      </a:lnTo>
                      <a:lnTo>
                        <a:pt x="9" y="0"/>
                      </a:lnTo>
                      <a:lnTo>
                        <a:pt x="6" y="0"/>
                      </a:lnTo>
                      <a:lnTo>
                        <a:pt x="0" y="2"/>
                      </a:lnTo>
                      <a:lnTo>
                        <a:pt x="0" y="4"/>
                      </a:lnTo>
                      <a:lnTo>
                        <a:pt x="0" y="9"/>
                      </a:lnTo>
                      <a:lnTo>
                        <a:pt x="3" y="11"/>
                      </a:lnTo>
                      <a:lnTo>
                        <a:pt x="6" y="13"/>
                      </a:lnTo>
                      <a:lnTo>
                        <a:pt x="6" y="16"/>
                      </a:lnTo>
                      <a:lnTo>
                        <a:pt x="9" y="13"/>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81" name="Freeform 259">
                  <a:extLst>
                    <a:ext uri="{FF2B5EF4-FFF2-40B4-BE49-F238E27FC236}">
                      <a16:creationId xmlns:a16="http://schemas.microsoft.com/office/drawing/2014/main" id="{DEA366D1-B4CF-E815-6411-1DD155F1F739}"/>
                    </a:ext>
                  </a:extLst>
                </p:cNvPr>
                <p:cNvSpPr>
                  <a:spLocks/>
                </p:cNvSpPr>
                <p:nvPr/>
              </p:nvSpPr>
              <p:spPr bwMode="auto">
                <a:xfrm>
                  <a:off x="2658" y="2961"/>
                  <a:ext cx="16" cy="16"/>
                </a:xfrm>
                <a:custGeom>
                  <a:avLst/>
                  <a:gdLst>
                    <a:gd name="T0" fmla="*/ 0 w 17"/>
                    <a:gd name="T1" fmla="*/ 8 h 17"/>
                    <a:gd name="T2" fmla="*/ 0 w 17"/>
                    <a:gd name="T3" fmla="*/ 2 h 17"/>
                    <a:gd name="T4" fmla="*/ 0 w 17"/>
                    <a:gd name="T5" fmla="*/ 0 h 17"/>
                    <a:gd name="T6" fmla="*/ 4 w 17"/>
                    <a:gd name="T7" fmla="*/ 0 h 17"/>
                    <a:gd name="T8" fmla="*/ 8 w 17"/>
                    <a:gd name="T9" fmla="*/ 0 h 17"/>
                    <a:gd name="T10" fmla="*/ 12 w 17"/>
                    <a:gd name="T11" fmla="*/ 5 h 17"/>
                    <a:gd name="T12" fmla="*/ 16 w 17"/>
                    <a:gd name="T13" fmla="*/ 10 h 17"/>
                    <a:gd name="T14" fmla="*/ 16 w 17"/>
                    <a:gd name="T15" fmla="*/ 13 h 17"/>
                    <a:gd name="T16" fmla="*/ 12 w 17"/>
                    <a:gd name="T17" fmla="*/ 13 h 17"/>
                    <a:gd name="T18" fmla="*/ 8 w 17"/>
                    <a:gd name="T19" fmla="*/ 16 h 17"/>
                    <a:gd name="T20" fmla="*/ 8 w 17"/>
                    <a:gd name="T21" fmla="*/ 13 h 17"/>
                    <a:gd name="T22" fmla="*/ 0 w 17"/>
                    <a:gd name="T23" fmla="*/ 8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0" y="8"/>
                      </a:moveTo>
                      <a:lnTo>
                        <a:pt x="0" y="2"/>
                      </a:lnTo>
                      <a:lnTo>
                        <a:pt x="0" y="0"/>
                      </a:lnTo>
                      <a:lnTo>
                        <a:pt x="4" y="0"/>
                      </a:lnTo>
                      <a:lnTo>
                        <a:pt x="8" y="0"/>
                      </a:lnTo>
                      <a:lnTo>
                        <a:pt x="12" y="5"/>
                      </a:lnTo>
                      <a:lnTo>
                        <a:pt x="16" y="10"/>
                      </a:lnTo>
                      <a:lnTo>
                        <a:pt x="16" y="13"/>
                      </a:lnTo>
                      <a:lnTo>
                        <a:pt x="12" y="13"/>
                      </a:lnTo>
                      <a:lnTo>
                        <a:pt x="8" y="16"/>
                      </a:lnTo>
                      <a:lnTo>
                        <a:pt x="8" y="13"/>
                      </a:lnTo>
                      <a:lnTo>
                        <a:pt x="0" y="8"/>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82" name="Freeform 260">
                  <a:extLst>
                    <a:ext uri="{FF2B5EF4-FFF2-40B4-BE49-F238E27FC236}">
                      <a16:creationId xmlns:a16="http://schemas.microsoft.com/office/drawing/2014/main" id="{CE837699-87B9-23C0-D10A-34636BF8AE38}"/>
                    </a:ext>
                  </a:extLst>
                </p:cNvPr>
                <p:cNvSpPr>
                  <a:spLocks/>
                </p:cNvSpPr>
                <p:nvPr/>
              </p:nvSpPr>
              <p:spPr bwMode="auto">
                <a:xfrm>
                  <a:off x="2668" y="2960"/>
                  <a:ext cx="16" cy="16"/>
                </a:xfrm>
                <a:custGeom>
                  <a:avLst/>
                  <a:gdLst>
                    <a:gd name="T0" fmla="*/ 9 w 17"/>
                    <a:gd name="T1" fmla="*/ 16 h 17"/>
                    <a:gd name="T2" fmla="*/ 13 w 17"/>
                    <a:gd name="T3" fmla="*/ 13 h 17"/>
                    <a:gd name="T4" fmla="*/ 14 w 17"/>
                    <a:gd name="T5" fmla="*/ 12 h 17"/>
                    <a:gd name="T6" fmla="*/ 16 w 17"/>
                    <a:gd name="T7" fmla="*/ 12 h 17"/>
                    <a:gd name="T8" fmla="*/ 16 w 17"/>
                    <a:gd name="T9" fmla="*/ 10 h 17"/>
                    <a:gd name="T10" fmla="*/ 16 w 17"/>
                    <a:gd name="T11" fmla="*/ 8 h 17"/>
                    <a:gd name="T12" fmla="*/ 13 w 17"/>
                    <a:gd name="T13" fmla="*/ 3 h 17"/>
                    <a:gd name="T14" fmla="*/ 12 w 17"/>
                    <a:gd name="T15" fmla="*/ 2 h 17"/>
                    <a:gd name="T16" fmla="*/ 9 w 17"/>
                    <a:gd name="T17" fmla="*/ 0 h 17"/>
                    <a:gd name="T18" fmla="*/ 7 w 17"/>
                    <a:gd name="T19" fmla="*/ 0 h 17"/>
                    <a:gd name="T20" fmla="*/ 6 w 17"/>
                    <a:gd name="T21" fmla="*/ 0 h 17"/>
                    <a:gd name="T22" fmla="*/ 4 w 17"/>
                    <a:gd name="T23" fmla="*/ 0 h 17"/>
                    <a:gd name="T24" fmla="*/ 1 w 17"/>
                    <a:gd name="T25" fmla="*/ 1 h 17"/>
                    <a:gd name="T26" fmla="*/ 1 w 17"/>
                    <a:gd name="T27" fmla="*/ 2 h 17"/>
                    <a:gd name="T28" fmla="*/ 0 w 17"/>
                    <a:gd name="T29" fmla="*/ 3 h 17"/>
                    <a:gd name="T30" fmla="*/ 0 w 17"/>
                    <a:gd name="T31" fmla="*/ 5 h 17"/>
                    <a:gd name="T32" fmla="*/ 0 w 17"/>
                    <a:gd name="T33" fmla="*/ 8 h 17"/>
                    <a:gd name="T34" fmla="*/ 1 w 17"/>
                    <a:gd name="T35" fmla="*/ 11 h 17"/>
                    <a:gd name="T36" fmla="*/ 3 w 17"/>
                    <a:gd name="T37" fmla="*/ 13 h 17"/>
                    <a:gd name="T38" fmla="*/ 6 w 17"/>
                    <a:gd name="T39" fmla="*/ 14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10"/>
                      </a:lnTo>
                      <a:lnTo>
                        <a:pt x="16" y="8"/>
                      </a:lnTo>
                      <a:lnTo>
                        <a:pt x="13" y="3"/>
                      </a:lnTo>
                      <a:lnTo>
                        <a:pt x="12" y="2"/>
                      </a:lnTo>
                      <a:lnTo>
                        <a:pt x="9" y="0"/>
                      </a:lnTo>
                      <a:lnTo>
                        <a:pt x="7" y="0"/>
                      </a:lnTo>
                      <a:lnTo>
                        <a:pt x="6" y="0"/>
                      </a:lnTo>
                      <a:lnTo>
                        <a:pt x="4" y="0"/>
                      </a:lnTo>
                      <a:lnTo>
                        <a:pt x="1" y="1"/>
                      </a:lnTo>
                      <a:lnTo>
                        <a:pt x="1" y="2"/>
                      </a:lnTo>
                      <a:lnTo>
                        <a:pt x="0" y="3"/>
                      </a:lnTo>
                      <a:lnTo>
                        <a:pt x="0" y="5"/>
                      </a:lnTo>
                      <a:lnTo>
                        <a:pt x="0" y="8"/>
                      </a:lnTo>
                      <a:lnTo>
                        <a:pt x="1" y="11"/>
                      </a:lnTo>
                      <a:lnTo>
                        <a:pt x="3" y="13"/>
                      </a:lnTo>
                      <a:lnTo>
                        <a:pt x="6" y="14"/>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83" name="Freeform 261">
                  <a:extLst>
                    <a:ext uri="{FF2B5EF4-FFF2-40B4-BE49-F238E27FC236}">
                      <a16:creationId xmlns:a16="http://schemas.microsoft.com/office/drawing/2014/main" id="{C4E6144F-E559-9C91-F0EA-0A5055CF8B86}"/>
                    </a:ext>
                  </a:extLst>
                </p:cNvPr>
                <p:cNvSpPr>
                  <a:spLocks/>
                </p:cNvSpPr>
                <p:nvPr/>
              </p:nvSpPr>
              <p:spPr bwMode="auto">
                <a:xfrm>
                  <a:off x="2668" y="2961"/>
                  <a:ext cx="16" cy="16"/>
                </a:xfrm>
                <a:custGeom>
                  <a:avLst/>
                  <a:gdLst>
                    <a:gd name="T0" fmla="*/ 1 w 17"/>
                    <a:gd name="T1" fmla="*/ 11 h 17"/>
                    <a:gd name="T2" fmla="*/ 0 w 17"/>
                    <a:gd name="T3" fmla="*/ 7 h 17"/>
                    <a:gd name="T4" fmla="*/ 0 w 17"/>
                    <a:gd name="T5" fmla="*/ 4 h 17"/>
                    <a:gd name="T6" fmla="*/ 0 w 17"/>
                    <a:gd name="T7" fmla="*/ 2 h 17"/>
                    <a:gd name="T8" fmla="*/ 1 w 17"/>
                    <a:gd name="T9" fmla="*/ 1 h 17"/>
                    <a:gd name="T10" fmla="*/ 4 w 17"/>
                    <a:gd name="T11" fmla="*/ 0 h 17"/>
                    <a:gd name="T12" fmla="*/ 8 w 17"/>
                    <a:gd name="T13" fmla="*/ 1 h 17"/>
                    <a:gd name="T14" fmla="*/ 11 w 17"/>
                    <a:gd name="T15" fmla="*/ 2 h 17"/>
                    <a:gd name="T16" fmla="*/ 12 w 17"/>
                    <a:gd name="T17" fmla="*/ 6 h 17"/>
                    <a:gd name="T18" fmla="*/ 16 w 17"/>
                    <a:gd name="T19" fmla="*/ 8 h 17"/>
                    <a:gd name="T20" fmla="*/ 16 w 17"/>
                    <a:gd name="T21" fmla="*/ 11 h 17"/>
                    <a:gd name="T22" fmla="*/ 16 w 17"/>
                    <a:gd name="T23" fmla="*/ 14 h 17"/>
                    <a:gd name="T24" fmla="*/ 14 w 17"/>
                    <a:gd name="T25" fmla="*/ 14 h 17"/>
                    <a:gd name="T26" fmla="*/ 12 w 17"/>
                    <a:gd name="T27" fmla="*/ 16 h 17"/>
                    <a:gd name="T28" fmla="*/ 11 w 17"/>
                    <a:gd name="T29" fmla="*/ 16 h 17"/>
                    <a:gd name="T30" fmla="*/ 8 w 17"/>
                    <a:gd name="T31" fmla="*/ 14 h 17"/>
                    <a:gd name="T32" fmla="*/ 4 w 17"/>
                    <a:gd name="T33" fmla="*/ 13 h 17"/>
                    <a:gd name="T34" fmla="*/ 1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11"/>
                      </a:moveTo>
                      <a:lnTo>
                        <a:pt x="0" y="7"/>
                      </a:lnTo>
                      <a:lnTo>
                        <a:pt x="0" y="4"/>
                      </a:lnTo>
                      <a:lnTo>
                        <a:pt x="0" y="2"/>
                      </a:lnTo>
                      <a:lnTo>
                        <a:pt x="1" y="1"/>
                      </a:lnTo>
                      <a:lnTo>
                        <a:pt x="4" y="0"/>
                      </a:lnTo>
                      <a:lnTo>
                        <a:pt x="8" y="1"/>
                      </a:lnTo>
                      <a:lnTo>
                        <a:pt x="11" y="2"/>
                      </a:lnTo>
                      <a:lnTo>
                        <a:pt x="12" y="6"/>
                      </a:lnTo>
                      <a:lnTo>
                        <a:pt x="16" y="8"/>
                      </a:lnTo>
                      <a:lnTo>
                        <a:pt x="16" y="11"/>
                      </a:lnTo>
                      <a:lnTo>
                        <a:pt x="16" y="14"/>
                      </a:lnTo>
                      <a:lnTo>
                        <a:pt x="14" y="14"/>
                      </a:lnTo>
                      <a:lnTo>
                        <a:pt x="12" y="16"/>
                      </a:lnTo>
                      <a:lnTo>
                        <a:pt x="11" y="16"/>
                      </a:lnTo>
                      <a:lnTo>
                        <a:pt x="8" y="14"/>
                      </a:lnTo>
                      <a:lnTo>
                        <a:pt x="4"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84" name="Freeform 262">
                  <a:extLst>
                    <a:ext uri="{FF2B5EF4-FFF2-40B4-BE49-F238E27FC236}">
                      <a16:creationId xmlns:a16="http://schemas.microsoft.com/office/drawing/2014/main" id="{9ABBF087-838E-4CF9-6D6D-69643FB0B37A}"/>
                    </a:ext>
                  </a:extLst>
                </p:cNvPr>
                <p:cNvSpPr>
                  <a:spLocks/>
                </p:cNvSpPr>
                <p:nvPr/>
              </p:nvSpPr>
              <p:spPr bwMode="auto">
                <a:xfrm>
                  <a:off x="2670" y="2963"/>
                  <a:ext cx="16" cy="16"/>
                </a:xfrm>
                <a:custGeom>
                  <a:avLst/>
                  <a:gdLst>
                    <a:gd name="T0" fmla="*/ 3 w 17"/>
                    <a:gd name="T1" fmla="*/ 11 h 17"/>
                    <a:gd name="T2" fmla="*/ 0 w 17"/>
                    <a:gd name="T3" fmla="*/ 6 h 17"/>
                    <a:gd name="T4" fmla="*/ 0 w 17"/>
                    <a:gd name="T5" fmla="*/ 2 h 17"/>
                    <a:gd name="T6" fmla="*/ 3 w 17"/>
                    <a:gd name="T7" fmla="*/ 2 h 17"/>
                    <a:gd name="T8" fmla="*/ 6 w 17"/>
                    <a:gd name="T9" fmla="*/ 0 h 17"/>
                    <a:gd name="T10" fmla="*/ 6 w 17"/>
                    <a:gd name="T11" fmla="*/ 2 h 17"/>
                    <a:gd name="T12" fmla="*/ 16 w 17"/>
                    <a:gd name="T13" fmla="*/ 6 h 17"/>
                    <a:gd name="T14" fmla="*/ 16 w 17"/>
                    <a:gd name="T15" fmla="*/ 9 h 17"/>
                    <a:gd name="T16" fmla="*/ 16 w 17"/>
                    <a:gd name="T17" fmla="*/ 13 h 17"/>
                    <a:gd name="T18" fmla="*/ 16 w 17"/>
                    <a:gd name="T19" fmla="*/ 16 h 17"/>
                    <a:gd name="T20" fmla="*/ 12 w 17"/>
                    <a:gd name="T21" fmla="*/ 16 h 17"/>
                    <a:gd name="T22" fmla="*/ 9 w 17"/>
                    <a:gd name="T23" fmla="*/ 16 h 17"/>
                    <a:gd name="T24" fmla="*/ 3 w 17"/>
                    <a:gd name="T25" fmla="*/ 11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11"/>
                      </a:moveTo>
                      <a:lnTo>
                        <a:pt x="0" y="6"/>
                      </a:lnTo>
                      <a:lnTo>
                        <a:pt x="0" y="2"/>
                      </a:lnTo>
                      <a:lnTo>
                        <a:pt x="3" y="2"/>
                      </a:lnTo>
                      <a:lnTo>
                        <a:pt x="6" y="0"/>
                      </a:lnTo>
                      <a:lnTo>
                        <a:pt x="6" y="2"/>
                      </a:lnTo>
                      <a:lnTo>
                        <a:pt x="16" y="6"/>
                      </a:lnTo>
                      <a:lnTo>
                        <a:pt x="16" y="9"/>
                      </a:lnTo>
                      <a:lnTo>
                        <a:pt x="16" y="13"/>
                      </a:lnTo>
                      <a:lnTo>
                        <a:pt x="16" y="16"/>
                      </a:lnTo>
                      <a:lnTo>
                        <a:pt x="12" y="16"/>
                      </a:lnTo>
                      <a:lnTo>
                        <a:pt x="9" y="16"/>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85" name="Freeform 263">
                  <a:extLst>
                    <a:ext uri="{FF2B5EF4-FFF2-40B4-BE49-F238E27FC236}">
                      <a16:creationId xmlns:a16="http://schemas.microsoft.com/office/drawing/2014/main" id="{7A554242-C3A3-75E0-17C1-3E1D2A8EA061}"/>
                    </a:ext>
                  </a:extLst>
                </p:cNvPr>
                <p:cNvSpPr>
                  <a:spLocks/>
                </p:cNvSpPr>
                <p:nvPr/>
              </p:nvSpPr>
              <p:spPr bwMode="auto">
                <a:xfrm>
                  <a:off x="2676" y="2965"/>
                  <a:ext cx="16" cy="17"/>
                </a:xfrm>
                <a:custGeom>
                  <a:avLst/>
                  <a:gdLst>
                    <a:gd name="T0" fmla="*/ 11 w 17"/>
                    <a:gd name="T1" fmla="*/ 16 h 17"/>
                    <a:gd name="T2" fmla="*/ 14 w 17"/>
                    <a:gd name="T3" fmla="*/ 13 h 17"/>
                    <a:gd name="T4" fmla="*/ 14 w 17"/>
                    <a:gd name="T5" fmla="*/ 12 h 17"/>
                    <a:gd name="T6" fmla="*/ 14 w 17"/>
                    <a:gd name="T7" fmla="*/ 11 h 17"/>
                    <a:gd name="T8" fmla="*/ 16 w 17"/>
                    <a:gd name="T9" fmla="*/ 10 h 17"/>
                    <a:gd name="T10" fmla="*/ 14 w 17"/>
                    <a:gd name="T11" fmla="*/ 6 h 17"/>
                    <a:gd name="T12" fmla="*/ 14 w 17"/>
                    <a:gd name="T13" fmla="*/ 3 h 17"/>
                    <a:gd name="T14" fmla="*/ 12 w 17"/>
                    <a:gd name="T15" fmla="*/ 1 h 17"/>
                    <a:gd name="T16" fmla="*/ 10 w 17"/>
                    <a:gd name="T17" fmla="*/ 0 h 17"/>
                    <a:gd name="T18" fmla="*/ 8 w 17"/>
                    <a:gd name="T19" fmla="*/ 0 h 17"/>
                    <a:gd name="T20" fmla="*/ 6 w 17"/>
                    <a:gd name="T21" fmla="*/ 0 h 17"/>
                    <a:gd name="T22" fmla="*/ 2 w 17"/>
                    <a:gd name="T23" fmla="*/ 1 h 17"/>
                    <a:gd name="T24" fmla="*/ 2 w 17"/>
                    <a:gd name="T25" fmla="*/ 2 h 17"/>
                    <a:gd name="T26" fmla="*/ 1 w 17"/>
                    <a:gd name="T27" fmla="*/ 3 h 17"/>
                    <a:gd name="T28" fmla="*/ 0 w 17"/>
                    <a:gd name="T29" fmla="*/ 5 h 17"/>
                    <a:gd name="T30" fmla="*/ 1 w 17"/>
                    <a:gd name="T31" fmla="*/ 8 h 17"/>
                    <a:gd name="T32" fmla="*/ 2 w 17"/>
                    <a:gd name="T33" fmla="*/ 10 h 17"/>
                    <a:gd name="T34" fmla="*/ 4 w 17"/>
                    <a:gd name="T35" fmla="*/ 13 h 17"/>
                    <a:gd name="T36" fmla="*/ 6 w 17"/>
                    <a:gd name="T37" fmla="*/ 14 h 17"/>
                    <a:gd name="T38" fmla="*/ 9 w 17"/>
                    <a:gd name="T39" fmla="*/ 16 h 17"/>
                    <a:gd name="T40" fmla="*/ 10 w 17"/>
                    <a:gd name="T41" fmla="*/ 16 h 17"/>
                    <a:gd name="T42" fmla="*/ 11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1" y="16"/>
                      </a:moveTo>
                      <a:lnTo>
                        <a:pt x="14" y="13"/>
                      </a:lnTo>
                      <a:lnTo>
                        <a:pt x="14" y="12"/>
                      </a:lnTo>
                      <a:lnTo>
                        <a:pt x="14" y="11"/>
                      </a:lnTo>
                      <a:lnTo>
                        <a:pt x="16" y="10"/>
                      </a:lnTo>
                      <a:lnTo>
                        <a:pt x="14" y="6"/>
                      </a:lnTo>
                      <a:lnTo>
                        <a:pt x="14" y="3"/>
                      </a:lnTo>
                      <a:lnTo>
                        <a:pt x="12" y="1"/>
                      </a:lnTo>
                      <a:lnTo>
                        <a:pt x="10" y="0"/>
                      </a:lnTo>
                      <a:lnTo>
                        <a:pt x="8" y="0"/>
                      </a:lnTo>
                      <a:lnTo>
                        <a:pt x="6" y="0"/>
                      </a:lnTo>
                      <a:lnTo>
                        <a:pt x="2" y="1"/>
                      </a:lnTo>
                      <a:lnTo>
                        <a:pt x="2" y="2"/>
                      </a:lnTo>
                      <a:lnTo>
                        <a:pt x="1" y="3"/>
                      </a:lnTo>
                      <a:lnTo>
                        <a:pt x="0" y="5"/>
                      </a:lnTo>
                      <a:lnTo>
                        <a:pt x="1" y="8"/>
                      </a:lnTo>
                      <a:lnTo>
                        <a:pt x="2" y="10"/>
                      </a:lnTo>
                      <a:lnTo>
                        <a:pt x="4" y="13"/>
                      </a:lnTo>
                      <a:lnTo>
                        <a:pt x="6" y="14"/>
                      </a:lnTo>
                      <a:lnTo>
                        <a:pt x="9" y="16"/>
                      </a:lnTo>
                      <a:lnTo>
                        <a:pt x="10" y="16"/>
                      </a:lnTo>
                      <a:lnTo>
                        <a:pt x="1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86" name="Freeform 264">
                  <a:extLst>
                    <a:ext uri="{FF2B5EF4-FFF2-40B4-BE49-F238E27FC236}">
                      <a16:creationId xmlns:a16="http://schemas.microsoft.com/office/drawing/2014/main" id="{C836675F-2DF5-EDD1-61C8-B1957B550AEB}"/>
                    </a:ext>
                  </a:extLst>
                </p:cNvPr>
                <p:cNvSpPr>
                  <a:spLocks/>
                </p:cNvSpPr>
                <p:nvPr/>
              </p:nvSpPr>
              <p:spPr bwMode="auto">
                <a:xfrm>
                  <a:off x="2676" y="2966"/>
                  <a:ext cx="16" cy="17"/>
                </a:xfrm>
                <a:custGeom>
                  <a:avLst/>
                  <a:gdLst>
                    <a:gd name="T0" fmla="*/ 2 w 17"/>
                    <a:gd name="T1" fmla="*/ 9 h 17"/>
                    <a:gd name="T2" fmla="*/ 1 w 17"/>
                    <a:gd name="T3" fmla="*/ 7 h 17"/>
                    <a:gd name="T4" fmla="*/ 0 w 17"/>
                    <a:gd name="T5" fmla="*/ 4 h 17"/>
                    <a:gd name="T6" fmla="*/ 1 w 17"/>
                    <a:gd name="T7" fmla="*/ 2 h 17"/>
                    <a:gd name="T8" fmla="*/ 2 w 17"/>
                    <a:gd name="T9" fmla="*/ 1 h 17"/>
                    <a:gd name="T10" fmla="*/ 2 w 17"/>
                    <a:gd name="T11" fmla="*/ 0 h 17"/>
                    <a:gd name="T12" fmla="*/ 5 w 17"/>
                    <a:gd name="T13" fmla="*/ 0 h 17"/>
                    <a:gd name="T14" fmla="*/ 8 w 17"/>
                    <a:gd name="T15" fmla="*/ 1 h 17"/>
                    <a:gd name="T16" fmla="*/ 10 w 17"/>
                    <a:gd name="T17" fmla="*/ 2 h 17"/>
                    <a:gd name="T18" fmla="*/ 14 w 17"/>
                    <a:gd name="T19" fmla="*/ 6 h 17"/>
                    <a:gd name="T20" fmla="*/ 14 w 17"/>
                    <a:gd name="T21" fmla="*/ 8 h 17"/>
                    <a:gd name="T22" fmla="*/ 16 w 17"/>
                    <a:gd name="T23" fmla="*/ 11 h 17"/>
                    <a:gd name="T24" fmla="*/ 14 w 17"/>
                    <a:gd name="T25" fmla="*/ 14 h 17"/>
                    <a:gd name="T26" fmla="*/ 14 w 17"/>
                    <a:gd name="T27" fmla="*/ 16 h 17"/>
                    <a:gd name="T28" fmla="*/ 11 w 17"/>
                    <a:gd name="T29" fmla="*/ 16 h 17"/>
                    <a:gd name="T30" fmla="*/ 8 w 17"/>
                    <a:gd name="T31" fmla="*/ 14 h 17"/>
                    <a:gd name="T32" fmla="*/ 5 w 17"/>
                    <a:gd name="T33" fmla="*/ 13 h 17"/>
                    <a:gd name="T34" fmla="*/ 2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2" y="9"/>
                      </a:moveTo>
                      <a:lnTo>
                        <a:pt x="1" y="7"/>
                      </a:lnTo>
                      <a:lnTo>
                        <a:pt x="0" y="4"/>
                      </a:lnTo>
                      <a:lnTo>
                        <a:pt x="1" y="2"/>
                      </a:lnTo>
                      <a:lnTo>
                        <a:pt x="2" y="1"/>
                      </a:lnTo>
                      <a:lnTo>
                        <a:pt x="2" y="0"/>
                      </a:lnTo>
                      <a:lnTo>
                        <a:pt x="5" y="0"/>
                      </a:lnTo>
                      <a:lnTo>
                        <a:pt x="8" y="1"/>
                      </a:lnTo>
                      <a:lnTo>
                        <a:pt x="10" y="2"/>
                      </a:lnTo>
                      <a:lnTo>
                        <a:pt x="14" y="6"/>
                      </a:lnTo>
                      <a:lnTo>
                        <a:pt x="14" y="8"/>
                      </a:lnTo>
                      <a:lnTo>
                        <a:pt x="16" y="11"/>
                      </a:lnTo>
                      <a:lnTo>
                        <a:pt x="14" y="14"/>
                      </a:lnTo>
                      <a:lnTo>
                        <a:pt x="14" y="16"/>
                      </a:lnTo>
                      <a:lnTo>
                        <a:pt x="11" y="16"/>
                      </a:lnTo>
                      <a:lnTo>
                        <a:pt x="8" y="14"/>
                      </a:lnTo>
                      <a:lnTo>
                        <a:pt x="5" y="13"/>
                      </a:lnTo>
                      <a:lnTo>
                        <a:pt x="2"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87" name="Freeform 265">
                  <a:extLst>
                    <a:ext uri="{FF2B5EF4-FFF2-40B4-BE49-F238E27FC236}">
                      <a16:creationId xmlns:a16="http://schemas.microsoft.com/office/drawing/2014/main" id="{9F6B15A7-78CB-E918-F387-C1F8001D0FF6}"/>
                    </a:ext>
                  </a:extLst>
                </p:cNvPr>
                <p:cNvSpPr>
                  <a:spLocks/>
                </p:cNvSpPr>
                <p:nvPr/>
              </p:nvSpPr>
              <p:spPr bwMode="auto">
                <a:xfrm>
                  <a:off x="2679" y="2967"/>
                  <a:ext cx="16" cy="17"/>
                </a:xfrm>
                <a:custGeom>
                  <a:avLst/>
                  <a:gdLst>
                    <a:gd name="T0" fmla="*/ 3 w 17"/>
                    <a:gd name="T1" fmla="*/ 11 h 17"/>
                    <a:gd name="T2" fmla="*/ 0 w 17"/>
                    <a:gd name="T3" fmla="*/ 6 h 17"/>
                    <a:gd name="T4" fmla="*/ 0 w 17"/>
                    <a:gd name="T5" fmla="*/ 4 h 17"/>
                    <a:gd name="T6" fmla="*/ 0 w 17"/>
                    <a:gd name="T7" fmla="*/ 2 h 17"/>
                    <a:gd name="T8" fmla="*/ 3 w 17"/>
                    <a:gd name="T9" fmla="*/ 2 h 17"/>
                    <a:gd name="T10" fmla="*/ 6 w 17"/>
                    <a:gd name="T11" fmla="*/ 0 h 17"/>
                    <a:gd name="T12" fmla="*/ 9 w 17"/>
                    <a:gd name="T13" fmla="*/ 2 h 17"/>
                    <a:gd name="T14" fmla="*/ 12 w 17"/>
                    <a:gd name="T15" fmla="*/ 4 h 17"/>
                    <a:gd name="T16" fmla="*/ 16 w 17"/>
                    <a:gd name="T17" fmla="*/ 9 h 17"/>
                    <a:gd name="T18" fmla="*/ 16 w 17"/>
                    <a:gd name="T19" fmla="*/ 11 h 17"/>
                    <a:gd name="T20" fmla="*/ 16 w 17"/>
                    <a:gd name="T21" fmla="*/ 13 h 17"/>
                    <a:gd name="T22" fmla="*/ 12 w 17"/>
                    <a:gd name="T23" fmla="*/ 16 h 17"/>
                    <a:gd name="T24" fmla="*/ 9 w 17"/>
                    <a:gd name="T25" fmla="*/ 16 h 17"/>
                    <a:gd name="T26" fmla="*/ 3 w 17"/>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3" y="11"/>
                      </a:moveTo>
                      <a:lnTo>
                        <a:pt x="0" y="6"/>
                      </a:lnTo>
                      <a:lnTo>
                        <a:pt x="0" y="4"/>
                      </a:lnTo>
                      <a:lnTo>
                        <a:pt x="0" y="2"/>
                      </a:lnTo>
                      <a:lnTo>
                        <a:pt x="3" y="2"/>
                      </a:lnTo>
                      <a:lnTo>
                        <a:pt x="6" y="0"/>
                      </a:lnTo>
                      <a:lnTo>
                        <a:pt x="9" y="2"/>
                      </a:lnTo>
                      <a:lnTo>
                        <a:pt x="12" y="4"/>
                      </a:lnTo>
                      <a:lnTo>
                        <a:pt x="16" y="9"/>
                      </a:lnTo>
                      <a:lnTo>
                        <a:pt x="16" y="11"/>
                      </a:lnTo>
                      <a:lnTo>
                        <a:pt x="16" y="13"/>
                      </a:lnTo>
                      <a:lnTo>
                        <a:pt x="12" y="16"/>
                      </a:lnTo>
                      <a:lnTo>
                        <a:pt x="9" y="16"/>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88" name="Freeform 266">
                  <a:extLst>
                    <a:ext uri="{FF2B5EF4-FFF2-40B4-BE49-F238E27FC236}">
                      <a16:creationId xmlns:a16="http://schemas.microsoft.com/office/drawing/2014/main" id="{C24A0A1D-2714-EF52-F398-A99A74B3BA2C}"/>
                    </a:ext>
                  </a:extLst>
                </p:cNvPr>
                <p:cNvSpPr>
                  <a:spLocks/>
                </p:cNvSpPr>
                <p:nvPr/>
              </p:nvSpPr>
              <p:spPr bwMode="auto">
                <a:xfrm>
                  <a:off x="2664" y="2963"/>
                  <a:ext cx="15" cy="16"/>
                </a:xfrm>
                <a:custGeom>
                  <a:avLst/>
                  <a:gdLst>
                    <a:gd name="T0" fmla="*/ 11 w 17"/>
                    <a:gd name="T1" fmla="*/ 16 h 17"/>
                    <a:gd name="T2" fmla="*/ 14 w 17"/>
                    <a:gd name="T3" fmla="*/ 13 h 17"/>
                    <a:gd name="T4" fmla="*/ 16 w 17"/>
                    <a:gd name="T5" fmla="*/ 13 h 17"/>
                    <a:gd name="T6" fmla="*/ 16 w 17"/>
                    <a:gd name="T7" fmla="*/ 12 h 17"/>
                    <a:gd name="T8" fmla="*/ 16 w 17"/>
                    <a:gd name="T9" fmla="*/ 10 h 17"/>
                    <a:gd name="T10" fmla="*/ 16 w 17"/>
                    <a:gd name="T11" fmla="*/ 8 h 17"/>
                    <a:gd name="T12" fmla="*/ 14 w 17"/>
                    <a:gd name="T13" fmla="*/ 4 h 17"/>
                    <a:gd name="T14" fmla="*/ 12 w 17"/>
                    <a:gd name="T15" fmla="*/ 2 h 17"/>
                    <a:gd name="T16" fmla="*/ 11 w 17"/>
                    <a:gd name="T17" fmla="*/ 0 h 17"/>
                    <a:gd name="T18" fmla="*/ 8 w 17"/>
                    <a:gd name="T19" fmla="*/ 0 h 17"/>
                    <a:gd name="T20" fmla="*/ 7 w 17"/>
                    <a:gd name="T21" fmla="*/ 0 h 17"/>
                    <a:gd name="T22" fmla="*/ 6 w 17"/>
                    <a:gd name="T23" fmla="*/ 0 h 17"/>
                    <a:gd name="T24" fmla="*/ 2 w 17"/>
                    <a:gd name="T25" fmla="*/ 2 h 17"/>
                    <a:gd name="T26" fmla="*/ 1 w 17"/>
                    <a:gd name="T27" fmla="*/ 2 h 17"/>
                    <a:gd name="T28" fmla="*/ 0 w 17"/>
                    <a:gd name="T29" fmla="*/ 3 h 17"/>
                    <a:gd name="T30" fmla="*/ 0 w 17"/>
                    <a:gd name="T31" fmla="*/ 5 h 17"/>
                    <a:gd name="T32" fmla="*/ 0 w 17"/>
                    <a:gd name="T33" fmla="*/ 8 h 17"/>
                    <a:gd name="T34" fmla="*/ 2 w 17"/>
                    <a:gd name="T35" fmla="*/ 11 h 17"/>
                    <a:gd name="T36" fmla="*/ 4 w 17"/>
                    <a:gd name="T37" fmla="*/ 13 h 17"/>
                    <a:gd name="T38" fmla="*/ 7 w 17"/>
                    <a:gd name="T39" fmla="*/ 14 h 17"/>
                    <a:gd name="T40" fmla="*/ 8 w 17"/>
                    <a:gd name="T41" fmla="*/ 16 h 17"/>
                    <a:gd name="T42" fmla="*/ 9 w 17"/>
                    <a:gd name="T43" fmla="*/ 16 h 17"/>
                    <a:gd name="T44" fmla="*/ 11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1" y="16"/>
                      </a:moveTo>
                      <a:lnTo>
                        <a:pt x="14" y="13"/>
                      </a:lnTo>
                      <a:lnTo>
                        <a:pt x="16" y="13"/>
                      </a:lnTo>
                      <a:lnTo>
                        <a:pt x="16" y="12"/>
                      </a:lnTo>
                      <a:lnTo>
                        <a:pt x="16" y="10"/>
                      </a:lnTo>
                      <a:lnTo>
                        <a:pt x="16" y="8"/>
                      </a:lnTo>
                      <a:lnTo>
                        <a:pt x="14" y="4"/>
                      </a:lnTo>
                      <a:lnTo>
                        <a:pt x="12" y="2"/>
                      </a:lnTo>
                      <a:lnTo>
                        <a:pt x="11" y="0"/>
                      </a:lnTo>
                      <a:lnTo>
                        <a:pt x="8" y="0"/>
                      </a:lnTo>
                      <a:lnTo>
                        <a:pt x="7" y="0"/>
                      </a:lnTo>
                      <a:lnTo>
                        <a:pt x="6" y="0"/>
                      </a:lnTo>
                      <a:lnTo>
                        <a:pt x="2" y="2"/>
                      </a:lnTo>
                      <a:lnTo>
                        <a:pt x="1" y="2"/>
                      </a:lnTo>
                      <a:lnTo>
                        <a:pt x="0" y="3"/>
                      </a:lnTo>
                      <a:lnTo>
                        <a:pt x="0" y="5"/>
                      </a:lnTo>
                      <a:lnTo>
                        <a:pt x="0" y="8"/>
                      </a:lnTo>
                      <a:lnTo>
                        <a:pt x="2" y="11"/>
                      </a:lnTo>
                      <a:lnTo>
                        <a:pt x="4" y="13"/>
                      </a:lnTo>
                      <a:lnTo>
                        <a:pt x="7" y="14"/>
                      </a:lnTo>
                      <a:lnTo>
                        <a:pt x="8" y="16"/>
                      </a:lnTo>
                      <a:lnTo>
                        <a:pt x="9" y="16"/>
                      </a:lnTo>
                      <a:lnTo>
                        <a:pt x="1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89" name="Freeform 267">
                  <a:extLst>
                    <a:ext uri="{FF2B5EF4-FFF2-40B4-BE49-F238E27FC236}">
                      <a16:creationId xmlns:a16="http://schemas.microsoft.com/office/drawing/2014/main" id="{1315D8E1-8370-B284-5A71-3716790EBF57}"/>
                    </a:ext>
                  </a:extLst>
                </p:cNvPr>
                <p:cNvSpPr>
                  <a:spLocks/>
                </p:cNvSpPr>
                <p:nvPr/>
              </p:nvSpPr>
              <p:spPr bwMode="auto">
                <a:xfrm>
                  <a:off x="2664" y="2963"/>
                  <a:ext cx="15" cy="16"/>
                </a:xfrm>
                <a:custGeom>
                  <a:avLst/>
                  <a:gdLst>
                    <a:gd name="T0" fmla="*/ 3 w 17"/>
                    <a:gd name="T1" fmla="*/ 11 h 17"/>
                    <a:gd name="T2" fmla="*/ 0 w 17"/>
                    <a:gd name="T3" fmla="*/ 7 h 17"/>
                    <a:gd name="T4" fmla="*/ 0 w 17"/>
                    <a:gd name="T5" fmla="*/ 4 h 17"/>
                    <a:gd name="T6" fmla="*/ 0 w 17"/>
                    <a:gd name="T7" fmla="*/ 2 h 17"/>
                    <a:gd name="T8" fmla="*/ 1 w 17"/>
                    <a:gd name="T9" fmla="*/ 1 h 17"/>
                    <a:gd name="T10" fmla="*/ 3 w 17"/>
                    <a:gd name="T11" fmla="*/ 1 h 17"/>
                    <a:gd name="T12" fmla="*/ 6 w 17"/>
                    <a:gd name="T13" fmla="*/ 0 h 17"/>
                    <a:gd name="T14" fmla="*/ 9 w 17"/>
                    <a:gd name="T15" fmla="*/ 1 h 17"/>
                    <a:gd name="T16" fmla="*/ 11 w 17"/>
                    <a:gd name="T17" fmla="*/ 3 h 17"/>
                    <a:gd name="T18" fmla="*/ 14 w 17"/>
                    <a:gd name="T19" fmla="*/ 6 h 17"/>
                    <a:gd name="T20" fmla="*/ 16 w 17"/>
                    <a:gd name="T21" fmla="*/ 8 h 17"/>
                    <a:gd name="T22" fmla="*/ 16 w 17"/>
                    <a:gd name="T23" fmla="*/ 11 h 17"/>
                    <a:gd name="T24" fmla="*/ 16 w 17"/>
                    <a:gd name="T25" fmla="*/ 14 h 17"/>
                    <a:gd name="T26" fmla="*/ 14 w 17"/>
                    <a:gd name="T27" fmla="*/ 16 h 17"/>
                    <a:gd name="T28" fmla="*/ 11 w 17"/>
                    <a:gd name="T29" fmla="*/ 16 h 17"/>
                    <a:gd name="T30" fmla="*/ 9 w 17"/>
                    <a:gd name="T31" fmla="*/ 14 h 17"/>
                    <a:gd name="T32" fmla="*/ 6 w 17"/>
                    <a:gd name="T33" fmla="*/ 13 h 17"/>
                    <a:gd name="T34" fmla="*/ 3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3" y="11"/>
                      </a:moveTo>
                      <a:lnTo>
                        <a:pt x="0" y="7"/>
                      </a:lnTo>
                      <a:lnTo>
                        <a:pt x="0" y="4"/>
                      </a:lnTo>
                      <a:lnTo>
                        <a:pt x="0" y="2"/>
                      </a:lnTo>
                      <a:lnTo>
                        <a:pt x="1" y="1"/>
                      </a:lnTo>
                      <a:lnTo>
                        <a:pt x="3" y="1"/>
                      </a:lnTo>
                      <a:lnTo>
                        <a:pt x="6" y="0"/>
                      </a:lnTo>
                      <a:lnTo>
                        <a:pt x="9" y="1"/>
                      </a:lnTo>
                      <a:lnTo>
                        <a:pt x="11" y="3"/>
                      </a:lnTo>
                      <a:lnTo>
                        <a:pt x="14" y="6"/>
                      </a:lnTo>
                      <a:lnTo>
                        <a:pt x="16" y="8"/>
                      </a:lnTo>
                      <a:lnTo>
                        <a:pt x="16" y="11"/>
                      </a:lnTo>
                      <a:lnTo>
                        <a:pt x="16" y="14"/>
                      </a:lnTo>
                      <a:lnTo>
                        <a:pt x="14" y="16"/>
                      </a:lnTo>
                      <a:lnTo>
                        <a:pt x="11" y="16"/>
                      </a:lnTo>
                      <a:lnTo>
                        <a:pt x="9" y="14"/>
                      </a:lnTo>
                      <a:lnTo>
                        <a:pt x="6"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90" name="Freeform 268">
                  <a:extLst>
                    <a:ext uri="{FF2B5EF4-FFF2-40B4-BE49-F238E27FC236}">
                      <a16:creationId xmlns:a16="http://schemas.microsoft.com/office/drawing/2014/main" id="{15DEC700-5345-90C6-024A-BECB36252429}"/>
                    </a:ext>
                  </a:extLst>
                </p:cNvPr>
                <p:cNvSpPr>
                  <a:spLocks/>
                </p:cNvSpPr>
                <p:nvPr/>
              </p:nvSpPr>
              <p:spPr bwMode="auto">
                <a:xfrm>
                  <a:off x="2673" y="2967"/>
                  <a:ext cx="15" cy="17"/>
                </a:xfrm>
                <a:custGeom>
                  <a:avLst/>
                  <a:gdLst>
                    <a:gd name="T0" fmla="*/ 10 w 17"/>
                    <a:gd name="T1" fmla="*/ 16 h 17"/>
                    <a:gd name="T2" fmla="*/ 13 w 17"/>
                    <a:gd name="T3" fmla="*/ 13 h 17"/>
                    <a:gd name="T4" fmla="*/ 14 w 17"/>
                    <a:gd name="T5" fmla="*/ 12 h 17"/>
                    <a:gd name="T6" fmla="*/ 16 w 17"/>
                    <a:gd name="T7" fmla="*/ 10 h 17"/>
                    <a:gd name="T8" fmla="*/ 14 w 17"/>
                    <a:gd name="T9" fmla="*/ 6 h 17"/>
                    <a:gd name="T10" fmla="*/ 13 w 17"/>
                    <a:gd name="T11" fmla="*/ 3 h 17"/>
                    <a:gd name="T12" fmla="*/ 12 w 17"/>
                    <a:gd name="T13" fmla="*/ 2 h 17"/>
                    <a:gd name="T14" fmla="*/ 9 w 17"/>
                    <a:gd name="T15" fmla="*/ 0 h 17"/>
                    <a:gd name="T16" fmla="*/ 8 w 17"/>
                    <a:gd name="T17" fmla="*/ 0 h 17"/>
                    <a:gd name="T18" fmla="*/ 6 w 17"/>
                    <a:gd name="T19" fmla="*/ 0 h 17"/>
                    <a:gd name="T20" fmla="*/ 5 w 17"/>
                    <a:gd name="T21" fmla="*/ 0 h 17"/>
                    <a:gd name="T22" fmla="*/ 1 w 17"/>
                    <a:gd name="T23" fmla="*/ 1 h 17"/>
                    <a:gd name="T24" fmla="*/ 1 w 17"/>
                    <a:gd name="T25" fmla="*/ 2 h 17"/>
                    <a:gd name="T26" fmla="*/ 1 w 17"/>
                    <a:gd name="T27" fmla="*/ 3 h 17"/>
                    <a:gd name="T28" fmla="*/ 0 w 17"/>
                    <a:gd name="T29" fmla="*/ 5 h 17"/>
                    <a:gd name="T30" fmla="*/ 1 w 17"/>
                    <a:gd name="T31" fmla="*/ 8 h 17"/>
                    <a:gd name="T32" fmla="*/ 1 w 17"/>
                    <a:gd name="T33" fmla="*/ 11 h 17"/>
                    <a:gd name="T34" fmla="*/ 4 w 17"/>
                    <a:gd name="T35" fmla="*/ 13 h 17"/>
                    <a:gd name="T36" fmla="*/ 5 w 17"/>
                    <a:gd name="T37" fmla="*/ 14 h 17"/>
                    <a:gd name="T38" fmla="*/ 8 w 17"/>
                    <a:gd name="T39" fmla="*/ 16 h 17"/>
                    <a:gd name="T40" fmla="*/ 9 w 17"/>
                    <a:gd name="T41" fmla="*/ 16 h 17"/>
                    <a:gd name="T42" fmla="*/ 10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0" y="16"/>
                      </a:moveTo>
                      <a:lnTo>
                        <a:pt x="13" y="13"/>
                      </a:lnTo>
                      <a:lnTo>
                        <a:pt x="14" y="12"/>
                      </a:lnTo>
                      <a:lnTo>
                        <a:pt x="16" y="10"/>
                      </a:lnTo>
                      <a:lnTo>
                        <a:pt x="14" y="6"/>
                      </a:lnTo>
                      <a:lnTo>
                        <a:pt x="13" y="3"/>
                      </a:lnTo>
                      <a:lnTo>
                        <a:pt x="12" y="2"/>
                      </a:lnTo>
                      <a:lnTo>
                        <a:pt x="9" y="0"/>
                      </a:lnTo>
                      <a:lnTo>
                        <a:pt x="8" y="0"/>
                      </a:lnTo>
                      <a:lnTo>
                        <a:pt x="6" y="0"/>
                      </a:lnTo>
                      <a:lnTo>
                        <a:pt x="5" y="0"/>
                      </a:lnTo>
                      <a:lnTo>
                        <a:pt x="1" y="1"/>
                      </a:lnTo>
                      <a:lnTo>
                        <a:pt x="1" y="2"/>
                      </a:lnTo>
                      <a:lnTo>
                        <a:pt x="1" y="3"/>
                      </a:lnTo>
                      <a:lnTo>
                        <a:pt x="0" y="5"/>
                      </a:lnTo>
                      <a:lnTo>
                        <a:pt x="1" y="8"/>
                      </a:lnTo>
                      <a:lnTo>
                        <a:pt x="1" y="11"/>
                      </a:lnTo>
                      <a:lnTo>
                        <a:pt x="4" y="13"/>
                      </a:lnTo>
                      <a:lnTo>
                        <a:pt x="5" y="14"/>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91" name="Freeform 269">
                  <a:extLst>
                    <a:ext uri="{FF2B5EF4-FFF2-40B4-BE49-F238E27FC236}">
                      <a16:creationId xmlns:a16="http://schemas.microsoft.com/office/drawing/2014/main" id="{A2902745-1C7B-2ECD-523E-CCCD66B78AD8}"/>
                    </a:ext>
                  </a:extLst>
                </p:cNvPr>
                <p:cNvSpPr>
                  <a:spLocks/>
                </p:cNvSpPr>
                <p:nvPr/>
              </p:nvSpPr>
              <p:spPr bwMode="auto">
                <a:xfrm>
                  <a:off x="2673" y="2967"/>
                  <a:ext cx="15" cy="17"/>
                </a:xfrm>
                <a:custGeom>
                  <a:avLst/>
                  <a:gdLst>
                    <a:gd name="T0" fmla="*/ 1 w 17"/>
                    <a:gd name="T1" fmla="*/ 11 h 17"/>
                    <a:gd name="T2" fmla="*/ 1 w 17"/>
                    <a:gd name="T3" fmla="*/ 7 h 17"/>
                    <a:gd name="T4" fmla="*/ 0 w 17"/>
                    <a:gd name="T5" fmla="*/ 4 h 17"/>
                    <a:gd name="T6" fmla="*/ 1 w 17"/>
                    <a:gd name="T7" fmla="*/ 2 h 17"/>
                    <a:gd name="T8" fmla="*/ 1 w 17"/>
                    <a:gd name="T9" fmla="*/ 1 h 17"/>
                    <a:gd name="T10" fmla="*/ 5 w 17"/>
                    <a:gd name="T11" fmla="*/ 0 h 17"/>
                    <a:gd name="T12" fmla="*/ 7 w 17"/>
                    <a:gd name="T13" fmla="*/ 1 h 17"/>
                    <a:gd name="T14" fmla="*/ 10 w 17"/>
                    <a:gd name="T15" fmla="*/ 2 h 17"/>
                    <a:gd name="T16" fmla="*/ 13 w 17"/>
                    <a:gd name="T17" fmla="*/ 6 h 17"/>
                    <a:gd name="T18" fmla="*/ 14 w 17"/>
                    <a:gd name="T19" fmla="*/ 8 h 17"/>
                    <a:gd name="T20" fmla="*/ 16 w 17"/>
                    <a:gd name="T21" fmla="*/ 11 h 17"/>
                    <a:gd name="T22" fmla="*/ 14 w 17"/>
                    <a:gd name="T23" fmla="*/ 14 h 17"/>
                    <a:gd name="T24" fmla="*/ 13 w 17"/>
                    <a:gd name="T25" fmla="*/ 14 h 17"/>
                    <a:gd name="T26" fmla="*/ 13 w 17"/>
                    <a:gd name="T27" fmla="*/ 16 h 17"/>
                    <a:gd name="T28" fmla="*/ 10 w 17"/>
                    <a:gd name="T29" fmla="*/ 16 h 17"/>
                    <a:gd name="T30" fmla="*/ 7 w 17"/>
                    <a:gd name="T31" fmla="*/ 14 h 17"/>
                    <a:gd name="T32" fmla="*/ 5 w 17"/>
                    <a:gd name="T33" fmla="*/ 13 h 17"/>
                    <a:gd name="T34" fmla="*/ 1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11"/>
                      </a:moveTo>
                      <a:lnTo>
                        <a:pt x="1" y="7"/>
                      </a:lnTo>
                      <a:lnTo>
                        <a:pt x="0" y="4"/>
                      </a:lnTo>
                      <a:lnTo>
                        <a:pt x="1" y="2"/>
                      </a:lnTo>
                      <a:lnTo>
                        <a:pt x="1" y="1"/>
                      </a:lnTo>
                      <a:lnTo>
                        <a:pt x="5" y="0"/>
                      </a:lnTo>
                      <a:lnTo>
                        <a:pt x="7" y="1"/>
                      </a:lnTo>
                      <a:lnTo>
                        <a:pt x="10" y="2"/>
                      </a:lnTo>
                      <a:lnTo>
                        <a:pt x="13" y="6"/>
                      </a:lnTo>
                      <a:lnTo>
                        <a:pt x="14" y="8"/>
                      </a:lnTo>
                      <a:lnTo>
                        <a:pt x="16" y="11"/>
                      </a:lnTo>
                      <a:lnTo>
                        <a:pt x="14" y="14"/>
                      </a:lnTo>
                      <a:lnTo>
                        <a:pt x="13" y="14"/>
                      </a:lnTo>
                      <a:lnTo>
                        <a:pt x="13" y="16"/>
                      </a:lnTo>
                      <a:lnTo>
                        <a:pt x="10" y="16"/>
                      </a:lnTo>
                      <a:lnTo>
                        <a:pt x="7" y="14"/>
                      </a:lnTo>
                      <a:lnTo>
                        <a:pt x="5"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92" name="Freeform 270">
                  <a:extLst>
                    <a:ext uri="{FF2B5EF4-FFF2-40B4-BE49-F238E27FC236}">
                      <a16:creationId xmlns:a16="http://schemas.microsoft.com/office/drawing/2014/main" id="{703BF423-C43D-50F9-60ED-EE4699E59CEC}"/>
                    </a:ext>
                  </a:extLst>
                </p:cNvPr>
                <p:cNvSpPr>
                  <a:spLocks/>
                </p:cNvSpPr>
                <p:nvPr/>
              </p:nvSpPr>
              <p:spPr bwMode="auto">
                <a:xfrm>
                  <a:off x="2707" y="2986"/>
                  <a:ext cx="15" cy="17"/>
                </a:xfrm>
                <a:custGeom>
                  <a:avLst/>
                  <a:gdLst>
                    <a:gd name="T0" fmla="*/ 1 w 17"/>
                    <a:gd name="T1" fmla="*/ 9 h 17"/>
                    <a:gd name="T2" fmla="*/ 1 w 17"/>
                    <a:gd name="T3" fmla="*/ 6 h 17"/>
                    <a:gd name="T4" fmla="*/ 0 w 17"/>
                    <a:gd name="T5" fmla="*/ 3 h 17"/>
                    <a:gd name="T6" fmla="*/ 1 w 17"/>
                    <a:gd name="T7" fmla="*/ 1 h 17"/>
                    <a:gd name="T8" fmla="*/ 1 w 17"/>
                    <a:gd name="T9" fmla="*/ 0 h 17"/>
                    <a:gd name="T10" fmla="*/ 4 w 17"/>
                    <a:gd name="T11" fmla="*/ 0 h 17"/>
                    <a:gd name="T12" fmla="*/ 8 w 17"/>
                    <a:gd name="T13" fmla="*/ 0 h 17"/>
                    <a:gd name="T14" fmla="*/ 11 w 17"/>
                    <a:gd name="T15" fmla="*/ 1 h 17"/>
                    <a:gd name="T16" fmla="*/ 12 w 17"/>
                    <a:gd name="T17" fmla="*/ 4 h 17"/>
                    <a:gd name="T18" fmla="*/ 16 w 17"/>
                    <a:gd name="T19" fmla="*/ 8 h 17"/>
                    <a:gd name="T20" fmla="*/ 16 w 17"/>
                    <a:gd name="T21" fmla="*/ 11 h 17"/>
                    <a:gd name="T22" fmla="*/ 16 w 17"/>
                    <a:gd name="T23" fmla="*/ 13 h 17"/>
                    <a:gd name="T24" fmla="*/ 14 w 17"/>
                    <a:gd name="T25" fmla="*/ 13 h 17"/>
                    <a:gd name="T26" fmla="*/ 12 w 17"/>
                    <a:gd name="T27" fmla="*/ 14 h 17"/>
                    <a:gd name="T28" fmla="*/ 11 w 17"/>
                    <a:gd name="T29" fmla="*/ 16 h 17"/>
                    <a:gd name="T30" fmla="*/ 8 w 17"/>
                    <a:gd name="T31" fmla="*/ 14 h 17"/>
                    <a:gd name="T32" fmla="*/ 4 w 17"/>
                    <a:gd name="T33" fmla="*/ 13 h 17"/>
                    <a:gd name="T34" fmla="*/ 1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9"/>
                      </a:moveTo>
                      <a:lnTo>
                        <a:pt x="1" y="6"/>
                      </a:lnTo>
                      <a:lnTo>
                        <a:pt x="0" y="3"/>
                      </a:lnTo>
                      <a:lnTo>
                        <a:pt x="1" y="1"/>
                      </a:lnTo>
                      <a:lnTo>
                        <a:pt x="1" y="0"/>
                      </a:lnTo>
                      <a:lnTo>
                        <a:pt x="4" y="0"/>
                      </a:lnTo>
                      <a:lnTo>
                        <a:pt x="8" y="0"/>
                      </a:lnTo>
                      <a:lnTo>
                        <a:pt x="11" y="1"/>
                      </a:lnTo>
                      <a:lnTo>
                        <a:pt x="12" y="4"/>
                      </a:lnTo>
                      <a:lnTo>
                        <a:pt x="16" y="8"/>
                      </a:lnTo>
                      <a:lnTo>
                        <a:pt x="16" y="11"/>
                      </a:lnTo>
                      <a:lnTo>
                        <a:pt x="16" y="13"/>
                      </a:lnTo>
                      <a:lnTo>
                        <a:pt x="14" y="13"/>
                      </a:lnTo>
                      <a:lnTo>
                        <a:pt x="12" y="14"/>
                      </a:lnTo>
                      <a:lnTo>
                        <a:pt x="11" y="16"/>
                      </a:lnTo>
                      <a:lnTo>
                        <a:pt x="8" y="14"/>
                      </a:lnTo>
                      <a:lnTo>
                        <a:pt x="4" y="13"/>
                      </a:lnTo>
                      <a:lnTo>
                        <a:pt x="1"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93" name="Freeform 271">
                  <a:extLst>
                    <a:ext uri="{FF2B5EF4-FFF2-40B4-BE49-F238E27FC236}">
                      <a16:creationId xmlns:a16="http://schemas.microsoft.com/office/drawing/2014/main" id="{35FE72CE-909C-5B3C-A7BC-1743F5356B24}"/>
                    </a:ext>
                  </a:extLst>
                </p:cNvPr>
                <p:cNvSpPr>
                  <a:spLocks/>
                </p:cNvSpPr>
                <p:nvPr/>
              </p:nvSpPr>
              <p:spPr bwMode="auto">
                <a:xfrm>
                  <a:off x="2675" y="2925"/>
                  <a:ext cx="24" cy="42"/>
                </a:xfrm>
                <a:custGeom>
                  <a:avLst/>
                  <a:gdLst>
                    <a:gd name="T0" fmla="*/ 0 w 27"/>
                    <a:gd name="T1" fmla="*/ 14 h 45"/>
                    <a:gd name="T2" fmla="*/ 26 w 27"/>
                    <a:gd name="T3" fmla="*/ 0 h 45"/>
                    <a:gd name="T4" fmla="*/ 26 w 27"/>
                    <a:gd name="T5" fmla="*/ 29 h 45"/>
                    <a:gd name="T6" fmla="*/ 0 w 27"/>
                    <a:gd name="T7" fmla="*/ 44 h 45"/>
                    <a:gd name="T8" fmla="*/ 0 w 27"/>
                    <a:gd name="T9" fmla="*/ 14 h 45"/>
                    <a:gd name="T10" fmla="*/ 0 60000 65536"/>
                    <a:gd name="T11" fmla="*/ 0 60000 65536"/>
                    <a:gd name="T12" fmla="*/ 0 60000 65536"/>
                    <a:gd name="T13" fmla="*/ 0 60000 65536"/>
                    <a:gd name="T14" fmla="*/ 0 60000 65536"/>
                    <a:gd name="T15" fmla="*/ 0 w 27"/>
                    <a:gd name="T16" fmla="*/ 0 h 45"/>
                    <a:gd name="T17" fmla="*/ 27 w 27"/>
                    <a:gd name="T18" fmla="*/ 45 h 45"/>
                  </a:gdLst>
                  <a:ahLst/>
                  <a:cxnLst>
                    <a:cxn ang="T10">
                      <a:pos x="T0" y="T1"/>
                    </a:cxn>
                    <a:cxn ang="T11">
                      <a:pos x="T2" y="T3"/>
                    </a:cxn>
                    <a:cxn ang="T12">
                      <a:pos x="T4" y="T5"/>
                    </a:cxn>
                    <a:cxn ang="T13">
                      <a:pos x="T6" y="T7"/>
                    </a:cxn>
                    <a:cxn ang="T14">
                      <a:pos x="T8" y="T9"/>
                    </a:cxn>
                  </a:cxnLst>
                  <a:rect l="T15" t="T16" r="T17" b="T18"/>
                  <a:pathLst>
                    <a:path w="27" h="45">
                      <a:moveTo>
                        <a:pt x="0" y="14"/>
                      </a:moveTo>
                      <a:lnTo>
                        <a:pt x="26" y="0"/>
                      </a:lnTo>
                      <a:lnTo>
                        <a:pt x="26" y="29"/>
                      </a:lnTo>
                      <a:lnTo>
                        <a:pt x="0" y="44"/>
                      </a:lnTo>
                      <a:lnTo>
                        <a:pt x="0" y="14"/>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94" name="Freeform 272">
                  <a:extLst>
                    <a:ext uri="{FF2B5EF4-FFF2-40B4-BE49-F238E27FC236}">
                      <a16:creationId xmlns:a16="http://schemas.microsoft.com/office/drawing/2014/main" id="{8997DFD3-15D1-D163-93CA-74B6911642BC}"/>
                    </a:ext>
                  </a:extLst>
                </p:cNvPr>
                <p:cNvSpPr>
                  <a:spLocks/>
                </p:cNvSpPr>
                <p:nvPr/>
              </p:nvSpPr>
              <p:spPr bwMode="auto">
                <a:xfrm>
                  <a:off x="2600" y="2917"/>
                  <a:ext cx="16" cy="16"/>
                </a:xfrm>
                <a:custGeom>
                  <a:avLst/>
                  <a:gdLst>
                    <a:gd name="T0" fmla="*/ 9 w 17"/>
                    <a:gd name="T1" fmla="*/ 16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5 h 17"/>
                    <a:gd name="T14" fmla="*/ 12 w 17"/>
                    <a:gd name="T15" fmla="*/ 2 h 17"/>
                    <a:gd name="T16" fmla="*/ 9 w 17"/>
                    <a:gd name="T17" fmla="*/ 1 h 17"/>
                    <a:gd name="T18" fmla="*/ 7 w 17"/>
                    <a:gd name="T19" fmla="*/ 0 h 17"/>
                    <a:gd name="T20" fmla="*/ 6 w 17"/>
                    <a:gd name="T21" fmla="*/ 0 h 17"/>
                    <a:gd name="T22" fmla="*/ 6 w 17"/>
                    <a:gd name="T23" fmla="*/ 1 h 17"/>
                    <a:gd name="T24" fmla="*/ 2 w 17"/>
                    <a:gd name="T25" fmla="*/ 2 h 17"/>
                    <a:gd name="T26" fmla="*/ 1 w 17"/>
                    <a:gd name="T27" fmla="*/ 3 h 17"/>
                    <a:gd name="T28" fmla="*/ 0 w 17"/>
                    <a:gd name="T29" fmla="*/ 4 h 17"/>
                    <a:gd name="T30" fmla="*/ 0 w 17"/>
                    <a:gd name="T31" fmla="*/ 5 h 17"/>
                    <a:gd name="T32" fmla="*/ 0 w 17"/>
                    <a:gd name="T33" fmla="*/ 8 h 17"/>
                    <a:gd name="T34" fmla="*/ 2 w 17"/>
                    <a:gd name="T35" fmla="*/ 11 h 17"/>
                    <a:gd name="T36" fmla="*/ 3 w 17"/>
                    <a:gd name="T37" fmla="*/ 13 h 17"/>
                    <a:gd name="T38" fmla="*/ 6 w 17"/>
                    <a:gd name="T39" fmla="*/ 16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9"/>
                      </a:lnTo>
                      <a:lnTo>
                        <a:pt x="16" y="7"/>
                      </a:lnTo>
                      <a:lnTo>
                        <a:pt x="13" y="5"/>
                      </a:lnTo>
                      <a:lnTo>
                        <a:pt x="12" y="2"/>
                      </a:lnTo>
                      <a:lnTo>
                        <a:pt x="9" y="1"/>
                      </a:lnTo>
                      <a:lnTo>
                        <a:pt x="7" y="0"/>
                      </a:lnTo>
                      <a:lnTo>
                        <a:pt x="6" y="0"/>
                      </a:lnTo>
                      <a:lnTo>
                        <a:pt x="6" y="1"/>
                      </a:lnTo>
                      <a:lnTo>
                        <a:pt x="2" y="2"/>
                      </a:lnTo>
                      <a:lnTo>
                        <a:pt x="1" y="3"/>
                      </a:lnTo>
                      <a:lnTo>
                        <a:pt x="0" y="4"/>
                      </a:lnTo>
                      <a:lnTo>
                        <a:pt x="0" y="5"/>
                      </a:lnTo>
                      <a:lnTo>
                        <a:pt x="0" y="8"/>
                      </a:lnTo>
                      <a:lnTo>
                        <a:pt x="2" y="11"/>
                      </a:lnTo>
                      <a:lnTo>
                        <a:pt x="3" y="13"/>
                      </a:lnTo>
                      <a:lnTo>
                        <a:pt x="6" y="16"/>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95" name="Freeform 273">
                  <a:extLst>
                    <a:ext uri="{FF2B5EF4-FFF2-40B4-BE49-F238E27FC236}">
                      <a16:creationId xmlns:a16="http://schemas.microsoft.com/office/drawing/2014/main" id="{33312703-C6E8-7F29-8AA0-2D0C11497A6B}"/>
                    </a:ext>
                  </a:extLst>
                </p:cNvPr>
                <p:cNvSpPr>
                  <a:spLocks/>
                </p:cNvSpPr>
                <p:nvPr/>
              </p:nvSpPr>
              <p:spPr bwMode="auto">
                <a:xfrm>
                  <a:off x="2600" y="2920"/>
                  <a:ext cx="16" cy="16"/>
                </a:xfrm>
                <a:custGeom>
                  <a:avLst/>
                  <a:gdLst>
                    <a:gd name="T0" fmla="*/ 3 w 17"/>
                    <a:gd name="T1" fmla="*/ 11 h 17"/>
                    <a:gd name="T2" fmla="*/ 0 w 17"/>
                    <a:gd name="T3" fmla="*/ 7 h 17"/>
                    <a:gd name="T4" fmla="*/ 0 w 17"/>
                    <a:gd name="T5" fmla="*/ 3 h 17"/>
                    <a:gd name="T6" fmla="*/ 0 w 17"/>
                    <a:gd name="T7" fmla="*/ 2 h 17"/>
                    <a:gd name="T8" fmla="*/ 1 w 17"/>
                    <a:gd name="T9" fmla="*/ 1 h 17"/>
                    <a:gd name="T10" fmla="*/ 3 w 17"/>
                    <a:gd name="T11" fmla="*/ 0 h 17"/>
                    <a:gd name="T12" fmla="*/ 4 w 17"/>
                    <a:gd name="T13" fmla="*/ 0 h 17"/>
                    <a:gd name="T14" fmla="*/ 8 w 17"/>
                    <a:gd name="T15" fmla="*/ 0 h 17"/>
                    <a:gd name="T16" fmla="*/ 11 w 17"/>
                    <a:gd name="T17" fmla="*/ 2 h 17"/>
                    <a:gd name="T18" fmla="*/ 12 w 17"/>
                    <a:gd name="T19" fmla="*/ 4 h 17"/>
                    <a:gd name="T20" fmla="*/ 14 w 17"/>
                    <a:gd name="T21" fmla="*/ 8 h 17"/>
                    <a:gd name="T22" fmla="*/ 16 w 17"/>
                    <a:gd name="T23" fmla="*/ 12 h 17"/>
                    <a:gd name="T24" fmla="*/ 14 w 17"/>
                    <a:gd name="T25" fmla="*/ 13 h 17"/>
                    <a:gd name="T26" fmla="*/ 14 w 17"/>
                    <a:gd name="T27" fmla="*/ 14 h 17"/>
                    <a:gd name="T28" fmla="*/ 12 w 17"/>
                    <a:gd name="T29" fmla="*/ 16 h 17"/>
                    <a:gd name="T30" fmla="*/ 11 w 17"/>
                    <a:gd name="T31" fmla="*/ 16 h 17"/>
                    <a:gd name="T32" fmla="*/ 8 w 17"/>
                    <a:gd name="T33" fmla="*/ 16 h 17"/>
                    <a:gd name="T34" fmla="*/ 4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0" y="7"/>
                      </a:lnTo>
                      <a:lnTo>
                        <a:pt x="0" y="3"/>
                      </a:lnTo>
                      <a:lnTo>
                        <a:pt x="0" y="2"/>
                      </a:lnTo>
                      <a:lnTo>
                        <a:pt x="1" y="1"/>
                      </a:lnTo>
                      <a:lnTo>
                        <a:pt x="3" y="0"/>
                      </a:lnTo>
                      <a:lnTo>
                        <a:pt x="4" y="0"/>
                      </a:lnTo>
                      <a:lnTo>
                        <a:pt x="8" y="0"/>
                      </a:lnTo>
                      <a:lnTo>
                        <a:pt x="11" y="2"/>
                      </a:lnTo>
                      <a:lnTo>
                        <a:pt x="12" y="4"/>
                      </a:lnTo>
                      <a:lnTo>
                        <a:pt x="14" y="8"/>
                      </a:lnTo>
                      <a:lnTo>
                        <a:pt x="16" y="12"/>
                      </a:lnTo>
                      <a:lnTo>
                        <a:pt x="14" y="13"/>
                      </a:lnTo>
                      <a:lnTo>
                        <a:pt x="14" y="14"/>
                      </a:lnTo>
                      <a:lnTo>
                        <a:pt x="12" y="16"/>
                      </a:lnTo>
                      <a:lnTo>
                        <a:pt x="11" y="16"/>
                      </a:lnTo>
                      <a:lnTo>
                        <a:pt x="8" y="16"/>
                      </a:lnTo>
                      <a:lnTo>
                        <a:pt x="4"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96" name="Freeform 274">
                  <a:extLst>
                    <a:ext uri="{FF2B5EF4-FFF2-40B4-BE49-F238E27FC236}">
                      <a16:creationId xmlns:a16="http://schemas.microsoft.com/office/drawing/2014/main" id="{8E3682D5-5D59-9DEC-96F7-ECCFDC927FE4}"/>
                    </a:ext>
                  </a:extLst>
                </p:cNvPr>
                <p:cNvSpPr>
                  <a:spLocks/>
                </p:cNvSpPr>
                <p:nvPr/>
              </p:nvSpPr>
              <p:spPr bwMode="auto">
                <a:xfrm>
                  <a:off x="2601" y="2922"/>
                  <a:ext cx="16" cy="16"/>
                </a:xfrm>
                <a:custGeom>
                  <a:avLst/>
                  <a:gdLst>
                    <a:gd name="T0" fmla="*/ 2 w 17"/>
                    <a:gd name="T1" fmla="*/ 11 h 17"/>
                    <a:gd name="T2" fmla="*/ 0 w 17"/>
                    <a:gd name="T3" fmla="*/ 9 h 17"/>
                    <a:gd name="T4" fmla="*/ 0 w 17"/>
                    <a:gd name="T5" fmla="*/ 4 h 17"/>
                    <a:gd name="T6" fmla="*/ 0 w 17"/>
                    <a:gd name="T7" fmla="*/ 2 h 17"/>
                    <a:gd name="T8" fmla="*/ 2 w 17"/>
                    <a:gd name="T9" fmla="*/ 0 h 17"/>
                    <a:gd name="T10" fmla="*/ 5 w 17"/>
                    <a:gd name="T11" fmla="*/ 0 h 17"/>
                    <a:gd name="T12" fmla="*/ 8 w 17"/>
                    <a:gd name="T13" fmla="*/ 0 h 17"/>
                    <a:gd name="T14" fmla="*/ 13 w 17"/>
                    <a:gd name="T15" fmla="*/ 6 h 17"/>
                    <a:gd name="T16" fmla="*/ 13 w 17"/>
                    <a:gd name="T17" fmla="*/ 9 h 17"/>
                    <a:gd name="T18" fmla="*/ 16 w 17"/>
                    <a:gd name="T19" fmla="*/ 11 h 17"/>
                    <a:gd name="T20" fmla="*/ 13 w 17"/>
                    <a:gd name="T21" fmla="*/ 13 h 17"/>
                    <a:gd name="T22" fmla="*/ 13 w 17"/>
                    <a:gd name="T23" fmla="*/ 16 h 17"/>
                    <a:gd name="T24" fmla="*/ 10 w 17"/>
                    <a:gd name="T25" fmla="*/ 16 h 17"/>
                    <a:gd name="T26" fmla="*/ 8 w 17"/>
                    <a:gd name="T27" fmla="*/ 16 h 17"/>
                    <a:gd name="T28" fmla="*/ 2 w 17"/>
                    <a:gd name="T29" fmla="*/ 1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2" y="11"/>
                      </a:moveTo>
                      <a:lnTo>
                        <a:pt x="0" y="9"/>
                      </a:lnTo>
                      <a:lnTo>
                        <a:pt x="0" y="4"/>
                      </a:lnTo>
                      <a:lnTo>
                        <a:pt x="0" y="2"/>
                      </a:lnTo>
                      <a:lnTo>
                        <a:pt x="2" y="0"/>
                      </a:lnTo>
                      <a:lnTo>
                        <a:pt x="5" y="0"/>
                      </a:lnTo>
                      <a:lnTo>
                        <a:pt x="8" y="0"/>
                      </a:lnTo>
                      <a:lnTo>
                        <a:pt x="13" y="6"/>
                      </a:lnTo>
                      <a:lnTo>
                        <a:pt x="13" y="9"/>
                      </a:lnTo>
                      <a:lnTo>
                        <a:pt x="16" y="11"/>
                      </a:lnTo>
                      <a:lnTo>
                        <a:pt x="13" y="13"/>
                      </a:lnTo>
                      <a:lnTo>
                        <a:pt x="13" y="16"/>
                      </a:lnTo>
                      <a:lnTo>
                        <a:pt x="10" y="16"/>
                      </a:lnTo>
                      <a:lnTo>
                        <a:pt x="8" y="16"/>
                      </a:lnTo>
                      <a:lnTo>
                        <a:pt x="2"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97" name="Freeform 275">
                  <a:extLst>
                    <a:ext uri="{FF2B5EF4-FFF2-40B4-BE49-F238E27FC236}">
                      <a16:creationId xmlns:a16="http://schemas.microsoft.com/office/drawing/2014/main" id="{81CA5D21-F1D9-F727-5749-001031468B32}"/>
                    </a:ext>
                  </a:extLst>
                </p:cNvPr>
                <p:cNvSpPr>
                  <a:spLocks/>
                </p:cNvSpPr>
                <p:nvPr/>
              </p:nvSpPr>
              <p:spPr bwMode="auto">
                <a:xfrm>
                  <a:off x="2608" y="2924"/>
                  <a:ext cx="15" cy="16"/>
                </a:xfrm>
                <a:custGeom>
                  <a:avLst/>
                  <a:gdLst>
                    <a:gd name="T0" fmla="*/ 10 w 17"/>
                    <a:gd name="T1" fmla="*/ 16 h 17"/>
                    <a:gd name="T2" fmla="*/ 14 w 17"/>
                    <a:gd name="T3" fmla="*/ 13 h 17"/>
                    <a:gd name="T4" fmla="*/ 14 w 17"/>
                    <a:gd name="T5" fmla="*/ 12 h 17"/>
                    <a:gd name="T6" fmla="*/ 14 w 17"/>
                    <a:gd name="T7" fmla="*/ 11 h 17"/>
                    <a:gd name="T8" fmla="*/ 16 w 17"/>
                    <a:gd name="T9" fmla="*/ 9 h 17"/>
                    <a:gd name="T10" fmla="*/ 14 w 17"/>
                    <a:gd name="T11" fmla="*/ 7 h 17"/>
                    <a:gd name="T12" fmla="*/ 14 w 17"/>
                    <a:gd name="T13" fmla="*/ 5 h 17"/>
                    <a:gd name="T14" fmla="*/ 11 w 17"/>
                    <a:gd name="T15" fmla="*/ 2 h 17"/>
                    <a:gd name="T16" fmla="*/ 10 w 17"/>
                    <a:gd name="T17" fmla="*/ 1 h 17"/>
                    <a:gd name="T18" fmla="*/ 8 w 17"/>
                    <a:gd name="T19" fmla="*/ 0 h 17"/>
                    <a:gd name="T20" fmla="*/ 6 w 17"/>
                    <a:gd name="T21" fmla="*/ 0 h 17"/>
                    <a:gd name="T22" fmla="*/ 5 w 17"/>
                    <a:gd name="T23" fmla="*/ 0 h 17"/>
                    <a:gd name="T24" fmla="*/ 2 w 17"/>
                    <a:gd name="T25" fmla="*/ 2 h 17"/>
                    <a:gd name="T26" fmla="*/ 1 w 17"/>
                    <a:gd name="T27" fmla="*/ 3 h 17"/>
                    <a:gd name="T28" fmla="*/ 1 w 17"/>
                    <a:gd name="T29" fmla="*/ 4 h 17"/>
                    <a:gd name="T30" fmla="*/ 0 w 17"/>
                    <a:gd name="T31" fmla="*/ 5 h 17"/>
                    <a:gd name="T32" fmla="*/ 1 w 17"/>
                    <a:gd name="T33" fmla="*/ 8 h 17"/>
                    <a:gd name="T34" fmla="*/ 2 w 17"/>
                    <a:gd name="T35" fmla="*/ 11 h 17"/>
                    <a:gd name="T36" fmla="*/ 4 w 17"/>
                    <a:gd name="T37" fmla="*/ 13 h 17"/>
                    <a:gd name="T38" fmla="*/ 6 w 17"/>
                    <a:gd name="T39" fmla="*/ 16 h 17"/>
                    <a:gd name="T40" fmla="*/ 8 w 17"/>
                    <a:gd name="T41" fmla="*/ 16 h 17"/>
                    <a:gd name="T42" fmla="*/ 9 w 17"/>
                    <a:gd name="T43" fmla="*/ 16 h 17"/>
                    <a:gd name="T44" fmla="*/ 1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6"/>
                      </a:moveTo>
                      <a:lnTo>
                        <a:pt x="14" y="13"/>
                      </a:lnTo>
                      <a:lnTo>
                        <a:pt x="14" y="12"/>
                      </a:lnTo>
                      <a:lnTo>
                        <a:pt x="14" y="11"/>
                      </a:lnTo>
                      <a:lnTo>
                        <a:pt x="16" y="9"/>
                      </a:lnTo>
                      <a:lnTo>
                        <a:pt x="14" y="7"/>
                      </a:lnTo>
                      <a:lnTo>
                        <a:pt x="14" y="5"/>
                      </a:lnTo>
                      <a:lnTo>
                        <a:pt x="11" y="2"/>
                      </a:lnTo>
                      <a:lnTo>
                        <a:pt x="10" y="1"/>
                      </a:lnTo>
                      <a:lnTo>
                        <a:pt x="8" y="0"/>
                      </a:lnTo>
                      <a:lnTo>
                        <a:pt x="6" y="0"/>
                      </a:lnTo>
                      <a:lnTo>
                        <a:pt x="5" y="0"/>
                      </a:lnTo>
                      <a:lnTo>
                        <a:pt x="2" y="2"/>
                      </a:lnTo>
                      <a:lnTo>
                        <a:pt x="1" y="3"/>
                      </a:lnTo>
                      <a:lnTo>
                        <a:pt x="1" y="4"/>
                      </a:lnTo>
                      <a:lnTo>
                        <a:pt x="0" y="5"/>
                      </a:lnTo>
                      <a:lnTo>
                        <a:pt x="1" y="8"/>
                      </a:lnTo>
                      <a:lnTo>
                        <a:pt x="2" y="11"/>
                      </a:lnTo>
                      <a:lnTo>
                        <a:pt x="4" y="13"/>
                      </a:lnTo>
                      <a:lnTo>
                        <a:pt x="6" y="16"/>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98" name="Freeform 276">
                  <a:extLst>
                    <a:ext uri="{FF2B5EF4-FFF2-40B4-BE49-F238E27FC236}">
                      <a16:creationId xmlns:a16="http://schemas.microsoft.com/office/drawing/2014/main" id="{A752A3D6-50CA-82B4-48D8-57EAA4A16C87}"/>
                    </a:ext>
                  </a:extLst>
                </p:cNvPr>
                <p:cNvSpPr>
                  <a:spLocks/>
                </p:cNvSpPr>
                <p:nvPr/>
              </p:nvSpPr>
              <p:spPr bwMode="auto">
                <a:xfrm>
                  <a:off x="2608" y="2925"/>
                  <a:ext cx="15" cy="16"/>
                </a:xfrm>
                <a:custGeom>
                  <a:avLst/>
                  <a:gdLst>
                    <a:gd name="T0" fmla="*/ 3 w 17"/>
                    <a:gd name="T1" fmla="*/ 11 h 17"/>
                    <a:gd name="T2" fmla="*/ 1 w 17"/>
                    <a:gd name="T3" fmla="*/ 7 h 17"/>
                    <a:gd name="T4" fmla="*/ 0 w 17"/>
                    <a:gd name="T5" fmla="*/ 3 h 17"/>
                    <a:gd name="T6" fmla="*/ 1 w 17"/>
                    <a:gd name="T7" fmla="*/ 2 h 17"/>
                    <a:gd name="T8" fmla="*/ 1 w 17"/>
                    <a:gd name="T9" fmla="*/ 1 h 17"/>
                    <a:gd name="T10" fmla="*/ 3 w 17"/>
                    <a:gd name="T11" fmla="*/ 0 h 17"/>
                    <a:gd name="T12" fmla="*/ 6 w 17"/>
                    <a:gd name="T13" fmla="*/ 0 h 17"/>
                    <a:gd name="T14" fmla="*/ 9 w 17"/>
                    <a:gd name="T15" fmla="*/ 0 h 17"/>
                    <a:gd name="T16" fmla="*/ 11 w 17"/>
                    <a:gd name="T17" fmla="*/ 2 h 17"/>
                    <a:gd name="T18" fmla="*/ 14 w 17"/>
                    <a:gd name="T19" fmla="*/ 4 h 17"/>
                    <a:gd name="T20" fmla="*/ 16 w 17"/>
                    <a:gd name="T21" fmla="*/ 8 h 17"/>
                    <a:gd name="T22" fmla="*/ 16 w 17"/>
                    <a:gd name="T23" fmla="*/ 11 h 17"/>
                    <a:gd name="T24" fmla="*/ 16 w 17"/>
                    <a:gd name="T25" fmla="*/ 13 h 17"/>
                    <a:gd name="T26" fmla="*/ 16 w 17"/>
                    <a:gd name="T27" fmla="*/ 14 h 17"/>
                    <a:gd name="T28" fmla="*/ 14 w 17"/>
                    <a:gd name="T29" fmla="*/ 16 h 17"/>
                    <a:gd name="T30" fmla="*/ 11 w 17"/>
                    <a:gd name="T31" fmla="*/ 16 h 17"/>
                    <a:gd name="T32" fmla="*/ 9 w 17"/>
                    <a:gd name="T33" fmla="*/ 16 h 17"/>
                    <a:gd name="T34" fmla="*/ 6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1" y="7"/>
                      </a:lnTo>
                      <a:lnTo>
                        <a:pt x="0" y="3"/>
                      </a:lnTo>
                      <a:lnTo>
                        <a:pt x="1" y="2"/>
                      </a:lnTo>
                      <a:lnTo>
                        <a:pt x="1" y="1"/>
                      </a:lnTo>
                      <a:lnTo>
                        <a:pt x="3" y="0"/>
                      </a:lnTo>
                      <a:lnTo>
                        <a:pt x="6" y="0"/>
                      </a:lnTo>
                      <a:lnTo>
                        <a:pt x="9" y="0"/>
                      </a:lnTo>
                      <a:lnTo>
                        <a:pt x="11" y="2"/>
                      </a:lnTo>
                      <a:lnTo>
                        <a:pt x="14" y="4"/>
                      </a:lnTo>
                      <a:lnTo>
                        <a:pt x="16" y="8"/>
                      </a:lnTo>
                      <a:lnTo>
                        <a:pt x="16" y="11"/>
                      </a:lnTo>
                      <a:lnTo>
                        <a:pt x="16" y="13"/>
                      </a:lnTo>
                      <a:lnTo>
                        <a:pt x="16" y="14"/>
                      </a:lnTo>
                      <a:lnTo>
                        <a:pt x="14" y="16"/>
                      </a:lnTo>
                      <a:lnTo>
                        <a:pt x="11" y="16"/>
                      </a:lnTo>
                      <a:lnTo>
                        <a:pt x="9" y="16"/>
                      </a:lnTo>
                      <a:lnTo>
                        <a:pt x="6"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99" name="Freeform 277">
                  <a:extLst>
                    <a:ext uri="{FF2B5EF4-FFF2-40B4-BE49-F238E27FC236}">
                      <a16:creationId xmlns:a16="http://schemas.microsoft.com/office/drawing/2014/main" id="{8B2F67B1-EF00-1241-2AC7-7E38B9559AD1}"/>
                    </a:ext>
                  </a:extLst>
                </p:cNvPr>
                <p:cNvSpPr>
                  <a:spLocks/>
                </p:cNvSpPr>
                <p:nvPr/>
              </p:nvSpPr>
              <p:spPr bwMode="auto">
                <a:xfrm>
                  <a:off x="2610" y="2927"/>
                  <a:ext cx="16" cy="16"/>
                </a:xfrm>
                <a:custGeom>
                  <a:avLst/>
                  <a:gdLst>
                    <a:gd name="T0" fmla="*/ 3 w 17"/>
                    <a:gd name="T1" fmla="*/ 10 h 17"/>
                    <a:gd name="T2" fmla="*/ 3 w 17"/>
                    <a:gd name="T3" fmla="*/ 8 h 17"/>
                    <a:gd name="T4" fmla="*/ 0 w 17"/>
                    <a:gd name="T5" fmla="*/ 5 h 17"/>
                    <a:gd name="T6" fmla="*/ 3 w 17"/>
                    <a:gd name="T7" fmla="*/ 2 h 17"/>
                    <a:gd name="T8" fmla="*/ 3 w 17"/>
                    <a:gd name="T9" fmla="*/ 0 h 17"/>
                    <a:gd name="T10" fmla="*/ 9 w 17"/>
                    <a:gd name="T11" fmla="*/ 0 h 17"/>
                    <a:gd name="T12" fmla="*/ 12 w 17"/>
                    <a:gd name="T13" fmla="*/ 8 h 17"/>
                    <a:gd name="T14" fmla="*/ 16 w 17"/>
                    <a:gd name="T15" fmla="*/ 8 h 17"/>
                    <a:gd name="T16" fmla="*/ 16 w 17"/>
                    <a:gd name="T17" fmla="*/ 13 h 17"/>
                    <a:gd name="T18" fmla="*/ 16 w 17"/>
                    <a:gd name="T19" fmla="*/ 16 h 17"/>
                    <a:gd name="T20" fmla="*/ 12 w 17"/>
                    <a:gd name="T21" fmla="*/ 16 h 17"/>
                    <a:gd name="T22" fmla="*/ 9 w 17"/>
                    <a:gd name="T23" fmla="*/ 16 h 17"/>
                    <a:gd name="T24" fmla="*/ 3 w 17"/>
                    <a:gd name="T25" fmla="*/ 1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10"/>
                      </a:moveTo>
                      <a:lnTo>
                        <a:pt x="3" y="8"/>
                      </a:lnTo>
                      <a:lnTo>
                        <a:pt x="0" y="5"/>
                      </a:lnTo>
                      <a:lnTo>
                        <a:pt x="3" y="2"/>
                      </a:lnTo>
                      <a:lnTo>
                        <a:pt x="3" y="0"/>
                      </a:lnTo>
                      <a:lnTo>
                        <a:pt x="9" y="0"/>
                      </a:lnTo>
                      <a:lnTo>
                        <a:pt x="12" y="8"/>
                      </a:lnTo>
                      <a:lnTo>
                        <a:pt x="16" y="8"/>
                      </a:lnTo>
                      <a:lnTo>
                        <a:pt x="16" y="13"/>
                      </a:lnTo>
                      <a:lnTo>
                        <a:pt x="16" y="16"/>
                      </a:lnTo>
                      <a:lnTo>
                        <a:pt x="12" y="16"/>
                      </a:lnTo>
                      <a:lnTo>
                        <a:pt x="9" y="16"/>
                      </a:lnTo>
                      <a:lnTo>
                        <a:pt x="3"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00" name="Freeform 278">
                  <a:extLst>
                    <a:ext uri="{FF2B5EF4-FFF2-40B4-BE49-F238E27FC236}">
                      <a16:creationId xmlns:a16="http://schemas.microsoft.com/office/drawing/2014/main" id="{FD358A2C-FDB3-94C5-D5D5-410935386C44}"/>
                    </a:ext>
                  </a:extLst>
                </p:cNvPr>
                <p:cNvSpPr>
                  <a:spLocks/>
                </p:cNvSpPr>
                <p:nvPr/>
              </p:nvSpPr>
              <p:spPr bwMode="auto">
                <a:xfrm>
                  <a:off x="2596" y="2920"/>
                  <a:ext cx="15" cy="16"/>
                </a:xfrm>
                <a:custGeom>
                  <a:avLst/>
                  <a:gdLst>
                    <a:gd name="T0" fmla="*/ 9 w 17"/>
                    <a:gd name="T1" fmla="*/ 16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5 h 17"/>
                    <a:gd name="T14" fmla="*/ 12 w 17"/>
                    <a:gd name="T15" fmla="*/ 2 h 17"/>
                    <a:gd name="T16" fmla="*/ 8 w 17"/>
                    <a:gd name="T17" fmla="*/ 1 h 17"/>
                    <a:gd name="T18" fmla="*/ 7 w 17"/>
                    <a:gd name="T19" fmla="*/ 0 h 17"/>
                    <a:gd name="T20" fmla="*/ 6 w 17"/>
                    <a:gd name="T21" fmla="*/ 0 h 17"/>
                    <a:gd name="T22" fmla="*/ 4 w 17"/>
                    <a:gd name="T23" fmla="*/ 1 h 17"/>
                    <a:gd name="T24" fmla="*/ 1 w 17"/>
                    <a:gd name="T25" fmla="*/ 2 h 17"/>
                    <a:gd name="T26" fmla="*/ 0 w 17"/>
                    <a:gd name="T27" fmla="*/ 3 h 17"/>
                    <a:gd name="T28" fmla="*/ 0 w 17"/>
                    <a:gd name="T29" fmla="*/ 4 h 17"/>
                    <a:gd name="T30" fmla="*/ 0 w 17"/>
                    <a:gd name="T31" fmla="*/ 6 h 17"/>
                    <a:gd name="T32" fmla="*/ 0 w 17"/>
                    <a:gd name="T33" fmla="*/ 8 h 17"/>
                    <a:gd name="T34" fmla="*/ 1 w 17"/>
                    <a:gd name="T35" fmla="*/ 11 h 17"/>
                    <a:gd name="T36" fmla="*/ 3 w 17"/>
                    <a:gd name="T37" fmla="*/ 13 h 17"/>
                    <a:gd name="T38" fmla="*/ 4 w 17"/>
                    <a:gd name="T39" fmla="*/ 16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9"/>
                      </a:lnTo>
                      <a:lnTo>
                        <a:pt x="16" y="7"/>
                      </a:lnTo>
                      <a:lnTo>
                        <a:pt x="13" y="5"/>
                      </a:lnTo>
                      <a:lnTo>
                        <a:pt x="12" y="2"/>
                      </a:lnTo>
                      <a:lnTo>
                        <a:pt x="8" y="1"/>
                      </a:lnTo>
                      <a:lnTo>
                        <a:pt x="7" y="0"/>
                      </a:lnTo>
                      <a:lnTo>
                        <a:pt x="6" y="0"/>
                      </a:lnTo>
                      <a:lnTo>
                        <a:pt x="4" y="1"/>
                      </a:lnTo>
                      <a:lnTo>
                        <a:pt x="1" y="2"/>
                      </a:lnTo>
                      <a:lnTo>
                        <a:pt x="0" y="3"/>
                      </a:lnTo>
                      <a:lnTo>
                        <a:pt x="0" y="4"/>
                      </a:lnTo>
                      <a:lnTo>
                        <a:pt x="0" y="6"/>
                      </a:lnTo>
                      <a:lnTo>
                        <a:pt x="0" y="8"/>
                      </a:lnTo>
                      <a:lnTo>
                        <a:pt x="1" y="11"/>
                      </a:lnTo>
                      <a:lnTo>
                        <a:pt x="3" y="13"/>
                      </a:lnTo>
                      <a:lnTo>
                        <a:pt x="4" y="16"/>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01" name="Freeform 279">
                  <a:extLst>
                    <a:ext uri="{FF2B5EF4-FFF2-40B4-BE49-F238E27FC236}">
                      <a16:creationId xmlns:a16="http://schemas.microsoft.com/office/drawing/2014/main" id="{837DE375-545B-4DCF-8BB2-46094B156B02}"/>
                    </a:ext>
                  </a:extLst>
                </p:cNvPr>
                <p:cNvSpPr>
                  <a:spLocks/>
                </p:cNvSpPr>
                <p:nvPr/>
              </p:nvSpPr>
              <p:spPr bwMode="auto">
                <a:xfrm>
                  <a:off x="2596" y="2922"/>
                  <a:ext cx="15" cy="16"/>
                </a:xfrm>
                <a:custGeom>
                  <a:avLst/>
                  <a:gdLst>
                    <a:gd name="T0" fmla="*/ 1 w 17"/>
                    <a:gd name="T1" fmla="*/ 11 h 17"/>
                    <a:gd name="T2" fmla="*/ 0 w 17"/>
                    <a:gd name="T3" fmla="*/ 7 h 17"/>
                    <a:gd name="T4" fmla="*/ 0 w 17"/>
                    <a:gd name="T5" fmla="*/ 4 h 17"/>
                    <a:gd name="T6" fmla="*/ 0 w 17"/>
                    <a:gd name="T7" fmla="*/ 2 h 17"/>
                    <a:gd name="T8" fmla="*/ 0 w 17"/>
                    <a:gd name="T9" fmla="*/ 1 h 17"/>
                    <a:gd name="T10" fmla="*/ 1 w 17"/>
                    <a:gd name="T11" fmla="*/ 0 h 17"/>
                    <a:gd name="T12" fmla="*/ 4 w 17"/>
                    <a:gd name="T13" fmla="*/ 0 h 17"/>
                    <a:gd name="T14" fmla="*/ 6 w 17"/>
                    <a:gd name="T15" fmla="*/ 1 h 17"/>
                    <a:gd name="T16" fmla="*/ 11 w 17"/>
                    <a:gd name="T17" fmla="*/ 3 h 17"/>
                    <a:gd name="T18" fmla="*/ 12 w 17"/>
                    <a:gd name="T19" fmla="*/ 4 h 17"/>
                    <a:gd name="T20" fmla="*/ 14 w 17"/>
                    <a:gd name="T21" fmla="*/ 8 h 17"/>
                    <a:gd name="T22" fmla="*/ 16 w 17"/>
                    <a:gd name="T23" fmla="*/ 12 h 17"/>
                    <a:gd name="T24" fmla="*/ 14 w 17"/>
                    <a:gd name="T25" fmla="*/ 13 h 17"/>
                    <a:gd name="T26" fmla="*/ 14 w 17"/>
                    <a:gd name="T27" fmla="*/ 14 h 17"/>
                    <a:gd name="T28" fmla="*/ 12 w 17"/>
                    <a:gd name="T29" fmla="*/ 16 h 17"/>
                    <a:gd name="T30" fmla="*/ 11 w 17"/>
                    <a:gd name="T31" fmla="*/ 16 h 17"/>
                    <a:gd name="T32" fmla="*/ 6 w 17"/>
                    <a:gd name="T33" fmla="*/ 16 h 17"/>
                    <a:gd name="T34" fmla="*/ 4 w 17"/>
                    <a:gd name="T35" fmla="*/ 13 h 17"/>
                    <a:gd name="T36" fmla="*/ 1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 y="11"/>
                      </a:moveTo>
                      <a:lnTo>
                        <a:pt x="0" y="7"/>
                      </a:lnTo>
                      <a:lnTo>
                        <a:pt x="0" y="4"/>
                      </a:lnTo>
                      <a:lnTo>
                        <a:pt x="0" y="2"/>
                      </a:lnTo>
                      <a:lnTo>
                        <a:pt x="0" y="1"/>
                      </a:lnTo>
                      <a:lnTo>
                        <a:pt x="1" y="0"/>
                      </a:lnTo>
                      <a:lnTo>
                        <a:pt x="4" y="0"/>
                      </a:lnTo>
                      <a:lnTo>
                        <a:pt x="6" y="1"/>
                      </a:lnTo>
                      <a:lnTo>
                        <a:pt x="11" y="3"/>
                      </a:lnTo>
                      <a:lnTo>
                        <a:pt x="12" y="4"/>
                      </a:lnTo>
                      <a:lnTo>
                        <a:pt x="14" y="8"/>
                      </a:lnTo>
                      <a:lnTo>
                        <a:pt x="16" y="12"/>
                      </a:lnTo>
                      <a:lnTo>
                        <a:pt x="14" y="13"/>
                      </a:lnTo>
                      <a:lnTo>
                        <a:pt x="14" y="14"/>
                      </a:lnTo>
                      <a:lnTo>
                        <a:pt x="12" y="16"/>
                      </a:lnTo>
                      <a:lnTo>
                        <a:pt x="11" y="16"/>
                      </a:lnTo>
                      <a:lnTo>
                        <a:pt x="6" y="16"/>
                      </a:lnTo>
                      <a:lnTo>
                        <a:pt x="4"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02" name="Freeform 280">
                  <a:extLst>
                    <a:ext uri="{FF2B5EF4-FFF2-40B4-BE49-F238E27FC236}">
                      <a16:creationId xmlns:a16="http://schemas.microsoft.com/office/drawing/2014/main" id="{58006535-50F8-FEB4-D93A-E0FC96ADA49D}"/>
                    </a:ext>
                  </a:extLst>
                </p:cNvPr>
                <p:cNvSpPr>
                  <a:spLocks/>
                </p:cNvSpPr>
                <p:nvPr/>
              </p:nvSpPr>
              <p:spPr bwMode="auto">
                <a:xfrm>
                  <a:off x="2604" y="2926"/>
                  <a:ext cx="16" cy="16"/>
                </a:xfrm>
                <a:custGeom>
                  <a:avLst/>
                  <a:gdLst>
                    <a:gd name="T0" fmla="*/ 10 w 17"/>
                    <a:gd name="T1" fmla="*/ 16 h 17"/>
                    <a:gd name="T2" fmla="*/ 13 w 17"/>
                    <a:gd name="T3" fmla="*/ 13 h 17"/>
                    <a:gd name="T4" fmla="*/ 13 w 17"/>
                    <a:gd name="T5" fmla="*/ 12 h 17"/>
                    <a:gd name="T6" fmla="*/ 14 w 17"/>
                    <a:gd name="T7" fmla="*/ 12 h 17"/>
                    <a:gd name="T8" fmla="*/ 16 w 17"/>
                    <a:gd name="T9" fmla="*/ 9 h 17"/>
                    <a:gd name="T10" fmla="*/ 14 w 17"/>
                    <a:gd name="T11" fmla="*/ 7 h 17"/>
                    <a:gd name="T12" fmla="*/ 13 w 17"/>
                    <a:gd name="T13" fmla="*/ 5 h 17"/>
                    <a:gd name="T14" fmla="*/ 11 w 17"/>
                    <a:gd name="T15" fmla="*/ 2 h 17"/>
                    <a:gd name="T16" fmla="*/ 10 w 17"/>
                    <a:gd name="T17" fmla="*/ 1 h 17"/>
                    <a:gd name="T18" fmla="*/ 6 w 17"/>
                    <a:gd name="T19" fmla="*/ 0 h 17"/>
                    <a:gd name="T20" fmla="*/ 5 w 17"/>
                    <a:gd name="T21" fmla="*/ 0 h 17"/>
                    <a:gd name="T22" fmla="*/ 5 w 17"/>
                    <a:gd name="T23" fmla="*/ 1 h 17"/>
                    <a:gd name="T24" fmla="*/ 2 w 17"/>
                    <a:gd name="T25" fmla="*/ 2 h 17"/>
                    <a:gd name="T26" fmla="*/ 1 w 17"/>
                    <a:gd name="T27" fmla="*/ 3 h 17"/>
                    <a:gd name="T28" fmla="*/ 1 w 17"/>
                    <a:gd name="T29" fmla="*/ 4 h 17"/>
                    <a:gd name="T30" fmla="*/ 0 w 17"/>
                    <a:gd name="T31" fmla="*/ 5 h 17"/>
                    <a:gd name="T32" fmla="*/ 1 w 17"/>
                    <a:gd name="T33" fmla="*/ 8 h 17"/>
                    <a:gd name="T34" fmla="*/ 2 w 17"/>
                    <a:gd name="T35" fmla="*/ 11 h 17"/>
                    <a:gd name="T36" fmla="*/ 3 w 17"/>
                    <a:gd name="T37" fmla="*/ 13 h 17"/>
                    <a:gd name="T38" fmla="*/ 5 w 17"/>
                    <a:gd name="T39" fmla="*/ 16 h 17"/>
                    <a:gd name="T40" fmla="*/ 8 w 17"/>
                    <a:gd name="T41" fmla="*/ 16 h 17"/>
                    <a:gd name="T42" fmla="*/ 9 w 17"/>
                    <a:gd name="T43" fmla="*/ 16 h 17"/>
                    <a:gd name="T44" fmla="*/ 1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6"/>
                      </a:moveTo>
                      <a:lnTo>
                        <a:pt x="13" y="13"/>
                      </a:lnTo>
                      <a:lnTo>
                        <a:pt x="13" y="12"/>
                      </a:lnTo>
                      <a:lnTo>
                        <a:pt x="14" y="12"/>
                      </a:lnTo>
                      <a:lnTo>
                        <a:pt x="16" y="9"/>
                      </a:lnTo>
                      <a:lnTo>
                        <a:pt x="14" y="7"/>
                      </a:lnTo>
                      <a:lnTo>
                        <a:pt x="13" y="5"/>
                      </a:lnTo>
                      <a:lnTo>
                        <a:pt x="11" y="2"/>
                      </a:lnTo>
                      <a:lnTo>
                        <a:pt x="10" y="1"/>
                      </a:lnTo>
                      <a:lnTo>
                        <a:pt x="6" y="0"/>
                      </a:lnTo>
                      <a:lnTo>
                        <a:pt x="5" y="0"/>
                      </a:lnTo>
                      <a:lnTo>
                        <a:pt x="5" y="1"/>
                      </a:lnTo>
                      <a:lnTo>
                        <a:pt x="2" y="2"/>
                      </a:lnTo>
                      <a:lnTo>
                        <a:pt x="1" y="3"/>
                      </a:lnTo>
                      <a:lnTo>
                        <a:pt x="1" y="4"/>
                      </a:lnTo>
                      <a:lnTo>
                        <a:pt x="0" y="5"/>
                      </a:lnTo>
                      <a:lnTo>
                        <a:pt x="1" y="8"/>
                      </a:lnTo>
                      <a:lnTo>
                        <a:pt x="2" y="11"/>
                      </a:lnTo>
                      <a:lnTo>
                        <a:pt x="3" y="13"/>
                      </a:lnTo>
                      <a:lnTo>
                        <a:pt x="5" y="16"/>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03" name="Freeform 281">
                  <a:extLst>
                    <a:ext uri="{FF2B5EF4-FFF2-40B4-BE49-F238E27FC236}">
                      <a16:creationId xmlns:a16="http://schemas.microsoft.com/office/drawing/2014/main" id="{231B30FF-7576-C393-DD90-3F7E54E0BB25}"/>
                    </a:ext>
                  </a:extLst>
                </p:cNvPr>
                <p:cNvSpPr>
                  <a:spLocks/>
                </p:cNvSpPr>
                <p:nvPr/>
              </p:nvSpPr>
              <p:spPr bwMode="auto">
                <a:xfrm>
                  <a:off x="2604" y="2927"/>
                  <a:ext cx="16" cy="16"/>
                </a:xfrm>
                <a:custGeom>
                  <a:avLst/>
                  <a:gdLst>
                    <a:gd name="T0" fmla="*/ 3 w 17"/>
                    <a:gd name="T1" fmla="*/ 11 h 17"/>
                    <a:gd name="T2" fmla="*/ 1 w 17"/>
                    <a:gd name="T3" fmla="*/ 7 h 17"/>
                    <a:gd name="T4" fmla="*/ 0 w 17"/>
                    <a:gd name="T5" fmla="*/ 3 h 17"/>
                    <a:gd name="T6" fmla="*/ 1 w 17"/>
                    <a:gd name="T7" fmla="*/ 2 h 17"/>
                    <a:gd name="T8" fmla="*/ 1 w 17"/>
                    <a:gd name="T9" fmla="*/ 1 h 17"/>
                    <a:gd name="T10" fmla="*/ 3 w 17"/>
                    <a:gd name="T11" fmla="*/ 0 h 17"/>
                    <a:gd name="T12" fmla="*/ 4 w 17"/>
                    <a:gd name="T13" fmla="*/ 0 h 17"/>
                    <a:gd name="T14" fmla="*/ 8 w 17"/>
                    <a:gd name="T15" fmla="*/ 0 h 17"/>
                    <a:gd name="T16" fmla="*/ 11 w 17"/>
                    <a:gd name="T17" fmla="*/ 2 h 17"/>
                    <a:gd name="T18" fmla="*/ 14 w 17"/>
                    <a:gd name="T19" fmla="*/ 4 h 17"/>
                    <a:gd name="T20" fmla="*/ 16 w 17"/>
                    <a:gd name="T21" fmla="*/ 8 h 17"/>
                    <a:gd name="T22" fmla="*/ 16 w 17"/>
                    <a:gd name="T23" fmla="*/ 12 h 17"/>
                    <a:gd name="T24" fmla="*/ 16 w 17"/>
                    <a:gd name="T25" fmla="*/ 13 h 17"/>
                    <a:gd name="T26" fmla="*/ 14 w 17"/>
                    <a:gd name="T27" fmla="*/ 14 h 17"/>
                    <a:gd name="T28" fmla="*/ 14 w 17"/>
                    <a:gd name="T29" fmla="*/ 16 h 17"/>
                    <a:gd name="T30" fmla="*/ 11 w 17"/>
                    <a:gd name="T31" fmla="*/ 16 h 17"/>
                    <a:gd name="T32" fmla="*/ 8 w 17"/>
                    <a:gd name="T33" fmla="*/ 16 h 17"/>
                    <a:gd name="T34" fmla="*/ 4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1" y="7"/>
                      </a:lnTo>
                      <a:lnTo>
                        <a:pt x="0" y="3"/>
                      </a:lnTo>
                      <a:lnTo>
                        <a:pt x="1" y="2"/>
                      </a:lnTo>
                      <a:lnTo>
                        <a:pt x="1" y="1"/>
                      </a:lnTo>
                      <a:lnTo>
                        <a:pt x="3" y="0"/>
                      </a:lnTo>
                      <a:lnTo>
                        <a:pt x="4" y="0"/>
                      </a:lnTo>
                      <a:lnTo>
                        <a:pt x="8" y="0"/>
                      </a:lnTo>
                      <a:lnTo>
                        <a:pt x="11" y="2"/>
                      </a:lnTo>
                      <a:lnTo>
                        <a:pt x="14" y="4"/>
                      </a:lnTo>
                      <a:lnTo>
                        <a:pt x="16" y="8"/>
                      </a:lnTo>
                      <a:lnTo>
                        <a:pt x="16" y="12"/>
                      </a:lnTo>
                      <a:lnTo>
                        <a:pt x="16" y="13"/>
                      </a:lnTo>
                      <a:lnTo>
                        <a:pt x="14" y="14"/>
                      </a:lnTo>
                      <a:lnTo>
                        <a:pt x="14" y="16"/>
                      </a:lnTo>
                      <a:lnTo>
                        <a:pt x="11" y="16"/>
                      </a:lnTo>
                      <a:lnTo>
                        <a:pt x="8" y="16"/>
                      </a:lnTo>
                      <a:lnTo>
                        <a:pt x="4"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04" name="Freeform 282">
                  <a:extLst>
                    <a:ext uri="{FF2B5EF4-FFF2-40B4-BE49-F238E27FC236}">
                      <a16:creationId xmlns:a16="http://schemas.microsoft.com/office/drawing/2014/main" id="{4F5FCAD1-7D6A-51A5-B676-92F63710FD52}"/>
                    </a:ext>
                  </a:extLst>
                </p:cNvPr>
                <p:cNvSpPr>
                  <a:spLocks/>
                </p:cNvSpPr>
                <p:nvPr/>
              </p:nvSpPr>
              <p:spPr bwMode="auto">
                <a:xfrm>
                  <a:off x="2587" y="2873"/>
                  <a:ext cx="112" cy="67"/>
                </a:xfrm>
                <a:custGeom>
                  <a:avLst/>
                  <a:gdLst>
                    <a:gd name="T0" fmla="*/ 0 w 123"/>
                    <a:gd name="T1" fmla="*/ 13 h 70"/>
                    <a:gd name="T2" fmla="*/ 24 w 123"/>
                    <a:gd name="T3" fmla="*/ 0 h 70"/>
                    <a:gd name="T4" fmla="*/ 122 w 123"/>
                    <a:gd name="T5" fmla="*/ 54 h 70"/>
                    <a:gd name="T6" fmla="*/ 96 w 123"/>
                    <a:gd name="T7" fmla="*/ 69 h 70"/>
                    <a:gd name="T8" fmla="*/ 0 w 123"/>
                    <a:gd name="T9" fmla="*/ 13 h 70"/>
                    <a:gd name="T10" fmla="*/ 0 60000 65536"/>
                    <a:gd name="T11" fmla="*/ 0 60000 65536"/>
                    <a:gd name="T12" fmla="*/ 0 60000 65536"/>
                    <a:gd name="T13" fmla="*/ 0 60000 65536"/>
                    <a:gd name="T14" fmla="*/ 0 60000 65536"/>
                    <a:gd name="T15" fmla="*/ 0 w 123"/>
                    <a:gd name="T16" fmla="*/ 0 h 70"/>
                    <a:gd name="T17" fmla="*/ 123 w 123"/>
                    <a:gd name="T18" fmla="*/ 70 h 70"/>
                  </a:gdLst>
                  <a:ahLst/>
                  <a:cxnLst>
                    <a:cxn ang="T10">
                      <a:pos x="T0" y="T1"/>
                    </a:cxn>
                    <a:cxn ang="T11">
                      <a:pos x="T2" y="T3"/>
                    </a:cxn>
                    <a:cxn ang="T12">
                      <a:pos x="T4" y="T5"/>
                    </a:cxn>
                    <a:cxn ang="T13">
                      <a:pos x="T6" y="T7"/>
                    </a:cxn>
                    <a:cxn ang="T14">
                      <a:pos x="T8" y="T9"/>
                    </a:cxn>
                  </a:cxnLst>
                  <a:rect l="T15" t="T16" r="T17" b="T18"/>
                  <a:pathLst>
                    <a:path w="123" h="70">
                      <a:moveTo>
                        <a:pt x="0" y="13"/>
                      </a:moveTo>
                      <a:lnTo>
                        <a:pt x="24" y="0"/>
                      </a:lnTo>
                      <a:lnTo>
                        <a:pt x="122" y="54"/>
                      </a:lnTo>
                      <a:lnTo>
                        <a:pt x="96" y="69"/>
                      </a:lnTo>
                      <a:lnTo>
                        <a:pt x="0" y="13"/>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05" name="Freeform 283">
                  <a:extLst>
                    <a:ext uri="{FF2B5EF4-FFF2-40B4-BE49-F238E27FC236}">
                      <a16:creationId xmlns:a16="http://schemas.microsoft.com/office/drawing/2014/main" id="{94A7C211-2896-936D-F25E-77C4935B9601}"/>
                    </a:ext>
                  </a:extLst>
                </p:cNvPr>
                <p:cNvSpPr>
                  <a:spLocks/>
                </p:cNvSpPr>
                <p:nvPr/>
              </p:nvSpPr>
              <p:spPr bwMode="auto">
                <a:xfrm>
                  <a:off x="2587" y="2885"/>
                  <a:ext cx="89" cy="82"/>
                </a:xfrm>
                <a:custGeom>
                  <a:avLst/>
                  <a:gdLst>
                    <a:gd name="T0" fmla="*/ 0 w 97"/>
                    <a:gd name="T1" fmla="*/ 0 h 87"/>
                    <a:gd name="T2" fmla="*/ 96 w 97"/>
                    <a:gd name="T3" fmla="*/ 57 h 87"/>
                    <a:gd name="T4" fmla="*/ 96 w 97"/>
                    <a:gd name="T5" fmla="*/ 86 h 87"/>
                    <a:gd name="T6" fmla="*/ 0 w 97"/>
                    <a:gd name="T7" fmla="*/ 28 h 87"/>
                    <a:gd name="T8" fmla="*/ 0 w 97"/>
                    <a:gd name="T9" fmla="*/ 0 h 87"/>
                    <a:gd name="T10" fmla="*/ 0 60000 65536"/>
                    <a:gd name="T11" fmla="*/ 0 60000 65536"/>
                    <a:gd name="T12" fmla="*/ 0 60000 65536"/>
                    <a:gd name="T13" fmla="*/ 0 60000 65536"/>
                    <a:gd name="T14" fmla="*/ 0 60000 65536"/>
                    <a:gd name="T15" fmla="*/ 0 w 97"/>
                    <a:gd name="T16" fmla="*/ 0 h 87"/>
                    <a:gd name="T17" fmla="*/ 97 w 97"/>
                    <a:gd name="T18" fmla="*/ 87 h 87"/>
                  </a:gdLst>
                  <a:ahLst/>
                  <a:cxnLst>
                    <a:cxn ang="T10">
                      <a:pos x="T0" y="T1"/>
                    </a:cxn>
                    <a:cxn ang="T11">
                      <a:pos x="T2" y="T3"/>
                    </a:cxn>
                    <a:cxn ang="T12">
                      <a:pos x="T4" y="T5"/>
                    </a:cxn>
                    <a:cxn ang="T13">
                      <a:pos x="T6" y="T7"/>
                    </a:cxn>
                    <a:cxn ang="T14">
                      <a:pos x="T8" y="T9"/>
                    </a:cxn>
                  </a:cxnLst>
                  <a:rect l="T15" t="T16" r="T17" b="T18"/>
                  <a:pathLst>
                    <a:path w="97" h="87">
                      <a:moveTo>
                        <a:pt x="0" y="0"/>
                      </a:moveTo>
                      <a:lnTo>
                        <a:pt x="96" y="57"/>
                      </a:lnTo>
                      <a:lnTo>
                        <a:pt x="96" y="86"/>
                      </a:lnTo>
                      <a:lnTo>
                        <a:pt x="0" y="28"/>
                      </a:lnTo>
                      <a:lnTo>
                        <a:pt x="0" y="0"/>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06" name="Freeform 284">
                  <a:extLst>
                    <a:ext uri="{FF2B5EF4-FFF2-40B4-BE49-F238E27FC236}">
                      <a16:creationId xmlns:a16="http://schemas.microsoft.com/office/drawing/2014/main" id="{B6A16789-4285-C9C7-B366-BA5B83E6D2EC}"/>
                    </a:ext>
                  </a:extLst>
                </p:cNvPr>
                <p:cNvSpPr>
                  <a:spLocks/>
                </p:cNvSpPr>
                <p:nvPr/>
              </p:nvSpPr>
              <p:spPr bwMode="auto">
                <a:xfrm>
                  <a:off x="2720" y="2970"/>
                  <a:ext cx="16" cy="16"/>
                </a:xfrm>
                <a:custGeom>
                  <a:avLst/>
                  <a:gdLst>
                    <a:gd name="T0" fmla="*/ 4 w 17"/>
                    <a:gd name="T1" fmla="*/ 0 h 17"/>
                    <a:gd name="T2" fmla="*/ 16 w 17"/>
                    <a:gd name="T3" fmla="*/ 9 h 17"/>
                    <a:gd name="T4" fmla="*/ 12 w 17"/>
                    <a:gd name="T5" fmla="*/ 16 h 17"/>
                    <a:gd name="T6" fmla="*/ 0 w 17"/>
                    <a:gd name="T7" fmla="*/ 5 h 17"/>
                    <a:gd name="T8" fmla="*/ 4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4" y="0"/>
                      </a:moveTo>
                      <a:lnTo>
                        <a:pt x="16" y="9"/>
                      </a:lnTo>
                      <a:lnTo>
                        <a:pt x="12" y="16"/>
                      </a:lnTo>
                      <a:lnTo>
                        <a:pt x="0" y="5"/>
                      </a:lnTo>
                      <a:lnTo>
                        <a:pt x="4"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07" name="Freeform 285">
                  <a:extLst>
                    <a:ext uri="{FF2B5EF4-FFF2-40B4-BE49-F238E27FC236}">
                      <a16:creationId xmlns:a16="http://schemas.microsoft.com/office/drawing/2014/main" id="{7C151B4F-7539-A36C-674E-CBB66DBC9E5C}"/>
                    </a:ext>
                  </a:extLst>
                </p:cNvPr>
                <p:cNvSpPr>
                  <a:spLocks/>
                </p:cNvSpPr>
                <p:nvPr/>
              </p:nvSpPr>
              <p:spPr bwMode="auto">
                <a:xfrm>
                  <a:off x="2682" y="2940"/>
                  <a:ext cx="33" cy="20"/>
                </a:xfrm>
                <a:custGeom>
                  <a:avLst/>
                  <a:gdLst>
                    <a:gd name="T0" fmla="*/ 23 w 36"/>
                    <a:gd name="T1" fmla="*/ 0 h 21"/>
                    <a:gd name="T2" fmla="*/ 35 w 36"/>
                    <a:gd name="T3" fmla="*/ 7 h 21"/>
                    <a:gd name="T4" fmla="*/ 12 w 36"/>
                    <a:gd name="T5" fmla="*/ 20 h 21"/>
                    <a:gd name="T6" fmla="*/ 0 w 36"/>
                    <a:gd name="T7" fmla="*/ 12 h 21"/>
                    <a:gd name="T8" fmla="*/ 23 w 36"/>
                    <a:gd name="T9" fmla="*/ 0 h 21"/>
                    <a:gd name="T10" fmla="*/ 0 60000 65536"/>
                    <a:gd name="T11" fmla="*/ 0 60000 65536"/>
                    <a:gd name="T12" fmla="*/ 0 60000 65536"/>
                    <a:gd name="T13" fmla="*/ 0 60000 65536"/>
                    <a:gd name="T14" fmla="*/ 0 60000 65536"/>
                    <a:gd name="T15" fmla="*/ 0 w 36"/>
                    <a:gd name="T16" fmla="*/ 0 h 21"/>
                    <a:gd name="T17" fmla="*/ 36 w 36"/>
                    <a:gd name="T18" fmla="*/ 21 h 21"/>
                  </a:gdLst>
                  <a:ahLst/>
                  <a:cxnLst>
                    <a:cxn ang="T10">
                      <a:pos x="T0" y="T1"/>
                    </a:cxn>
                    <a:cxn ang="T11">
                      <a:pos x="T2" y="T3"/>
                    </a:cxn>
                    <a:cxn ang="T12">
                      <a:pos x="T4" y="T5"/>
                    </a:cxn>
                    <a:cxn ang="T13">
                      <a:pos x="T6" y="T7"/>
                    </a:cxn>
                    <a:cxn ang="T14">
                      <a:pos x="T8" y="T9"/>
                    </a:cxn>
                  </a:cxnLst>
                  <a:rect l="T15" t="T16" r="T17" b="T18"/>
                  <a:pathLst>
                    <a:path w="36" h="21">
                      <a:moveTo>
                        <a:pt x="23" y="0"/>
                      </a:moveTo>
                      <a:lnTo>
                        <a:pt x="35" y="7"/>
                      </a:lnTo>
                      <a:lnTo>
                        <a:pt x="12" y="20"/>
                      </a:lnTo>
                      <a:lnTo>
                        <a:pt x="0" y="12"/>
                      </a:lnTo>
                      <a:lnTo>
                        <a:pt x="23" y="0"/>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08" name="Freeform 286">
                  <a:extLst>
                    <a:ext uri="{FF2B5EF4-FFF2-40B4-BE49-F238E27FC236}">
                      <a16:creationId xmlns:a16="http://schemas.microsoft.com/office/drawing/2014/main" id="{3EAB505C-5335-A1A3-5BD4-038B584E0118}"/>
                    </a:ext>
                  </a:extLst>
                </p:cNvPr>
                <p:cNvSpPr>
                  <a:spLocks/>
                </p:cNvSpPr>
                <p:nvPr/>
              </p:nvSpPr>
              <p:spPr bwMode="auto">
                <a:xfrm>
                  <a:off x="2682" y="2952"/>
                  <a:ext cx="16" cy="32"/>
                </a:xfrm>
                <a:custGeom>
                  <a:avLst/>
                  <a:gdLst>
                    <a:gd name="T0" fmla="*/ 0 w 17"/>
                    <a:gd name="T1" fmla="*/ 26 h 33"/>
                    <a:gd name="T2" fmla="*/ 16 w 17"/>
                    <a:gd name="T3" fmla="*/ 32 h 33"/>
                    <a:gd name="T4" fmla="*/ 16 w 17"/>
                    <a:gd name="T5" fmla="*/ 7 h 33"/>
                    <a:gd name="T6" fmla="*/ 0 w 17"/>
                    <a:gd name="T7" fmla="*/ 0 h 33"/>
                    <a:gd name="T8" fmla="*/ 0 w 17"/>
                    <a:gd name="T9" fmla="*/ 26 h 33"/>
                    <a:gd name="T10" fmla="*/ 0 60000 65536"/>
                    <a:gd name="T11" fmla="*/ 0 60000 65536"/>
                    <a:gd name="T12" fmla="*/ 0 60000 65536"/>
                    <a:gd name="T13" fmla="*/ 0 60000 65536"/>
                    <a:gd name="T14" fmla="*/ 0 60000 65536"/>
                    <a:gd name="T15" fmla="*/ 0 w 17"/>
                    <a:gd name="T16" fmla="*/ 0 h 33"/>
                    <a:gd name="T17" fmla="*/ 17 w 17"/>
                    <a:gd name="T18" fmla="*/ 33 h 33"/>
                  </a:gdLst>
                  <a:ahLst/>
                  <a:cxnLst>
                    <a:cxn ang="T10">
                      <a:pos x="T0" y="T1"/>
                    </a:cxn>
                    <a:cxn ang="T11">
                      <a:pos x="T2" y="T3"/>
                    </a:cxn>
                    <a:cxn ang="T12">
                      <a:pos x="T4" y="T5"/>
                    </a:cxn>
                    <a:cxn ang="T13">
                      <a:pos x="T6" y="T7"/>
                    </a:cxn>
                    <a:cxn ang="T14">
                      <a:pos x="T8" y="T9"/>
                    </a:cxn>
                  </a:cxnLst>
                  <a:rect l="T15" t="T16" r="T17" b="T18"/>
                  <a:pathLst>
                    <a:path w="17" h="33">
                      <a:moveTo>
                        <a:pt x="0" y="26"/>
                      </a:moveTo>
                      <a:lnTo>
                        <a:pt x="16" y="32"/>
                      </a:lnTo>
                      <a:lnTo>
                        <a:pt x="16" y="7"/>
                      </a:lnTo>
                      <a:lnTo>
                        <a:pt x="0" y="0"/>
                      </a:lnTo>
                      <a:lnTo>
                        <a:pt x="0" y="26"/>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09" name="Freeform 287">
                  <a:extLst>
                    <a:ext uri="{FF2B5EF4-FFF2-40B4-BE49-F238E27FC236}">
                      <a16:creationId xmlns:a16="http://schemas.microsoft.com/office/drawing/2014/main" id="{2AA8A49E-05F1-AE22-6CAA-0425304B8ADB}"/>
                    </a:ext>
                  </a:extLst>
                </p:cNvPr>
                <p:cNvSpPr>
                  <a:spLocks/>
                </p:cNvSpPr>
                <p:nvPr/>
              </p:nvSpPr>
              <p:spPr bwMode="auto">
                <a:xfrm>
                  <a:off x="2693" y="2946"/>
                  <a:ext cx="22" cy="38"/>
                </a:xfrm>
                <a:custGeom>
                  <a:avLst/>
                  <a:gdLst>
                    <a:gd name="T0" fmla="*/ 23 w 24"/>
                    <a:gd name="T1" fmla="*/ 26 h 39"/>
                    <a:gd name="T2" fmla="*/ 0 w 24"/>
                    <a:gd name="T3" fmla="*/ 38 h 39"/>
                    <a:gd name="T4" fmla="*/ 0 w 24"/>
                    <a:gd name="T5" fmla="*/ 13 h 39"/>
                    <a:gd name="T6" fmla="*/ 23 w 24"/>
                    <a:gd name="T7" fmla="*/ 0 h 39"/>
                    <a:gd name="T8" fmla="*/ 23 w 24"/>
                    <a:gd name="T9" fmla="*/ 26 h 39"/>
                    <a:gd name="T10" fmla="*/ 0 60000 65536"/>
                    <a:gd name="T11" fmla="*/ 0 60000 65536"/>
                    <a:gd name="T12" fmla="*/ 0 60000 65536"/>
                    <a:gd name="T13" fmla="*/ 0 60000 65536"/>
                    <a:gd name="T14" fmla="*/ 0 60000 65536"/>
                    <a:gd name="T15" fmla="*/ 0 w 24"/>
                    <a:gd name="T16" fmla="*/ 0 h 39"/>
                    <a:gd name="T17" fmla="*/ 24 w 24"/>
                    <a:gd name="T18" fmla="*/ 39 h 39"/>
                  </a:gdLst>
                  <a:ahLst/>
                  <a:cxnLst>
                    <a:cxn ang="T10">
                      <a:pos x="T0" y="T1"/>
                    </a:cxn>
                    <a:cxn ang="T11">
                      <a:pos x="T2" y="T3"/>
                    </a:cxn>
                    <a:cxn ang="T12">
                      <a:pos x="T4" y="T5"/>
                    </a:cxn>
                    <a:cxn ang="T13">
                      <a:pos x="T6" y="T7"/>
                    </a:cxn>
                    <a:cxn ang="T14">
                      <a:pos x="T8" y="T9"/>
                    </a:cxn>
                  </a:cxnLst>
                  <a:rect l="T15" t="T16" r="T17" b="T18"/>
                  <a:pathLst>
                    <a:path w="24" h="39">
                      <a:moveTo>
                        <a:pt x="23" y="26"/>
                      </a:moveTo>
                      <a:lnTo>
                        <a:pt x="0" y="38"/>
                      </a:lnTo>
                      <a:lnTo>
                        <a:pt x="0" y="13"/>
                      </a:lnTo>
                      <a:lnTo>
                        <a:pt x="23" y="0"/>
                      </a:lnTo>
                      <a:lnTo>
                        <a:pt x="23" y="26"/>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10" name="Freeform 288">
                  <a:extLst>
                    <a:ext uri="{FF2B5EF4-FFF2-40B4-BE49-F238E27FC236}">
                      <a16:creationId xmlns:a16="http://schemas.microsoft.com/office/drawing/2014/main" id="{01F92890-D435-2CC7-2B8B-5881C29E7C20}"/>
                    </a:ext>
                  </a:extLst>
                </p:cNvPr>
                <p:cNvSpPr>
                  <a:spLocks/>
                </p:cNvSpPr>
                <p:nvPr/>
              </p:nvSpPr>
              <p:spPr bwMode="auto">
                <a:xfrm>
                  <a:off x="2695" y="2953"/>
                  <a:ext cx="25" cy="16"/>
                </a:xfrm>
                <a:custGeom>
                  <a:avLst/>
                  <a:gdLst>
                    <a:gd name="T0" fmla="*/ 18 w 27"/>
                    <a:gd name="T1" fmla="*/ 0 h 17"/>
                    <a:gd name="T2" fmla="*/ 26 w 27"/>
                    <a:gd name="T3" fmla="*/ 5 h 17"/>
                    <a:gd name="T4" fmla="*/ 21 w 27"/>
                    <a:gd name="T5" fmla="*/ 13 h 17"/>
                    <a:gd name="T6" fmla="*/ 9 w 27"/>
                    <a:gd name="T7" fmla="*/ 16 h 17"/>
                    <a:gd name="T8" fmla="*/ 0 w 27"/>
                    <a:gd name="T9" fmla="*/ 10 h 17"/>
                    <a:gd name="T10" fmla="*/ 18 w 27"/>
                    <a:gd name="T11" fmla="*/ 0 h 17"/>
                    <a:gd name="T12" fmla="*/ 0 60000 65536"/>
                    <a:gd name="T13" fmla="*/ 0 60000 65536"/>
                    <a:gd name="T14" fmla="*/ 0 60000 65536"/>
                    <a:gd name="T15" fmla="*/ 0 60000 65536"/>
                    <a:gd name="T16" fmla="*/ 0 60000 65536"/>
                    <a:gd name="T17" fmla="*/ 0 60000 65536"/>
                    <a:gd name="T18" fmla="*/ 0 w 27"/>
                    <a:gd name="T19" fmla="*/ 0 h 17"/>
                    <a:gd name="T20" fmla="*/ 27 w 2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7" h="17">
                      <a:moveTo>
                        <a:pt x="18" y="0"/>
                      </a:moveTo>
                      <a:lnTo>
                        <a:pt x="26" y="5"/>
                      </a:lnTo>
                      <a:lnTo>
                        <a:pt x="21" y="13"/>
                      </a:lnTo>
                      <a:lnTo>
                        <a:pt x="9" y="16"/>
                      </a:lnTo>
                      <a:lnTo>
                        <a:pt x="0" y="10"/>
                      </a:lnTo>
                      <a:lnTo>
                        <a:pt x="18"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11" name="Freeform 289">
                  <a:extLst>
                    <a:ext uri="{FF2B5EF4-FFF2-40B4-BE49-F238E27FC236}">
                      <a16:creationId xmlns:a16="http://schemas.microsoft.com/office/drawing/2014/main" id="{C1485DAC-85E3-4D8C-D576-1C1B2F8633EB}"/>
                    </a:ext>
                  </a:extLst>
                </p:cNvPr>
                <p:cNvSpPr>
                  <a:spLocks/>
                </p:cNvSpPr>
                <p:nvPr/>
              </p:nvSpPr>
              <p:spPr bwMode="auto">
                <a:xfrm>
                  <a:off x="2695" y="2963"/>
                  <a:ext cx="15" cy="28"/>
                </a:xfrm>
                <a:custGeom>
                  <a:avLst/>
                  <a:gdLst>
                    <a:gd name="T0" fmla="*/ 0 w 17"/>
                    <a:gd name="T1" fmla="*/ 20 h 30"/>
                    <a:gd name="T2" fmla="*/ 15 w 17"/>
                    <a:gd name="T3" fmla="*/ 29 h 30"/>
                    <a:gd name="T4" fmla="*/ 16 w 17"/>
                    <a:gd name="T5" fmla="*/ 13 h 30"/>
                    <a:gd name="T6" fmla="*/ 12 w 17"/>
                    <a:gd name="T7" fmla="*/ 4 h 30"/>
                    <a:gd name="T8" fmla="*/ 0 w 17"/>
                    <a:gd name="T9" fmla="*/ 0 h 30"/>
                    <a:gd name="T10" fmla="*/ 0 w 17"/>
                    <a:gd name="T11" fmla="*/ 20 h 30"/>
                    <a:gd name="T12" fmla="*/ 0 60000 65536"/>
                    <a:gd name="T13" fmla="*/ 0 60000 65536"/>
                    <a:gd name="T14" fmla="*/ 0 60000 65536"/>
                    <a:gd name="T15" fmla="*/ 0 60000 65536"/>
                    <a:gd name="T16" fmla="*/ 0 60000 65536"/>
                    <a:gd name="T17" fmla="*/ 0 60000 65536"/>
                    <a:gd name="T18" fmla="*/ 0 w 17"/>
                    <a:gd name="T19" fmla="*/ 0 h 30"/>
                    <a:gd name="T20" fmla="*/ 17 w 17"/>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17" h="30">
                      <a:moveTo>
                        <a:pt x="0" y="20"/>
                      </a:moveTo>
                      <a:lnTo>
                        <a:pt x="15" y="29"/>
                      </a:lnTo>
                      <a:lnTo>
                        <a:pt x="16" y="13"/>
                      </a:lnTo>
                      <a:lnTo>
                        <a:pt x="12" y="4"/>
                      </a:lnTo>
                      <a:lnTo>
                        <a:pt x="0" y="0"/>
                      </a:lnTo>
                      <a:lnTo>
                        <a:pt x="0" y="20"/>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12" name="Freeform 290">
                  <a:extLst>
                    <a:ext uri="{FF2B5EF4-FFF2-40B4-BE49-F238E27FC236}">
                      <a16:creationId xmlns:a16="http://schemas.microsoft.com/office/drawing/2014/main" id="{FF7D909D-A816-0C3E-7CEA-40C40E546925}"/>
                    </a:ext>
                  </a:extLst>
                </p:cNvPr>
                <p:cNvSpPr>
                  <a:spLocks/>
                </p:cNvSpPr>
                <p:nvPr/>
              </p:nvSpPr>
              <p:spPr bwMode="auto">
                <a:xfrm>
                  <a:off x="2707" y="2975"/>
                  <a:ext cx="15" cy="21"/>
                </a:xfrm>
                <a:custGeom>
                  <a:avLst/>
                  <a:gdLst>
                    <a:gd name="T0" fmla="*/ 0 w 17"/>
                    <a:gd name="T1" fmla="*/ 15 h 22"/>
                    <a:gd name="T2" fmla="*/ 2 w 17"/>
                    <a:gd name="T3" fmla="*/ 10 h 22"/>
                    <a:gd name="T4" fmla="*/ 9 w 17"/>
                    <a:gd name="T5" fmla="*/ 12 h 22"/>
                    <a:gd name="T6" fmla="*/ 13 w 17"/>
                    <a:gd name="T7" fmla="*/ 21 h 22"/>
                    <a:gd name="T8" fmla="*/ 16 w 17"/>
                    <a:gd name="T9" fmla="*/ 20 h 22"/>
                    <a:gd name="T10" fmla="*/ 13 w 17"/>
                    <a:gd name="T11" fmla="*/ 8 h 22"/>
                    <a:gd name="T12" fmla="*/ 0 w 17"/>
                    <a:gd name="T13" fmla="*/ 0 h 22"/>
                    <a:gd name="T14" fmla="*/ 0 w 17"/>
                    <a:gd name="T15" fmla="*/ 15 h 22"/>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2"/>
                    <a:gd name="T26" fmla="*/ 17 w 17"/>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2">
                      <a:moveTo>
                        <a:pt x="0" y="15"/>
                      </a:moveTo>
                      <a:lnTo>
                        <a:pt x="2" y="10"/>
                      </a:lnTo>
                      <a:lnTo>
                        <a:pt x="9" y="12"/>
                      </a:lnTo>
                      <a:lnTo>
                        <a:pt x="13" y="21"/>
                      </a:lnTo>
                      <a:lnTo>
                        <a:pt x="16" y="20"/>
                      </a:lnTo>
                      <a:lnTo>
                        <a:pt x="13" y="8"/>
                      </a:lnTo>
                      <a:lnTo>
                        <a:pt x="0" y="0"/>
                      </a:lnTo>
                      <a:lnTo>
                        <a:pt x="0" y="15"/>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13" name="Freeform 291">
                  <a:extLst>
                    <a:ext uri="{FF2B5EF4-FFF2-40B4-BE49-F238E27FC236}">
                      <a16:creationId xmlns:a16="http://schemas.microsoft.com/office/drawing/2014/main" id="{561D61C5-3C26-48B4-D50D-4D11BADC031F}"/>
                    </a:ext>
                  </a:extLst>
                </p:cNvPr>
                <p:cNvSpPr>
                  <a:spLocks/>
                </p:cNvSpPr>
                <p:nvPr/>
              </p:nvSpPr>
              <p:spPr bwMode="auto">
                <a:xfrm>
                  <a:off x="2720" y="2977"/>
                  <a:ext cx="16" cy="19"/>
                </a:xfrm>
                <a:custGeom>
                  <a:avLst/>
                  <a:gdLst>
                    <a:gd name="T0" fmla="*/ 16 w 17"/>
                    <a:gd name="T1" fmla="*/ 13 h 20"/>
                    <a:gd name="T2" fmla="*/ 2 w 17"/>
                    <a:gd name="T3" fmla="*/ 19 h 20"/>
                    <a:gd name="T4" fmla="*/ 0 w 17"/>
                    <a:gd name="T5" fmla="*/ 6 h 20"/>
                    <a:gd name="T6" fmla="*/ 9 w 17"/>
                    <a:gd name="T7" fmla="*/ 4 h 20"/>
                    <a:gd name="T8" fmla="*/ 14 w 17"/>
                    <a:gd name="T9" fmla="*/ 0 h 20"/>
                    <a:gd name="T10" fmla="*/ 16 w 17"/>
                    <a:gd name="T11" fmla="*/ 13 h 20"/>
                    <a:gd name="T12" fmla="*/ 0 60000 65536"/>
                    <a:gd name="T13" fmla="*/ 0 60000 65536"/>
                    <a:gd name="T14" fmla="*/ 0 60000 65536"/>
                    <a:gd name="T15" fmla="*/ 0 60000 65536"/>
                    <a:gd name="T16" fmla="*/ 0 60000 65536"/>
                    <a:gd name="T17" fmla="*/ 0 60000 65536"/>
                    <a:gd name="T18" fmla="*/ 0 w 17"/>
                    <a:gd name="T19" fmla="*/ 0 h 20"/>
                    <a:gd name="T20" fmla="*/ 17 w 17"/>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7" h="20">
                      <a:moveTo>
                        <a:pt x="16" y="13"/>
                      </a:moveTo>
                      <a:lnTo>
                        <a:pt x="2" y="19"/>
                      </a:lnTo>
                      <a:lnTo>
                        <a:pt x="0" y="6"/>
                      </a:lnTo>
                      <a:lnTo>
                        <a:pt x="9" y="4"/>
                      </a:lnTo>
                      <a:lnTo>
                        <a:pt x="14" y="0"/>
                      </a:lnTo>
                      <a:lnTo>
                        <a:pt x="16" y="13"/>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14" name="Freeform 292">
                  <a:extLst>
                    <a:ext uri="{FF2B5EF4-FFF2-40B4-BE49-F238E27FC236}">
                      <a16:creationId xmlns:a16="http://schemas.microsoft.com/office/drawing/2014/main" id="{84F2BCCF-A6FA-6887-E384-1A8D8922C462}"/>
                    </a:ext>
                  </a:extLst>
                </p:cNvPr>
                <p:cNvSpPr>
                  <a:spLocks/>
                </p:cNvSpPr>
                <p:nvPr/>
              </p:nvSpPr>
              <p:spPr bwMode="auto">
                <a:xfrm>
                  <a:off x="2696" y="2965"/>
                  <a:ext cx="15" cy="17"/>
                </a:xfrm>
                <a:custGeom>
                  <a:avLst/>
                  <a:gdLst>
                    <a:gd name="T0" fmla="*/ 0 w 17"/>
                    <a:gd name="T1" fmla="*/ 9 h 17"/>
                    <a:gd name="T2" fmla="*/ 16 w 17"/>
                    <a:gd name="T3" fmla="*/ 16 h 17"/>
                    <a:gd name="T4" fmla="*/ 11 w 17"/>
                    <a:gd name="T5" fmla="*/ 4 h 17"/>
                    <a:gd name="T6" fmla="*/ 0 w 17"/>
                    <a:gd name="T7" fmla="*/ 0 h 17"/>
                    <a:gd name="T8" fmla="*/ 0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16" y="16"/>
                      </a:lnTo>
                      <a:lnTo>
                        <a:pt x="11" y="4"/>
                      </a:lnTo>
                      <a:lnTo>
                        <a:pt x="0" y="0"/>
                      </a:lnTo>
                      <a:lnTo>
                        <a:pt x="0" y="9"/>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15" name="Freeform 293">
                  <a:extLst>
                    <a:ext uri="{FF2B5EF4-FFF2-40B4-BE49-F238E27FC236}">
                      <a16:creationId xmlns:a16="http://schemas.microsoft.com/office/drawing/2014/main" id="{4F09DF9A-8038-FF5A-95BB-6D2EC2A306CF}"/>
                    </a:ext>
                  </a:extLst>
                </p:cNvPr>
                <p:cNvSpPr>
                  <a:spLocks/>
                </p:cNvSpPr>
                <p:nvPr/>
              </p:nvSpPr>
              <p:spPr bwMode="auto">
                <a:xfrm>
                  <a:off x="2707" y="2973"/>
                  <a:ext cx="22" cy="16"/>
                </a:xfrm>
                <a:custGeom>
                  <a:avLst/>
                  <a:gdLst>
                    <a:gd name="T0" fmla="*/ 23 w 24"/>
                    <a:gd name="T1" fmla="*/ 12 h 17"/>
                    <a:gd name="T2" fmla="*/ 14 w 24"/>
                    <a:gd name="T3" fmla="*/ 16 h 17"/>
                    <a:gd name="T4" fmla="*/ 0 w 24"/>
                    <a:gd name="T5" fmla="*/ 3 h 17"/>
                    <a:gd name="T6" fmla="*/ 13 w 24"/>
                    <a:gd name="T7" fmla="*/ 0 h 17"/>
                    <a:gd name="T8" fmla="*/ 23 w 24"/>
                    <a:gd name="T9" fmla="*/ 12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23" y="12"/>
                      </a:moveTo>
                      <a:lnTo>
                        <a:pt x="14" y="16"/>
                      </a:lnTo>
                      <a:lnTo>
                        <a:pt x="0" y="3"/>
                      </a:lnTo>
                      <a:lnTo>
                        <a:pt x="13" y="0"/>
                      </a:lnTo>
                      <a:lnTo>
                        <a:pt x="23" y="12"/>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16" name="Freeform 294">
                  <a:extLst>
                    <a:ext uri="{FF2B5EF4-FFF2-40B4-BE49-F238E27FC236}">
                      <a16:creationId xmlns:a16="http://schemas.microsoft.com/office/drawing/2014/main" id="{770C6B74-4008-97D2-674C-68F08A881407}"/>
                    </a:ext>
                  </a:extLst>
                </p:cNvPr>
                <p:cNvSpPr>
                  <a:spLocks/>
                </p:cNvSpPr>
                <p:nvPr/>
              </p:nvSpPr>
              <p:spPr bwMode="auto">
                <a:xfrm>
                  <a:off x="2719" y="2966"/>
                  <a:ext cx="15" cy="17"/>
                </a:xfrm>
                <a:custGeom>
                  <a:avLst/>
                  <a:gdLst>
                    <a:gd name="T0" fmla="*/ 0 w 17"/>
                    <a:gd name="T1" fmla="*/ 7 h 17"/>
                    <a:gd name="T2" fmla="*/ 3 w 17"/>
                    <a:gd name="T3" fmla="*/ 0 h 17"/>
                    <a:gd name="T4" fmla="*/ 16 w 17"/>
                    <a:gd name="T5" fmla="*/ 12 h 17"/>
                    <a:gd name="T6" fmla="*/ 11 w 17"/>
                    <a:gd name="T7" fmla="*/ 16 h 17"/>
                    <a:gd name="T8" fmla="*/ 0 w 17"/>
                    <a:gd name="T9" fmla="*/ 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7"/>
                      </a:moveTo>
                      <a:lnTo>
                        <a:pt x="3" y="0"/>
                      </a:lnTo>
                      <a:lnTo>
                        <a:pt x="16" y="12"/>
                      </a:lnTo>
                      <a:lnTo>
                        <a:pt x="11" y="16"/>
                      </a:lnTo>
                      <a:lnTo>
                        <a:pt x="0" y="7"/>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517" name="Freeform 295">
                  <a:extLst>
                    <a:ext uri="{FF2B5EF4-FFF2-40B4-BE49-F238E27FC236}">
                      <a16:creationId xmlns:a16="http://schemas.microsoft.com/office/drawing/2014/main" id="{D8F1B985-70AD-E399-3C9C-5F7292FC0392}"/>
                    </a:ext>
                  </a:extLst>
                </p:cNvPr>
                <p:cNvSpPr>
                  <a:spLocks/>
                </p:cNvSpPr>
                <p:nvPr/>
              </p:nvSpPr>
              <p:spPr bwMode="auto">
                <a:xfrm>
                  <a:off x="2704" y="2961"/>
                  <a:ext cx="21" cy="18"/>
                </a:xfrm>
                <a:custGeom>
                  <a:avLst/>
                  <a:gdLst>
                    <a:gd name="T0" fmla="*/ 22 w 23"/>
                    <a:gd name="T1" fmla="*/ 13 h 19"/>
                    <a:gd name="T2" fmla="*/ 4 w 23"/>
                    <a:gd name="T3" fmla="*/ 18 h 19"/>
                    <a:gd name="T4" fmla="*/ 0 w 23"/>
                    <a:gd name="T5" fmla="*/ 4 h 19"/>
                    <a:gd name="T6" fmla="*/ 16 w 23"/>
                    <a:gd name="T7" fmla="*/ 0 h 19"/>
                    <a:gd name="T8" fmla="*/ 22 w 23"/>
                    <a:gd name="T9" fmla="*/ 13 h 19"/>
                    <a:gd name="T10" fmla="*/ 0 60000 65536"/>
                    <a:gd name="T11" fmla="*/ 0 60000 65536"/>
                    <a:gd name="T12" fmla="*/ 0 60000 65536"/>
                    <a:gd name="T13" fmla="*/ 0 60000 65536"/>
                    <a:gd name="T14" fmla="*/ 0 60000 65536"/>
                    <a:gd name="T15" fmla="*/ 0 w 23"/>
                    <a:gd name="T16" fmla="*/ 0 h 19"/>
                    <a:gd name="T17" fmla="*/ 23 w 23"/>
                    <a:gd name="T18" fmla="*/ 19 h 19"/>
                  </a:gdLst>
                  <a:ahLst/>
                  <a:cxnLst>
                    <a:cxn ang="T10">
                      <a:pos x="T0" y="T1"/>
                    </a:cxn>
                    <a:cxn ang="T11">
                      <a:pos x="T2" y="T3"/>
                    </a:cxn>
                    <a:cxn ang="T12">
                      <a:pos x="T4" y="T5"/>
                    </a:cxn>
                    <a:cxn ang="T13">
                      <a:pos x="T6" y="T7"/>
                    </a:cxn>
                    <a:cxn ang="T14">
                      <a:pos x="T8" y="T9"/>
                    </a:cxn>
                  </a:cxnLst>
                  <a:rect l="T15" t="T16" r="T17" b="T18"/>
                  <a:pathLst>
                    <a:path w="23" h="19">
                      <a:moveTo>
                        <a:pt x="22" y="13"/>
                      </a:moveTo>
                      <a:lnTo>
                        <a:pt x="4" y="18"/>
                      </a:lnTo>
                      <a:lnTo>
                        <a:pt x="0" y="4"/>
                      </a:lnTo>
                      <a:lnTo>
                        <a:pt x="16" y="0"/>
                      </a:lnTo>
                      <a:lnTo>
                        <a:pt x="22" y="13"/>
                      </a:lnTo>
                    </a:path>
                  </a:pathLst>
                </a:custGeom>
                <a:solidFill>
                  <a:srgbClr val="9DB9D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grpSp>
        <p:grpSp>
          <p:nvGrpSpPr>
            <p:cNvPr id="23600" name="Group 296">
              <a:extLst>
                <a:ext uri="{FF2B5EF4-FFF2-40B4-BE49-F238E27FC236}">
                  <a16:creationId xmlns:a16="http://schemas.microsoft.com/office/drawing/2014/main" id="{B0210C0D-979A-4E97-DF6E-E364C2D5BA6F}"/>
                </a:ext>
              </a:extLst>
            </p:cNvPr>
            <p:cNvGrpSpPr>
              <a:grpSpLocks/>
            </p:cNvGrpSpPr>
            <p:nvPr/>
          </p:nvGrpSpPr>
          <p:grpSpPr bwMode="auto">
            <a:xfrm>
              <a:off x="1722" y="2378"/>
              <a:ext cx="226" cy="144"/>
              <a:chOff x="1248" y="2880"/>
              <a:chExt cx="389" cy="514"/>
            </a:xfrm>
          </p:grpSpPr>
          <p:sp>
            <p:nvSpPr>
              <p:cNvPr id="24394" name="Freeform 297">
                <a:extLst>
                  <a:ext uri="{FF2B5EF4-FFF2-40B4-BE49-F238E27FC236}">
                    <a16:creationId xmlns:a16="http://schemas.microsoft.com/office/drawing/2014/main" id="{D7228C24-E8FA-97B5-F05E-F78C42133CDB}"/>
                  </a:ext>
                </a:extLst>
              </p:cNvPr>
              <p:cNvSpPr>
                <a:spLocks/>
              </p:cNvSpPr>
              <p:nvPr/>
            </p:nvSpPr>
            <p:spPr bwMode="auto">
              <a:xfrm>
                <a:off x="1449" y="2880"/>
                <a:ext cx="58" cy="263"/>
              </a:xfrm>
              <a:custGeom>
                <a:avLst/>
                <a:gdLst>
                  <a:gd name="T0" fmla="*/ 0 w 63"/>
                  <a:gd name="T1" fmla="*/ 262 h 277"/>
                  <a:gd name="T2" fmla="*/ 15 w 63"/>
                  <a:gd name="T3" fmla="*/ 2 h 277"/>
                  <a:gd name="T4" fmla="*/ 28 w 63"/>
                  <a:gd name="T5" fmla="*/ 0 h 277"/>
                  <a:gd name="T6" fmla="*/ 41 w 63"/>
                  <a:gd name="T7" fmla="*/ 2 h 277"/>
                  <a:gd name="T8" fmla="*/ 62 w 63"/>
                  <a:gd name="T9" fmla="*/ 262 h 277"/>
                  <a:gd name="T10" fmla="*/ 59 w 63"/>
                  <a:gd name="T11" fmla="*/ 264 h 277"/>
                  <a:gd name="T12" fmla="*/ 56 w 63"/>
                  <a:gd name="T13" fmla="*/ 267 h 277"/>
                  <a:gd name="T14" fmla="*/ 52 w 63"/>
                  <a:gd name="T15" fmla="*/ 269 h 277"/>
                  <a:gd name="T16" fmla="*/ 48 w 63"/>
                  <a:gd name="T17" fmla="*/ 271 h 277"/>
                  <a:gd name="T18" fmla="*/ 42 w 63"/>
                  <a:gd name="T19" fmla="*/ 273 h 277"/>
                  <a:gd name="T20" fmla="*/ 36 w 63"/>
                  <a:gd name="T21" fmla="*/ 275 h 277"/>
                  <a:gd name="T22" fmla="*/ 32 w 63"/>
                  <a:gd name="T23" fmla="*/ 276 h 277"/>
                  <a:gd name="T24" fmla="*/ 29 w 63"/>
                  <a:gd name="T25" fmla="*/ 276 h 277"/>
                  <a:gd name="T26" fmla="*/ 25 w 63"/>
                  <a:gd name="T27" fmla="*/ 276 h 277"/>
                  <a:gd name="T28" fmla="*/ 20 w 63"/>
                  <a:gd name="T29" fmla="*/ 275 h 277"/>
                  <a:gd name="T30" fmla="*/ 17 w 63"/>
                  <a:gd name="T31" fmla="*/ 274 h 277"/>
                  <a:gd name="T32" fmla="*/ 14 w 63"/>
                  <a:gd name="T33" fmla="*/ 273 h 277"/>
                  <a:gd name="T34" fmla="*/ 11 w 63"/>
                  <a:gd name="T35" fmla="*/ 273 h 277"/>
                  <a:gd name="T36" fmla="*/ 9 w 63"/>
                  <a:gd name="T37" fmla="*/ 271 h 277"/>
                  <a:gd name="T38" fmla="*/ 5 w 63"/>
                  <a:gd name="T39" fmla="*/ 269 h 277"/>
                  <a:gd name="T40" fmla="*/ 2 w 63"/>
                  <a:gd name="T41" fmla="*/ 267 h 277"/>
                  <a:gd name="T42" fmla="*/ 1 w 63"/>
                  <a:gd name="T43" fmla="*/ 264 h 277"/>
                  <a:gd name="T44" fmla="*/ 0 w 63"/>
                  <a:gd name="T45" fmla="*/ 263 h 277"/>
                  <a:gd name="T46" fmla="*/ 0 w 63"/>
                  <a:gd name="T47" fmla="*/ 262 h 27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
                  <a:gd name="T73" fmla="*/ 0 h 277"/>
                  <a:gd name="T74" fmla="*/ 63 w 63"/>
                  <a:gd name="T75" fmla="*/ 277 h 27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 h="277">
                    <a:moveTo>
                      <a:pt x="0" y="262"/>
                    </a:moveTo>
                    <a:lnTo>
                      <a:pt x="15" y="2"/>
                    </a:lnTo>
                    <a:lnTo>
                      <a:pt x="28" y="0"/>
                    </a:lnTo>
                    <a:lnTo>
                      <a:pt x="41" y="2"/>
                    </a:lnTo>
                    <a:lnTo>
                      <a:pt x="62" y="262"/>
                    </a:lnTo>
                    <a:lnTo>
                      <a:pt x="59" y="264"/>
                    </a:lnTo>
                    <a:lnTo>
                      <a:pt x="56" y="267"/>
                    </a:lnTo>
                    <a:lnTo>
                      <a:pt x="52" y="269"/>
                    </a:lnTo>
                    <a:lnTo>
                      <a:pt x="48" y="271"/>
                    </a:lnTo>
                    <a:lnTo>
                      <a:pt x="42" y="273"/>
                    </a:lnTo>
                    <a:lnTo>
                      <a:pt x="36" y="275"/>
                    </a:lnTo>
                    <a:lnTo>
                      <a:pt x="32" y="276"/>
                    </a:lnTo>
                    <a:lnTo>
                      <a:pt x="29" y="276"/>
                    </a:lnTo>
                    <a:lnTo>
                      <a:pt x="25" y="276"/>
                    </a:lnTo>
                    <a:lnTo>
                      <a:pt x="20" y="275"/>
                    </a:lnTo>
                    <a:lnTo>
                      <a:pt x="17" y="274"/>
                    </a:lnTo>
                    <a:lnTo>
                      <a:pt x="14" y="273"/>
                    </a:lnTo>
                    <a:lnTo>
                      <a:pt x="11" y="273"/>
                    </a:lnTo>
                    <a:lnTo>
                      <a:pt x="9" y="271"/>
                    </a:lnTo>
                    <a:lnTo>
                      <a:pt x="5" y="269"/>
                    </a:lnTo>
                    <a:lnTo>
                      <a:pt x="2" y="267"/>
                    </a:lnTo>
                    <a:lnTo>
                      <a:pt x="1" y="264"/>
                    </a:lnTo>
                    <a:lnTo>
                      <a:pt x="0" y="263"/>
                    </a:lnTo>
                    <a:lnTo>
                      <a:pt x="0" y="262"/>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95" name="Freeform 298">
                <a:extLst>
                  <a:ext uri="{FF2B5EF4-FFF2-40B4-BE49-F238E27FC236}">
                    <a16:creationId xmlns:a16="http://schemas.microsoft.com/office/drawing/2014/main" id="{93BA4E69-263D-C508-D224-F2065115BC3E}"/>
                  </a:ext>
                </a:extLst>
              </p:cNvPr>
              <p:cNvSpPr>
                <a:spLocks/>
              </p:cNvSpPr>
              <p:nvPr/>
            </p:nvSpPr>
            <p:spPr bwMode="auto">
              <a:xfrm>
                <a:off x="1503" y="2912"/>
                <a:ext cx="57" cy="263"/>
              </a:xfrm>
              <a:custGeom>
                <a:avLst/>
                <a:gdLst>
                  <a:gd name="T0" fmla="*/ 0 w 62"/>
                  <a:gd name="T1" fmla="*/ 261 h 276"/>
                  <a:gd name="T2" fmla="*/ 15 w 62"/>
                  <a:gd name="T3" fmla="*/ 2 h 276"/>
                  <a:gd name="T4" fmla="*/ 28 w 62"/>
                  <a:gd name="T5" fmla="*/ 0 h 276"/>
                  <a:gd name="T6" fmla="*/ 39 w 62"/>
                  <a:gd name="T7" fmla="*/ 2 h 276"/>
                  <a:gd name="T8" fmla="*/ 61 w 62"/>
                  <a:gd name="T9" fmla="*/ 261 h 276"/>
                  <a:gd name="T10" fmla="*/ 58 w 62"/>
                  <a:gd name="T11" fmla="*/ 264 h 276"/>
                  <a:gd name="T12" fmla="*/ 55 w 62"/>
                  <a:gd name="T13" fmla="*/ 266 h 276"/>
                  <a:gd name="T14" fmla="*/ 51 w 62"/>
                  <a:gd name="T15" fmla="*/ 268 h 276"/>
                  <a:gd name="T16" fmla="*/ 47 w 62"/>
                  <a:gd name="T17" fmla="*/ 270 h 276"/>
                  <a:gd name="T18" fmla="*/ 41 w 62"/>
                  <a:gd name="T19" fmla="*/ 272 h 276"/>
                  <a:gd name="T20" fmla="*/ 35 w 62"/>
                  <a:gd name="T21" fmla="*/ 275 h 276"/>
                  <a:gd name="T22" fmla="*/ 32 w 62"/>
                  <a:gd name="T23" fmla="*/ 275 h 276"/>
                  <a:gd name="T24" fmla="*/ 29 w 62"/>
                  <a:gd name="T25" fmla="*/ 275 h 276"/>
                  <a:gd name="T26" fmla="*/ 25 w 62"/>
                  <a:gd name="T27" fmla="*/ 275 h 276"/>
                  <a:gd name="T28" fmla="*/ 21 w 62"/>
                  <a:gd name="T29" fmla="*/ 275 h 276"/>
                  <a:gd name="T30" fmla="*/ 17 w 62"/>
                  <a:gd name="T31" fmla="*/ 274 h 276"/>
                  <a:gd name="T32" fmla="*/ 14 w 62"/>
                  <a:gd name="T33" fmla="*/ 272 h 276"/>
                  <a:gd name="T34" fmla="*/ 12 w 62"/>
                  <a:gd name="T35" fmla="*/ 271 h 276"/>
                  <a:gd name="T36" fmla="*/ 8 w 62"/>
                  <a:gd name="T37" fmla="*/ 270 h 276"/>
                  <a:gd name="T38" fmla="*/ 6 w 62"/>
                  <a:gd name="T39" fmla="*/ 268 h 276"/>
                  <a:gd name="T40" fmla="*/ 2 w 62"/>
                  <a:gd name="T41" fmla="*/ 266 h 276"/>
                  <a:gd name="T42" fmla="*/ 1 w 62"/>
                  <a:gd name="T43" fmla="*/ 264 h 276"/>
                  <a:gd name="T44" fmla="*/ 0 w 62"/>
                  <a:gd name="T45" fmla="*/ 262 h 276"/>
                  <a:gd name="T46" fmla="*/ 0 w 62"/>
                  <a:gd name="T47" fmla="*/ 261 h 2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2"/>
                  <a:gd name="T73" fmla="*/ 0 h 276"/>
                  <a:gd name="T74" fmla="*/ 62 w 62"/>
                  <a:gd name="T75" fmla="*/ 276 h 27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2" h="276">
                    <a:moveTo>
                      <a:pt x="0" y="261"/>
                    </a:moveTo>
                    <a:lnTo>
                      <a:pt x="15" y="2"/>
                    </a:lnTo>
                    <a:lnTo>
                      <a:pt x="28" y="0"/>
                    </a:lnTo>
                    <a:lnTo>
                      <a:pt x="39" y="2"/>
                    </a:lnTo>
                    <a:lnTo>
                      <a:pt x="61" y="261"/>
                    </a:lnTo>
                    <a:lnTo>
                      <a:pt x="58" y="264"/>
                    </a:lnTo>
                    <a:lnTo>
                      <a:pt x="55" y="266"/>
                    </a:lnTo>
                    <a:lnTo>
                      <a:pt x="51" y="268"/>
                    </a:lnTo>
                    <a:lnTo>
                      <a:pt x="47" y="270"/>
                    </a:lnTo>
                    <a:lnTo>
                      <a:pt x="41" y="272"/>
                    </a:lnTo>
                    <a:lnTo>
                      <a:pt x="35" y="275"/>
                    </a:lnTo>
                    <a:lnTo>
                      <a:pt x="32" y="275"/>
                    </a:lnTo>
                    <a:lnTo>
                      <a:pt x="29" y="275"/>
                    </a:lnTo>
                    <a:lnTo>
                      <a:pt x="25" y="275"/>
                    </a:lnTo>
                    <a:lnTo>
                      <a:pt x="21" y="275"/>
                    </a:lnTo>
                    <a:lnTo>
                      <a:pt x="17" y="274"/>
                    </a:lnTo>
                    <a:lnTo>
                      <a:pt x="14" y="272"/>
                    </a:lnTo>
                    <a:lnTo>
                      <a:pt x="12" y="271"/>
                    </a:lnTo>
                    <a:lnTo>
                      <a:pt x="8" y="270"/>
                    </a:lnTo>
                    <a:lnTo>
                      <a:pt x="6" y="268"/>
                    </a:lnTo>
                    <a:lnTo>
                      <a:pt x="2" y="266"/>
                    </a:lnTo>
                    <a:lnTo>
                      <a:pt x="1" y="264"/>
                    </a:lnTo>
                    <a:lnTo>
                      <a:pt x="0" y="262"/>
                    </a:lnTo>
                    <a:lnTo>
                      <a:pt x="0" y="261"/>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96" name="Freeform 299">
                <a:extLst>
                  <a:ext uri="{FF2B5EF4-FFF2-40B4-BE49-F238E27FC236}">
                    <a16:creationId xmlns:a16="http://schemas.microsoft.com/office/drawing/2014/main" id="{65CD07DE-F0D9-22AC-8396-40E0F1EB4778}"/>
                  </a:ext>
                </a:extLst>
              </p:cNvPr>
              <p:cNvSpPr>
                <a:spLocks/>
              </p:cNvSpPr>
              <p:nvPr/>
            </p:nvSpPr>
            <p:spPr bwMode="auto">
              <a:xfrm>
                <a:off x="1475" y="2880"/>
                <a:ext cx="31" cy="263"/>
              </a:xfrm>
              <a:custGeom>
                <a:avLst/>
                <a:gdLst>
                  <a:gd name="T0" fmla="*/ 6 w 34"/>
                  <a:gd name="T1" fmla="*/ 276 h 277"/>
                  <a:gd name="T2" fmla="*/ 10 w 34"/>
                  <a:gd name="T3" fmla="*/ 276 h 277"/>
                  <a:gd name="T4" fmla="*/ 13 w 34"/>
                  <a:gd name="T5" fmla="*/ 275 h 277"/>
                  <a:gd name="T6" fmla="*/ 17 w 34"/>
                  <a:gd name="T7" fmla="*/ 274 h 277"/>
                  <a:gd name="T8" fmla="*/ 19 w 34"/>
                  <a:gd name="T9" fmla="*/ 273 h 277"/>
                  <a:gd name="T10" fmla="*/ 24 w 34"/>
                  <a:gd name="T11" fmla="*/ 271 h 277"/>
                  <a:gd name="T12" fmla="*/ 26 w 34"/>
                  <a:gd name="T13" fmla="*/ 270 h 277"/>
                  <a:gd name="T14" fmla="*/ 28 w 34"/>
                  <a:gd name="T15" fmla="*/ 269 h 277"/>
                  <a:gd name="T16" fmla="*/ 30 w 34"/>
                  <a:gd name="T17" fmla="*/ 267 h 277"/>
                  <a:gd name="T18" fmla="*/ 32 w 34"/>
                  <a:gd name="T19" fmla="*/ 264 h 277"/>
                  <a:gd name="T20" fmla="*/ 33 w 34"/>
                  <a:gd name="T21" fmla="*/ 262 h 277"/>
                  <a:gd name="T22" fmla="*/ 12 w 34"/>
                  <a:gd name="T23" fmla="*/ 2 h 277"/>
                  <a:gd name="T24" fmla="*/ 0 w 34"/>
                  <a:gd name="T25" fmla="*/ 0 h 277"/>
                  <a:gd name="T26" fmla="*/ 0 w 34"/>
                  <a:gd name="T27" fmla="*/ 276 h 277"/>
                  <a:gd name="T28" fmla="*/ 6 w 34"/>
                  <a:gd name="T29" fmla="*/ 276 h 27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277"/>
                  <a:gd name="T47" fmla="*/ 34 w 34"/>
                  <a:gd name="T48" fmla="*/ 277 h 27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277">
                    <a:moveTo>
                      <a:pt x="6" y="276"/>
                    </a:moveTo>
                    <a:lnTo>
                      <a:pt x="10" y="276"/>
                    </a:lnTo>
                    <a:lnTo>
                      <a:pt x="13" y="275"/>
                    </a:lnTo>
                    <a:lnTo>
                      <a:pt x="17" y="274"/>
                    </a:lnTo>
                    <a:lnTo>
                      <a:pt x="19" y="273"/>
                    </a:lnTo>
                    <a:lnTo>
                      <a:pt x="24" y="271"/>
                    </a:lnTo>
                    <a:lnTo>
                      <a:pt x="26" y="270"/>
                    </a:lnTo>
                    <a:lnTo>
                      <a:pt x="28" y="269"/>
                    </a:lnTo>
                    <a:lnTo>
                      <a:pt x="30" y="267"/>
                    </a:lnTo>
                    <a:lnTo>
                      <a:pt x="32" y="264"/>
                    </a:lnTo>
                    <a:lnTo>
                      <a:pt x="33" y="262"/>
                    </a:lnTo>
                    <a:lnTo>
                      <a:pt x="12" y="2"/>
                    </a:lnTo>
                    <a:lnTo>
                      <a:pt x="0" y="0"/>
                    </a:lnTo>
                    <a:lnTo>
                      <a:pt x="0" y="276"/>
                    </a:lnTo>
                    <a:lnTo>
                      <a:pt x="6" y="27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97" name="Freeform 300">
                <a:extLst>
                  <a:ext uri="{FF2B5EF4-FFF2-40B4-BE49-F238E27FC236}">
                    <a16:creationId xmlns:a16="http://schemas.microsoft.com/office/drawing/2014/main" id="{C49B423B-9CAC-73F5-6913-71B41515B04D}"/>
                  </a:ext>
                </a:extLst>
              </p:cNvPr>
              <p:cNvSpPr>
                <a:spLocks/>
              </p:cNvSpPr>
              <p:nvPr/>
            </p:nvSpPr>
            <p:spPr bwMode="auto">
              <a:xfrm>
                <a:off x="1449" y="3160"/>
                <a:ext cx="167" cy="186"/>
              </a:xfrm>
              <a:custGeom>
                <a:avLst/>
                <a:gdLst>
                  <a:gd name="T0" fmla="*/ 181 w 182"/>
                  <a:gd name="T1" fmla="*/ 0 h 195"/>
                  <a:gd name="T2" fmla="*/ 0 w 182"/>
                  <a:gd name="T3" fmla="*/ 103 h 195"/>
                  <a:gd name="T4" fmla="*/ 0 w 182"/>
                  <a:gd name="T5" fmla="*/ 194 h 195"/>
                  <a:gd name="T6" fmla="*/ 181 w 182"/>
                  <a:gd name="T7" fmla="*/ 89 h 195"/>
                  <a:gd name="T8" fmla="*/ 181 w 182"/>
                  <a:gd name="T9" fmla="*/ 0 h 195"/>
                  <a:gd name="T10" fmla="*/ 0 60000 65536"/>
                  <a:gd name="T11" fmla="*/ 0 60000 65536"/>
                  <a:gd name="T12" fmla="*/ 0 60000 65536"/>
                  <a:gd name="T13" fmla="*/ 0 60000 65536"/>
                  <a:gd name="T14" fmla="*/ 0 60000 65536"/>
                  <a:gd name="T15" fmla="*/ 0 w 182"/>
                  <a:gd name="T16" fmla="*/ 0 h 195"/>
                  <a:gd name="T17" fmla="*/ 182 w 182"/>
                  <a:gd name="T18" fmla="*/ 195 h 195"/>
                </a:gdLst>
                <a:ahLst/>
                <a:cxnLst>
                  <a:cxn ang="T10">
                    <a:pos x="T0" y="T1"/>
                  </a:cxn>
                  <a:cxn ang="T11">
                    <a:pos x="T2" y="T3"/>
                  </a:cxn>
                  <a:cxn ang="T12">
                    <a:pos x="T4" y="T5"/>
                  </a:cxn>
                  <a:cxn ang="T13">
                    <a:pos x="T6" y="T7"/>
                  </a:cxn>
                  <a:cxn ang="T14">
                    <a:pos x="T8" y="T9"/>
                  </a:cxn>
                </a:cxnLst>
                <a:rect l="T15" t="T16" r="T17" b="T18"/>
                <a:pathLst>
                  <a:path w="182" h="195">
                    <a:moveTo>
                      <a:pt x="181" y="0"/>
                    </a:moveTo>
                    <a:lnTo>
                      <a:pt x="0" y="103"/>
                    </a:lnTo>
                    <a:lnTo>
                      <a:pt x="0" y="194"/>
                    </a:lnTo>
                    <a:lnTo>
                      <a:pt x="181" y="89"/>
                    </a:lnTo>
                    <a:lnTo>
                      <a:pt x="181"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98" name="Freeform 301">
                <a:extLst>
                  <a:ext uri="{FF2B5EF4-FFF2-40B4-BE49-F238E27FC236}">
                    <a16:creationId xmlns:a16="http://schemas.microsoft.com/office/drawing/2014/main" id="{34A227F1-71C2-5EDF-3027-DDACAEF141CC}"/>
                  </a:ext>
                </a:extLst>
              </p:cNvPr>
              <p:cNvSpPr>
                <a:spLocks/>
              </p:cNvSpPr>
              <p:nvPr/>
            </p:nvSpPr>
            <p:spPr bwMode="auto">
              <a:xfrm>
                <a:off x="1248" y="3139"/>
                <a:ext cx="202" cy="207"/>
              </a:xfrm>
              <a:custGeom>
                <a:avLst/>
                <a:gdLst>
                  <a:gd name="T0" fmla="*/ 0 w 220"/>
                  <a:gd name="T1" fmla="*/ 0 h 217"/>
                  <a:gd name="T2" fmla="*/ 219 w 220"/>
                  <a:gd name="T3" fmla="*/ 125 h 217"/>
                  <a:gd name="T4" fmla="*/ 219 w 220"/>
                  <a:gd name="T5" fmla="*/ 216 h 217"/>
                  <a:gd name="T6" fmla="*/ 0 w 220"/>
                  <a:gd name="T7" fmla="*/ 90 h 217"/>
                  <a:gd name="T8" fmla="*/ 0 w 220"/>
                  <a:gd name="T9" fmla="*/ 0 h 217"/>
                  <a:gd name="T10" fmla="*/ 0 60000 65536"/>
                  <a:gd name="T11" fmla="*/ 0 60000 65536"/>
                  <a:gd name="T12" fmla="*/ 0 60000 65536"/>
                  <a:gd name="T13" fmla="*/ 0 60000 65536"/>
                  <a:gd name="T14" fmla="*/ 0 60000 65536"/>
                  <a:gd name="T15" fmla="*/ 0 w 220"/>
                  <a:gd name="T16" fmla="*/ 0 h 217"/>
                  <a:gd name="T17" fmla="*/ 220 w 220"/>
                  <a:gd name="T18" fmla="*/ 217 h 217"/>
                </a:gdLst>
                <a:ahLst/>
                <a:cxnLst>
                  <a:cxn ang="T10">
                    <a:pos x="T0" y="T1"/>
                  </a:cxn>
                  <a:cxn ang="T11">
                    <a:pos x="T2" y="T3"/>
                  </a:cxn>
                  <a:cxn ang="T12">
                    <a:pos x="T4" y="T5"/>
                  </a:cxn>
                  <a:cxn ang="T13">
                    <a:pos x="T6" y="T7"/>
                  </a:cxn>
                  <a:cxn ang="T14">
                    <a:pos x="T8" y="T9"/>
                  </a:cxn>
                </a:cxnLst>
                <a:rect l="T15" t="T16" r="T17" b="T18"/>
                <a:pathLst>
                  <a:path w="220" h="217">
                    <a:moveTo>
                      <a:pt x="0" y="0"/>
                    </a:moveTo>
                    <a:lnTo>
                      <a:pt x="219" y="125"/>
                    </a:lnTo>
                    <a:lnTo>
                      <a:pt x="219" y="216"/>
                    </a:lnTo>
                    <a:lnTo>
                      <a:pt x="0" y="90"/>
                    </a:lnTo>
                    <a:lnTo>
                      <a:pt x="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99" name="Freeform 302">
                <a:extLst>
                  <a:ext uri="{FF2B5EF4-FFF2-40B4-BE49-F238E27FC236}">
                    <a16:creationId xmlns:a16="http://schemas.microsoft.com/office/drawing/2014/main" id="{BAA9F446-EC92-79C8-830F-8B7129042E57}"/>
                  </a:ext>
                </a:extLst>
              </p:cNvPr>
              <p:cNvSpPr>
                <a:spLocks/>
              </p:cNvSpPr>
              <p:nvPr/>
            </p:nvSpPr>
            <p:spPr bwMode="auto">
              <a:xfrm>
                <a:off x="1248" y="3040"/>
                <a:ext cx="368" cy="219"/>
              </a:xfrm>
              <a:custGeom>
                <a:avLst/>
                <a:gdLst>
                  <a:gd name="T0" fmla="*/ 400 w 401"/>
                  <a:gd name="T1" fmla="*/ 126 h 231"/>
                  <a:gd name="T2" fmla="*/ 219 w 401"/>
                  <a:gd name="T3" fmla="*/ 230 h 231"/>
                  <a:gd name="T4" fmla="*/ 0 w 401"/>
                  <a:gd name="T5" fmla="*/ 103 h 231"/>
                  <a:gd name="T6" fmla="*/ 180 w 401"/>
                  <a:gd name="T7" fmla="*/ 0 h 231"/>
                  <a:gd name="T8" fmla="*/ 400 w 401"/>
                  <a:gd name="T9" fmla="*/ 126 h 231"/>
                  <a:gd name="T10" fmla="*/ 0 60000 65536"/>
                  <a:gd name="T11" fmla="*/ 0 60000 65536"/>
                  <a:gd name="T12" fmla="*/ 0 60000 65536"/>
                  <a:gd name="T13" fmla="*/ 0 60000 65536"/>
                  <a:gd name="T14" fmla="*/ 0 60000 65536"/>
                  <a:gd name="T15" fmla="*/ 0 w 401"/>
                  <a:gd name="T16" fmla="*/ 0 h 231"/>
                  <a:gd name="T17" fmla="*/ 401 w 401"/>
                  <a:gd name="T18" fmla="*/ 231 h 231"/>
                </a:gdLst>
                <a:ahLst/>
                <a:cxnLst>
                  <a:cxn ang="T10">
                    <a:pos x="T0" y="T1"/>
                  </a:cxn>
                  <a:cxn ang="T11">
                    <a:pos x="T2" y="T3"/>
                  </a:cxn>
                  <a:cxn ang="T12">
                    <a:pos x="T4" y="T5"/>
                  </a:cxn>
                  <a:cxn ang="T13">
                    <a:pos x="T6" y="T7"/>
                  </a:cxn>
                  <a:cxn ang="T14">
                    <a:pos x="T8" y="T9"/>
                  </a:cxn>
                </a:cxnLst>
                <a:rect l="T15" t="T16" r="T17" b="T18"/>
                <a:pathLst>
                  <a:path w="401" h="231">
                    <a:moveTo>
                      <a:pt x="400" y="126"/>
                    </a:moveTo>
                    <a:lnTo>
                      <a:pt x="219" y="230"/>
                    </a:lnTo>
                    <a:lnTo>
                      <a:pt x="0" y="103"/>
                    </a:lnTo>
                    <a:lnTo>
                      <a:pt x="180" y="0"/>
                    </a:lnTo>
                    <a:lnTo>
                      <a:pt x="400" y="12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00" name="Freeform 303">
                <a:extLst>
                  <a:ext uri="{FF2B5EF4-FFF2-40B4-BE49-F238E27FC236}">
                    <a16:creationId xmlns:a16="http://schemas.microsoft.com/office/drawing/2014/main" id="{E28FE17C-19E4-8ADA-1FE1-D85B3C63E9D4}"/>
                  </a:ext>
                </a:extLst>
              </p:cNvPr>
              <p:cNvSpPr>
                <a:spLocks/>
              </p:cNvSpPr>
              <p:nvPr/>
            </p:nvSpPr>
            <p:spPr bwMode="auto">
              <a:xfrm>
                <a:off x="1321" y="3149"/>
                <a:ext cx="55" cy="66"/>
              </a:xfrm>
              <a:custGeom>
                <a:avLst/>
                <a:gdLst>
                  <a:gd name="T0" fmla="*/ 58 w 59"/>
                  <a:gd name="T1" fmla="*/ 0 h 70"/>
                  <a:gd name="T2" fmla="*/ 58 w 59"/>
                  <a:gd name="T3" fmla="*/ 69 h 70"/>
                  <a:gd name="T4" fmla="*/ 0 w 59"/>
                  <a:gd name="T5" fmla="*/ 35 h 70"/>
                  <a:gd name="T6" fmla="*/ 58 w 59"/>
                  <a:gd name="T7" fmla="*/ 0 h 70"/>
                  <a:gd name="T8" fmla="*/ 0 60000 65536"/>
                  <a:gd name="T9" fmla="*/ 0 60000 65536"/>
                  <a:gd name="T10" fmla="*/ 0 60000 65536"/>
                  <a:gd name="T11" fmla="*/ 0 60000 65536"/>
                  <a:gd name="T12" fmla="*/ 0 w 59"/>
                  <a:gd name="T13" fmla="*/ 0 h 70"/>
                  <a:gd name="T14" fmla="*/ 59 w 59"/>
                  <a:gd name="T15" fmla="*/ 70 h 70"/>
                </a:gdLst>
                <a:ahLst/>
                <a:cxnLst>
                  <a:cxn ang="T8">
                    <a:pos x="T0" y="T1"/>
                  </a:cxn>
                  <a:cxn ang="T9">
                    <a:pos x="T2" y="T3"/>
                  </a:cxn>
                  <a:cxn ang="T10">
                    <a:pos x="T4" y="T5"/>
                  </a:cxn>
                  <a:cxn ang="T11">
                    <a:pos x="T6" y="T7"/>
                  </a:cxn>
                </a:cxnLst>
                <a:rect l="T12" t="T13" r="T14" b="T15"/>
                <a:pathLst>
                  <a:path w="59" h="70">
                    <a:moveTo>
                      <a:pt x="58" y="0"/>
                    </a:moveTo>
                    <a:lnTo>
                      <a:pt x="58" y="69"/>
                    </a:lnTo>
                    <a:lnTo>
                      <a:pt x="0" y="35"/>
                    </a:lnTo>
                    <a:lnTo>
                      <a:pt x="58"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01" name="Freeform 304">
                <a:extLst>
                  <a:ext uri="{FF2B5EF4-FFF2-40B4-BE49-F238E27FC236}">
                    <a16:creationId xmlns:a16="http://schemas.microsoft.com/office/drawing/2014/main" id="{D2E0DF09-9B8D-FEFD-9A7F-5F1BBCB84FCF}"/>
                  </a:ext>
                </a:extLst>
              </p:cNvPr>
              <p:cNvSpPr>
                <a:spLocks/>
              </p:cNvSpPr>
              <p:nvPr/>
            </p:nvSpPr>
            <p:spPr bwMode="auto">
              <a:xfrm>
                <a:off x="1461" y="3260"/>
                <a:ext cx="30" cy="61"/>
              </a:xfrm>
              <a:custGeom>
                <a:avLst/>
                <a:gdLst>
                  <a:gd name="T0" fmla="*/ 32 w 33"/>
                  <a:gd name="T1" fmla="*/ 0 h 64"/>
                  <a:gd name="T2" fmla="*/ 0 w 33"/>
                  <a:gd name="T3" fmla="*/ 18 h 64"/>
                  <a:gd name="T4" fmla="*/ 0 w 33"/>
                  <a:gd name="T5" fmla="*/ 63 h 64"/>
                  <a:gd name="T6" fmla="*/ 32 w 33"/>
                  <a:gd name="T7" fmla="*/ 45 h 64"/>
                  <a:gd name="T8" fmla="*/ 32 w 33"/>
                  <a:gd name="T9" fmla="*/ 0 h 64"/>
                  <a:gd name="T10" fmla="*/ 0 60000 65536"/>
                  <a:gd name="T11" fmla="*/ 0 60000 65536"/>
                  <a:gd name="T12" fmla="*/ 0 60000 65536"/>
                  <a:gd name="T13" fmla="*/ 0 60000 65536"/>
                  <a:gd name="T14" fmla="*/ 0 60000 65536"/>
                  <a:gd name="T15" fmla="*/ 0 w 33"/>
                  <a:gd name="T16" fmla="*/ 0 h 64"/>
                  <a:gd name="T17" fmla="*/ 33 w 33"/>
                  <a:gd name="T18" fmla="*/ 64 h 64"/>
                </a:gdLst>
                <a:ahLst/>
                <a:cxnLst>
                  <a:cxn ang="T10">
                    <a:pos x="T0" y="T1"/>
                  </a:cxn>
                  <a:cxn ang="T11">
                    <a:pos x="T2" y="T3"/>
                  </a:cxn>
                  <a:cxn ang="T12">
                    <a:pos x="T4" y="T5"/>
                  </a:cxn>
                  <a:cxn ang="T13">
                    <a:pos x="T6" y="T7"/>
                  </a:cxn>
                  <a:cxn ang="T14">
                    <a:pos x="T8" y="T9"/>
                  </a:cxn>
                </a:cxnLst>
                <a:rect l="T15" t="T16" r="T17" b="T18"/>
                <a:pathLst>
                  <a:path w="33" h="64">
                    <a:moveTo>
                      <a:pt x="32" y="0"/>
                    </a:moveTo>
                    <a:lnTo>
                      <a:pt x="0" y="18"/>
                    </a:lnTo>
                    <a:lnTo>
                      <a:pt x="0" y="63"/>
                    </a:lnTo>
                    <a:lnTo>
                      <a:pt x="32" y="45"/>
                    </a:lnTo>
                    <a:lnTo>
                      <a:pt x="32"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02" name="Freeform 305">
                <a:extLst>
                  <a:ext uri="{FF2B5EF4-FFF2-40B4-BE49-F238E27FC236}">
                    <a16:creationId xmlns:a16="http://schemas.microsoft.com/office/drawing/2014/main" id="{87AC82F4-19FC-CAB3-C6D6-81282608FDA3}"/>
                  </a:ext>
                </a:extLst>
              </p:cNvPr>
              <p:cNvSpPr>
                <a:spLocks/>
              </p:cNvSpPr>
              <p:nvPr/>
            </p:nvSpPr>
            <p:spPr bwMode="auto">
              <a:xfrm>
                <a:off x="1265" y="3238"/>
                <a:ext cx="99" cy="99"/>
              </a:xfrm>
              <a:custGeom>
                <a:avLst/>
                <a:gdLst>
                  <a:gd name="T0" fmla="*/ 0 w 107"/>
                  <a:gd name="T1" fmla="*/ 0 h 104"/>
                  <a:gd name="T2" fmla="*/ 106 w 107"/>
                  <a:gd name="T3" fmla="*/ 61 h 104"/>
                  <a:gd name="T4" fmla="*/ 106 w 107"/>
                  <a:gd name="T5" fmla="*/ 103 h 104"/>
                  <a:gd name="T6" fmla="*/ 0 w 107"/>
                  <a:gd name="T7" fmla="*/ 42 h 104"/>
                  <a:gd name="T8" fmla="*/ 0 w 107"/>
                  <a:gd name="T9" fmla="*/ 0 h 104"/>
                  <a:gd name="T10" fmla="*/ 0 60000 65536"/>
                  <a:gd name="T11" fmla="*/ 0 60000 65536"/>
                  <a:gd name="T12" fmla="*/ 0 60000 65536"/>
                  <a:gd name="T13" fmla="*/ 0 60000 65536"/>
                  <a:gd name="T14" fmla="*/ 0 60000 65536"/>
                  <a:gd name="T15" fmla="*/ 0 w 107"/>
                  <a:gd name="T16" fmla="*/ 0 h 104"/>
                  <a:gd name="T17" fmla="*/ 107 w 107"/>
                  <a:gd name="T18" fmla="*/ 104 h 104"/>
                </a:gdLst>
                <a:ahLst/>
                <a:cxnLst>
                  <a:cxn ang="T10">
                    <a:pos x="T0" y="T1"/>
                  </a:cxn>
                  <a:cxn ang="T11">
                    <a:pos x="T2" y="T3"/>
                  </a:cxn>
                  <a:cxn ang="T12">
                    <a:pos x="T4" y="T5"/>
                  </a:cxn>
                  <a:cxn ang="T13">
                    <a:pos x="T6" y="T7"/>
                  </a:cxn>
                  <a:cxn ang="T14">
                    <a:pos x="T8" y="T9"/>
                  </a:cxn>
                </a:cxnLst>
                <a:rect l="T15" t="T16" r="T17" b="T18"/>
                <a:pathLst>
                  <a:path w="107" h="104">
                    <a:moveTo>
                      <a:pt x="0" y="0"/>
                    </a:moveTo>
                    <a:lnTo>
                      <a:pt x="106" y="61"/>
                    </a:lnTo>
                    <a:lnTo>
                      <a:pt x="106" y="103"/>
                    </a:lnTo>
                    <a:lnTo>
                      <a:pt x="0" y="42"/>
                    </a:lnTo>
                    <a:lnTo>
                      <a:pt x="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03" name="Freeform 306">
                <a:extLst>
                  <a:ext uri="{FF2B5EF4-FFF2-40B4-BE49-F238E27FC236}">
                    <a16:creationId xmlns:a16="http://schemas.microsoft.com/office/drawing/2014/main" id="{803C858D-3A42-FB26-8DA0-1571EE424252}"/>
                  </a:ext>
                </a:extLst>
              </p:cNvPr>
              <p:cNvSpPr>
                <a:spLocks/>
              </p:cNvSpPr>
              <p:nvPr/>
            </p:nvSpPr>
            <p:spPr bwMode="auto">
              <a:xfrm>
                <a:off x="1362" y="3273"/>
                <a:ext cx="37" cy="64"/>
              </a:xfrm>
              <a:custGeom>
                <a:avLst/>
                <a:gdLst>
                  <a:gd name="T0" fmla="*/ 40 w 41"/>
                  <a:gd name="T1" fmla="*/ 0 h 67"/>
                  <a:gd name="T2" fmla="*/ 0 w 41"/>
                  <a:gd name="T3" fmla="*/ 22 h 67"/>
                  <a:gd name="T4" fmla="*/ 0 w 41"/>
                  <a:gd name="T5" fmla="*/ 66 h 67"/>
                  <a:gd name="T6" fmla="*/ 40 w 41"/>
                  <a:gd name="T7" fmla="*/ 43 h 67"/>
                  <a:gd name="T8" fmla="*/ 40 w 41"/>
                  <a:gd name="T9" fmla="*/ 0 h 67"/>
                  <a:gd name="T10" fmla="*/ 0 60000 65536"/>
                  <a:gd name="T11" fmla="*/ 0 60000 65536"/>
                  <a:gd name="T12" fmla="*/ 0 60000 65536"/>
                  <a:gd name="T13" fmla="*/ 0 60000 65536"/>
                  <a:gd name="T14" fmla="*/ 0 60000 65536"/>
                  <a:gd name="T15" fmla="*/ 0 w 41"/>
                  <a:gd name="T16" fmla="*/ 0 h 67"/>
                  <a:gd name="T17" fmla="*/ 41 w 41"/>
                  <a:gd name="T18" fmla="*/ 67 h 67"/>
                </a:gdLst>
                <a:ahLst/>
                <a:cxnLst>
                  <a:cxn ang="T10">
                    <a:pos x="T0" y="T1"/>
                  </a:cxn>
                  <a:cxn ang="T11">
                    <a:pos x="T2" y="T3"/>
                  </a:cxn>
                  <a:cxn ang="T12">
                    <a:pos x="T4" y="T5"/>
                  </a:cxn>
                  <a:cxn ang="T13">
                    <a:pos x="T6" y="T7"/>
                  </a:cxn>
                  <a:cxn ang="T14">
                    <a:pos x="T8" y="T9"/>
                  </a:cxn>
                </a:cxnLst>
                <a:rect l="T15" t="T16" r="T17" b="T18"/>
                <a:pathLst>
                  <a:path w="41" h="67">
                    <a:moveTo>
                      <a:pt x="40" y="0"/>
                    </a:moveTo>
                    <a:lnTo>
                      <a:pt x="0" y="22"/>
                    </a:lnTo>
                    <a:lnTo>
                      <a:pt x="0" y="66"/>
                    </a:lnTo>
                    <a:lnTo>
                      <a:pt x="40" y="43"/>
                    </a:lnTo>
                    <a:lnTo>
                      <a:pt x="4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04" name="Freeform 307">
                <a:extLst>
                  <a:ext uri="{FF2B5EF4-FFF2-40B4-BE49-F238E27FC236}">
                    <a16:creationId xmlns:a16="http://schemas.microsoft.com/office/drawing/2014/main" id="{D3463535-CC81-37D2-76B8-445058639CE7}"/>
                  </a:ext>
                </a:extLst>
              </p:cNvPr>
              <p:cNvSpPr>
                <a:spLocks/>
              </p:cNvSpPr>
              <p:nvPr/>
            </p:nvSpPr>
            <p:spPr bwMode="auto">
              <a:xfrm>
                <a:off x="1265" y="3217"/>
                <a:ext cx="134" cy="80"/>
              </a:xfrm>
              <a:custGeom>
                <a:avLst/>
                <a:gdLst>
                  <a:gd name="T0" fmla="*/ 145 w 146"/>
                  <a:gd name="T1" fmla="*/ 61 h 84"/>
                  <a:gd name="T2" fmla="*/ 105 w 146"/>
                  <a:gd name="T3" fmla="*/ 83 h 84"/>
                  <a:gd name="T4" fmla="*/ 0 w 146"/>
                  <a:gd name="T5" fmla="*/ 21 h 84"/>
                  <a:gd name="T6" fmla="*/ 37 w 146"/>
                  <a:gd name="T7" fmla="*/ 0 h 84"/>
                  <a:gd name="T8" fmla="*/ 145 w 146"/>
                  <a:gd name="T9" fmla="*/ 61 h 84"/>
                  <a:gd name="T10" fmla="*/ 0 60000 65536"/>
                  <a:gd name="T11" fmla="*/ 0 60000 65536"/>
                  <a:gd name="T12" fmla="*/ 0 60000 65536"/>
                  <a:gd name="T13" fmla="*/ 0 60000 65536"/>
                  <a:gd name="T14" fmla="*/ 0 60000 65536"/>
                  <a:gd name="T15" fmla="*/ 0 w 146"/>
                  <a:gd name="T16" fmla="*/ 0 h 84"/>
                  <a:gd name="T17" fmla="*/ 146 w 146"/>
                  <a:gd name="T18" fmla="*/ 84 h 84"/>
                </a:gdLst>
                <a:ahLst/>
                <a:cxnLst>
                  <a:cxn ang="T10">
                    <a:pos x="T0" y="T1"/>
                  </a:cxn>
                  <a:cxn ang="T11">
                    <a:pos x="T2" y="T3"/>
                  </a:cxn>
                  <a:cxn ang="T12">
                    <a:pos x="T4" y="T5"/>
                  </a:cxn>
                  <a:cxn ang="T13">
                    <a:pos x="T6" y="T7"/>
                  </a:cxn>
                  <a:cxn ang="T14">
                    <a:pos x="T8" y="T9"/>
                  </a:cxn>
                </a:cxnLst>
                <a:rect l="T15" t="T16" r="T17" b="T18"/>
                <a:pathLst>
                  <a:path w="146" h="84">
                    <a:moveTo>
                      <a:pt x="145" y="61"/>
                    </a:moveTo>
                    <a:lnTo>
                      <a:pt x="105" y="83"/>
                    </a:lnTo>
                    <a:lnTo>
                      <a:pt x="0" y="21"/>
                    </a:lnTo>
                    <a:lnTo>
                      <a:pt x="37" y="0"/>
                    </a:lnTo>
                    <a:lnTo>
                      <a:pt x="145" y="61"/>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05" name="Freeform 308">
                <a:extLst>
                  <a:ext uri="{FF2B5EF4-FFF2-40B4-BE49-F238E27FC236}">
                    <a16:creationId xmlns:a16="http://schemas.microsoft.com/office/drawing/2014/main" id="{7C8DD6ED-D4CB-03B6-0F7F-04F899E3C41D}"/>
                  </a:ext>
                </a:extLst>
              </p:cNvPr>
              <p:cNvSpPr>
                <a:spLocks/>
              </p:cNvSpPr>
              <p:nvPr/>
            </p:nvSpPr>
            <p:spPr bwMode="auto">
              <a:xfrm>
                <a:off x="1514" y="3229"/>
                <a:ext cx="30" cy="61"/>
              </a:xfrm>
              <a:custGeom>
                <a:avLst/>
                <a:gdLst>
                  <a:gd name="T0" fmla="*/ 31 w 32"/>
                  <a:gd name="T1" fmla="*/ 0 h 64"/>
                  <a:gd name="T2" fmla="*/ 0 w 32"/>
                  <a:gd name="T3" fmla="*/ 18 h 64"/>
                  <a:gd name="T4" fmla="*/ 0 w 32"/>
                  <a:gd name="T5" fmla="*/ 63 h 64"/>
                  <a:gd name="T6" fmla="*/ 31 w 32"/>
                  <a:gd name="T7" fmla="*/ 45 h 64"/>
                  <a:gd name="T8" fmla="*/ 31 w 32"/>
                  <a:gd name="T9" fmla="*/ 0 h 64"/>
                  <a:gd name="T10" fmla="*/ 0 60000 65536"/>
                  <a:gd name="T11" fmla="*/ 0 60000 65536"/>
                  <a:gd name="T12" fmla="*/ 0 60000 65536"/>
                  <a:gd name="T13" fmla="*/ 0 60000 65536"/>
                  <a:gd name="T14" fmla="*/ 0 60000 65536"/>
                  <a:gd name="T15" fmla="*/ 0 w 32"/>
                  <a:gd name="T16" fmla="*/ 0 h 64"/>
                  <a:gd name="T17" fmla="*/ 32 w 32"/>
                  <a:gd name="T18" fmla="*/ 64 h 64"/>
                </a:gdLst>
                <a:ahLst/>
                <a:cxnLst>
                  <a:cxn ang="T10">
                    <a:pos x="T0" y="T1"/>
                  </a:cxn>
                  <a:cxn ang="T11">
                    <a:pos x="T2" y="T3"/>
                  </a:cxn>
                  <a:cxn ang="T12">
                    <a:pos x="T4" y="T5"/>
                  </a:cxn>
                  <a:cxn ang="T13">
                    <a:pos x="T6" y="T7"/>
                  </a:cxn>
                  <a:cxn ang="T14">
                    <a:pos x="T8" y="T9"/>
                  </a:cxn>
                </a:cxnLst>
                <a:rect l="T15" t="T16" r="T17" b="T18"/>
                <a:pathLst>
                  <a:path w="32" h="64">
                    <a:moveTo>
                      <a:pt x="31" y="0"/>
                    </a:moveTo>
                    <a:lnTo>
                      <a:pt x="0" y="18"/>
                    </a:lnTo>
                    <a:lnTo>
                      <a:pt x="0" y="63"/>
                    </a:lnTo>
                    <a:lnTo>
                      <a:pt x="31" y="45"/>
                    </a:lnTo>
                    <a:lnTo>
                      <a:pt x="31"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06" name="Freeform 309">
                <a:extLst>
                  <a:ext uri="{FF2B5EF4-FFF2-40B4-BE49-F238E27FC236}">
                    <a16:creationId xmlns:a16="http://schemas.microsoft.com/office/drawing/2014/main" id="{C1B0CC2D-0C78-765B-ADB0-8B110B96F633}"/>
                  </a:ext>
                </a:extLst>
              </p:cNvPr>
              <p:cNvSpPr>
                <a:spLocks/>
              </p:cNvSpPr>
              <p:nvPr/>
            </p:nvSpPr>
            <p:spPr bwMode="auto">
              <a:xfrm>
                <a:off x="1248" y="3104"/>
                <a:ext cx="54" cy="68"/>
              </a:xfrm>
              <a:custGeom>
                <a:avLst/>
                <a:gdLst>
                  <a:gd name="T0" fmla="*/ 58 w 59"/>
                  <a:gd name="T1" fmla="*/ 0 h 71"/>
                  <a:gd name="T2" fmla="*/ 58 w 59"/>
                  <a:gd name="T3" fmla="*/ 70 h 71"/>
                  <a:gd name="T4" fmla="*/ 0 w 59"/>
                  <a:gd name="T5" fmla="*/ 36 h 71"/>
                  <a:gd name="T6" fmla="*/ 58 w 59"/>
                  <a:gd name="T7" fmla="*/ 0 h 71"/>
                  <a:gd name="T8" fmla="*/ 0 60000 65536"/>
                  <a:gd name="T9" fmla="*/ 0 60000 65536"/>
                  <a:gd name="T10" fmla="*/ 0 60000 65536"/>
                  <a:gd name="T11" fmla="*/ 0 60000 65536"/>
                  <a:gd name="T12" fmla="*/ 0 w 59"/>
                  <a:gd name="T13" fmla="*/ 0 h 71"/>
                  <a:gd name="T14" fmla="*/ 59 w 59"/>
                  <a:gd name="T15" fmla="*/ 71 h 71"/>
                </a:gdLst>
                <a:ahLst/>
                <a:cxnLst>
                  <a:cxn ang="T8">
                    <a:pos x="T0" y="T1"/>
                  </a:cxn>
                  <a:cxn ang="T9">
                    <a:pos x="T2" y="T3"/>
                  </a:cxn>
                  <a:cxn ang="T10">
                    <a:pos x="T4" y="T5"/>
                  </a:cxn>
                  <a:cxn ang="T11">
                    <a:pos x="T6" y="T7"/>
                  </a:cxn>
                </a:cxnLst>
                <a:rect l="T12" t="T13" r="T14" b="T15"/>
                <a:pathLst>
                  <a:path w="59" h="71">
                    <a:moveTo>
                      <a:pt x="58" y="0"/>
                    </a:moveTo>
                    <a:lnTo>
                      <a:pt x="58" y="70"/>
                    </a:lnTo>
                    <a:lnTo>
                      <a:pt x="0" y="36"/>
                    </a:lnTo>
                    <a:lnTo>
                      <a:pt x="58"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07" name="Freeform 310">
                <a:extLst>
                  <a:ext uri="{FF2B5EF4-FFF2-40B4-BE49-F238E27FC236}">
                    <a16:creationId xmlns:a16="http://schemas.microsoft.com/office/drawing/2014/main" id="{822D301C-887B-D06D-DED3-50EF5D135736}"/>
                  </a:ext>
                </a:extLst>
              </p:cNvPr>
              <p:cNvSpPr>
                <a:spLocks/>
              </p:cNvSpPr>
              <p:nvPr/>
            </p:nvSpPr>
            <p:spPr bwMode="auto">
              <a:xfrm>
                <a:off x="1301" y="3004"/>
                <a:ext cx="166" cy="167"/>
              </a:xfrm>
              <a:custGeom>
                <a:avLst/>
                <a:gdLst>
                  <a:gd name="T0" fmla="*/ 180 w 181"/>
                  <a:gd name="T1" fmla="*/ 69 h 175"/>
                  <a:gd name="T2" fmla="*/ 0 w 181"/>
                  <a:gd name="T3" fmla="*/ 174 h 175"/>
                  <a:gd name="T4" fmla="*/ 0 w 181"/>
                  <a:gd name="T5" fmla="*/ 104 h 175"/>
                  <a:gd name="T6" fmla="*/ 180 w 181"/>
                  <a:gd name="T7" fmla="*/ 0 h 175"/>
                  <a:gd name="T8" fmla="*/ 180 w 181"/>
                  <a:gd name="T9" fmla="*/ 69 h 175"/>
                  <a:gd name="T10" fmla="*/ 0 60000 65536"/>
                  <a:gd name="T11" fmla="*/ 0 60000 65536"/>
                  <a:gd name="T12" fmla="*/ 0 60000 65536"/>
                  <a:gd name="T13" fmla="*/ 0 60000 65536"/>
                  <a:gd name="T14" fmla="*/ 0 60000 65536"/>
                  <a:gd name="T15" fmla="*/ 0 w 181"/>
                  <a:gd name="T16" fmla="*/ 0 h 175"/>
                  <a:gd name="T17" fmla="*/ 181 w 181"/>
                  <a:gd name="T18" fmla="*/ 175 h 175"/>
                </a:gdLst>
                <a:ahLst/>
                <a:cxnLst>
                  <a:cxn ang="T10">
                    <a:pos x="T0" y="T1"/>
                  </a:cxn>
                  <a:cxn ang="T11">
                    <a:pos x="T2" y="T3"/>
                  </a:cxn>
                  <a:cxn ang="T12">
                    <a:pos x="T4" y="T5"/>
                  </a:cxn>
                  <a:cxn ang="T13">
                    <a:pos x="T6" y="T7"/>
                  </a:cxn>
                  <a:cxn ang="T14">
                    <a:pos x="T8" y="T9"/>
                  </a:cxn>
                </a:cxnLst>
                <a:rect l="T15" t="T16" r="T17" b="T18"/>
                <a:pathLst>
                  <a:path w="181" h="175">
                    <a:moveTo>
                      <a:pt x="180" y="69"/>
                    </a:moveTo>
                    <a:lnTo>
                      <a:pt x="0" y="174"/>
                    </a:lnTo>
                    <a:lnTo>
                      <a:pt x="0" y="104"/>
                    </a:lnTo>
                    <a:lnTo>
                      <a:pt x="180" y="0"/>
                    </a:lnTo>
                    <a:lnTo>
                      <a:pt x="180" y="69"/>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08" name="Freeform 311">
                <a:extLst>
                  <a:ext uri="{FF2B5EF4-FFF2-40B4-BE49-F238E27FC236}">
                    <a16:creationId xmlns:a16="http://schemas.microsoft.com/office/drawing/2014/main" id="{7A9D3B0D-D051-9BCE-0140-622CCB9853C5}"/>
                  </a:ext>
                </a:extLst>
              </p:cNvPr>
              <p:cNvSpPr>
                <a:spLocks/>
              </p:cNvSpPr>
              <p:nvPr/>
            </p:nvSpPr>
            <p:spPr bwMode="auto">
              <a:xfrm>
                <a:off x="1321" y="3149"/>
                <a:ext cx="55" cy="66"/>
              </a:xfrm>
              <a:custGeom>
                <a:avLst/>
                <a:gdLst>
                  <a:gd name="T0" fmla="*/ 58 w 59"/>
                  <a:gd name="T1" fmla="*/ 0 h 70"/>
                  <a:gd name="T2" fmla="*/ 58 w 59"/>
                  <a:gd name="T3" fmla="*/ 69 h 70"/>
                  <a:gd name="T4" fmla="*/ 0 w 59"/>
                  <a:gd name="T5" fmla="*/ 35 h 70"/>
                  <a:gd name="T6" fmla="*/ 58 w 59"/>
                  <a:gd name="T7" fmla="*/ 0 h 70"/>
                  <a:gd name="T8" fmla="*/ 0 60000 65536"/>
                  <a:gd name="T9" fmla="*/ 0 60000 65536"/>
                  <a:gd name="T10" fmla="*/ 0 60000 65536"/>
                  <a:gd name="T11" fmla="*/ 0 60000 65536"/>
                  <a:gd name="T12" fmla="*/ 0 w 59"/>
                  <a:gd name="T13" fmla="*/ 0 h 70"/>
                  <a:gd name="T14" fmla="*/ 59 w 59"/>
                  <a:gd name="T15" fmla="*/ 70 h 70"/>
                </a:gdLst>
                <a:ahLst/>
                <a:cxnLst>
                  <a:cxn ang="T8">
                    <a:pos x="T0" y="T1"/>
                  </a:cxn>
                  <a:cxn ang="T9">
                    <a:pos x="T2" y="T3"/>
                  </a:cxn>
                  <a:cxn ang="T10">
                    <a:pos x="T4" y="T5"/>
                  </a:cxn>
                  <a:cxn ang="T11">
                    <a:pos x="T6" y="T7"/>
                  </a:cxn>
                </a:cxnLst>
                <a:rect l="T12" t="T13" r="T14" b="T15"/>
                <a:pathLst>
                  <a:path w="59" h="70">
                    <a:moveTo>
                      <a:pt x="58" y="0"/>
                    </a:moveTo>
                    <a:lnTo>
                      <a:pt x="58" y="69"/>
                    </a:lnTo>
                    <a:lnTo>
                      <a:pt x="0" y="35"/>
                    </a:lnTo>
                    <a:lnTo>
                      <a:pt x="58"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09" name="Freeform 312">
                <a:extLst>
                  <a:ext uri="{FF2B5EF4-FFF2-40B4-BE49-F238E27FC236}">
                    <a16:creationId xmlns:a16="http://schemas.microsoft.com/office/drawing/2014/main" id="{21CC5239-B829-82F3-F2BD-0920C70B958A}"/>
                  </a:ext>
                </a:extLst>
              </p:cNvPr>
              <p:cNvSpPr>
                <a:spLocks/>
              </p:cNvSpPr>
              <p:nvPr/>
            </p:nvSpPr>
            <p:spPr bwMode="auto">
              <a:xfrm>
                <a:off x="1375" y="3048"/>
                <a:ext cx="167" cy="167"/>
              </a:xfrm>
              <a:custGeom>
                <a:avLst/>
                <a:gdLst>
                  <a:gd name="T0" fmla="*/ 181 w 182"/>
                  <a:gd name="T1" fmla="*/ 70 h 176"/>
                  <a:gd name="T2" fmla="*/ 0 w 182"/>
                  <a:gd name="T3" fmla="*/ 175 h 176"/>
                  <a:gd name="T4" fmla="*/ 0 w 182"/>
                  <a:gd name="T5" fmla="*/ 105 h 176"/>
                  <a:gd name="T6" fmla="*/ 181 w 182"/>
                  <a:gd name="T7" fmla="*/ 0 h 176"/>
                  <a:gd name="T8" fmla="*/ 181 w 182"/>
                  <a:gd name="T9" fmla="*/ 70 h 176"/>
                  <a:gd name="T10" fmla="*/ 0 60000 65536"/>
                  <a:gd name="T11" fmla="*/ 0 60000 65536"/>
                  <a:gd name="T12" fmla="*/ 0 60000 65536"/>
                  <a:gd name="T13" fmla="*/ 0 60000 65536"/>
                  <a:gd name="T14" fmla="*/ 0 60000 65536"/>
                  <a:gd name="T15" fmla="*/ 0 w 182"/>
                  <a:gd name="T16" fmla="*/ 0 h 176"/>
                  <a:gd name="T17" fmla="*/ 182 w 182"/>
                  <a:gd name="T18" fmla="*/ 176 h 176"/>
                </a:gdLst>
                <a:ahLst/>
                <a:cxnLst>
                  <a:cxn ang="T10">
                    <a:pos x="T0" y="T1"/>
                  </a:cxn>
                  <a:cxn ang="T11">
                    <a:pos x="T2" y="T3"/>
                  </a:cxn>
                  <a:cxn ang="T12">
                    <a:pos x="T4" y="T5"/>
                  </a:cxn>
                  <a:cxn ang="T13">
                    <a:pos x="T6" y="T7"/>
                  </a:cxn>
                  <a:cxn ang="T14">
                    <a:pos x="T8" y="T9"/>
                  </a:cxn>
                </a:cxnLst>
                <a:rect l="T15" t="T16" r="T17" b="T18"/>
                <a:pathLst>
                  <a:path w="182" h="176">
                    <a:moveTo>
                      <a:pt x="181" y="70"/>
                    </a:moveTo>
                    <a:lnTo>
                      <a:pt x="0" y="175"/>
                    </a:lnTo>
                    <a:lnTo>
                      <a:pt x="0" y="105"/>
                    </a:lnTo>
                    <a:lnTo>
                      <a:pt x="181" y="0"/>
                    </a:lnTo>
                    <a:lnTo>
                      <a:pt x="181" y="7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10" name="Freeform 313">
                <a:extLst>
                  <a:ext uri="{FF2B5EF4-FFF2-40B4-BE49-F238E27FC236}">
                    <a16:creationId xmlns:a16="http://schemas.microsoft.com/office/drawing/2014/main" id="{76A3865F-26D9-D139-B5AE-1CA652B559EB}"/>
                  </a:ext>
                </a:extLst>
              </p:cNvPr>
              <p:cNvSpPr>
                <a:spLocks/>
              </p:cNvSpPr>
              <p:nvPr/>
            </p:nvSpPr>
            <p:spPr bwMode="auto">
              <a:xfrm>
                <a:off x="1396" y="3194"/>
                <a:ext cx="53" cy="65"/>
              </a:xfrm>
              <a:custGeom>
                <a:avLst/>
                <a:gdLst>
                  <a:gd name="T0" fmla="*/ 57 w 58"/>
                  <a:gd name="T1" fmla="*/ 0 h 69"/>
                  <a:gd name="T2" fmla="*/ 57 w 58"/>
                  <a:gd name="T3" fmla="*/ 68 h 69"/>
                  <a:gd name="T4" fmla="*/ 0 w 58"/>
                  <a:gd name="T5" fmla="*/ 35 h 69"/>
                  <a:gd name="T6" fmla="*/ 57 w 58"/>
                  <a:gd name="T7" fmla="*/ 0 h 69"/>
                  <a:gd name="T8" fmla="*/ 0 60000 65536"/>
                  <a:gd name="T9" fmla="*/ 0 60000 65536"/>
                  <a:gd name="T10" fmla="*/ 0 60000 65536"/>
                  <a:gd name="T11" fmla="*/ 0 60000 65536"/>
                  <a:gd name="T12" fmla="*/ 0 w 58"/>
                  <a:gd name="T13" fmla="*/ 0 h 69"/>
                  <a:gd name="T14" fmla="*/ 58 w 58"/>
                  <a:gd name="T15" fmla="*/ 69 h 69"/>
                </a:gdLst>
                <a:ahLst/>
                <a:cxnLst>
                  <a:cxn ang="T8">
                    <a:pos x="T0" y="T1"/>
                  </a:cxn>
                  <a:cxn ang="T9">
                    <a:pos x="T2" y="T3"/>
                  </a:cxn>
                  <a:cxn ang="T10">
                    <a:pos x="T4" y="T5"/>
                  </a:cxn>
                  <a:cxn ang="T11">
                    <a:pos x="T6" y="T7"/>
                  </a:cxn>
                </a:cxnLst>
                <a:rect l="T12" t="T13" r="T14" b="T15"/>
                <a:pathLst>
                  <a:path w="58" h="69">
                    <a:moveTo>
                      <a:pt x="57" y="0"/>
                    </a:moveTo>
                    <a:lnTo>
                      <a:pt x="57" y="68"/>
                    </a:lnTo>
                    <a:lnTo>
                      <a:pt x="0" y="35"/>
                    </a:lnTo>
                    <a:lnTo>
                      <a:pt x="57"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11" name="Freeform 314">
                <a:extLst>
                  <a:ext uri="{FF2B5EF4-FFF2-40B4-BE49-F238E27FC236}">
                    <a16:creationId xmlns:a16="http://schemas.microsoft.com/office/drawing/2014/main" id="{871EBA21-106E-0DF3-3036-ABADA27B2BFD}"/>
                  </a:ext>
                </a:extLst>
              </p:cNvPr>
              <p:cNvSpPr>
                <a:spLocks/>
              </p:cNvSpPr>
              <p:nvPr/>
            </p:nvSpPr>
            <p:spPr bwMode="auto">
              <a:xfrm>
                <a:off x="1449" y="3095"/>
                <a:ext cx="167" cy="164"/>
              </a:xfrm>
              <a:custGeom>
                <a:avLst/>
                <a:gdLst>
                  <a:gd name="T0" fmla="*/ 181 w 182"/>
                  <a:gd name="T1" fmla="*/ 68 h 173"/>
                  <a:gd name="T2" fmla="*/ 0 w 182"/>
                  <a:gd name="T3" fmla="*/ 172 h 173"/>
                  <a:gd name="T4" fmla="*/ 0 w 182"/>
                  <a:gd name="T5" fmla="*/ 103 h 173"/>
                  <a:gd name="T6" fmla="*/ 181 w 182"/>
                  <a:gd name="T7" fmla="*/ 0 h 173"/>
                  <a:gd name="T8" fmla="*/ 181 w 182"/>
                  <a:gd name="T9" fmla="*/ 68 h 173"/>
                  <a:gd name="T10" fmla="*/ 0 60000 65536"/>
                  <a:gd name="T11" fmla="*/ 0 60000 65536"/>
                  <a:gd name="T12" fmla="*/ 0 60000 65536"/>
                  <a:gd name="T13" fmla="*/ 0 60000 65536"/>
                  <a:gd name="T14" fmla="*/ 0 60000 65536"/>
                  <a:gd name="T15" fmla="*/ 0 w 182"/>
                  <a:gd name="T16" fmla="*/ 0 h 173"/>
                  <a:gd name="T17" fmla="*/ 182 w 182"/>
                  <a:gd name="T18" fmla="*/ 173 h 173"/>
                </a:gdLst>
                <a:ahLst/>
                <a:cxnLst>
                  <a:cxn ang="T10">
                    <a:pos x="T0" y="T1"/>
                  </a:cxn>
                  <a:cxn ang="T11">
                    <a:pos x="T2" y="T3"/>
                  </a:cxn>
                  <a:cxn ang="T12">
                    <a:pos x="T4" y="T5"/>
                  </a:cxn>
                  <a:cxn ang="T13">
                    <a:pos x="T6" y="T7"/>
                  </a:cxn>
                  <a:cxn ang="T14">
                    <a:pos x="T8" y="T9"/>
                  </a:cxn>
                </a:cxnLst>
                <a:rect l="T15" t="T16" r="T17" b="T18"/>
                <a:pathLst>
                  <a:path w="182" h="173">
                    <a:moveTo>
                      <a:pt x="181" y="68"/>
                    </a:moveTo>
                    <a:lnTo>
                      <a:pt x="0" y="172"/>
                    </a:lnTo>
                    <a:lnTo>
                      <a:pt x="0" y="103"/>
                    </a:lnTo>
                    <a:lnTo>
                      <a:pt x="181" y="0"/>
                    </a:lnTo>
                    <a:lnTo>
                      <a:pt x="181" y="68"/>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12" name="Freeform 315">
                <a:extLst>
                  <a:ext uri="{FF2B5EF4-FFF2-40B4-BE49-F238E27FC236}">
                    <a16:creationId xmlns:a16="http://schemas.microsoft.com/office/drawing/2014/main" id="{C90155A2-4461-3354-954C-AD3C7AAB1870}"/>
                  </a:ext>
                </a:extLst>
              </p:cNvPr>
              <p:cNvSpPr>
                <a:spLocks/>
              </p:cNvSpPr>
              <p:nvPr/>
            </p:nvSpPr>
            <p:spPr bwMode="auto">
              <a:xfrm>
                <a:off x="1380" y="3061"/>
                <a:ext cx="152" cy="144"/>
              </a:xfrm>
              <a:custGeom>
                <a:avLst/>
                <a:gdLst>
                  <a:gd name="T0" fmla="*/ 165 w 166"/>
                  <a:gd name="T1" fmla="*/ 55 h 152"/>
                  <a:gd name="T2" fmla="*/ 165 w 166"/>
                  <a:gd name="T3" fmla="*/ 0 h 152"/>
                  <a:gd name="T4" fmla="*/ 0 w 166"/>
                  <a:gd name="T5" fmla="*/ 93 h 152"/>
                  <a:gd name="T6" fmla="*/ 0 w 166"/>
                  <a:gd name="T7" fmla="*/ 151 h 152"/>
                  <a:gd name="T8" fmla="*/ 165 w 166"/>
                  <a:gd name="T9" fmla="*/ 55 h 152"/>
                  <a:gd name="T10" fmla="*/ 0 60000 65536"/>
                  <a:gd name="T11" fmla="*/ 0 60000 65536"/>
                  <a:gd name="T12" fmla="*/ 0 60000 65536"/>
                  <a:gd name="T13" fmla="*/ 0 60000 65536"/>
                  <a:gd name="T14" fmla="*/ 0 60000 65536"/>
                  <a:gd name="T15" fmla="*/ 0 w 166"/>
                  <a:gd name="T16" fmla="*/ 0 h 152"/>
                  <a:gd name="T17" fmla="*/ 166 w 166"/>
                  <a:gd name="T18" fmla="*/ 152 h 152"/>
                </a:gdLst>
                <a:ahLst/>
                <a:cxnLst>
                  <a:cxn ang="T10">
                    <a:pos x="T0" y="T1"/>
                  </a:cxn>
                  <a:cxn ang="T11">
                    <a:pos x="T2" y="T3"/>
                  </a:cxn>
                  <a:cxn ang="T12">
                    <a:pos x="T4" y="T5"/>
                  </a:cxn>
                  <a:cxn ang="T13">
                    <a:pos x="T6" y="T7"/>
                  </a:cxn>
                  <a:cxn ang="T14">
                    <a:pos x="T8" y="T9"/>
                  </a:cxn>
                </a:cxnLst>
                <a:rect l="T15" t="T16" r="T17" b="T18"/>
                <a:pathLst>
                  <a:path w="166" h="152">
                    <a:moveTo>
                      <a:pt x="165" y="55"/>
                    </a:moveTo>
                    <a:lnTo>
                      <a:pt x="165" y="0"/>
                    </a:lnTo>
                    <a:lnTo>
                      <a:pt x="0" y="93"/>
                    </a:lnTo>
                    <a:lnTo>
                      <a:pt x="0" y="151"/>
                    </a:lnTo>
                    <a:lnTo>
                      <a:pt x="165" y="55"/>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13" name="Freeform 316">
                <a:extLst>
                  <a:ext uri="{FF2B5EF4-FFF2-40B4-BE49-F238E27FC236}">
                    <a16:creationId xmlns:a16="http://schemas.microsoft.com/office/drawing/2014/main" id="{3D022F29-0B96-97B6-6A93-B67A64F2E7C0}"/>
                  </a:ext>
                </a:extLst>
              </p:cNvPr>
              <p:cNvSpPr>
                <a:spLocks/>
              </p:cNvSpPr>
              <p:nvPr/>
            </p:nvSpPr>
            <p:spPr bwMode="auto">
              <a:xfrm>
                <a:off x="1568" y="3195"/>
                <a:ext cx="31" cy="61"/>
              </a:xfrm>
              <a:custGeom>
                <a:avLst/>
                <a:gdLst>
                  <a:gd name="T0" fmla="*/ 32 w 33"/>
                  <a:gd name="T1" fmla="*/ 0 h 64"/>
                  <a:gd name="T2" fmla="*/ 0 w 33"/>
                  <a:gd name="T3" fmla="*/ 18 h 64"/>
                  <a:gd name="T4" fmla="*/ 0 w 33"/>
                  <a:gd name="T5" fmla="*/ 63 h 64"/>
                  <a:gd name="T6" fmla="*/ 32 w 33"/>
                  <a:gd name="T7" fmla="*/ 45 h 64"/>
                  <a:gd name="T8" fmla="*/ 32 w 33"/>
                  <a:gd name="T9" fmla="*/ 0 h 64"/>
                  <a:gd name="T10" fmla="*/ 0 60000 65536"/>
                  <a:gd name="T11" fmla="*/ 0 60000 65536"/>
                  <a:gd name="T12" fmla="*/ 0 60000 65536"/>
                  <a:gd name="T13" fmla="*/ 0 60000 65536"/>
                  <a:gd name="T14" fmla="*/ 0 60000 65536"/>
                  <a:gd name="T15" fmla="*/ 0 w 33"/>
                  <a:gd name="T16" fmla="*/ 0 h 64"/>
                  <a:gd name="T17" fmla="*/ 33 w 33"/>
                  <a:gd name="T18" fmla="*/ 64 h 64"/>
                </a:gdLst>
                <a:ahLst/>
                <a:cxnLst>
                  <a:cxn ang="T10">
                    <a:pos x="T0" y="T1"/>
                  </a:cxn>
                  <a:cxn ang="T11">
                    <a:pos x="T2" y="T3"/>
                  </a:cxn>
                  <a:cxn ang="T12">
                    <a:pos x="T4" y="T5"/>
                  </a:cxn>
                  <a:cxn ang="T13">
                    <a:pos x="T6" y="T7"/>
                  </a:cxn>
                  <a:cxn ang="T14">
                    <a:pos x="T8" y="T9"/>
                  </a:cxn>
                </a:cxnLst>
                <a:rect l="T15" t="T16" r="T17" b="T18"/>
                <a:pathLst>
                  <a:path w="33" h="64">
                    <a:moveTo>
                      <a:pt x="32" y="0"/>
                    </a:moveTo>
                    <a:lnTo>
                      <a:pt x="0" y="18"/>
                    </a:lnTo>
                    <a:lnTo>
                      <a:pt x="0" y="63"/>
                    </a:lnTo>
                    <a:lnTo>
                      <a:pt x="32" y="45"/>
                    </a:lnTo>
                    <a:lnTo>
                      <a:pt x="32"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14" name="Freeform 317">
                <a:extLst>
                  <a:ext uri="{FF2B5EF4-FFF2-40B4-BE49-F238E27FC236}">
                    <a16:creationId xmlns:a16="http://schemas.microsoft.com/office/drawing/2014/main" id="{2CA67152-B028-9016-129A-31880BEEDDAB}"/>
                  </a:ext>
                </a:extLst>
              </p:cNvPr>
              <p:cNvSpPr>
                <a:spLocks/>
              </p:cNvSpPr>
              <p:nvPr/>
            </p:nvSpPr>
            <p:spPr bwMode="auto">
              <a:xfrm>
                <a:off x="1454" y="3106"/>
                <a:ext cx="152" cy="145"/>
              </a:xfrm>
              <a:custGeom>
                <a:avLst/>
                <a:gdLst>
                  <a:gd name="T0" fmla="*/ 165 w 166"/>
                  <a:gd name="T1" fmla="*/ 55 h 152"/>
                  <a:gd name="T2" fmla="*/ 165 w 166"/>
                  <a:gd name="T3" fmla="*/ 0 h 152"/>
                  <a:gd name="T4" fmla="*/ 0 w 166"/>
                  <a:gd name="T5" fmla="*/ 93 h 152"/>
                  <a:gd name="T6" fmla="*/ 0 w 166"/>
                  <a:gd name="T7" fmla="*/ 151 h 152"/>
                  <a:gd name="T8" fmla="*/ 165 w 166"/>
                  <a:gd name="T9" fmla="*/ 55 h 152"/>
                  <a:gd name="T10" fmla="*/ 0 60000 65536"/>
                  <a:gd name="T11" fmla="*/ 0 60000 65536"/>
                  <a:gd name="T12" fmla="*/ 0 60000 65536"/>
                  <a:gd name="T13" fmla="*/ 0 60000 65536"/>
                  <a:gd name="T14" fmla="*/ 0 60000 65536"/>
                  <a:gd name="T15" fmla="*/ 0 w 166"/>
                  <a:gd name="T16" fmla="*/ 0 h 152"/>
                  <a:gd name="T17" fmla="*/ 166 w 166"/>
                  <a:gd name="T18" fmla="*/ 152 h 152"/>
                </a:gdLst>
                <a:ahLst/>
                <a:cxnLst>
                  <a:cxn ang="T10">
                    <a:pos x="T0" y="T1"/>
                  </a:cxn>
                  <a:cxn ang="T11">
                    <a:pos x="T2" y="T3"/>
                  </a:cxn>
                  <a:cxn ang="T12">
                    <a:pos x="T4" y="T5"/>
                  </a:cxn>
                  <a:cxn ang="T13">
                    <a:pos x="T6" y="T7"/>
                  </a:cxn>
                  <a:cxn ang="T14">
                    <a:pos x="T8" y="T9"/>
                  </a:cxn>
                </a:cxnLst>
                <a:rect l="T15" t="T16" r="T17" b="T18"/>
                <a:pathLst>
                  <a:path w="166" h="152">
                    <a:moveTo>
                      <a:pt x="165" y="55"/>
                    </a:moveTo>
                    <a:lnTo>
                      <a:pt x="165" y="0"/>
                    </a:lnTo>
                    <a:lnTo>
                      <a:pt x="0" y="93"/>
                    </a:lnTo>
                    <a:lnTo>
                      <a:pt x="0" y="151"/>
                    </a:lnTo>
                    <a:lnTo>
                      <a:pt x="165" y="55"/>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15" name="Freeform 318">
                <a:extLst>
                  <a:ext uri="{FF2B5EF4-FFF2-40B4-BE49-F238E27FC236}">
                    <a16:creationId xmlns:a16="http://schemas.microsoft.com/office/drawing/2014/main" id="{64FDCB08-4022-E4A9-2CCB-C52FDF56E1B9}"/>
                  </a:ext>
                </a:extLst>
              </p:cNvPr>
              <p:cNvSpPr>
                <a:spLocks/>
              </p:cNvSpPr>
              <p:nvPr/>
            </p:nvSpPr>
            <p:spPr bwMode="auto">
              <a:xfrm>
                <a:off x="1303" y="3017"/>
                <a:ext cx="152" cy="145"/>
              </a:xfrm>
              <a:custGeom>
                <a:avLst/>
                <a:gdLst>
                  <a:gd name="T0" fmla="*/ 165 w 166"/>
                  <a:gd name="T1" fmla="*/ 55 h 153"/>
                  <a:gd name="T2" fmla="*/ 165 w 166"/>
                  <a:gd name="T3" fmla="*/ 0 h 153"/>
                  <a:gd name="T4" fmla="*/ 0 w 166"/>
                  <a:gd name="T5" fmla="*/ 93 h 153"/>
                  <a:gd name="T6" fmla="*/ 0 w 166"/>
                  <a:gd name="T7" fmla="*/ 152 h 153"/>
                  <a:gd name="T8" fmla="*/ 165 w 166"/>
                  <a:gd name="T9" fmla="*/ 55 h 153"/>
                  <a:gd name="T10" fmla="*/ 0 60000 65536"/>
                  <a:gd name="T11" fmla="*/ 0 60000 65536"/>
                  <a:gd name="T12" fmla="*/ 0 60000 65536"/>
                  <a:gd name="T13" fmla="*/ 0 60000 65536"/>
                  <a:gd name="T14" fmla="*/ 0 60000 65536"/>
                  <a:gd name="T15" fmla="*/ 0 w 166"/>
                  <a:gd name="T16" fmla="*/ 0 h 153"/>
                  <a:gd name="T17" fmla="*/ 166 w 166"/>
                  <a:gd name="T18" fmla="*/ 153 h 153"/>
                </a:gdLst>
                <a:ahLst/>
                <a:cxnLst>
                  <a:cxn ang="T10">
                    <a:pos x="T0" y="T1"/>
                  </a:cxn>
                  <a:cxn ang="T11">
                    <a:pos x="T2" y="T3"/>
                  </a:cxn>
                  <a:cxn ang="T12">
                    <a:pos x="T4" y="T5"/>
                  </a:cxn>
                  <a:cxn ang="T13">
                    <a:pos x="T6" y="T7"/>
                  </a:cxn>
                  <a:cxn ang="T14">
                    <a:pos x="T8" y="T9"/>
                  </a:cxn>
                </a:cxnLst>
                <a:rect l="T15" t="T16" r="T17" b="T18"/>
                <a:pathLst>
                  <a:path w="166" h="153">
                    <a:moveTo>
                      <a:pt x="165" y="55"/>
                    </a:moveTo>
                    <a:lnTo>
                      <a:pt x="165" y="0"/>
                    </a:lnTo>
                    <a:lnTo>
                      <a:pt x="0" y="93"/>
                    </a:lnTo>
                    <a:lnTo>
                      <a:pt x="0" y="152"/>
                    </a:lnTo>
                    <a:lnTo>
                      <a:pt x="165" y="55"/>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nvGrpSpPr>
              <p:cNvPr id="24416" name="Group 319">
                <a:extLst>
                  <a:ext uri="{FF2B5EF4-FFF2-40B4-BE49-F238E27FC236}">
                    <a16:creationId xmlns:a16="http://schemas.microsoft.com/office/drawing/2014/main" id="{04321B18-0B7D-D933-ABC0-2304C351D03B}"/>
                  </a:ext>
                </a:extLst>
              </p:cNvPr>
              <p:cNvGrpSpPr>
                <a:grpSpLocks/>
              </p:cNvGrpSpPr>
              <p:nvPr/>
            </p:nvGrpSpPr>
            <p:grpSpPr bwMode="auto">
              <a:xfrm>
                <a:off x="1488" y="3264"/>
                <a:ext cx="149" cy="130"/>
                <a:chOff x="2587" y="2873"/>
                <a:chExt cx="149" cy="130"/>
              </a:xfrm>
            </p:grpSpPr>
            <p:sp>
              <p:nvSpPr>
                <p:cNvPr id="24417" name="Line 320">
                  <a:extLst>
                    <a:ext uri="{FF2B5EF4-FFF2-40B4-BE49-F238E27FC236}">
                      <a16:creationId xmlns:a16="http://schemas.microsoft.com/office/drawing/2014/main" id="{B1E3CA60-3E1A-36D2-5446-1132C8FBA886}"/>
                    </a:ext>
                  </a:extLst>
                </p:cNvPr>
                <p:cNvSpPr>
                  <a:spLocks noChangeShapeType="1"/>
                </p:cNvSpPr>
                <p:nvPr/>
              </p:nvSpPr>
              <p:spPr bwMode="auto">
                <a:xfrm flipV="1">
                  <a:off x="2662" y="2954"/>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418" name="Freeform 321">
                  <a:extLst>
                    <a:ext uri="{FF2B5EF4-FFF2-40B4-BE49-F238E27FC236}">
                      <a16:creationId xmlns:a16="http://schemas.microsoft.com/office/drawing/2014/main" id="{DBD6DF31-B0F4-DE59-7C7A-03E053C7E5B7}"/>
                    </a:ext>
                  </a:extLst>
                </p:cNvPr>
                <p:cNvSpPr>
                  <a:spLocks/>
                </p:cNvSpPr>
                <p:nvPr/>
              </p:nvSpPr>
              <p:spPr bwMode="auto">
                <a:xfrm>
                  <a:off x="2658" y="2960"/>
                  <a:ext cx="16" cy="16"/>
                </a:xfrm>
                <a:custGeom>
                  <a:avLst/>
                  <a:gdLst>
                    <a:gd name="T0" fmla="*/ 9 w 17"/>
                    <a:gd name="T1" fmla="*/ 13 h 17"/>
                    <a:gd name="T2" fmla="*/ 16 w 17"/>
                    <a:gd name="T3" fmla="*/ 11 h 17"/>
                    <a:gd name="T4" fmla="*/ 16 w 17"/>
                    <a:gd name="T5" fmla="*/ 9 h 17"/>
                    <a:gd name="T6" fmla="*/ 16 w 17"/>
                    <a:gd name="T7" fmla="*/ 4 h 17"/>
                    <a:gd name="T8" fmla="*/ 12 w 17"/>
                    <a:gd name="T9" fmla="*/ 2 h 17"/>
                    <a:gd name="T10" fmla="*/ 9 w 17"/>
                    <a:gd name="T11" fmla="*/ 0 h 17"/>
                    <a:gd name="T12" fmla="*/ 6 w 17"/>
                    <a:gd name="T13" fmla="*/ 0 h 17"/>
                    <a:gd name="T14" fmla="*/ 0 w 17"/>
                    <a:gd name="T15" fmla="*/ 2 h 17"/>
                    <a:gd name="T16" fmla="*/ 0 w 17"/>
                    <a:gd name="T17" fmla="*/ 4 h 17"/>
                    <a:gd name="T18" fmla="*/ 0 w 17"/>
                    <a:gd name="T19" fmla="*/ 9 h 17"/>
                    <a:gd name="T20" fmla="*/ 3 w 17"/>
                    <a:gd name="T21" fmla="*/ 11 h 17"/>
                    <a:gd name="T22" fmla="*/ 6 w 17"/>
                    <a:gd name="T23" fmla="*/ 13 h 17"/>
                    <a:gd name="T24" fmla="*/ 6 w 17"/>
                    <a:gd name="T25" fmla="*/ 16 h 17"/>
                    <a:gd name="T26" fmla="*/ 9 w 17"/>
                    <a:gd name="T27" fmla="*/ 13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9" y="13"/>
                      </a:moveTo>
                      <a:lnTo>
                        <a:pt x="16" y="11"/>
                      </a:lnTo>
                      <a:lnTo>
                        <a:pt x="16" y="9"/>
                      </a:lnTo>
                      <a:lnTo>
                        <a:pt x="16" y="4"/>
                      </a:lnTo>
                      <a:lnTo>
                        <a:pt x="12" y="2"/>
                      </a:lnTo>
                      <a:lnTo>
                        <a:pt x="9" y="0"/>
                      </a:lnTo>
                      <a:lnTo>
                        <a:pt x="6" y="0"/>
                      </a:lnTo>
                      <a:lnTo>
                        <a:pt x="0" y="2"/>
                      </a:lnTo>
                      <a:lnTo>
                        <a:pt x="0" y="4"/>
                      </a:lnTo>
                      <a:lnTo>
                        <a:pt x="0" y="9"/>
                      </a:lnTo>
                      <a:lnTo>
                        <a:pt x="3" y="11"/>
                      </a:lnTo>
                      <a:lnTo>
                        <a:pt x="6" y="13"/>
                      </a:lnTo>
                      <a:lnTo>
                        <a:pt x="6" y="16"/>
                      </a:lnTo>
                      <a:lnTo>
                        <a:pt x="9" y="13"/>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19" name="Freeform 322">
                  <a:extLst>
                    <a:ext uri="{FF2B5EF4-FFF2-40B4-BE49-F238E27FC236}">
                      <a16:creationId xmlns:a16="http://schemas.microsoft.com/office/drawing/2014/main" id="{EF303980-6965-4C35-E7A9-0E2B67E96DA6}"/>
                    </a:ext>
                  </a:extLst>
                </p:cNvPr>
                <p:cNvSpPr>
                  <a:spLocks/>
                </p:cNvSpPr>
                <p:nvPr/>
              </p:nvSpPr>
              <p:spPr bwMode="auto">
                <a:xfrm>
                  <a:off x="2658" y="2961"/>
                  <a:ext cx="16" cy="16"/>
                </a:xfrm>
                <a:custGeom>
                  <a:avLst/>
                  <a:gdLst>
                    <a:gd name="T0" fmla="*/ 0 w 17"/>
                    <a:gd name="T1" fmla="*/ 8 h 17"/>
                    <a:gd name="T2" fmla="*/ 0 w 17"/>
                    <a:gd name="T3" fmla="*/ 2 h 17"/>
                    <a:gd name="T4" fmla="*/ 0 w 17"/>
                    <a:gd name="T5" fmla="*/ 0 h 17"/>
                    <a:gd name="T6" fmla="*/ 4 w 17"/>
                    <a:gd name="T7" fmla="*/ 0 h 17"/>
                    <a:gd name="T8" fmla="*/ 8 w 17"/>
                    <a:gd name="T9" fmla="*/ 0 h 17"/>
                    <a:gd name="T10" fmla="*/ 12 w 17"/>
                    <a:gd name="T11" fmla="*/ 5 h 17"/>
                    <a:gd name="T12" fmla="*/ 16 w 17"/>
                    <a:gd name="T13" fmla="*/ 10 h 17"/>
                    <a:gd name="T14" fmla="*/ 16 w 17"/>
                    <a:gd name="T15" fmla="*/ 13 h 17"/>
                    <a:gd name="T16" fmla="*/ 12 w 17"/>
                    <a:gd name="T17" fmla="*/ 13 h 17"/>
                    <a:gd name="T18" fmla="*/ 8 w 17"/>
                    <a:gd name="T19" fmla="*/ 16 h 17"/>
                    <a:gd name="T20" fmla="*/ 8 w 17"/>
                    <a:gd name="T21" fmla="*/ 13 h 17"/>
                    <a:gd name="T22" fmla="*/ 0 w 17"/>
                    <a:gd name="T23" fmla="*/ 8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0" y="8"/>
                      </a:moveTo>
                      <a:lnTo>
                        <a:pt x="0" y="2"/>
                      </a:lnTo>
                      <a:lnTo>
                        <a:pt x="0" y="0"/>
                      </a:lnTo>
                      <a:lnTo>
                        <a:pt x="4" y="0"/>
                      </a:lnTo>
                      <a:lnTo>
                        <a:pt x="8" y="0"/>
                      </a:lnTo>
                      <a:lnTo>
                        <a:pt x="12" y="5"/>
                      </a:lnTo>
                      <a:lnTo>
                        <a:pt x="16" y="10"/>
                      </a:lnTo>
                      <a:lnTo>
                        <a:pt x="16" y="13"/>
                      </a:lnTo>
                      <a:lnTo>
                        <a:pt x="12" y="13"/>
                      </a:lnTo>
                      <a:lnTo>
                        <a:pt x="8" y="16"/>
                      </a:lnTo>
                      <a:lnTo>
                        <a:pt x="8" y="13"/>
                      </a:lnTo>
                      <a:lnTo>
                        <a:pt x="0" y="8"/>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20" name="Freeform 323">
                  <a:extLst>
                    <a:ext uri="{FF2B5EF4-FFF2-40B4-BE49-F238E27FC236}">
                      <a16:creationId xmlns:a16="http://schemas.microsoft.com/office/drawing/2014/main" id="{19C14874-81B3-C831-EE2C-77DF4F33DE13}"/>
                    </a:ext>
                  </a:extLst>
                </p:cNvPr>
                <p:cNvSpPr>
                  <a:spLocks/>
                </p:cNvSpPr>
                <p:nvPr/>
              </p:nvSpPr>
              <p:spPr bwMode="auto">
                <a:xfrm>
                  <a:off x="2668" y="2960"/>
                  <a:ext cx="16" cy="16"/>
                </a:xfrm>
                <a:custGeom>
                  <a:avLst/>
                  <a:gdLst>
                    <a:gd name="T0" fmla="*/ 9 w 17"/>
                    <a:gd name="T1" fmla="*/ 16 h 17"/>
                    <a:gd name="T2" fmla="*/ 13 w 17"/>
                    <a:gd name="T3" fmla="*/ 13 h 17"/>
                    <a:gd name="T4" fmla="*/ 14 w 17"/>
                    <a:gd name="T5" fmla="*/ 12 h 17"/>
                    <a:gd name="T6" fmla="*/ 16 w 17"/>
                    <a:gd name="T7" fmla="*/ 12 h 17"/>
                    <a:gd name="T8" fmla="*/ 16 w 17"/>
                    <a:gd name="T9" fmla="*/ 10 h 17"/>
                    <a:gd name="T10" fmla="*/ 16 w 17"/>
                    <a:gd name="T11" fmla="*/ 8 h 17"/>
                    <a:gd name="T12" fmla="*/ 13 w 17"/>
                    <a:gd name="T13" fmla="*/ 3 h 17"/>
                    <a:gd name="T14" fmla="*/ 12 w 17"/>
                    <a:gd name="T15" fmla="*/ 2 h 17"/>
                    <a:gd name="T16" fmla="*/ 9 w 17"/>
                    <a:gd name="T17" fmla="*/ 0 h 17"/>
                    <a:gd name="T18" fmla="*/ 7 w 17"/>
                    <a:gd name="T19" fmla="*/ 0 h 17"/>
                    <a:gd name="T20" fmla="*/ 6 w 17"/>
                    <a:gd name="T21" fmla="*/ 0 h 17"/>
                    <a:gd name="T22" fmla="*/ 4 w 17"/>
                    <a:gd name="T23" fmla="*/ 0 h 17"/>
                    <a:gd name="T24" fmla="*/ 1 w 17"/>
                    <a:gd name="T25" fmla="*/ 1 h 17"/>
                    <a:gd name="T26" fmla="*/ 1 w 17"/>
                    <a:gd name="T27" fmla="*/ 2 h 17"/>
                    <a:gd name="T28" fmla="*/ 0 w 17"/>
                    <a:gd name="T29" fmla="*/ 3 h 17"/>
                    <a:gd name="T30" fmla="*/ 0 w 17"/>
                    <a:gd name="T31" fmla="*/ 5 h 17"/>
                    <a:gd name="T32" fmla="*/ 0 w 17"/>
                    <a:gd name="T33" fmla="*/ 8 h 17"/>
                    <a:gd name="T34" fmla="*/ 1 w 17"/>
                    <a:gd name="T35" fmla="*/ 11 h 17"/>
                    <a:gd name="T36" fmla="*/ 3 w 17"/>
                    <a:gd name="T37" fmla="*/ 13 h 17"/>
                    <a:gd name="T38" fmla="*/ 6 w 17"/>
                    <a:gd name="T39" fmla="*/ 14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10"/>
                      </a:lnTo>
                      <a:lnTo>
                        <a:pt x="16" y="8"/>
                      </a:lnTo>
                      <a:lnTo>
                        <a:pt x="13" y="3"/>
                      </a:lnTo>
                      <a:lnTo>
                        <a:pt x="12" y="2"/>
                      </a:lnTo>
                      <a:lnTo>
                        <a:pt x="9" y="0"/>
                      </a:lnTo>
                      <a:lnTo>
                        <a:pt x="7" y="0"/>
                      </a:lnTo>
                      <a:lnTo>
                        <a:pt x="6" y="0"/>
                      </a:lnTo>
                      <a:lnTo>
                        <a:pt x="4" y="0"/>
                      </a:lnTo>
                      <a:lnTo>
                        <a:pt x="1" y="1"/>
                      </a:lnTo>
                      <a:lnTo>
                        <a:pt x="1" y="2"/>
                      </a:lnTo>
                      <a:lnTo>
                        <a:pt x="0" y="3"/>
                      </a:lnTo>
                      <a:lnTo>
                        <a:pt x="0" y="5"/>
                      </a:lnTo>
                      <a:lnTo>
                        <a:pt x="0" y="8"/>
                      </a:lnTo>
                      <a:lnTo>
                        <a:pt x="1" y="11"/>
                      </a:lnTo>
                      <a:lnTo>
                        <a:pt x="3" y="13"/>
                      </a:lnTo>
                      <a:lnTo>
                        <a:pt x="6" y="14"/>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21" name="Freeform 324">
                  <a:extLst>
                    <a:ext uri="{FF2B5EF4-FFF2-40B4-BE49-F238E27FC236}">
                      <a16:creationId xmlns:a16="http://schemas.microsoft.com/office/drawing/2014/main" id="{3EF7B4C5-C62C-3DFB-86FC-5F14B09CA407}"/>
                    </a:ext>
                  </a:extLst>
                </p:cNvPr>
                <p:cNvSpPr>
                  <a:spLocks/>
                </p:cNvSpPr>
                <p:nvPr/>
              </p:nvSpPr>
              <p:spPr bwMode="auto">
                <a:xfrm>
                  <a:off x="2668" y="2961"/>
                  <a:ext cx="16" cy="16"/>
                </a:xfrm>
                <a:custGeom>
                  <a:avLst/>
                  <a:gdLst>
                    <a:gd name="T0" fmla="*/ 1 w 17"/>
                    <a:gd name="T1" fmla="*/ 11 h 17"/>
                    <a:gd name="T2" fmla="*/ 0 w 17"/>
                    <a:gd name="T3" fmla="*/ 7 h 17"/>
                    <a:gd name="T4" fmla="*/ 0 w 17"/>
                    <a:gd name="T5" fmla="*/ 4 h 17"/>
                    <a:gd name="T6" fmla="*/ 0 w 17"/>
                    <a:gd name="T7" fmla="*/ 2 h 17"/>
                    <a:gd name="T8" fmla="*/ 1 w 17"/>
                    <a:gd name="T9" fmla="*/ 1 h 17"/>
                    <a:gd name="T10" fmla="*/ 4 w 17"/>
                    <a:gd name="T11" fmla="*/ 0 h 17"/>
                    <a:gd name="T12" fmla="*/ 8 w 17"/>
                    <a:gd name="T13" fmla="*/ 1 h 17"/>
                    <a:gd name="T14" fmla="*/ 11 w 17"/>
                    <a:gd name="T15" fmla="*/ 2 h 17"/>
                    <a:gd name="T16" fmla="*/ 12 w 17"/>
                    <a:gd name="T17" fmla="*/ 6 h 17"/>
                    <a:gd name="T18" fmla="*/ 16 w 17"/>
                    <a:gd name="T19" fmla="*/ 8 h 17"/>
                    <a:gd name="T20" fmla="*/ 16 w 17"/>
                    <a:gd name="T21" fmla="*/ 11 h 17"/>
                    <a:gd name="T22" fmla="*/ 16 w 17"/>
                    <a:gd name="T23" fmla="*/ 14 h 17"/>
                    <a:gd name="T24" fmla="*/ 14 w 17"/>
                    <a:gd name="T25" fmla="*/ 14 h 17"/>
                    <a:gd name="T26" fmla="*/ 12 w 17"/>
                    <a:gd name="T27" fmla="*/ 16 h 17"/>
                    <a:gd name="T28" fmla="*/ 11 w 17"/>
                    <a:gd name="T29" fmla="*/ 16 h 17"/>
                    <a:gd name="T30" fmla="*/ 8 w 17"/>
                    <a:gd name="T31" fmla="*/ 14 h 17"/>
                    <a:gd name="T32" fmla="*/ 4 w 17"/>
                    <a:gd name="T33" fmla="*/ 13 h 17"/>
                    <a:gd name="T34" fmla="*/ 1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11"/>
                      </a:moveTo>
                      <a:lnTo>
                        <a:pt x="0" y="7"/>
                      </a:lnTo>
                      <a:lnTo>
                        <a:pt x="0" y="4"/>
                      </a:lnTo>
                      <a:lnTo>
                        <a:pt x="0" y="2"/>
                      </a:lnTo>
                      <a:lnTo>
                        <a:pt x="1" y="1"/>
                      </a:lnTo>
                      <a:lnTo>
                        <a:pt x="4" y="0"/>
                      </a:lnTo>
                      <a:lnTo>
                        <a:pt x="8" y="1"/>
                      </a:lnTo>
                      <a:lnTo>
                        <a:pt x="11" y="2"/>
                      </a:lnTo>
                      <a:lnTo>
                        <a:pt x="12" y="6"/>
                      </a:lnTo>
                      <a:lnTo>
                        <a:pt x="16" y="8"/>
                      </a:lnTo>
                      <a:lnTo>
                        <a:pt x="16" y="11"/>
                      </a:lnTo>
                      <a:lnTo>
                        <a:pt x="16" y="14"/>
                      </a:lnTo>
                      <a:lnTo>
                        <a:pt x="14" y="14"/>
                      </a:lnTo>
                      <a:lnTo>
                        <a:pt x="12" y="16"/>
                      </a:lnTo>
                      <a:lnTo>
                        <a:pt x="11" y="16"/>
                      </a:lnTo>
                      <a:lnTo>
                        <a:pt x="8" y="14"/>
                      </a:lnTo>
                      <a:lnTo>
                        <a:pt x="4"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22" name="Freeform 325">
                  <a:extLst>
                    <a:ext uri="{FF2B5EF4-FFF2-40B4-BE49-F238E27FC236}">
                      <a16:creationId xmlns:a16="http://schemas.microsoft.com/office/drawing/2014/main" id="{5B82D79C-D942-82A2-CF0C-EA1BD908C68D}"/>
                    </a:ext>
                  </a:extLst>
                </p:cNvPr>
                <p:cNvSpPr>
                  <a:spLocks/>
                </p:cNvSpPr>
                <p:nvPr/>
              </p:nvSpPr>
              <p:spPr bwMode="auto">
                <a:xfrm>
                  <a:off x="2670" y="2963"/>
                  <a:ext cx="16" cy="16"/>
                </a:xfrm>
                <a:custGeom>
                  <a:avLst/>
                  <a:gdLst>
                    <a:gd name="T0" fmla="*/ 3 w 17"/>
                    <a:gd name="T1" fmla="*/ 11 h 17"/>
                    <a:gd name="T2" fmla="*/ 0 w 17"/>
                    <a:gd name="T3" fmla="*/ 6 h 17"/>
                    <a:gd name="T4" fmla="*/ 0 w 17"/>
                    <a:gd name="T5" fmla="*/ 2 h 17"/>
                    <a:gd name="T6" fmla="*/ 3 w 17"/>
                    <a:gd name="T7" fmla="*/ 2 h 17"/>
                    <a:gd name="T8" fmla="*/ 6 w 17"/>
                    <a:gd name="T9" fmla="*/ 0 h 17"/>
                    <a:gd name="T10" fmla="*/ 6 w 17"/>
                    <a:gd name="T11" fmla="*/ 2 h 17"/>
                    <a:gd name="T12" fmla="*/ 16 w 17"/>
                    <a:gd name="T13" fmla="*/ 6 h 17"/>
                    <a:gd name="T14" fmla="*/ 16 w 17"/>
                    <a:gd name="T15" fmla="*/ 9 h 17"/>
                    <a:gd name="T16" fmla="*/ 16 w 17"/>
                    <a:gd name="T17" fmla="*/ 13 h 17"/>
                    <a:gd name="T18" fmla="*/ 16 w 17"/>
                    <a:gd name="T19" fmla="*/ 16 h 17"/>
                    <a:gd name="T20" fmla="*/ 12 w 17"/>
                    <a:gd name="T21" fmla="*/ 16 h 17"/>
                    <a:gd name="T22" fmla="*/ 9 w 17"/>
                    <a:gd name="T23" fmla="*/ 16 h 17"/>
                    <a:gd name="T24" fmla="*/ 3 w 17"/>
                    <a:gd name="T25" fmla="*/ 11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11"/>
                      </a:moveTo>
                      <a:lnTo>
                        <a:pt x="0" y="6"/>
                      </a:lnTo>
                      <a:lnTo>
                        <a:pt x="0" y="2"/>
                      </a:lnTo>
                      <a:lnTo>
                        <a:pt x="3" y="2"/>
                      </a:lnTo>
                      <a:lnTo>
                        <a:pt x="6" y="0"/>
                      </a:lnTo>
                      <a:lnTo>
                        <a:pt x="6" y="2"/>
                      </a:lnTo>
                      <a:lnTo>
                        <a:pt x="16" y="6"/>
                      </a:lnTo>
                      <a:lnTo>
                        <a:pt x="16" y="9"/>
                      </a:lnTo>
                      <a:lnTo>
                        <a:pt x="16" y="13"/>
                      </a:lnTo>
                      <a:lnTo>
                        <a:pt x="16" y="16"/>
                      </a:lnTo>
                      <a:lnTo>
                        <a:pt x="12" y="16"/>
                      </a:lnTo>
                      <a:lnTo>
                        <a:pt x="9" y="16"/>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23" name="Freeform 326">
                  <a:extLst>
                    <a:ext uri="{FF2B5EF4-FFF2-40B4-BE49-F238E27FC236}">
                      <a16:creationId xmlns:a16="http://schemas.microsoft.com/office/drawing/2014/main" id="{A22B7D9B-597F-FA8D-59BA-A6A86946E809}"/>
                    </a:ext>
                  </a:extLst>
                </p:cNvPr>
                <p:cNvSpPr>
                  <a:spLocks/>
                </p:cNvSpPr>
                <p:nvPr/>
              </p:nvSpPr>
              <p:spPr bwMode="auto">
                <a:xfrm>
                  <a:off x="2676" y="2965"/>
                  <a:ext cx="16" cy="17"/>
                </a:xfrm>
                <a:custGeom>
                  <a:avLst/>
                  <a:gdLst>
                    <a:gd name="T0" fmla="*/ 11 w 17"/>
                    <a:gd name="T1" fmla="*/ 16 h 17"/>
                    <a:gd name="T2" fmla="*/ 14 w 17"/>
                    <a:gd name="T3" fmla="*/ 13 h 17"/>
                    <a:gd name="T4" fmla="*/ 14 w 17"/>
                    <a:gd name="T5" fmla="*/ 12 h 17"/>
                    <a:gd name="T6" fmla="*/ 14 w 17"/>
                    <a:gd name="T7" fmla="*/ 11 h 17"/>
                    <a:gd name="T8" fmla="*/ 16 w 17"/>
                    <a:gd name="T9" fmla="*/ 10 h 17"/>
                    <a:gd name="T10" fmla="*/ 14 w 17"/>
                    <a:gd name="T11" fmla="*/ 6 h 17"/>
                    <a:gd name="T12" fmla="*/ 14 w 17"/>
                    <a:gd name="T13" fmla="*/ 3 h 17"/>
                    <a:gd name="T14" fmla="*/ 12 w 17"/>
                    <a:gd name="T15" fmla="*/ 1 h 17"/>
                    <a:gd name="T16" fmla="*/ 10 w 17"/>
                    <a:gd name="T17" fmla="*/ 0 h 17"/>
                    <a:gd name="T18" fmla="*/ 8 w 17"/>
                    <a:gd name="T19" fmla="*/ 0 h 17"/>
                    <a:gd name="T20" fmla="*/ 6 w 17"/>
                    <a:gd name="T21" fmla="*/ 0 h 17"/>
                    <a:gd name="T22" fmla="*/ 2 w 17"/>
                    <a:gd name="T23" fmla="*/ 1 h 17"/>
                    <a:gd name="T24" fmla="*/ 2 w 17"/>
                    <a:gd name="T25" fmla="*/ 2 h 17"/>
                    <a:gd name="T26" fmla="*/ 1 w 17"/>
                    <a:gd name="T27" fmla="*/ 3 h 17"/>
                    <a:gd name="T28" fmla="*/ 0 w 17"/>
                    <a:gd name="T29" fmla="*/ 5 h 17"/>
                    <a:gd name="T30" fmla="*/ 1 w 17"/>
                    <a:gd name="T31" fmla="*/ 8 h 17"/>
                    <a:gd name="T32" fmla="*/ 2 w 17"/>
                    <a:gd name="T33" fmla="*/ 10 h 17"/>
                    <a:gd name="T34" fmla="*/ 4 w 17"/>
                    <a:gd name="T35" fmla="*/ 13 h 17"/>
                    <a:gd name="T36" fmla="*/ 6 w 17"/>
                    <a:gd name="T37" fmla="*/ 14 h 17"/>
                    <a:gd name="T38" fmla="*/ 9 w 17"/>
                    <a:gd name="T39" fmla="*/ 16 h 17"/>
                    <a:gd name="T40" fmla="*/ 10 w 17"/>
                    <a:gd name="T41" fmla="*/ 16 h 17"/>
                    <a:gd name="T42" fmla="*/ 11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1" y="16"/>
                      </a:moveTo>
                      <a:lnTo>
                        <a:pt x="14" y="13"/>
                      </a:lnTo>
                      <a:lnTo>
                        <a:pt x="14" y="12"/>
                      </a:lnTo>
                      <a:lnTo>
                        <a:pt x="14" y="11"/>
                      </a:lnTo>
                      <a:lnTo>
                        <a:pt x="16" y="10"/>
                      </a:lnTo>
                      <a:lnTo>
                        <a:pt x="14" y="6"/>
                      </a:lnTo>
                      <a:lnTo>
                        <a:pt x="14" y="3"/>
                      </a:lnTo>
                      <a:lnTo>
                        <a:pt x="12" y="1"/>
                      </a:lnTo>
                      <a:lnTo>
                        <a:pt x="10" y="0"/>
                      </a:lnTo>
                      <a:lnTo>
                        <a:pt x="8" y="0"/>
                      </a:lnTo>
                      <a:lnTo>
                        <a:pt x="6" y="0"/>
                      </a:lnTo>
                      <a:lnTo>
                        <a:pt x="2" y="1"/>
                      </a:lnTo>
                      <a:lnTo>
                        <a:pt x="2" y="2"/>
                      </a:lnTo>
                      <a:lnTo>
                        <a:pt x="1" y="3"/>
                      </a:lnTo>
                      <a:lnTo>
                        <a:pt x="0" y="5"/>
                      </a:lnTo>
                      <a:lnTo>
                        <a:pt x="1" y="8"/>
                      </a:lnTo>
                      <a:lnTo>
                        <a:pt x="2" y="10"/>
                      </a:lnTo>
                      <a:lnTo>
                        <a:pt x="4" y="13"/>
                      </a:lnTo>
                      <a:lnTo>
                        <a:pt x="6" y="14"/>
                      </a:lnTo>
                      <a:lnTo>
                        <a:pt x="9" y="16"/>
                      </a:lnTo>
                      <a:lnTo>
                        <a:pt x="10" y="16"/>
                      </a:lnTo>
                      <a:lnTo>
                        <a:pt x="1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24" name="Freeform 327">
                  <a:extLst>
                    <a:ext uri="{FF2B5EF4-FFF2-40B4-BE49-F238E27FC236}">
                      <a16:creationId xmlns:a16="http://schemas.microsoft.com/office/drawing/2014/main" id="{13220405-52DA-00BA-6CDF-4FED869DAF5B}"/>
                    </a:ext>
                  </a:extLst>
                </p:cNvPr>
                <p:cNvSpPr>
                  <a:spLocks/>
                </p:cNvSpPr>
                <p:nvPr/>
              </p:nvSpPr>
              <p:spPr bwMode="auto">
                <a:xfrm>
                  <a:off x="2676" y="2966"/>
                  <a:ext cx="16" cy="17"/>
                </a:xfrm>
                <a:custGeom>
                  <a:avLst/>
                  <a:gdLst>
                    <a:gd name="T0" fmla="*/ 2 w 17"/>
                    <a:gd name="T1" fmla="*/ 9 h 17"/>
                    <a:gd name="T2" fmla="*/ 1 w 17"/>
                    <a:gd name="T3" fmla="*/ 7 h 17"/>
                    <a:gd name="T4" fmla="*/ 0 w 17"/>
                    <a:gd name="T5" fmla="*/ 4 h 17"/>
                    <a:gd name="T6" fmla="*/ 1 w 17"/>
                    <a:gd name="T7" fmla="*/ 2 h 17"/>
                    <a:gd name="T8" fmla="*/ 2 w 17"/>
                    <a:gd name="T9" fmla="*/ 1 h 17"/>
                    <a:gd name="T10" fmla="*/ 2 w 17"/>
                    <a:gd name="T11" fmla="*/ 0 h 17"/>
                    <a:gd name="T12" fmla="*/ 5 w 17"/>
                    <a:gd name="T13" fmla="*/ 0 h 17"/>
                    <a:gd name="T14" fmla="*/ 8 w 17"/>
                    <a:gd name="T15" fmla="*/ 1 h 17"/>
                    <a:gd name="T16" fmla="*/ 10 w 17"/>
                    <a:gd name="T17" fmla="*/ 2 h 17"/>
                    <a:gd name="T18" fmla="*/ 14 w 17"/>
                    <a:gd name="T19" fmla="*/ 6 h 17"/>
                    <a:gd name="T20" fmla="*/ 14 w 17"/>
                    <a:gd name="T21" fmla="*/ 8 h 17"/>
                    <a:gd name="T22" fmla="*/ 16 w 17"/>
                    <a:gd name="T23" fmla="*/ 11 h 17"/>
                    <a:gd name="T24" fmla="*/ 14 w 17"/>
                    <a:gd name="T25" fmla="*/ 14 h 17"/>
                    <a:gd name="T26" fmla="*/ 14 w 17"/>
                    <a:gd name="T27" fmla="*/ 16 h 17"/>
                    <a:gd name="T28" fmla="*/ 11 w 17"/>
                    <a:gd name="T29" fmla="*/ 16 h 17"/>
                    <a:gd name="T30" fmla="*/ 8 w 17"/>
                    <a:gd name="T31" fmla="*/ 14 h 17"/>
                    <a:gd name="T32" fmla="*/ 5 w 17"/>
                    <a:gd name="T33" fmla="*/ 13 h 17"/>
                    <a:gd name="T34" fmla="*/ 2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2" y="9"/>
                      </a:moveTo>
                      <a:lnTo>
                        <a:pt x="1" y="7"/>
                      </a:lnTo>
                      <a:lnTo>
                        <a:pt x="0" y="4"/>
                      </a:lnTo>
                      <a:lnTo>
                        <a:pt x="1" y="2"/>
                      </a:lnTo>
                      <a:lnTo>
                        <a:pt x="2" y="1"/>
                      </a:lnTo>
                      <a:lnTo>
                        <a:pt x="2" y="0"/>
                      </a:lnTo>
                      <a:lnTo>
                        <a:pt x="5" y="0"/>
                      </a:lnTo>
                      <a:lnTo>
                        <a:pt x="8" y="1"/>
                      </a:lnTo>
                      <a:lnTo>
                        <a:pt x="10" y="2"/>
                      </a:lnTo>
                      <a:lnTo>
                        <a:pt x="14" y="6"/>
                      </a:lnTo>
                      <a:lnTo>
                        <a:pt x="14" y="8"/>
                      </a:lnTo>
                      <a:lnTo>
                        <a:pt x="16" y="11"/>
                      </a:lnTo>
                      <a:lnTo>
                        <a:pt x="14" y="14"/>
                      </a:lnTo>
                      <a:lnTo>
                        <a:pt x="14" y="16"/>
                      </a:lnTo>
                      <a:lnTo>
                        <a:pt x="11" y="16"/>
                      </a:lnTo>
                      <a:lnTo>
                        <a:pt x="8" y="14"/>
                      </a:lnTo>
                      <a:lnTo>
                        <a:pt x="5" y="13"/>
                      </a:lnTo>
                      <a:lnTo>
                        <a:pt x="2"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25" name="Freeform 328">
                  <a:extLst>
                    <a:ext uri="{FF2B5EF4-FFF2-40B4-BE49-F238E27FC236}">
                      <a16:creationId xmlns:a16="http://schemas.microsoft.com/office/drawing/2014/main" id="{A39A4134-39BF-1B2F-E08C-60F52EF30C22}"/>
                    </a:ext>
                  </a:extLst>
                </p:cNvPr>
                <p:cNvSpPr>
                  <a:spLocks/>
                </p:cNvSpPr>
                <p:nvPr/>
              </p:nvSpPr>
              <p:spPr bwMode="auto">
                <a:xfrm>
                  <a:off x="2679" y="2967"/>
                  <a:ext cx="16" cy="17"/>
                </a:xfrm>
                <a:custGeom>
                  <a:avLst/>
                  <a:gdLst>
                    <a:gd name="T0" fmla="*/ 3 w 17"/>
                    <a:gd name="T1" fmla="*/ 11 h 17"/>
                    <a:gd name="T2" fmla="*/ 0 w 17"/>
                    <a:gd name="T3" fmla="*/ 6 h 17"/>
                    <a:gd name="T4" fmla="*/ 0 w 17"/>
                    <a:gd name="T5" fmla="*/ 4 h 17"/>
                    <a:gd name="T6" fmla="*/ 0 w 17"/>
                    <a:gd name="T7" fmla="*/ 2 h 17"/>
                    <a:gd name="T8" fmla="*/ 3 w 17"/>
                    <a:gd name="T9" fmla="*/ 2 h 17"/>
                    <a:gd name="T10" fmla="*/ 6 w 17"/>
                    <a:gd name="T11" fmla="*/ 0 h 17"/>
                    <a:gd name="T12" fmla="*/ 9 w 17"/>
                    <a:gd name="T13" fmla="*/ 2 h 17"/>
                    <a:gd name="T14" fmla="*/ 12 w 17"/>
                    <a:gd name="T15" fmla="*/ 4 h 17"/>
                    <a:gd name="T16" fmla="*/ 16 w 17"/>
                    <a:gd name="T17" fmla="*/ 9 h 17"/>
                    <a:gd name="T18" fmla="*/ 16 w 17"/>
                    <a:gd name="T19" fmla="*/ 11 h 17"/>
                    <a:gd name="T20" fmla="*/ 16 w 17"/>
                    <a:gd name="T21" fmla="*/ 13 h 17"/>
                    <a:gd name="T22" fmla="*/ 12 w 17"/>
                    <a:gd name="T23" fmla="*/ 16 h 17"/>
                    <a:gd name="T24" fmla="*/ 9 w 17"/>
                    <a:gd name="T25" fmla="*/ 16 h 17"/>
                    <a:gd name="T26" fmla="*/ 3 w 17"/>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3" y="11"/>
                      </a:moveTo>
                      <a:lnTo>
                        <a:pt x="0" y="6"/>
                      </a:lnTo>
                      <a:lnTo>
                        <a:pt x="0" y="4"/>
                      </a:lnTo>
                      <a:lnTo>
                        <a:pt x="0" y="2"/>
                      </a:lnTo>
                      <a:lnTo>
                        <a:pt x="3" y="2"/>
                      </a:lnTo>
                      <a:lnTo>
                        <a:pt x="6" y="0"/>
                      </a:lnTo>
                      <a:lnTo>
                        <a:pt x="9" y="2"/>
                      </a:lnTo>
                      <a:lnTo>
                        <a:pt x="12" y="4"/>
                      </a:lnTo>
                      <a:lnTo>
                        <a:pt x="16" y="9"/>
                      </a:lnTo>
                      <a:lnTo>
                        <a:pt x="16" y="11"/>
                      </a:lnTo>
                      <a:lnTo>
                        <a:pt x="16" y="13"/>
                      </a:lnTo>
                      <a:lnTo>
                        <a:pt x="12" y="16"/>
                      </a:lnTo>
                      <a:lnTo>
                        <a:pt x="9" y="16"/>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26" name="Freeform 329">
                  <a:extLst>
                    <a:ext uri="{FF2B5EF4-FFF2-40B4-BE49-F238E27FC236}">
                      <a16:creationId xmlns:a16="http://schemas.microsoft.com/office/drawing/2014/main" id="{A3803D55-47C6-359D-E40D-AEB82D371CDF}"/>
                    </a:ext>
                  </a:extLst>
                </p:cNvPr>
                <p:cNvSpPr>
                  <a:spLocks/>
                </p:cNvSpPr>
                <p:nvPr/>
              </p:nvSpPr>
              <p:spPr bwMode="auto">
                <a:xfrm>
                  <a:off x="2664" y="2963"/>
                  <a:ext cx="15" cy="16"/>
                </a:xfrm>
                <a:custGeom>
                  <a:avLst/>
                  <a:gdLst>
                    <a:gd name="T0" fmla="*/ 11 w 17"/>
                    <a:gd name="T1" fmla="*/ 16 h 17"/>
                    <a:gd name="T2" fmla="*/ 14 w 17"/>
                    <a:gd name="T3" fmla="*/ 13 h 17"/>
                    <a:gd name="T4" fmla="*/ 16 w 17"/>
                    <a:gd name="T5" fmla="*/ 13 h 17"/>
                    <a:gd name="T6" fmla="*/ 16 w 17"/>
                    <a:gd name="T7" fmla="*/ 12 h 17"/>
                    <a:gd name="T8" fmla="*/ 16 w 17"/>
                    <a:gd name="T9" fmla="*/ 10 h 17"/>
                    <a:gd name="T10" fmla="*/ 16 w 17"/>
                    <a:gd name="T11" fmla="*/ 8 h 17"/>
                    <a:gd name="T12" fmla="*/ 14 w 17"/>
                    <a:gd name="T13" fmla="*/ 4 h 17"/>
                    <a:gd name="T14" fmla="*/ 12 w 17"/>
                    <a:gd name="T15" fmla="*/ 2 h 17"/>
                    <a:gd name="T16" fmla="*/ 11 w 17"/>
                    <a:gd name="T17" fmla="*/ 0 h 17"/>
                    <a:gd name="T18" fmla="*/ 8 w 17"/>
                    <a:gd name="T19" fmla="*/ 0 h 17"/>
                    <a:gd name="T20" fmla="*/ 7 w 17"/>
                    <a:gd name="T21" fmla="*/ 0 h 17"/>
                    <a:gd name="T22" fmla="*/ 6 w 17"/>
                    <a:gd name="T23" fmla="*/ 0 h 17"/>
                    <a:gd name="T24" fmla="*/ 2 w 17"/>
                    <a:gd name="T25" fmla="*/ 2 h 17"/>
                    <a:gd name="T26" fmla="*/ 1 w 17"/>
                    <a:gd name="T27" fmla="*/ 2 h 17"/>
                    <a:gd name="T28" fmla="*/ 0 w 17"/>
                    <a:gd name="T29" fmla="*/ 3 h 17"/>
                    <a:gd name="T30" fmla="*/ 0 w 17"/>
                    <a:gd name="T31" fmla="*/ 5 h 17"/>
                    <a:gd name="T32" fmla="*/ 0 w 17"/>
                    <a:gd name="T33" fmla="*/ 8 h 17"/>
                    <a:gd name="T34" fmla="*/ 2 w 17"/>
                    <a:gd name="T35" fmla="*/ 11 h 17"/>
                    <a:gd name="T36" fmla="*/ 4 w 17"/>
                    <a:gd name="T37" fmla="*/ 13 h 17"/>
                    <a:gd name="T38" fmla="*/ 7 w 17"/>
                    <a:gd name="T39" fmla="*/ 14 h 17"/>
                    <a:gd name="T40" fmla="*/ 8 w 17"/>
                    <a:gd name="T41" fmla="*/ 16 h 17"/>
                    <a:gd name="T42" fmla="*/ 9 w 17"/>
                    <a:gd name="T43" fmla="*/ 16 h 17"/>
                    <a:gd name="T44" fmla="*/ 11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1" y="16"/>
                      </a:moveTo>
                      <a:lnTo>
                        <a:pt x="14" y="13"/>
                      </a:lnTo>
                      <a:lnTo>
                        <a:pt x="16" y="13"/>
                      </a:lnTo>
                      <a:lnTo>
                        <a:pt x="16" y="12"/>
                      </a:lnTo>
                      <a:lnTo>
                        <a:pt x="16" y="10"/>
                      </a:lnTo>
                      <a:lnTo>
                        <a:pt x="16" y="8"/>
                      </a:lnTo>
                      <a:lnTo>
                        <a:pt x="14" y="4"/>
                      </a:lnTo>
                      <a:lnTo>
                        <a:pt x="12" y="2"/>
                      </a:lnTo>
                      <a:lnTo>
                        <a:pt x="11" y="0"/>
                      </a:lnTo>
                      <a:lnTo>
                        <a:pt x="8" y="0"/>
                      </a:lnTo>
                      <a:lnTo>
                        <a:pt x="7" y="0"/>
                      </a:lnTo>
                      <a:lnTo>
                        <a:pt x="6" y="0"/>
                      </a:lnTo>
                      <a:lnTo>
                        <a:pt x="2" y="2"/>
                      </a:lnTo>
                      <a:lnTo>
                        <a:pt x="1" y="2"/>
                      </a:lnTo>
                      <a:lnTo>
                        <a:pt x="0" y="3"/>
                      </a:lnTo>
                      <a:lnTo>
                        <a:pt x="0" y="5"/>
                      </a:lnTo>
                      <a:lnTo>
                        <a:pt x="0" y="8"/>
                      </a:lnTo>
                      <a:lnTo>
                        <a:pt x="2" y="11"/>
                      </a:lnTo>
                      <a:lnTo>
                        <a:pt x="4" y="13"/>
                      </a:lnTo>
                      <a:lnTo>
                        <a:pt x="7" y="14"/>
                      </a:lnTo>
                      <a:lnTo>
                        <a:pt x="8" y="16"/>
                      </a:lnTo>
                      <a:lnTo>
                        <a:pt x="9" y="16"/>
                      </a:lnTo>
                      <a:lnTo>
                        <a:pt x="1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27" name="Freeform 330">
                  <a:extLst>
                    <a:ext uri="{FF2B5EF4-FFF2-40B4-BE49-F238E27FC236}">
                      <a16:creationId xmlns:a16="http://schemas.microsoft.com/office/drawing/2014/main" id="{1F827829-E41E-6BED-13CE-44F51767AEC2}"/>
                    </a:ext>
                  </a:extLst>
                </p:cNvPr>
                <p:cNvSpPr>
                  <a:spLocks/>
                </p:cNvSpPr>
                <p:nvPr/>
              </p:nvSpPr>
              <p:spPr bwMode="auto">
                <a:xfrm>
                  <a:off x="2664" y="2963"/>
                  <a:ext cx="15" cy="16"/>
                </a:xfrm>
                <a:custGeom>
                  <a:avLst/>
                  <a:gdLst>
                    <a:gd name="T0" fmla="*/ 3 w 17"/>
                    <a:gd name="T1" fmla="*/ 11 h 17"/>
                    <a:gd name="T2" fmla="*/ 0 w 17"/>
                    <a:gd name="T3" fmla="*/ 7 h 17"/>
                    <a:gd name="T4" fmla="*/ 0 w 17"/>
                    <a:gd name="T5" fmla="*/ 4 h 17"/>
                    <a:gd name="T6" fmla="*/ 0 w 17"/>
                    <a:gd name="T7" fmla="*/ 2 h 17"/>
                    <a:gd name="T8" fmla="*/ 1 w 17"/>
                    <a:gd name="T9" fmla="*/ 1 h 17"/>
                    <a:gd name="T10" fmla="*/ 3 w 17"/>
                    <a:gd name="T11" fmla="*/ 1 h 17"/>
                    <a:gd name="T12" fmla="*/ 6 w 17"/>
                    <a:gd name="T13" fmla="*/ 0 h 17"/>
                    <a:gd name="T14" fmla="*/ 9 w 17"/>
                    <a:gd name="T15" fmla="*/ 1 h 17"/>
                    <a:gd name="T16" fmla="*/ 11 w 17"/>
                    <a:gd name="T17" fmla="*/ 3 h 17"/>
                    <a:gd name="T18" fmla="*/ 14 w 17"/>
                    <a:gd name="T19" fmla="*/ 6 h 17"/>
                    <a:gd name="T20" fmla="*/ 16 w 17"/>
                    <a:gd name="T21" fmla="*/ 8 h 17"/>
                    <a:gd name="T22" fmla="*/ 16 w 17"/>
                    <a:gd name="T23" fmla="*/ 11 h 17"/>
                    <a:gd name="T24" fmla="*/ 16 w 17"/>
                    <a:gd name="T25" fmla="*/ 14 h 17"/>
                    <a:gd name="T26" fmla="*/ 14 w 17"/>
                    <a:gd name="T27" fmla="*/ 16 h 17"/>
                    <a:gd name="T28" fmla="*/ 11 w 17"/>
                    <a:gd name="T29" fmla="*/ 16 h 17"/>
                    <a:gd name="T30" fmla="*/ 9 w 17"/>
                    <a:gd name="T31" fmla="*/ 14 h 17"/>
                    <a:gd name="T32" fmla="*/ 6 w 17"/>
                    <a:gd name="T33" fmla="*/ 13 h 17"/>
                    <a:gd name="T34" fmla="*/ 3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3" y="11"/>
                      </a:moveTo>
                      <a:lnTo>
                        <a:pt x="0" y="7"/>
                      </a:lnTo>
                      <a:lnTo>
                        <a:pt x="0" y="4"/>
                      </a:lnTo>
                      <a:lnTo>
                        <a:pt x="0" y="2"/>
                      </a:lnTo>
                      <a:lnTo>
                        <a:pt x="1" y="1"/>
                      </a:lnTo>
                      <a:lnTo>
                        <a:pt x="3" y="1"/>
                      </a:lnTo>
                      <a:lnTo>
                        <a:pt x="6" y="0"/>
                      </a:lnTo>
                      <a:lnTo>
                        <a:pt x="9" y="1"/>
                      </a:lnTo>
                      <a:lnTo>
                        <a:pt x="11" y="3"/>
                      </a:lnTo>
                      <a:lnTo>
                        <a:pt x="14" y="6"/>
                      </a:lnTo>
                      <a:lnTo>
                        <a:pt x="16" y="8"/>
                      </a:lnTo>
                      <a:lnTo>
                        <a:pt x="16" y="11"/>
                      </a:lnTo>
                      <a:lnTo>
                        <a:pt x="16" y="14"/>
                      </a:lnTo>
                      <a:lnTo>
                        <a:pt x="14" y="16"/>
                      </a:lnTo>
                      <a:lnTo>
                        <a:pt x="11" y="16"/>
                      </a:lnTo>
                      <a:lnTo>
                        <a:pt x="9" y="14"/>
                      </a:lnTo>
                      <a:lnTo>
                        <a:pt x="6"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28" name="Freeform 331">
                  <a:extLst>
                    <a:ext uri="{FF2B5EF4-FFF2-40B4-BE49-F238E27FC236}">
                      <a16:creationId xmlns:a16="http://schemas.microsoft.com/office/drawing/2014/main" id="{08A91759-0EDF-ADB0-D03D-5E01E2613CEF}"/>
                    </a:ext>
                  </a:extLst>
                </p:cNvPr>
                <p:cNvSpPr>
                  <a:spLocks/>
                </p:cNvSpPr>
                <p:nvPr/>
              </p:nvSpPr>
              <p:spPr bwMode="auto">
                <a:xfrm>
                  <a:off x="2673" y="2967"/>
                  <a:ext cx="15" cy="17"/>
                </a:xfrm>
                <a:custGeom>
                  <a:avLst/>
                  <a:gdLst>
                    <a:gd name="T0" fmla="*/ 10 w 17"/>
                    <a:gd name="T1" fmla="*/ 16 h 17"/>
                    <a:gd name="T2" fmla="*/ 13 w 17"/>
                    <a:gd name="T3" fmla="*/ 13 h 17"/>
                    <a:gd name="T4" fmla="*/ 14 w 17"/>
                    <a:gd name="T5" fmla="*/ 12 h 17"/>
                    <a:gd name="T6" fmla="*/ 16 w 17"/>
                    <a:gd name="T7" fmla="*/ 10 h 17"/>
                    <a:gd name="T8" fmla="*/ 14 w 17"/>
                    <a:gd name="T9" fmla="*/ 6 h 17"/>
                    <a:gd name="T10" fmla="*/ 13 w 17"/>
                    <a:gd name="T11" fmla="*/ 3 h 17"/>
                    <a:gd name="T12" fmla="*/ 12 w 17"/>
                    <a:gd name="T13" fmla="*/ 2 h 17"/>
                    <a:gd name="T14" fmla="*/ 9 w 17"/>
                    <a:gd name="T15" fmla="*/ 0 h 17"/>
                    <a:gd name="T16" fmla="*/ 8 w 17"/>
                    <a:gd name="T17" fmla="*/ 0 h 17"/>
                    <a:gd name="T18" fmla="*/ 6 w 17"/>
                    <a:gd name="T19" fmla="*/ 0 h 17"/>
                    <a:gd name="T20" fmla="*/ 5 w 17"/>
                    <a:gd name="T21" fmla="*/ 0 h 17"/>
                    <a:gd name="T22" fmla="*/ 1 w 17"/>
                    <a:gd name="T23" fmla="*/ 1 h 17"/>
                    <a:gd name="T24" fmla="*/ 1 w 17"/>
                    <a:gd name="T25" fmla="*/ 2 h 17"/>
                    <a:gd name="T26" fmla="*/ 1 w 17"/>
                    <a:gd name="T27" fmla="*/ 3 h 17"/>
                    <a:gd name="T28" fmla="*/ 0 w 17"/>
                    <a:gd name="T29" fmla="*/ 5 h 17"/>
                    <a:gd name="T30" fmla="*/ 1 w 17"/>
                    <a:gd name="T31" fmla="*/ 8 h 17"/>
                    <a:gd name="T32" fmla="*/ 1 w 17"/>
                    <a:gd name="T33" fmla="*/ 11 h 17"/>
                    <a:gd name="T34" fmla="*/ 4 w 17"/>
                    <a:gd name="T35" fmla="*/ 13 h 17"/>
                    <a:gd name="T36" fmla="*/ 5 w 17"/>
                    <a:gd name="T37" fmla="*/ 14 h 17"/>
                    <a:gd name="T38" fmla="*/ 8 w 17"/>
                    <a:gd name="T39" fmla="*/ 16 h 17"/>
                    <a:gd name="T40" fmla="*/ 9 w 17"/>
                    <a:gd name="T41" fmla="*/ 16 h 17"/>
                    <a:gd name="T42" fmla="*/ 10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0" y="16"/>
                      </a:moveTo>
                      <a:lnTo>
                        <a:pt x="13" y="13"/>
                      </a:lnTo>
                      <a:lnTo>
                        <a:pt x="14" y="12"/>
                      </a:lnTo>
                      <a:lnTo>
                        <a:pt x="16" y="10"/>
                      </a:lnTo>
                      <a:lnTo>
                        <a:pt x="14" y="6"/>
                      </a:lnTo>
                      <a:lnTo>
                        <a:pt x="13" y="3"/>
                      </a:lnTo>
                      <a:lnTo>
                        <a:pt x="12" y="2"/>
                      </a:lnTo>
                      <a:lnTo>
                        <a:pt x="9" y="0"/>
                      </a:lnTo>
                      <a:lnTo>
                        <a:pt x="8" y="0"/>
                      </a:lnTo>
                      <a:lnTo>
                        <a:pt x="6" y="0"/>
                      </a:lnTo>
                      <a:lnTo>
                        <a:pt x="5" y="0"/>
                      </a:lnTo>
                      <a:lnTo>
                        <a:pt x="1" y="1"/>
                      </a:lnTo>
                      <a:lnTo>
                        <a:pt x="1" y="2"/>
                      </a:lnTo>
                      <a:lnTo>
                        <a:pt x="1" y="3"/>
                      </a:lnTo>
                      <a:lnTo>
                        <a:pt x="0" y="5"/>
                      </a:lnTo>
                      <a:lnTo>
                        <a:pt x="1" y="8"/>
                      </a:lnTo>
                      <a:lnTo>
                        <a:pt x="1" y="11"/>
                      </a:lnTo>
                      <a:lnTo>
                        <a:pt x="4" y="13"/>
                      </a:lnTo>
                      <a:lnTo>
                        <a:pt x="5" y="14"/>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29" name="Freeform 332">
                  <a:extLst>
                    <a:ext uri="{FF2B5EF4-FFF2-40B4-BE49-F238E27FC236}">
                      <a16:creationId xmlns:a16="http://schemas.microsoft.com/office/drawing/2014/main" id="{FBB6117E-D5D9-A126-7BEA-38E517D7F499}"/>
                    </a:ext>
                  </a:extLst>
                </p:cNvPr>
                <p:cNvSpPr>
                  <a:spLocks/>
                </p:cNvSpPr>
                <p:nvPr/>
              </p:nvSpPr>
              <p:spPr bwMode="auto">
                <a:xfrm>
                  <a:off x="2673" y="2967"/>
                  <a:ext cx="15" cy="17"/>
                </a:xfrm>
                <a:custGeom>
                  <a:avLst/>
                  <a:gdLst>
                    <a:gd name="T0" fmla="*/ 1 w 17"/>
                    <a:gd name="T1" fmla="*/ 11 h 17"/>
                    <a:gd name="T2" fmla="*/ 1 w 17"/>
                    <a:gd name="T3" fmla="*/ 7 h 17"/>
                    <a:gd name="T4" fmla="*/ 0 w 17"/>
                    <a:gd name="T5" fmla="*/ 4 h 17"/>
                    <a:gd name="T6" fmla="*/ 1 w 17"/>
                    <a:gd name="T7" fmla="*/ 2 h 17"/>
                    <a:gd name="T8" fmla="*/ 1 w 17"/>
                    <a:gd name="T9" fmla="*/ 1 h 17"/>
                    <a:gd name="T10" fmla="*/ 5 w 17"/>
                    <a:gd name="T11" fmla="*/ 0 h 17"/>
                    <a:gd name="T12" fmla="*/ 7 w 17"/>
                    <a:gd name="T13" fmla="*/ 1 h 17"/>
                    <a:gd name="T14" fmla="*/ 10 w 17"/>
                    <a:gd name="T15" fmla="*/ 2 h 17"/>
                    <a:gd name="T16" fmla="*/ 13 w 17"/>
                    <a:gd name="T17" fmla="*/ 6 h 17"/>
                    <a:gd name="T18" fmla="*/ 14 w 17"/>
                    <a:gd name="T19" fmla="*/ 8 h 17"/>
                    <a:gd name="T20" fmla="*/ 16 w 17"/>
                    <a:gd name="T21" fmla="*/ 11 h 17"/>
                    <a:gd name="T22" fmla="*/ 14 w 17"/>
                    <a:gd name="T23" fmla="*/ 14 h 17"/>
                    <a:gd name="T24" fmla="*/ 13 w 17"/>
                    <a:gd name="T25" fmla="*/ 14 h 17"/>
                    <a:gd name="T26" fmla="*/ 13 w 17"/>
                    <a:gd name="T27" fmla="*/ 16 h 17"/>
                    <a:gd name="T28" fmla="*/ 10 w 17"/>
                    <a:gd name="T29" fmla="*/ 16 h 17"/>
                    <a:gd name="T30" fmla="*/ 7 w 17"/>
                    <a:gd name="T31" fmla="*/ 14 h 17"/>
                    <a:gd name="T32" fmla="*/ 5 w 17"/>
                    <a:gd name="T33" fmla="*/ 13 h 17"/>
                    <a:gd name="T34" fmla="*/ 1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11"/>
                      </a:moveTo>
                      <a:lnTo>
                        <a:pt x="1" y="7"/>
                      </a:lnTo>
                      <a:lnTo>
                        <a:pt x="0" y="4"/>
                      </a:lnTo>
                      <a:lnTo>
                        <a:pt x="1" y="2"/>
                      </a:lnTo>
                      <a:lnTo>
                        <a:pt x="1" y="1"/>
                      </a:lnTo>
                      <a:lnTo>
                        <a:pt x="5" y="0"/>
                      </a:lnTo>
                      <a:lnTo>
                        <a:pt x="7" y="1"/>
                      </a:lnTo>
                      <a:lnTo>
                        <a:pt x="10" y="2"/>
                      </a:lnTo>
                      <a:lnTo>
                        <a:pt x="13" y="6"/>
                      </a:lnTo>
                      <a:lnTo>
                        <a:pt x="14" y="8"/>
                      </a:lnTo>
                      <a:lnTo>
                        <a:pt x="16" y="11"/>
                      </a:lnTo>
                      <a:lnTo>
                        <a:pt x="14" y="14"/>
                      </a:lnTo>
                      <a:lnTo>
                        <a:pt x="13" y="14"/>
                      </a:lnTo>
                      <a:lnTo>
                        <a:pt x="13" y="16"/>
                      </a:lnTo>
                      <a:lnTo>
                        <a:pt x="10" y="16"/>
                      </a:lnTo>
                      <a:lnTo>
                        <a:pt x="7" y="14"/>
                      </a:lnTo>
                      <a:lnTo>
                        <a:pt x="5"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30" name="Freeform 333">
                  <a:extLst>
                    <a:ext uri="{FF2B5EF4-FFF2-40B4-BE49-F238E27FC236}">
                      <a16:creationId xmlns:a16="http://schemas.microsoft.com/office/drawing/2014/main" id="{DB476D62-4994-4E66-173A-18760BB9CAA7}"/>
                    </a:ext>
                  </a:extLst>
                </p:cNvPr>
                <p:cNvSpPr>
                  <a:spLocks/>
                </p:cNvSpPr>
                <p:nvPr/>
              </p:nvSpPr>
              <p:spPr bwMode="auto">
                <a:xfrm>
                  <a:off x="2707" y="2986"/>
                  <a:ext cx="15" cy="17"/>
                </a:xfrm>
                <a:custGeom>
                  <a:avLst/>
                  <a:gdLst>
                    <a:gd name="T0" fmla="*/ 1 w 17"/>
                    <a:gd name="T1" fmla="*/ 9 h 17"/>
                    <a:gd name="T2" fmla="*/ 1 w 17"/>
                    <a:gd name="T3" fmla="*/ 6 h 17"/>
                    <a:gd name="T4" fmla="*/ 0 w 17"/>
                    <a:gd name="T5" fmla="*/ 3 h 17"/>
                    <a:gd name="T6" fmla="*/ 1 w 17"/>
                    <a:gd name="T7" fmla="*/ 1 h 17"/>
                    <a:gd name="T8" fmla="*/ 1 w 17"/>
                    <a:gd name="T9" fmla="*/ 0 h 17"/>
                    <a:gd name="T10" fmla="*/ 4 w 17"/>
                    <a:gd name="T11" fmla="*/ 0 h 17"/>
                    <a:gd name="T12" fmla="*/ 8 w 17"/>
                    <a:gd name="T13" fmla="*/ 0 h 17"/>
                    <a:gd name="T14" fmla="*/ 11 w 17"/>
                    <a:gd name="T15" fmla="*/ 1 h 17"/>
                    <a:gd name="T16" fmla="*/ 12 w 17"/>
                    <a:gd name="T17" fmla="*/ 4 h 17"/>
                    <a:gd name="T18" fmla="*/ 16 w 17"/>
                    <a:gd name="T19" fmla="*/ 8 h 17"/>
                    <a:gd name="T20" fmla="*/ 16 w 17"/>
                    <a:gd name="T21" fmla="*/ 11 h 17"/>
                    <a:gd name="T22" fmla="*/ 16 w 17"/>
                    <a:gd name="T23" fmla="*/ 13 h 17"/>
                    <a:gd name="T24" fmla="*/ 14 w 17"/>
                    <a:gd name="T25" fmla="*/ 13 h 17"/>
                    <a:gd name="T26" fmla="*/ 12 w 17"/>
                    <a:gd name="T27" fmla="*/ 14 h 17"/>
                    <a:gd name="T28" fmla="*/ 11 w 17"/>
                    <a:gd name="T29" fmla="*/ 16 h 17"/>
                    <a:gd name="T30" fmla="*/ 8 w 17"/>
                    <a:gd name="T31" fmla="*/ 14 h 17"/>
                    <a:gd name="T32" fmla="*/ 4 w 17"/>
                    <a:gd name="T33" fmla="*/ 13 h 17"/>
                    <a:gd name="T34" fmla="*/ 1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9"/>
                      </a:moveTo>
                      <a:lnTo>
                        <a:pt x="1" y="6"/>
                      </a:lnTo>
                      <a:lnTo>
                        <a:pt x="0" y="3"/>
                      </a:lnTo>
                      <a:lnTo>
                        <a:pt x="1" y="1"/>
                      </a:lnTo>
                      <a:lnTo>
                        <a:pt x="1" y="0"/>
                      </a:lnTo>
                      <a:lnTo>
                        <a:pt x="4" y="0"/>
                      </a:lnTo>
                      <a:lnTo>
                        <a:pt x="8" y="0"/>
                      </a:lnTo>
                      <a:lnTo>
                        <a:pt x="11" y="1"/>
                      </a:lnTo>
                      <a:lnTo>
                        <a:pt x="12" y="4"/>
                      </a:lnTo>
                      <a:lnTo>
                        <a:pt x="16" y="8"/>
                      </a:lnTo>
                      <a:lnTo>
                        <a:pt x="16" y="11"/>
                      </a:lnTo>
                      <a:lnTo>
                        <a:pt x="16" y="13"/>
                      </a:lnTo>
                      <a:lnTo>
                        <a:pt x="14" y="13"/>
                      </a:lnTo>
                      <a:lnTo>
                        <a:pt x="12" y="14"/>
                      </a:lnTo>
                      <a:lnTo>
                        <a:pt x="11" y="16"/>
                      </a:lnTo>
                      <a:lnTo>
                        <a:pt x="8" y="14"/>
                      </a:lnTo>
                      <a:lnTo>
                        <a:pt x="4" y="13"/>
                      </a:lnTo>
                      <a:lnTo>
                        <a:pt x="1"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31" name="Freeform 334">
                  <a:extLst>
                    <a:ext uri="{FF2B5EF4-FFF2-40B4-BE49-F238E27FC236}">
                      <a16:creationId xmlns:a16="http://schemas.microsoft.com/office/drawing/2014/main" id="{214CF28B-7B8F-053F-C567-20EE71021A35}"/>
                    </a:ext>
                  </a:extLst>
                </p:cNvPr>
                <p:cNvSpPr>
                  <a:spLocks/>
                </p:cNvSpPr>
                <p:nvPr/>
              </p:nvSpPr>
              <p:spPr bwMode="auto">
                <a:xfrm>
                  <a:off x="2675" y="2925"/>
                  <a:ext cx="24" cy="42"/>
                </a:xfrm>
                <a:custGeom>
                  <a:avLst/>
                  <a:gdLst>
                    <a:gd name="T0" fmla="*/ 0 w 27"/>
                    <a:gd name="T1" fmla="*/ 14 h 45"/>
                    <a:gd name="T2" fmla="*/ 26 w 27"/>
                    <a:gd name="T3" fmla="*/ 0 h 45"/>
                    <a:gd name="T4" fmla="*/ 26 w 27"/>
                    <a:gd name="T5" fmla="*/ 29 h 45"/>
                    <a:gd name="T6" fmla="*/ 0 w 27"/>
                    <a:gd name="T7" fmla="*/ 44 h 45"/>
                    <a:gd name="T8" fmla="*/ 0 w 27"/>
                    <a:gd name="T9" fmla="*/ 14 h 45"/>
                    <a:gd name="T10" fmla="*/ 0 60000 65536"/>
                    <a:gd name="T11" fmla="*/ 0 60000 65536"/>
                    <a:gd name="T12" fmla="*/ 0 60000 65536"/>
                    <a:gd name="T13" fmla="*/ 0 60000 65536"/>
                    <a:gd name="T14" fmla="*/ 0 60000 65536"/>
                    <a:gd name="T15" fmla="*/ 0 w 27"/>
                    <a:gd name="T16" fmla="*/ 0 h 45"/>
                    <a:gd name="T17" fmla="*/ 27 w 27"/>
                    <a:gd name="T18" fmla="*/ 45 h 45"/>
                  </a:gdLst>
                  <a:ahLst/>
                  <a:cxnLst>
                    <a:cxn ang="T10">
                      <a:pos x="T0" y="T1"/>
                    </a:cxn>
                    <a:cxn ang="T11">
                      <a:pos x="T2" y="T3"/>
                    </a:cxn>
                    <a:cxn ang="T12">
                      <a:pos x="T4" y="T5"/>
                    </a:cxn>
                    <a:cxn ang="T13">
                      <a:pos x="T6" y="T7"/>
                    </a:cxn>
                    <a:cxn ang="T14">
                      <a:pos x="T8" y="T9"/>
                    </a:cxn>
                  </a:cxnLst>
                  <a:rect l="T15" t="T16" r="T17" b="T18"/>
                  <a:pathLst>
                    <a:path w="27" h="45">
                      <a:moveTo>
                        <a:pt x="0" y="14"/>
                      </a:moveTo>
                      <a:lnTo>
                        <a:pt x="26" y="0"/>
                      </a:lnTo>
                      <a:lnTo>
                        <a:pt x="26" y="29"/>
                      </a:lnTo>
                      <a:lnTo>
                        <a:pt x="0" y="44"/>
                      </a:lnTo>
                      <a:lnTo>
                        <a:pt x="0" y="14"/>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32" name="Freeform 335">
                  <a:extLst>
                    <a:ext uri="{FF2B5EF4-FFF2-40B4-BE49-F238E27FC236}">
                      <a16:creationId xmlns:a16="http://schemas.microsoft.com/office/drawing/2014/main" id="{DD049BC5-D79F-90F9-55C6-E1E9D2F9E4F7}"/>
                    </a:ext>
                  </a:extLst>
                </p:cNvPr>
                <p:cNvSpPr>
                  <a:spLocks/>
                </p:cNvSpPr>
                <p:nvPr/>
              </p:nvSpPr>
              <p:spPr bwMode="auto">
                <a:xfrm>
                  <a:off x="2600" y="2917"/>
                  <a:ext cx="16" cy="16"/>
                </a:xfrm>
                <a:custGeom>
                  <a:avLst/>
                  <a:gdLst>
                    <a:gd name="T0" fmla="*/ 9 w 17"/>
                    <a:gd name="T1" fmla="*/ 16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5 h 17"/>
                    <a:gd name="T14" fmla="*/ 12 w 17"/>
                    <a:gd name="T15" fmla="*/ 2 h 17"/>
                    <a:gd name="T16" fmla="*/ 9 w 17"/>
                    <a:gd name="T17" fmla="*/ 1 h 17"/>
                    <a:gd name="T18" fmla="*/ 7 w 17"/>
                    <a:gd name="T19" fmla="*/ 0 h 17"/>
                    <a:gd name="T20" fmla="*/ 6 w 17"/>
                    <a:gd name="T21" fmla="*/ 0 h 17"/>
                    <a:gd name="T22" fmla="*/ 6 w 17"/>
                    <a:gd name="T23" fmla="*/ 1 h 17"/>
                    <a:gd name="T24" fmla="*/ 2 w 17"/>
                    <a:gd name="T25" fmla="*/ 2 h 17"/>
                    <a:gd name="T26" fmla="*/ 1 w 17"/>
                    <a:gd name="T27" fmla="*/ 3 h 17"/>
                    <a:gd name="T28" fmla="*/ 0 w 17"/>
                    <a:gd name="T29" fmla="*/ 4 h 17"/>
                    <a:gd name="T30" fmla="*/ 0 w 17"/>
                    <a:gd name="T31" fmla="*/ 5 h 17"/>
                    <a:gd name="T32" fmla="*/ 0 w 17"/>
                    <a:gd name="T33" fmla="*/ 8 h 17"/>
                    <a:gd name="T34" fmla="*/ 2 w 17"/>
                    <a:gd name="T35" fmla="*/ 11 h 17"/>
                    <a:gd name="T36" fmla="*/ 3 w 17"/>
                    <a:gd name="T37" fmla="*/ 13 h 17"/>
                    <a:gd name="T38" fmla="*/ 6 w 17"/>
                    <a:gd name="T39" fmla="*/ 16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9"/>
                      </a:lnTo>
                      <a:lnTo>
                        <a:pt x="16" y="7"/>
                      </a:lnTo>
                      <a:lnTo>
                        <a:pt x="13" y="5"/>
                      </a:lnTo>
                      <a:lnTo>
                        <a:pt x="12" y="2"/>
                      </a:lnTo>
                      <a:lnTo>
                        <a:pt x="9" y="1"/>
                      </a:lnTo>
                      <a:lnTo>
                        <a:pt x="7" y="0"/>
                      </a:lnTo>
                      <a:lnTo>
                        <a:pt x="6" y="0"/>
                      </a:lnTo>
                      <a:lnTo>
                        <a:pt x="6" y="1"/>
                      </a:lnTo>
                      <a:lnTo>
                        <a:pt x="2" y="2"/>
                      </a:lnTo>
                      <a:lnTo>
                        <a:pt x="1" y="3"/>
                      </a:lnTo>
                      <a:lnTo>
                        <a:pt x="0" y="4"/>
                      </a:lnTo>
                      <a:lnTo>
                        <a:pt x="0" y="5"/>
                      </a:lnTo>
                      <a:lnTo>
                        <a:pt x="0" y="8"/>
                      </a:lnTo>
                      <a:lnTo>
                        <a:pt x="2" y="11"/>
                      </a:lnTo>
                      <a:lnTo>
                        <a:pt x="3" y="13"/>
                      </a:lnTo>
                      <a:lnTo>
                        <a:pt x="6" y="16"/>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33" name="Freeform 336">
                  <a:extLst>
                    <a:ext uri="{FF2B5EF4-FFF2-40B4-BE49-F238E27FC236}">
                      <a16:creationId xmlns:a16="http://schemas.microsoft.com/office/drawing/2014/main" id="{0DB7BF39-7ACC-6D18-AC8E-5D04A2A44FA8}"/>
                    </a:ext>
                  </a:extLst>
                </p:cNvPr>
                <p:cNvSpPr>
                  <a:spLocks/>
                </p:cNvSpPr>
                <p:nvPr/>
              </p:nvSpPr>
              <p:spPr bwMode="auto">
                <a:xfrm>
                  <a:off x="2600" y="2920"/>
                  <a:ext cx="16" cy="16"/>
                </a:xfrm>
                <a:custGeom>
                  <a:avLst/>
                  <a:gdLst>
                    <a:gd name="T0" fmla="*/ 3 w 17"/>
                    <a:gd name="T1" fmla="*/ 11 h 17"/>
                    <a:gd name="T2" fmla="*/ 0 w 17"/>
                    <a:gd name="T3" fmla="*/ 7 h 17"/>
                    <a:gd name="T4" fmla="*/ 0 w 17"/>
                    <a:gd name="T5" fmla="*/ 3 h 17"/>
                    <a:gd name="T6" fmla="*/ 0 w 17"/>
                    <a:gd name="T7" fmla="*/ 2 h 17"/>
                    <a:gd name="T8" fmla="*/ 1 w 17"/>
                    <a:gd name="T9" fmla="*/ 1 h 17"/>
                    <a:gd name="T10" fmla="*/ 3 w 17"/>
                    <a:gd name="T11" fmla="*/ 0 h 17"/>
                    <a:gd name="T12" fmla="*/ 4 w 17"/>
                    <a:gd name="T13" fmla="*/ 0 h 17"/>
                    <a:gd name="T14" fmla="*/ 8 w 17"/>
                    <a:gd name="T15" fmla="*/ 0 h 17"/>
                    <a:gd name="T16" fmla="*/ 11 w 17"/>
                    <a:gd name="T17" fmla="*/ 2 h 17"/>
                    <a:gd name="T18" fmla="*/ 12 w 17"/>
                    <a:gd name="T19" fmla="*/ 4 h 17"/>
                    <a:gd name="T20" fmla="*/ 14 w 17"/>
                    <a:gd name="T21" fmla="*/ 8 h 17"/>
                    <a:gd name="T22" fmla="*/ 16 w 17"/>
                    <a:gd name="T23" fmla="*/ 12 h 17"/>
                    <a:gd name="T24" fmla="*/ 14 w 17"/>
                    <a:gd name="T25" fmla="*/ 13 h 17"/>
                    <a:gd name="T26" fmla="*/ 14 w 17"/>
                    <a:gd name="T27" fmla="*/ 14 h 17"/>
                    <a:gd name="T28" fmla="*/ 12 w 17"/>
                    <a:gd name="T29" fmla="*/ 16 h 17"/>
                    <a:gd name="T30" fmla="*/ 11 w 17"/>
                    <a:gd name="T31" fmla="*/ 16 h 17"/>
                    <a:gd name="T32" fmla="*/ 8 w 17"/>
                    <a:gd name="T33" fmla="*/ 16 h 17"/>
                    <a:gd name="T34" fmla="*/ 4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0" y="7"/>
                      </a:lnTo>
                      <a:lnTo>
                        <a:pt x="0" y="3"/>
                      </a:lnTo>
                      <a:lnTo>
                        <a:pt x="0" y="2"/>
                      </a:lnTo>
                      <a:lnTo>
                        <a:pt x="1" y="1"/>
                      </a:lnTo>
                      <a:lnTo>
                        <a:pt x="3" y="0"/>
                      </a:lnTo>
                      <a:lnTo>
                        <a:pt x="4" y="0"/>
                      </a:lnTo>
                      <a:lnTo>
                        <a:pt x="8" y="0"/>
                      </a:lnTo>
                      <a:lnTo>
                        <a:pt x="11" y="2"/>
                      </a:lnTo>
                      <a:lnTo>
                        <a:pt x="12" y="4"/>
                      </a:lnTo>
                      <a:lnTo>
                        <a:pt x="14" y="8"/>
                      </a:lnTo>
                      <a:lnTo>
                        <a:pt x="16" y="12"/>
                      </a:lnTo>
                      <a:lnTo>
                        <a:pt x="14" y="13"/>
                      </a:lnTo>
                      <a:lnTo>
                        <a:pt x="14" y="14"/>
                      </a:lnTo>
                      <a:lnTo>
                        <a:pt x="12" y="16"/>
                      </a:lnTo>
                      <a:lnTo>
                        <a:pt x="11" y="16"/>
                      </a:lnTo>
                      <a:lnTo>
                        <a:pt x="8" y="16"/>
                      </a:lnTo>
                      <a:lnTo>
                        <a:pt x="4"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34" name="Freeform 337">
                  <a:extLst>
                    <a:ext uri="{FF2B5EF4-FFF2-40B4-BE49-F238E27FC236}">
                      <a16:creationId xmlns:a16="http://schemas.microsoft.com/office/drawing/2014/main" id="{B22AC198-FB2C-1717-F244-6785F71260AC}"/>
                    </a:ext>
                  </a:extLst>
                </p:cNvPr>
                <p:cNvSpPr>
                  <a:spLocks/>
                </p:cNvSpPr>
                <p:nvPr/>
              </p:nvSpPr>
              <p:spPr bwMode="auto">
                <a:xfrm>
                  <a:off x="2601" y="2922"/>
                  <a:ext cx="16" cy="16"/>
                </a:xfrm>
                <a:custGeom>
                  <a:avLst/>
                  <a:gdLst>
                    <a:gd name="T0" fmla="*/ 2 w 17"/>
                    <a:gd name="T1" fmla="*/ 11 h 17"/>
                    <a:gd name="T2" fmla="*/ 0 w 17"/>
                    <a:gd name="T3" fmla="*/ 9 h 17"/>
                    <a:gd name="T4" fmla="*/ 0 w 17"/>
                    <a:gd name="T5" fmla="*/ 4 h 17"/>
                    <a:gd name="T6" fmla="*/ 0 w 17"/>
                    <a:gd name="T7" fmla="*/ 2 h 17"/>
                    <a:gd name="T8" fmla="*/ 2 w 17"/>
                    <a:gd name="T9" fmla="*/ 0 h 17"/>
                    <a:gd name="T10" fmla="*/ 5 w 17"/>
                    <a:gd name="T11" fmla="*/ 0 h 17"/>
                    <a:gd name="T12" fmla="*/ 8 w 17"/>
                    <a:gd name="T13" fmla="*/ 0 h 17"/>
                    <a:gd name="T14" fmla="*/ 13 w 17"/>
                    <a:gd name="T15" fmla="*/ 6 h 17"/>
                    <a:gd name="T16" fmla="*/ 13 w 17"/>
                    <a:gd name="T17" fmla="*/ 9 h 17"/>
                    <a:gd name="T18" fmla="*/ 16 w 17"/>
                    <a:gd name="T19" fmla="*/ 11 h 17"/>
                    <a:gd name="T20" fmla="*/ 13 w 17"/>
                    <a:gd name="T21" fmla="*/ 13 h 17"/>
                    <a:gd name="T22" fmla="*/ 13 w 17"/>
                    <a:gd name="T23" fmla="*/ 16 h 17"/>
                    <a:gd name="T24" fmla="*/ 10 w 17"/>
                    <a:gd name="T25" fmla="*/ 16 h 17"/>
                    <a:gd name="T26" fmla="*/ 8 w 17"/>
                    <a:gd name="T27" fmla="*/ 16 h 17"/>
                    <a:gd name="T28" fmla="*/ 2 w 17"/>
                    <a:gd name="T29" fmla="*/ 1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2" y="11"/>
                      </a:moveTo>
                      <a:lnTo>
                        <a:pt x="0" y="9"/>
                      </a:lnTo>
                      <a:lnTo>
                        <a:pt x="0" y="4"/>
                      </a:lnTo>
                      <a:lnTo>
                        <a:pt x="0" y="2"/>
                      </a:lnTo>
                      <a:lnTo>
                        <a:pt x="2" y="0"/>
                      </a:lnTo>
                      <a:lnTo>
                        <a:pt x="5" y="0"/>
                      </a:lnTo>
                      <a:lnTo>
                        <a:pt x="8" y="0"/>
                      </a:lnTo>
                      <a:lnTo>
                        <a:pt x="13" y="6"/>
                      </a:lnTo>
                      <a:lnTo>
                        <a:pt x="13" y="9"/>
                      </a:lnTo>
                      <a:lnTo>
                        <a:pt x="16" y="11"/>
                      </a:lnTo>
                      <a:lnTo>
                        <a:pt x="13" y="13"/>
                      </a:lnTo>
                      <a:lnTo>
                        <a:pt x="13" y="16"/>
                      </a:lnTo>
                      <a:lnTo>
                        <a:pt x="10" y="16"/>
                      </a:lnTo>
                      <a:lnTo>
                        <a:pt x="8" y="16"/>
                      </a:lnTo>
                      <a:lnTo>
                        <a:pt x="2"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35" name="Freeform 338">
                  <a:extLst>
                    <a:ext uri="{FF2B5EF4-FFF2-40B4-BE49-F238E27FC236}">
                      <a16:creationId xmlns:a16="http://schemas.microsoft.com/office/drawing/2014/main" id="{F1DDACD2-A23B-F7B4-BE01-F62EEC5AD2EE}"/>
                    </a:ext>
                  </a:extLst>
                </p:cNvPr>
                <p:cNvSpPr>
                  <a:spLocks/>
                </p:cNvSpPr>
                <p:nvPr/>
              </p:nvSpPr>
              <p:spPr bwMode="auto">
                <a:xfrm>
                  <a:off x="2608" y="2924"/>
                  <a:ext cx="15" cy="16"/>
                </a:xfrm>
                <a:custGeom>
                  <a:avLst/>
                  <a:gdLst>
                    <a:gd name="T0" fmla="*/ 10 w 17"/>
                    <a:gd name="T1" fmla="*/ 16 h 17"/>
                    <a:gd name="T2" fmla="*/ 14 w 17"/>
                    <a:gd name="T3" fmla="*/ 13 h 17"/>
                    <a:gd name="T4" fmla="*/ 14 w 17"/>
                    <a:gd name="T5" fmla="*/ 12 h 17"/>
                    <a:gd name="T6" fmla="*/ 14 w 17"/>
                    <a:gd name="T7" fmla="*/ 11 h 17"/>
                    <a:gd name="T8" fmla="*/ 16 w 17"/>
                    <a:gd name="T9" fmla="*/ 9 h 17"/>
                    <a:gd name="T10" fmla="*/ 14 w 17"/>
                    <a:gd name="T11" fmla="*/ 7 h 17"/>
                    <a:gd name="T12" fmla="*/ 14 w 17"/>
                    <a:gd name="T13" fmla="*/ 5 h 17"/>
                    <a:gd name="T14" fmla="*/ 11 w 17"/>
                    <a:gd name="T15" fmla="*/ 2 h 17"/>
                    <a:gd name="T16" fmla="*/ 10 w 17"/>
                    <a:gd name="T17" fmla="*/ 1 h 17"/>
                    <a:gd name="T18" fmla="*/ 8 w 17"/>
                    <a:gd name="T19" fmla="*/ 0 h 17"/>
                    <a:gd name="T20" fmla="*/ 6 w 17"/>
                    <a:gd name="T21" fmla="*/ 0 h 17"/>
                    <a:gd name="T22" fmla="*/ 5 w 17"/>
                    <a:gd name="T23" fmla="*/ 0 h 17"/>
                    <a:gd name="T24" fmla="*/ 2 w 17"/>
                    <a:gd name="T25" fmla="*/ 2 h 17"/>
                    <a:gd name="T26" fmla="*/ 1 w 17"/>
                    <a:gd name="T27" fmla="*/ 3 h 17"/>
                    <a:gd name="T28" fmla="*/ 1 w 17"/>
                    <a:gd name="T29" fmla="*/ 4 h 17"/>
                    <a:gd name="T30" fmla="*/ 0 w 17"/>
                    <a:gd name="T31" fmla="*/ 5 h 17"/>
                    <a:gd name="T32" fmla="*/ 1 w 17"/>
                    <a:gd name="T33" fmla="*/ 8 h 17"/>
                    <a:gd name="T34" fmla="*/ 2 w 17"/>
                    <a:gd name="T35" fmla="*/ 11 h 17"/>
                    <a:gd name="T36" fmla="*/ 4 w 17"/>
                    <a:gd name="T37" fmla="*/ 13 h 17"/>
                    <a:gd name="T38" fmla="*/ 6 w 17"/>
                    <a:gd name="T39" fmla="*/ 16 h 17"/>
                    <a:gd name="T40" fmla="*/ 8 w 17"/>
                    <a:gd name="T41" fmla="*/ 16 h 17"/>
                    <a:gd name="T42" fmla="*/ 9 w 17"/>
                    <a:gd name="T43" fmla="*/ 16 h 17"/>
                    <a:gd name="T44" fmla="*/ 1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6"/>
                      </a:moveTo>
                      <a:lnTo>
                        <a:pt x="14" y="13"/>
                      </a:lnTo>
                      <a:lnTo>
                        <a:pt x="14" y="12"/>
                      </a:lnTo>
                      <a:lnTo>
                        <a:pt x="14" y="11"/>
                      </a:lnTo>
                      <a:lnTo>
                        <a:pt x="16" y="9"/>
                      </a:lnTo>
                      <a:lnTo>
                        <a:pt x="14" y="7"/>
                      </a:lnTo>
                      <a:lnTo>
                        <a:pt x="14" y="5"/>
                      </a:lnTo>
                      <a:lnTo>
                        <a:pt x="11" y="2"/>
                      </a:lnTo>
                      <a:lnTo>
                        <a:pt x="10" y="1"/>
                      </a:lnTo>
                      <a:lnTo>
                        <a:pt x="8" y="0"/>
                      </a:lnTo>
                      <a:lnTo>
                        <a:pt x="6" y="0"/>
                      </a:lnTo>
                      <a:lnTo>
                        <a:pt x="5" y="0"/>
                      </a:lnTo>
                      <a:lnTo>
                        <a:pt x="2" y="2"/>
                      </a:lnTo>
                      <a:lnTo>
                        <a:pt x="1" y="3"/>
                      </a:lnTo>
                      <a:lnTo>
                        <a:pt x="1" y="4"/>
                      </a:lnTo>
                      <a:lnTo>
                        <a:pt x="0" y="5"/>
                      </a:lnTo>
                      <a:lnTo>
                        <a:pt x="1" y="8"/>
                      </a:lnTo>
                      <a:lnTo>
                        <a:pt x="2" y="11"/>
                      </a:lnTo>
                      <a:lnTo>
                        <a:pt x="4" y="13"/>
                      </a:lnTo>
                      <a:lnTo>
                        <a:pt x="6" y="16"/>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36" name="Freeform 339">
                  <a:extLst>
                    <a:ext uri="{FF2B5EF4-FFF2-40B4-BE49-F238E27FC236}">
                      <a16:creationId xmlns:a16="http://schemas.microsoft.com/office/drawing/2014/main" id="{E572A3E6-1A5D-F57F-BDA9-A0E63EA70267}"/>
                    </a:ext>
                  </a:extLst>
                </p:cNvPr>
                <p:cNvSpPr>
                  <a:spLocks/>
                </p:cNvSpPr>
                <p:nvPr/>
              </p:nvSpPr>
              <p:spPr bwMode="auto">
                <a:xfrm>
                  <a:off x="2608" y="2925"/>
                  <a:ext cx="15" cy="16"/>
                </a:xfrm>
                <a:custGeom>
                  <a:avLst/>
                  <a:gdLst>
                    <a:gd name="T0" fmla="*/ 3 w 17"/>
                    <a:gd name="T1" fmla="*/ 11 h 17"/>
                    <a:gd name="T2" fmla="*/ 1 w 17"/>
                    <a:gd name="T3" fmla="*/ 7 h 17"/>
                    <a:gd name="T4" fmla="*/ 0 w 17"/>
                    <a:gd name="T5" fmla="*/ 3 h 17"/>
                    <a:gd name="T6" fmla="*/ 1 w 17"/>
                    <a:gd name="T7" fmla="*/ 2 h 17"/>
                    <a:gd name="T8" fmla="*/ 1 w 17"/>
                    <a:gd name="T9" fmla="*/ 1 h 17"/>
                    <a:gd name="T10" fmla="*/ 3 w 17"/>
                    <a:gd name="T11" fmla="*/ 0 h 17"/>
                    <a:gd name="T12" fmla="*/ 6 w 17"/>
                    <a:gd name="T13" fmla="*/ 0 h 17"/>
                    <a:gd name="T14" fmla="*/ 9 w 17"/>
                    <a:gd name="T15" fmla="*/ 0 h 17"/>
                    <a:gd name="T16" fmla="*/ 11 w 17"/>
                    <a:gd name="T17" fmla="*/ 2 h 17"/>
                    <a:gd name="T18" fmla="*/ 14 w 17"/>
                    <a:gd name="T19" fmla="*/ 4 h 17"/>
                    <a:gd name="T20" fmla="*/ 16 w 17"/>
                    <a:gd name="T21" fmla="*/ 8 h 17"/>
                    <a:gd name="T22" fmla="*/ 16 w 17"/>
                    <a:gd name="T23" fmla="*/ 11 h 17"/>
                    <a:gd name="T24" fmla="*/ 16 w 17"/>
                    <a:gd name="T25" fmla="*/ 13 h 17"/>
                    <a:gd name="T26" fmla="*/ 16 w 17"/>
                    <a:gd name="T27" fmla="*/ 14 h 17"/>
                    <a:gd name="T28" fmla="*/ 14 w 17"/>
                    <a:gd name="T29" fmla="*/ 16 h 17"/>
                    <a:gd name="T30" fmla="*/ 11 w 17"/>
                    <a:gd name="T31" fmla="*/ 16 h 17"/>
                    <a:gd name="T32" fmla="*/ 9 w 17"/>
                    <a:gd name="T33" fmla="*/ 16 h 17"/>
                    <a:gd name="T34" fmla="*/ 6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1" y="7"/>
                      </a:lnTo>
                      <a:lnTo>
                        <a:pt x="0" y="3"/>
                      </a:lnTo>
                      <a:lnTo>
                        <a:pt x="1" y="2"/>
                      </a:lnTo>
                      <a:lnTo>
                        <a:pt x="1" y="1"/>
                      </a:lnTo>
                      <a:lnTo>
                        <a:pt x="3" y="0"/>
                      </a:lnTo>
                      <a:lnTo>
                        <a:pt x="6" y="0"/>
                      </a:lnTo>
                      <a:lnTo>
                        <a:pt x="9" y="0"/>
                      </a:lnTo>
                      <a:lnTo>
                        <a:pt x="11" y="2"/>
                      </a:lnTo>
                      <a:lnTo>
                        <a:pt x="14" y="4"/>
                      </a:lnTo>
                      <a:lnTo>
                        <a:pt x="16" y="8"/>
                      </a:lnTo>
                      <a:lnTo>
                        <a:pt x="16" y="11"/>
                      </a:lnTo>
                      <a:lnTo>
                        <a:pt x="16" y="13"/>
                      </a:lnTo>
                      <a:lnTo>
                        <a:pt x="16" y="14"/>
                      </a:lnTo>
                      <a:lnTo>
                        <a:pt x="14" y="16"/>
                      </a:lnTo>
                      <a:lnTo>
                        <a:pt x="11" y="16"/>
                      </a:lnTo>
                      <a:lnTo>
                        <a:pt x="9" y="16"/>
                      </a:lnTo>
                      <a:lnTo>
                        <a:pt x="6"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37" name="Freeform 340">
                  <a:extLst>
                    <a:ext uri="{FF2B5EF4-FFF2-40B4-BE49-F238E27FC236}">
                      <a16:creationId xmlns:a16="http://schemas.microsoft.com/office/drawing/2014/main" id="{757CCCD6-6619-4278-3A82-7B6BFA562DD2}"/>
                    </a:ext>
                  </a:extLst>
                </p:cNvPr>
                <p:cNvSpPr>
                  <a:spLocks/>
                </p:cNvSpPr>
                <p:nvPr/>
              </p:nvSpPr>
              <p:spPr bwMode="auto">
                <a:xfrm>
                  <a:off x="2610" y="2927"/>
                  <a:ext cx="16" cy="16"/>
                </a:xfrm>
                <a:custGeom>
                  <a:avLst/>
                  <a:gdLst>
                    <a:gd name="T0" fmla="*/ 3 w 17"/>
                    <a:gd name="T1" fmla="*/ 10 h 17"/>
                    <a:gd name="T2" fmla="*/ 3 w 17"/>
                    <a:gd name="T3" fmla="*/ 8 h 17"/>
                    <a:gd name="T4" fmla="*/ 0 w 17"/>
                    <a:gd name="T5" fmla="*/ 5 h 17"/>
                    <a:gd name="T6" fmla="*/ 3 w 17"/>
                    <a:gd name="T7" fmla="*/ 2 h 17"/>
                    <a:gd name="T8" fmla="*/ 3 w 17"/>
                    <a:gd name="T9" fmla="*/ 0 h 17"/>
                    <a:gd name="T10" fmla="*/ 9 w 17"/>
                    <a:gd name="T11" fmla="*/ 0 h 17"/>
                    <a:gd name="T12" fmla="*/ 12 w 17"/>
                    <a:gd name="T13" fmla="*/ 8 h 17"/>
                    <a:gd name="T14" fmla="*/ 16 w 17"/>
                    <a:gd name="T15" fmla="*/ 8 h 17"/>
                    <a:gd name="T16" fmla="*/ 16 w 17"/>
                    <a:gd name="T17" fmla="*/ 13 h 17"/>
                    <a:gd name="T18" fmla="*/ 16 w 17"/>
                    <a:gd name="T19" fmla="*/ 16 h 17"/>
                    <a:gd name="T20" fmla="*/ 12 w 17"/>
                    <a:gd name="T21" fmla="*/ 16 h 17"/>
                    <a:gd name="T22" fmla="*/ 9 w 17"/>
                    <a:gd name="T23" fmla="*/ 16 h 17"/>
                    <a:gd name="T24" fmla="*/ 3 w 17"/>
                    <a:gd name="T25" fmla="*/ 1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10"/>
                      </a:moveTo>
                      <a:lnTo>
                        <a:pt x="3" y="8"/>
                      </a:lnTo>
                      <a:lnTo>
                        <a:pt x="0" y="5"/>
                      </a:lnTo>
                      <a:lnTo>
                        <a:pt x="3" y="2"/>
                      </a:lnTo>
                      <a:lnTo>
                        <a:pt x="3" y="0"/>
                      </a:lnTo>
                      <a:lnTo>
                        <a:pt x="9" y="0"/>
                      </a:lnTo>
                      <a:lnTo>
                        <a:pt x="12" y="8"/>
                      </a:lnTo>
                      <a:lnTo>
                        <a:pt x="16" y="8"/>
                      </a:lnTo>
                      <a:lnTo>
                        <a:pt x="16" y="13"/>
                      </a:lnTo>
                      <a:lnTo>
                        <a:pt x="16" y="16"/>
                      </a:lnTo>
                      <a:lnTo>
                        <a:pt x="12" y="16"/>
                      </a:lnTo>
                      <a:lnTo>
                        <a:pt x="9" y="16"/>
                      </a:lnTo>
                      <a:lnTo>
                        <a:pt x="3"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38" name="Freeform 341">
                  <a:extLst>
                    <a:ext uri="{FF2B5EF4-FFF2-40B4-BE49-F238E27FC236}">
                      <a16:creationId xmlns:a16="http://schemas.microsoft.com/office/drawing/2014/main" id="{CF05C3D3-7FD6-0BED-3AF5-F353D9828D6B}"/>
                    </a:ext>
                  </a:extLst>
                </p:cNvPr>
                <p:cNvSpPr>
                  <a:spLocks/>
                </p:cNvSpPr>
                <p:nvPr/>
              </p:nvSpPr>
              <p:spPr bwMode="auto">
                <a:xfrm>
                  <a:off x="2596" y="2920"/>
                  <a:ext cx="15" cy="16"/>
                </a:xfrm>
                <a:custGeom>
                  <a:avLst/>
                  <a:gdLst>
                    <a:gd name="T0" fmla="*/ 9 w 17"/>
                    <a:gd name="T1" fmla="*/ 16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5 h 17"/>
                    <a:gd name="T14" fmla="*/ 12 w 17"/>
                    <a:gd name="T15" fmla="*/ 2 h 17"/>
                    <a:gd name="T16" fmla="*/ 8 w 17"/>
                    <a:gd name="T17" fmla="*/ 1 h 17"/>
                    <a:gd name="T18" fmla="*/ 7 w 17"/>
                    <a:gd name="T19" fmla="*/ 0 h 17"/>
                    <a:gd name="T20" fmla="*/ 6 w 17"/>
                    <a:gd name="T21" fmla="*/ 0 h 17"/>
                    <a:gd name="T22" fmla="*/ 4 w 17"/>
                    <a:gd name="T23" fmla="*/ 1 h 17"/>
                    <a:gd name="T24" fmla="*/ 1 w 17"/>
                    <a:gd name="T25" fmla="*/ 2 h 17"/>
                    <a:gd name="T26" fmla="*/ 0 w 17"/>
                    <a:gd name="T27" fmla="*/ 3 h 17"/>
                    <a:gd name="T28" fmla="*/ 0 w 17"/>
                    <a:gd name="T29" fmla="*/ 4 h 17"/>
                    <a:gd name="T30" fmla="*/ 0 w 17"/>
                    <a:gd name="T31" fmla="*/ 6 h 17"/>
                    <a:gd name="T32" fmla="*/ 0 w 17"/>
                    <a:gd name="T33" fmla="*/ 8 h 17"/>
                    <a:gd name="T34" fmla="*/ 1 w 17"/>
                    <a:gd name="T35" fmla="*/ 11 h 17"/>
                    <a:gd name="T36" fmla="*/ 3 w 17"/>
                    <a:gd name="T37" fmla="*/ 13 h 17"/>
                    <a:gd name="T38" fmla="*/ 4 w 17"/>
                    <a:gd name="T39" fmla="*/ 16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9"/>
                      </a:lnTo>
                      <a:lnTo>
                        <a:pt x="16" y="7"/>
                      </a:lnTo>
                      <a:lnTo>
                        <a:pt x="13" y="5"/>
                      </a:lnTo>
                      <a:lnTo>
                        <a:pt x="12" y="2"/>
                      </a:lnTo>
                      <a:lnTo>
                        <a:pt x="8" y="1"/>
                      </a:lnTo>
                      <a:lnTo>
                        <a:pt x="7" y="0"/>
                      </a:lnTo>
                      <a:lnTo>
                        <a:pt x="6" y="0"/>
                      </a:lnTo>
                      <a:lnTo>
                        <a:pt x="4" y="1"/>
                      </a:lnTo>
                      <a:lnTo>
                        <a:pt x="1" y="2"/>
                      </a:lnTo>
                      <a:lnTo>
                        <a:pt x="0" y="3"/>
                      </a:lnTo>
                      <a:lnTo>
                        <a:pt x="0" y="4"/>
                      </a:lnTo>
                      <a:lnTo>
                        <a:pt x="0" y="6"/>
                      </a:lnTo>
                      <a:lnTo>
                        <a:pt x="0" y="8"/>
                      </a:lnTo>
                      <a:lnTo>
                        <a:pt x="1" y="11"/>
                      </a:lnTo>
                      <a:lnTo>
                        <a:pt x="3" y="13"/>
                      </a:lnTo>
                      <a:lnTo>
                        <a:pt x="4" y="16"/>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39" name="Freeform 342">
                  <a:extLst>
                    <a:ext uri="{FF2B5EF4-FFF2-40B4-BE49-F238E27FC236}">
                      <a16:creationId xmlns:a16="http://schemas.microsoft.com/office/drawing/2014/main" id="{27A0AA4B-E918-3A12-3AA7-449588592BB7}"/>
                    </a:ext>
                  </a:extLst>
                </p:cNvPr>
                <p:cNvSpPr>
                  <a:spLocks/>
                </p:cNvSpPr>
                <p:nvPr/>
              </p:nvSpPr>
              <p:spPr bwMode="auto">
                <a:xfrm>
                  <a:off x="2596" y="2922"/>
                  <a:ext cx="15" cy="16"/>
                </a:xfrm>
                <a:custGeom>
                  <a:avLst/>
                  <a:gdLst>
                    <a:gd name="T0" fmla="*/ 1 w 17"/>
                    <a:gd name="T1" fmla="*/ 11 h 17"/>
                    <a:gd name="T2" fmla="*/ 0 w 17"/>
                    <a:gd name="T3" fmla="*/ 7 h 17"/>
                    <a:gd name="T4" fmla="*/ 0 w 17"/>
                    <a:gd name="T5" fmla="*/ 4 h 17"/>
                    <a:gd name="T6" fmla="*/ 0 w 17"/>
                    <a:gd name="T7" fmla="*/ 2 h 17"/>
                    <a:gd name="T8" fmla="*/ 0 w 17"/>
                    <a:gd name="T9" fmla="*/ 1 h 17"/>
                    <a:gd name="T10" fmla="*/ 1 w 17"/>
                    <a:gd name="T11" fmla="*/ 0 h 17"/>
                    <a:gd name="T12" fmla="*/ 4 w 17"/>
                    <a:gd name="T13" fmla="*/ 0 h 17"/>
                    <a:gd name="T14" fmla="*/ 6 w 17"/>
                    <a:gd name="T15" fmla="*/ 1 h 17"/>
                    <a:gd name="T16" fmla="*/ 11 w 17"/>
                    <a:gd name="T17" fmla="*/ 3 h 17"/>
                    <a:gd name="T18" fmla="*/ 12 w 17"/>
                    <a:gd name="T19" fmla="*/ 4 h 17"/>
                    <a:gd name="T20" fmla="*/ 14 w 17"/>
                    <a:gd name="T21" fmla="*/ 8 h 17"/>
                    <a:gd name="T22" fmla="*/ 16 w 17"/>
                    <a:gd name="T23" fmla="*/ 12 h 17"/>
                    <a:gd name="T24" fmla="*/ 14 w 17"/>
                    <a:gd name="T25" fmla="*/ 13 h 17"/>
                    <a:gd name="T26" fmla="*/ 14 w 17"/>
                    <a:gd name="T27" fmla="*/ 14 h 17"/>
                    <a:gd name="T28" fmla="*/ 12 w 17"/>
                    <a:gd name="T29" fmla="*/ 16 h 17"/>
                    <a:gd name="T30" fmla="*/ 11 w 17"/>
                    <a:gd name="T31" fmla="*/ 16 h 17"/>
                    <a:gd name="T32" fmla="*/ 6 w 17"/>
                    <a:gd name="T33" fmla="*/ 16 h 17"/>
                    <a:gd name="T34" fmla="*/ 4 w 17"/>
                    <a:gd name="T35" fmla="*/ 13 h 17"/>
                    <a:gd name="T36" fmla="*/ 1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 y="11"/>
                      </a:moveTo>
                      <a:lnTo>
                        <a:pt x="0" y="7"/>
                      </a:lnTo>
                      <a:lnTo>
                        <a:pt x="0" y="4"/>
                      </a:lnTo>
                      <a:lnTo>
                        <a:pt x="0" y="2"/>
                      </a:lnTo>
                      <a:lnTo>
                        <a:pt x="0" y="1"/>
                      </a:lnTo>
                      <a:lnTo>
                        <a:pt x="1" y="0"/>
                      </a:lnTo>
                      <a:lnTo>
                        <a:pt x="4" y="0"/>
                      </a:lnTo>
                      <a:lnTo>
                        <a:pt x="6" y="1"/>
                      </a:lnTo>
                      <a:lnTo>
                        <a:pt x="11" y="3"/>
                      </a:lnTo>
                      <a:lnTo>
                        <a:pt x="12" y="4"/>
                      </a:lnTo>
                      <a:lnTo>
                        <a:pt x="14" y="8"/>
                      </a:lnTo>
                      <a:lnTo>
                        <a:pt x="16" y="12"/>
                      </a:lnTo>
                      <a:lnTo>
                        <a:pt x="14" y="13"/>
                      </a:lnTo>
                      <a:lnTo>
                        <a:pt x="14" y="14"/>
                      </a:lnTo>
                      <a:lnTo>
                        <a:pt x="12" y="16"/>
                      </a:lnTo>
                      <a:lnTo>
                        <a:pt x="11" y="16"/>
                      </a:lnTo>
                      <a:lnTo>
                        <a:pt x="6" y="16"/>
                      </a:lnTo>
                      <a:lnTo>
                        <a:pt x="4"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40" name="Freeform 343">
                  <a:extLst>
                    <a:ext uri="{FF2B5EF4-FFF2-40B4-BE49-F238E27FC236}">
                      <a16:creationId xmlns:a16="http://schemas.microsoft.com/office/drawing/2014/main" id="{06BF2838-35E5-E134-CD05-DBEB8EBF512D}"/>
                    </a:ext>
                  </a:extLst>
                </p:cNvPr>
                <p:cNvSpPr>
                  <a:spLocks/>
                </p:cNvSpPr>
                <p:nvPr/>
              </p:nvSpPr>
              <p:spPr bwMode="auto">
                <a:xfrm>
                  <a:off x="2604" y="2926"/>
                  <a:ext cx="16" cy="16"/>
                </a:xfrm>
                <a:custGeom>
                  <a:avLst/>
                  <a:gdLst>
                    <a:gd name="T0" fmla="*/ 10 w 17"/>
                    <a:gd name="T1" fmla="*/ 16 h 17"/>
                    <a:gd name="T2" fmla="*/ 13 w 17"/>
                    <a:gd name="T3" fmla="*/ 13 h 17"/>
                    <a:gd name="T4" fmla="*/ 13 w 17"/>
                    <a:gd name="T5" fmla="*/ 12 h 17"/>
                    <a:gd name="T6" fmla="*/ 14 w 17"/>
                    <a:gd name="T7" fmla="*/ 12 h 17"/>
                    <a:gd name="T8" fmla="*/ 16 w 17"/>
                    <a:gd name="T9" fmla="*/ 9 h 17"/>
                    <a:gd name="T10" fmla="*/ 14 w 17"/>
                    <a:gd name="T11" fmla="*/ 7 h 17"/>
                    <a:gd name="T12" fmla="*/ 13 w 17"/>
                    <a:gd name="T13" fmla="*/ 5 h 17"/>
                    <a:gd name="T14" fmla="*/ 11 w 17"/>
                    <a:gd name="T15" fmla="*/ 2 h 17"/>
                    <a:gd name="T16" fmla="*/ 10 w 17"/>
                    <a:gd name="T17" fmla="*/ 1 h 17"/>
                    <a:gd name="T18" fmla="*/ 6 w 17"/>
                    <a:gd name="T19" fmla="*/ 0 h 17"/>
                    <a:gd name="T20" fmla="*/ 5 w 17"/>
                    <a:gd name="T21" fmla="*/ 0 h 17"/>
                    <a:gd name="T22" fmla="*/ 5 w 17"/>
                    <a:gd name="T23" fmla="*/ 1 h 17"/>
                    <a:gd name="T24" fmla="*/ 2 w 17"/>
                    <a:gd name="T25" fmla="*/ 2 h 17"/>
                    <a:gd name="T26" fmla="*/ 1 w 17"/>
                    <a:gd name="T27" fmla="*/ 3 h 17"/>
                    <a:gd name="T28" fmla="*/ 1 w 17"/>
                    <a:gd name="T29" fmla="*/ 4 h 17"/>
                    <a:gd name="T30" fmla="*/ 0 w 17"/>
                    <a:gd name="T31" fmla="*/ 5 h 17"/>
                    <a:gd name="T32" fmla="*/ 1 w 17"/>
                    <a:gd name="T33" fmla="*/ 8 h 17"/>
                    <a:gd name="T34" fmla="*/ 2 w 17"/>
                    <a:gd name="T35" fmla="*/ 11 h 17"/>
                    <a:gd name="T36" fmla="*/ 3 w 17"/>
                    <a:gd name="T37" fmla="*/ 13 h 17"/>
                    <a:gd name="T38" fmla="*/ 5 w 17"/>
                    <a:gd name="T39" fmla="*/ 16 h 17"/>
                    <a:gd name="T40" fmla="*/ 8 w 17"/>
                    <a:gd name="T41" fmla="*/ 16 h 17"/>
                    <a:gd name="T42" fmla="*/ 9 w 17"/>
                    <a:gd name="T43" fmla="*/ 16 h 17"/>
                    <a:gd name="T44" fmla="*/ 1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6"/>
                      </a:moveTo>
                      <a:lnTo>
                        <a:pt x="13" y="13"/>
                      </a:lnTo>
                      <a:lnTo>
                        <a:pt x="13" y="12"/>
                      </a:lnTo>
                      <a:lnTo>
                        <a:pt x="14" y="12"/>
                      </a:lnTo>
                      <a:lnTo>
                        <a:pt x="16" y="9"/>
                      </a:lnTo>
                      <a:lnTo>
                        <a:pt x="14" y="7"/>
                      </a:lnTo>
                      <a:lnTo>
                        <a:pt x="13" y="5"/>
                      </a:lnTo>
                      <a:lnTo>
                        <a:pt x="11" y="2"/>
                      </a:lnTo>
                      <a:lnTo>
                        <a:pt x="10" y="1"/>
                      </a:lnTo>
                      <a:lnTo>
                        <a:pt x="6" y="0"/>
                      </a:lnTo>
                      <a:lnTo>
                        <a:pt x="5" y="0"/>
                      </a:lnTo>
                      <a:lnTo>
                        <a:pt x="5" y="1"/>
                      </a:lnTo>
                      <a:lnTo>
                        <a:pt x="2" y="2"/>
                      </a:lnTo>
                      <a:lnTo>
                        <a:pt x="1" y="3"/>
                      </a:lnTo>
                      <a:lnTo>
                        <a:pt x="1" y="4"/>
                      </a:lnTo>
                      <a:lnTo>
                        <a:pt x="0" y="5"/>
                      </a:lnTo>
                      <a:lnTo>
                        <a:pt x="1" y="8"/>
                      </a:lnTo>
                      <a:lnTo>
                        <a:pt x="2" y="11"/>
                      </a:lnTo>
                      <a:lnTo>
                        <a:pt x="3" y="13"/>
                      </a:lnTo>
                      <a:lnTo>
                        <a:pt x="5" y="16"/>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41" name="Freeform 344">
                  <a:extLst>
                    <a:ext uri="{FF2B5EF4-FFF2-40B4-BE49-F238E27FC236}">
                      <a16:creationId xmlns:a16="http://schemas.microsoft.com/office/drawing/2014/main" id="{EC53FBF3-20BD-96DD-B16F-BC3F37ED2620}"/>
                    </a:ext>
                  </a:extLst>
                </p:cNvPr>
                <p:cNvSpPr>
                  <a:spLocks/>
                </p:cNvSpPr>
                <p:nvPr/>
              </p:nvSpPr>
              <p:spPr bwMode="auto">
                <a:xfrm>
                  <a:off x="2604" y="2927"/>
                  <a:ext cx="16" cy="16"/>
                </a:xfrm>
                <a:custGeom>
                  <a:avLst/>
                  <a:gdLst>
                    <a:gd name="T0" fmla="*/ 3 w 17"/>
                    <a:gd name="T1" fmla="*/ 11 h 17"/>
                    <a:gd name="T2" fmla="*/ 1 w 17"/>
                    <a:gd name="T3" fmla="*/ 7 h 17"/>
                    <a:gd name="T4" fmla="*/ 0 w 17"/>
                    <a:gd name="T5" fmla="*/ 3 h 17"/>
                    <a:gd name="T6" fmla="*/ 1 w 17"/>
                    <a:gd name="T7" fmla="*/ 2 h 17"/>
                    <a:gd name="T8" fmla="*/ 1 w 17"/>
                    <a:gd name="T9" fmla="*/ 1 h 17"/>
                    <a:gd name="T10" fmla="*/ 3 w 17"/>
                    <a:gd name="T11" fmla="*/ 0 h 17"/>
                    <a:gd name="T12" fmla="*/ 4 w 17"/>
                    <a:gd name="T13" fmla="*/ 0 h 17"/>
                    <a:gd name="T14" fmla="*/ 8 w 17"/>
                    <a:gd name="T15" fmla="*/ 0 h 17"/>
                    <a:gd name="T16" fmla="*/ 11 w 17"/>
                    <a:gd name="T17" fmla="*/ 2 h 17"/>
                    <a:gd name="T18" fmla="*/ 14 w 17"/>
                    <a:gd name="T19" fmla="*/ 4 h 17"/>
                    <a:gd name="T20" fmla="*/ 16 w 17"/>
                    <a:gd name="T21" fmla="*/ 8 h 17"/>
                    <a:gd name="T22" fmla="*/ 16 w 17"/>
                    <a:gd name="T23" fmla="*/ 12 h 17"/>
                    <a:gd name="T24" fmla="*/ 16 w 17"/>
                    <a:gd name="T25" fmla="*/ 13 h 17"/>
                    <a:gd name="T26" fmla="*/ 14 w 17"/>
                    <a:gd name="T27" fmla="*/ 14 h 17"/>
                    <a:gd name="T28" fmla="*/ 14 w 17"/>
                    <a:gd name="T29" fmla="*/ 16 h 17"/>
                    <a:gd name="T30" fmla="*/ 11 w 17"/>
                    <a:gd name="T31" fmla="*/ 16 h 17"/>
                    <a:gd name="T32" fmla="*/ 8 w 17"/>
                    <a:gd name="T33" fmla="*/ 16 h 17"/>
                    <a:gd name="T34" fmla="*/ 4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1" y="7"/>
                      </a:lnTo>
                      <a:lnTo>
                        <a:pt x="0" y="3"/>
                      </a:lnTo>
                      <a:lnTo>
                        <a:pt x="1" y="2"/>
                      </a:lnTo>
                      <a:lnTo>
                        <a:pt x="1" y="1"/>
                      </a:lnTo>
                      <a:lnTo>
                        <a:pt x="3" y="0"/>
                      </a:lnTo>
                      <a:lnTo>
                        <a:pt x="4" y="0"/>
                      </a:lnTo>
                      <a:lnTo>
                        <a:pt x="8" y="0"/>
                      </a:lnTo>
                      <a:lnTo>
                        <a:pt x="11" y="2"/>
                      </a:lnTo>
                      <a:lnTo>
                        <a:pt x="14" y="4"/>
                      </a:lnTo>
                      <a:lnTo>
                        <a:pt x="16" y="8"/>
                      </a:lnTo>
                      <a:lnTo>
                        <a:pt x="16" y="12"/>
                      </a:lnTo>
                      <a:lnTo>
                        <a:pt x="16" y="13"/>
                      </a:lnTo>
                      <a:lnTo>
                        <a:pt x="14" y="14"/>
                      </a:lnTo>
                      <a:lnTo>
                        <a:pt x="14" y="16"/>
                      </a:lnTo>
                      <a:lnTo>
                        <a:pt x="11" y="16"/>
                      </a:lnTo>
                      <a:lnTo>
                        <a:pt x="8" y="16"/>
                      </a:lnTo>
                      <a:lnTo>
                        <a:pt x="4"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42" name="Freeform 345">
                  <a:extLst>
                    <a:ext uri="{FF2B5EF4-FFF2-40B4-BE49-F238E27FC236}">
                      <a16:creationId xmlns:a16="http://schemas.microsoft.com/office/drawing/2014/main" id="{5C6875DF-96EC-6E89-2064-51F6AAA5B5AA}"/>
                    </a:ext>
                  </a:extLst>
                </p:cNvPr>
                <p:cNvSpPr>
                  <a:spLocks/>
                </p:cNvSpPr>
                <p:nvPr/>
              </p:nvSpPr>
              <p:spPr bwMode="auto">
                <a:xfrm>
                  <a:off x="2587" y="2873"/>
                  <a:ext cx="112" cy="67"/>
                </a:xfrm>
                <a:custGeom>
                  <a:avLst/>
                  <a:gdLst>
                    <a:gd name="T0" fmla="*/ 0 w 123"/>
                    <a:gd name="T1" fmla="*/ 13 h 70"/>
                    <a:gd name="T2" fmla="*/ 24 w 123"/>
                    <a:gd name="T3" fmla="*/ 0 h 70"/>
                    <a:gd name="T4" fmla="*/ 122 w 123"/>
                    <a:gd name="T5" fmla="*/ 54 h 70"/>
                    <a:gd name="T6" fmla="*/ 96 w 123"/>
                    <a:gd name="T7" fmla="*/ 69 h 70"/>
                    <a:gd name="T8" fmla="*/ 0 w 123"/>
                    <a:gd name="T9" fmla="*/ 13 h 70"/>
                    <a:gd name="T10" fmla="*/ 0 60000 65536"/>
                    <a:gd name="T11" fmla="*/ 0 60000 65536"/>
                    <a:gd name="T12" fmla="*/ 0 60000 65536"/>
                    <a:gd name="T13" fmla="*/ 0 60000 65536"/>
                    <a:gd name="T14" fmla="*/ 0 60000 65536"/>
                    <a:gd name="T15" fmla="*/ 0 w 123"/>
                    <a:gd name="T16" fmla="*/ 0 h 70"/>
                    <a:gd name="T17" fmla="*/ 123 w 123"/>
                    <a:gd name="T18" fmla="*/ 70 h 70"/>
                  </a:gdLst>
                  <a:ahLst/>
                  <a:cxnLst>
                    <a:cxn ang="T10">
                      <a:pos x="T0" y="T1"/>
                    </a:cxn>
                    <a:cxn ang="T11">
                      <a:pos x="T2" y="T3"/>
                    </a:cxn>
                    <a:cxn ang="T12">
                      <a:pos x="T4" y="T5"/>
                    </a:cxn>
                    <a:cxn ang="T13">
                      <a:pos x="T6" y="T7"/>
                    </a:cxn>
                    <a:cxn ang="T14">
                      <a:pos x="T8" y="T9"/>
                    </a:cxn>
                  </a:cxnLst>
                  <a:rect l="T15" t="T16" r="T17" b="T18"/>
                  <a:pathLst>
                    <a:path w="123" h="70">
                      <a:moveTo>
                        <a:pt x="0" y="13"/>
                      </a:moveTo>
                      <a:lnTo>
                        <a:pt x="24" y="0"/>
                      </a:lnTo>
                      <a:lnTo>
                        <a:pt x="122" y="54"/>
                      </a:lnTo>
                      <a:lnTo>
                        <a:pt x="96" y="69"/>
                      </a:lnTo>
                      <a:lnTo>
                        <a:pt x="0" y="13"/>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43" name="Freeform 346">
                  <a:extLst>
                    <a:ext uri="{FF2B5EF4-FFF2-40B4-BE49-F238E27FC236}">
                      <a16:creationId xmlns:a16="http://schemas.microsoft.com/office/drawing/2014/main" id="{B704E3B0-08C1-21BD-B7E2-8F12F30F6E94}"/>
                    </a:ext>
                  </a:extLst>
                </p:cNvPr>
                <p:cNvSpPr>
                  <a:spLocks/>
                </p:cNvSpPr>
                <p:nvPr/>
              </p:nvSpPr>
              <p:spPr bwMode="auto">
                <a:xfrm>
                  <a:off x="2587" y="2885"/>
                  <a:ext cx="89" cy="82"/>
                </a:xfrm>
                <a:custGeom>
                  <a:avLst/>
                  <a:gdLst>
                    <a:gd name="T0" fmla="*/ 0 w 97"/>
                    <a:gd name="T1" fmla="*/ 0 h 87"/>
                    <a:gd name="T2" fmla="*/ 96 w 97"/>
                    <a:gd name="T3" fmla="*/ 57 h 87"/>
                    <a:gd name="T4" fmla="*/ 96 w 97"/>
                    <a:gd name="T5" fmla="*/ 86 h 87"/>
                    <a:gd name="T6" fmla="*/ 0 w 97"/>
                    <a:gd name="T7" fmla="*/ 28 h 87"/>
                    <a:gd name="T8" fmla="*/ 0 w 97"/>
                    <a:gd name="T9" fmla="*/ 0 h 87"/>
                    <a:gd name="T10" fmla="*/ 0 60000 65536"/>
                    <a:gd name="T11" fmla="*/ 0 60000 65536"/>
                    <a:gd name="T12" fmla="*/ 0 60000 65536"/>
                    <a:gd name="T13" fmla="*/ 0 60000 65536"/>
                    <a:gd name="T14" fmla="*/ 0 60000 65536"/>
                    <a:gd name="T15" fmla="*/ 0 w 97"/>
                    <a:gd name="T16" fmla="*/ 0 h 87"/>
                    <a:gd name="T17" fmla="*/ 97 w 97"/>
                    <a:gd name="T18" fmla="*/ 87 h 87"/>
                  </a:gdLst>
                  <a:ahLst/>
                  <a:cxnLst>
                    <a:cxn ang="T10">
                      <a:pos x="T0" y="T1"/>
                    </a:cxn>
                    <a:cxn ang="T11">
                      <a:pos x="T2" y="T3"/>
                    </a:cxn>
                    <a:cxn ang="T12">
                      <a:pos x="T4" y="T5"/>
                    </a:cxn>
                    <a:cxn ang="T13">
                      <a:pos x="T6" y="T7"/>
                    </a:cxn>
                    <a:cxn ang="T14">
                      <a:pos x="T8" y="T9"/>
                    </a:cxn>
                  </a:cxnLst>
                  <a:rect l="T15" t="T16" r="T17" b="T18"/>
                  <a:pathLst>
                    <a:path w="97" h="87">
                      <a:moveTo>
                        <a:pt x="0" y="0"/>
                      </a:moveTo>
                      <a:lnTo>
                        <a:pt x="96" y="57"/>
                      </a:lnTo>
                      <a:lnTo>
                        <a:pt x="96" y="86"/>
                      </a:lnTo>
                      <a:lnTo>
                        <a:pt x="0" y="28"/>
                      </a:lnTo>
                      <a:lnTo>
                        <a:pt x="0" y="0"/>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44" name="Freeform 347">
                  <a:extLst>
                    <a:ext uri="{FF2B5EF4-FFF2-40B4-BE49-F238E27FC236}">
                      <a16:creationId xmlns:a16="http://schemas.microsoft.com/office/drawing/2014/main" id="{505D2D61-8F55-0AD1-44E3-FCD634F8CB97}"/>
                    </a:ext>
                  </a:extLst>
                </p:cNvPr>
                <p:cNvSpPr>
                  <a:spLocks/>
                </p:cNvSpPr>
                <p:nvPr/>
              </p:nvSpPr>
              <p:spPr bwMode="auto">
                <a:xfrm>
                  <a:off x="2720" y="2970"/>
                  <a:ext cx="16" cy="16"/>
                </a:xfrm>
                <a:custGeom>
                  <a:avLst/>
                  <a:gdLst>
                    <a:gd name="T0" fmla="*/ 4 w 17"/>
                    <a:gd name="T1" fmla="*/ 0 h 17"/>
                    <a:gd name="T2" fmla="*/ 16 w 17"/>
                    <a:gd name="T3" fmla="*/ 9 h 17"/>
                    <a:gd name="T4" fmla="*/ 12 w 17"/>
                    <a:gd name="T5" fmla="*/ 16 h 17"/>
                    <a:gd name="T6" fmla="*/ 0 w 17"/>
                    <a:gd name="T7" fmla="*/ 5 h 17"/>
                    <a:gd name="T8" fmla="*/ 4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4" y="0"/>
                      </a:moveTo>
                      <a:lnTo>
                        <a:pt x="16" y="9"/>
                      </a:lnTo>
                      <a:lnTo>
                        <a:pt x="12" y="16"/>
                      </a:lnTo>
                      <a:lnTo>
                        <a:pt x="0" y="5"/>
                      </a:lnTo>
                      <a:lnTo>
                        <a:pt x="4"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45" name="Freeform 348">
                  <a:extLst>
                    <a:ext uri="{FF2B5EF4-FFF2-40B4-BE49-F238E27FC236}">
                      <a16:creationId xmlns:a16="http://schemas.microsoft.com/office/drawing/2014/main" id="{385B06AD-D2CD-5ED6-B934-90FD3DA14C05}"/>
                    </a:ext>
                  </a:extLst>
                </p:cNvPr>
                <p:cNvSpPr>
                  <a:spLocks/>
                </p:cNvSpPr>
                <p:nvPr/>
              </p:nvSpPr>
              <p:spPr bwMode="auto">
                <a:xfrm>
                  <a:off x="2682" y="2940"/>
                  <a:ext cx="33" cy="20"/>
                </a:xfrm>
                <a:custGeom>
                  <a:avLst/>
                  <a:gdLst>
                    <a:gd name="T0" fmla="*/ 23 w 36"/>
                    <a:gd name="T1" fmla="*/ 0 h 21"/>
                    <a:gd name="T2" fmla="*/ 35 w 36"/>
                    <a:gd name="T3" fmla="*/ 7 h 21"/>
                    <a:gd name="T4" fmla="*/ 12 w 36"/>
                    <a:gd name="T5" fmla="*/ 20 h 21"/>
                    <a:gd name="T6" fmla="*/ 0 w 36"/>
                    <a:gd name="T7" fmla="*/ 12 h 21"/>
                    <a:gd name="T8" fmla="*/ 23 w 36"/>
                    <a:gd name="T9" fmla="*/ 0 h 21"/>
                    <a:gd name="T10" fmla="*/ 0 60000 65536"/>
                    <a:gd name="T11" fmla="*/ 0 60000 65536"/>
                    <a:gd name="T12" fmla="*/ 0 60000 65536"/>
                    <a:gd name="T13" fmla="*/ 0 60000 65536"/>
                    <a:gd name="T14" fmla="*/ 0 60000 65536"/>
                    <a:gd name="T15" fmla="*/ 0 w 36"/>
                    <a:gd name="T16" fmla="*/ 0 h 21"/>
                    <a:gd name="T17" fmla="*/ 36 w 36"/>
                    <a:gd name="T18" fmla="*/ 21 h 21"/>
                  </a:gdLst>
                  <a:ahLst/>
                  <a:cxnLst>
                    <a:cxn ang="T10">
                      <a:pos x="T0" y="T1"/>
                    </a:cxn>
                    <a:cxn ang="T11">
                      <a:pos x="T2" y="T3"/>
                    </a:cxn>
                    <a:cxn ang="T12">
                      <a:pos x="T4" y="T5"/>
                    </a:cxn>
                    <a:cxn ang="T13">
                      <a:pos x="T6" y="T7"/>
                    </a:cxn>
                    <a:cxn ang="T14">
                      <a:pos x="T8" y="T9"/>
                    </a:cxn>
                  </a:cxnLst>
                  <a:rect l="T15" t="T16" r="T17" b="T18"/>
                  <a:pathLst>
                    <a:path w="36" h="21">
                      <a:moveTo>
                        <a:pt x="23" y="0"/>
                      </a:moveTo>
                      <a:lnTo>
                        <a:pt x="35" y="7"/>
                      </a:lnTo>
                      <a:lnTo>
                        <a:pt x="12" y="20"/>
                      </a:lnTo>
                      <a:lnTo>
                        <a:pt x="0" y="12"/>
                      </a:lnTo>
                      <a:lnTo>
                        <a:pt x="23" y="0"/>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46" name="Freeform 349">
                  <a:extLst>
                    <a:ext uri="{FF2B5EF4-FFF2-40B4-BE49-F238E27FC236}">
                      <a16:creationId xmlns:a16="http://schemas.microsoft.com/office/drawing/2014/main" id="{38BFEBD8-D4C0-615D-B4E0-BF6F91F9DF10}"/>
                    </a:ext>
                  </a:extLst>
                </p:cNvPr>
                <p:cNvSpPr>
                  <a:spLocks/>
                </p:cNvSpPr>
                <p:nvPr/>
              </p:nvSpPr>
              <p:spPr bwMode="auto">
                <a:xfrm>
                  <a:off x="2682" y="2952"/>
                  <a:ext cx="16" cy="32"/>
                </a:xfrm>
                <a:custGeom>
                  <a:avLst/>
                  <a:gdLst>
                    <a:gd name="T0" fmla="*/ 0 w 17"/>
                    <a:gd name="T1" fmla="*/ 26 h 33"/>
                    <a:gd name="T2" fmla="*/ 16 w 17"/>
                    <a:gd name="T3" fmla="*/ 32 h 33"/>
                    <a:gd name="T4" fmla="*/ 16 w 17"/>
                    <a:gd name="T5" fmla="*/ 7 h 33"/>
                    <a:gd name="T6" fmla="*/ 0 w 17"/>
                    <a:gd name="T7" fmla="*/ 0 h 33"/>
                    <a:gd name="T8" fmla="*/ 0 w 17"/>
                    <a:gd name="T9" fmla="*/ 26 h 33"/>
                    <a:gd name="T10" fmla="*/ 0 60000 65536"/>
                    <a:gd name="T11" fmla="*/ 0 60000 65536"/>
                    <a:gd name="T12" fmla="*/ 0 60000 65536"/>
                    <a:gd name="T13" fmla="*/ 0 60000 65536"/>
                    <a:gd name="T14" fmla="*/ 0 60000 65536"/>
                    <a:gd name="T15" fmla="*/ 0 w 17"/>
                    <a:gd name="T16" fmla="*/ 0 h 33"/>
                    <a:gd name="T17" fmla="*/ 17 w 17"/>
                    <a:gd name="T18" fmla="*/ 33 h 33"/>
                  </a:gdLst>
                  <a:ahLst/>
                  <a:cxnLst>
                    <a:cxn ang="T10">
                      <a:pos x="T0" y="T1"/>
                    </a:cxn>
                    <a:cxn ang="T11">
                      <a:pos x="T2" y="T3"/>
                    </a:cxn>
                    <a:cxn ang="T12">
                      <a:pos x="T4" y="T5"/>
                    </a:cxn>
                    <a:cxn ang="T13">
                      <a:pos x="T6" y="T7"/>
                    </a:cxn>
                    <a:cxn ang="T14">
                      <a:pos x="T8" y="T9"/>
                    </a:cxn>
                  </a:cxnLst>
                  <a:rect l="T15" t="T16" r="T17" b="T18"/>
                  <a:pathLst>
                    <a:path w="17" h="33">
                      <a:moveTo>
                        <a:pt x="0" y="26"/>
                      </a:moveTo>
                      <a:lnTo>
                        <a:pt x="16" y="32"/>
                      </a:lnTo>
                      <a:lnTo>
                        <a:pt x="16" y="7"/>
                      </a:lnTo>
                      <a:lnTo>
                        <a:pt x="0" y="0"/>
                      </a:lnTo>
                      <a:lnTo>
                        <a:pt x="0" y="26"/>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47" name="Freeform 350">
                  <a:extLst>
                    <a:ext uri="{FF2B5EF4-FFF2-40B4-BE49-F238E27FC236}">
                      <a16:creationId xmlns:a16="http://schemas.microsoft.com/office/drawing/2014/main" id="{D5F06B12-71CA-B76D-DF59-7A4953807473}"/>
                    </a:ext>
                  </a:extLst>
                </p:cNvPr>
                <p:cNvSpPr>
                  <a:spLocks/>
                </p:cNvSpPr>
                <p:nvPr/>
              </p:nvSpPr>
              <p:spPr bwMode="auto">
                <a:xfrm>
                  <a:off x="2693" y="2946"/>
                  <a:ext cx="22" cy="38"/>
                </a:xfrm>
                <a:custGeom>
                  <a:avLst/>
                  <a:gdLst>
                    <a:gd name="T0" fmla="*/ 23 w 24"/>
                    <a:gd name="T1" fmla="*/ 26 h 39"/>
                    <a:gd name="T2" fmla="*/ 0 w 24"/>
                    <a:gd name="T3" fmla="*/ 38 h 39"/>
                    <a:gd name="T4" fmla="*/ 0 w 24"/>
                    <a:gd name="T5" fmla="*/ 13 h 39"/>
                    <a:gd name="T6" fmla="*/ 23 w 24"/>
                    <a:gd name="T7" fmla="*/ 0 h 39"/>
                    <a:gd name="T8" fmla="*/ 23 w 24"/>
                    <a:gd name="T9" fmla="*/ 26 h 39"/>
                    <a:gd name="T10" fmla="*/ 0 60000 65536"/>
                    <a:gd name="T11" fmla="*/ 0 60000 65536"/>
                    <a:gd name="T12" fmla="*/ 0 60000 65536"/>
                    <a:gd name="T13" fmla="*/ 0 60000 65536"/>
                    <a:gd name="T14" fmla="*/ 0 60000 65536"/>
                    <a:gd name="T15" fmla="*/ 0 w 24"/>
                    <a:gd name="T16" fmla="*/ 0 h 39"/>
                    <a:gd name="T17" fmla="*/ 24 w 24"/>
                    <a:gd name="T18" fmla="*/ 39 h 39"/>
                  </a:gdLst>
                  <a:ahLst/>
                  <a:cxnLst>
                    <a:cxn ang="T10">
                      <a:pos x="T0" y="T1"/>
                    </a:cxn>
                    <a:cxn ang="T11">
                      <a:pos x="T2" y="T3"/>
                    </a:cxn>
                    <a:cxn ang="T12">
                      <a:pos x="T4" y="T5"/>
                    </a:cxn>
                    <a:cxn ang="T13">
                      <a:pos x="T6" y="T7"/>
                    </a:cxn>
                    <a:cxn ang="T14">
                      <a:pos x="T8" y="T9"/>
                    </a:cxn>
                  </a:cxnLst>
                  <a:rect l="T15" t="T16" r="T17" b="T18"/>
                  <a:pathLst>
                    <a:path w="24" h="39">
                      <a:moveTo>
                        <a:pt x="23" y="26"/>
                      </a:moveTo>
                      <a:lnTo>
                        <a:pt x="0" y="38"/>
                      </a:lnTo>
                      <a:lnTo>
                        <a:pt x="0" y="13"/>
                      </a:lnTo>
                      <a:lnTo>
                        <a:pt x="23" y="0"/>
                      </a:lnTo>
                      <a:lnTo>
                        <a:pt x="23" y="26"/>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48" name="Freeform 351">
                  <a:extLst>
                    <a:ext uri="{FF2B5EF4-FFF2-40B4-BE49-F238E27FC236}">
                      <a16:creationId xmlns:a16="http://schemas.microsoft.com/office/drawing/2014/main" id="{EDEC08EF-6433-BF1D-10F0-1D1AD04317D4}"/>
                    </a:ext>
                  </a:extLst>
                </p:cNvPr>
                <p:cNvSpPr>
                  <a:spLocks/>
                </p:cNvSpPr>
                <p:nvPr/>
              </p:nvSpPr>
              <p:spPr bwMode="auto">
                <a:xfrm>
                  <a:off x="2695" y="2953"/>
                  <a:ext cx="25" cy="16"/>
                </a:xfrm>
                <a:custGeom>
                  <a:avLst/>
                  <a:gdLst>
                    <a:gd name="T0" fmla="*/ 18 w 27"/>
                    <a:gd name="T1" fmla="*/ 0 h 17"/>
                    <a:gd name="T2" fmla="*/ 26 w 27"/>
                    <a:gd name="T3" fmla="*/ 5 h 17"/>
                    <a:gd name="T4" fmla="*/ 21 w 27"/>
                    <a:gd name="T5" fmla="*/ 13 h 17"/>
                    <a:gd name="T6" fmla="*/ 9 w 27"/>
                    <a:gd name="T7" fmla="*/ 16 h 17"/>
                    <a:gd name="T8" fmla="*/ 0 w 27"/>
                    <a:gd name="T9" fmla="*/ 10 h 17"/>
                    <a:gd name="T10" fmla="*/ 18 w 27"/>
                    <a:gd name="T11" fmla="*/ 0 h 17"/>
                    <a:gd name="T12" fmla="*/ 0 60000 65536"/>
                    <a:gd name="T13" fmla="*/ 0 60000 65536"/>
                    <a:gd name="T14" fmla="*/ 0 60000 65536"/>
                    <a:gd name="T15" fmla="*/ 0 60000 65536"/>
                    <a:gd name="T16" fmla="*/ 0 60000 65536"/>
                    <a:gd name="T17" fmla="*/ 0 60000 65536"/>
                    <a:gd name="T18" fmla="*/ 0 w 27"/>
                    <a:gd name="T19" fmla="*/ 0 h 17"/>
                    <a:gd name="T20" fmla="*/ 27 w 2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7" h="17">
                      <a:moveTo>
                        <a:pt x="18" y="0"/>
                      </a:moveTo>
                      <a:lnTo>
                        <a:pt x="26" y="5"/>
                      </a:lnTo>
                      <a:lnTo>
                        <a:pt x="21" y="13"/>
                      </a:lnTo>
                      <a:lnTo>
                        <a:pt x="9" y="16"/>
                      </a:lnTo>
                      <a:lnTo>
                        <a:pt x="0" y="10"/>
                      </a:lnTo>
                      <a:lnTo>
                        <a:pt x="18"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49" name="Freeform 352">
                  <a:extLst>
                    <a:ext uri="{FF2B5EF4-FFF2-40B4-BE49-F238E27FC236}">
                      <a16:creationId xmlns:a16="http://schemas.microsoft.com/office/drawing/2014/main" id="{4AF16996-134D-418C-1617-A847FE40919C}"/>
                    </a:ext>
                  </a:extLst>
                </p:cNvPr>
                <p:cNvSpPr>
                  <a:spLocks/>
                </p:cNvSpPr>
                <p:nvPr/>
              </p:nvSpPr>
              <p:spPr bwMode="auto">
                <a:xfrm>
                  <a:off x="2695" y="2963"/>
                  <a:ext cx="15" cy="28"/>
                </a:xfrm>
                <a:custGeom>
                  <a:avLst/>
                  <a:gdLst>
                    <a:gd name="T0" fmla="*/ 0 w 17"/>
                    <a:gd name="T1" fmla="*/ 20 h 30"/>
                    <a:gd name="T2" fmla="*/ 15 w 17"/>
                    <a:gd name="T3" fmla="*/ 29 h 30"/>
                    <a:gd name="T4" fmla="*/ 16 w 17"/>
                    <a:gd name="T5" fmla="*/ 13 h 30"/>
                    <a:gd name="T6" fmla="*/ 12 w 17"/>
                    <a:gd name="T7" fmla="*/ 4 h 30"/>
                    <a:gd name="T8" fmla="*/ 0 w 17"/>
                    <a:gd name="T9" fmla="*/ 0 h 30"/>
                    <a:gd name="T10" fmla="*/ 0 w 17"/>
                    <a:gd name="T11" fmla="*/ 20 h 30"/>
                    <a:gd name="T12" fmla="*/ 0 60000 65536"/>
                    <a:gd name="T13" fmla="*/ 0 60000 65536"/>
                    <a:gd name="T14" fmla="*/ 0 60000 65536"/>
                    <a:gd name="T15" fmla="*/ 0 60000 65536"/>
                    <a:gd name="T16" fmla="*/ 0 60000 65536"/>
                    <a:gd name="T17" fmla="*/ 0 60000 65536"/>
                    <a:gd name="T18" fmla="*/ 0 w 17"/>
                    <a:gd name="T19" fmla="*/ 0 h 30"/>
                    <a:gd name="T20" fmla="*/ 17 w 17"/>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17" h="30">
                      <a:moveTo>
                        <a:pt x="0" y="20"/>
                      </a:moveTo>
                      <a:lnTo>
                        <a:pt x="15" y="29"/>
                      </a:lnTo>
                      <a:lnTo>
                        <a:pt x="16" y="13"/>
                      </a:lnTo>
                      <a:lnTo>
                        <a:pt x="12" y="4"/>
                      </a:lnTo>
                      <a:lnTo>
                        <a:pt x="0" y="0"/>
                      </a:lnTo>
                      <a:lnTo>
                        <a:pt x="0" y="20"/>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50" name="Freeform 353">
                  <a:extLst>
                    <a:ext uri="{FF2B5EF4-FFF2-40B4-BE49-F238E27FC236}">
                      <a16:creationId xmlns:a16="http://schemas.microsoft.com/office/drawing/2014/main" id="{1BC8B26D-B175-0B74-3C99-EC4EDFAE4936}"/>
                    </a:ext>
                  </a:extLst>
                </p:cNvPr>
                <p:cNvSpPr>
                  <a:spLocks/>
                </p:cNvSpPr>
                <p:nvPr/>
              </p:nvSpPr>
              <p:spPr bwMode="auto">
                <a:xfrm>
                  <a:off x="2707" y="2975"/>
                  <a:ext cx="15" cy="21"/>
                </a:xfrm>
                <a:custGeom>
                  <a:avLst/>
                  <a:gdLst>
                    <a:gd name="T0" fmla="*/ 0 w 17"/>
                    <a:gd name="T1" fmla="*/ 15 h 22"/>
                    <a:gd name="T2" fmla="*/ 2 w 17"/>
                    <a:gd name="T3" fmla="*/ 10 h 22"/>
                    <a:gd name="T4" fmla="*/ 9 w 17"/>
                    <a:gd name="T5" fmla="*/ 12 h 22"/>
                    <a:gd name="T6" fmla="*/ 13 w 17"/>
                    <a:gd name="T7" fmla="*/ 21 h 22"/>
                    <a:gd name="T8" fmla="*/ 16 w 17"/>
                    <a:gd name="T9" fmla="*/ 20 h 22"/>
                    <a:gd name="T10" fmla="*/ 13 w 17"/>
                    <a:gd name="T11" fmla="*/ 8 h 22"/>
                    <a:gd name="T12" fmla="*/ 0 w 17"/>
                    <a:gd name="T13" fmla="*/ 0 h 22"/>
                    <a:gd name="T14" fmla="*/ 0 w 17"/>
                    <a:gd name="T15" fmla="*/ 15 h 22"/>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2"/>
                    <a:gd name="T26" fmla="*/ 17 w 17"/>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2">
                      <a:moveTo>
                        <a:pt x="0" y="15"/>
                      </a:moveTo>
                      <a:lnTo>
                        <a:pt x="2" y="10"/>
                      </a:lnTo>
                      <a:lnTo>
                        <a:pt x="9" y="12"/>
                      </a:lnTo>
                      <a:lnTo>
                        <a:pt x="13" y="21"/>
                      </a:lnTo>
                      <a:lnTo>
                        <a:pt x="16" y="20"/>
                      </a:lnTo>
                      <a:lnTo>
                        <a:pt x="13" y="8"/>
                      </a:lnTo>
                      <a:lnTo>
                        <a:pt x="0" y="0"/>
                      </a:lnTo>
                      <a:lnTo>
                        <a:pt x="0" y="15"/>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51" name="Freeform 354">
                  <a:extLst>
                    <a:ext uri="{FF2B5EF4-FFF2-40B4-BE49-F238E27FC236}">
                      <a16:creationId xmlns:a16="http://schemas.microsoft.com/office/drawing/2014/main" id="{7BEC91A0-1B52-28E5-708A-FFB03D17ACBE}"/>
                    </a:ext>
                  </a:extLst>
                </p:cNvPr>
                <p:cNvSpPr>
                  <a:spLocks/>
                </p:cNvSpPr>
                <p:nvPr/>
              </p:nvSpPr>
              <p:spPr bwMode="auto">
                <a:xfrm>
                  <a:off x="2720" y="2977"/>
                  <a:ext cx="16" cy="19"/>
                </a:xfrm>
                <a:custGeom>
                  <a:avLst/>
                  <a:gdLst>
                    <a:gd name="T0" fmla="*/ 16 w 17"/>
                    <a:gd name="T1" fmla="*/ 13 h 20"/>
                    <a:gd name="T2" fmla="*/ 2 w 17"/>
                    <a:gd name="T3" fmla="*/ 19 h 20"/>
                    <a:gd name="T4" fmla="*/ 0 w 17"/>
                    <a:gd name="T5" fmla="*/ 6 h 20"/>
                    <a:gd name="T6" fmla="*/ 9 w 17"/>
                    <a:gd name="T7" fmla="*/ 4 h 20"/>
                    <a:gd name="T8" fmla="*/ 14 w 17"/>
                    <a:gd name="T9" fmla="*/ 0 h 20"/>
                    <a:gd name="T10" fmla="*/ 16 w 17"/>
                    <a:gd name="T11" fmla="*/ 13 h 20"/>
                    <a:gd name="T12" fmla="*/ 0 60000 65536"/>
                    <a:gd name="T13" fmla="*/ 0 60000 65536"/>
                    <a:gd name="T14" fmla="*/ 0 60000 65536"/>
                    <a:gd name="T15" fmla="*/ 0 60000 65536"/>
                    <a:gd name="T16" fmla="*/ 0 60000 65536"/>
                    <a:gd name="T17" fmla="*/ 0 60000 65536"/>
                    <a:gd name="T18" fmla="*/ 0 w 17"/>
                    <a:gd name="T19" fmla="*/ 0 h 20"/>
                    <a:gd name="T20" fmla="*/ 17 w 17"/>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7" h="20">
                      <a:moveTo>
                        <a:pt x="16" y="13"/>
                      </a:moveTo>
                      <a:lnTo>
                        <a:pt x="2" y="19"/>
                      </a:lnTo>
                      <a:lnTo>
                        <a:pt x="0" y="6"/>
                      </a:lnTo>
                      <a:lnTo>
                        <a:pt x="9" y="4"/>
                      </a:lnTo>
                      <a:lnTo>
                        <a:pt x="14" y="0"/>
                      </a:lnTo>
                      <a:lnTo>
                        <a:pt x="16" y="13"/>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52" name="Freeform 355">
                  <a:extLst>
                    <a:ext uri="{FF2B5EF4-FFF2-40B4-BE49-F238E27FC236}">
                      <a16:creationId xmlns:a16="http://schemas.microsoft.com/office/drawing/2014/main" id="{FB7C4377-B013-01F9-F9AE-8D3E2A7BB564}"/>
                    </a:ext>
                  </a:extLst>
                </p:cNvPr>
                <p:cNvSpPr>
                  <a:spLocks/>
                </p:cNvSpPr>
                <p:nvPr/>
              </p:nvSpPr>
              <p:spPr bwMode="auto">
                <a:xfrm>
                  <a:off x="2696" y="2965"/>
                  <a:ext cx="15" cy="17"/>
                </a:xfrm>
                <a:custGeom>
                  <a:avLst/>
                  <a:gdLst>
                    <a:gd name="T0" fmla="*/ 0 w 17"/>
                    <a:gd name="T1" fmla="*/ 9 h 17"/>
                    <a:gd name="T2" fmla="*/ 16 w 17"/>
                    <a:gd name="T3" fmla="*/ 16 h 17"/>
                    <a:gd name="T4" fmla="*/ 11 w 17"/>
                    <a:gd name="T5" fmla="*/ 4 h 17"/>
                    <a:gd name="T6" fmla="*/ 0 w 17"/>
                    <a:gd name="T7" fmla="*/ 0 h 17"/>
                    <a:gd name="T8" fmla="*/ 0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16" y="16"/>
                      </a:lnTo>
                      <a:lnTo>
                        <a:pt x="11" y="4"/>
                      </a:lnTo>
                      <a:lnTo>
                        <a:pt x="0" y="0"/>
                      </a:lnTo>
                      <a:lnTo>
                        <a:pt x="0" y="9"/>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53" name="Freeform 356">
                  <a:extLst>
                    <a:ext uri="{FF2B5EF4-FFF2-40B4-BE49-F238E27FC236}">
                      <a16:creationId xmlns:a16="http://schemas.microsoft.com/office/drawing/2014/main" id="{B66612A8-A8DC-794F-3209-9185C515A986}"/>
                    </a:ext>
                  </a:extLst>
                </p:cNvPr>
                <p:cNvSpPr>
                  <a:spLocks/>
                </p:cNvSpPr>
                <p:nvPr/>
              </p:nvSpPr>
              <p:spPr bwMode="auto">
                <a:xfrm>
                  <a:off x="2707" y="2973"/>
                  <a:ext cx="22" cy="16"/>
                </a:xfrm>
                <a:custGeom>
                  <a:avLst/>
                  <a:gdLst>
                    <a:gd name="T0" fmla="*/ 23 w 24"/>
                    <a:gd name="T1" fmla="*/ 12 h 17"/>
                    <a:gd name="T2" fmla="*/ 14 w 24"/>
                    <a:gd name="T3" fmla="*/ 16 h 17"/>
                    <a:gd name="T4" fmla="*/ 0 w 24"/>
                    <a:gd name="T5" fmla="*/ 3 h 17"/>
                    <a:gd name="T6" fmla="*/ 13 w 24"/>
                    <a:gd name="T7" fmla="*/ 0 h 17"/>
                    <a:gd name="T8" fmla="*/ 23 w 24"/>
                    <a:gd name="T9" fmla="*/ 12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23" y="12"/>
                      </a:moveTo>
                      <a:lnTo>
                        <a:pt x="14" y="16"/>
                      </a:lnTo>
                      <a:lnTo>
                        <a:pt x="0" y="3"/>
                      </a:lnTo>
                      <a:lnTo>
                        <a:pt x="13" y="0"/>
                      </a:lnTo>
                      <a:lnTo>
                        <a:pt x="23" y="12"/>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54" name="Freeform 357">
                  <a:extLst>
                    <a:ext uri="{FF2B5EF4-FFF2-40B4-BE49-F238E27FC236}">
                      <a16:creationId xmlns:a16="http://schemas.microsoft.com/office/drawing/2014/main" id="{E376AB34-3E31-D740-980C-1E47E8438F2B}"/>
                    </a:ext>
                  </a:extLst>
                </p:cNvPr>
                <p:cNvSpPr>
                  <a:spLocks/>
                </p:cNvSpPr>
                <p:nvPr/>
              </p:nvSpPr>
              <p:spPr bwMode="auto">
                <a:xfrm>
                  <a:off x="2719" y="2966"/>
                  <a:ext cx="15" cy="17"/>
                </a:xfrm>
                <a:custGeom>
                  <a:avLst/>
                  <a:gdLst>
                    <a:gd name="T0" fmla="*/ 0 w 17"/>
                    <a:gd name="T1" fmla="*/ 7 h 17"/>
                    <a:gd name="T2" fmla="*/ 3 w 17"/>
                    <a:gd name="T3" fmla="*/ 0 h 17"/>
                    <a:gd name="T4" fmla="*/ 16 w 17"/>
                    <a:gd name="T5" fmla="*/ 12 h 17"/>
                    <a:gd name="T6" fmla="*/ 11 w 17"/>
                    <a:gd name="T7" fmla="*/ 16 h 17"/>
                    <a:gd name="T8" fmla="*/ 0 w 17"/>
                    <a:gd name="T9" fmla="*/ 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7"/>
                      </a:moveTo>
                      <a:lnTo>
                        <a:pt x="3" y="0"/>
                      </a:lnTo>
                      <a:lnTo>
                        <a:pt x="16" y="12"/>
                      </a:lnTo>
                      <a:lnTo>
                        <a:pt x="11" y="16"/>
                      </a:lnTo>
                      <a:lnTo>
                        <a:pt x="0" y="7"/>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455" name="Freeform 358">
                  <a:extLst>
                    <a:ext uri="{FF2B5EF4-FFF2-40B4-BE49-F238E27FC236}">
                      <a16:creationId xmlns:a16="http://schemas.microsoft.com/office/drawing/2014/main" id="{4BC5507C-ECA8-817A-7BD5-D2254A78C4EE}"/>
                    </a:ext>
                  </a:extLst>
                </p:cNvPr>
                <p:cNvSpPr>
                  <a:spLocks/>
                </p:cNvSpPr>
                <p:nvPr/>
              </p:nvSpPr>
              <p:spPr bwMode="auto">
                <a:xfrm>
                  <a:off x="2704" y="2961"/>
                  <a:ext cx="21" cy="18"/>
                </a:xfrm>
                <a:custGeom>
                  <a:avLst/>
                  <a:gdLst>
                    <a:gd name="T0" fmla="*/ 22 w 23"/>
                    <a:gd name="T1" fmla="*/ 13 h 19"/>
                    <a:gd name="T2" fmla="*/ 4 w 23"/>
                    <a:gd name="T3" fmla="*/ 18 h 19"/>
                    <a:gd name="T4" fmla="*/ 0 w 23"/>
                    <a:gd name="T5" fmla="*/ 4 h 19"/>
                    <a:gd name="T6" fmla="*/ 16 w 23"/>
                    <a:gd name="T7" fmla="*/ 0 h 19"/>
                    <a:gd name="T8" fmla="*/ 22 w 23"/>
                    <a:gd name="T9" fmla="*/ 13 h 19"/>
                    <a:gd name="T10" fmla="*/ 0 60000 65536"/>
                    <a:gd name="T11" fmla="*/ 0 60000 65536"/>
                    <a:gd name="T12" fmla="*/ 0 60000 65536"/>
                    <a:gd name="T13" fmla="*/ 0 60000 65536"/>
                    <a:gd name="T14" fmla="*/ 0 60000 65536"/>
                    <a:gd name="T15" fmla="*/ 0 w 23"/>
                    <a:gd name="T16" fmla="*/ 0 h 19"/>
                    <a:gd name="T17" fmla="*/ 23 w 23"/>
                    <a:gd name="T18" fmla="*/ 19 h 19"/>
                  </a:gdLst>
                  <a:ahLst/>
                  <a:cxnLst>
                    <a:cxn ang="T10">
                      <a:pos x="T0" y="T1"/>
                    </a:cxn>
                    <a:cxn ang="T11">
                      <a:pos x="T2" y="T3"/>
                    </a:cxn>
                    <a:cxn ang="T12">
                      <a:pos x="T4" y="T5"/>
                    </a:cxn>
                    <a:cxn ang="T13">
                      <a:pos x="T6" y="T7"/>
                    </a:cxn>
                    <a:cxn ang="T14">
                      <a:pos x="T8" y="T9"/>
                    </a:cxn>
                  </a:cxnLst>
                  <a:rect l="T15" t="T16" r="T17" b="T18"/>
                  <a:pathLst>
                    <a:path w="23" h="19">
                      <a:moveTo>
                        <a:pt x="22" y="13"/>
                      </a:moveTo>
                      <a:lnTo>
                        <a:pt x="4" y="18"/>
                      </a:lnTo>
                      <a:lnTo>
                        <a:pt x="0" y="4"/>
                      </a:lnTo>
                      <a:lnTo>
                        <a:pt x="16" y="0"/>
                      </a:lnTo>
                      <a:lnTo>
                        <a:pt x="22" y="13"/>
                      </a:lnTo>
                    </a:path>
                  </a:pathLst>
                </a:custGeom>
                <a:solidFill>
                  <a:srgbClr val="9DB9D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grpSp>
        <p:grpSp>
          <p:nvGrpSpPr>
            <p:cNvPr id="23601" name="Group 359">
              <a:extLst>
                <a:ext uri="{FF2B5EF4-FFF2-40B4-BE49-F238E27FC236}">
                  <a16:creationId xmlns:a16="http://schemas.microsoft.com/office/drawing/2014/main" id="{93937A1E-3B1C-DC55-0407-B25EEC32B3DA}"/>
                </a:ext>
              </a:extLst>
            </p:cNvPr>
            <p:cNvGrpSpPr>
              <a:grpSpLocks/>
            </p:cNvGrpSpPr>
            <p:nvPr/>
          </p:nvGrpSpPr>
          <p:grpSpPr bwMode="auto">
            <a:xfrm>
              <a:off x="1722" y="2550"/>
              <a:ext cx="226" cy="143"/>
              <a:chOff x="1248" y="2880"/>
              <a:chExt cx="389" cy="514"/>
            </a:xfrm>
          </p:grpSpPr>
          <p:sp>
            <p:nvSpPr>
              <p:cNvPr id="24332" name="Freeform 360">
                <a:extLst>
                  <a:ext uri="{FF2B5EF4-FFF2-40B4-BE49-F238E27FC236}">
                    <a16:creationId xmlns:a16="http://schemas.microsoft.com/office/drawing/2014/main" id="{8DDC5EB2-6B64-15BB-6A46-3814067A19EA}"/>
                  </a:ext>
                </a:extLst>
              </p:cNvPr>
              <p:cNvSpPr>
                <a:spLocks/>
              </p:cNvSpPr>
              <p:nvPr/>
            </p:nvSpPr>
            <p:spPr bwMode="auto">
              <a:xfrm>
                <a:off x="1449" y="2880"/>
                <a:ext cx="58" cy="263"/>
              </a:xfrm>
              <a:custGeom>
                <a:avLst/>
                <a:gdLst>
                  <a:gd name="T0" fmla="*/ 0 w 63"/>
                  <a:gd name="T1" fmla="*/ 262 h 277"/>
                  <a:gd name="T2" fmla="*/ 15 w 63"/>
                  <a:gd name="T3" fmla="*/ 2 h 277"/>
                  <a:gd name="T4" fmla="*/ 28 w 63"/>
                  <a:gd name="T5" fmla="*/ 0 h 277"/>
                  <a:gd name="T6" fmla="*/ 41 w 63"/>
                  <a:gd name="T7" fmla="*/ 2 h 277"/>
                  <a:gd name="T8" fmla="*/ 62 w 63"/>
                  <a:gd name="T9" fmla="*/ 262 h 277"/>
                  <a:gd name="T10" fmla="*/ 59 w 63"/>
                  <a:gd name="T11" fmla="*/ 264 h 277"/>
                  <a:gd name="T12" fmla="*/ 56 w 63"/>
                  <a:gd name="T13" fmla="*/ 267 h 277"/>
                  <a:gd name="T14" fmla="*/ 52 w 63"/>
                  <a:gd name="T15" fmla="*/ 269 h 277"/>
                  <a:gd name="T16" fmla="*/ 48 w 63"/>
                  <a:gd name="T17" fmla="*/ 271 h 277"/>
                  <a:gd name="T18" fmla="*/ 42 w 63"/>
                  <a:gd name="T19" fmla="*/ 273 h 277"/>
                  <a:gd name="T20" fmla="*/ 36 w 63"/>
                  <a:gd name="T21" fmla="*/ 275 h 277"/>
                  <a:gd name="T22" fmla="*/ 32 w 63"/>
                  <a:gd name="T23" fmla="*/ 276 h 277"/>
                  <a:gd name="T24" fmla="*/ 29 w 63"/>
                  <a:gd name="T25" fmla="*/ 276 h 277"/>
                  <a:gd name="T26" fmla="*/ 25 w 63"/>
                  <a:gd name="T27" fmla="*/ 276 h 277"/>
                  <a:gd name="T28" fmla="*/ 20 w 63"/>
                  <a:gd name="T29" fmla="*/ 275 h 277"/>
                  <a:gd name="T30" fmla="*/ 17 w 63"/>
                  <a:gd name="T31" fmla="*/ 274 h 277"/>
                  <a:gd name="T32" fmla="*/ 14 w 63"/>
                  <a:gd name="T33" fmla="*/ 273 h 277"/>
                  <a:gd name="T34" fmla="*/ 11 w 63"/>
                  <a:gd name="T35" fmla="*/ 273 h 277"/>
                  <a:gd name="T36" fmla="*/ 9 w 63"/>
                  <a:gd name="T37" fmla="*/ 271 h 277"/>
                  <a:gd name="T38" fmla="*/ 5 w 63"/>
                  <a:gd name="T39" fmla="*/ 269 h 277"/>
                  <a:gd name="T40" fmla="*/ 2 w 63"/>
                  <a:gd name="T41" fmla="*/ 267 h 277"/>
                  <a:gd name="T42" fmla="*/ 1 w 63"/>
                  <a:gd name="T43" fmla="*/ 264 h 277"/>
                  <a:gd name="T44" fmla="*/ 0 w 63"/>
                  <a:gd name="T45" fmla="*/ 263 h 277"/>
                  <a:gd name="T46" fmla="*/ 0 w 63"/>
                  <a:gd name="T47" fmla="*/ 262 h 27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
                  <a:gd name="T73" fmla="*/ 0 h 277"/>
                  <a:gd name="T74" fmla="*/ 63 w 63"/>
                  <a:gd name="T75" fmla="*/ 277 h 27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 h="277">
                    <a:moveTo>
                      <a:pt x="0" y="262"/>
                    </a:moveTo>
                    <a:lnTo>
                      <a:pt x="15" y="2"/>
                    </a:lnTo>
                    <a:lnTo>
                      <a:pt x="28" y="0"/>
                    </a:lnTo>
                    <a:lnTo>
                      <a:pt x="41" y="2"/>
                    </a:lnTo>
                    <a:lnTo>
                      <a:pt x="62" y="262"/>
                    </a:lnTo>
                    <a:lnTo>
                      <a:pt x="59" y="264"/>
                    </a:lnTo>
                    <a:lnTo>
                      <a:pt x="56" y="267"/>
                    </a:lnTo>
                    <a:lnTo>
                      <a:pt x="52" y="269"/>
                    </a:lnTo>
                    <a:lnTo>
                      <a:pt x="48" y="271"/>
                    </a:lnTo>
                    <a:lnTo>
                      <a:pt x="42" y="273"/>
                    </a:lnTo>
                    <a:lnTo>
                      <a:pt x="36" y="275"/>
                    </a:lnTo>
                    <a:lnTo>
                      <a:pt x="32" y="276"/>
                    </a:lnTo>
                    <a:lnTo>
                      <a:pt x="29" y="276"/>
                    </a:lnTo>
                    <a:lnTo>
                      <a:pt x="25" y="276"/>
                    </a:lnTo>
                    <a:lnTo>
                      <a:pt x="20" y="275"/>
                    </a:lnTo>
                    <a:lnTo>
                      <a:pt x="17" y="274"/>
                    </a:lnTo>
                    <a:lnTo>
                      <a:pt x="14" y="273"/>
                    </a:lnTo>
                    <a:lnTo>
                      <a:pt x="11" y="273"/>
                    </a:lnTo>
                    <a:lnTo>
                      <a:pt x="9" y="271"/>
                    </a:lnTo>
                    <a:lnTo>
                      <a:pt x="5" y="269"/>
                    </a:lnTo>
                    <a:lnTo>
                      <a:pt x="2" y="267"/>
                    </a:lnTo>
                    <a:lnTo>
                      <a:pt x="1" y="264"/>
                    </a:lnTo>
                    <a:lnTo>
                      <a:pt x="0" y="263"/>
                    </a:lnTo>
                    <a:lnTo>
                      <a:pt x="0" y="262"/>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33" name="Freeform 361">
                <a:extLst>
                  <a:ext uri="{FF2B5EF4-FFF2-40B4-BE49-F238E27FC236}">
                    <a16:creationId xmlns:a16="http://schemas.microsoft.com/office/drawing/2014/main" id="{BFB6AB44-C2C3-34F0-D659-663073C6BF45}"/>
                  </a:ext>
                </a:extLst>
              </p:cNvPr>
              <p:cNvSpPr>
                <a:spLocks/>
              </p:cNvSpPr>
              <p:nvPr/>
            </p:nvSpPr>
            <p:spPr bwMode="auto">
              <a:xfrm>
                <a:off x="1503" y="2912"/>
                <a:ext cx="57" cy="263"/>
              </a:xfrm>
              <a:custGeom>
                <a:avLst/>
                <a:gdLst>
                  <a:gd name="T0" fmla="*/ 0 w 62"/>
                  <a:gd name="T1" fmla="*/ 261 h 276"/>
                  <a:gd name="T2" fmla="*/ 15 w 62"/>
                  <a:gd name="T3" fmla="*/ 2 h 276"/>
                  <a:gd name="T4" fmla="*/ 28 w 62"/>
                  <a:gd name="T5" fmla="*/ 0 h 276"/>
                  <a:gd name="T6" fmla="*/ 39 w 62"/>
                  <a:gd name="T7" fmla="*/ 2 h 276"/>
                  <a:gd name="T8" fmla="*/ 61 w 62"/>
                  <a:gd name="T9" fmla="*/ 261 h 276"/>
                  <a:gd name="T10" fmla="*/ 58 w 62"/>
                  <a:gd name="T11" fmla="*/ 264 h 276"/>
                  <a:gd name="T12" fmla="*/ 55 w 62"/>
                  <a:gd name="T13" fmla="*/ 266 h 276"/>
                  <a:gd name="T14" fmla="*/ 51 w 62"/>
                  <a:gd name="T15" fmla="*/ 268 h 276"/>
                  <a:gd name="T16" fmla="*/ 47 w 62"/>
                  <a:gd name="T17" fmla="*/ 270 h 276"/>
                  <a:gd name="T18" fmla="*/ 41 w 62"/>
                  <a:gd name="T19" fmla="*/ 272 h 276"/>
                  <a:gd name="T20" fmla="*/ 35 w 62"/>
                  <a:gd name="T21" fmla="*/ 275 h 276"/>
                  <a:gd name="T22" fmla="*/ 32 w 62"/>
                  <a:gd name="T23" fmla="*/ 275 h 276"/>
                  <a:gd name="T24" fmla="*/ 29 w 62"/>
                  <a:gd name="T25" fmla="*/ 275 h 276"/>
                  <a:gd name="T26" fmla="*/ 25 w 62"/>
                  <a:gd name="T27" fmla="*/ 275 h 276"/>
                  <a:gd name="T28" fmla="*/ 21 w 62"/>
                  <a:gd name="T29" fmla="*/ 275 h 276"/>
                  <a:gd name="T30" fmla="*/ 17 w 62"/>
                  <a:gd name="T31" fmla="*/ 274 h 276"/>
                  <a:gd name="T32" fmla="*/ 14 w 62"/>
                  <a:gd name="T33" fmla="*/ 272 h 276"/>
                  <a:gd name="T34" fmla="*/ 12 w 62"/>
                  <a:gd name="T35" fmla="*/ 271 h 276"/>
                  <a:gd name="T36" fmla="*/ 8 w 62"/>
                  <a:gd name="T37" fmla="*/ 270 h 276"/>
                  <a:gd name="T38" fmla="*/ 6 w 62"/>
                  <a:gd name="T39" fmla="*/ 268 h 276"/>
                  <a:gd name="T40" fmla="*/ 2 w 62"/>
                  <a:gd name="T41" fmla="*/ 266 h 276"/>
                  <a:gd name="T42" fmla="*/ 1 w 62"/>
                  <a:gd name="T43" fmla="*/ 264 h 276"/>
                  <a:gd name="T44" fmla="*/ 0 w 62"/>
                  <a:gd name="T45" fmla="*/ 262 h 276"/>
                  <a:gd name="T46" fmla="*/ 0 w 62"/>
                  <a:gd name="T47" fmla="*/ 261 h 2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2"/>
                  <a:gd name="T73" fmla="*/ 0 h 276"/>
                  <a:gd name="T74" fmla="*/ 62 w 62"/>
                  <a:gd name="T75" fmla="*/ 276 h 27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2" h="276">
                    <a:moveTo>
                      <a:pt x="0" y="261"/>
                    </a:moveTo>
                    <a:lnTo>
                      <a:pt x="15" y="2"/>
                    </a:lnTo>
                    <a:lnTo>
                      <a:pt x="28" y="0"/>
                    </a:lnTo>
                    <a:lnTo>
                      <a:pt x="39" y="2"/>
                    </a:lnTo>
                    <a:lnTo>
                      <a:pt x="61" y="261"/>
                    </a:lnTo>
                    <a:lnTo>
                      <a:pt x="58" y="264"/>
                    </a:lnTo>
                    <a:lnTo>
                      <a:pt x="55" y="266"/>
                    </a:lnTo>
                    <a:lnTo>
                      <a:pt x="51" y="268"/>
                    </a:lnTo>
                    <a:lnTo>
                      <a:pt x="47" y="270"/>
                    </a:lnTo>
                    <a:lnTo>
                      <a:pt x="41" y="272"/>
                    </a:lnTo>
                    <a:lnTo>
                      <a:pt x="35" y="275"/>
                    </a:lnTo>
                    <a:lnTo>
                      <a:pt x="32" y="275"/>
                    </a:lnTo>
                    <a:lnTo>
                      <a:pt x="29" y="275"/>
                    </a:lnTo>
                    <a:lnTo>
                      <a:pt x="25" y="275"/>
                    </a:lnTo>
                    <a:lnTo>
                      <a:pt x="21" y="275"/>
                    </a:lnTo>
                    <a:lnTo>
                      <a:pt x="17" y="274"/>
                    </a:lnTo>
                    <a:lnTo>
                      <a:pt x="14" y="272"/>
                    </a:lnTo>
                    <a:lnTo>
                      <a:pt x="12" y="271"/>
                    </a:lnTo>
                    <a:lnTo>
                      <a:pt x="8" y="270"/>
                    </a:lnTo>
                    <a:lnTo>
                      <a:pt x="6" y="268"/>
                    </a:lnTo>
                    <a:lnTo>
                      <a:pt x="2" y="266"/>
                    </a:lnTo>
                    <a:lnTo>
                      <a:pt x="1" y="264"/>
                    </a:lnTo>
                    <a:lnTo>
                      <a:pt x="0" y="262"/>
                    </a:lnTo>
                    <a:lnTo>
                      <a:pt x="0" y="261"/>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34" name="Freeform 362">
                <a:extLst>
                  <a:ext uri="{FF2B5EF4-FFF2-40B4-BE49-F238E27FC236}">
                    <a16:creationId xmlns:a16="http://schemas.microsoft.com/office/drawing/2014/main" id="{C72269C3-079F-4CD9-5BB9-4C4860E39C7A}"/>
                  </a:ext>
                </a:extLst>
              </p:cNvPr>
              <p:cNvSpPr>
                <a:spLocks/>
              </p:cNvSpPr>
              <p:nvPr/>
            </p:nvSpPr>
            <p:spPr bwMode="auto">
              <a:xfrm>
                <a:off x="1475" y="2880"/>
                <a:ext cx="31" cy="263"/>
              </a:xfrm>
              <a:custGeom>
                <a:avLst/>
                <a:gdLst>
                  <a:gd name="T0" fmla="*/ 6 w 34"/>
                  <a:gd name="T1" fmla="*/ 276 h 277"/>
                  <a:gd name="T2" fmla="*/ 10 w 34"/>
                  <a:gd name="T3" fmla="*/ 276 h 277"/>
                  <a:gd name="T4" fmla="*/ 13 w 34"/>
                  <a:gd name="T5" fmla="*/ 275 h 277"/>
                  <a:gd name="T6" fmla="*/ 17 w 34"/>
                  <a:gd name="T7" fmla="*/ 274 h 277"/>
                  <a:gd name="T8" fmla="*/ 19 w 34"/>
                  <a:gd name="T9" fmla="*/ 273 h 277"/>
                  <a:gd name="T10" fmla="*/ 24 w 34"/>
                  <a:gd name="T11" fmla="*/ 271 h 277"/>
                  <a:gd name="T12" fmla="*/ 26 w 34"/>
                  <a:gd name="T13" fmla="*/ 270 h 277"/>
                  <a:gd name="T14" fmla="*/ 28 w 34"/>
                  <a:gd name="T15" fmla="*/ 269 h 277"/>
                  <a:gd name="T16" fmla="*/ 30 w 34"/>
                  <a:gd name="T17" fmla="*/ 267 h 277"/>
                  <a:gd name="T18" fmla="*/ 32 w 34"/>
                  <a:gd name="T19" fmla="*/ 264 h 277"/>
                  <a:gd name="T20" fmla="*/ 33 w 34"/>
                  <a:gd name="T21" fmla="*/ 262 h 277"/>
                  <a:gd name="T22" fmla="*/ 12 w 34"/>
                  <a:gd name="T23" fmla="*/ 2 h 277"/>
                  <a:gd name="T24" fmla="*/ 0 w 34"/>
                  <a:gd name="T25" fmla="*/ 0 h 277"/>
                  <a:gd name="T26" fmla="*/ 0 w 34"/>
                  <a:gd name="T27" fmla="*/ 276 h 277"/>
                  <a:gd name="T28" fmla="*/ 6 w 34"/>
                  <a:gd name="T29" fmla="*/ 276 h 27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277"/>
                  <a:gd name="T47" fmla="*/ 34 w 34"/>
                  <a:gd name="T48" fmla="*/ 277 h 27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277">
                    <a:moveTo>
                      <a:pt x="6" y="276"/>
                    </a:moveTo>
                    <a:lnTo>
                      <a:pt x="10" y="276"/>
                    </a:lnTo>
                    <a:lnTo>
                      <a:pt x="13" y="275"/>
                    </a:lnTo>
                    <a:lnTo>
                      <a:pt x="17" y="274"/>
                    </a:lnTo>
                    <a:lnTo>
                      <a:pt x="19" y="273"/>
                    </a:lnTo>
                    <a:lnTo>
                      <a:pt x="24" y="271"/>
                    </a:lnTo>
                    <a:lnTo>
                      <a:pt x="26" y="270"/>
                    </a:lnTo>
                    <a:lnTo>
                      <a:pt x="28" y="269"/>
                    </a:lnTo>
                    <a:lnTo>
                      <a:pt x="30" y="267"/>
                    </a:lnTo>
                    <a:lnTo>
                      <a:pt x="32" y="264"/>
                    </a:lnTo>
                    <a:lnTo>
                      <a:pt x="33" y="262"/>
                    </a:lnTo>
                    <a:lnTo>
                      <a:pt x="12" y="2"/>
                    </a:lnTo>
                    <a:lnTo>
                      <a:pt x="0" y="0"/>
                    </a:lnTo>
                    <a:lnTo>
                      <a:pt x="0" y="276"/>
                    </a:lnTo>
                    <a:lnTo>
                      <a:pt x="6" y="27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35" name="Freeform 363">
                <a:extLst>
                  <a:ext uri="{FF2B5EF4-FFF2-40B4-BE49-F238E27FC236}">
                    <a16:creationId xmlns:a16="http://schemas.microsoft.com/office/drawing/2014/main" id="{7A2ED1C1-3E48-9632-DA26-AB284700B49B}"/>
                  </a:ext>
                </a:extLst>
              </p:cNvPr>
              <p:cNvSpPr>
                <a:spLocks/>
              </p:cNvSpPr>
              <p:nvPr/>
            </p:nvSpPr>
            <p:spPr bwMode="auto">
              <a:xfrm>
                <a:off x="1449" y="3160"/>
                <a:ext cx="167" cy="186"/>
              </a:xfrm>
              <a:custGeom>
                <a:avLst/>
                <a:gdLst>
                  <a:gd name="T0" fmla="*/ 181 w 182"/>
                  <a:gd name="T1" fmla="*/ 0 h 195"/>
                  <a:gd name="T2" fmla="*/ 0 w 182"/>
                  <a:gd name="T3" fmla="*/ 103 h 195"/>
                  <a:gd name="T4" fmla="*/ 0 w 182"/>
                  <a:gd name="T5" fmla="*/ 194 h 195"/>
                  <a:gd name="T6" fmla="*/ 181 w 182"/>
                  <a:gd name="T7" fmla="*/ 89 h 195"/>
                  <a:gd name="T8" fmla="*/ 181 w 182"/>
                  <a:gd name="T9" fmla="*/ 0 h 195"/>
                  <a:gd name="T10" fmla="*/ 0 60000 65536"/>
                  <a:gd name="T11" fmla="*/ 0 60000 65536"/>
                  <a:gd name="T12" fmla="*/ 0 60000 65536"/>
                  <a:gd name="T13" fmla="*/ 0 60000 65536"/>
                  <a:gd name="T14" fmla="*/ 0 60000 65536"/>
                  <a:gd name="T15" fmla="*/ 0 w 182"/>
                  <a:gd name="T16" fmla="*/ 0 h 195"/>
                  <a:gd name="T17" fmla="*/ 182 w 182"/>
                  <a:gd name="T18" fmla="*/ 195 h 195"/>
                </a:gdLst>
                <a:ahLst/>
                <a:cxnLst>
                  <a:cxn ang="T10">
                    <a:pos x="T0" y="T1"/>
                  </a:cxn>
                  <a:cxn ang="T11">
                    <a:pos x="T2" y="T3"/>
                  </a:cxn>
                  <a:cxn ang="T12">
                    <a:pos x="T4" y="T5"/>
                  </a:cxn>
                  <a:cxn ang="T13">
                    <a:pos x="T6" y="T7"/>
                  </a:cxn>
                  <a:cxn ang="T14">
                    <a:pos x="T8" y="T9"/>
                  </a:cxn>
                </a:cxnLst>
                <a:rect l="T15" t="T16" r="T17" b="T18"/>
                <a:pathLst>
                  <a:path w="182" h="195">
                    <a:moveTo>
                      <a:pt x="181" y="0"/>
                    </a:moveTo>
                    <a:lnTo>
                      <a:pt x="0" y="103"/>
                    </a:lnTo>
                    <a:lnTo>
                      <a:pt x="0" y="194"/>
                    </a:lnTo>
                    <a:lnTo>
                      <a:pt x="181" y="89"/>
                    </a:lnTo>
                    <a:lnTo>
                      <a:pt x="181"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36" name="Freeform 364">
                <a:extLst>
                  <a:ext uri="{FF2B5EF4-FFF2-40B4-BE49-F238E27FC236}">
                    <a16:creationId xmlns:a16="http://schemas.microsoft.com/office/drawing/2014/main" id="{D1CF5B7A-A067-7589-9E24-B90449D2F621}"/>
                  </a:ext>
                </a:extLst>
              </p:cNvPr>
              <p:cNvSpPr>
                <a:spLocks/>
              </p:cNvSpPr>
              <p:nvPr/>
            </p:nvSpPr>
            <p:spPr bwMode="auto">
              <a:xfrm>
                <a:off x="1248" y="3139"/>
                <a:ext cx="202" cy="207"/>
              </a:xfrm>
              <a:custGeom>
                <a:avLst/>
                <a:gdLst>
                  <a:gd name="T0" fmla="*/ 0 w 220"/>
                  <a:gd name="T1" fmla="*/ 0 h 217"/>
                  <a:gd name="T2" fmla="*/ 219 w 220"/>
                  <a:gd name="T3" fmla="*/ 125 h 217"/>
                  <a:gd name="T4" fmla="*/ 219 w 220"/>
                  <a:gd name="T5" fmla="*/ 216 h 217"/>
                  <a:gd name="T6" fmla="*/ 0 w 220"/>
                  <a:gd name="T7" fmla="*/ 90 h 217"/>
                  <a:gd name="T8" fmla="*/ 0 w 220"/>
                  <a:gd name="T9" fmla="*/ 0 h 217"/>
                  <a:gd name="T10" fmla="*/ 0 60000 65536"/>
                  <a:gd name="T11" fmla="*/ 0 60000 65536"/>
                  <a:gd name="T12" fmla="*/ 0 60000 65536"/>
                  <a:gd name="T13" fmla="*/ 0 60000 65536"/>
                  <a:gd name="T14" fmla="*/ 0 60000 65536"/>
                  <a:gd name="T15" fmla="*/ 0 w 220"/>
                  <a:gd name="T16" fmla="*/ 0 h 217"/>
                  <a:gd name="T17" fmla="*/ 220 w 220"/>
                  <a:gd name="T18" fmla="*/ 217 h 217"/>
                </a:gdLst>
                <a:ahLst/>
                <a:cxnLst>
                  <a:cxn ang="T10">
                    <a:pos x="T0" y="T1"/>
                  </a:cxn>
                  <a:cxn ang="T11">
                    <a:pos x="T2" y="T3"/>
                  </a:cxn>
                  <a:cxn ang="T12">
                    <a:pos x="T4" y="T5"/>
                  </a:cxn>
                  <a:cxn ang="T13">
                    <a:pos x="T6" y="T7"/>
                  </a:cxn>
                  <a:cxn ang="T14">
                    <a:pos x="T8" y="T9"/>
                  </a:cxn>
                </a:cxnLst>
                <a:rect l="T15" t="T16" r="T17" b="T18"/>
                <a:pathLst>
                  <a:path w="220" h="217">
                    <a:moveTo>
                      <a:pt x="0" y="0"/>
                    </a:moveTo>
                    <a:lnTo>
                      <a:pt x="219" y="125"/>
                    </a:lnTo>
                    <a:lnTo>
                      <a:pt x="219" y="216"/>
                    </a:lnTo>
                    <a:lnTo>
                      <a:pt x="0" y="90"/>
                    </a:lnTo>
                    <a:lnTo>
                      <a:pt x="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37" name="Freeform 365">
                <a:extLst>
                  <a:ext uri="{FF2B5EF4-FFF2-40B4-BE49-F238E27FC236}">
                    <a16:creationId xmlns:a16="http://schemas.microsoft.com/office/drawing/2014/main" id="{53A4AB5B-60A5-3E52-3B3C-345A3DD0D2FE}"/>
                  </a:ext>
                </a:extLst>
              </p:cNvPr>
              <p:cNvSpPr>
                <a:spLocks/>
              </p:cNvSpPr>
              <p:nvPr/>
            </p:nvSpPr>
            <p:spPr bwMode="auto">
              <a:xfrm>
                <a:off x="1248" y="3040"/>
                <a:ext cx="368" cy="219"/>
              </a:xfrm>
              <a:custGeom>
                <a:avLst/>
                <a:gdLst>
                  <a:gd name="T0" fmla="*/ 400 w 401"/>
                  <a:gd name="T1" fmla="*/ 126 h 231"/>
                  <a:gd name="T2" fmla="*/ 219 w 401"/>
                  <a:gd name="T3" fmla="*/ 230 h 231"/>
                  <a:gd name="T4" fmla="*/ 0 w 401"/>
                  <a:gd name="T5" fmla="*/ 103 h 231"/>
                  <a:gd name="T6" fmla="*/ 180 w 401"/>
                  <a:gd name="T7" fmla="*/ 0 h 231"/>
                  <a:gd name="T8" fmla="*/ 400 w 401"/>
                  <a:gd name="T9" fmla="*/ 126 h 231"/>
                  <a:gd name="T10" fmla="*/ 0 60000 65536"/>
                  <a:gd name="T11" fmla="*/ 0 60000 65536"/>
                  <a:gd name="T12" fmla="*/ 0 60000 65536"/>
                  <a:gd name="T13" fmla="*/ 0 60000 65536"/>
                  <a:gd name="T14" fmla="*/ 0 60000 65536"/>
                  <a:gd name="T15" fmla="*/ 0 w 401"/>
                  <a:gd name="T16" fmla="*/ 0 h 231"/>
                  <a:gd name="T17" fmla="*/ 401 w 401"/>
                  <a:gd name="T18" fmla="*/ 231 h 231"/>
                </a:gdLst>
                <a:ahLst/>
                <a:cxnLst>
                  <a:cxn ang="T10">
                    <a:pos x="T0" y="T1"/>
                  </a:cxn>
                  <a:cxn ang="T11">
                    <a:pos x="T2" y="T3"/>
                  </a:cxn>
                  <a:cxn ang="T12">
                    <a:pos x="T4" y="T5"/>
                  </a:cxn>
                  <a:cxn ang="T13">
                    <a:pos x="T6" y="T7"/>
                  </a:cxn>
                  <a:cxn ang="T14">
                    <a:pos x="T8" y="T9"/>
                  </a:cxn>
                </a:cxnLst>
                <a:rect l="T15" t="T16" r="T17" b="T18"/>
                <a:pathLst>
                  <a:path w="401" h="231">
                    <a:moveTo>
                      <a:pt x="400" y="126"/>
                    </a:moveTo>
                    <a:lnTo>
                      <a:pt x="219" y="230"/>
                    </a:lnTo>
                    <a:lnTo>
                      <a:pt x="0" y="103"/>
                    </a:lnTo>
                    <a:lnTo>
                      <a:pt x="180" y="0"/>
                    </a:lnTo>
                    <a:lnTo>
                      <a:pt x="400" y="12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38" name="Freeform 366">
                <a:extLst>
                  <a:ext uri="{FF2B5EF4-FFF2-40B4-BE49-F238E27FC236}">
                    <a16:creationId xmlns:a16="http://schemas.microsoft.com/office/drawing/2014/main" id="{018F8A29-242C-B2F3-C26D-1907D8ADA86D}"/>
                  </a:ext>
                </a:extLst>
              </p:cNvPr>
              <p:cNvSpPr>
                <a:spLocks/>
              </p:cNvSpPr>
              <p:nvPr/>
            </p:nvSpPr>
            <p:spPr bwMode="auto">
              <a:xfrm>
                <a:off x="1321" y="3149"/>
                <a:ext cx="55" cy="66"/>
              </a:xfrm>
              <a:custGeom>
                <a:avLst/>
                <a:gdLst>
                  <a:gd name="T0" fmla="*/ 58 w 59"/>
                  <a:gd name="T1" fmla="*/ 0 h 70"/>
                  <a:gd name="T2" fmla="*/ 58 w 59"/>
                  <a:gd name="T3" fmla="*/ 69 h 70"/>
                  <a:gd name="T4" fmla="*/ 0 w 59"/>
                  <a:gd name="T5" fmla="*/ 35 h 70"/>
                  <a:gd name="T6" fmla="*/ 58 w 59"/>
                  <a:gd name="T7" fmla="*/ 0 h 70"/>
                  <a:gd name="T8" fmla="*/ 0 60000 65536"/>
                  <a:gd name="T9" fmla="*/ 0 60000 65536"/>
                  <a:gd name="T10" fmla="*/ 0 60000 65536"/>
                  <a:gd name="T11" fmla="*/ 0 60000 65536"/>
                  <a:gd name="T12" fmla="*/ 0 w 59"/>
                  <a:gd name="T13" fmla="*/ 0 h 70"/>
                  <a:gd name="T14" fmla="*/ 59 w 59"/>
                  <a:gd name="T15" fmla="*/ 70 h 70"/>
                </a:gdLst>
                <a:ahLst/>
                <a:cxnLst>
                  <a:cxn ang="T8">
                    <a:pos x="T0" y="T1"/>
                  </a:cxn>
                  <a:cxn ang="T9">
                    <a:pos x="T2" y="T3"/>
                  </a:cxn>
                  <a:cxn ang="T10">
                    <a:pos x="T4" y="T5"/>
                  </a:cxn>
                  <a:cxn ang="T11">
                    <a:pos x="T6" y="T7"/>
                  </a:cxn>
                </a:cxnLst>
                <a:rect l="T12" t="T13" r="T14" b="T15"/>
                <a:pathLst>
                  <a:path w="59" h="70">
                    <a:moveTo>
                      <a:pt x="58" y="0"/>
                    </a:moveTo>
                    <a:lnTo>
                      <a:pt x="58" y="69"/>
                    </a:lnTo>
                    <a:lnTo>
                      <a:pt x="0" y="35"/>
                    </a:lnTo>
                    <a:lnTo>
                      <a:pt x="58"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39" name="Freeform 367">
                <a:extLst>
                  <a:ext uri="{FF2B5EF4-FFF2-40B4-BE49-F238E27FC236}">
                    <a16:creationId xmlns:a16="http://schemas.microsoft.com/office/drawing/2014/main" id="{3EB5201E-E1E0-2E91-11E2-9B5B1EF7E429}"/>
                  </a:ext>
                </a:extLst>
              </p:cNvPr>
              <p:cNvSpPr>
                <a:spLocks/>
              </p:cNvSpPr>
              <p:nvPr/>
            </p:nvSpPr>
            <p:spPr bwMode="auto">
              <a:xfrm>
                <a:off x="1461" y="3260"/>
                <a:ext cx="30" cy="61"/>
              </a:xfrm>
              <a:custGeom>
                <a:avLst/>
                <a:gdLst>
                  <a:gd name="T0" fmla="*/ 32 w 33"/>
                  <a:gd name="T1" fmla="*/ 0 h 64"/>
                  <a:gd name="T2" fmla="*/ 0 w 33"/>
                  <a:gd name="T3" fmla="*/ 18 h 64"/>
                  <a:gd name="T4" fmla="*/ 0 w 33"/>
                  <a:gd name="T5" fmla="*/ 63 h 64"/>
                  <a:gd name="T6" fmla="*/ 32 w 33"/>
                  <a:gd name="T7" fmla="*/ 45 h 64"/>
                  <a:gd name="T8" fmla="*/ 32 w 33"/>
                  <a:gd name="T9" fmla="*/ 0 h 64"/>
                  <a:gd name="T10" fmla="*/ 0 60000 65536"/>
                  <a:gd name="T11" fmla="*/ 0 60000 65536"/>
                  <a:gd name="T12" fmla="*/ 0 60000 65536"/>
                  <a:gd name="T13" fmla="*/ 0 60000 65536"/>
                  <a:gd name="T14" fmla="*/ 0 60000 65536"/>
                  <a:gd name="T15" fmla="*/ 0 w 33"/>
                  <a:gd name="T16" fmla="*/ 0 h 64"/>
                  <a:gd name="T17" fmla="*/ 33 w 33"/>
                  <a:gd name="T18" fmla="*/ 64 h 64"/>
                </a:gdLst>
                <a:ahLst/>
                <a:cxnLst>
                  <a:cxn ang="T10">
                    <a:pos x="T0" y="T1"/>
                  </a:cxn>
                  <a:cxn ang="T11">
                    <a:pos x="T2" y="T3"/>
                  </a:cxn>
                  <a:cxn ang="T12">
                    <a:pos x="T4" y="T5"/>
                  </a:cxn>
                  <a:cxn ang="T13">
                    <a:pos x="T6" y="T7"/>
                  </a:cxn>
                  <a:cxn ang="T14">
                    <a:pos x="T8" y="T9"/>
                  </a:cxn>
                </a:cxnLst>
                <a:rect l="T15" t="T16" r="T17" b="T18"/>
                <a:pathLst>
                  <a:path w="33" h="64">
                    <a:moveTo>
                      <a:pt x="32" y="0"/>
                    </a:moveTo>
                    <a:lnTo>
                      <a:pt x="0" y="18"/>
                    </a:lnTo>
                    <a:lnTo>
                      <a:pt x="0" y="63"/>
                    </a:lnTo>
                    <a:lnTo>
                      <a:pt x="32" y="45"/>
                    </a:lnTo>
                    <a:lnTo>
                      <a:pt x="32"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40" name="Freeform 368">
                <a:extLst>
                  <a:ext uri="{FF2B5EF4-FFF2-40B4-BE49-F238E27FC236}">
                    <a16:creationId xmlns:a16="http://schemas.microsoft.com/office/drawing/2014/main" id="{A2739B07-A76F-0B98-D64B-A8C0FB79318F}"/>
                  </a:ext>
                </a:extLst>
              </p:cNvPr>
              <p:cNvSpPr>
                <a:spLocks/>
              </p:cNvSpPr>
              <p:nvPr/>
            </p:nvSpPr>
            <p:spPr bwMode="auto">
              <a:xfrm>
                <a:off x="1265" y="3238"/>
                <a:ext cx="99" cy="99"/>
              </a:xfrm>
              <a:custGeom>
                <a:avLst/>
                <a:gdLst>
                  <a:gd name="T0" fmla="*/ 0 w 107"/>
                  <a:gd name="T1" fmla="*/ 0 h 104"/>
                  <a:gd name="T2" fmla="*/ 106 w 107"/>
                  <a:gd name="T3" fmla="*/ 61 h 104"/>
                  <a:gd name="T4" fmla="*/ 106 w 107"/>
                  <a:gd name="T5" fmla="*/ 103 h 104"/>
                  <a:gd name="T6" fmla="*/ 0 w 107"/>
                  <a:gd name="T7" fmla="*/ 42 h 104"/>
                  <a:gd name="T8" fmla="*/ 0 w 107"/>
                  <a:gd name="T9" fmla="*/ 0 h 104"/>
                  <a:gd name="T10" fmla="*/ 0 60000 65536"/>
                  <a:gd name="T11" fmla="*/ 0 60000 65536"/>
                  <a:gd name="T12" fmla="*/ 0 60000 65536"/>
                  <a:gd name="T13" fmla="*/ 0 60000 65536"/>
                  <a:gd name="T14" fmla="*/ 0 60000 65536"/>
                  <a:gd name="T15" fmla="*/ 0 w 107"/>
                  <a:gd name="T16" fmla="*/ 0 h 104"/>
                  <a:gd name="T17" fmla="*/ 107 w 107"/>
                  <a:gd name="T18" fmla="*/ 104 h 104"/>
                </a:gdLst>
                <a:ahLst/>
                <a:cxnLst>
                  <a:cxn ang="T10">
                    <a:pos x="T0" y="T1"/>
                  </a:cxn>
                  <a:cxn ang="T11">
                    <a:pos x="T2" y="T3"/>
                  </a:cxn>
                  <a:cxn ang="T12">
                    <a:pos x="T4" y="T5"/>
                  </a:cxn>
                  <a:cxn ang="T13">
                    <a:pos x="T6" y="T7"/>
                  </a:cxn>
                  <a:cxn ang="T14">
                    <a:pos x="T8" y="T9"/>
                  </a:cxn>
                </a:cxnLst>
                <a:rect l="T15" t="T16" r="T17" b="T18"/>
                <a:pathLst>
                  <a:path w="107" h="104">
                    <a:moveTo>
                      <a:pt x="0" y="0"/>
                    </a:moveTo>
                    <a:lnTo>
                      <a:pt x="106" y="61"/>
                    </a:lnTo>
                    <a:lnTo>
                      <a:pt x="106" y="103"/>
                    </a:lnTo>
                    <a:lnTo>
                      <a:pt x="0" y="42"/>
                    </a:lnTo>
                    <a:lnTo>
                      <a:pt x="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41" name="Freeform 369">
                <a:extLst>
                  <a:ext uri="{FF2B5EF4-FFF2-40B4-BE49-F238E27FC236}">
                    <a16:creationId xmlns:a16="http://schemas.microsoft.com/office/drawing/2014/main" id="{C8CF89A2-FBA4-FC3A-480B-BCC6CDB41078}"/>
                  </a:ext>
                </a:extLst>
              </p:cNvPr>
              <p:cNvSpPr>
                <a:spLocks/>
              </p:cNvSpPr>
              <p:nvPr/>
            </p:nvSpPr>
            <p:spPr bwMode="auto">
              <a:xfrm>
                <a:off x="1362" y="3273"/>
                <a:ext cx="37" cy="64"/>
              </a:xfrm>
              <a:custGeom>
                <a:avLst/>
                <a:gdLst>
                  <a:gd name="T0" fmla="*/ 40 w 41"/>
                  <a:gd name="T1" fmla="*/ 0 h 67"/>
                  <a:gd name="T2" fmla="*/ 0 w 41"/>
                  <a:gd name="T3" fmla="*/ 22 h 67"/>
                  <a:gd name="T4" fmla="*/ 0 w 41"/>
                  <a:gd name="T5" fmla="*/ 66 h 67"/>
                  <a:gd name="T6" fmla="*/ 40 w 41"/>
                  <a:gd name="T7" fmla="*/ 43 h 67"/>
                  <a:gd name="T8" fmla="*/ 40 w 41"/>
                  <a:gd name="T9" fmla="*/ 0 h 67"/>
                  <a:gd name="T10" fmla="*/ 0 60000 65536"/>
                  <a:gd name="T11" fmla="*/ 0 60000 65536"/>
                  <a:gd name="T12" fmla="*/ 0 60000 65536"/>
                  <a:gd name="T13" fmla="*/ 0 60000 65536"/>
                  <a:gd name="T14" fmla="*/ 0 60000 65536"/>
                  <a:gd name="T15" fmla="*/ 0 w 41"/>
                  <a:gd name="T16" fmla="*/ 0 h 67"/>
                  <a:gd name="T17" fmla="*/ 41 w 41"/>
                  <a:gd name="T18" fmla="*/ 67 h 67"/>
                </a:gdLst>
                <a:ahLst/>
                <a:cxnLst>
                  <a:cxn ang="T10">
                    <a:pos x="T0" y="T1"/>
                  </a:cxn>
                  <a:cxn ang="T11">
                    <a:pos x="T2" y="T3"/>
                  </a:cxn>
                  <a:cxn ang="T12">
                    <a:pos x="T4" y="T5"/>
                  </a:cxn>
                  <a:cxn ang="T13">
                    <a:pos x="T6" y="T7"/>
                  </a:cxn>
                  <a:cxn ang="T14">
                    <a:pos x="T8" y="T9"/>
                  </a:cxn>
                </a:cxnLst>
                <a:rect l="T15" t="T16" r="T17" b="T18"/>
                <a:pathLst>
                  <a:path w="41" h="67">
                    <a:moveTo>
                      <a:pt x="40" y="0"/>
                    </a:moveTo>
                    <a:lnTo>
                      <a:pt x="0" y="22"/>
                    </a:lnTo>
                    <a:lnTo>
                      <a:pt x="0" y="66"/>
                    </a:lnTo>
                    <a:lnTo>
                      <a:pt x="40" y="43"/>
                    </a:lnTo>
                    <a:lnTo>
                      <a:pt x="4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42" name="Freeform 370">
                <a:extLst>
                  <a:ext uri="{FF2B5EF4-FFF2-40B4-BE49-F238E27FC236}">
                    <a16:creationId xmlns:a16="http://schemas.microsoft.com/office/drawing/2014/main" id="{EAA1C821-7333-DB77-F1AA-454D145F5F8A}"/>
                  </a:ext>
                </a:extLst>
              </p:cNvPr>
              <p:cNvSpPr>
                <a:spLocks/>
              </p:cNvSpPr>
              <p:nvPr/>
            </p:nvSpPr>
            <p:spPr bwMode="auto">
              <a:xfrm>
                <a:off x="1265" y="3217"/>
                <a:ext cx="134" cy="80"/>
              </a:xfrm>
              <a:custGeom>
                <a:avLst/>
                <a:gdLst>
                  <a:gd name="T0" fmla="*/ 145 w 146"/>
                  <a:gd name="T1" fmla="*/ 61 h 84"/>
                  <a:gd name="T2" fmla="*/ 105 w 146"/>
                  <a:gd name="T3" fmla="*/ 83 h 84"/>
                  <a:gd name="T4" fmla="*/ 0 w 146"/>
                  <a:gd name="T5" fmla="*/ 21 h 84"/>
                  <a:gd name="T6" fmla="*/ 37 w 146"/>
                  <a:gd name="T7" fmla="*/ 0 h 84"/>
                  <a:gd name="T8" fmla="*/ 145 w 146"/>
                  <a:gd name="T9" fmla="*/ 61 h 84"/>
                  <a:gd name="T10" fmla="*/ 0 60000 65536"/>
                  <a:gd name="T11" fmla="*/ 0 60000 65536"/>
                  <a:gd name="T12" fmla="*/ 0 60000 65536"/>
                  <a:gd name="T13" fmla="*/ 0 60000 65536"/>
                  <a:gd name="T14" fmla="*/ 0 60000 65536"/>
                  <a:gd name="T15" fmla="*/ 0 w 146"/>
                  <a:gd name="T16" fmla="*/ 0 h 84"/>
                  <a:gd name="T17" fmla="*/ 146 w 146"/>
                  <a:gd name="T18" fmla="*/ 84 h 84"/>
                </a:gdLst>
                <a:ahLst/>
                <a:cxnLst>
                  <a:cxn ang="T10">
                    <a:pos x="T0" y="T1"/>
                  </a:cxn>
                  <a:cxn ang="T11">
                    <a:pos x="T2" y="T3"/>
                  </a:cxn>
                  <a:cxn ang="T12">
                    <a:pos x="T4" y="T5"/>
                  </a:cxn>
                  <a:cxn ang="T13">
                    <a:pos x="T6" y="T7"/>
                  </a:cxn>
                  <a:cxn ang="T14">
                    <a:pos x="T8" y="T9"/>
                  </a:cxn>
                </a:cxnLst>
                <a:rect l="T15" t="T16" r="T17" b="T18"/>
                <a:pathLst>
                  <a:path w="146" h="84">
                    <a:moveTo>
                      <a:pt x="145" y="61"/>
                    </a:moveTo>
                    <a:lnTo>
                      <a:pt x="105" y="83"/>
                    </a:lnTo>
                    <a:lnTo>
                      <a:pt x="0" y="21"/>
                    </a:lnTo>
                    <a:lnTo>
                      <a:pt x="37" y="0"/>
                    </a:lnTo>
                    <a:lnTo>
                      <a:pt x="145" y="61"/>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43" name="Freeform 371">
                <a:extLst>
                  <a:ext uri="{FF2B5EF4-FFF2-40B4-BE49-F238E27FC236}">
                    <a16:creationId xmlns:a16="http://schemas.microsoft.com/office/drawing/2014/main" id="{00991A69-E1E3-50E9-D8D5-814374E4F30E}"/>
                  </a:ext>
                </a:extLst>
              </p:cNvPr>
              <p:cNvSpPr>
                <a:spLocks/>
              </p:cNvSpPr>
              <p:nvPr/>
            </p:nvSpPr>
            <p:spPr bwMode="auto">
              <a:xfrm>
                <a:off x="1514" y="3229"/>
                <a:ext cx="30" cy="61"/>
              </a:xfrm>
              <a:custGeom>
                <a:avLst/>
                <a:gdLst>
                  <a:gd name="T0" fmla="*/ 31 w 32"/>
                  <a:gd name="T1" fmla="*/ 0 h 64"/>
                  <a:gd name="T2" fmla="*/ 0 w 32"/>
                  <a:gd name="T3" fmla="*/ 18 h 64"/>
                  <a:gd name="T4" fmla="*/ 0 w 32"/>
                  <a:gd name="T5" fmla="*/ 63 h 64"/>
                  <a:gd name="T6" fmla="*/ 31 w 32"/>
                  <a:gd name="T7" fmla="*/ 45 h 64"/>
                  <a:gd name="T8" fmla="*/ 31 w 32"/>
                  <a:gd name="T9" fmla="*/ 0 h 64"/>
                  <a:gd name="T10" fmla="*/ 0 60000 65536"/>
                  <a:gd name="T11" fmla="*/ 0 60000 65536"/>
                  <a:gd name="T12" fmla="*/ 0 60000 65536"/>
                  <a:gd name="T13" fmla="*/ 0 60000 65536"/>
                  <a:gd name="T14" fmla="*/ 0 60000 65536"/>
                  <a:gd name="T15" fmla="*/ 0 w 32"/>
                  <a:gd name="T16" fmla="*/ 0 h 64"/>
                  <a:gd name="T17" fmla="*/ 32 w 32"/>
                  <a:gd name="T18" fmla="*/ 64 h 64"/>
                </a:gdLst>
                <a:ahLst/>
                <a:cxnLst>
                  <a:cxn ang="T10">
                    <a:pos x="T0" y="T1"/>
                  </a:cxn>
                  <a:cxn ang="T11">
                    <a:pos x="T2" y="T3"/>
                  </a:cxn>
                  <a:cxn ang="T12">
                    <a:pos x="T4" y="T5"/>
                  </a:cxn>
                  <a:cxn ang="T13">
                    <a:pos x="T6" y="T7"/>
                  </a:cxn>
                  <a:cxn ang="T14">
                    <a:pos x="T8" y="T9"/>
                  </a:cxn>
                </a:cxnLst>
                <a:rect l="T15" t="T16" r="T17" b="T18"/>
                <a:pathLst>
                  <a:path w="32" h="64">
                    <a:moveTo>
                      <a:pt x="31" y="0"/>
                    </a:moveTo>
                    <a:lnTo>
                      <a:pt x="0" y="18"/>
                    </a:lnTo>
                    <a:lnTo>
                      <a:pt x="0" y="63"/>
                    </a:lnTo>
                    <a:lnTo>
                      <a:pt x="31" y="45"/>
                    </a:lnTo>
                    <a:lnTo>
                      <a:pt x="31"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44" name="Freeform 372">
                <a:extLst>
                  <a:ext uri="{FF2B5EF4-FFF2-40B4-BE49-F238E27FC236}">
                    <a16:creationId xmlns:a16="http://schemas.microsoft.com/office/drawing/2014/main" id="{2E2A5686-FB42-D457-A9DF-AAD57E482FAE}"/>
                  </a:ext>
                </a:extLst>
              </p:cNvPr>
              <p:cNvSpPr>
                <a:spLocks/>
              </p:cNvSpPr>
              <p:nvPr/>
            </p:nvSpPr>
            <p:spPr bwMode="auto">
              <a:xfrm>
                <a:off x="1248" y="3104"/>
                <a:ext cx="54" cy="68"/>
              </a:xfrm>
              <a:custGeom>
                <a:avLst/>
                <a:gdLst>
                  <a:gd name="T0" fmla="*/ 58 w 59"/>
                  <a:gd name="T1" fmla="*/ 0 h 71"/>
                  <a:gd name="T2" fmla="*/ 58 w 59"/>
                  <a:gd name="T3" fmla="*/ 70 h 71"/>
                  <a:gd name="T4" fmla="*/ 0 w 59"/>
                  <a:gd name="T5" fmla="*/ 36 h 71"/>
                  <a:gd name="T6" fmla="*/ 58 w 59"/>
                  <a:gd name="T7" fmla="*/ 0 h 71"/>
                  <a:gd name="T8" fmla="*/ 0 60000 65536"/>
                  <a:gd name="T9" fmla="*/ 0 60000 65536"/>
                  <a:gd name="T10" fmla="*/ 0 60000 65536"/>
                  <a:gd name="T11" fmla="*/ 0 60000 65536"/>
                  <a:gd name="T12" fmla="*/ 0 w 59"/>
                  <a:gd name="T13" fmla="*/ 0 h 71"/>
                  <a:gd name="T14" fmla="*/ 59 w 59"/>
                  <a:gd name="T15" fmla="*/ 71 h 71"/>
                </a:gdLst>
                <a:ahLst/>
                <a:cxnLst>
                  <a:cxn ang="T8">
                    <a:pos x="T0" y="T1"/>
                  </a:cxn>
                  <a:cxn ang="T9">
                    <a:pos x="T2" y="T3"/>
                  </a:cxn>
                  <a:cxn ang="T10">
                    <a:pos x="T4" y="T5"/>
                  </a:cxn>
                  <a:cxn ang="T11">
                    <a:pos x="T6" y="T7"/>
                  </a:cxn>
                </a:cxnLst>
                <a:rect l="T12" t="T13" r="T14" b="T15"/>
                <a:pathLst>
                  <a:path w="59" h="71">
                    <a:moveTo>
                      <a:pt x="58" y="0"/>
                    </a:moveTo>
                    <a:lnTo>
                      <a:pt x="58" y="70"/>
                    </a:lnTo>
                    <a:lnTo>
                      <a:pt x="0" y="36"/>
                    </a:lnTo>
                    <a:lnTo>
                      <a:pt x="58"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45" name="Freeform 373">
                <a:extLst>
                  <a:ext uri="{FF2B5EF4-FFF2-40B4-BE49-F238E27FC236}">
                    <a16:creationId xmlns:a16="http://schemas.microsoft.com/office/drawing/2014/main" id="{1C3FF529-FE8C-096E-FD4F-EE2603424B62}"/>
                  </a:ext>
                </a:extLst>
              </p:cNvPr>
              <p:cNvSpPr>
                <a:spLocks/>
              </p:cNvSpPr>
              <p:nvPr/>
            </p:nvSpPr>
            <p:spPr bwMode="auto">
              <a:xfrm>
                <a:off x="1301" y="3004"/>
                <a:ext cx="166" cy="167"/>
              </a:xfrm>
              <a:custGeom>
                <a:avLst/>
                <a:gdLst>
                  <a:gd name="T0" fmla="*/ 180 w 181"/>
                  <a:gd name="T1" fmla="*/ 69 h 175"/>
                  <a:gd name="T2" fmla="*/ 0 w 181"/>
                  <a:gd name="T3" fmla="*/ 174 h 175"/>
                  <a:gd name="T4" fmla="*/ 0 w 181"/>
                  <a:gd name="T5" fmla="*/ 104 h 175"/>
                  <a:gd name="T6" fmla="*/ 180 w 181"/>
                  <a:gd name="T7" fmla="*/ 0 h 175"/>
                  <a:gd name="T8" fmla="*/ 180 w 181"/>
                  <a:gd name="T9" fmla="*/ 69 h 175"/>
                  <a:gd name="T10" fmla="*/ 0 60000 65536"/>
                  <a:gd name="T11" fmla="*/ 0 60000 65536"/>
                  <a:gd name="T12" fmla="*/ 0 60000 65536"/>
                  <a:gd name="T13" fmla="*/ 0 60000 65536"/>
                  <a:gd name="T14" fmla="*/ 0 60000 65536"/>
                  <a:gd name="T15" fmla="*/ 0 w 181"/>
                  <a:gd name="T16" fmla="*/ 0 h 175"/>
                  <a:gd name="T17" fmla="*/ 181 w 181"/>
                  <a:gd name="T18" fmla="*/ 175 h 175"/>
                </a:gdLst>
                <a:ahLst/>
                <a:cxnLst>
                  <a:cxn ang="T10">
                    <a:pos x="T0" y="T1"/>
                  </a:cxn>
                  <a:cxn ang="T11">
                    <a:pos x="T2" y="T3"/>
                  </a:cxn>
                  <a:cxn ang="T12">
                    <a:pos x="T4" y="T5"/>
                  </a:cxn>
                  <a:cxn ang="T13">
                    <a:pos x="T6" y="T7"/>
                  </a:cxn>
                  <a:cxn ang="T14">
                    <a:pos x="T8" y="T9"/>
                  </a:cxn>
                </a:cxnLst>
                <a:rect l="T15" t="T16" r="T17" b="T18"/>
                <a:pathLst>
                  <a:path w="181" h="175">
                    <a:moveTo>
                      <a:pt x="180" y="69"/>
                    </a:moveTo>
                    <a:lnTo>
                      <a:pt x="0" y="174"/>
                    </a:lnTo>
                    <a:lnTo>
                      <a:pt x="0" y="104"/>
                    </a:lnTo>
                    <a:lnTo>
                      <a:pt x="180" y="0"/>
                    </a:lnTo>
                    <a:lnTo>
                      <a:pt x="180" y="69"/>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46" name="Freeform 374">
                <a:extLst>
                  <a:ext uri="{FF2B5EF4-FFF2-40B4-BE49-F238E27FC236}">
                    <a16:creationId xmlns:a16="http://schemas.microsoft.com/office/drawing/2014/main" id="{E9307204-D3D3-BE7C-D98D-91D4F71B3DBD}"/>
                  </a:ext>
                </a:extLst>
              </p:cNvPr>
              <p:cNvSpPr>
                <a:spLocks/>
              </p:cNvSpPr>
              <p:nvPr/>
            </p:nvSpPr>
            <p:spPr bwMode="auto">
              <a:xfrm>
                <a:off x="1321" y="3149"/>
                <a:ext cx="55" cy="66"/>
              </a:xfrm>
              <a:custGeom>
                <a:avLst/>
                <a:gdLst>
                  <a:gd name="T0" fmla="*/ 58 w 59"/>
                  <a:gd name="T1" fmla="*/ 0 h 70"/>
                  <a:gd name="T2" fmla="*/ 58 w 59"/>
                  <a:gd name="T3" fmla="*/ 69 h 70"/>
                  <a:gd name="T4" fmla="*/ 0 w 59"/>
                  <a:gd name="T5" fmla="*/ 35 h 70"/>
                  <a:gd name="T6" fmla="*/ 58 w 59"/>
                  <a:gd name="T7" fmla="*/ 0 h 70"/>
                  <a:gd name="T8" fmla="*/ 0 60000 65536"/>
                  <a:gd name="T9" fmla="*/ 0 60000 65536"/>
                  <a:gd name="T10" fmla="*/ 0 60000 65536"/>
                  <a:gd name="T11" fmla="*/ 0 60000 65536"/>
                  <a:gd name="T12" fmla="*/ 0 w 59"/>
                  <a:gd name="T13" fmla="*/ 0 h 70"/>
                  <a:gd name="T14" fmla="*/ 59 w 59"/>
                  <a:gd name="T15" fmla="*/ 70 h 70"/>
                </a:gdLst>
                <a:ahLst/>
                <a:cxnLst>
                  <a:cxn ang="T8">
                    <a:pos x="T0" y="T1"/>
                  </a:cxn>
                  <a:cxn ang="T9">
                    <a:pos x="T2" y="T3"/>
                  </a:cxn>
                  <a:cxn ang="T10">
                    <a:pos x="T4" y="T5"/>
                  </a:cxn>
                  <a:cxn ang="T11">
                    <a:pos x="T6" y="T7"/>
                  </a:cxn>
                </a:cxnLst>
                <a:rect l="T12" t="T13" r="T14" b="T15"/>
                <a:pathLst>
                  <a:path w="59" h="70">
                    <a:moveTo>
                      <a:pt x="58" y="0"/>
                    </a:moveTo>
                    <a:lnTo>
                      <a:pt x="58" y="69"/>
                    </a:lnTo>
                    <a:lnTo>
                      <a:pt x="0" y="35"/>
                    </a:lnTo>
                    <a:lnTo>
                      <a:pt x="58"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47" name="Freeform 375">
                <a:extLst>
                  <a:ext uri="{FF2B5EF4-FFF2-40B4-BE49-F238E27FC236}">
                    <a16:creationId xmlns:a16="http://schemas.microsoft.com/office/drawing/2014/main" id="{72332B43-7AC9-F25C-946E-2A79A6C8E509}"/>
                  </a:ext>
                </a:extLst>
              </p:cNvPr>
              <p:cNvSpPr>
                <a:spLocks/>
              </p:cNvSpPr>
              <p:nvPr/>
            </p:nvSpPr>
            <p:spPr bwMode="auto">
              <a:xfrm>
                <a:off x="1375" y="3048"/>
                <a:ext cx="167" cy="167"/>
              </a:xfrm>
              <a:custGeom>
                <a:avLst/>
                <a:gdLst>
                  <a:gd name="T0" fmla="*/ 181 w 182"/>
                  <a:gd name="T1" fmla="*/ 70 h 176"/>
                  <a:gd name="T2" fmla="*/ 0 w 182"/>
                  <a:gd name="T3" fmla="*/ 175 h 176"/>
                  <a:gd name="T4" fmla="*/ 0 w 182"/>
                  <a:gd name="T5" fmla="*/ 105 h 176"/>
                  <a:gd name="T6" fmla="*/ 181 w 182"/>
                  <a:gd name="T7" fmla="*/ 0 h 176"/>
                  <a:gd name="T8" fmla="*/ 181 w 182"/>
                  <a:gd name="T9" fmla="*/ 70 h 176"/>
                  <a:gd name="T10" fmla="*/ 0 60000 65536"/>
                  <a:gd name="T11" fmla="*/ 0 60000 65536"/>
                  <a:gd name="T12" fmla="*/ 0 60000 65536"/>
                  <a:gd name="T13" fmla="*/ 0 60000 65536"/>
                  <a:gd name="T14" fmla="*/ 0 60000 65536"/>
                  <a:gd name="T15" fmla="*/ 0 w 182"/>
                  <a:gd name="T16" fmla="*/ 0 h 176"/>
                  <a:gd name="T17" fmla="*/ 182 w 182"/>
                  <a:gd name="T18" fmla="*/ 176 h 176"/>
                </a:gdLst>
                <a:ahLst/>
                <a:cxnLst>
                  <a:cxn ang="T10">
                    <a:pos x="T0" y="T1"/>
                  </a:cxn>
                  <a:cxn ang="T11">
                    <a:pos x="T2" y="T3"/>
                  </a:cxn>
                  <a:cxn ang="T12">
                    <a:pos x="T4" y="T5"/>
                  </a:cxn>
                  <a:cxn ang="T13">
                    <a:pos x="T6" y="T7"/>
                  </a:cxn>
                  <a:cxn ang="T14">
                    <a:pos x="T8" y="T9"/>
                  </a:cxn>
                </a:cxnLst>
                <a:rect l="T15" t="T16" r="T17" b="T18"/>
                <a:pathLst>
                  <a:path w="182" h="176">
                    <a:moveTo>
                      <a:pt x="181" y="70"/>
                    </a:moveTo>
                    <a:lnTo>
                      <a:pt x="0" y="175"/>
                    </a:lnTo>
                    <a:lnTo>
                      <a:pt x="0" y="105"/>
                    </a:lnTo>
                    <a:lnTo>
                      <a:pt x="181" y="0"/>
                    </a:lnTo>
                    <a:lnTo>
                      <a:pt x="181" y="7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48" name="Freeform 376">
                <a:extLst>
                  <a:ext uri="{FF2B5EF4-FFF2-40B4-BE49-F238E27FC236}">
                    <a16:creationId xmlns:a16="http://schemas.microsoft.com/office/drawing/2014/main" id="{13D8345D-CB66-61C1-2853-1BC42F1CB1D8}"/>
                  </a:ext>
                </a:extLst>
              </p:cNvPr>
              <p:cNvSpPr>
                <a:spLocks/>
              </p:cNvSpPr>
              <p:nvPr/>
            </p:nvSpPr>
            <p:spPr bwMode="auto">
              <a:xfrm>
                <a:off x="1396" y="3194"/>
                <a:ext cx="53" cy="65"/>
              </a:xfrm>
              <a:custGeom>
                <a:avLst/>
                <a:gdLst>
                  <a:gd name="T0" fmla="*/ 57 w 58"/>
                  <a:gd name="T1" fmla="*/ 0 h 69"/>
                  <a:gd name="T2" fmla="*/ 57 w 58"/>
                  <a:gd name="T3" fmla="*/ 68 h 69"/>
                  <a:gd name="T4" fmla="*/ 0 w 58"/>
                  <a:gd name="T5" fmla="*/ 35 h 69"/>
                  <a:gd name="T6" fmla="*/ 57 w 58"/>
                  <a:gd name="T7" fmla="*/ 0 h 69"/>
                  <a:gd name="T8" fmla="*/ 0 60000 65536"/>
                  <a:gd name="T9" fmla="*/ 0 60000 65536"/>
                  <a:gd name="T10" fmla="*/ 0 60000 65536"/>
                  <a:gd name="T11" fmla="*/ 0 60000 65536"/>
                  <a:gd name="T12" fmla="*/ 0 w 58"/>
                  <a:gd name="T13" fmla="*/ 0 h 69"/>
                  <a:gd name="T14" fmla="*/ 58 w 58"/>
                  <a:gd name="T15" fmla="*/ 69 h 69"/>
                </a:gdLst>
                <a:ahLst/>
                <a:cxnLst>
                  <a:cxn ang="T8">
                    <a:pos x="T0" y="T1"/>
                  </a:cxn>
                  <a:cxn ang="T9">
                    <a:pos x="T2" y="T3"/>
                  </a:cxn>
                  <a:cxn ang="T10">
                    <a:pos x="T4" y="T5"/>
                  </a:cxn>
                  <a:cxn ang="T11">
                    <a:pos x="T6" y="T7"/>
                  </a:cxn>
                </a:cxnLst>
                <a:rect l="T12" t="T13" r="T14" b="T15"/>
                <a:pathLst>
                  <a:path w="58" h="69">
                    <a:moveTo>
                      <a:pt x="57" y="0"/>
                    </a:moveTo>
                    <a:lnTo>
                      <a:pt x="57" y="68"/>
                    </a:lnTo>
                    <a:lnTo>
                      <a:pt x="0" y="35"/>
                    </a:lnTo>
                    <a:lnTo>
                      <a:pt x="57"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49" name="Freeform 377">
                <a:extLst>
                  <a:ext uri="{FF2B5EF4-FFF2-40B4-BE49-F238E27FC236}">
                    <a16:creationId xmlns:a16="http://schemas.microsoft.com/office/drawing/2014/main" id="{5752ACF5-BD54-5293-287B-FF4364EACD5D}"/>
                  </a:ext>
                </a:extLst>
              </p:cNvPr>
              <p:cNvSpPr>
                <a:spLocks/>
              </p:cNvSpPr>
              <p:nvPr/>
            </p:nvSpPr>
            <p:spPr bwMode="auto">
              <a:xfrm>
                <a:off x="1449" y="3095"/>
                <a:ext cx="167" cy="164"/>
              </a:xfrm>
              <a:custGeom>
                <a:avLst/>
                <a:gdLst>
                  <a:gd name="T0" fmla="*/ 181 w 182"/>
                  <a:gd name="T1" fmla="*/ 68 h 173"/>
                  <a:gd name="T2" fmla="*/ 0 w 182"/>
                  <a:gd name="T3" fmla="*/ 172 h 173"/>
                  <a:gd name="T4" fmla="*/ 0 w 182"/>
                  <a:gd name="T5" fmla="*/ 103 h 173"/>
                  <a:gd name="T6" fmla="*/ 181 w 182"/>
                  <a:gd name="T7" fmla="*/ 0 h 173"/>
                  <a:gd name="T8" fmla="*/ 181 w 182"/>
                  <a:gd name="T9" fmla="*/ 68 h 173"/>
                  <a:gd name="T10" fmla="*/ 0 60000 65536"/>
                  <a:gd name="T11" fmla="*/ 0 60000 65536"/>
                  <a:gd name="T12" fmla="*/ 0 60000 65536"/>
                  <a:gd name="T13" fmla="*/ 0 60000 65536"/>
                  <a:gd name="T14" fmla="*/ 0 60000 65536"/>
                  <a:gd name="T15" fmla="*/ 0 w 182"/>
                  <a:gd name="T16" fmla="*/ 0 h 173"/>
                  <a:gd name="T17" fmla="*/ 182 w 182"/>
                  <a:gd name="T18" fmla="*/ 173 h 173"/>
                </a:gdLst>
                <a:ahLst/>
                <a:cxnLst>
                  <a:cxn ang="T10">
                    <a:pos x="T0" y="T1"/>
                  </a:cxn>
                  <a:cxn ang="T11">
                    <a:pos x="T2" y="T3"/>
                  </a:cxn>
                  <a:cxn ang="T12">
                    <a:pos x="T4" y="T5"/>
                  </a:cxn>
                  <a:cxn ang="T13">
                    <a:pos x="T6" y="T7"/>
                  </a:cxn>
                  <a:cxn ang="T14">
                    <a:pos x="T8" y="T9"/>
                  </a:cxn>
                </a:cxnLst>
                <a:rect l="T15" t="T16" r="T17" b="T18"/>
                <a:pathLst>
                  <a:path w="182" h="173">
                    <a:moveTo>
                      <a:pt x="181" y="68"/>
                    </a:moveTo>
                    <a:lnTo>
                      <a:pt x="0" y="172"/>
                    </a:lnTo>
                    <a:lnTo>
                      <a:pt x="0" y="103"/>
                    </a:lnTo>
                    <a:lnTo>
                      <a:pt x="181" y="0"/>
                    </a:lnTo>
                    <a:lnTo>
                      <a:pt x="181" y="68"/>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50" name="Freeform 378">
                <a:extLst>
                  <a:ext uri="{FF2B5EF4-FFF2-40B4-BE49-F238E27FC236}">
                    <a16:creationId xmlns:a16="http://schemas.microsoft.com/office/drawing/2014/main" id="{4A6D5E03-31EF-B47D-E89F-97006CEB0969}"/>
                  </a:ext>
                </a:extLst>
              </p:cNvPr>
              <p:cNvSpPr>
                <a:spLocks/>
              </p:cNvSpPr>
              <p:nvPr/>
            </p:nvSpPr>
            <p:spPr bwMode="auto">
              <a:xfrm>
                <a:off x="1380" y="3061"/>
                <a:ext cx="152" cy="144"/>
              </a:xfrm>
              <a:custGeom>
                <a:avLst/>
                <a:gdLst>
                  <a:gd name="T0" fmla="*/ 165 w 166"/>
                  <a:gd name="T1" fmla="*/ 55 h 152"/>
                  <a:gd name="T2" fmla="*/ 165 w 166"/>
                  <a:gd name="T3" fmla="*/ 0 h 152"/>
                  <a:gd name="T4" fmla="*/ 0 w 166"/>
                  <a:gd name="T5" fmla="*/ 93 h 152"/>
                  <a:gd name="T6" fmla="*/ 0 w 166"/>
                  <a:gd name="T7" fmla="*/ 151 h 152"/>
                  <a:gd name="T8" fmla="*/ 165 w 166"/>
                  <a:gd name="T9" fmla="*/ 55 h 152"/>
                  <a:gd name="T10" fmla="*/ 0 60000 65536"/>
                  <a:gd name="T11" fmla="*/ 0 60000 65536"/>
                  <a:gd name="T12" fmla="*/ 0 60000 65536"/>
                  <a:gd name="T13" fmla="*/ 0 60000 65536"/>
                  <a:gd name="T14" fmla="*/ 0 60000 65536"/>
                  <a:gd name="T15" fmla="*/ 0 w 166"/>
                  <a:gd name="T16" fmla="*/ 0 h 152"/>
                  <a:gd name="T17" fmla="*/ 166 w 166"/>
                  <a:gd name="T18" fmla="*/ 152 h 152"/>
                </a:gdLst>
                <a:ahLst/>
                <a:cxnLst>
                  <a:cxn ang="T10">
                    <a:pos x="T0" y="T1"/>
                  </a:cxn>
                  <a:cxn ang="T11">
                    <a:pos x="T2" y="T3"/>
                  </a:cxn>
                  <a:cxn ang="T12">
                    <a:pos x="T4" y="T5"/>
                  </a:cxn>
                  <a:cxn ang="T13">
                    <a:pos x="T6" y="T7"/>
                  </a:cxn>
                  <a:cxn ang="T14">
                    <a:pos x="T8" y="T9"/>
                  </a:cxn>
                </a:cxnLst>
                <a:rect l="T15" t="T16" r="T17" b="T18"/>
                <a:pathLst>
                  <a:path w="166" h="152">
                    <a:moveTo>
                      <a:pt x="165" y="55"/>
                    </a:moveTo>
                    <a:lnTo>
                      <a:pt x="165" y="0"/>
                    </a:lnTo>
                    <a:lnTo>
                      <a:pt x="0" y="93"/>
                    </a:lnTo>
                    <a:lnTo>
                      <a:pt x="0" y="151"/>
                    </a:lnTo>
                    <a:lnTo>
                      <a:pt x="165" y="55"/>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51" name="Freeform 379">
                <a:extLst>
                  <a:ext uri="{FF2B5EF4-FFF2-40B4-BE49-F238E27FC236}">
                    <a16:creationId xmlns:a16="http://schemas.microsoft.com/office/drawing/2014/main" id="{73F02995-7167-F2F7-BE2B-9068F54B8935}"/>
                  </a:ext>
                </a:extLst>
              </p:cNvPr>
              <p:cNvSpPr>
                <a:spLocks/>
              </p:cNvSpPr>
              <p:nvPr/>
            </p:nvSpPr>
            <p:spPr bwMode="auto">
              <a:xfrm>
                <a:off x="1568" y="3195"/>
                <a:ext cx="31" cy="61"/>
              </a:xfrm>
              <a:custGeom>
                <a:avLst/>
                <a:gdLst>
                  <a:gd name="T0" fmla="*/ 32 w 33"/>
                  <a:gd name="T1" fmla="*/ 0 h 64"/>
                  <a:gd name="T2" fmla="*/ 0 w 33"/>
                  <a:gd name="T3" fmla="*/ 18 h 64"/>
                  <a:gd name="T4" fmla="*/ 0 w 33"/>
                  <a:gd name="T5" fmla="*/ 63 h 64"/>
                  <a:gd name="T6" fmla="*/ 32 w 33"/>
                  <a:gd name="T7" fmla="*/ 45 h 64"/>
                  <a:gd name="T8" fmla="*/ 32 w 33"/>
                  <a:gd name="T9" fmla="*/ 0 h 64"/>
                  <a:gd name="T10" fmla="*/ 0 60000 65536"/>
                  <a:gd name="T11" fmla="*/ 0 60000 65536"/>
                  <a:gd name="T12" fmla="*/ 0 60000 65536"/>
                  <a:gd name="T13" fmla="*/ 0 60000 65536"/>
                  <a:gd name="T14" fmla="*/ 0 60000 65536"/>
                  <a:gd name="T15" fmla="*/ 0 w 33"/>
                  <a:gd name="T16" fmla="*/ 0 h 64"/>
                  <a:gd name="T17" fmla="*/ 33 w 33"/>
                  <a:gd name="T18" fmla="*/ 64 h 64"/>
                </a:gdLst>
                <a:ahLst/>
                <a:cxnLst>
                  <a:cxn ang="T10">
                    <a:pos x="T0" y="T1"/>
                  </a:cxn>
                  <a:cxn ang="T11">
                    <a:pos x="T2" y="T3"/>
                  </a:cxn>
                  <a:cxn ang="T12">
                    <a:pos x="T4" y="T5"/>
                  </a:cxn>
                  <a:cxn ang="T13">
                    <a:pos x="T6" y="T7"/>
                  </a:cxn>
                  <a:cxn ang="T14">
                    <a:pos x="T8" y="T9"/>
                  </a:cxn>
                </a:cxnLst>
                <a:rect l="T15" t="T16" r="T17" b="T18"/>
                <a:pathLst>
                  <a:path w="33" h="64">
                    <a:moveTo>
                      <a:pt x="32" y="0"/>
                    </a:moveTo>
                    <a:lnTo>
                      <a:pt x="0" y="18"/>
                    </a:lnTo>
                    <a:lnTo>
                      <a:pt x="0" y="63"/>
                    </a:lnTo>
                    <a:lnTo>
                      <a:pt x="32" y="45"/>
                    </a:lnTo>
                    <a:lnTo>
                      <a:pt x="32"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52" name="Freeform 380">
                <a:extLst>
                  <a:ext uri="{FF2B5EF4-FFF2-40B4-BE49-F238E27FC236}">
                    <a16:creationId xmlns:a16="http://schemas.microsoft.com/office/drawing/2014/main" id="{712130B4-EA39-A0C8-22C3-C3B403ED89EF}"/>
                  </a:ext>
                </a:extLst>
              </p:cNvPr>
              <p:cNvSpPr>
                <a:spLocks/>
              </p:cNvSpPr>
              <p:nvPr/>
            </p:nvSpPr>
            <p:spPr bwMode="auto">
              <a:xfrm>
                <a:off x="1454" y="3106"/>
                <a:ext cx="152" cy="145"/>
              </a:xfrm>
              <a:custGeom>
                <a:avLst/>
                <a:gdLst>
                  <a:gd name="T0" fmla="*/ 165 w 166"/>
                  <a:gd name="T1" fmla="*/ 55 h 152"/>
                  <a:gd name="T2" fmla="*/ 165 w 166"/>
                  <a:gd name="T3" fmla="*/ 0 h 152"/>
                  <a:gd name="T4" fmla="*/ 0 w 166"/>
                  <a:gd name="T5" fmla="*/ 93 h 152"/>
                  <a:gd name="T6" fmla="*/ 0 w 166"/>
                  <a:gd name="T7" fmla="*/ 151 h 152"/>
                  <a:gd name="T8" fmla="*/ 165 w 166"/>
                  <a:gd name="T9" fmla="*/ 55 h 152"/>
                  <a:gd name="T10" fmla="*/ 0 60000 65536"/>
                  <a:gd name="T11" fmla="*/ 0 60000 65536"/>
                  <a:gd name="T12" fmla="*/ 0 60000 65536"/>
                  <a:gd name="T13" fmla="*/ 0 60000 65536"/>
                  <a:gd name="T14" fmla="*/ 0 60000 65536"/>
                  <a:gd name="T15" fmla="*/ 0 w 166"/>
                  <a:gd name="T16" fmla="*/ 0 h 152"/>
                  <a:gd name="T17" fmla="*/ 166 w 166"/>
                  <a:gd name="T18" fmla="*/ 152 h 152"/>
                </a:gdLst>
                <a:ahLst/>
                <a:cxnLst>
                  <a:cxn ang="T10">
                    <a:pos x="T0" y="T1"/>
                  </a:cxn>
                  <a:cxn ang="T11">
                    <a:pos x="T2" y="T3"/>
                  </a:cxn>
                  <a:cxn ang="T12">
                    <a:pos x="T4" y="T5"/>
                  </a:cxn>
                  <a:cxn ang="T13">
                    <a:pos x="T6" y="T7"/>
                  </a:cxn>
                  <a:cxn ang="T14">
                    <a:pos x="T8" y="T9"/>
                  </a:cxn>
                </a:cxnLst>
                <a:rect l="T15" t="T16" r="T17" b="T18"/>
                <a:pathLst>
                  <a:path w="166" h="152">
                    <a:moveTo>
                      <a:pt x="165" y="55"/>
                    </a:moveTo>
                    <a:lnTo>
                      <a:pt x="165" y="0"/>
                    </a:lnTo>
                    <a:lnTo>
                      <a:pt x="0" y="93"/>
                    </a:lnTo>
                    <a:lnTo>
                      <a:pt x="0" y="151"/>
                    </a:lnTo>
                    <a:lnTo>
                      <a:pt x="165" y="55"/>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53" name="Freeform 381">
                <a:extLst>
                  <a:ext uri="{FF2B5EF4-FFF2-40B4-BE49-F238E27FC236}">
                    <a16:creationId xmlns:a16="http://schemas.microsoft.com/office/drawing/2014/main" id="{428923ED-0237-E55E-3FB8-5E0D9A42F558}"/>
                  </a:ext>
                </a:extLst>
              </p:cNvPr>
              <p:cNvSpPr>
                <a:spLocks/>
              </p:cNvSpPr>
              <p:nvPr/>
            </p:nvSpPr>
            <p:spPr bwMode="auto">
              <a:xfrm>
                <a:off x="1303" y="3017"/>
                <a:ext cx="152" cy="145"/>
              </a:xfrm>
              <a:custGeom>
                <a:avLst/>
                <a:gdLst>
                  <a:gd name="T0" fmla="*/ 165 w 166"/>
                  <a:gd name="T1" fmla="*/ 55 h 153"/>
                  <a:gd name="T2" fmla="*/ 165 w 166"/>
                  <a:gd name="T3" fmla="*/ 0 h 153"/>
                  <a:gd name="T4" fmla="*/ 0 w 166"/>
                  <a:gd name="T5" fmla="*/ 93 h 153"/>
                  <a:gd name="T6" fmla="*/ 0 w 166"/>
                  <a:gd name="T7" fmla="*/ 152 h 153"/>
                  <a:gd name="T8" fmla="*/ 165 w 166"/>
                  <a:gd name="T9" fmla="*/ 55 h 153"/>
                  <a:gd name="T10" fmla="*/ 0 60000 65536"/>
                  <a:gd name="T11" fmla="*/ 0 60000 65536"/>
                  <a:gd name="T12" fmla="*/ 0 60000 65536"/>
                  <a:gd name="T13" fmla="*/ 0 60000 65536"/>
                  <a:gd name="T14" fmla="*/ 0 60000 65536"/>
                  <a:gd name="T15" fmla="*/ 0 w 166"/>
                  <a:gd name="T16" fmla="*/ 0 h 153"/>
                  <a:gd name="T17" fmla="*/ 166 w 166"/>
                  <a:gd name="T18" fmla="*/ 153 h 153"/>
                </a:gdLst>
                <a:ahLst/>
                <a:cxnLst>
                  <a:cxn ang="T10">
                    <a:pos x="T0" y="T1"/>
                  </a:cxn>
                  <a:cxn ang="T11">
                    <a:pos x="T2" y="T3"/>
                  </a:cxn>
                  <a:cxn ang="T12">
                    <a:pos x="T4" y="T5"/>
                  </a:cxn>
                  <a:cxn ang="T13">
                    <a:pos x="T6" y="T7"/>
                  </a:cxn>
                  <a:cxn ang="T14">
                    <a:pos x="T8" y="T9"/>
                  </a:cxn>
                </a:cxnLst>
                <a:rect l="T15" t="T16" r="T17" b="T18"/>
                <a:pathLst>
                  <a:path w="166" h="153">
                    <a:moveTo>
                      <a:pt x="165" y="55"/>
                    </a:moveTo>
                    <a:lnTo>
                      <a:pt x="165" y="0"/>
                    </a:lnTo>
                    <a:lnTo>
                      <a:pt x="0" y="93"/>
                    </a:lnTo>
                    <a:lnTo>
                      <a:pt x="0" y="152"/>
                    </a:lnTo>
                    <a:lnTo>
                      <a:pt x="165" y="55"/>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nvGrpSpPr>
              <p:cNvPr id="24354" name="Group 382">
                <a:extLst>
                  <a:ext uri="{FF2B5EF4-FFF2-40B4-BE49-F238E27FC236}">
                    <a16:creationId xmlns:a16="http://schemas.microsoft.com/office/drawing/2014/main" id="{66171308-45A6-48AB-A6BC-ADC7FFA33365}"/>
                  </a:ext>
                </a:extLst>
              </p:cNvPr>
              <p:cNvGrpSpPr>
                <a:grpSpLocks/>
              </p:cNvGrpSpPr>
              <p:nvPr/>
            </p:nvGrpSpPr>
            <p:grpSpPr bwMode="auto">
              <a:xfrm>
                <a:off x="1488" y="3264"/>
                <a:ext cx="149" cy="130"/>
                <a:chOff x="2587" y="2873"/>
                <a:chExt cx="149" cy="130"/>
              </a:xfrm>
            </p:grpSpPr>
            <p:sp>
              <p:nvSpPr>
                <p:cNvPr id="24355" name="Line 383">
                  <a:extLst>
                    <a:ext uri="{FF2B5EF4-FFF2-40B4-BE49-F238E27FC236}">
                      <a16:creationId xmlns:a16="http://schemas.microsoft.com/office/drawing/2014/main" id="{E7D8D408-CBBA-6032-C228-2AE9ED04D8FE}"/>
                    </a:ext>
                  </a:extLst>
                </p:cNvPr>
                <p:cNvSpPr>
                  <a:spLocks noChangeShapeType="1"/>
                </p:cNvSpPr>
                <p:nvPr/>
              </p:nvSpPr>
              <p:spPr bwMode="auto">
                <a:xfrm flipV="1">
                  <a:off x="2662" y="2954"/>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356" name="Freeform 384">
                  <a:extLst>
                    <a:ext uri="{FF2B5EF4-FFF2-40B4-BE49-F238E27FC236}">
                      <a16:creationId xmlns:a16="http://schemas.microsoft.com/office/drawing/2014/main" id="{EE443431-2E82-0800-1CB3-AAB46A0C8700}"/>
                    </a:ext>
                  </a:extLst>
                </p:cNvPr>
                <p:cNvSpPr>
                  <a:spLocks/>
                </p:cNvSpPr>
                <p:nvPr/>
              </p:nvSpPr>
              <p:spPr bwMode="auto">
                <a:xfrm>
                  <a:off x="2658" y="2960"/>
                  <a:ext cx="16" cy="16"/>
                </a:xfrm>
                <a:custGeom>
                  <a:avLst/>
                  <a:gdLst>
                    <a:gd name="T0" fmla="*/ 9 w 17"/>
                    <a:gd name="T1" fmla="*/ 13 h 17"/>
                    <a:gd name="T2" fmla="*/ 16 w 17"/>
                    <a:gd name="T3" fmla="*/ 11 h 17"/>
                    <a:gd name="T4" fmla="*/ 16 w 17"/>
                    <a:gd name="T5" fmla="*/ 9 h 17"/>
                    <a:gd name="T6" fmla="*/ 16 w 17"/>
                    <a:gd name="T7" fmla="*/ 4 h 17"/>
                    <a:gd name="T8" fmla="*/ 12 w 17"/>
                    <a:gd name="T9" fmla="*/ 2 h 17"/>
                    <a:gd name="T10" fmla="*/ 9 w 17"/>
                    <a:gd name="T11" fmla="*/ 0 h 17"/>
                    <a:gd name="T12" fmla="*/ 6 w 17"/>
                    <a:gd name="T13" fmla="*/ 0 h 17"/>
                    <a:gd name="T14" fmla="*/ 0 w 17"/>
                    <a:gd name="T15" fmla="*/ 2 h 17"/>
                    <a:gd name="T16" fmla="*/ 0 w 17"/>
                    <a:gd name="T17" fmla="*/ 4 h 17"/>
                    <a:gd name="T18" fmla="*/ 0 w 17"/>
                    <a:gd name="T19" fmla="*/ 9 h 17"/>
                    <a:gd name="T20" fmla="*/ 3 w 17"/>
                    <a:gd name="T21" fmla="*/ 11 h 17"/>
                    <a:gd name="T22" fmla="*/ 6 w 17"/>
                    <a:gd name="T23" fmla="*/ 13 h 17"/>
                    <a:gd name="T24" fmla="*/ 6 w 17"/>
                    <a:gd name="T25" fmla="*/ 16 h 17"/>
                    <a:gd name="T26" fmla="*/ 9 w 17"/>
                    <a:gd name="T27" fmla="*/ 13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9" y="13"/>
                      </a:moveTo>
                      <a:lnTo>
                        <a:pt x="16" y="11"/>
                      </a:lnTo>
                      <a:lnTo>
                        <a:pt x="16" y="9"/>
                      </a:lnTo>
                      <a:lnTo>
                        <a:pt x="16" y="4"/>
                      </a:lnTo>
                      <a:lnTo>
                        <a:pt x="12" y="2"/>
                      </a:lnTo>
                      <a:lnTo>
                        <a:pt x="9" y="0"/>
                      </a:lnTo>
                      <a:lnTo>
                        <a:pt x="6" y="0"/>
                      </a:lnTo>
                      <a:lnTo>
                        <a:pt x="0" y="2"/>
                      </a:lnTo>
                      <a:lnTo>
                        <a:pt x="0" y="4"/>
                      </a:lnTo>
                      <a:lnTo>
                        <a:pt x="0" y="9"/>
                      </a:lnTo>
                      <a:lnTo>
                        <a:pt x="3" y="11"/>
                      </a:lnTo>
                      <a:lnTo>
                        <a:pt x="6" y="13"/>
                      </a:lnTo>
                      <a:lnTo>
                        <a:pt x="6" y="16"/>
                      </a:lnTo>
                      <a:lnTo>
                        <a:pt x="9" y="13"/>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57" name="Freeform 385">
                  <a:extLst>
                    <a:ext uri="{FF2B5EF4-FFF2-40B4-BE49-F238E27FC236}">
                      <a16:creationId xmlns:a16="http://schemas.microsoft.com/office/drawing/2014/main" id="{D2D11762-C851-696E-45F3-9551BD819DED}"/>
                    </a:ext>
                  </a:extLst>
                </p:cNvPr>
                <p:cNvSpPr>
                  <a:spLocks/>
                </p:cNvSpPr>
                <p:nvPr/>
              </p:nvSpPr>
              <p:spPr bwMode="auto">
                <a:xfrm>
                  <a:off x="2658" y="2961"/>
                  <a:ext cx="16" cy="16"/>
                </a:xfrm>
                <a:custGeom>
                  <a:avLst/>
                  <a:gdLst>
                    <a:gd name="T0" fmla="*/ 0 w 17"/>
                    <a:gd name="T1" fmla="*/ 8 h 17"/>
                    <a:gd name="T2" fmla="*/ 0 w 17"/>
                    <a:gd name="T3" fmla="*/ 2 h 17"/>
                    <a:gd name="T4" fmla="*/ 0 w 17"/>
                    <a:gd name="T5" fmla="*/ 0 h 17"/>
                    <a:gd name="T6" fmla="*/ 4 w 17"/>
                    <a:gd name="T7" fmla="*/ 0 h 17"/>
                    <a:gd name="T8" fmla="*/ 8 w 17"/>
                    <a:gd name="T9" fmla="*/ 0 h 17"/>
                    <a:gd name="T10" fmla="*/ 12 w 17"/>
                    <a:gd name="T11" fmla="*/ 5 h 17"/>
                    <a:gd name="T12" fmla="*/ 16 w 17"/>
                    <a:gd name="T13" fmla="*/ 10 h 17"/>
                    <a:gd name="T14" fmla="*/ 16 w 17"/>
                    <a:gd name="T15" fmla="*/ 13 h 17"/>
                    <a:gd name="T16" fmla="*/ 12 w 17"/>
                    <a:gd name="T17" fmla="*/ 13 h 17"/>
                    <a:gd name="T18" fmla="*/ 8 w 17"/>
                    <a:gd name="T19" fmla="*/ 16 h 17"/>
                    <a:gd name="T20" fmla="*/ 8 w 17"/>
                    <a:gd name="T21" fmla="*/ 13 h 17"/>
                    <a:gd name="T22" fmla="*/ 0 w 17"/>
                    <a:gd name="T23" fmla="*/ 8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0" y="8"/>
                      </a:moveTo>
                      <a:lnTo>
                        <a:pt x="0" y="2"/>
                      </a:lnTo>
                      <a:lnTo>
                        <a:pt x="0" y="0"/>
                      </a:lnTo>
                      <a:lnTo>
                        <a:pt x="4" y="0"/>
                      </a:lnTo>
                      <a:lnTo>
                        <a:pt x="8" y="0"/>
                      </a:lnTo>
                      <a:lnTo>
                        <a:pt x="12" y="5"/>
                      </a:lnTo>
                      <a:lnTo>
                        <a:pt x="16" y="10"/>
                      </a:lnTo>
                      <a:lnTo>
                        <a:pt x="16" y="13"/>
                      </a:lnTo>
                      <a:lnTo>
                        <a:pt x="12" y="13"/>
                      </a:lnTo>
                      <a:lnTo>
                        <a:pt x="8" y="16"/>
                      </a:lnTo>
                      <a:lnTo>
                        <a:pt x="8" y="13"/>
                      </a:lnTo>
                      <a:lnTo>
                        <a:pt x="0" y="8"/>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58" name="Freeform 386">
                  <a:extLst>
                    <a:ext uri="{FF2B5EF4-FFF2-40B4-BE49-F238E27FC236}">
                      <a16:creationId xmlns:a16="http://schemas.microsoft.com/office/drawing/2014/main" id="{B7F2595A-18D3-8E7E-C2DF-A2BE0EA29B13}"/>
                    </a:ext>
                  </a:extLst>
                </p:cNvPr>
                <p:cNvSpPr>
                  <a:spLocks/>
                </p:cNvSpPr>
                <p:nvPr/>
              </p:nvSpPr>
              <p:spPr bwMode="auto">
                <a:xfrm>
                  <a:off x="2668" y="2960"/>
                  <a:ext cx="16" cy="16"/>
                </a:xfrm>
                <a:custGeom>
                  <a:avLst/>
                  <a:gdLst>
                    <a:gd name="T0" fmla="*/ 9 w 17"/>
                    <a:gd name="T1" fmla="*/ 16 h 17"/>
                    <a:gd name="T2" fmla="*/ 13 w 17"/>
                    <a:gd name="T3" fmla="*/ 13 h 17"/>
                    <a:gd name="T4" fmla="*/ 14 w 17"/>
                    <a:gd name="T5" fmla="*/ 12 h 17"/>
                    <a:gd name="T6" fmla="*/ 16 w 17"/>
                    <a:gd name="T7" fmla="*/ 12 h 17"/>
                    <a:gd name="T8" fmla="*/ 16 w 17"/>
                    <a:gd name="T9" fmla="*/ 10 h 17"/>
                    <a:gd name="T10" fmla="*/ 16 w 17"/>
                    <a:gd name="T11" fmla="*/ 8 h 17"/>
                    <a:gd name="T12" fmla="*/ 13 w 17"/>
                    <a:gd name="T13" fmla="*/ 3 h 17"/>
                    <a:gd name="T14" fmla="*/ 12 w 17"/>
                    <a:gd name="T15" fmla="*/ 2 h 17"/>
                    <a:gd name="T16" fmla="*/ 9 w 17"/>
                    <a:gd name="T17" fmla="*/ 0 h 17"/>
                    <a:gd name="T18" fmla="*/ 7 w 17"/>
                    <a:gd name="T19" fmla="*/ 0 h 17"/>
                    <a:gd name="T20" fmla="*/ 6 w 17"/>
                    <a:gd name="T21" fmla="*/ 0 h 17"/>
                    <a:gd name="T22" fmla="*/ 4 w 17"/>
                    <a:gd name="T23" fmla="*/ 0 h 17"/>
                    <a:gd name="T24" fmla="*/ 1 w 17"/>
                    <a:gd name="T25" fmla="*/ 1 h 17"/>
                    <a:gd name="T26" fmla="*/ 1 w 17"/>
                    <a:gd name="T27" fmla="*/ 2 h 17"/>
                    <a:gd name="T28" fmla="*/ 0 w 17"/>
                    <a:gd name="T29" fmla="*/ 3 h 17"/>
                    <a:gd name="T30" fmla="*/ 0 w 17"/>
                    <a:gd name="T31" fmla="*/ 5 h 17"/>
                    <a:gd name="T32" fmla="*/ 0 w 17"/>
                    <a:gd name="T33" fmla="*/ 8 h 17"/>
                    <a:gd name="T34" fmla="*/ 1 w 17"/>
                    <a:gd name="T35" fmla="*/ 11 h 17"/>
                    <a:gd name="T36" fmla="*/ 3 w 17"/>
                    <a:gd name="T37" fmla="*/ 13 h 17"/>
                    <a:gd name="T38" fmla="*/ 6 w 17"/>
                    <a:gd name="T39" fmla="*/ 14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10"/>
                      </a:lnTo>
                      <a:lnTo>
                        <a:pt x="16" y="8"/>
                      </a:lnTo>
                      <a:lnTo>
                        <a:pt x="13" y="3"/>
                      </a:lnTo>
                      <a:lnTo>
                        <a:pt x="12" y="2"/>
                      </a:lnTo>
                      <a:lnTo>
                        <a:pt x="9" y="0"/>
                      </a:lnTo>
                      <a:lnTo>
                        <a:pt x="7" y="0"/>
                      </a:lnTo>
                      <a:lnTo>
                        <a:pt x="6" y="0"/>
                      </a:lnTo>
                      <a:lnTo>
                        <a:pt x="4" y="0"/>
                      </a:lnTo>
                      <a:lnTo>
                        <a:pt x="1" y="1"/>
                      </a:lnTo>
                      <a:lnTo>
                        <a:pt x="1" y="2"/>
                      </a:lnTo>
                      <a:lnTo>
                        <a:pt x="0" y="3"/>
                      </a:lnTo>
                      <a:lnTo>
                        <a:pt x="0" y="5"/>
                      </a:lnTo>
                      <a:lnTo>
                        <a:pt x="0" y="8"/>
                      </a:lnTo>
                      <a:lnTo>
                        <a:pt x="1" y="11"/>
                      </a:lnTo>
                      <a:lnTo>
                        <a:pt x="3" y="13"/>
                      </a:lnTo>
                      <a:lnTo>
                        <a:pt x="6" y="14"/>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59" name="Freeform 387">
                  <a:extLst>
                    <a:ext uri="{FF2B5EF4-FFF2-40B4-BE49-F238E27FC236}">
                      <a16:creationId xmlns:a16="http://schemas.microsoft.com/office/drawing/2014/main" id="{9CB20131-8022-42C2-6D7A-23EEDE1BA2CF}"/>
                    </a:ext>
                  </a:extLst>
                </p:cNvPr>
                <p:cNvSpPr>
                  <a:spLocks/>
                </p:cNvSpPr>
                <p:nvPr/>
              </p:nvSpPr>
              <p:spPr bwMode="auto">
                <a:xfrm>
                  <a:off x="2668" y="2961"/>
                  <a:ext cx="16" cy="16"/>
                </a:xfrm>
                <a:custGeom>
                  <a:avLst/>
                  <a:gdLst>
                    <a:gd name="T0" fmla="*/ 1 w 17"/>
                    <a:gd name="T1" fmla="*/ 11 h 17"/>
                    <a:gd name="T2" fmla="*/ 0 w 17"/>
                    <a:gd name="T3" fmla="*/ 7 h 17"/>
                    <a:gd name="T4" fmla="*/ 0 w 17"/>
                    <a:gd name="T5" fmla="*/ 4 h 17"/>
                    <a:gd name="T6" fmla="*/ 0 w 17"/>
                    <a:gd name="T7" fmla="*/ 2 h 17"/>
                    <a:gd name="T8" fmla="*/ 1 w 17"/>
                    <a:gd name="T9" fmla="*/ 1 h 17"/>
                    <a:gd name="T10" fmla="*/ 4 w 17"/>
                    <a:gd name="T11" fmla="*/ 0 h 17"/>
                    <a:gd name="T12" fmla="*/ 8 w 17"/>
                    <a:gd name="T13" fmla="*/ 1 h 17"/>
                    <a:gd name="T14" fmla="*/ 11 w 17"/>
                    <a:gd name="T15" fmla="*/ 2 h 17"/>
                    <a:gd name="T16" fmla="*/ 12 w 17"/>
                    <a:gd name="T17" fmla="*/ 6 h 17"/>
                    <a:gd name="T18" fmla="*/ 16 w 17"/>
                    <a:gd name="T19" fmla="*/ 8 h 17"/>
                    <a:gd name="T20" fmla="*/ 16 w 17"/>
                    <a:gd name="T21" fmla="*/ 11 h 17"/>
                    <a:gd name="T22" fmla="*/ 16 w 17"/>
                    <a:gd name="T23" fmla="*/ 14 h 17"/>
                    <a:gd name="T24" fmla="*/ 14 w 17"/>
                    <a:gd name="T25" fmla="*/ 14 h 17"/>
                    <a:gd name="T26" fmla="*/ 12 w 17"/>
                    <a:gd name="T27" fmla="*/ 16 h 17"/>
                    <a:gd name="T28" fmla="*/ 11 w 17"/>
                    <a:gd name="T29" fmla="*/ 16 h 17"/>
                    <a:gd name="T30" fmla="*/ 8 w 17"/>
                    <a:gd name="T31" fmla="*/ 14 h 17"/>
                    <a:gd name="T32" fmla="*/ 4 w 17"/>
                    <a:gd name="T33" fmla="*/ 13 h 17"/>
                    <a:gd name="T34" fmla="*/ 1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11"/>
                      </a:moveTo>
                      <a:lnTo>
                        <a:pt x="0" y="7"/>
                      </a:lnTo>
                      <a:lnTo>
                        <a:pt x="0" y="4"/>
                      </a:lnTo>
                      <a:lnTo>
                        <a:pt x="0" y="2"/>
                      </a:lnTo>
                      <a:lnTo>
                        <a:pt x="1" y="1"/>
                      </a:lnTo>
                      <a:lnTo>
                        <a:pt x="4" y="0"/>
                      </a:lnTo>
                      <a:lnTo>
                        <a:pt x="8" y="1"/>
                      </a:lnTo>
                      <a:lnTo>
                        <a:pt x="11" y="2"/>
                      </a:lnTo>
                      <a:lnTo>
                        <a:pt x="12" y="6"/>
                      </a:lnTo>
                      <a:lnTo>
                        <a:pt x="16" y="8"/>
                      </a:lnTo>
                      <a:lnTo>
                        <a:pt x="16" y="11"/>
                      </a:lnTo>
                      <a:lnTo>
                        <a:pt x="16" y="14"/>
                      </a:lnTo>
                      <a:lnTo>
                        <a:pt x="14" y="14"/>
                      </a:lnTo>
                      <a:lnTo>
                        <a:pt x="12" y="16"/>
                      </a:lnTo>
                      <a:lnTo>
                        <a:pt x="11" y="16"/>
                      </a:lnTo>
                      <a:lnTo>
                        <a:pt x="8" y="14"/>
                      </a:lnTo>
                      <a:lnTo>
                        <a:pt x="4"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60" name="Freeform 388">
                  <a:extLst>
                    <a:ext uri="{FF2B5EF4-FFF2-40B4-BE49-F238E27FC236}">
                      <a16:creationId xmlns:a16="http://schemas.microsoft.com/office/drawing/2014/main" id="{C6FE2812-DDF7-585D-65AC-FB3181AECB46}"/>
                    </a:ext>
                  </a:extLst>
                </p:cNvPr>
                <p:cNvSpPr>
                  <a:spLocks/>
                </p:cNvSpPr>
                <p:nvPr/>
              </p:nvSpPr>
              <p:spPr bwMode="auto">
                <a:xfrm>
                  <a:off x="2670" y="2963"/>
                  <a:ext cx="16" cy="16"/>
                </a:xfrm>
                <a:custGeom>
                  <a:avLst/>
                  <a:gdLst>
                    <a:gd name="T0" fmla="*/ 3 w 17"/>
                    <a:gd name="T1" fmla="*/ 11 h 17"/>
                    <a:gd name="T2" fmla="*/ 0 w 17"/>
                    <a:gd name="T3" fmla="*/ 6 h 17"/>
                    <a:gd name="T4" fmla="*/ 0 w 17"/>
                    <a:gd name="T5" fmla="*/ 2 h 17"/>
                    <a:gd name="T6" fmla="*/ 3 w 17"/>
                    <a:gd name="T7" fmla="*/ 2 h 17"/>
                    <a:gd name="T8" fmla="*/ 6 w 17"/>
                    <a:gd name="T9" fmla="*/ 0 h 17"/>
                    <a:gd name="T10" fmla="*/ 6 w 17"/>
                    <a:gd name="T11" fmla="*/ 2 h 17"/>
                    <a:gd name="T12" fmla="*/ 16 w 17"/>
                    <a:gd name="T13" fmla="*/ 6 h 17"/>
                    <a:gd name="T14" fmla="*/ 16 w 17"/>
                    <a:gd name="T15" fmla="*/ 9 h 17"/>
                    <a:gd name="T16" fmla="*/ 16 w 17"/>
                    <a:gd name="T17" fmla="*/ 13 h 17"/>
                    <a:gd name="T18" fmla="*/ 16 w 17"/>
                    <a:gd name="T19" fmla="*/ 16 h 17"/>
                    <a:gd name="T20" fmla="*/ 12 w 17"/>
                    <a:gd name="T21" fmla="*/ 16 h 17"/>
                    <a:gd name="T22" fmla="*/ 9 w 17"/>
                    <a:gd name="T23" fmla="*/ 16 h 17"/>
                    <a:gd name="T24" fmla="*/ 3 w 17"/>
                    <a:gd name="T25" fmla="*/ 11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11"/>
                      </a:moveTo>
                      <a:lnTo>
                        <a:pt x="0" y="6"/>
                      </a:lnTo>
                      <a:lnTo>
                        <a:pt x="0" y="2"/>
                      </a:lnTo>
                      <a:lnTo>
                        <a:pt x="3" y="2"/>
                      </a:lnTo>
                      <a:lnTo>
                        <a:pt x="6" y="0"/>
                      </a:lnTo>
                      <a:lnTo>
                        <a:pt x="6" y="2"/>
                      </a:lnTo>
                      <a:lnTo>
                        <a:pt x="16" y="6"/>
                      </a:lnTo>
                      <a:lnTo>
                        <a:pt x="16" y="9"/>
                      </a:lnTo>
                      <a:lnTo>
                        <a:pt x="16" y="13"/>
                      </a:lnTo>
                      <a:lnTo>
                        <a:pt x="16" y="16"/>
                      </a:lnTo>
                      <a:lnTo>
                        <a:pt x="12" y="16"/>
                      </a:lnTo>
                      <a:lnTo>
                        <a:pt x="9" y="16"/>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61" name="Freeform 389">
                  <a:extLst>
                    <a:ext uri="{FF2B5EF4-FFF2-40B4-BE49-F238E27FC236}">
                      <a16:creationId xmlns:a16="http://schemas.microsoft.com/office/drawing/2014/main" id="{5A96CEAC-C985-4BE9-BD64-8662AE13ACCB}"/>
                    </a:ext>
                  </a:extLst>
                </p:cNvPr>
                <p:cNvSpPr>
                  <a:spLocks/>
                </p:cNvSpPr>
                <p:nvPr/>
              </p:nvSpPr>
              <p:spPr bwMode="auto">
                <a:xfrm>
                  <a:off x="2676" y="2965"/>
                  <a:ext cx="16" cy="17"/>
                </a:xfrm>
                <a:custGeom>
                  <a:avLst/>
                  <a:gdLst>
                    <a:gd name="T0" fmla="*/ 11 w 17"/>
                    <a:gd name="T1" fmla="*/ 16 h 17"/>
                    <a:gd name="T2" fmla="*/ 14 w 17"/>
                    <a:gd name="T3" fmla="*/ 13 h 17"/>
                    <a:gd name="T4" fmla="*/ 14 w 17"/>
                    <a:gd name="T5" fmla="*/ 12 h 17"/>
                    <a:gd name="T6" fmla="*/ 14 w 17"/>
                    <a:gd name="T7" fmla="*/ 11 h 17"/>
                    <a:gd name="T8" fmla="*/ 16 w 17"/>
                    <a:gd name="T9" fmla="*/ 10 h 17"/>
                    <a:gd name="T10" fmla="*/ 14 w 17"/>
                    <a:gd name="T11" fmla="*/ 6 h 17"/>
                    <a:gd name="T12" fmla="*/ 14 w 17"/>
                    <a:gd name="T13" fmla="*/ 3 h 17"/>
                    <a:gd name="T14" fmla="*/ 12 w 17"/>
                    <a:gd name="T15" fmla="*/ 1 h 17"/>
                    <a:gd name="T16" fmla="*/ 10 w 17"/>
                    <a:gd name="T17" fmla="*/ 0 h 17"/>
                    <a:gd name="T18" fmla="*/ 8 w 17"/>
                    <a:gd name="T19" fmla="*/ 0 h 17"/>
                    <a:gd name="T20" fmla="*/ 6 w 17"/>
                    <a:gd name="T21" fmla="*/ 0 h 17"/>
                    <a:gd name="T22" fmla="*/ 2 w 17"/>
                    <a:gd name="T23" fmla="*/ 1 h 17"/>
                    <a:gd name="T24" fmla="*/ 2 w 17"/>
                    <a:gd name="T25" fmla="*/ 2 h 17"/>
                    <a:gd name="T26" fmla="*/ 1 w 17"/>
                    <a:gd name="T27" fmla="*/ 3 h 17"/>
                    <a:gd name="T28" fmla="*/ 0 w 17"/>
                    <a:gd name="T29" fmla="*/ 5 h 17"/>
                    <a:gd name="T30" fmla="*/ 1 w 17"/>
                    <a:gd name="T31" fmla="*/ 8 h 17"/>
                    <a:gd name="T32" fmla="*/ 2 w 17"/>
                    <a:gd name="T33" fmla="*/ 10 h 17"/>
                    <a:gd name="T34" fmla="*/ 4 w 17"/>
                    <a:gd name="T35" fmla="*/ 13 h 17"/>
                    <a:gd name="T36" fmla="*/ 6 w 17"/>
                    <a:gd name="T37" fmla="*/ 14 h 17"/>
                    <a:gd name="T38" fmla="*/ 9 w 17"/>
                    <a:gd name="T39" fmla="*/ 16 h 17"/>
                    <a:gd name="T40" fmla="*/ 10 w 17"/>
                    <a:gd name="T41" fmla="*/ 16 h 17"/>
                    <a:gd name="T42" fmla="*/ 11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1" y="16"/>
                      </a:moveTo>
                      <a:lnTo>
                        <a:pt x="14" y="13"/>
                      </a:lnTo>
                      <a:lnTo>
                        <a:pt x="14" y="12"/>
                      </a:lnTo>
                      <a:lnTo>
                        <a:pt x="14" y="11"/>
                      </a:lnTo>
                      <a:lnTo>
                        <a:pt x="16" y="10"/>
                      </a:lnTo>
                      <a:lnTo>
                        <a:pt x="14" y="6"/>
                      </a:lnTo>
                      <a:lnTo>
                        <a:pt x="14" y="3"/>
                      </a:lnTo>
                      <a:lnTo>
                        <a:pt x="12" y="1"/>
                      </a:lnTo>
                      <a:lnTo>
                        <a:pt x="10" y="0"/>
                      </a:lnTo>
                      <a:lnTo>
                        <a:pt x="8" y="0"/>
                      </a:lnTo>
                      <a:lnTo>
                        <a:pt x="6" y="0"/>
                      </a:lnTo>
                      <a:lnTo>
                        <a:pt x="2" y="1"/>
                      </a:lnTo>
                      <a:lnTo>
                        <a:pt x="2" y="2"/>
                      </a:lnTo>
                      <a:lnTo>
                        <a:pt x="1" y="3"/>
                      </a:lnTo>
                      <a:lnTo>
                        <a:pt x="0" y="5"/>
                      </a:lnTo>
                      <a:lnTo>
                        <a:pt x="1" y="8"/>
                      </a:lnTo>
                      <a:lnTo>
                        <a:pt x="2" y="10"/>
                      </a:lnTo>
                      <a:lnTo>
                        <a:pt x="4" y="13"/>
                      </a:lnTo>
                      <a:lnTo>
                        <a:pt x="6" y="14"/>
                      </a:lnTo>
                      <a:lnTo>
                        <a:pt x="9" y="16"/>
                      </a:lnTo>
                      <a:lnTo>
                        <a:pt x="10" y="16"/>
                      </a:lnTo>
                      <a:lnTo>
                        <a:pt x="1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62" name="Freeform 390">
                  <a:extLst>
                    <a:ext uri="{FF2B5EF4-FFF2-40B4-BE49-F238E27FC236}">
                      <a16:creationId xmlns:a16="http://schemas.microsoft.com/office/drawing/2014/main" id="{BB469D73-67CC-10E8-BD4F-E89E074B1F09}"/>
                    </a:ext>
                  </a:extLst>
                </p:cNvPr>
                <p:cNvSpPr>
                  <a:spLocks/>
                </p:cNvSpPr>
                <p:nvPr/>
              </p:nvSpPr>
              <p:spPr bwMode="auto">
                <a:xfrm>
                  <a:off x="2676" y="2966"/>
                  <a:ext cx="16" cy="17"/>
                </a:xfrm>
                <a:custGeom>
                  <a:avLst/>
                  <a:gdLst>
                    <a:gd name="T0" fmla="*/ 2 w 17"/>
                    <a:gd name="T1" fmla="*/ 9 h 17"/>
                    <a:gd name="T2" fmla="*/ 1 w 17"/>
                    <a:gd name="T3" fmla="*/ 7 h 17"/>
                    <a:gd name="T4" fmla="*/ 0 w 17"/>
                    <a:gd name="T5" fmla="*/ 4 h 17"/>
                    <a:gd name="T6" fmla="*/ 1 w 17"/>
                    <a:gd name="T7" fmla="*/ 2 h 17"/>
                    <a:gd name="T8" fmla="*/ 2 w 17"/>
                    <a:gd name="T9" fmla="*/ 1 h 17"/>
                    <a:gd name="T10" fmla="*/ 2 w 17"/>
                    <a:gd name="T11" fmla="*/ 0 h 17"/>
                    <a:gd name="T12" fmla="*/ 5 w 17"/>
                    <a:gd name="T13" fmla="*/ 0 h 17"/>
                    <a:gd name="T14" fmla="*/ 8 w 17"/>
                    <a:gd name="T15" fmla="*/ 1 h 17"/>
                    <a:gd name="T16" fmla="*/ 10 w 17"/>
                    <a:gd name="T17" fmla="*/ 2 h 17"/>
                    <a:gd name="T18" fmla="*/ 14 w 17"/>
                    <a:gd name="T19" fmla="*/ 6 h 17"/>
                    <a:gd name="T20" fmla="*/ 14 w 17"/>
                    <a:gd name="T21" fmla="*/ 8 h 17"/>
                    <a:gd name="T22" fmla="*/ 16 w 17"/>
                    <a:gd name="T23" fmla="*/ 11 h 17"/>
                    <a:gd name="T24" fmla="*/ 14 w 17"/>
                    <a:gd name="T25" fmla="*/ 14 h 17"/>
                    <a:gd name="T26" fmla="*/ 14 w 17"/>
                    <a:gd name="T27" fmla="*/ 16 h 17"/>
                    <a:gd name="T28" fmla="*/ 11 w 17"/>
                    <a:gd name="T29" fmla="*/ 16 h 17"/>
                    <a:gd name="T30" fmla="*/ 8 w 17"/>
                    <a:gd name="T31" fmla="*/ 14 h 17"/>
                    <a:gd name="T32" fmla="*/ 5 w 17"/>
                    <a:gd name="T33" fmla="*/ 13 h 17"/>
                    <a:gd name="T34" fmla="*/ 2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2" y="9"/>
                      </a:moveTo>
                      <a:lnTo>
                        <a:pt x="1" y="7"/>
                      </a:lnTo>
                      <a:lnTo>
                        <a:pt x="0" y="4"/>
                      </a:lnTo>
                      <a:lnTo>
                        <a:pt x="1" y="2"/>
                      </a:lnTo>
                      <a:lnTo>
                        <a:pt x="2" y="1"/>
                      </a:lnTo>
                      <a:lnTo>
                        <a:pt x="2" y="0"/>
                      </a:lnTo>
                      <a:lnTo>
                        <a:pt x="5" y="0"/>
                      </a:lnTo>
                      <a:lnTo>
                        <a:pt x="8" y="1"/>
                      </a:lnTo>
                      <a:lnTo>
                        <a:pt x="10" y="2"/>
                      </a:lnTo>
                      <a:lnTo>
                        <a:pt x="14" y="6"/>
                      </a:lnTo>
                      <a:lnTo>
                        <a:pt x="14" y="8"/>
                      </a:lnTo>
                      <a:lnTo>
                        <a:pt x="16" y="11"/>
                      </a:lnTo>
                      <a:lnTo>
                        <a:pt x="14" y="14"/>
                      </a:lnTo>
                      <a:lnTo>
                        <a:pt x="14" y="16"/>
                      </a:lnTo>
                      <a:lnTo>
                        <a:pt x="11" y="16"/>
                      </a:lnTo>
                      <a:lnTo>
                        <a:pt x="8" y="14"/>
                      </a:lnTo>
                      <a:lnTo>
                        <a:pt x="5" y="13"/>
                      </a:lnTo>
                      <a:lnTo>
                        <a:pt x="2"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63" name="Freeform 391">
                  <a:extLst>
                    <a:ext uri="{FF2B5EF4-FFF2-40B4-BE49-F238E27FC236}">
                      <a16:creationId xmlns:a16="http://schemas.microsoft.com/office/drawing/2014/main" id="{386801CE-1273-57D5-1E66-BA7CA220E726}"/>
                    </a:ext>
                  </a:extLst>
                </p:cNvPr>
                <p:cNvSpPr>
                  <a:spLocks/>
                </p:cNvSpPr>
                <p:nvPr/>
              </p:nvSpPr>
              <p:spPr bwMode="auto">
                <a:xfrm>
                  <a:off x="2679" y="2967"/>
                  <a:ext cx="16" cy="17"/>
                </a:xfrm>
                <a:custGeom>
                  <a:avLst/>
                  <a:gdLst>
                    <a:gd name="T0" fmla="*/ 3 w 17"/>
                    <a:gd name="T1" fmla="*/ 11 h 17"/>
                    <a:gd name="T2" fmla="*/ 0 w 17"/>
                    <a:gd name="T3" fmla="*/ 6 h 17"/>
                    <a:gd name="T4" fmla="*/ 0 w 17"/>
                    <a:gd name="T5" fmla="*/ 4 h 17"/>
                    <a:gd name="T6" fmla="*/ 0 w 17"/>
                    <a:gd name="T7" fmla="*/ 2 h 17"/>
                    <a:gd name="T8" fmla="*/ 3 w 17"/>
                    <a:gd name="T9" fmla="*/ 2 h 17"/>
                    <a:gd name="T10" fmla="*/ 6 w 17"/>
                    <a:gd name="T11" fmla="*/ 0 h 17"/>
                    <a:gd name="T12" fmla="*/ 9 w 17"/>
                    <a:gd name="T13" fmla="*/ 2 h 17"/>
                    <a:gd name="T14" fmla="*/ 12 w 17"/>
                    <a:gd name="T15" fmla="*/ 4 h 17"/>
                    <a:gd name="T16" fmla="*/ 16 w 17"/>
                    <a:gd name="T17" fmla="*/ 9 h 17"/>
                    <a:gd name="T18" fmla="*/ 16 w 17"/>
                    <a:gd name="T19" fmla="*/ 11 h 17"/>
                    <a:gd name="T20" fmla="*/ 16 w 17"/>
                    <a:gd name="T21" fmla="*/ 13 h 17"/>
                    <a:gd name="T22" fmla="*/ 12 w 17"/>
                    <a:gd name="T23" fmla="*/ 16 h 17"/>
                    <a:gd name="T24" fmla="*/ 9 w 17"/>
                    <a:gd name="T25" fmla="*/ 16 h 17"/>
                    <a:gd name="T26" fmla="*/ 3 w 17"/>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3" y="11"/>
                      </a:moveTo>
                      <a:lnTo>
                        <a:pt x="0" y="6"/>
                      </a:lnTo>
                      <a:lnTo>
                        <a:pt x="0" y="4"/>
                      </a:lnTo>
                      <a:lnTo>
                        <a:pt x="0" y="2"/>
                      </a:lnTo>
                      <a:lnTo>
                        <a:pt x="3" y="2"/>
                      </a:lnTo>
                      <a:lnTo>
                        <a:pt x="6" y="0"/>
                      </a:lnTo>
                      <a:lnTo>
                        <a:pt x="9" y="2"/>
                      </a:lnTo>
                      <a:lnTo>
                        <a:pt x="12" y="4"/>
                      </a:lnTo>
                      <a:lnTo>
                        <a:pt x="16" y="9"/>
                      </a:lnTo>
                      <a:lnTo>
                        <a:pt x="16" y="11"/>
                      </a:lnTo>
                      <a:lnTo>
                        <a:pt x="16" y="13"/>
                      </a:lnTo>
                      <a:lnTo>
                        <a:pt x="12" y="16"/>
                      </a:lnTo>
                      <a:lnTo>
                        <a:pt x="9" y="16"/>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64" name="Freeform 392">
                  <a:extLst>
                    <a:ext uri="{FF2B5EF4-FFF2-40B4-BE49-F238E27FC236}">
                      <a16:creationId xmlns:a16="http://schemas.microsoft.com/office/drawing/2014/main" id="{3777422B-948B-B204-54B0-60908841224B}"/>
                    </a:ext>
                  </a:extLst>
                </p:cNvPr>
                <p:cNvSpPr>
                  <a:spLocks/>
                </p:cNvSpPr>
                <p:nvPr/>
              </p:nvSpPr>
              <p:spPr bwMode="auto">
                <a:xfrm>
                  <a:off x="2664" y="2963"/>
                  <a:ext cx="15" cy="16"/>
                </a:xfrm>
                <a:custGeom>
                  <a:avLst/>
                  <a:gdLst>
                    <a:gd name="T0" fmla="*/ 11 w 17"/>
                    <a:gd name="T1" fmla="*/ 16 h 17"/>
                    <a:gd name="T2" fmla="*/ 14 w 17"/>
                    <a:gd name="T3" fmla="*/ 13 h 17"/>
                    <a:gd name="T4" fmla="*/ 16 w 17"/>
                    <a:gd name="T5" fmla="*/ 13 h 17"/>
                    <a:gd name="T6" fmla="*/ 16 w 17"/>
                    <a:gd name="T7" fmla="*/ 12 h 17"/>
                    <a:gd name="T8" fmla="*/ 16 w 17"/>
                    <a:gd name="T9" fmla="*/ 10 h 17"/>
                    <a:gd name="T10" fmla="*/ 16 w 17"/>
                    <a:gd name="T11" fmla="*/ 8 h 17"/>
                    <a:gd name="T12" fmla="*/ 14 w 17"/>
                    <a:gd name="T13" fmla="*/ 4 h 17"/>
                    <a:gd name="T14" fmla="*/ 12 w 17"/>
                    <a:gd name="T15" fmla="*/ 2 h 17"/>
                    <a:gd name="T16" fmla="*/ 11 w 17"/>
                    <a:gd name="T17" fmla="*/ 0 h 17"/>
                    <a:gd name="T18" fmla="*/ 8 w 17"/>
                    <a:gd name="T19" fmla="*/ 0 h 17"/>
                    <a:gd name="T20" fmla="*/ 7 w 17"/>
                    <a:gd name="T21" fmla="*/ 0 h 17"/>
                    <a:gd name="T22" fmla="*/ 6 w 17"/>
                    <a:gd name="T23" fmla="*/ 0 h 17"/>
                    <a:gd name="T24" fmla="*/ 2 w 17"/>
                    <a:gd name="T25" fmla="*/ 2 h 17"/>
                    <a:gd name="T26" fmla="*/ 1 w 17"/>
                    <a:gd name="T27" fmla="*/ 2 h 17"/>
                    <a:gd name="T28" fmla="*/ 0 w 17"/>
                    <a:gd name="T29" fmla="*/ 3 h 17"/>
                    <a:gd name="T30" fmla="*/ 0 w 17"/>
                    <a:gd name="T31" fmla="*/ 5 h 17"/>
                    <a:gd name="T32" fmla="*/ 0 w 17"/>
                    <a:gd name="T33" fmla="*/ 8 h 17"/>
                    <a:gd name="T34" fmla="*/ 2 w 17"/>
                    <a:gd name="T35" fmla="*/ 11 h 17"/>
                    <a:gd name="T36" fmla="*/ 4 w 17"/>
                    <a:gd name="T37" fmla="*/ 13 h 17"/>
                    <a:gd name="T38" fmla="*/ 7 w 17"/>
                    <a:gd name="T39" fmla="*/ 14 h 17"/>
                    <a:gd name="T40" fmla="*/ 8 w 17"/>
                    <a:gd name="T41" fmla="*/ 16 h 17"/>
                    <a:gd name="T42" fmla="*/ 9 w 17"/>
                    <a:gd name="T43" fmla="*/ 16 h 17"/>
                    <a:gd name="T44" fmla="*/ 11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1" y="16"/>
                      </a:moveTo>
                      <a:lnTo>
                        <a:pt x="14" y="13"/>
                      </a:lnTo>
                      <a:lnTo>
                        <a:pt x="16" y="13"/>
                      </a:lnTo>
                      <a:lnTo>
                        <a:pt x="16" y="12"/>
                      </a:lnTo>
                      <a:lnTo>
                        <a:pt x="16" y="10"/>
                      </a:lnTo>
                      <a:lnTo>
                        <a:pt x="16" y="8"/>
                      </a:lnTo>
                      <a:lnTo>
                        <a:pt x="14" y="4"/>
                      </a:lnTo>
                      <a:lnTo>
                        <a:pt x="12" y="2"/>
                      </a:lnTo>
                      <a:lnTo>
                        <a:pt x="11" y="0"/>
                      </a:lnTo>
                      <a:lnTo>
                        <a:pt x="8" y="0"/>
                      </a:lnTo>
                      <a:lnTo>
                        <a:pt x="7" y="0"/>
                      </a:lnTo>
                      <a:lnTo>
                        <a:pt x="6" y="0"/>
                      </a:lnTo>
                      <a:lnTo>
                        <a:pt x="2" y="2"/>
                      </a:lnTo>
                      <a:lnTo>
                        <a:pt x="1" y="2"/>
                      </a:lnTo>
                      <a:lnTo>
                        <a:pt x="0" y="3"/>
                      </a:lnTo>
                      <a:lnTo>
                        <a:pt x="0" y="5"/>
                      </a:lnTo>
                      <a:lnTo>
                        <a:pt x="0" y="8"/>
                      </a:lnTo>
                      <a:lnTo>
                        <a:pt x="2" y="11"/>
                      </a:lnTo>
                      <a:lnTo>
                        <a:pt x="4" y="13"/>
                      </a:lnTo>
                      <a:lnTo>
                        <a:pt x="7" y="14"/>
                      </a:lnTo>
                      <a:lnTo>
                        <a:pt x="8" y="16"/>
                      </a:lnTo>
                      <a:lnTo>
                        <a:pt x="9" y="16"/>
                      </a:lnTo>
                      <a:lnTo>
                        <a:pt x="1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65" name="Freeform 393">
                  <a:extLst>
                    <a:ext uri="{FF2B5EF4-FFF2-40B4-BE49-F238E27FC236}">
                      <a16:creationId xmlns:a16="http://schemas.microsoft.com/office/drawing/2014/main" id="{21B08492-C37F-97F8-F427-92036C6B0195}"/>
                    </a:ext>
                  </a:extLst>
                </p:cNvPr>
                <p:cNvSpPr>
                  <a:spLocks/>
                </p:cNvSpPr>
                <p:nvPr/>
              </p:nvSpPr>
              <p:spPr bwMode="auto">
                <a:xfrm>
                  <a:off x="2664" y="2963"/>
                  <a:ext cx="15" cy="16"/>
                </a:xfrm>
                <a:custGeom>
                  <a:avLst/>
                  <a:gdLst>
                    <a:gd name="T0" fmla="*/ 3 w 17"/>
                    <a:gd name="T1" fmla="*/ 11 h 17"/>
                    <a:gd name="T2" fmla="*/ 0 w 17"/>
                    <a:gd name="T3" fmla="*/ 7 h 17"/>
                    <a:gd name="T4" fmla="*/ 0 w 17"/>
                    <a:gd name="T5" fmla="*/ 4 h 17"/>
                    <a:gd name="T6" fmla="*/ 0 w 17"/>
                    <a:gd name="T7" fmla="*/ 2 h 17"/>
                    <a:gd name="T8" fmla="*/ 1 w 17"/>
                    <a:gd name="T9" fmla="*/ 1 h 17"/>
                    <a:gd name="T10" fmla="*/ 3 w 17"/>
                    <a:gd name="T11" fmla="*/ 1 h 17"/>
                    <a:gd name="T12" fmla="*/ 6 w 17"/>
                    <a:gd name="T13" fmla="*/ 0 h 17"/>
                    <a:gd name="T14" fmla="*/ 9 w 17"/>
                    <a:gd name="T15" fmla="*/ 1 h 17"/>
                    <a:gd name="T16" fmla="*/ 11 w 17"/>
                    <a:gd name="T17" fmla="*/ 3 h 17"/>
                    <a:gd name="T18" fmla="*/ 14 w 17"/>
                    <a:gd name="T19" fmla="*/ 6 h 17"/>
                    <a:gd name="T20" fmla="*/ 16 w 17"/>
                    <a:gd name="T21" fmla="*/ 8 h 17"/>
                    <a:gd name="T22" fmla="*/ 16 w 17"/>
                    <a:gd name="T23" fmla="*/ 11 h 17"/>
                    <a:gd name="T24" fmla="*/ 16 w 17"/>
                    <a:gd name="T25" fmla="*/ 14 h 17"/>
                    <a:gd name="T26" fmla="*/ 14 w 17"/>
                    <a:gd name="T27" fmla="*/ 16 h 17"/>
                    <a:gd name="T28" fmla="*/ 11 w 17"/>
                    <a:gd name="T29" fmla="*/ 16 h 17"/>
                    <a:gd name="T30" fmla="*/ 9 w 17"/>
                    <a:gd name="T31" fmla="*/ 14 h 17"/>
                    <a:gd name="T32" fmla="*/ 6 w 17"/>
                    <a:gd name="T33" fmla="*/ 13 h 17"/>
                    <a:gd name="T34" fmla="*/ 3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3" y="11"/>
                      </a:moveTo>
                      <a:lnTo>
                        <a:pt x="0" y="7"/>
                      </a:lnTo>
                      <a:lnTo>
                        <a:pt x="0" y="4"/>
                      </a:lnTo>
                      <a:lnTo>
                        <a:pt x="0" y="2"/>
                      </a:lnTo>
                      <a:lnTo>
                        <a:pt x="1" y="1"/>
                      </a:lnTo>
                      <a:lnTo>
                        <a:pt x="3" y="1"/>
                      </a:lnTo>
                      <a:lnTo>
                        <a:pt x="6" y="0"/>
                      </a:lnTo>
                      <a:lnTo>
                        <a:pt x="9" y="1"/>
                      </a:lnTo>
                      <a:lnTo>
                        <a:pt x="11" y="3"/>
                      </a:lnTo>
                      <a:lnTo>
                        <a:pt x="14" y="6"/>
                      </a:lnTo>
                      <a:lnTo>
                        <a:pt x="16" y="8"/>
                      </a:lnTo>
                      <a:lnTo>
                        <a:pt x="16" y="11"/>
                      </a:lnTo>
                      <a:lnTo>
                        <a:pt x="16" y="14"/>
                      </a:lnTo>
                      <a:lnTo>
                        <a:pt x="14" y="16"/>
                      </a:lnTo>
                      <a:lnTo>
                        <a:pt x="11" y="16"/>
                      </a:lnTo>
                      <a:lnTo>
                        <a:pt x="9" y="14"/>
                      </a:lnTo>
                      <a:lnTo>
                        <a:pt x="6"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66" name="Freeform 394">
                  <a:extLst>
                    <a:ext uri="{FF2B5EF4-FFF2-40B4-BE49-F238E27FC236}">
                      <a16:creationId xmlns:a16="http://schemas.microsoft.com/office/drawing/2014/main" id="{8625D08E-9061-2B27-8A4A-C4E175529A94}"/>
                    </a:ext>
                  </a:extLst>
                </p:cNvPr>
                <p:cNvSpPr>
                  <a:spLocks/>
                </p:cNvSpPr>
                <p:nvPr/>
              </p:nvSpPr>
              <p:spPr bwMode="auto">
                <a:xfrm>
                  <a:off x="2673" y="2967"/>
                  <a:ext cx="15" cy="17"/>
                </a:xfrm>
                <a:custGeom>
                  <a:avLst/>
                  <a:gdLst>
                    <a:gd name="T0" fmla="*/ 10 w 17"/>
                    <a:gd name="T1" fmla="*/ 16 h 17"/>
                    <a:gd name="T2" fmla="*/ 13 w 17"/>
                    <a:gd name="T3" fmla="*/ 13 h 17"/>
                    <a:gd name="T4" fmla="*/ 14 w 17"/>
                    <a:gd name="T5" fmla="*/ 12 h 17"/>
                    <a:gd name="T6" fmla="*/ 16 w 17"/>
                    <a:gd name="T7" fmla="*/ 10 h 17"/>
                    <a:gd name="T8" fmla="*/ 14 w 17"/>
                    <a:gd name="T9" fmla="*/ 6 h 17"/>
                    <a:gd name="T10" fmla="*/ 13 w 17"/>
                    <a:gd name="T11" fmla="*/ 3 h 17"/>
                    <a:gd name="T12" fmla="*/ 12 w 17"/>
                    <a:gd name="T13" fmla="*/ 2 h 17"/>
                    <a:gd name="T14" fmla="*/ 9 w 17"/>
                    <a:gd name="T15" fmla="*/ 0 h 17"/>
                    <a:gd name="T16" fmla="*/ 8 w 17"/>
                    <a:gd name="T17" fmla="*/ 0 h 17"/>
                    <a:gd name="T18" fmla="*/ 6 w 17"/>
                    <a:gd name="T19" fmla="*/ 0 h 17"/>
                    <a:gd name="T20" fmla="*/ 5 w 17"/>
                    <a:gd name="T21" fmla="*/ 0 h 17"/>
                    <a:gd name="T22" fmla="*/ 1 w 17"/>
                    <a:gd name="T23" fmla="*/ 1 h 17"/>
                    <a:gd name="T24" fmla="*/ 1 w 17"/>
                    <a:gd name="T25" fmla="*/ 2 h 17"/>
                    <a:gd name="T26" fmla="*/ 1 w 17"/>
                    <a:gd name="T27" fmla="*/ 3 h 17"/>
                    <a:gd name="T28" fmla="*/ 0 w 17"/>
                    <a:gd name="T29" fmla="*/ 5 h 17"/>
                    <a:gd name="T30" fmla="*/ 1 w 17"/>
                    <a:gd name="T31" fmla="*/ 8 h 17"/>
                    <a:gd name="T32" fmla="*/ 1 w 17"/>
                    <a:gd name="T33" fmla="*/ 11 h 17"/>
                    <a:gd name="T34" fmla="*/ 4 w 17"/>
                    <a:gd name="T35" fmla="*/ 13 h 17"/>
                    <a:gd name="T36" fmla="*/ 5 w 17"/>
                    <a:gd name="T37" fmla="*/ 14 h 17"/>
                    <a:gd name="T38" fmla="*/ 8 w 17"/>
                    <a:gd name="T39" fmla="*/ 16 h 17"/>
                    <a:gd name="T40" fmla="*/ 9 w 17"/>
                    <a:gd name="T41" fmla="*/ 16 h 17"/>
                    <a:gd name="T42" fmla="*/ 10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0" y="16"/>
                      </a:moveTo>
                      <a:lnTo>
                        <a:pt x="13" y="13"/>
                      </a:lnTo>
                      <a:lnTo>
                        <a:pt x="14" y="12"/>
                      </a:lnTo>
                      <a:lnTo>
                        <a:pt x="16" y="10"/>
                      </a:lnTo>
                      <a:lnTo>
                        <a:pt x="14" y="6"/>
                      </a:lnTo>
                      <a:lnTo>
                        <a:pt x="13" y="3"/>
                      </a:lnTo>
                      <a:lnTo>
                        <a:pt x="12" y="2"/>
                      </a:lnTo>
                      <a:lnTo>
                        <a:pt x="9" y="0"/>
                      </a:lnTo>
                      <a:lnTo>
                        <a:pt x="8" y="0"/>
                      </a:lnTo>
                      <a:lnTo>
                        <a:pt x="6" y="0"/>
                      </a:lnTo>
                      <a:lnTo>
                        <a:pt x="5" y="0"/>
                      </a:lnTo>
                      <a:lnTo>
                        <a:pt x="1" y="1"/>
                      </a:lnTo>
                      <a:lnTo>
                        <a:pt x="1" y="2"/>
                      </a:lnTo>
                      <a:lnTo>
                        <a:pt x="1" y="3"/>
                      </a:lnTo>
                      <a:lnTo>
                        <a:pt x="0" y="5"/>
                      </a:lnTo>
                      <a:lnTo>
                        <a:pt x="1" y="8"/>
                      </a:lnTo>
                      <a:lnTo>
                        <a:pt x="1" y="11"/>
                      </a:lnTo>
                      <a:lnTo>
                        <a:pt x="4" y="13"/>
                      </a:lnTo>
                      <a:lnTo>
                        <a:pt x="5" y="14"/>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67" name="Freeform 395">
                  <a:extLst>
                    <a:ext uri="{FF2B5EF4-FFF2-40B4-BE49-F238E27FC236}">
                      <a16:creationId xmlns:a16="http://schemas.microsoft.com/office/drawing/2014/main" id="{33230D64-C5C4-5FD6-CD97-8D43DF4DEBE7}"/>
                    </a:ext>
                  </a:extLst>
                </p:cNvPr>
                <p:cNvSpPr>
                  <a:spLocks/>
                </p:cNvSpPr>
                <p:nvPr/>
              </p:nvSpPr>
              <p:spPr bwMode="auto">
                <a:xfrm>
                  <a:off x="2673" y="2967"/>
                  <a:ext cx="15" cy="17"/>
                </a:xfrm>
                <a:custGeom>
                  <a:avLst/>
                  <a:gdLst>
                    <a:gd name="T0" fmla="*/ 1 w 17"/>
                    <a:gd name="T1" fmla="*/ 11 h 17"/>
                    <a:gd name="T2" fmla="*/ 1 w 17"/>
                    <a:gd name="T3" fmla="*/ 7 h 17"/>
                    <a:gd name="T4" fmla="*/ 0 w 17"/>
                    <a:gd name="T5" fmla="*/ 4 h 17"/>
                    <a:gd name="T6" fmla="*/ 1 w 17"/>
                    <a:gd name="T7" fmla="*/ 2 h 17"/>
                    <a:gd name="T8" fmla="*/ 1 w 17"/>
                    <a:gd name="T9" fmla="*/ 1 h 17"/>
                    <a:gd name="T10" fmla="*/ 5 w 17"/>
                    <a:gd name="T11" fmla="*/ 0 h 17"/>
                    <a:gd name="T12" fmla="*/ 7 w 17"/>
                    <a:gd name="T13" fmla="*/ 1 h 17"/>
                    <a:gd name="T14" fmla="*/ 10 w 17"/>
                    <a:gd name="T15" fmla="*/ 2 h 17"/>
                    <a:gd name="T16" fmla="*/ 13 w 17"/>
                    <a:gd name="T17" fmla="*/ 6 h 17"/>
                    <a:gd name="T18" fmla="*/ 14 w 17"/>
                    <a:gd name="T19" fmla="*/ 8 h 17"/>
                    <a:gd name="T20" fmla="*/ 16 w 17"/>
                    <a:gd name="T21" fmla="*/ 11 h 17"/>
                    <a:gd name="T22" fmla="*/ 14 w 17"/>
                    <a:gd name="T23" fmla="*/ 14 h 17"/>
                    <a:gd name="T24" fmla="*/ 13 w 17"/>
                    <a:gd name="T25" fmla="*/ 14 h 17"/>
                    <a:gd name="T26" fmla="*/ 13 w 17"/>
                    <a:gd name="T27" fmla="*/ 16 h 17"/>
                    <a:gd name="T28" fmla="*/ 10 w 17"/>
                    <a:gd name="T29" fmla="*/ 16 h 17"/>
                    <a:gd name="T30" fmla="*/ 7 w 17"/>
                    <a:gd name="T31" fmla="*/ 14 h 17"/>
                    <a:gd name="T32" fmla="*/ 5 w 17"/>
                    <a:gd name="T33" fmla="*/ 13 h 17"/>
                    <a:gd name="T34" fmla="*/ 1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11"/>
                      </a:moveTo>
                      <a:lnTo>
                        <a:pt x="1" y="7"/>
                      </a:lnTo>
                      <a:lnTo>
                        <a:pt x="0" y="4"/>
                      </a:lnTo>
                      <a:lnTo>
                        <a:pt x="1" y="2"/>
                      </a:lnTo>
                      <a:lnTo>
                        <a:pt x="1" y="1"/>
                      </a:lnTo>
                      <a:lnTo>
                        <a:pt x="5" y="0"/>
                      </a:lnTo>
                      <a:lnTo>
                        <a:pt x="7" y="1"/>
                      </a:lnTo>
                      <a:lnTo>
                        <a:pt x="10" y="2"/>
                      </a:lnTo>
                      <a:lnTo>
                        <a:pt x="13" y="6"/>
                      </a:lnTo>
                      <a:lnTo>
                        <a:pt x="14" y="8"/>
                      </a:lnTo>
                      <a:lnTo>
                        <a:pt x="16" y="11"/>
                      </a:lnTo>
                      <a:lnTo>
                        <a:pt x="14" y="14"/>
                      </a:lnTo>
                      <a:lnTo>
                        <a:pt x="13" y="14"/>
                      </a:lnTo>
                      <a:lnTo>
                        <a:pt x="13" y="16"/>
                      </a:lnTo>
                      <a:lnTo>
                        <a:pt x="10" y="16"/>
                      </a:lnTo>
                      <a:lnTo>
                        <a:pt x="7" y="14"/>
                      </a:lnTo>
                      <a:lnTo>
                        <a:pt x="5"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68" name="Freeform 396">
                  <a:extLst>
                    <a:ext uri="{FF2B5EF4-FFF2-40B4-BE49-F238E27FC236}">
                      <a16:creationId xmlns:a16="http://schemas.microsoft.com/office/drawing/2014/main" id="{1035484E-F57C-9EF1-8CD5-C6323D28EFAB}"/>
                    </a:ext>
                  </a:extLst>
                </p:cNvPr>
                <p:cNvSpPr>
                  <a:spLocks/>
                </p:cNvSpPr>
                <p:nvPr/>
              </p:nvSpPr>
              <p:spPr bwMode="auto">
                <a:xfrm>
                  <a:off x="2707" y="2986"/>
                  <a:ext cx="15" cy="17"/>
                </a:xfrm>
                <a:custGeom>
                  <a:avLst/>
                  <a:gdLst>
                    <a:gd name="T0" fmla="*/ 1 w 17"/>
                    <a:gd name="T1" fmla="*/ 9 h 17"/>
                    <a:gd name="T2" fmla="*/ 1 w 17"/>
                    <a:gd name="T3" fmla="*/ 6 h 17"/>
                    <a:gd name="T4" fmla="*/ 0 w 17"/>
                    <a:gd name="T5" fmla="*/ 3 h 17"/>
                    <a:gd name="T6" fmla="*/ 1 w 17"/>
                    <a:gd name="T7" fmla="*/ 1 h 17"/>
                    <a:gd name="T8" fmla="*/ 1 w 17"/>
                    <a:gd name="T9" fmla="*/ 0 h 17"/>
                    <a:gd name="T10" fmla="*/ 4 w 17"/>
                    <a:gd name="T11" fmla="*/ 0 h 17"/>
                    <a:gd name="T12" fmla="*/ 8 w 17"/>
                    <a:gd name="T13" fmla="*/ 0 h 17"/>
                    <a:gd name="T14" fmla="*/ 11 w 17"/>
                    <a:gd name="T15" fmla="*/ 1 h 17"/>
                    <a:gd name="T16" fmla="*/ 12 w 17"/>
                    <a:gd name="T17" fmla="*/ 4 h 17"/>
                    <a:gd name="T18" fmla="*/ 16 w 17"/>
                    <a:gd name="T19" fmla="*/ 8 h 17"/>
                    <a:gd name="T20" fmla="*/ 16 w 17"/>
                    <a:gd name="T21" fmla="*/ 11 h 17"/>
                    <a:gd name="T22" fmla="*/ 16 w 17"/>
                    <a:gd name="T23" fmla="*/ 13 h 17"/>
                    <a:gd name="T24" fmla="*/ 14 w 17"/>
                    <a:gd name="T25" fmla="*/ 13 h 17"/>
                    <a:gd name="T26" fmla="*/ 12 w 17"/>
                    <a:gd name="T27" fmla="*/ 14 h 17"/>
                    <a:gd name="T28" fmla="*/ 11 w 17"/>
                    <a:gd name="T29" fmla="*/ 16 h 17"/>
                    <a:gd name="T30" fmla="*/ 8 w 17"/>
                    <a:gd name="T31" fmla="*/ 14 h 17"/>
                    <a:gd name="T32" fmla="*/ 4 w 17"/>
                    <a:gd name="T33" fmla="*/ 13 h 17"/>
                    <a:gd name="T34" fmla="*/ 1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9"/>
                      </a:moveTo>
                      <a:lnTo>
                        <a:pt x="1" y="6"/>
                      </a:lnTo>
                      <a:lnTo>
                        <a:pt x="0" y="3"/>
                      </a:lnTo>
                      <a:lnTo>
                        <a:pt x="1" y="1"/>
                      </a:lnTo>
                      <a:lnTo>
                        <a:pt x="1" y="0"/>
                      </a:lnTo>
                      <a:lnTo>
                        <a:pt x="4" y="0"/>
                      </a:lnTo>
                      <a:lnTo>
                        <a:pt x="8" y="0"/>
                      </a:lnTo>
                      <a:lnTo>
                        <a:pt x="11" y="1"/>
                      </a:lnTo>
                      <a:lnTo>
                        <a:pt x="12" y="4"/>
                      </a:lnTo>
                      <a:lnTo>
                        <a:pt x="16" y="8"/>
                      </a:lnTo>
                      <a:lnTo>
                        <a:pt x="16" y="11"/>
                      </a:lnTo>
                      <a:lnTo>
                        <a:pt x="16" y="13"/>
                      </a:lnTo>
                      <a:lnTo>
                        <a:pt x="14" y="13"/>
                      </a:lnTo>
                      <a:lnTo>
                        <a:pt x="12" y="14"/>
                      </a:lnTo>
                      <a:lnTo>
                        <a:pt x="11" y="16"/>
                      </a:lnTo>
                      <a:lnTo>
                        <a:pt x="8" y="14"/>
                      </a:lnTo>
                      <a:lnTo>
                        <a:pt x="4" y="13"/>
                      </a:lnTo>
                      <a:lnTo>
                        <a:pt x="1"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69" name="Freeform 397">
                  <a:extLst>
                    <a:ext uri="{FF2B5EF4-FFF2-40B4-BE49-F238E27FC236}">
                      <a16:creationId xmlns:a16="http://schemas.microsoft.com/office/drawing/2014/main" id="{85D3FDA7-37DC-C1A1-CD51-46F98D277001}"/>
                    </a:ext>
                  </a:extLst>
                </p:cNvPr>
                <p:cNvSpPr>
                  <a:spLocks/>
                </p:cNvSpPr>
                <p:nvPr/>
              </p:nvSpPr>
              <p:spPr bwMode="auto">
                <a:xfrm>
                  <a:off x="2675" y="2925"/>
                  <a:ext cx="24" cy="42"/>
                </a:xfrm>
                <a:custGeom>
                  <a:avLst/>
                  <a:gdLst>
                    <a:gd name="T0" fmla="*/ 0 w 27"/>
                    <a:gd name="T1" fmla="*/ 14 h 45"/>
                    <a:gd name="T2" fmla="*/ 26 w 27"/>
                    <a:gd name="T3" fmla="*/ 0 h 45"/>
                    <a:gd name="T4" fmla="*/ 26 w 27"/>
                    <a:gd name="T5" fmla="*/ 29 h 45"/>
                    <a:gd name="T6" fmla="*/ 0 w 27"/>
                    <a:gd name="T7" fmla="*/ 44 h 45"/>
                    <a:gd name="T8" fmla="*/ 0 w 27"/>
                    <a:gd name="T9" fmla="*/ 14 h 45"/>
                    <a:gd name="T10" fmla="*/ 0 60000 65536"/>
                    <a:gd name="T11" fmla="*/ 0 60000 65536"/>
                    <a:gd name="T12" fmla="*/ 0 60000 65536"/>
                    <a:gd name="T13" fmla="*/ 0 60000 65536"/>
                    <a:gd name="T14" fmla="*/ 0 60000 65536"/>
                    <a:gd name="T15" fmla="*/ 0 w 27"/>
                    <a:gd name="T16" fmla="*/ 0 h 45"/>
                    <a:gd name="T17" fmla="*/ 27 w 27"/>
                    <a:gd name="T18" fmla="*/ 45 h 45"/>
                  </a:gdLst>
                  <a:ahLst/>
                  <a:cxnLst>
                    <a:cxn ang="T10">
                      <a:pos x="T0" y="T1"/>
                    </a:cxn>
                    <a:cxn ang="T11">
                      <a:pos x="T2" y="T3"/>
                    </a:cxn>
                    <a:cxn ang="T12">
                      <a:pos x="T4" y="T5"/>
                    </a:cxn>
                    <a:cxn ang="T13">
                      <a:pos x="T6" y="T7"/>
                    </a:cxn>
                    <a:cxn ang="T14">
                      <a:pos x="T8" y="T9"/>
                    </a:cxn>
                  </a:cxnLst>
                  <a:rect l="T15" t="T16" r="T17" b="T18"/>
                  <a:pathLst>
                    <a:path w="27" h="45">
                      <a:moveTo>
                        <a:pt x="0" y="14"/>
                      </a:moveTo>
                      <a:lnTo>
                        <a:pt x="26" y="0"/>
                      </a:lnTo>
                      <a:lnTo>
                        <a:pt x="26" y="29"/>
                      </a:lnTo>
                      <a:lnTo>
                        <a:pt x="0" y="44"/>
                      </a:lnTo>
                      <a:lnTo>
                        <a:pt x="0" y="14"/>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70" name="Freeform 398">
                  <a:extLst>
                    <a:ext uri="{FF2B5EF4-FFF2-40B4-BE49-F238E27FC236}">
                      <a16:creationId xmlns:a16="http://schemas.microsoft.com/office/drawing/2014/main" id="{3AFDC4DB-E0EF-B6B5-43F2-F0FEB3BCFDD8}"/>
                    </a:ext>
                  </a:extLst>
                </p:cNvPr>
                <p:cNvSpPr>
                  <a:spLocks/>
                </p:cNvSpPr>
                <p:nvPr/>
              </p:nvSpPr>
              <p:spPr bwMode="auto">
                <a:xfrm>
                  <a:off x="2600" y="2917"/>
                  <a:ext cx="16" cy="16"/>
                </a:xfrm>
                <a:custGeom>
                  <a:avLst/>
                  <a:gdLst>
                    <a:gd name="T0" fmla="*/ 9 w 17"/>
                    <a:gd name="T1" fmla="*/ 16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5 h 17"/>
                    <a:gd name="T14" fmla="*/ 12 w 17"/>
                    <a:gd name="T15" fmla="*/ 2 h 17"/>
                    <a:gd name="T16" fmla="*/ 9 w 17"/>
                    <a:gd name="T17" fmla="*/ 1 h 17"/>
                    <a:gd name="T18" fmla="*/ 7 w 17"/>
                    <a:gd name="T19" fmla="*/ 0 h 17"/>
                    <a:gd name="T20" fmla="*/ 6 w 17"/>
                    <a:gd name="T21" fmla="*/ 0 h 17"/>
                    <a:gd name="T22" fmla="*/ 6 w 17"/>
                    <a:gd name="T23" fmla="*/ 1 h 17"/>
                    <a:gd name="T24" fmla="*/ 2 w 17"/>
                    <a:gd name="T25" fmla="*/ 2 h 17"/>
                    <a:gd name="T26" fmla="*/ 1 w 17"/>
                    <a:gd name="T27" fmla="*/ 3 h 17"/>
                    <a:gd name="T28" fmla="*/ 0 w 17"/>
                    <a:gd name="T29" fmla="*/ 4 h 17"/>
                    <a:gd name="T30" fmla="*/ 0 w 17"/>
                    <a:gd name="T31" fmla="*/ 5 h 17"/>
                    <a:gd name="T32" fmla="*/ 0 w 17"/>
                    <a:gd name="T33" fmla="*/ 8 h 17"/>
                    <a:gd name="T34" fmla="*/ 2 w 17"/>
                    <a:gd name="T35" fmla="*/ 11 h 17"/>
                    <a:gd name="T36" fmla="*/ 3 w 17"/>
                    <a:gd name="T37" fmla="*/ 13 h 17"/>
                    <a:gd name="T38" fmla="*/ 6 w 17"/>
                    <a:gd name="T39" fmla="*/ 16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9"/>
                      </a:lnTo>
                      <a:lnTo>
                        <a:pt x="16" y="7"/>
                      </a:lnTo>
                      <a:lnTo>
                        <a:pt x="13" y="5"/>
                      </a:lnTo>
                      <a:lnTo>
                        <a:pt x="12" y="2"/>
                      </a:lnTo>
                      <a:lnTo>
                        <a:pt x="9" y="1"/>
                      </a:lnTo>
                      <a:lnTo>
                        <a:pt x="7" y="0"/>
                      </a:lnTo>
                      <a:lnTo>
                        <a:pt x="6" y="0"/>
                      </a:lnTo>
                      <a:lnTo>
                        <a:pt x="6" y="1"/>
                      </a:lnTo>
                      <a:lnTo>
                        <a:pt x="2" y="2"/>
                      </a:lnTo>
                      <a:lnTo>
                        <a:pt x="1" y="3"/>
                      </a:lnTo>
                      <a:lnTo>
                        <a:pt x="0" y="4"/>
                      </a:lnTo>
                      <a:lnTo>
                        <a:pt x="0" y="5"/>
                      </a:lnTo>
                      <a:lnTo>
                        <a:pt x="0" y="8"/>
                      </a:lnTo>
                      <a:lnTo>
                        <a:pt x="2" y="11"/>
                      </a:lnTo>
                      <a:lnTo>
                        <a:pt x="3" y="13"/>
                      </a:lnTo>
                      <a:lnTo>
                        <a:pt x="6" y="16"/>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71" name="Freeform 399">
                  <a:extLst>
                    <a:ext uri="{FF2B5EF4-FFF2-40B4-BE49-F238E27FC236}">
                      <a16:creationId xmlns:a16="http://schemas.microsoft.com/office/drawing/2014/main" id="{0A06CC55-720F-B1BF-F80D-3003E13887BD}"/>
                    </a:ext>
                  </a:extLst>
                </p:cNvPr>
                <p:cNvSpPr>
                  <a:spLocks/>
                </p:cNvSpPr>
                <p:nvPr/>
              </p:nvSpPr>
              <p:spPr bwMode="auto">
                <a:xfrm>
                  <a:off x="2600" y="2920"/>
                  <a:ext cx="16" cy="16"/>
                </a:xfrm>
                <a:custGeom>
                  <a:avLst/>
                  <a:gdLst>
                    <a:gd name="T0" fmla="*/ 3 w 17"/>
                    <a:gd name="T1" fmla="*/ 11 h 17"/>
                    <a:gd name="T2" fmla="*/ 0 w 17"/>
                    <a:gd name="T3" fmla="*/ 7 h 17"/>
                    <a:gd name="T4" fmla="*/ 0 w 17"/>
                    <a:gd name="T5" fmla="*/ 3 h 17"/>
                    <a:gd name="T6" fmla="*/ 0 w 17"/>
                    <a:gd name="T7" fmla="*/ 2 h 17"/>
                    <a:gd name="T8" fmla="*/ 1 w 17"/>
                    <a:gd name="T9" fmla="*/ 1 h 17"/>
                    <a:gd name="T10" fmla="*/ 3 w 17"/>
                    <a:gd name="T11" fmla="*/ 0 h 17"/>
                    <a:gd name="T12" fmla="*/ 4 w 17"/>
                    <a:gd name="T13" fmla="*/ 0 h 17"/>
                    <a:gd name="T14" fmla="*/ 8 w 17"/>
                    <a:gd name="T15" fmla="*/ 0 h 17"/>
                    <a:gd name="T16" fmla="*/ 11 w 17"/>
                    <a:gd name="T17" fmla="*/ 2 h 17"/>
                    <a:gd name="T18" fmla="*/ 12 w 17"/>
                    <a:gd name="T19" fmla="*/ 4 h 17"/>
                    <a:gd name="T20" fmla="*/ 14 w 17"/>
                    <a:gd name="T21" fmla="*/ 8 h 17"/>
                    <a:gd name="T22" fmla="*/ 16 w 17"/>
                    <a:gd name="T23" fmla="*/ 12 h 17"/>
                    <a:gd name="T24" fmla="*/ 14 w 17"/>
                    <a:gd name="T25" fmla="*/ 13 h 17"/>
                    <a:gd name="T26" fmla="*/ 14 w 17"/>
                    <a:gd name="T27" fmla="*/ 14 h 17"/>
                    <a:gd name="T28" fmla="*/ 12 w 17"/>
                    <a:gd name="T29" fmla="*/ 16 h 17"/>
                    <a:gd name="T30" fmla="*/ 11 w 17"/>
                    <a:gd name="T31" fmla="*/ 16 h 17"/>
                    <a:gd name="T32" fmla="*/ 8 w 17"/>
                    <a:gd name="T33" fmla="*/ 16 h 17"/>
                    <a:gd name="T34" fmla="*/ 4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0" y="7"/>
                      </a:lnTo>
                      <a:lnTo>
                        <a:pt x="0" y="3"/>
                      </a:lnTo>
                      <a:lnTo>
                        <a:pt x="0" y="2"/>
                      </a:lnTo>
                      <a:lnTo>
                        <a:pt x="1" y="1"/>
                      </a:lnTo>
                      <a:lnTo>
                        <a:pt x="3" y="0"/>
                      </a:lnTo>
                      <a:lnTo>
                        <a:pt x="4" y="0"/>
                      </a:lnTo>
                      <a:lnTo>
                        <a:pt x="8" y="0"/>
                      </a:lnTo>
                      <a:lnTo>
                        <a:pt x="11" y="2"/>
                      </a:lnTo>
                      <a:lnTo>
                        <a:pt x="12" y="4"/>
                      </a:lnTo>
                      <a:lnTo>
                        <a:pt x="14" y="8"/>
                      </a:lnTo>
                      <a:lnTo>
                        <a:pt x="16" y="12"/>
                      </a:lnTo>
                      <a:lnTo>
                        <a:pt x="14" y="13"/>
                      </a:lnTo>
                      <a:lnTo>
                        <a:pt x="14" y="14"/>
                      </a:lnTo>
                      <a:lnTo>
                        <a:pt x="12" y="16"/>
                      </a:lnTo>
                      <a:lnTo>
                        <a:pt x="11" y="16"/>
                      </a:lnTo>
                      <a:lnTo>
                        <a:pt x="8" y="16"/>
                      </a:lnTo>
                      <a:lnTo>
                        <a:pt x="4"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72" name="Freeform 400">
                  <a:extLst>
                    <a:ext uri="{FF2B5EF4-FFF2-40B4-BE49-F238E27FC236}">
                      <a16:creationId xmlns:a16="http://schemas.microsoft.com/office/drawing/2014/main" id="{9C7E0609-F334-8D28-14CD-082C1172A843}"/>
                    </a:ext>
                  </a:extLst>
                </p:cNvPr>
                <p:cNvSpPr>
                  <a:spLocks/>
                </p:cNvSpPr>
                <p:nvPr/>
              </p:nvSpPr>
              <p:spPr bwMode="auto">
                <a:xfrm>
                  <a:off x="2601" y="2922"/>
                  <a:ext cx="16" cy="16"/>
                </a:xfrm>
                <a:custGeom>
                  <a:avLst/>
                  <a:gdLst>
                    <a:gd name="T0" fmla="*/ 2 w 17"/>
                    <a:gd name="T1" fmla="*/ 11 h 17"/>
                    <a:gd name="T2" fmla="*/ 0 w 17"/>
                    <a:gd name="T3" fmla="*/ 9 h 17"/>
                    <a:gd name="T4" fmla="*/ 0 w 17"/>
                    <a:gd name="T5" fmla="*/ 4 h 17"/>
                    <a:gd name="T6" fmla="*/ 0 w 17"/>
                    <a:gd name="T7" fmla="*/ 2 h 17"/>
                    <a:gd name="T8" fmla="*/ 2 w 17"/>
                    <a:gd name="T9" fmla="*/ 0 h 17"/>
                    <a:gd name="T10" fmla="*/ 5 w 17"/>
                    <a:gd name="T11" fmla="*/ 0 h 17"/>
                    <a:gd name="T12" fmla="*/ 8 w 17"/>
                    <a:gd name="T13" fmla="*/ 0 h 17"/>
                    <a:gd name="T14" fmla="*/ 13 w 17"/>
                    <a:gd name="T15" fmla="*/ 6 h 17"/>
                    <a:gd name="T16" fmla="*/ 13 w 17"/>
                    <a:gd name="T17" fmla="*/ 9 h 17"/>
                    <a:gd name="T18" fmla="*/ 16 w 17"/>
                    <a:gd name="T19" fmla="*/ 11 h 17"/>
                    <a:gd name="T20" fmla="*/ 13 w 17"/>
                    <a:gd name="T21" fmla="*/ 13 h 17"/>
                    <a:gd name="T22" fmla="*/ 13 w 17"/>
                    <a:gd name="T23" fmla="*/ 16 h 17"/>
                    <a:gd name="T24" fmla="*/ 10 w 17"/>
                    <a:gd name="T25" fmla="*/ 16 h 17"/>
                    <a:gd name="T26" fmla="*/ 8 w 17"/>
                    <a:gd name="T27" fmla="*/ 16 h 17"/>
                    <a:gd name="T28" fmla="*/ 2 w 17"/>
                    <a:gd name="T29" fmla="*/ 1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2" y="11"/>
                      </a:moveTo>
                      <a:lnTo>
                        <a:pt x="0" y="9"/>
                      </a:lnTo>
                      <a:lnTo>
                        <a:pt x="0" y="4"/>
                      </a:lnTo>
                      <a:lnTo>
                        <a:pt x="0" y="2"/>
                      </a:lnTo>
                      <a:lnTo>
                        <a:pt x="2" y="0"/>
                      </a:lnTo>
                      <a:lnTo>
                        <a:pt x="5" y="0"/>
                      </a:lnTo>
                      <a:lnTo>
                        <a:pt x="8" y="0"/>
                      </a:lnTo>
                      <a:lnTo>
                        <a:pt x="13" y="6"/>
                      </a:lnTo>
                      <a:lnTo>
                        <a:pt x="13" y="9"/>
                      </a:lnTo>
                      <a:lnTo>
                        <a:pt x="16" y="11"/>
                      </a:lnTo>
                      <a:lnTo>
                        <a:pt x="13" y="13"/>
                      </a:lnTo>
                      <a:lnTo>
                        <a:pt x="13" y="16"/>
                      </a:lnTo>
                      <a:lnTo>
                        <a:pt x="10" y="16"/>
                      </a:lnTo>
                      <a:lnTo>
                        <a:pt x="8" y="16"/>
                      </a:lnTo>
                      <a:lnTo>
                        <a:pt x="2"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73" name="Freeform 401">
                  <a:extLst>
                    <a:ext uri="{FF2B5EF4-FFF2-40B4-BE49-F238E27FC236}">
                      <a16:creationId xmlns:a16="http://schemas.microsoft.com/office/drawing/2014/main" id="{74D86BDF-FB3E-A144-038A-24A3EF4F593E}"/>
                    </a:ext>
                  </a:extLst>
                </p:cNvPr>
                <p:cNvSpPr>
                  <a:spLocks/>
                </p:cNvSpPr>
                <p:nvPr/>
              </p:nvSpPr>
              <p:spPr bwMode="auto">
                <a:xfrm>
                  <a:off x="2608" y="2924"/>
                  <a:ext cx="15" cy="16"/>
                </a:xfrm>
                <a:custGeom>
                  <a:avLst/>
                  <a:gdLst>
                    <a:gd name="T0" fmla="*/ 10 w 17"/>
                    <a:gd name="T1" fmla="*/ 16 h 17"/>
                    <a:gd name="T2" fmla="*/ 14 w 17"/>
                    <a:gd name="T3" fmla="*/ 13 h 17"/>
                    <a:gd name="T4" fmla="*/ 14 w 17"/>
                    <a:gd name="T5" fmla="*/ 12 h 17"/>
                    <a:gd name="T6" fmla="*/ 14 w 17"/>
                    <a:gd name="T7" fmla="*/ 11 h 17"/>
                    <a:gd name="T8" fmla="*/ 16 w 17"/>
                    <a:gd name="T9" fmla="*/ 9 h 17"/>
                    <a:gd name="T10" fmla="*/ 14 w 17"/>
                    <a:gd name="T11" fmla="*/ 7 h 17"/>
                    <a:gd name="T12" fmla="*/ 14 w 17"/>
                    <a:gd name="T13" fmla="*/ 5 h 17"/>
                    <a:gd name="T14" fmla="*/ 11 w 17"/>
                    <a:gd name="T15" fmla="*/ 2 h 17"/>
                    <a:gd name="T16" fmla="*/ 10 w 17"/>
                    <a:gd name="T17" fmla="*/ 1 h 17"/>
                    <a:gd name="T18" fmla="*/ 8 w 17"/>
                    <a:gd name="T19" fmla="*/ 0 h 17"/>
                    <a:gd name="T20" fmla="*/ 6 w 17"/>
                    <a:gd name="T21" fmla="*/ 0 h 17"/>
                    <a:gd name="T22" fmla="*/ 5 w 17"/>
                    <a:gd name="T23" fmla="*/ 0 h 17"/>
                    <a:gd name="T24" fmla="*/ 2 w 17"/>
                    <a:gd name="T25" fmla="*/ 2 h 17"/>
                    <a:gd name="T26" fmla="*/ 1 w 17"/>
                    <a:gd name="T27" fmla="*/ 3 h 17"/>
                    <a:gd name="T28" fmla="*/ 1 w 17"/>
                    <a:gd name="T29" fmla="*/ 4 h 17"/>
                    <a:gd name="T30" fmla="*/ 0 w 17"/>
                    <a:gd name="T31" fmla="*/ 5 h 17"/>
                    <a:gd name="T32" fmla="*/ 1 w 17"/>
                    <a:gd name="T33" fmla="*/ 8 h 17"/>
                    <a:gd name="T34" fmla="*/ 2 w 17"/>
                    <a:gd name="T35" fmla="*/ 11 h 17"/>
                    <a:gd name="T36" fmla="*/ 4 w 17"/>
                    <a:gd name="T37" fmla="*/ 13 h 17"/>
                    <a:gd name="T38" fmla="*/ 6 w 17"/>
                    <a:gd name="T39" fmla="*/ 16 h 17"/>
                    <a:gd name="T40" fmla="*/ 8 w 17"/>
                    <a:gd name="T41" fmla="*/ 16 h 17"/>
                    <a:gd name="T42" fmla="*/ 9 w 17"/>
                    <a:gd name="T43" fmla="*/ 16 h 17"/>
                    <a:gd name="T44" fmla="*/ 1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6"/>
                      </a:moveTo>
                      <a:lnTo>
                        <a:pt x="14" y="13"/>
                      </a:lnTo>
                      <a:lnTo>
                        <a:pt x="14" y="12"/>
                      </a:lnTo>
                      <a:lnTo>
                        <a:pt x="14" y="11"/>
                      </a:lnTo>
                      <a:lnTo>
                        <a:pt x="16" y="9"/>
                      </a:lnTo>
                      <a:lnTo>
                        <a:pt x="14" y="7"/>
                      </a:lnTo>
                      <a:lnTo>
                        <a:pt x="14" y="5"/>
                      </a:lnTo>
                      <a:lnTo>
                        <a:pt x="11" y="2"/>
                      </a:lnTo>
                      <a:lnTo>
                        <a:pt x="10" y="1"/>
                      </a:lnTo>
                      <a:lnTo>
                        <a:pt x="8" y="0"/>
                      </a:lnTo>
                      <a:lnTo>
                        <a:pt x="6" y="0"/>
                      </a:lnTo>
                      <a:lnTo>
                        <a:pt x="5" y="0"/>
                      </a:lnTo>
                      <a:lnTo>
                        <a:pt x="2" y="2"/>
                      </a:lnTo>
                      <a:lnTo>
                        <a:pt x="1" y="3"/>
                      </a:lnTo>
                      <a:lnTo>
                        <a:pt x="1" y="4"/>
                      </a:lnTo>
                      <a:lnTo>
                        <a:pt x="0" y="5"/>
                      </a:lnTo>
                      <a:lnTo>
                        <a:pt x="1" y="8"/>
                      </a:lnTo>
                      <a:lnTo>
                        <a:pt x="2" y="11"/>
                      </a:lnTo>
                      <a:lnTo>
                        <a:pt x="4" y="13"/>
                      </a:lnTo>
                      <a:lnTo>
                        <a:pt x="6" y="16"/>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74" name="Freeform 402">
                  <a:extLst>
                    <a:ext uri="{FF2B5EF4-FFF2-40B4-BE49-F238E27FC236}">
                      <a16:creationId xmlns:a16="http://schemas.microsoft.com/office/drawing/2014/main" id="{FC949042-119B-19A1-D7D8-39BE0B65375A}"/>
                    </a:ext>
                  </a:extLst>
                </p:cNvPr>
                <p:cNvSpPr>
                  <a:spLocks/>
                </p:cNvSpPr>
                <p:nvPr/>
              </p:nvSpPr>
              <p:spPr bwMode="auto">
                <a:xfrm>
                  <a:off x="2608" y="2925"/>
                  <a:ext cx="15" cy="16"/>
                </a:xfrm>
                <a:custGeom>
                  <a:avLst/>
                  <a:gdLst>
                    <a:gd name="T0" fmla="*/ 3 w 17"/>
                    <a:gd name="T1" fmla="*/ 11 h 17"/>
                    <a:gd name="T2" fmla="*/ 1 w 17"/>
                    <a:gd name="T3" fmla="*/ 7 h 17"/>
                    <a:gd name="T4" fmla="*/ 0 w 17"/>
                    <a:gd name="T5" fmla="*/ 3 h 17"/>
                    <a:gd name="T6" fmla="*/ 1 w 17"/>
                    <a:gd name="T7" fmla="*/ 2 h 17"/>
                    <a:gd name="T8" fmla="*/ 1 w 17"/>
                    <a:gd name="T9" fmla="*/ 1 h 17"/>
                    <a:gd name="T10" fmla="*/ 3 w 17"/>
                    <a:gd name="T11" fmla="*/ 0 h 17"/>
                    <a:gd name="T12" fmla="*/ 6 w 17"/>
                    <a:gd name="T13" fmla="*/ 0 h 17"/>
                    <a:gd name="T14" fmla="*/ 9 w 17"/>
                    <a:gd name="T15" fmla="*/ 0 h 17"/>
                    <a:gd name="T16" fmla="*/ 11 w 17"/>
                    <a:gd name="T17" fmla="*/ 2 h 17"/>
                    <a:gd name="T18" fmla="*/ 14 w 17"/>
                    <a:gd name="T19" fmla="*/ 4 h 17"/>
                    <a:gd name="T20" fmla="*/ 16 w 17"/>
                    <a:gd name="T21" fmla="*/ 8 h 17"/>
                    <a:gd name="T22" fmla="*/ 16 w 17"/>
                    <a:gd name="T23" fmla="*/ 11 h 17"/>
                    <a:gd name="T24" fmla="*/ 16 w 17"/>
                    <a:gd name="T25" fmla="*/ 13 h 17"/>
                    <a:gd name="T26" fmla="*/ 16 w 17"/>
                    <a:gd name="T27" fmla="*/ 14 h 17"/>
                    <a:gd name="T28" fmla="*/ 14 w 17"/>
                    <a:gd name="T29" fmla="*/ 16 h 17"/>
                    <a:gd name="T30" fmla="*/ 11 w 17"/>
                    <a:gd name="T31" fmla="*/ 16 h 17"/>
                    <a:gd name="T32" fmla="*/ 9 w 17"/>
                    <a:gd name="T33" fmla="*/ 16 h 17"/>
                    <a:gd name="T34" fmla="*/ 6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1" y="7"/>
                      </a:lnTo>
                      <a:lnTo>
                        <a:pt x="0" y="3"/>
                      </a:lnTo>
                      <a:lnTo>
                        <a:pt x="1" y="2"/>
                      </a:lnTo>
                      <a:lnTo>
                        <a:pt x="1" y="1"/>
                      </a:lnTo>
                      <a:lnTo>
                        <a:pt x="3" y="0"/>
                      </a:lnTo>
                      <a:lnTo>
                        <a:pt x="6" y="0"/>
                      </a:lnTo>
                      <a:lnTo>
                        <a:pt x="9" y="0"/>
                      </a:lnTo>
                      <a:lnTo>
                        <a:pt x="11" y="2"/>
                      </a:lnTo>
                      <a:lnTo>
                        <a:pt x="14" y="4"/>
                      </a:lnTo>
                      <a:lnTo>
                        <a:pt x="16" y="8"/>
                      </a:lnTo>
                      <a:lnTo>
                        <a:pt x="16" y="11"/>
                      </a:lnTo>
                      <a:lnTo>
                        <a:pt x="16" y="13"/>
                      </a:lnTo>
                      <a:lnTo>
                        <a:pt x="16" y="14"/>
                      </a:lnTo>
                      <a:lnTo>
                        <a:pt x="14" y="16"/>
                      </a:lnTo>
                      <a:lnTo>
                        <a:pt x="11" y="16"/>
                      </a:lnTo>
                      <a:lnTo>
                        <a:pt x="9" y="16"/>
                      </a:lnTo>
                      <a:lnTo>
                        <a:pt x="6"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75" name="Freeform 403">
                  <a:extLst>
                    <a:ext uri="{FF2B5EF4-FFF2-40B4-BE49-F238E27FC236}">
                      <a16:creationId xmlns:a16="http://schemas.microsoft.com/office/drawing/2014/main" id="{169C2D83-6DF4-1B74-6DA5-80EDA97F6B8B}"/>
                    </a:ext>
                  </a:extLst>
                </p:cNvPr>
                <p:cNvSpPr>
                  <a:spLocks/>
                </p:cNvSpPr>
                <p:nvPr/>
              </p:nvSpPr>
              <p:spPr bwMode="auto">
                <a:xfrm>
                  <a:off x="2610" y="2927"/>
                  <a:ext cx="16" cy="16"/>
                </a:xfrm>
                <a:custGeom>
                  <a:avLst/>
                  <a:gdLst>
                    <a:gd name="T0" fmla="*/ 3 w 17"/>
                    <a:gd name="T1" fmla="*/ 10 h 17"/>
                    <a:gd name="T2" fmla="*/ 3 w 17"/>
                    <a:gd name="T3" fmla="*/ 8 h 17"/>
                    <a:gd name="T4" fmla="*/ 0 w 17"/>
                    <a:gd name="T5" fmla="*/ 5 h 17"/>
                    <a:gd name="T6" fmla="*/ 3 w 17"/>
                    <a:gd name="T7" fmla="*/ 2 h 17"/>
                    <a:gd name="T8" fmla="*/ 3 w 17"/>
                    <a:gd name="T9" fmla="*/ 0 h 17"/>
                    <a:gd name="T10" fmla="*/ 9 w 17"/>
                    <a:gd name="T11" fmla="*/ 0 h 17"/>
                    <a:gd name="T12" fmla="*/ 12 w 17"/>
                    <a:gd name="T13" fmla="*/ 8 h 17"/>
                    <a:gd name="T14" fmla="*/ 16 w 17"/>
                    <a:gd name="T15" fmla="*/ 8 h 17"/>
                    <a:gd name="T16" fmla="*/ 16 w 17"/>
                    <a:gd name="T17" fmla="*/ 13 h 17"/>
                    <a:gd name="T18" fmla="*/ 16 w 17"/>
                    <a:gd name="T19" fmla="*/ 16 h 17"/>
                    <a:gd name="T20" fmla="*/ 12 w 17"/>
                    <a:gd name="T21" fmla="*/ 16 h 17"/>
                    <a:gd name="T22" fmla="*/ 9 w 17"/>
                    <a:gd name="T23" fmla="*/ 16 h 17"/>
                    <a:gd name="T24" fmla="*/ 3 w 17"/>
                    <a:gd name="T25" fmla="*/ 1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10"/>
                      </a:moveTo>
                      <a:lnTo>
                        <a:pt x="3" y="8"/>
                      </a:lnTo>
                      <a:lnTo>
                        <a:pt x="0" y="5"/>
                      </a:lnTo>
                      <a:lnTo>
                        <a:pt x="3" y="2"/>
                      </a:lnTo>
                      <a:lnTo>
                        <a:pt x="3" y="0"/>
                      </a:lnTo>
                      <a:lnTo>
                        <a:pt x="9" y="0"/>
                      </a:lnTo>
                      <a:lnTo>
                        <a:pt x="12" y="8"/>
                      </a:lnTo>
                      <a:lnTo>
                        <a:pt x="16" y="8"/>
                      </a:lnTo>
                      <a:lnTo>
                        <a:pt x="16" y="13"/>
                      </a:lnTo>
                      <a:lnTo>
                        <a:pt x="16" y="16"/>
                      </a:lnTo>
                      <a:lnTo>
                        <a:pt x="12" y="16"/>
                      </a:lnTo>
                      <a:lnTo>
                        <a:pt x="9" y="16"/>
                      </a:lnTo>
                      <a:lnTo>
                        <a:pt x="3"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76" name="Freeform 404">
                  <a:extLst>
                    <a:ext uri="{FF2B5EF4-FFF2-40B4-BE49-F238E27FC236}">
                      <a16:creationId xmlns:a16="http://schemas.microsoft.com/office/drawing/2014/main" id="{D1DF8BB5-1D69-82F9-8D6B-17CB2DEC10CF}"/>
                    </a:ext>
                  </a:extLst>
                </p:cNvPr>
                <p:cNvSpPr>
                  <a:spLocks/>
                </p:cNvSpPr>
                <p:nvPr/>
              </p:nvSpPr>
              <p:spPr bwMode="auto">
                <a:xfrm>
                  <a:off x="2596" y="2920"/>
                  <a:ext cx="15" cy="16"/>
                </a:xfrm>
                <a:custGeom>
                  <a:avLst/>
                  <a:gdLst>
                    <a:gd name="T0" fmla="*/ 9 w 17"/>
                    <a:gd name="T1" fmla="*/ 16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5 h 17"/>
                    <a:gd name="T14" fmla="*/ 12 w 17"/>
                    <a:gd name="T15" fmla="*/ 2 h 17"/>
                    <a:gd name="T16" fmla="*/ 8 w 17"/>
                    <a:gd name="T17" fmla="*/ 1 h 17"/>
                    <a:gd name="T18" fmla="*/ 7 w 17"/>
                    <a:gd name="T19" fmla="*/ 0 h 17"/>
                    <a:gd name="T20" fmla="*/ 6 w 17"/>
                    <a:gd name="T21" fmla="*/ 0 h 17"/>
                    <a:gd name="T22" fmla="*/ 4 w 17"/>
                    <a:gd name="T23" fmla="*/ 1 h 17"/>
                    <a:gd name="T24" fmla="*/ 1 w 17"/>
                    <a:gd name="T25" fmla="*/ 2 h 17"/>
                    <a:gd name="T26" fmla="*/ 0 w 17"/>
                    <a:gd name="T27" fmla="*/ 3 h 17"/>
                    <a:gd name="T28" fmla="*/ 0 w 17"/>
                    <a:gd name="T29" fmla="*/ 4 h 17"/>
                    <a:gd name="T30" fmla="*/ 0 w 17"/>
                    <a:gd name="T31" fmla="*/ 6 h 17"/>
                    <a:gd name="T32" fmla="*/ 0 w 17"/>
                    <a:gd name="T33" fmla="*/ 8 h 17"/>
                    <a:gd name="T34" fmla="*/ 1 w 17"/>
                    <a:gd name="T35" fmla="*/ 11 h 17"/>
                    <a:gd name="T36" fmla="*/ 3 w 17"/>
                    <a:gd name="T37" fmla="*/ 13 h 17"/>
                    <a:gd name="T38" fmla="*/ 4 w 17"/>
                    <a:gd name="T39" fmla="*/ 16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9"/>
                      </a:lnTo>
                      <a:lnTo>
                        <a:pt x="16" y="7"/>
                      </a:lnTo>
                      <a:lnTo>
                        <a:pt x="13" y="5"/>
                      </a:lnTo>
                      <a:lnTo>
                        <a:pt x="12" y="2"/>
                      </a:lnTo>
                      <a:lnTo>
                        <a:pt x="8" y="1"/>
                      </a:lnTo>
                      <a:lnTo>
                        <a:pt x="7" y="0"/>
                      </a:lnTo>
                      <a:lnTo>
                        <a:pt x="6" y="0"/>
                      </a:lnTo>
                      <a:lnTo>
                        <a:pt x="4" y="1"/>
                      </a:lnTo>
                      <a:lnTo>
                        <a:pt x="1" y="2"/>
                      </a:lnTo>
                      <a:lnTo>
                        <a:pt x="0" y="3"/>
                      </a:lnTo>
                      <a:lnTo>
                        <a:pt x="0" y="4"/>
                      </a:lnTo>
                      <a:lnTo>
                        <a:pt x="0" y="6"/>
                      </a:lnTo>
                      <a:lnTo>
                        <a:pt x="0" y="8"/>
                      </a:lnTo>
                      <a:lnTo>
                        <a:pt x="1" y="11"/>
                      </a:lnTo>
                      <a:lnTo>
                        <a:pt x="3" y="13"/>
                      </a:lnTo>
                      <a:lnTo>
                        <a:pt x="4" y="16"/>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77" name="Freeform 405">
                  <a:extLst>
                    <a:ext uri="{FF2B5EF4-FFF2-40B4-BE49-F238E27FC236}">
                      <a16:creationId xmlns:a16="http://schemas.microsoft.com/office/drawing/2014/main" id="{5EB682B5-3F81-FF23-1C75-B0432E9C2B25}"/>
                    </a:ext>
                  </a:extLst>
                </p:cNvPr>
                <p:cNvSpPr>
                  <a:spLocks/>
                </p:cNvSpPr>
                <p:nvPr/>
              </p:nvSpPr>
              <p:spPr bwMode="auto">
                <a:xfrm>
                  <a:off x="2596" y="2922"/>
                  <a:ext cx="15" cy="16"/>
                </a:xfrm>
                <a:custGeom>
                  <a:avLst/>
                  <a:gdLst>
                    <a:gd name="T0" fmla="*/ 1 w 17"/>
                    <a:gd name="T1" fmla="*/ 11 h 17"/>
                    <a:gd name="T2" fmla="*/ 0 w 17"/>
                    <a:gd name="T3" fmla="*/ 7 h 17"/>
                    <a:gd name="T4" fmla="*/ 0 w 17"/>
                    <a:gd name="T5" fmla="*/ 4 h 17"/>
                    <a:gd name="T6" fmla="*/ 0 w 17"/>
                    <a:gd name="T7" fmla="*/ 2 h 17"/>
                    <a:gd name="T8" fmla="*/ 0 w 17"/>
                    <a:gd name="T9" fmla="*/ 1 h 17"/>
                    <a:gd name="T10" fmla="*/ 1 w 17"/>
                    <a:gd name="T11" fmla="*/ 0 h 17"/>
                    <a:gd name="T12" fmla="*/ 4 w 17"/>
                    <a:gd name="T13" fmla="*/ 0 h 17"/>
                    <a:gd name="T14" fmla="*/ 6 w 17"/>
                    <a:gd name="T15" fmla="*/ 1 h 17"/>
                    <a:gd name="T16" fmla="*/ 11 w 17"/>
                    <a:gd name="T17" fmla="*/ 3 h 17"/>
                    <a:gd name="T18" fmla="*/ 12 w 17"/>
                    <a:gd name="T19" fmla="*/ 4 h 17"/>
                    <a:gd name="T20" fmla="*/ 14 w 17"/>
                    <a:gd name="T21" fmla="*/ 8 h 17"/>
                    <a:gd name="T22" fmla="*/ 16 w 17"/>
                    <a:gd name="T23" fmla="*/ 12 h 17"/>
                    <a:gd name="T24" fmla="*/ 14 w 17"/>
                    <a:gd name="T25" fmla="*/ 13 h 17"/>
                    <a:gd name="T26" fmla="*/ 14 w 17"/>
                    <a:gd name="T27" fmla="*/ 14 h 17"/>
                    <a:gd name="T28" fmla="*/ 12 w 17"/>
                    <a:gd name="T29" fmla="*/ 16 h 17"/>
                    <a:gd name="T30" fmla="*/ 11 w 17"/>
                    <a:gd name="T31" fmla="*/ 16 h 17"/>
                    <a:gd name="T32" fmla="*/ 6 w 17"/>
                    <a:gd name="T33" fmla="*/ 16 h 17"/>
                    <a:gd name="T34" fmla="*/ 4 w 17"/>
                    <a:gd name="T35" fmla="*/ 13 h 17"/>
                    <a:gd name="T36" fmla="*/ 1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 y="11"/>
                      </a:moveTo>
                      <a:lnTo>
                        <a:pt x="0" y="7"/>
                      </a:lnTo>
                      <a:lnTo>
                        <a:pt x="0" y="4"/>
                      </a:lnTo>
                      <a:lnTo>
                        <a:pt x="0" y="2"/>
                      </a:lnTo>
                      <a:lnTo>
                        <a:pt x="0" y="1"/>
                      </a:lnTo>
                      <a:lnTo>
                        <a:pt x="1" y="0"/>
                      </a:lnTo>
                      <a:lnTo>
                        <a:pt x="4" y="0"/>
                      </a:lnTo>
                      <a:lnTo>
                        <a:pt x="6" y="1"/>
                      </a:lnTo>
                      <a:lnTo>
                        <a:pt x="11" y="3"/>
                      </a:lnTo>
                      <a:lnTo>
                        <a:pt x="12" y="4"/>
                      </a:lnTo>
                      <a:lnTo>
                        <a:pt x="14" y="8"/>
                      </a:lnTo>
                      <a:lnTo>
                        <a:pt x="16" y="12"/>
                      </a:lnTo>
                      <a:lnTo>
                        <a:pt x="14" y="13"/>
                      </a:lnTo>
                      <a:lnTo>
                        <a:pt x="14" y="14"/>
                      </a:lnTo>
                      <a:lnTo>
                        <a:pt x="12" y="16"/>
                      </a:lnTo>
                      <a:lnTo>
                        <a:pt x="11" y="16"/>
                      </a:lnTo>
                      <a:lnTo>
                        <a:pt x="6" y="16"/>
                      </a:lnTo>
                      <a:lnTo>
                        <a:pt x="4"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78" name="Freeform 406">
                  <a:extLst>
                    <a:ext uri="{FF2B5EF4-FFF2-40B4-BE49-F238E27FC236}">
                      <a16:creationId xmlns:a16="http://schemas.microsoft.com/office/drawing/2014/main" id="{9601C50B-A8EF-3FE9-0F16-C7ACFF4C8985}"/>
                    </a:ext>
                  </a:extLst>
                </p:cNvPr>
                <p:cNvSpPr>
                  <a:spLocks/>
                </p:cNvSpPr>
                <p:nvPr/>
              </p:nvSpPr>
              <p:spPr bwMode="auto">
                <a:xfrm>
                  <a:off x="2604" y="2926"/>
                  <a:ext cx="16" cy="16"/>
                </a:xfrm>
                <a:custGeom>
                  <a:avLst/>
                  <a:gdLst>
                    <a:gd name="T0" fmla="*/ 10 w 17"/>
                    <a:gd name="T1" fmla="*/ 16 h 17"/>
                    <a:gd name="T2" fmla="*/ 13 w 17"/>
                    <a:gd name="T3" fmla="*/ 13 h 17"/>
                    <a:gd name="T4" fmla="*/ 13 w 17"/>
                    <a:gd name="T5" fmla="*/ 12 h 17"/>
                    <a:gd name="T6" fmla="*/ 14 w 17"/>
                    <a:gd name="T7" fmla="*/ 12 h 17"/>
                    <a:gd name="T8" fmla="*/ 16 w 17"/>
                    <a:gd name="T9" fmla="*/ 9 h 17"/>
                    <a:gd name="T10" fmla="*/ 14 w 17"/>
                    <a:gd name="T11" fmla="*/ 7 h 17"/>
                    <a:gd name="T12" fmla="*/ 13 w 17"/>
                    <a:gd name="T13" fmla="*/ 5 h 17"/>
                    <a:gd name="T14" fmla="*/ 11 w 17"/>
                    <a:gd name="T15" fmla="*/ 2 h 17"/>
                    <a:gd name="T16" fmla="*/ 10 w 17"/>
                    <a:gd name="T17" fmla="*/ 1 h 17"/>
                    <a:gd name="T18" fmla="*/ 6 w 17"/>
                    <a:gd name="T19" fmla="*/ 0 h 17"/>
                    <a:gd name="T20" fmla="*/ 5 w 17"/>
                    <a:gd name="T21" fmla="*/ 0 h 17"/>
                    <a:gd name="T22" fmla="*/ 5 w 17"/>
                    <a:gd name="T23" fmla="*/ 1 h 17"/>
                    <a:gd name="T24" fmla="*/ 2 w 17"/>
                    <a:gd name="T25" fmla="*/ 2 h 17"/>
                    <a:gd name="T26" fmla="*/ 1 w 17"/>
                    <a:gd name="T27" fmla="*/ 3 h 17"/>
                    <a:gd name="T28" fmla="*/ 1 w 17"/>
                    <a:gd name="T29" fmla="*/ 4 h 17"/>
                    <a:gd name="T30" fmla="*/ 0 w 17"/>
                    <a:gd name="T31" fmla="*/ 5 h 17"/>
                    <a:gd name="T32" fmla="*/ 1 w 17"/>
                    <a:gd name="T33" fmla="*/ 8 h 17"/>
                    <a:gd name="T34" fmla="*/ 2 w 17"/>
                    <a:gd name="T35" fmla="*/ 11 h 17"/>
                    <a:gd name="T36" fmla="*/ 3 w 17"/>
                    <a:gd name="T37" fmla="*/ 13 h 17"/>
                    <a:gd name="T38" fmla="*/ 5 w 17"/>
                    <a:gd name="T39" fmla="*/ 16 h 17"/>
                    <a:gd name="T40" fmla="*/ 8 w 17"/>
                    <a:gd name="T41" fmla="*/ 16 h 17"/>
                    <a:gd name="T42" fmla="*/ 9 w 17"/>
                    <a:gd name="T43" fmla="*/ 16 h 17"/>
                    <a:gd name="T44" fmla="*/ 1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6"/>
                      </a:moveTo>
                      <a:lnTo>
                        <a:pt x="13" y="13"/>
                      </a:lnTo>
                      <a:lnTo>
                        <a:pt x="13" y="12"/>
                      </a:lnTo>
                      <a:lnTo>
                        <a:pt x="14" y="12"/>
                      </a:lnTo>
                      <a:lnTo>
                        <a:pt x="16" y="9"/>
                      </a:lnTo>
                      <a:lnTo>
                        <a:pt x="14" y="7"/>
                      </a:lnTo>
                      <a:lnTo>
                        <a:pt x="13" y="5"/>
                      </a:lnTo>
                      <a:lnTo>
                        <a:pt x="11" y="2"/>
                      </a:lnTo>
                      <a:lnTo>
                        <a:pt x="10" y="1"/>
                      </a:lnTo>
                      <a:lnTo>
                        <a:pt x="6" y="0"/>
                      </a:lnTo>
                      <a:lnTo>
                        <a:pt x="5" y="0"/>
                      </a:lnTo>
                      <a:lnTo>
                        <a:pt x="5" y="1"/>
                      </a:lnTo>
                      <a:lnTo>
                        <a:pt x="2" y="2"/>
                      </a:lnTo>
                      <a:lnTo>
                        <a:pt x="1" y="3"/>
                      </a:lnTo>
                      <a:lnTo>
                        <a:pt x="1" y="4"/>
                      </a:lnTo>
                      <a:lnTo>
                        <a:pt x="0" y="5"/>
                      </a:lnTo>
                      <a:lnTo>
                        <a:pt x="1" y="8"/>
                      </a:lnTo>
                      <a:lnTo>
                        <a:pt x="2" y="11"/>
                      </a:lnTo>
                      <a:lnTo>
                        <a:pt x="3" y="13"/>
                      </a:lnTo>
                      <a:lnTo>
                        <a:pt x="5" y="16"/>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79" name="Freeform 407">
                  <a:extLst>
                    <a:ext uri="{FF2B5EF4-FFF2-40B4-BE49-F238E27FC236}">
                      <a16:creationId xmlns:a16="http://schemas.microsoft.com/office/drawing/2014/main" id="{7E5C679A-EB3B-058F-D39D-6ACE0B58C6F0}"/>
                    </a:ext>
                  </a:extLst>
                </p:cNvPr>
                <p:cNvSpPr>
                  <a:spLocks/>
                </p:cNvSpPr>
                <p:nvPr/>
              </p:nvSpPr>
              <p:spPr bwMode="auto">
                <a:xfrm>
                  <a:off x="2604" y="2927"/>
                  <a:ext cx="16" cy="16"/>
                </a:xfrm>
                <a:custGeom>
                  <a:avLst/>
                  <a:gdLst>
                    <a:gd name="T0" fmla="*/ 3 w 17"/>
                    <a:gd name="T1" fmla="*/ 11 h 17"/>
                    <a:gd name="T2" fmla="*/ 1 w 17"/>
                    <a:gd name="T3" fmla="*/ 7 h 17"/>
                    <a:gd name="T4" fmla="*/ 0 w 17"/>
                    <a:gd name="T5" fmla="*/ 3 h 17"/>
                    <a:gd name="T6" fmla="*/ 1 w 17"/>
                    <a:gd name="T7" fmla="*/ 2 h 17"/>
                    <a:gd name="T8" fmla="*/ 1 w 17"/>
                    <a:gd name="T9" fmla="*/ 1 h 17"/>
                    <a:gd name="T10" fmla="*/ 3 w 17"/>
                    <a:gd name="T11" fmla="*/ 0 h 17"/>
                    <a:gd name="T12" fmla="*/ 4 w 17"/>
                    <a:gd name="T13" fmla="*/ 0 h 17"/>
                    <a:gd name="T14" fmla="*/ 8 w 17"/>
                    <a:gd name="T15" fmla="*/ 0 h 17"/>
                    <a:gd name="T16" fmla="*/ 11 w 17"/>
                    <a:gd name="T17" fmla="*/ 2 h 17"/>
                    <a:gd name="T18" fmla="*/ 14 w 17"/>
                    <a:gd name="T19" fmla="*/ 4 h 17"/>
                    <a:gd name="T20" fmla="*/ 16 w 17"/>
                    <a:gd name="T21" fmla="*/ 8 h 17"/>
                    <a:gd name="T22" fmla="*/ 16 w 17"/>
                    <a:gd name="T23" fmla="*/ 12 h 17"/>
                    <a:gd name="T24" fmla="*/ 16 w 17"/>
                    <a:gd name="T25" fmla="*/ 13 h 17"/>
                    <a:gd name="T26" fmla="*/ 14 w 17"/>
                    <a:gd name="T27" fmla="*/ 14 h 17"/>
                    <a:gd name="T28" fmla="*/ 14 w 17"/>
                    <a:gd name="T29" fmla="*/ 16 h 17"/>
                    <a:gd name="T30" fmla="*/ 11 w 17"/>
                    <a:gd name="T31" fmla="*/ 16 h 17"/>
                    <a:gd name="T32" fmla="*/ 8 w 17"/>
                    <a:gd name="T33" fmla="*/ 16 h 17"/>
                    <a:gd name="T34" fmla="*/ 4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1" y="7"/>
                      </a:lnTo>
                      <a:lnTo>
                        <a:pt x="0" y="3"/>
                      </a:lnTo>
                      <a:lnTo>
                        <a:pt x="1" y="2"/>
                      </a:lnTo>
                      <a:lnTo>
                        <a:pt x="1" y="1"/>
                      </a:lnTo>
                      <a:lnTo>
                        <a:pt x="3" y="0"/>
                      </a:lnTo>
                      <a:lnTo>
                        <a:pt x="4" y="0"/>
                      </a:lnTo>
                      <a:lnTo>
                        <a:pt x="8" y="0"/>
                      </a:lnTo>
                      <a:lnTo>
                        <a:pt x="11" y="2"/>
                      </a:lnTo>
                      <a:lnTo>
                        <a:pt x="14" y="4"/>
                      </a:lnTo>
                      <a:lnTo>
                        <a:pt x="16" y="8"/>
                      </a:lnTo>
                      <a:lnTo>
                        <a:pt x="16" y="12"/>
                      </a:lnTo>
                      <a:lnTo>
                        <a:pt x="16" y="13"/>
                      </a:lnTo>
                      <a:lnTo>
                        <a:pt x="14" y="14"/>
                      </a:lnTo>
                      <a:lnTo>
                        <a:pt x="14" y="16"/>
                      </a:lnTo>
                      <a:lnTo>
                        <a:pt x="11" y="16"/>
                      </a:lnTo>
                      <a:lnTo>
                        <a:pt x="8" y="16"/>
                      </a:lnTo>
                      <a:lnTo>
                        <a:pt x="4"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80" name="Freeform 408">
                  <a:extLst>
                    <a:ext uri="{FF2B5EF4-FFF2-40B4-BE49-F238E27FC236}">
                      <a16:creationId xmlns:a16="http://schemas.microsoft.com/office/drawing/2014/main" id="{FC9F2F9C-5D9C-248F-29E8-2A950A9B4DE1}"/>
                    </a:ext>
                  </a:extLst>
                </p:cNvPr>
                <p:cNvSpPr>
                  <a:spLocks/>
                </p:cNvSpPr>
                <p:nvPr/>
              </p:nvSpPr>
              <p:spPr bwMode="auto">
                <a:xfrm>
                  <a:off x="2587" y="2873"/>
                  <a:ext cx="112" cy="67"/>
                </a:xfrm>
                <a:custGeom>
                  <a:avLst/>
                  <a:gdLst>
                    <a:gd name="T0" fmla="*/ 0 w 123"/>
                    <a:gd name="T1" fmla="*/ 13 h 70"/>
                    <a:gd name="T2" fmla="*/ 24 w 123"/>
                    <a:gd name="T3" fmla="*/ 0 h 70"/>
                    <a:gd name="T4" fmla="*/ 122 w 123"/>
                    <a:gd name="T5" fmla="*/ 54 h 70"/>
                    <a:gd name="T6" fmla="*/ 96 w 123"/>
                    <a:gd name="T7" fmla="*/ 69 h 70"/>
                    <a:gd name="T8" fmla="*/ 0 w 123"/>
                    <a:gd name="T9" fmla="*/ 13 h 70"/>
                    <a:gd name="T10" fmla="*/ 0 60000 65536"/>
                    <a:gd name="T11" fmla="*/ 0 60000 65536"/>
                    <a:gd name="T12" fmla="*/ 0 60000 65536"/>
                    <a:gd name="T13" fmla="*/ 0 60000 65536"/>
                    <a:gd name="T14" fmla="*/ 0 60000 65536"/>
                    <a:gd name="T15" fmla="*/ 0 w 123"/>
                    <a:gd name="T16" fmla="*/ 0 h 70"/>
                    <a:gd name="T17" fmla="*/ 123 w 123"/>
                    <a:gd name="T18" fmla="*/ 70 h 70"/>
                  </a:gdLst>
                  <a:ahLst/>
                  <a:cxnLst>
                    <a:cxn ang="T10">
                      <a:pos x="T0" y="T1"/>
                    </a:cxn>
                    <a:cxn ang="T11">
                      <a:pos x="T2" y="T3"/>
                    </a:cxn>
                    <a:cxn ang="T12">
                      <a:pos x="T4" y="T5"/>
                    </a:cxn>
                    <a:cxn ang="T13">
                      <a:pos x="T6" y="T7"/>
                    </a:cxn>
                    <a:cxn ang="T14">
                      <a:pos x="T8" y="T9"/>
                    </a:cxn>
                  </a:cxnLst>
                  <a:rect l="T15" t="T16" r="T17" b="T18"/>
                  <a:pathLst>
                    <a:path w="123" h="70">
                      <a:moveTo>
                        <a:pt x="0" y="13"/>
                      </a:moveTo>
                      <a:lnTo>
                        <a:pt x="24" y="0"/>
                      </a:lnTo>
                      <a:lnTo>
                        <a:pt x="122" y="54"/>
                      </a:lnTo>
                      <a:lnTo>
                        <a:pt x="96" y="69"/>
                      </a:lnTo>
                      <a:lnTo>
                        <a:pt x="0" y="13"/>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81" name="Freeform 409">
                  <a:extLst>
                    <a:ext uri="{FF2B5EF4-FFF2-40B4-BE49-F238E27FC236}">
                      <a16:creationId xmlns:a16="http://schemas.microsoft.com/office/drawing/2014/main" id="{9B1E5B9D-108F-D30A-3C11-DD1C4FB90850}"/>
                    </a:ext>
                  </a:extLst>
                </p:cNvPr>
                <p:cNvSpPr>
                  <a:spLocks/>
                </p:cNvSpPr>
                <p:nvPr/>
              </p:nvSpPr>
              <p:spPr bwMode="auto">
                <a:xfrm>
                  <a:off x="2587" y="2885"/>
                  <a:ext cx="89" cy="82"/>
                </a:xfrm>
                <a:custGeom>
                  <a:avLst/>
                  <a:gdLst>
                    <a:gd name="T0" fmla="*/ 0 w 97"/>
                    <a:gd name="T1" fmla="*/ 0 h 87"/>
                    <a:gd name="T2" fmla="*/ 96 w 97"/>
                    <a:gd name="T3" fmla="*/ 57 h 87"/>
                    <a:gd name="T4" fmla="*/ 96 w 97"/>
                    <a:gd name="T5" fmla="*/ 86 h 87"/>
                    <a:gd name="T6" fmla="*/ 0 w 97"/>
                    <a:gd name="T7" fmla="*/ 28 h 87"/>
                    <a:gd name="T8" fmla="*/ 0 w 97"/>
                    <a:gd name="T9" fmla="*/ 0 h 87"/>
                    <a:gd name="T10" fmla="*/ 0 60000 65536"/>
                    <a:gd name="T11" fmla="*/ 0 60000 65536"/>
                    <a:gd name="T12" fmla="*/ 0 60000 65536"/>
                    <a:gd name="T13" fmla="*/ 0 60000 65536"/>
                    <a:gd name="T14" fmla="*/ 0 60000 65536"/>
                    <a:gd name="T15" fmla="*/ 0 w 97"/>
                    <a:gd name="T16" fmla="*/ 0 h 87"/>
                    <a:gd name="T17" fmla="*/ 97 w 97"/>
                    <a:gd name="T18" fmla="*/ 87 h 87"/>
                  </a:gdLst>
                  <a:ahLst/>
                  <a:cxnLst>
                    <a:cxn ang="T10">
                      <a:pos x="T0" y="T1"/>
                    </a:cxn>
                    <a:cxn ang="T11">
                      <a:pos x="T2" y="T3"/>
                    </a:cxn>
                    <a:cxn ang="T12">
                      <a:pos x="T4" y="T5"/>
                    </a:cxn>
                    <a:cxn ang="T13">
                      <a:pos x="T6" y="T7"/>
                    </a:cxn>
                    <a:cxn ang="T14">
                      <a:pos x="T8" y="T9"/>
                    </a:cxn>
                  </a:cxnLst>
                  <a:rect l="T15" t="T16" r="T17" b="T18"/>
                  <a:pathLst>
                    <a:path w="97" h="87">
                      <a:moveTo>
                        <a:pt x="0" y="0"/>
                      </a:moveTo>
                      <a:lnTo>
                        <a:pt x="96" y="57"/>
                      </a:lnTo>
                      <a:lnTo>
                        <a:pt x="96" y="86"/>
                      </a:lnTo>
                      <a:lnTo>
                        <a:pt x="0" y="28"/>
                      </a:lnTo>
                      <a:lnTo>
                        <a:pt x="0" y="0"/>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82" name="Freeform 410">
                  <a:extLst>
                    <a:ext uri="{FF2B5EF4-FFF2-40B4-BE49-F238E27FC236}">
                      <a16:creationId xmlns:a16="http://schemas.microsoft.com/office/drawing/2014/main" id="{3CA292A1-F574-4C97-1CC6-21663D2AE70C}"/>
                    </a:ext>
                  </a:extLst>
                </p:cNvPr>
                <p:cNvSpPr>
                  <a:spLocks/>
                </p:cNvSpPr>
                <p:nvPr/>
              </p:nvSpPr>
              <p:spPr bwMode="auto">
                <a:xfrm>
                  <a:off x="2720" y="2970"/>
                  <a:ext cx="16" cy="16"/>
                </a:xfrm>
                <a:custGeom>
                  <a:avLst/>
                  <a:gdLst>
                    <a:gd name="T0" fmla="*/ 4 w 17"/>
                    <a:gd name="T1" fmla="*/ 0 h 17"/>
                    <a:gd name="T2" fmla="*/ 16 w 17"/>
                    <a:gd name="T3" fmla="*/ 9 h 17"/>
                    <a:gd name="T4" fmla="*/ 12 w 17"/>
                    <a:gd name="T5" fmla="*/ 16 h 17"/>
                    <a:gd name="T6" fmla="*/ 0 w 17"/>
                    <a:gd name="T7" fmla="*/ 5 h 17"/>
                    <a:gd name="T8" fmla="*/ 4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4" y="0"/>
                      </a:moveTo>
                      <a:lnTo>
                        <a:pt x="16" y="9"/>
                      </a:lnTo>
                      <a:lnTo>
                        <a:pt x="12" y="16"/>
                      </a:lnTo>
                      <a:lnTo>
                        <a:pt x="0" y="5"/>
                      </a:lnTo>
                      <a:lnTo>
                        <a:pt x="4"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83" name="Freeform 411">
                  <a:extLst>
                    <a:ext uri="{FF2B5EF4-FFF2-40B4-BE49-F238E27FC236}">
                      <a16:creationId xmlns:a16="http://schemas.microsoft.com/office/drawing/2014/main" id="{568FBD17-1DAC-9CB2-81EB-72D66382B373}"/>
                    </a:ext>
                  </a:extLst>
                </p:cNvPr>
                <p:cNvSpPr>
                  <a:spLocks/>
                </p:cNvSpPr>
                <p:nvPr/>
              </p:nvSpPr>
              <p:spPr bwMode="auto">
                <a:xfrm>
                  <a:off x="2682" y="2940"/>
                  <a:ext cx="33" cy="20"/>
                </a:xfrm>
                <a:custGeom>
                  <a:avLst/>
                  <a:gdLst>
                    <a:gd name="T0" fmla="*/ 23 w 36"/>
                    <a:gd name="T1" fmla="*/ 0 h 21"/>
                    <a:gd name="T2" fmla="*/ 35 w 36"/>
                    <a:gd name="T3" fmla="*/ 7 h 21"/>
                    <a:gd name="T4" fmla="*/ 12 w 36"/>
                    <a:gd name="T5" fmla="*/ 20 h 21"/>
                    <a:gd name="T6" fmla="*/ 0 w 36"/>
                    <a:gd name="T7" fmla="*/ 12 h 21"/>
                    <a:gd name="T8" fmla="*/ 23 w 36"/>
                    <a:gd name="T9" fmla="*/ 0 h 21"/>
                    <a:gd name="T10" fmla="*/ 0 60000 65536"/>
                    <a:gd name="T11" fmla="*/ 0 60000 65536"/>
                    <a:gd name="T12" fmla="*/ 0 60000 65536"/>
                    <a:gd name="T13" fmla="*/ 0 60000 65536"/>
                    <a:gd name="T14" fmla="*/ 0 60000 65536"/>
                    <a:gd name="T15" fmla="*/ 0 w 36"/>
                    <a:gd name="T16" fmla="*/ 0 h 21"/>
                    <a:gd name="T17" fmla="*/ 36 w 36"/>
                    <a:gd name="T18" fmla="*/ 21 h 21"/>
                  </a:gdLst>
                  <a:ahLst/>
                  <a:cxnLst>
                    <a:cxn ang="T10">
                      <a:pos x="T0" y="T1"/>
                    </a:cxn>
                    <a:cxn ang="T11">
                      <a:pos x="T2" y="T3"/>
                    </a:cxn>
                    <a:cxn ang="T12">
                      <a:pos x="T4" y="T5"/>
                    </a:cxn>
                    <a:cxn ang="T13">
                      <a:pos x="T6" y="T7"/>
                    </a:cxn>
                    <a:cxn ang="T14">
                      <a:pos x="T8" y="T9"/>
                    </a:cxn>
                  </a:cxnLst>
                  <a:rect l="T15" t="T16" r="T17" b="T18"/>
                  <a:pathLst>
                    <a:path w="36" h="21">
                      <a:moveTo>
                        <a:pt x="23" y="0"/>
                      </a:moveTo>
                      <a:lnTo>
                        <a:pt x="35" y="7"/>
                      </a:lnTo>
                      <a:lnTo>
                        <a:pt x="12" y="20"/>
                      </a:lnTo>
                      <a:lnTo>
                        <a:pt x="0" y="12"/>
                      </a:lnTo>
                      <a:lnTo>
                        <a:pt x="23" y="0"/>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84" name="Freeform 412">
                  <a:extLst>
                    <a:ext uri="{FF2B5EF4-FFF2-40B4-BE49-F238E27FC236}">
                      <a16:creationId xmlns:a16="http://schemas.microsoft.com/office/drawing/2014/main" id="{F7351911-D48B-3BBE-8526-AB0A9C59E89B}"/>
                    </a:ext>
                  </a:extLst>
                </p:cNvPr>
                <p:cNvSpPr>
                  <a:spLocks/>
                </p:cNvSpPr>
                <p:nvPr/>
              </p:nvSpPr>
              <p:spPr bwMode="auto">
                <a:xfrm>
                  <a:off x="2682" y="2952"/>
                  <a:ext cx="16" cy="32"/>
                </a:xfrm>
                <a:custGeom>
                  <a:avLst/>
                  <a:gdLst>
                    <a:gd name="T0" fmla="*/ 0 w 17"/>
                    <a:gd name="T1" fmla="*/ 26 h 33"/>
                    <a:gd name="T2" fmla="*/ 16 w 17"/>
                    <a:gd name="T3" fmla="*/ 32 h 33"/>
                    <a:gd name="T4" fmla="*/ 16 w 17"/>
                    <a:gd name="T5" fmla="*/ 7 h 33"/>
                    <a:gd name="T6" fmla="*/ 0 w 17"/>
                    <a:gd name="T7" fmla="*/ 0 h 33"/>
                    <a:gd name="T8" fmla="*/ 0 w 17"/>
                    <a:gd name="T9" fmla="*/ 26 h 33"/>
                    <a:gd name="T10" fmla="*/ 0 60000 65536"/>
                    <a:gd name="T11" fmla="*/ 0 60000 65536"/>
                    <a:gd name="T12" fmla="*/ 0 60000 65536"/>
                    <a:gd name="T13" fmla="*/ 0 60000 65536"/>
                    <a:gd name="T14" fmla="*/ 0 60000 65536"/>
                    <a:gd name="T15" fmla="*/ 0 w 17"/>
                    <a:gd name="T16" fmla="*/ 0 h 33"/>
                    <a:gd name="T17" fmla="*/ 17 w 17"/>
                    <a:gd name="T18" fmla="*/ 33 h 33"/>
                  </a:gdLst>
                  <a:ahLst/>
                  <a:cxnLst>
                    <a:cxn ang="T10">
                      <a:pos x="T0" y="T1"/>
                    </a:cxn>
                    <a:cxn ang="T11">
                      <a:pos x="T2" y="T3"/>
                    </a:cxn>
                    <a:cxn ang="T12">
                      <a:pos x="T4" y="T5"/>
                    </a:cxn>
                    <a:cxn ang="T13">
                      <a:pos x="T6" y="T7"/>
                    </a:cxn>
                    <a:cxn ang="T14">
                      <a:pos x="T8" y="T9"/>
                    </a:cxn>
                  </a:cxnLst>
                  <a:rect l="T15" t="T16" r="T17" b="T18"/>
                  <a:pathLst>
                    <a:path w="17" h="33">
                      <a:moveTo>
                        <a:pt x="0" y="26"/>
                      </a:moveTo>
                      <a:lnTo>
                        <a:pt x="16" y="32"/>
                      </a:lnTo>
                      <a:lnTo>
                        <a:pt x="16" y="7"/>
                      </a:lnTo>
                      <a:lnTo>
                        <a:pt x="0" y="0"/>
                      </a:lnTo>
                      <a:lnTo>
                        <a:pt x="0" y="26"/>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85" name="Freeform 413">
                  <a:extLst>
                    <a:ext uri="{FF2B5EF4-FFF2-40B4-BE49-F238E27FC236}">
                      <a16:creationId xmlns:a16="http://schemas.microsoft.com/office/drawing/2014/main" id="{3C8D6989-C73A-3516-2713-33EA128A9099}"/>
                    </a:ext>
                  </a:extLst>
                </p:cNvPr>
                <p:cNvSpPr>
                  <a:spLocks/>
                </p:cNvSpPr>
                <p:nvPr/>
              </p:nvSpPr>
              <p:spPr bwMode="auto">
                <a:xfrm>
                  <a:off x="2693" y="2946"/>
                  <a:ext cx="22" cy="38"/>
                </a:xfrm>
                <a:custGeom>
                  <a:avLst/>
                  <a:gdLst>
                    <a:gd name="T0" fmla="*/ 23 w 24"/>
                    <a:gd name="T1" fmla="*/ 26 h 39"/>
                    <a:gd name="T2" fmla="*/ 0 w 24"/>
                    <a:gd name="T3" fmla="*/ 38 h 39"/>
                    <a:gd name="T4" fmla="*/ 0 w 24"/>
                    <a:gd name="T5" fmla="*/ 13 h 39"/>
                    <a:gd name="T6" fmla="*/ 23 w 24"/>
                    <a:gd name="T7" fmla="*/ 0 h 39"/>
                    <a:gd name="T8" fmla="*/ 23 w 24"/>
                    <a:gd name="T9" fmla="*/ 26 h 39"/>
                    <a:gd name="T10" fmla="*/ 0 60000 65536"/>
                    <a:gd name="T11" fmla="*/ 0 60000 65536"/>
                    <a:gd name="T12" fmla="*/ 0 60000 65536"/>
                    <a:gd name="T13" fmla="*/ 0 60000 65536"/>
                    <a:gd name="T14" fmla="*/ 0 60000 65536"/>
                    <a:gd name="T15" fmla="*/ 0 w 24"/>
                    <a:gd name="T16" fmla="*/ 0 h 39"/>
                    <a:gd name="T17" fmla="*/ 24 w 24"/>
                    <a:gd name="T18" fmla="*/ 39 h 39"/>
                  </a:gdLst>
                  <a:ahLst/>
                  <a:cxnLst>
                    <a:cxn ang="T10">
                      <a:pos x="T0" y="T1"/>
                    </a:cxn>
                    <a:cxn ang="T11">
                      <a:pos x="T2" y="T3"/>
                    </a:cxn>
                    <a:cxn ang="T12">
                      <a:pos x="T4" y="T5"/>
                    </a:cxn>
                    <a:cxn ang="T13">
                      <a:pos x="T6" y="T7"/>
                    </a:cxn>
                    <a:cxn ang="T14">
                      <a:pos x="T8" y="T9"/>
                    </a:cxn>
                  </a:cxnLst>
                  <a:rect l="T15" t="T16" r="T17" b="T18"/>
                  <a:pathLst>
                    <a:path w="24" h="39">
                      <a:moveTo>
                        <a:pt x="23" y="26"/>
                      </a:moveTo>
                      <a:lnTo>
                        <a:pt x="0" y="38"/>
                      </a:lnTo>
                      <a:lnTo>
                        <a:pt x="0" y="13"/>
                      </a:lnTo>
                      <a:lnTo>
                        <a:pt x="23" y="0"/>
                      </a:lnTo>
                      <a:lnTo>
                        <a:pt x="23" y="26"/>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86" name="Freeform 414">
                  <a:extLst>
                    <a:ext uri="{FF2B5EF4-FFF2-40B4-BE49-F238E27FC236}">
                      <a16:creationId xmlns:a16="http://schemas.microsoft.com/office/drawing/2014/main" id="{916ABFBE-1900-59B0-49BA-EB8C63207EAD}"/>
                    </a:ext>
                  </a:extLst>
                </p:cNvPr>
                <p:cNvSpPr>
                  <a:spLocks/>
                </p:cNvSpPr>
                <p:nvPr/>
              </p:nvSpPr>
              <p:spPr bwMode="auto">
                <a:xfrm>
                  <a:off x="2695" y="2953"/>
                  <a:ext cx="25" cy="16"/>
                </a:xfrm>
                <a:custGeom>
                  <a:avLst/>
                  <a:gdLst>
                    <a:gd name="T0" fmla="*/ 18 w 27"/>
                    <a:gd name="T1" fmla="*/ 0 h 17"/>
                    <a:gd name="T2" fmla="*/ 26 w 27"/>
                    <a:gd name="T3" fmla="*/ 5 h 17"/>
                    <a:gd name="T4" fmla="*/ 21 w 27"/>
                    <a:gd name="T5" fmla="*/ 13 h 17"/>
                    <a:gd name="T6" fmla="*/ 9 w 27"/>
                    <a:gd name="T7" fmla="*/ 16 h 17"/>
                    <a:gd name="T8" fmla="*/ 0 w 27"/>
                    <a:gd name="T9" fmla="*/ 10 h 17"/>
                    <a:gd name="T10" fmla="*/ 18 w 27"/>
                    <a:gd name="T11" fmla="*/ 0 h 17"/>
                    <a:gd name="T12" fmla="*/ 0 60000 65536"/>
                    <a:gd name="T13" fmla="*/ 0 60000 65536"/>
                    <a:gd name="T14" fmla="*/ 0 60000 65536"/>
                    <a:gd name="T15" fmla="*/ 0 60000 65536"/>
                    <a:gd name="T16" fmla="*/ 0 60000 65536"/>
                    <a:gd name="T17" fmla="*/ 0 60000 65536"/>
                    <a:gd name="T18" fmla="*/ 0 w 27"/>
                    <a:gd name="T19" fmla="*/ 0 h 17"/>
                    <a:gd name="T20" fmla="*/ 27 w 2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7" h="17">
                      <a:moveTo>
                        <a:pt x="18" y="0"/>
                      </a:moveTo>
                      <a:lnTo>
                        <a:pt x="26" y="5"/>
                      </a:lnTo>
                      <a:lnTo>
                        <a:pt x="21" y="13"/>
                      </a:lnTo>
                      <a:lnTo>
                        <a:pt x="9" y="16"/>
                      </a:lnTo>
                      <a:lnTo>
                        <a:pt x="0" y="10"/>
                      </a:lnTo>
                      <a:lnTo>
                        <a:pt x="18"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87" name="Freeform 415">
                  <a:extLst>
                    <a:ext uri="{FF2B5EF4-FFF2-40B4-BE49-F238E27FC236}">
                      <a16:creationId xmlns:a16="http://schemas.microsoft.com/office/drawing/2014/main" id="{4C4F8A32-6884-60D8-0DC0-E2C0ABE79205}"/>
                    </a:ext>
                  </a:extLst>
                </p:cNvPr>
                <p:cNvSpPr>
                  <a:spLocks/>
                </p:cNvSpPr>
                <p:nvPr/>
              </p:nvSpPr>
              <p:spPr bwMode="auto">
                <a:xfrm>
                  <a:off x="2695" y="2963"/>
                  <a:ext cx="15" cy="28"/>
                </a:xfrm>
                <a:custGeom>
                  <a:avLst/>
                  <a:gdLst>
                    <a:gd name="T0" fmla="*/ 0 w 17"/>
                    <a:gd name="T1" fmla="*/ 20 h 30"/>
                    <a:gd name="T2" fmla="*/ 15 w 17"/>
                    <a:gd name="T3" fmla="*/ 29 h 30"/>
                    <a:gd name="T4" fmla="*/ 16 w 17"/>
                    <a:gd name="T5" fmla="*/ 13 h 30"/>
                    <a:gd name="T6" fmla="*/ 12 w 17"/>
                    <a:gd name="T7" fmla="*/ 4 h 30"/>
                    <a:gd name="T8" fmla="*/ 0 w 17"/>
                    <a:gd name="T9" fmla="*/ 0 h 30"/>
                    <a:gd name="T10" fmla="*/ 0 w 17"/>
                    <a:gd name="T11" fmla="*/ 20 h 30"/>
                    <a:gd name="T12" fmla="*/ 0 60000 65536"/>
                    <a:gd name="T13" fmla="*/ 0 60000 65536"/>
                    <a:gd name="T14" fmla="*/ 0 60000 65536"/>
                    <a:gd name="T15" fmla="*/ 0 60000 65536"/>
                    <a:gd name="T16" fmla="*/ 0 60000 65536"/>
                    <a:gd name="T17" fmla="*/ 0 60000 65536"/>
                    <a:gd name="T18" fmla="*/ 0 w 17"/>
                    <a:gd name="T19" fmla="*/ 0 h 30"/>
                    <a:gd name="T20" fmla="*/ 17 w 17"/>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17" h="30">
                      <a:moveTo>
                        <a:pt x="0" y="20"/>
                      </a:moveTo>
                      <a:lnTo>
                        <a:pt x="15" y="29"/>
                      </a:lnTo>
                      <a:lnTo>
                        <a:pt x="16" y="13"/>
                      </a:lnTo>
                      <a:lnTo>
                        <a:pt x="12" y="4"/>
                      </a:lnTo>
                      <a:lnTo>
                        <a:pt x="0" y="0"/>
                      </a:lnTo>
                      <a:lnTo>
                        <a:pt x="0" y="20"/>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88" name="Freeform 416">
                  <a:extLst>
                    <a:ext uri="{FF2B5EF4-FFF2-40B4-BE49-F238E27FC236}">
                      <a16:creationId xmlns:a16="http://schemas.microsoft.com/office/drawing/2014/main" id="{3ABF2426-0022-4E96-9815-0949DDB2B8DF}"/>
                    </a:ext>
                  </a:extLst>
                </p:cNvPr>
                <p:cNvSpPr>
                  <a:spLocks/>
                </p:cNvSpPr>
                <p:nvPr/>
              </p:nvSpPr>
              <p:spPr bwMode="auto">
                <a:xfrm>
                  <a:off x="2707" y="2975"/>
                  <a:ext cx="15" cy="21"/>
                </a:xfrm>
                <a:custGeom>
                  <a:avLst/>
                  <a:gdLst>
                    <a:gd name="T0" fmla="*/ 0 w 17"/>
                    <a:gd name="T1" fmla="*/ 15 h 22"/>
                    <a:gd name="T2" fmla="*/ 2 w 17"/>
                    <a:gd name="T3" fmla="*/ 10 h 22"/>
                    <a:gd name="T4" fmla="*/ 9 w 17"/>
                    <a:gd name="T5" fmla="*/ 12 h 22"/>
                    <a:gd name="T6" fmla="*/ 13 w 17"/>
                    <a:gd name="T7" fmla="*/ 21 h 22"/>
                    <a:gd name="T8" fmla="*/ 16 w 17"/>
                    <a:gd name="T9" fmla="*/ 20 h 22"/>
                    <a:gd name="T10" fmla="*/ 13 w 17"/>
                    <a:gd name="T11" fmla="*/ 8 h 22"/>
                    <a:gd name="T12" fmla="*/ 0 w 17"/>
                    <a:gd name="T13" fmla="*/ 0 h 22"/>
                    <a:gd name="T14" fmla="*/ 0 w 17"/>
                    <a:gd name="T15" fmla="*/ 15 h 22"/>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2"/>
                    <a:gd name="T26" fmla="*/ 17 w 17"/>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2">
                      <a:moveTo>
                        <a:pt x="0" y="15"/>
                      </a:moveTo>
                      <a:lnTo>
                        <a:pt x="2" y="10"/>
                      </a:lnTo>
                      <a:lnTo>
                        <a:pt x="9" y="12"/>
                      </a:lnTo>
                      <a:lnTo>
                        <a:pt x="13" y="21"/>
                      </a:lnTo>
                      <a:lnTo>
                        <a:pt x="16" y="20"/>
                      </a:lnTo>
                      <a:lnTo>
                        <a:pt x="13" y="8"/>
                      </a:lnTo>
                      <a:lnTo>
                        <a:pt x="0" y="0"/>
                      </a:lnTo>
                      <a:lnTo>
                        <a:pt x="0" y="15"/>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89" name="Freeform 417">
                  <a:extLst>
                    <a:ext uri="{FF2B5EF4-FFF2-40B4-BE49-F238E27FC236}">
                      <a16:creationId xmlns:a16="http://schemas.microsoft.com/office/drawing/2014/main" id="{8C672AB4-A5B3-2314-D554-B719324AAC6A}"/>
                    </a:ext>
                  </a:extLst>
                </p:cNvPr>
                <p:cNvSpPr>
                  <a:spLocks/>
                </p:cNvSpPr>
                <p:nvPr/>
              </p:nvSpPr>
              <p:spPr bwMode="auto">
                <a:xfrm>
                  <a:off x="2720" y="2977"/>
                  <a:ext cx="16" cy="19"/>
                </a:xfrm>
                <a:custGeom>
                  <a:avLst/>
                  <a:gdLst>
                    <a:gd name="T0" fmla="*/ 16 w 17"/>
                    <a:gd name="T1" fmla="*/ 13 h 20"/>
                    <a:gd name="T2" fmla="*/ 2 w 17"/>
                    <a:gd name="T3" fmla="*/ 19 h 20"/>
                    <a:gd name="T4" fmla="*/ 0 w 17"/>
                    <a:gd name="T5" fmla="*/ 6 h 20"/>
                    <a:gd name="T6" fmla="*/ 9 w 17"/>
                    <a:gd name="T7" fmla="*/ 4 h 20"/>
                    <a:gd name="T8" fmla="*/ 14 w 17"/>
                    <a:gd name="T9" fmla="*/ 0 h 20"/>
                    <a:gd name="T10" fmla="*/ 16 w 17"/>
                    <a:gd name="T11" fmla="*/ 13 h 20"/>
                    <a:gd name="T12" fmla="*/ 0 60000 65536"/>
                    <a:gd name="T13" fmla="*/ 0 60000 65536"/>
                    <a:gd name="T14" fmla="*/ 0 60000 65536"/>
                    <a:gd name="T15" fmla="*/ 0 60000 65536"/>
                    <a:gd name="T16" fmla="*/ 0 60000 65536"/>
                    <a:gd name="T17" fmla="*/ 0 60000 65536"/>
                    <a:gd name="T18" fmla="*/ 0 w 17"/>
                    <a:gd name="T19" fmla="*/ 0 h 20"/>
                    <a:gd name="T20" fmla="*/ 17 w 17"/>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7" h="20">
                      <a:moveTo>
                        <a:pt x="16" y="13"/>
                      </a:moveTo>
                      <a:lnTo>
                        <a:pt x="2" y="19"/>
                      </a:lnTo>
                      <a:lnTo>
                        <a:pt x="0" y="6"/>
                      </a:lnTo>
                      <a:lnTo>
                        <a:pt x="9" y="4"/>
                      </a:lnTo>
                      <a:lnTo>
                        <a:pt x="14" y="0"/>
                      </a:lnTo>
                      <a:lnTo>
                        <a:pt x="16" y="13"/>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90" name="Freeform 418">
                  <a:extLst>
                    <a:ext uri="{FF2B5EF4-FFF2-40B4-BE49-F238E27FC236}">
                      <a16:creationId xmlns:a16="http://schemas.microsoft.com/office/drawing/2014/main" id="{B4190C1C-1B3A-175B-B62D-87F0EC0E8C7F}"/>
                    </a:ext>
                  </a:extLst>
                </p:cNvPr>
                <p:cNvSpPr>
                  <a:spLocks/>
                </p:cNvSpPr>
                <p:nvPr/>
              </p:nvSpPr>
              <p:spPr bwMode="auto">
                <a:xfrm>
                  <a:off x="2696" y="2965"/>
                  <a:ext cx="15" cy="17"/>
                </a:xfrm>
                <a:custGeom>
                  <a:avLst/>
                  <a:gdLst>
                    <a:gd name="T0" fmla="*/ 0 w 17"/>
                    <a:gd name="T1" fmla="*/ 9 h 17"/>
                    <a:gd name="T2" fmla="*/ 16 w 17"/>
                    <a:gd name="T3" fmla="*/ 16 h 17"/>
                    <a:gd name="T4" fmla="*/ 11 w 17"/>
                    <a:gd name="T5" fmla="*/ 4 h 17"/>
                    <a:gd name="T6" fmla="*/ 0 w 17"/>
                    <a:gd name="T7" fmla="*/ 0 h 17"/>
                    <a:gd name="T8" fmla="*/ 0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16" y="16"/>
                      </a:lnTo>
                      <a:lnTo>
                        <a:pt x="11" y="4"/>
                      </a:lnTo>
                      <a:lnTo>
                        <a:pt x="0" y="0"/>
                      </a:lnTo>
                      <a:lnTo>
                        <a:pt x="0" y="9"/>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91" name="Freeform 419">
                  <a:extLst>
                    <a:ext uri="{FF2B5EF4-FFF2-40B4-BE49-F238E27FC236}">
                      <a16:creationId xmlns:a16="http://schemas.microsoft.com/office/drawing/2014/main" id="{9D01DFBF-7654-1171-6C96-0621928C911C}"/>
                    </a:ext>
                  </a:extLst>
                </p:cNvPr>
                <p:cNvSpPr>
                  <a:spLocks/>
                </p:cNvSpPr>
                <p:nvPr/>
              </p:nvSpPr>
              <p:spPr bwMode="auto">
                <a:xfrm>
                  <a:off x="2707" y="2973"/>
                  <a:ext cx="22" cy="16"/>
                </a:xfrm>
                <a:custGeom>
                  <a:avLst/>
                  <a:gdLst>
                    <a:gd name="T0" fmla="*/ 23 w 24"/>
                    <a:gd name="T1" fmla="*/ 12 h 17"/>
                    <a:gd name="T2" fmla="*/ 14 w 24"/>
                    <a:gd name="T3" fmla="*/ 16 h 17"/>
                    <a:gd name="T4" fmla="*/ 0 w 24"/>
                    <a:gd name="T5" fmla="*/ 3 h 17"/>
                    <a:gd name="T6" fmla="*/ 13 w 24"/>
                    <a:gd name="T7" fmla="*/ 0 h 17"/>
                    <a:gd name="T8" fmla="*/ 23 w 24"/>
                    <a:gd name="T9" fmla="*/ 12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23" y="12"/>
                      </a:moveTo>
                      <a:lnTo>
                        <a:pt x="14" y="16"/>
                      </a:lnTo>
                      <a:lnTo>
                        <a:pt x="0" y="3"/>
                      </a:lnTo>
                      <a:lnTo>
                        <a:pt x="13" y="0"/>
                      </a:lnTo>
                      <a:lnTo>
                        <a:pt x="23" y="12"/>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92" name="Freeform 420">
                  <a:extLst>
                    <a:ext uri="{FF2B5EF4-FFF2-40B4-BE49-F238E27FC236}">
                      <a16:creationId xmlns:a16="http://schemas.microsoft.com/office/drawing/2014/main" id="{4DBB04FF-DAD4-D7F4-1829-00A886FD1AC0}"/>
                    </a:ext>
                  </a:extLst>
                </p:cNvPr>
                <p:cNvSpPr>
                  <a:spLocks/>
                </p:cNvSpPr>
                <p:nvPr/>
              </p:nvSpPr>
              <p:spPr bwMode="auto">
                <a:xfrm>
                  <a:off x="2719" y="2966"/>
                  <a:ext cx="15" cy="17"/>
                </a:xfrm>
                <a:custGeom>
                  <a:avLst/>
                  <a:gdLst>
                    <a:gd name="T0" fmla="*/ 0 w 17"/>
                    <a:gd name="T1" fmla="*/ 7 h 17"/>
                    <a:gd name="T2" fmla="*/ 3 w 17"/>
                    <a:gd name="T3" fmla="*/ 0 h 17"/>
                    <a:gd name="T4" fmla="*/ 16 w 17"/>
                    <a:gd name="T5" fmla="*/ 12 h 17"/>
                    <a:gd name="T6" fmla="*/ 11 w 17"/>
                    <a:gd name="T7" fmla="*/ 16 h 17"/>
                    <a:gd name="T8" fmla="*/ 0 w 17"/>
                    <a:gd name="T9" fmla="*/ 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7"/>
                      </a:moveTo>
                      <a:lnTo>
                        <a:pt x="3" y="0"/>
                      </a:lnTo>
                      <a:lnTo>
                        <a:pt x="16" y="12"/>
                      </a:lnTo>
                      <a:lnTo>
                        <a:pt x="11" y="16"/>
                      </a:lnTo>
                      <a:lnTo>
                        <a:pt x="0" y="7"/>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93" name="Freeform 421">
                  <a:extLst>
                    <a:ext uri="{FF2B5EF4-FFF2-40B4-BE49-F238E27FC236}">
                      <a16:creationId xmlns:a16="http://schemas.microsoft.com/office/drawing/2014/main" id="{AD18C0A4-39E1-7889-AE84-9A7E847639ED}"/>
                    </a:ext>
                  </a:extLst>
                </p:cNvPr>
                <p:cNvSpPr>
                  <a:spLocks/>
                </p:cNvSpPr>
                <p:nvPr/>
              </p:nvSpPr>
              <p:spPr bwMode="auto">
                <a:xfrm>
                  <a:off x="2704" y="2961"/>
                  <a:ext cx="21" cy="18"/>
                </a:xfrm>
                <a:custGeom>
                  <a:avLst/>
                  <a:gdLst>
                    <a:gd name="T0" fmla="*/ 22 w 23"/>
                    <a:gd name="T1" fmla="*/ 13 h 19"/>
                    <a:gd name="T2" fmla="*/ 4 w 23"/>
                    <a:gd name="T3" fmla="*/ 18 h 19"/>
                    <a:gd name="T4" fmla="*/ 0 w 23"/>
                    <a:gd name="T5" fmla="*/ 4 h 19"/>
                    <a:gd name="T6" fmla="*/ 16 w 23"/>
                    <a:gd name="T7" fmla="*/ 0 h 19"/>
                    <a:gd name="T8" fmla="*/ 22 w 23"/>
                    <a:gd name="T9" fmla="*/ 13 h 19"/>
                    <a:gd name="T10" fmla="*/ 0 60000 65536"/>
                    <a:gd name="T11" fmla="*/ 0 60000 65536"/>
                    <a:gd name="T12" fmla="*/ 0 60000 65536"/>
                    <a:gd name="T13" fmla="*/ 0 60000 65536"/>
                    <a:gd name="T14" fmla="*/ 0 60000 65536"/>
                    <a:gd name="T15" fmla="*/ 0 w 23"/>
                    <a:gd name="T16" fmla="*/ 0 h 19"/>
                    <a:gd name="T17" fmla="*/ 23 w 23"/>
                    <a:gd name="T18" fmla="*/ 19 h 19"/>
                  </a:gdLst>
                  <a:ahLst/>
                  <a:cxnLst>
                    <a:cxn ang="T10">
                      <a:pos x="T0" y="T1"/>
                    </a:cxn>
                    <a:cxn ang="T11">
                      <a:pos x="T2" y="T3"/>
                    </a:cxn>
                    <a:cxn ang="T12">
                      <a:pos x="T4" y="T5"/>
                    </a:cxn>
                    <a:cxn ang="T13">
                      <a:pos x="T6" y="T7"/>
                    </a:cxn>
                    <a:cxn ang="T14">
                      <a:pos x="T8" y="T9"/>
                    </a:cxn>
                  </a:cxnLst>
                  <a:rect l="T15" t="T16" r="T17" b="T18"/>
                  <a:pathLst>
                    <a:path w="23" h="19">
                      <a:moveTo>
                        <a:pt x="22" y="13"/>
                      </a:moveTo>
                      <a:lnTo>
                        <a:pt x="4" y="18"/>
                      </a:lnTo>
                      <a:lnTo>
                        <a:pt x="0" y="4"/>
                      </a:lnTo>
                      <a:lnTo>
                        <a:pt x="16" y="0"/>
                      </a:lnTo>
                      <a:lnTo>
                        <a:pt x="22" y="13"/>
                      </a:lnTo>
                    </a:path>
                  </a:pathLst>
                </a:custGeom>
                <a:solidFill>
                  <a:srgbClr val="9DB9D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grpSp>
        <p:pic>
          <p:nvPicPr>
            <p:cNvPr id="23602" name="Picture 422">
              <a:extLst>
                <a:ext uri="{FF2B5EF4-FFF2-40B4-BE49-F238E27FC236}">
                  <a16:creationId xmlns:a16="http://schemas.microsoft.com/office/drawing/2014/main" id="{B7918F9C-9A73-B471-35E3-B9837E5A0D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 y="2827"/>
              <a:ext cx="39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3" name="Picture 423">
              <a:extLst>
                <a:ext uri="{FF2B5EF4-FFF2-40B4-BE49-F238E27FC236}">
                  <a16:creationId xmlns:a16="http://schemas.microsoft.com/office/drawing/2014/main" id="{5A1F20AA-168E-A332-54A3-FC28A29E21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4" y="2307"/>
              <a:ext cx="36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pic>
        <p:grpSp>
          <p:nvGrpSpPr>
            <p:cNvPr id="23604" name="Group 424">
              <a:extLst>
                <a:ext uri="{FF2B5EF4-FFF2-40B4-BE49-F238E27FC236}">
                  <a16:creationId xmlns:a16="http://schemas.microsoft.com/office/drawing/2014/main" id="{E6FE44FB-391F-EA71-0D5E-8D05EE70766E}"/>
                </a:ext>
              </a:extLst>
            </p:cNvPr>
            <p:cNvGrpSpPr>
              <a:grpSpLocks/>
            </p:cNvGrpSpPr>
            <p:nvPr/>
          </p:nvGrpSpPr>
          <p:grpSpPr bwMode="auto">
            <a:xfrm>
              <a:off x="3976" y="2264"/>
              <a:ext cx="315" cy="114"/>
              <a:chOff x="2232" y="2859"/>
              <a:chExt cx="504" cy="405"/>
            </a:xfrm>
          </p:grpSpPr>
          <p:sp>
            <p:nvSpPr>
              <p:cNvPr id="24188" name="Line 425">
                <a:extLst>
                  <a:ext uri="{FF2B5EF4-FFF2-40B4-BE49-F238E27FC236}">
                    <a16:creationId xmlns:a16="http://schemas.microsoft.com/office/drawing/2014/main" id="{4FF00A17-417F-40E8-39B9-D99912A1A616}"/>
                  </a:ext>
                </a:extLst>
              </p:cNvPr>
              <p:cNvSpPr>
                <a:spLocks noChangeShapeType="1"/>
              </p:cNvSpPr>
              <p:nvPr/>
            </p:nvSpPr>
            <p:spPr bwMode="auto">
              <a:xfrm flipV="1">
                <a:off x="2713" y="3071"/>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189" name="Freeform 426">
                <a:extLst>
                  <a:ext uri="{FF2B5EF4-FFF2-40B4-BE49-F238E27FC236}">
                    <a16:creationId xmlns:a16="http://schemas.microsoft.com/office/drawing/2014/main" id="{D6473650-E30C-29CD-9FEA-061AF2ED4111}"/>
                  </a:ext>
                </a:extLst>
              </p:cNvPr>
              <p:cNvSpPr>
                <a:spLocks/>
              </p:cNvSpPr>
              <p:nvPr/>
            </p:nvSpPr>
            <p:spPr bwMode="auto">
              <a:xfrm>
                <a:off x="2582" y="3050"/>
                <a:ext cx="24" cy="42"/>
              </a:xfrm>
              <a:custGeom>
                <a:avLst/>
                <a:gdLst>
                  <a:gd name="T0" fmla="*/ 25 w 26"/>
                  <a:gd name="T1" fmla="*/ 13 h 44"/>
                  <a:gd name="T2" fmla="*/ 0 w 26"/>
                  <a:gd name="T3" fmla="*/ 0 h 44"/>
                  <a:gd name="T4" fmla="*/ 0 w 26"/>
                  <a:gd name="T5" fmla="*/ 28 h 44"/>
                  <a:gd name="T6" fmla="*/ 25 w 26"/>
                  <a:gd name="T7" fmla="*/ 43 h 44"/>
                  <a:gd name="T8" fmla="*/ 25 w 26"/>
                  <a:gd name="T9" fmla="*/ 13 h 44"/>
                  <a:gd name="T10" fmla="*/ 0 60000 65536"/>
                  <a:gd name="T11" fmla="*/ 0 60000 65536"/>
                  <a:gd name="T12" fmla="*/ 0 60000 65536"/>
                  <a:gd name="T13" fmla="*/ 0 60000 65536"/>
                  <a:gd name="T14" fmla="*/ 0 60000 65536"/>
                  <a:gd name="T15" fmla="*/ 0 w 26"/>
                  <a:gd name="T16" fmla="*/ 0 h 44"/>
                  <a:gd name="T17" fmla="*/ 26 w 26"/>
                  <a:gd name="T18" fmla="*/ 44 h 44"/>
                </a:gdLst>
                <a:ahLst/>
                <a:cxnLst>
                  <a:cxn ang="T10">
                    <a:pos x="T0" y="T1"/>
                  </a:cxn>
                  <a:cxn ang="T11">
                    <a:pos x="T2" y="T3"/>
                  </a:cxn>
                  <a:cxn ang="T12">
                    <a:pos x="T4" y="T5"/>
                  </a:cxn>
                  <a:cxn ang="T13">
                    <a:pos x="T6" y="T7"/>
                  </a:cxn>
                  <a:cxn ang="T14">
                    <a:pos x="T8" y="T9"/>
                  </a:cxn>
                </a:cxnLst>
                <a:rect l="T15" t="T16" r="T17" b="T18"/>
                <a:pathLst>
                  <a:path w="26" h="44">
                    <a:moveTo>
                      <a:pt x="25" y="13"/>
                    </a:moveTo>
                    <a:lnTo>
                      <a:pt x="0" y="0"/>
                    </a:lnTo>
                    <a:lnTo>
                      <a:pt x="0" y="28"/>
                    </a:lnTo>
                    <a:lnTo>
                      <a:pt x="25" y="43"/>
                    </a:lnTo>
                    <a:lnTo>
                      <a:pt x="25" y="13"/>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90" name="Freeform 427">
                <a:extLst>
                  <a:ext uri="{FF2B5EF4-FFF2-40B4-BE49-F238E27FC236}">
                    <a16:creationId xmlns:a16="http://schemas.microsoft.com/office/drawing/2014/main" id="{9E983F59-C1A2-4BE4-B925-A64ED09DFBC1}"/>
                  </a:ext>
                </a:extLst>
              </p:cNvPr>
              <p:cNvSpPr>
                <a:spLocks/>
              </p:cNvSpPr>
              <p:nvPr/>
            </p:nvSpPr>
            <p:spPr bwMode="auto">
              <a:xfrm>
                <a:off x="2605" y="3010"/>
                <a:ext cx="89" cy="82"/>
              </a:xfrm>
              <a:custGeom>
                <a:avLst/>
                <a:gdLst>
                  <a:gd name="T0" fmla="*/ 96 w 97"/>
                  <a:gd name="T1" fmla="*/ 0 h 86"/>
                  <a:gd name="T2" fmla="*/ 0 w 97"/>
                  <a:gd name="T3" fmla="*/ 55 h 86"/>
                  <a:gd name="T4" fmla="*/ 0 w 97"/>
                  <a:gd name="T5" fmla="*/ 85 h 86"/>
                  <a:gd name="T6" fmla="*/ 96 w 97"/>
                  <a:gd name="T7" fmla="*/ 29 h 86"/>
                  <a:gd name="T8" fmla="*/ 96 w 97"/>
                  <a:gd name="T9" fmla="*/ 0 h 86"/>
                  <a:gd name="T10" fmla="*/ 0 60000 65536"/>
                  <a:gd name="T11" fmla="*/ 0 60000 65536"/>
                  <a:gd name="T12" fmla="*/ 0 60000 65536"/>
                  <a:gd name="T13" fmla="*/ 0 60000 65536"/>
                  <a:gd name="T14" fmla="*/ 0 60000 65536"/>
                  <a:gd name="T15" fmla="*/ 0 w 97"/>
                  <a:gd name="T16" fmla="*/ 0 h 86"/>
                  <a:gd name="T17" fmla="*/ 97 w 97"/>
                  <a:gd name="T18" fmla="*/ 86 h 86"/>
                </a:gdLst>
                <a:ahLst/>
                <a:cxnLst>
                  <a:cxn ang="T10">
                    <a:pos x="T0" y="T1"/>
                  </a:cxn>
                  <a:cxn ang="T11">
                    <a:pos x="T2" y="T3"/>
                  </a:cxn>
                  <a:cxn ang="T12">
                    <a:pos x="T4" y="T5"/>
                  </a:cxn>
                  <a:cxn ang="T13">
                    <a:pos x="T6" y="T7"/>
                  </a:cxn>
                  <a:cxn ang="T14">
                    <a:pos x="T8" y="T9"/>
                  </a:cxn>
                </a:cxnLst>
                <a:rect l="T15" t="T16" r="T17" b="T18"/>
                <a:pathLst>
                  <a:path w="97" h="86">
                    <a:moveTo>
                      <a:pt x="96" y="0"/>
                    </a:moveTo>
                    <a:lnTo>
                      <a:pt x="0" y="55"/>
                    </a:lnTo>
                    <a:lnTo>
                      <a:pt x="0" y="85"/>
                    </a:lnTo>
                    <a:lnTo>
                      <a:pt x="96" y="29"/>
                    </a:lnTo>
                    <a:lnTo>
                      <a:pt x="96"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91" name="Line 428">
                <a:extLst>
                  <a:ext uri="{FF2B5EF4-FFF2-40B4-BE49-F238E27FC236}">
                    <a16:creationId xmlns:a16="http://schemas.microsoft.com/office/drawing/2014/main" id="{C8F23B35-C305-010B-A7AB-B73248FE8823}"/>
                  </a:ext>
                </a:extLst>
              </p:cNvPr>
              <p:cNvSpPr>
                <a:spLocks noChangeShapeType="1"/>
              </p:cNvSpPr>
              <p:nvPr/>
            </p:nvSpPr>
            <p:spPr bwMode="auto">
              <a:xfrm flipV="1">
                <a:off x="2674" y="3046"/>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192" name="Freeform 429">
                <a:extLst>
                  <a:ext uri="{FF2B5EF4-FFF2-40B4-BE49-F238E27FC236}">
                    <a16:creationId xmlns:a16="http://schemas.microsoft.com/office/drawing/2014/main" id="{7DAC2C1F-10E3-039A-F55E-3D6EB2ABF448}"/>
                  </a:ext>
                </a:extLst>
              </p:cNvPr>
              <p:cNvSpPr>
                <a:spLocks/>
              </p:cNvSpPr>
              <p:nvPr/>
            </p:nvSpPr>
            <p:spPr bwMode="auto">
              <a:xfrm>
                <a:off x="2674" y="3052"/>
                <a:ext cx="15" cy="16"/>
              </a:xfrm>
              <a:custGeom>
                <a:avLst/>
                <a:gdLst>
                  <a:gd name="T0" fmla="*/ 3 w 17"/>
                  <a:gd name="T1" fmla="*/ 16 h 17"/>
                  <a:gd name="T2" fmla="*/ 0 w 17"/>
                  <a:gd name="T3" fmla="*/ 13 h 17"/>
                  <a:gd name="T4" fmla="*/ 0 w 17"/>
                  <a:gd name="T5" fmla="*/ 10 h 17"/>
                  <a:gd name="T6" fmla="*/ 0 w 17"/>
                  <a:gd name="T7" fmla="*/ 5 h 17"/>
                  <a:gd name="T8" fmla="*/ 0 w 17"/>
                  <a:gd name="T9" fmla="*/ 2 h 17"/>
                  <a:gd name="T10" fmla="*/ 3 w 17"/>
                  <a:gd name="T11" fmla="*/ 2 h 17"/>
                  <a:gd name="T12" fmla="*/ 6 w 17"/>
                  <a:gd name="T13" fmla="*/ 0 h 17"/>
                  <a:gd name="T14" fmla="*/ 9 w 17"/>
                  <a:gd name="T15" fmla="*/ 0 h 17"/>
                  <a:gd name="T16" fmla="*/ 12 w 17"/>
                  <a:gd name="T17" fmla="*/ 2 h 17"/>
                  <a:gd name="T18" fmla="*/ 16 w 17"/>
                  <a:gd name="T19" fmla="*/ 5 h 17"/>
                  <a:gd name="T20" fmla="*/ 12 w 17"/>
                  <a:gd name="T21" fmla="*/ 13 h 17"/>
                  <a:gd name="T22" fmla="*/ 9 w 17"/>
                  <a:gd name="T23" fmla="*/ 16 h 17"/>
                  <a:gd name="T24" fmla="*/ 6 w 17"/>
                  <a:gd name="T25" fmla="*/ 16 h 17"/>
                  <a:gd name="T26" fmla="*/ 3 w 17"/>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3" y="16"/>
                    </a:moveTo>
                    <a:lnTo>
                      <a:pt x="0" y="13"/>
                    </a:lnTo>
                    <a:lnTo>
                      <a:pt x="0" y="10"/>
                    </a:lnTo>
                    <a:lnTo>
                      <a:pt x="0" y="5"/>
                    </a:lnTo>
                    <a:lnTo>
                      <a:pt x="0" y="2"/>
                    </a:lnTo>
                    <a:lnTo>
                      <a:pt x="3" y="2"/>
                    </a:lnTo>
                    <a:lnTo>
                      <a:pt x="6" y="0"/>
                    </a:lnTo>
                    <a:lnTo>
                      <a:pt x="9" y="0"/>
                    </a:lnTo>
                    <a:lnTo>
                      <a:pt x="12" y="2"/>
                    </a:lnTo>
                    <a:lnTo>
                      <a:pt x="16" y="5"/>
                    </a:lnTo>
                    <a:lnTo>
                      <a:pt x="12" y="13"/>
                    </a:lnTo>
                    <a:lnTo>
                      <a:pt x="9" y="16"/>
                    </a:lnTo>
                    <a:lnTo>
                      <a:pt x="6" y="16"/>
                    </a:lnTo>
                    <a:lnTo>
                      <a:pt x="3"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93" name="Freeform 430">
                <a:extLst>
                  <a:ext uri="{FF2B5EF4-FFF2-40B4-BE49-F238E27FC236}">
                    <a16:creationId xmlns:a16="http://schemas.microsoft.com/office/drawing/2014/main" id="{E92E41B7-5465-0834-9F74-7DC297C25F67}"/>
                  </a:ext>
                </a:extLst>
              </p:cNvPr>
              <p:cNvSpPr>
                <a:spLocks/>
              </p:cNvSpPr>
              <p:nvPr/>
            </p:nvSpPr>
            <p:spPr bwMode="auto">
              <a:xfrm>
                <a:off x="2674" y="3052"/>
                <a:ext cx="15" cy="16"/>
              </a:xfrm>
              <a:custGeom>
                <a:avLst/>
                <a:gdLst>
                  <a:gd name="T0" fmla="*/ 12 w 17"/>
                  <a:gd name="T1" fmla="*/ 12 h 17"/>
                  <a:gd name="T2" fmla="*/ 16 w 17"/>
                  <a:gd name="T3" fmla="*/ 3 h 17"/>
                  <a:gd name="T4" fmla="*/ 12 w 17"/>
                  <a:gd name="T5" fmla="*/ 0 h 17"/>
                  <a:gd name="T6" fmla="*/ 9 w 17"/>
                  <a:gd name="T7" fmla="*/ 3 h 17"/>
                  <a:gd name="T8" fmla="*/ 3 w 17"/>
                  <a:gd name="T9" fmla="*/ 6 h 17"/>
                  <a:gd name="T10" fmla="*/ 0 w 17"/>
                  <a:gd name="T11" fmla="*/ 12 h 17"/>
                  <a:gd name="T12" fmla="*/ 3 w 17"/>
                  <a:gd name="T13" fmla="*/ 16 h 17"/>
                  <a:gd name="T14" fmla="*/ 6 w 17"/>
                  <a:gd name="T15" fmla="*/ 16 h 17"/>
                  <a:gd name="T16" fmla="*/ 9 w 17"/>
                  <a:gd name="T17" fmla="*/ 16 h 17"/>
                  <a:gd name="T18" fmla="*/ 12 w 17"/>
                  <a:gd name="T19" fmla="*/ 1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2" y="12"/>
                    </a:moveTo>
                    <a:lnTo>
                      <a:pt x="16" y="3"/>
                    </a:lnTo>
                    <a:lnTo>
                      <a:pt x="12" y="0"/>
                    </a:lnTo>
                    <a:lnTo>
                      <a:pt x="9" y="3"/>
                    </a:lnTo>
                    <a:lnTo>
                      <a:pt x="3" y="6"/>
                    </a:lnTo>
                    <a:lnTo>
                      <a:pt x="0" y="12"/>
                    </a:lnTo>
                    <a:lnTo>
                      <a:pt x="3" y="16"/>
                    </a:lnTo>
                    <a:lnTo>
                      <a:pt x="6" y="16"/>
                    </a:lnTo>
                    <a:lnTo>
                      <a:pt x="9" y="16"/>
                    </a:lnTo>
                    <a:lnTo>
                      <a:pt x="12" y="12"/>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94" name="Freeform 431">
                <a:extLst>
                  <a:ext uri="{FF2B5EF4-FFF2-40B4-BE49-F238E27FC236}">
                    <a16:creationId xmlns:a16="http://schemas.microsoft.com/office/drawing/2014/main" id="{6BCCFA7C-AE4D-F684-79FC-5881A295091D}"/>
                  </a:ext>
                </a:extLst>
              </p:cNvPr>
              <p:cNvSpPr>
                <a:spLocks/>
              </p:cNvSpPr>
              <p:nvPr/>
            </p:nvSpPr>
            <p:spPr bwMode="auto">
              <a:xfrm>
                <a:off x="2622" y="3021"/>
                <a:ext cx="111" cy="67"/>
              </a:xfrm>
              <a:custGeom>
                <a:avLst/>
                <a:gdLst>
                  <a:gd name="T0" fmla="*/ 120 w 121"/>
                  <a:gd name="T1" fmla="*/ 14 h 71"/>
                  <a:gd name="T2" fmla="*/ 95 w 121"/>
                  <a:gd name="T3" fmla="*/ 0 h 71"/>
                  <a:gd name="T4" fmla="*/ 0 w 121"/>
                  <a:gd name="T5" fmla="*/ 55 h 71"/>
                  <a:gd name="T6" fmla="*/ 24 w 121"/>
                  <a:gd name="T7" fmla="*/ 70 h 71"/>
                  <a:gd name="T8" fmla="*/ 120 w 121"/>
                  <a:gd name="T9" fmla="*/ 14 h 71"/>
                  <a:gd name="T10" fmla="*/ 0 60000 65536"/>
                  <a:gd name="T11" fmla="*/ 0 60000 65536"/>
                  <a:gd name="T12" fmla="*/ 0 60000 65536"/>
                  <a:gd name="T13" fmla="*/ 0 60000 65536"/>
                  <a:gd name="T14" fmla="*/ 0 60000 65536"/>
                  <a:gd name="T15" fmla="*/ 0 w 121"/>
                  <a:gd name="T16" fmla="*/ 0 h 71"/>
                  <a:gd name="T17" fmla="*/ 121 w 121"/>
                  <a:gd name="T18" fmla="*/ 71 h 71"/>
                </a:gdLst>
                <a:ahLst/>
                <a:cxnLst>
                  <a:cxn ang="T10">
                    <a:pos x="T0" y="T1"/>
                  </a:cxn>
                  <a:cxn ang="T11">
                    <a:pos x="T2" y="T3"/>
                  </a:cxn>
                  <a:cxn ang="T12">
                    <a:pos x="T4" y="T5"/>
                  </a:cxn>
                  <a:cxn ang="T13">
                    <a:pos x="T6" y="T7"/>
                  </a:cxn>
                  <a:cxn ang="T14">
                    <a:pos x="T8" y="T9"/>
                  </a:cxn>
                </a:cxnLst>
                <a:rect l="T15" t="T16" r="T17" b="T18"/>
                <a:pathLst>
                  <a:path w="121" h="71">
                    <a:moveTo>
                      <a:pt x="120" y="14"/>
                    </a:moveTo>
                    <a:lnTo>
                      <a:pt x="95" y="0"/>
                    </a:lnTo>
                    <a:lnTo>
                      <a:pt x="0" y="55"/>
                    </a:lnTo>
                    <a:lnTo>
                      <a:pt x="24" y="70"/>
                    </a:lnTo>
                    <a:lnTo>
                      <a:pt x="120"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95" name="Freeform 432">
                <a:extLst>
                  <a:ext uri="{FF2B5EF4-FFF2-40B4-BE49-F238E27FC236}">
                    <a16:creationId xmlns:a16="http://schemas.microsoft.com/office/drawing/2014/main" id="{AE721C8D-AD39-F0CC-3C49-C5C493A29F4D}"/>
                  </a:ext>
                </a:extLst>
              </p:cNvPr>
              <p:cNvSpPr>
                <a:spLocks/>
              </p:cNvSpPr>
              <p:nvPr/>
            </p:nvSpPr>
            <p:spPr bwMode="auto">
              <a:xfrm>
                <a:off x="2644" y="3035"/>
                <a:ext cx="89" cy="81"/>
              </a:xfrm>
              <a:custGeom>
                <a:avLst/>
                <a:gdLst>
                  <a:gd name="T0" fmla="*/ 96 w 97"/>
                  <a:gd name="T1" fmla="*/ 0 h 85"/>
                  <a:gd name="T2" fmla="*/ 0 w 97"/>
                  <a:gd name="T3" fmla="*/ 55 h 85"/>
                  <a:gd name="T4" fmla="*/ 0 w 97"/>
                  <a:gd name="T5" fmla="*/ 84 h 85"/>
                  <a:gd name="T6" fmla="*/ 96 w 97"/>
                  <a:gd name="T7" fmla="*/ 28 h 85"/>
                  <a:gd name="T8" fmla="*/ 96 w 97"/>
                  <a:gd name="T9" fmla="*/ 0 h 85"/>
                  <a:gd name="T10" fmla="*/ 0 60000 65536"/>
                  <a:gd name="T11" fmla="*/ 0 60000 65536"/>
                  <a:gd name="T12" fmla="*/ 0 60000 65536"/>
                  <a:gd name="T13" fmla="*/ 0 60000 65536"/>
                  <a:gd name="T14" fmla="*/ 0 60000 65536"/>
                  <a:gd name="T15" fmla="*/ 0 w 97"/>
                  <a:gd name="T16" fmla="*/ 0 h 85"/>
                  <a:gd name="T17" fmla="*/ 97 w 97"/>
                  <a:gd name="T18" fmla="*/ 85 h 85"/>
                </a:gdLst>
                <a:ahLst/>
                <a:cxnLst>
                  <a:cxn ang="T10">
                    <a:pos x="T0" y="T1"/>
                  </a:cxn>
                  <a:cxn ang="T11">
                    <a:pos x="T2" y="T3"/>
                  </a:cxn>
                  <a:cxn ang="T12">
                    <a:pos x="T4" y="T5"/>
                  </a:cxn>
                  <a:cxn ang="T13">
                    <a:pos x="T6" y="T7"/>
                  </a:cxn>
                  <a:cxn ang="T14">
                    <a:pos x="T8" y="T9"/>
                  </a:cxn>
                </a:cxnLst>
                <a:rect l="T15" t="T16" r="T17" b="T18"/>
                <a:pathLst>
                  <a:path w="97" h="85">
                    <a:moveTo>
                      <a:pt x="96" y="0"/>
                    </a:moveTo>
                    <a:lnTo>
                      <a:pt x="0" y="55"/>
                    </a:lnTo>
                    <a:lnTo>
                      <a:pt x="0" y="84"/>
                    </a:lnTo>
                    <a:lnTo>
                      <a:pt x="96" y="28"/>
                    </a:lnTo>
                    <a:lnTo>
                      <a:pt x="96"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96" name="Freeform 433">
                <a:extLst>
                  <a:ext uri="{FF2B5EF4-FFF2-40B4-BE49-F238E27FC236}">
                    <a16:creationId xmlns:a16="http://schemas.microsoft.com/office/drawing/2014/main" id="{CD84FD89-5E44-6F3C-08D5-FC2B402AFD38}"/>
                  </a:ext>
                </a:extLst>
              </p:cNvPr>
              <p:cNvSpPr>
                <a:spLocks/>
              </p:cNvSpPr>
              <p:nvPr/>
            </p:nvSpPr>
            <p:spPr bwMode="auto">
              <a:xfrm>
                <a:off x="2504" y="3003"/>
                <a:ext cx="24" cy="42"/>
              </a:xfrm>
              <a:custGeom>
                <a:avLst/>
                <a:gdLst>
                  <a:gd name="T0" fmla="*/ 25 w 26"/>
                  <a:gd name="T1" fmla="*/ 14 h 45"/>
                  <a:gd name="T2" fmla="*/ 0 w 26"/>
                  <a:gd name="T3" fmla="*/ 0 h 45"/>
                  <a:gd name="T4" fmla="*/ 0 w 26"/>
                  <a:gd name="T5" fmla="*/ 29 h 45"/>
                  <a:gd name="T6" fmla="*/ 25 w 26"/>
                  <a:gd name="T7" fmla="*/ 44 h 45"/>
                  <a:gd name="T8" fmla="*/ 25 w 26"/>
                  <a:gd name="T9" fmla="*/ 14 h 45"/>
                  <a:gd name="T10" fmla="*/ 0 60000 65536"/>
                  <a:gd name="T11" fmla="*/ 0 60000 65536"/>
                  <a:gd name="T12" fmla="*/ 0 60000 65536"/>
                  <a:gd name="T13" fmla="*/ 0 60000 65536"/>
                  <a:gd name="T14" fmla="*/ 0 60000 65536"/>
                  <a:gd name="T15" fmla="*/ 0 w 26"/>
                  <a:gd name="T16" fmla="*/ 0 h 45"/>
                  <a:gd name="T17" fmla="*/ 26 w 26"/>
                  <a:gd name="T18" fmla="*/ 45 h 45"/>
                </a:gdLst>
                <a:ahLst/>
                <a:cxnLst>
                  <a:cxn ang="T10">
                    <a:pos x="T0" y="T1"/>
                  </a:cxn>
                  <a:cxn ang="T11">
                    <a:pos x="T2" y="T3"/>
                  </a:cxn>
                  <a:cxn ang="T12">
                    <a:pos x="T4" y="T5"/>
                  </a:cxn>
                  <a:cxn ang="T13">
                    <a:pos x="T6" y="T7"/>
                  </a:cxn>
                  <a:cxn ang="T14">
                    <a:pos x="T8" y="T9"/>
                  </a:cxn>
                </a:cxnLst>
                <a:rect l="T15" t="T16" r="T17" b="T18"/>
                <a:pathLst>
                  <a:path w="26" h="45">
                    <a:moveTo>
                      <a:pt x="25" y="14"/>
                    </a:moveTo>
                    <a:lnTo>
                      <a:pt x="0" y="0"/>
                    </a:lnTo>
                    <a:lnTo>
                      <a:pt x="0" y="29"/>
                    </a:lnTo>
                    <a:lnTo>
                      <a:pt x="25" y="44"/>
                    </a:lnTo>
                    <a:lnTo>
                      <a:pt x="25" y="14"/>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97" name="Freeform 434">
                <a:extLst>
                  <a:ext uri="{FF2B5EF4-FFF2-40B4-BE49-F238E27FC236}">
                    <a16:creationId xmlns:a16="http://schemas.microsoft.com/office/drawing/2014/main" id="{6B8F043C-F4DA-76B2-06EC-8A44DA4FFFB2}"/>
                  </a:ext>
                </a:extLst>
              </p:cNvPr>
              <p:cNvSpPr>
                <a:spLocks/>
              </p:cNvSpPr>
              <p:nvPr/>
            </p:nvSpPr>
            <p:spPr bwMode="auto">
              <a:xfrm>
                <a:off x="2622" y="3073"/>
                <a:ext cx="23" cy="43"/>
              </a:xfrm>
              <a:custGeom>
                <a:avLst/>
                <a:gdLst>
                  <a:gd name="T0" fmla="*/ 24 w 25"/>
                  <a:gd name="T1" fmla="*/ 14 h 45"/>
                  <a:gd name="T2" fmla="*/ 0 w 25"/>
                  <a:gd name="T3" fmla="*/ 0 h 45"/>
                  <a:gd name="T4" fmla="*/ 0 w 25"/>
                  <a:gd name="T5" fmla="*/ 29 h 45"/>
                  <a:gd name="T6" fmla="*/ 24 w 25"/>
                  <a:gd name="T7" fmla="*/ 44 h 45"/>
                  <a:gd name="T8" fmla="*/ 24 w 25"/>
                  <a:gd name="T9" fmla="*/ 14 h 45"/>
                  <a:gd name="T10" fmla="*/ 0 60000 65536"/>
                  <a:gd name="T11" fmla="*/ 0 60000 65536"/>
                  <a:gd name="T12" fmla="*/ 0 60000 65536"/>
                  <a:gd name="T13" fmla="*/ 0 60000 65536"/>
                  <a:gd name="T14" fmla="*/ 0 60000 65536"/>
                  <a:gd name="T15" fmla="*/ 0 w 25"/>
                  <a:gd name="T16" fmla="*/ 0 h 45"/>
                  <a:gd name="T17" fmla="*/ 25 w 25"/>
                  <a:gd name="T18" fmla="*/ 45 h 45"/>
                </a:gdLst>
                <a:ahLst/>
                <a:cxnLst>
                  <a:cxn ang="T10">
                    <a:pos x="T0" y="T1"/>
                  </a:cxn>
                  <a:cxn ang="T11">
                    <a:pos x="T2" y="T3"/>
                  </a:cxn>
                  <a:cxn ang="T12">
                    <a:pos x="T4" y="T5"/>
                  </a:cxn>
                  <a:cxn ang="T13">
                    <a:pos x="T6" y="T7"/>
                  </a:cxn>
                  <a:cxn ang="T14">
                    <a:pos x="T8" y="T9"/>
                  </a:cxn>
                </a:cxnLst>
                <a:rect l="T15" t="T16" r="T17" b="T18"/>
                <a:pathLst>
                  <a:path w="25" h="45">
                    <a:moveTo>
                      <a:pt x="24" y="14"/>
                    </a:moveTo>
                    <a:lnTo>
                      <a:pt x="0" y="0"/>
                    </a:lnTo>
                    <a:lnTo>
                      <a:pt x="0" y="29"/>
                    </a:lnTo>
                    <a:lnTo>
                      <a:pt x="24" y="44"/>
                    </a:lnTo>
                    <a:lnTo>
                      <a:pt x="24" y="14"/>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98" name="Freeform 435">
                <a:extLst>
                  <a:ext uri="{FF2B5EF4-FFF2-40B4-BE49-F238E27FC236}">
                    <a16:creationId xmlns:a16="http://schemas.microsoft.com/office/drawing/2014/main" id="{4A7FBA86-1371-1568-52D9-EE3CB9945F10}"/>
                  </a:ext>
                </a:extLst>
              </p:cNvPr>
              <p:cNvSpPr>
                <a:spLocks/>
              </p:cNvSpPr>
              <p:nvPr/>
            </p:nvSpPr>
            <p:spPr bwMode="auto">
              <a:xfrm>
                <a:off x="2527" y="2965"/>
                <a:ext cx="88" cy="80"/>
              </a:xfrm>
              <a:custGeom>
                <a:avLst/>
                <a:gdLst>
                  <a:gd name="T0" fmla="*/ 94 w 96"/>
                  <a:gd name="T1" fmla="*/ 0 h 85"/>
                  <a:gd name="T2" fmla="*/ 0 w 96"/>
                  <a:gd name="T3" fmla="*/ 55 h 85"/>
                  <a:gd name="T4" fmla="*/ 0 w 96"/>
                  <a:gd name="T5" fmla="*/ 84 h 85"/>
                  <a:gd name="T6" fmla="*/ 95 w 96"/>
                  <a:gd name="T7" fmla="*/ 28 h 85"/>
                  <a:gd name="T8" fmla="*/ 94 w 96"/>
                  <a:gd name="T9" fmla="*/ 0 h 85"/>
                  <a:gd name="T10" fmla="*/ 0 60000 65536"/>
                  <a:gd name="T11" fmla="*/ 0 60000 65536"/>
                  <a:gd name="T12" fmla="*/ 0 60000 65536"/>
                  <a:gd name="T13" fmla="*/ 0 60000 65536"/>
                  <a:gd name="T14" fmla="*/ 0 60000 65536"/>
                  <a:gd name="T15" fmla="*/ 0 w 96"/>
                  <a:gd name="T16" fmla="*/ 0 h 85"/>
                  <a:gd name="T17" fmla="*/ 96 w 96"/>
                  <a:gd name="T18" fmla="*/ 85 h 85"/>
                </a:gdLst>
                <a:ahLst/>
                <a:cxnLst>
                  <a:cxn ang="T10">
                    <a:pos x="T0" y="T1"/>
                  </a:cxn>
                  <a:cxn ang="T11">
                    <a:pos x="T2" y="T3"/>
                  </a:cxn>
                  <a:cxn ang="T12">
                    <a:pos x="T4" y="T5"/>
                  </a:cxn>
                  <a:cxn ang="T13">
                    <a:pos x="T6" y="T7"/>
                  </a:cxn>
                  <a:cxn ang="T14">
                    <a:pos x="T8" y="T9"/>
                  </a:cxn>
                </a:cxnLst>
                <a:rect l="T15" t="T16" r="T17" b="T18"/>
                <a:pathLst>
                  <a:path w="96" h="85">
                    <a:moveTo>
                      <a:pt x="94" y="0"/>
                    </a:moveTo>
                    <a:lnTo>
                      <a:pt x="0" y="55"/>
                    </a:lnTo>
                    <a:lnTo>
                      <a:pt x="0" y="84"/>
                    </a:lnTo>
                    <a:lnTo>
                      <a:pt x="95" y="28"/>
                    </a:lnTo>
                    <a:lnTo>
                      <a:pt x="94"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nvGrpSpPr>
              <p:cNvPr id="24199" name="Group 436">
                <a:extLst>
                  <a:ext uri="{FF2B5EF4-FFF2-40B4-BE49-F238E27FC236}">
                    <a16:creationId xmlns:a16="http://schemas.microsoft.com/office/drawing/2014/main" id="{E31F00ED-2675-2A1D-919E-BCE3BFE430FE}"/>
                  </a:ext>
                </a:extLst>
              </p:cNvPr>
              <p:cNvGrpSpPr>
                <a:grpSpLocks/>
              </p:cNvGrpSpPr>
              <p:nvPr/>
            </p:nvGrpSpPr>
            <p:grpSpPr bwMode="auto">
              <a:xfrm>
                <a:off x="2587" y="2873"/>
                <a:ext cx="149" cy="130"/>
                <a:chOff x="2587" y="2873"/>
                <a:chExt cx="149" cy="130"/>
              </a:xfrm>
            </p:grpSpPr>
            <p:sp>
              <p:nvSpPr>
                <p:cNvPr id="24293" name="Line 437">
                  <a:extLst>
                    <a:ext uri="{FF2B5EF4-FFF2-40B4-BE49-F238E27FC236}">
                      <a16:creationId xmlns:a16="http://schemas.microsoft.com/office/drawing/2014/main" id="{B99412BC-BE2D-0932-7A90-3C9F28BA7123}"/>
                    </a:ext>
                  </a:extLst>
                </p:cNvPr>
                <p:cNvSpPr>
                  <a:spLocks noChangeShapeType="1"/>
                </p:cNvSpPr>
                <p:nvPr/>
              </p:nvSpPr>
              <p:spPr bwMode="auto">
                <a:xfrm flipV="1">
                  <a:off x="2662" y="2954"/>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94" name="Freeform 438">
                  <a:extLst>
                    <a:ext uri="{FF2B5EF4-FFF2-40B4-BE49-F238E27FC236}">
                      <a16:creationId xmlns:a16="http://schemas.microsoft.com/office/drawing/2014/main" id="{C85BEEAC-F206-6ECE-2C44-D3186DD0997B}"/>
                    </a:ext>
                  </a:extLst>
                </p:cNvPr>
                <p:cNvSpPr>
                  <a:spLocks/>
                </p:cNvSpPr>
                <p:nvPr/>
              </p:nvSpPr>
              <p:spPr bwMode="auto">
                <a:xfrm>
                  <a:off x="2658" y="2960"/>
                  <a:ext cx="16" cy="16"/>
                </a:xfrm>
                <a:custGeom>
                  <a:avLst/>
                  <a:gdLst>
                    <a:gd name="T0" fmla="*/ 9 w 17"/>
                    <a:gd name="T1" fmla="*/ 13 h 17"/>
                    <a:gd name="T2" fmla="*/ 16 w 17"/>
                    <a:gd name="T3" fmla="*/ 11 h 17"/>
                    <a:gd name="T4" fmla="*/ 16 w 17"/>
                    <a:gd name="T5" fmla="*/ 9 h 17"/>
                    <a:gd name="T6" fmla="*/ 16 w 17"/>
                    <a:gd name="T7" fmla="*/ 4 h 17"/>
                    <a:gd name="T8" fmla="*/ 12 w 17"/>
                    <a:gd name="T9" fmla="*/ 2 h 17"/>
                    <a:gd name="T10" fmla="*/ 9 w 17"/>
                    <a:gd name="T11" fmla="*/ 0 h 17"/>
                    <a:gd name="T12" fmla="*/ 6 w 17"/>
                    <a:gd name="T13" fmla="*/ 0 h 17"/>
                    <a:gd name="T14" fmla="*/ 0 w 17"/>
                    <a:gd name="T15" fmla="*/ 2 h 17"/>
                    <a:gd name="T16" fmla="*/ 0 w 17"/>
                    <a:gd name="T17" fmla="*/ 4 h 17"/>
                    <a:gd name="T18" fmla="*/ 0 w 17"/>
                    <a:gd name="T19" fmla="*/ 9 h 17"/>
                    <a:gd name="T20" fmla="*/ 3 w 17"/>
                    <a:gd name="T21" fmla="*/ 11 h 17"/>
                    <a:gd name="T22" fmla="*/ 6 w 17"/>
                    <a:gd name="T23" fmla="*/ 13 h 17"/>
                    <a:gd name="T24" fmla="*/ 6 w 17"/>
                    <a:gd name="T25" fmla="*/ 16 h 17"/>
                    <a:gd name="T26" fmla="*/ 9 w 17"/>
                    <a:gd name="T27" fmla="*/ 13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9" y="13"/>
                      </a:moveTo>
                      <a:lnTo>
                        <a:pt x="16" y="11"/>
                      </a:lnTo>
                      <a:lnTo>
                        <a:pt x="16" y="9"/>
                      </a:lnTo>
                      <a:lnTo>
                        <a:pt x="16" y="4"/>
                      </a:lnTo>
                      <a:lnTo>
                        <a:pt x="12" y="2"/>
                      </a:lnTo>
                      <a:lnTo>
                        <a:pt x="9" y="0"/>
                      </a:lnTo>
                      <a:lnTo>
                        <a:pt x="6" y="0"/>
                      </a:lnTo>
                      <a:lnTo>
                        <a:pt x="0" y="2"/>
                      </a:lnTo>
                      <a:lnTo>
                        <a:pt x="0" y="4"/>
                      </a:lnTo>
                      <a:lnTo>
                        <a:pt x="0" y="9"/>
                      </a:lnTo>
                      <a:lnTo>
                        <a:pt x="3" y="11"/>
                      </a:lnTo>
                      <a:lnTo>
                        <a:pt x="6" y="13"/>
                      </a:lnTo>
                      <a:lnTo>
                        <a:pt x="6" y="16"/>
                      </a:lnTo>
                      <a:lnTo>
                        <a:pt x="9" y="13"/>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95" name="Freeform 439">
                  <a:extLst>
                    <a:ext uri="{FF2B5EF4-FFF2-40B4-BE49-F238E27FC236}">
                      <a16:creationId xmlns:a16="http://schemas.microsoft.com/office/drawing/2014/main" id="{B5053F62-D7DC-9AFB-BE63-0214A9551895}"/>
                    </a:ext>
                  </a:extLst>
                </p:cNvPr>
                <p:cNvSpPr>
                  <a:spLocks/>
                </p:cNvSpPr>
                <p:nvPr/>
              </p:nvSpPr>
              <p:spPr bwMode="auto">
                <a:xfrm>
                  <a:off x="2658" y="2961"/>
                  <a:ext cx="16" cy="16"/>
                </a:xfrm>
                <a:custGeom>
                  <a:avLst/>
                  <a:gdLst>
                    <a:gd name="T0" fmla="*/ 0 w 17"/>
                    <a:gd name="T1" fmla="*/ 8 h 17"/>
                    <a:gd name="T2" fmla="*/ 0 w 17"/>
                    <a:gd name="T3" fmla="*/ 2 h 17"/>
                    <a:gd name="T4" fmla="*/ 0 w 17"/>
                    <a:gd name="T5" fmla="*/ 0 h 17"/>
                    <a:gd name="T6" fmla="*/ 4 w 17"/>
                    <a:gd name="T7" fmla="*/ 0 h 17"/>
                    <a:gd name="T8" fmla="*/ 8 w 17"/>
                    <a:gd name="T9" fmla="*/ 0 h 17"/>
                    <a:gd name="T10" fmla="*/ 12 w 17"/>
                    <a:gd name="T11" fmla="*/ 5 h 17"/>
                    <a:gd name="T12" fmla="*/ 16 w 17"/>
                    <a:gd name="T13" fmla="*/ 10 h 17"/>
                    <a:gd name="T14" fmla="*/ 16 w 17"/>
                    <a:gd name="T15" fmla="*/ 13 h 17"/>
                    <a:gd name="T16" fmla="*/ 12 w 17"/>
                    <a:gd name="T17" fmla="*/ 13 h 17"/>
                    <a:gd name="T18" fmla="*/ 8 w 17"/>
                    <a:gd name="T19" fmla="*/ 16 h 17"/>
                    <a:gd name="T20" fmla="*/ 8 w 17"/>
                    <a:gd name="T21" fmla="*/ 13 h 17"/>
                    <a:gd name="T22" fmla="*/ 0 w 17"/>
                    <a:gd name="T23" fmla="*/ 8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0" y="8"/>
                      </a:moveTo>
                      <a:lnTo>
                        <a:pt x="0" y="2"/>
                      </a:lnTo>
                      <a:lnTo>
                        <a:pt x="0" y="0"/>
                      </a:lnTo>
                      <a:lnTo>
                        <a:pt x="4" y="0"/>
                      </a:lnTo>
                      <a:lnTo>
                        <a:pt x="8" y="0"/>
                      </a:lnTo>
                      <a:lnTo>
                        <a:pt x="12" y="5"/>
                      </a:lnTo>
                      <a:lnTo>
                        <a:pt x="16" y="10"/>
                      </a:lnTo>
                      <a:lnTo>
                        <a:pt x="16" y="13"/>
                      </a:lnTo>
                      <a:lnTo>
                        <a:pt x="12" y="13"/>
                      </a:lnTo>
                      <a:lnTo>
                        <a:pt x="8" y="16"/>
                      </a:lnTo>
                      <a:lnTo>
                        <a:pt x="8" y="13"/>
                      </a:lnTo>
                      <a:lnTo>
                        <a:pt x="0" y="8"/>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96" name="Freeform 440">
                  <a:extLst>
                    <a:ext uri="{FF2B5EF4-FFF2-40B4-BE49-F238E27FC236}">
                      <a16:creationId xmlns:a16="http://schemas.microsoft.com/office/drawing/2014/main" id="{AF731F7E-4EC2-A038-F4B4-D7097826973A}"/>
                    </a:ext>
                  </a:extLst>
                </p:cNvPr>
                <p:cNvSpPr>
                  <a:spLocks/>
                </p:cNvSpPr>
                <p:nvPr/>
              </p:nvSpPr>
              <p:spPr bwMode="auto">
                <a:xfrm>
                  <a:off x="2668" y="2960"/>
                  <a:ext cx="16" cy="16"/>
                </a:xfrm>
                <a:custGeom>
                  <a:avLst/>
                  <a:gdLst>
                    <a:gd name="T0" fmla="*/ 9 w 17"/>
                    <a:gd name="T1" fmla="*/ 16 h 17"/>
                    <a:gd name="T2" fmla="*/ 13 w 17"/>
                    <a:gd name="T3" fmla="*/ 13 h 17"/>
                    <a:gd name="T4" fmla="*/ 14 w 17"/>
                    <a:gd name="T5" fmla="*/ 12 h 17"/>
                    <a:gd name="T6" fmla="*/ 16 w 17"/>
                    <a:gd name="T7" fmla="*/ 12 h 17"/>
                    <a:gd name="T8" fmla="*/ 16 w 17"/>
                    <a:gd name="T9" fmla="*/ 10 h 17"/>
                    <a:gd name="T10" fmla="*/ 16 w 17"/>
                    <a:gd name="T11" fmla="*/ 8 h 17"/>
                    <a:gd name="T12" fmla="*/ 13 w 17"/>
                    <a:gd name="T13" fmla="*/ 3 h 17"/>
                    <a:gd name="T14" fmla="*/ 12 w 17"/>
                    <a:gd name="T15" fmla="*/ 2 h 17"/>
                    <a:gd name="T16" fmla="*/ 9 w 17"/>
                    <a:gd name="T17" fmla="*/ 0 h 17"/>
                    <a:gd name="T18" fmla="*/ 7 w 17"/>
                    <a:gd name="T19" fmla="*/ 0 h 17"/>
                    <a:gd name="T20" fmla="*/ 6 w 17"/>
                    <a:gd name="T21" fmla="*/ 0 h 17"/>
                    <a:gd name="T22" fmla="*/ 4 w 17"/>
                    <a:gd name="T23" fmla="*/ 0 h 17"/>
                    <a:gd name="T24" fmla="*/ 1 w 17"/>
                    <a:gd name="T25" fmla="*/ 1 h 17"/>
                    <a:gd name="T26" fmla="*/ 1 w 17"/>
                    <a:gd name="T27" fmla="*/ 2 h 17"/>
                    <a:gd name="T28" fmla="*/ 0 w 17"/>
                    <a:gd name="T29" fmla="*/ 3 h 17"/>
                    <a:gd name="T30" fmla="*/ 0 w 17"/>
                    <a:gd name="T31" fmla="*/ 5 h 17"/>
                    <a:gd name="T32" fmla="*/ 0 w 17"/>
                    <a:gd name="T33" fmla="*/ 8 h 17"/>
                    <a:gd name="T34" fmla="*/ 1 w 17"/>
                    <a:gd name="T35" fmla="*/ 11 h 17"/>
                    <a:gd name="T36" fmla="*/ 3 w 17"/>
                    <a:gd name="T37" fmla="*/ 13 h 17"/>
                    <a:gd name="T38" fmla="*/ 6 w 17"/>
                    <a:gd name="T39" fmla="*/ 14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10"/>
                      </a:lnTo>
                      <a:lnTo>
                        <a:pt x="16" y="8"/>
                      </a:lnTo>
                      <a:lnTo>
                        <a:pt x="13" y="3"/>
                      </a:lnTo>
                      <a:lnTo>
                        <a:pt x="12" y="2"/>
                      </a:lnTo>
                      <a:lnTo>
                        <a:pt x="9" y="0"/>
                      </a:lnTo>
                      <a:lnTo>
                        <a:pt x="7" y="0"/>
                      </a:lnTo>
                      <a:lnTo>
                        <a:pt x="6" y="0"/>
                      </a:lnTo>
                      <a:lnTo>
                        <a:pt x="4" y="0"/>
                      </a:lnTo>
                      <a:lnTo>
                        <a:pt x="1" y="1"/>
                      </a:lnTo>
                      <a:lnTo>
                        <a:pt x="1" y="2"/>
                      </a:lnTo>
                      <a:lnTo>
                        <a:pt x="0" y="3"/>
                      </a:lnTo>
                      <a:lnTo>
                        <a:pt x="0" y="5"/>
                      </a:lnTo>
                      <a:lnTo>
                        <a:pt x="0" y="8"/>
                      </a:lnTo>
                      <a:lnTo>
                        <a:pt x="1" y="11"/>
                      </a:lnTo>
                      <a:lnTo>
                        <a:pt x="3" y="13"/>
                      </a:lnTo>
                      <a:lnTo>
                        <a:pt x="6" y="14"/>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97" name="Freeform 441">
                  <a:extLst>
                    <a:ext uri="{FF2B5EF4-FFF2-40B4-BE49-F238E27FC236}">
                      <a16:creationId xmlns:a16="http://schemas.microsoft.com/office/drawing/2014/main" id="{168B60FE-224F-D782-6910-183BBDDE8E62}"/>
                    </a:ext>
                  </a:extLst>
                </p:cNvPr>
                <p:cNvSpPr>
                  <a:spLocks/>
                </p:cNvSpPr>
                <p:nvPr/>
              </p:nvSpPr>
              <p:spPr bwMode="auto">
                <a:xfrm>
                  <a:off x="2668" y="2961"/>
                  <a:ext cx="16" cy="16"/>
                </a:xfrm>
                <a:custGeom>
                  <a:avLst/>
                  <a:gdLst>
                    <a:gd name="T0" fmla="*/ 1 w 17"/>
                    <a:gd name="T1" fmla="*/ 11 h 17"/>
                    <a:gd name="T2" fmla="*/ 0 w 17"/>
                    <a:gd name="T3" fmla="*/ 7 h 17"/>
                    <a:gd name="T4" fmla="*/ 0 w 17"/>
                    <a:gd name="T5" fmla="*/ 4 h 17"/>
                    <a:gd name="T6" fmla="*/ 0 w 17"/>
                    <a:gd name="T7" fmla="*/ 2 h 17"/>
                    <a:gd name="T8" fmla="*/ 1 w 17"/>
                    <a:gd name="T9" fmla="*/ 1 h 17"/>
                    <a:gd name="T10" fmla="*/ 4 w 17"/>
                    <a:gd name="T11" fmla="*/ 0 h 17"/>
                    <a:gd name="T12" fmla="*/ 8 w 17"/>
                    <a:gd name="T13" fmla="*/ 1 h 17"/>
                    <a:gd name="T14" fmla="*/ 11 w 17"/>
                    <a:gd name="T15" fmla="*/ 2 h 17"/>
                    <a:gd name="T16" fmla="*/ 12 w 17"/>
                    <a:gd name="T17" fmla="*/ 6 h 17"/>
                    <a:gd name="T18" fmla="*/ 16 w 17"/>
                    <a:gd name="T19" fmla="*/ 8 h 17"/>
                    <a:gd name="T20" fmla="*/ 16 w 17"/>
                    <a:gd name="T21" fmla="*/ 11 h 17"/>
                    <a:gd name="T22" fmla="*/ 16 w 17"/>
                    <a:gd name="T23" fmla="*/ 14 h 17"/>
                    <a:gd name="T24" fmla="*/ 14 w 17"/>
                    <a:gd name="T25" fmla="*/ 14 h 17"/>
                    <a:gd name="T26" fmla="*/ 12 w 17"/>
                    <a:gd name="T27" fmla="*/ 16 h 17"/>
                    <a:gd name="T28" fmla="*/ 11 w 17"/>
                    <a:gd name="T29" fmla="*/ 16 h 17"/>
                    <a:gd name="T30" fmla="*/ 8 w 17"/>
                    <a:gd name="T31" fmla="*/ 14 h 17"/>
                    <a:gd name="T32" fmla="*/ 4 w 17"/>
                    <a:gd name="T33" fmla="*/ 13 h 17"/>
                    <a:gd name="T34" fmla="*/ 1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11"/>
                      </a:moveTo>
                      <a:lnTo>
                        <a:pt x="0" y="7"/>
                      </a:lnTo>
                      <a:lnTo>
                        <a:pt x="0" y="4"/>
                      </a:lnTo>
                      <a:lnTo>
                        <a:pt x="0" y="2"/>
                      </a:lnTo>
                      <a:lnTo>
                        <a:pt x="1" y="1"/>
                      </a:lnTo>
                      <a:lnTo>
                        <a:pt x="4" y="0"/>
                      </a:lnTo>
                      <a:lnTo>
                        <a:pt x="8" y="1"/>
                      </a:lnTo>
                      <a:lnTo>
                        <a:pt x="11" y="2"/>
                      </a:lnTo>
                      <a:lnTo>
                        <a:pt x="12" y="6"/>
                      </a:lnTo>
                      <a:lnTo>
                        <a:pt x="16" y="8"/>
                      </a:lnTo>
                      <a:lnTo>
                        <a:pt x="16" y="11"/>
                      </a:lnTo>
                      <a:lnTo>
                        <a:pt x="16" y="14"/>
                      </a:lnTo>
                      <a:lnTo>
                        <a:pt x="14" y="14"/>
                      </a:lnTo>
                      <a:lnTo>
                        <a:pt x="12" y="16"/>
                      </a:lnTo>
                      <a:lnTo>
                        <a:pt x="11" y="16"/>
                      </a:lnTo>
                      <a:lnTo>
                        <a:pt x="8" y="14"/>
                      </a:lnTo>
                      <a:lnTo>
                        <a:pt x="4"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98" name="Freeform 442">
                  <a:extLst>
                    <a:ext uri="{FF2B5EF4-FFF2-40B4-BE49-F238E27FC236}">
                      <a16:creationId xmlns:a16="http://schemas.microsoft.com/office/drawing/2014/main" id="{BBB5BA69-2109-BC1B-CD79-06D4CD0EEBC7}"/>
                    </a:ext>
                  </a:extLst>
                </p:cNvPr>
                <p:cNvSpPr>
                  <a:spLocks/>
                </p:cNvSpPr>
                <p:nvPr/>
              </p:nvSpPr>
              <p:spPr bwMode="auto">
                <a:xfrm>
                  <a:off x="2670" y="2963"/>
                  <a:ext cx="16" cy="16"/>
                </a:xfrm>
                <a:custGeom>
                  <a:avLst/>
                  <a:gdLst>
                    <a:gd name="T0" fmla="*/ 3 w 17"/>
                    <a:gd name="T1" fmla="*/ 11 h 17"/>
                    <a:gd name="T2" fmla="*/ 0 w 17"/>
                    <a:gd name="T3" fmla="*/ 6 h 17"/>
                    <a:gd name="T4" fmla="*/ 0 w 17"/>
                    <a:gd name="T5" fmla="*/ 2 h 17"/>
                    <a:gd name="T6" fmla="*/ 3 w 17"/>
                    <a:gd name="T7" fmla="*/ 2 h 17"/>
                    <a:gd name="T8" fmla="*/ 6 w 17"/>
                    <a:gd name="T9" fmla="*/ 0 h 17"/>
                    <a:gd name="T10" fmla="*/ 6 w 17"/>
                    <a:gd name="T11" fmla="*/ 2 h 17"/>
                    <a:gd name="T12" fmla="*/ 16 w 17"/>
                    <a:gd name="T13" fmla="*/ 6 h 17"/>
                    <a:gd name="T14" fmla="*/ 16 w 17"/>
                    <a:gd name="T15" fmla="*/ 9 h 17"/>
                    <a:gd name="T16" fmla="*/ 16 w 17"/>
                    <a:gd name="T17" fmla="*/ 13 h 17"/>
                    <a:gd name="T18" fmla="*/ 16 w 17"/>
                    <a:gd name="T19" fmla="*/ 16 h 17"/>
                    <a:gd name="T20" fmla="*/ 12 w 17"/>
                    <a:gd name="T21" fmla="*/ 16 h 17"/>
                    <a:gd name="T22" fmla="*/ 9 w 17"/>
                    <a:gd name="T23" fmla="*/ 16 h 17"/>
                    <a:gd name="T24" fmla="*/ 3 w 17"/>
                    <a:gd name="T25" fmla="*/ 11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11"/>
                      </a:moveTo>
                      <a:lnTo>
                        <a:pt x="0" y="6"/>
                      </a:lnTo>
                      <a:lnTo>
                        <a:pt x="0" y="2"/>
                      </a:lnTo>
                      <a:lnTo>
                        <a:pt x="3" y="2"/>
                      </a:lnTo>
                      <a:lnTo>
                        <a:pt x="6" y="0"/>
                      </a:lnTo>
                      <a:lnTo>
                        <a:pt x="6" y="2"/>
                      </a:lnTo>
                      <a:lnTo>
                        <a:pt x="16" y="6"/>
                      </a:lnTo>
                      <a:lnTo>
                        <a:pt x="16" y="9"/>
                      </a:lnTo>
                      <a:lnTo>
                        <a:pt x="16" y="13"/>
                      </a:lnTo>
                      <a:lnTo>
                        <a:pt x="16" y="16"/>
                      </a:lnTo>
                      <a:lnTo>
                        <a:pt x="12" y="16"/>
                      </a:lnTo>
                      <a:lnTo>
                        <a:pt x="9" y="16"/>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99" name="Freeform 443">
                  <a:extLst>
                    <a:ext uri="{FF2B5EF4-FFF2-40B4-BE49-F238E27FC236}">
                      <a16:creationId xmlns:a16="http://schemas.microsoft.com/office/drawing/2014/main" id="{215D30A5-80CC-649A-A6A9-9E6869658735}"/>
                    </a:ext>
                  </a:extLst>
                </p:cNvPr>
                <p:cNvSpPr>
                  <a:spLocks/>
                </p:cNvSpPr>
                <p:nvPr/>
              </p:nvSpPr>
              <p:spPr bwMode="auto">
                <a:xfrm>
                  <a:off x="2676" y="2965"/>
                  <a:ext cx="16" cy="17"/>
                </a:xfrm>
                <a:custGeom>
                  <a:avLst/>
                  <a:gdLst>
                    <a:gd name="T0" fmla="*/ 11 w 17"/>
                    <a:gd name="T1" fmla="*/ 16 h 17"/>
                    <a:gd name="T2" fmla="*/ 14 w 17"/>
                    <a:gd name="T3" fmla="*/ 13 h 17"/>
                    <a:gd name="T4" fmla="*/ 14 w 17"/>
                    <a:gd name="T5" fmla="*/ 12 h 17"/>
                    <a:gd name="T6" fmla="*/ 14 w 17"/>
                    <a:gd name="T7" fmla="*/ 11 h 17"/>
                    <a:gd name="T8" fmla="*/ 16 w 17"/>
                    <a:gd name="T9" fmla="*/ 10 h 17"/>
                    <a:gd name="T10" fmla="*/ 14 w 17"/>
                    <a:gd name="T11" fmla="*/ 6 h 17"/>
                    <a:gd name="T12" fmla="*/ 14 w 17"/>
                    <a:gd name="T13" fmla="*/ 3 h 17"/>
                    <a:gd name="T14" fmla="*/ 12 w 17"/>
                    <a:gd name="T15" fmla="*/ 1 h 17"/>
                    <a:gd name="T16" fmla="*/ 10 w 17"/>
                    <a:gd name="T17" fmla="*/ 0 h 17"/>
                    <a:gd name="T18" fmla="*/ 8 w 17"/>
                    <a:gd name="T19" fmla="*/ 0 h 17"/>
                    <a:gd name="T20" fmla="*/ 6 w 17"/>
                    <a:gd name="T21" fmla="*/ 0 h 17"/>
                    <a:gd name="T22" fmla="*/ 2 w 17"/>
                    <a:gd name="T23" fmla="*/ 1 h 17"/>
                    <a:gd name="T24" fmla="*/ 2 w 17"/>
                    <a:gd name="T25" fmla="*/ 2 h 17"/>
                    <a:gd name="T26" fmla="*/ 1 w 17"/>
                    <a:gd name="T27" fmla="*/ 3 h 17"/>
                    <a:gd name="T28" fmla="*/ 0 w 17"/>
                    <a:gd name="T29" fmla="*/ 5 h 17"/>
                    <a:gd name="T30" fmla="*/ 1 w 17"/>
                    <a:gd name="T31" fmla="*/ 8 h 17"/>
                    <a:gd name="T32" fmla="*/ 2 w 17"/>
                    <a:gd name="T33" fmla="*/ 10 h 17"/>
                    <a:gd name="T34" fmla="*/ 4 w 17"/>
                    <a:gd name="T35" fmla="*/ 13 h 17"/>
                    <a:gd name="T36" fmla="*/ 6 w 17"/>
                    <a:gd name="T37" fmla="*/ 14 h 17"/>
                    <a:gd name="T38" fmla="*/ 9 w 17"/>
                    <a:gd name="T39" fmla="*/ 16 h 17"/>
                    <a:gd name="T40" fmla="*/ 10 w 17"/>
                    <a:gd name="T41" fmla="*/ 16 h 17"/>
                    <a:gd name="T42" fmla="*/ 11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1" y="16"/>
                      </a:moveTo>
                      <a:lnTo>
                        <a:pt x="14" y="13"/>
                      </a:lnTo>
                      <a:lnTo>
                        <a:pt x="14" y="12"/>
                      </a:lnTo>
                      <a:lnTo>
                        <a:pt x="14" y="11"/>
                      </a:lnTo>
                      <a:lnTo>
                        <a:pt x="16" y="10"/>
                      </a:lnTo>
                      <a:lnTo>
                        <a:pt x="14" y="6"/>
                      </a:lnTo>
                      <a:lnTo>
                        <a:pt x="14" y="3"/>
                      </a:lnTo>
                      <a:lnTo>
                        <a:pt x="12" y="1"/>
                      </a:lnTo>
                      <a:lnTo>
                        <a:pt x="10" y="0"/>
                      </a:lnTo>
                      <a:lnTo>
                        <a:pt x="8" y="0"/>
                      </a:lnTo>
                      <a:lnTo>
                        <a:pt x="6" y="0"/>
                      </a:lnTo>
                      <a:lnTo>
                        <a:pt x="2" y="1"/>
                      </a:lnTo>
                      <a:lnTo>
                        <a:pt x="2" y="2"/>
                      </a:lnTo>
                      <a:lnTo>
                        <a:pt x="1" y="3"/>
                      </a:lnTo>
                      <a:lnTo>
                        <a:pt x="0" y="5"/>
                      </a:lnTo>
                      <a:lnTo>
                        <a:pt x="1" y="8"/>
                      </a:lnTo>
                      <a:lnTo>
                        <a:pt x="2" y="10"/>
                      </a:lnTo>
                      <a:lnTo>
                        <a:pt x="4" y="13"/>
                      </a:lnTo>
                      <a:lnTo>
                        <a:pt x="6" y="14"/>
                      </a:lnTo>
                      <a:lnTo>
                        <a:pt x="9" y="16"/>
                      </a:lnTo>
                      <a:lnTo>
                        <a:pt x="10" y="16"/>
                      </a:lnTo>
                      <a:lnTo>
                        <a:pt x="1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00" name="Freeform 444">
                  <a:extLst>
                    <a:ext uri="{FF2B5EF4-FFF2-40B4-BE49-F238E27FC236}">
                      <a16:creationId xmlns:a16="http://schemas.microsoft.com/office/drawing/2014/main" id="{15F20C9A-B65F-D9A9-78E8-DBA96347C2B0}"/>
                    </a:ext>
                  </a:extLst>
                </p:cNvPr>
                <p:cNvSpPr>
                  <a:spLocks/>
                </p:cNvSpPr>
                <p:nvPr/>
              </p:nvSpPr>
              <p:spPr bwMode="auto">
                <a:xfrm>
                  <a:off x="2676" y="2966"/>
                  <a:ext cx="16" cy="17"/>
                </a:xfrm>
                <a:custGeom>
                  <a:avLst/>
                  <a:gdLst>
                    <a:gd name="T0" fmla="*/ 2 w 17"/>
                    <a:gd name="T1" fmla="*/ 9 h 17"/>
                    <a:gd name="T2" fmla="*/ 1 w 17"/>
                    <a:gd name="T3" fmla="*/ 7 h 17"/>
                    <a:gd name="T4" fmla="*/ 0 w 17"/>
                    <a:gd name="T5" fmla="*/ 4 h 17"/>
                    <a:gd name="T6" fmla="*/ 1 w 17"/>
                    <a:gd name="T7" fmla="*/ 2 h 17"/>
                    <a:gd name="T8" fmla="*/ 2 w 17"/>
                    <a:gd name="T9" fmla="*/ 1 h 17"/>
                    <a:gd name="T10" fmla="*/ 2 w 17"/>
                    <a:gd name="T11" fmla="*/ 0 h 17"/>
                    <a:gd name="T12" fmla="*/ 5 w 17"/>
                    <a:gd name="T13" fmla="*/ 0 h 17"/>
                    <a:gd name="T14" fmla="*/ 8 w 17"/>
                    <a:gd name="T15" fmla="*/ 1 h 17"/>
                    <a:gd name="T16" fmla="*/ 10 w 17"/>
                    <a:gd name="T17" fmla="*/ 2 h 17"/>
                    <a:gd name="T18" fmla="*/ 14 w 17"/>
                    <a:gd name="T19" fmla="*/ 6 h 17"/>
                    <a:gd name="T20" fmla="*/ 14 w 17"/>
                    <a:gd name="T21" fmla="*/ 8 h 17"/>
                    <a:gd name="T22" fmla="*/ 16 w 17"/>
                    <a:gd name="T23" fmla="*/ 11 h 17"/>
                    <a:gd name="T24" fmla="*/ 14 w 17"/>
                    <a:gd name="T25" fmla="*/ 14 h 17"/>
                    <a:gd name="T26" fmla="*/ 14 w 17"/>
                    <a:gd name="T27" fmla="*/ 16 h 17"/>
                    <a:gd name="T28" fmla="*/ 11 w 17"/>
                    <a:gd name="T29" fmla="*/ 16 h 17"/>
                    <a:gd name="T30" fmla="*/ 8 w 17"/>
                    <a:gd name="T31" fmla="*/ 14 h 17"/>
                    <a:gd name="T32" fmla="*/ 5 w 17"/>
                    <a:gd name="T33" fmla="*/ 13 h 17"/>
                    <a:gd name="T34" fmla="*/ 2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2" y="9"/>
                      </a:moveTo>
                      <a:lnTo>
                        <a:pt x="1" y="7"/>
                      </a:lnTo>
                      <a:lnTo>
                        <a:pt x="0" y="4"/>
                      </a:lnTo>
                      <a:lnTo>
                        <a:pt x="1" y="2"/>
                      </a:lnTo>
                      <a:lnTo>
                        <a:pt x="2" y="1"/>
                      </a:lnTo>
                      <a:lnTo>
                        <a:pt x="2" y="0"/>
                      </a:lnTo>
                      <a:lnTo>
                        <a:pt x="5" y="0"/>
                      </a:lnTo>
                      <a:lnTo>
                        <a:pt x="8" y="1"/>
                      </a:lnTo>
                      <a:lnTo>
                        <a:pt x="10" y="2"/>
                      </a:lnTo>
                      <a:lnTo>
                        <a:pt x="14" y="6"/>
                      </a:lnTo>
                      <a:lnTo>
                        <a:pt x="14" y="8"/>
                      </a:lnTo>
                      <a:lnTo>
                        <a:pt x="16" y="11"/>
                      </a:lnTo>
                      <a:lnTo>
                        <a:pt x="14" y="14"/>
                      </a:lnTo>
                      <a:lnTo>
                        <a:pt x="14" y="16"/>
                      </a:lnTo>
                      <a:lnTo>
                        <a:pt x="11" y="16"/>
                      </a:lnTo>
                      <a:lnTo>
                        <a:pt x="8" y="14"/>
                      </a:lnTo>
                      <a:lnTo>
                        <a:pt x="5" y="13"/>
                      </a:lnTo>
                      <a:lnTo>
                        <a:pt x="2"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01" name="Freeform 445">
                  <a:extLst>
                    <a:ext uri="{FF2B5EF4-FFF2-40B4-BE49-F238E27FC236}">
                      <a16:creationId xmlns:a16="http://schemas.microsoft.com/office/drawing/2014/main" id="{9DB0C963-93B2-CBA5-1927-A3E262D6DC68}"/>
                    </a:ext>
                  </a:extLst>
                </p:cNvPr>
                <p:cNvSpPr>
                  <a:spLocks/>
                </p:cNvSpPr>
                <p:nvPr/>
              </p:nvSpPr>
              <p:spPr bwMode="auto">
                <a:xfrm>
                  <a:off x="2679" y="2967"/>
                  <a:ext cx="16" cy="17"/>
                </a:xfrm>
                <a:custGeom>
                  <a:avLst/>
                  <a:gdLst>
                    <a:gd name="T0" fmla="*/ 3 w 17"/>
                    <a:gd name="T1" fmla="*/ 11 h 17"/>
                    <a:gd name="T2" fmla="*/ 0 w 17"/>
                    <a:gd name="T3" fmla="*/ 6 h 17"/>
                    <a:gd name="T4" fmla="*/ 0 w 17"/>
                    <a:gd name="T5" fmla="*/ 4 h 17"/>
                    <a:gd name="T6" fmla="*/ 0 w 17"/>
                    <a:gd name="T7" fmla="*/ 2 h 17"/>
                    <a:gd name="T8" fmla="*/ 3 w 17"/>
                    <a:gd name="T9" fmla="*/ 2 h 17"/>
                    <a:gd name="T10" fmla="*/ 6 w 17"/>
                    <a:gd name="T11" fmla="*/ 0 h 17"/>
                    <a:gd name="T12" fmla="*/ 9 w 17"/>
                    <a:gd name="T13" fmla="*/ 2 h 17"/>
                    <a:gd name="T14" fmla="*/ 12 w 17"/>
                    <a:gd name="T15" fmla="*/ 4 h 17"/>
                    <a:gd name="T16" fmla="*/ 16 w 17"/>
                    <a:gd name="T17" fmla="*/ 9 h 17"/>
                    <a:gd name="T18" fmla="*/ 16 w 17"/>
                    <a:gd name="T19" fmla="*/ 11 h 17"/>
                    <a:gd name="T20" fmla="*/ 16 w 17"/>
                    <a:gd name="T21" fmla="*/ 13 h 17"/>
                    <a:gd name="T22" fmla="*/ 12 w 17"/>
                    <a:gd name="T23" fmla="*/ 16 h 17"/>
                    <a:gd name="T24" fmla="*/ 9 w 17"/>
                    <a:gd name="T25" fmla="*/ 16 h 17"/>
                    <a:gd name="T26" fmla="*/ 3 w 17"/>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3" y="11"/>
                      </a:moveTo>
                      <a:lnTo>
                        <a:pt x="0" y="6"/>
                      </a:lnTo>
                      <a:lnTo>
                        <a:pt x="0" y="4"/>
                      </a:lnTo>
                      <a:lnTo>
                        <a:pt x="0" y="2"/>
                      </a:lnTo>
                      <a:lnTo>
                        <a:pt x="3" y="2"/>
                      </a:lnTo>
                      <a:lnTo>
                        <a:pt x="6" y="0"/>
                      </a:lnTo>
                      <a:lnTo>
                        <a:pt x="9" y="2"/>
                      </a:lnTo>
                      <a:lnTo>
                        <a:pt x="12" y="4"/>
                      </a:lnTo>
                      <a:lnTo>
                        <a:pt x="16" y="9"/>
                      </a:lnTo>
                      <a:lnTo>
                        <a:pt x="16" y="11"/>
                      </a:lnTo>
                      <a:lnTo>
                        <a:pt x="16" y="13"/>
                      </a:lnTo>
                      <a:lnTo>
                        <a:pt x="12" y="16"/>
                      </a:lnTo>
                      <a:lnTo>
                        <a:pt x="9" y="16"/>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02" name="Freeform 446">
                  <a:extLst>
                    <a:ext uri="{FF2B5EF4-FFF2-40B4-BE49-F238E27FC236}">
                      <a16:creationId xmlns:a16="http://schemas.microsoft.com/office/drawing/2014/main" id="{38567F8D-A4B2-700A-4C37-E095F6C83B0A}"/>
                    </a:ext>
                  </a:extLst>
                </p:cNvPr>
                <p:cNvSpPr>
                  <a:spLocks/>
                </p:cNvSpPr>
                <p:nvPr/>
              </p:nvSpPr>
              <p:spPr bwMode="auto">
                <a:xfrm>
                  <a:off x="2664" y="2963"/>
                  <a:ext cx="15" cy="16"/>
                </a:xfrm>
                <a:custGeom>
                  <a:avLst/>
                  <a:gdLst>
                    <a:gd name="T0" fmla="*/ 11 w 17"/>
                    <a:gd name="T1" fmla="*/ 16 h 17"/>
                    <a:gd name="T2" fmla="*/ 14 w 17"/>
                    <a:gd name="T3" fmla="*/ 13 h 17"/>
                    <a:gd name="T4" fmla="*/ 16 w 17"/>
                    <a:gd name="T5" fmla="*/ 13 h 17"/>
                    <a:gd name="T6" fmla="*/ 16 w 17"/>
                    <a:gd name="T7" fmla="*/ 12 h 17"/>
                    <a:gd name="T8" fmla="*/ 16 w 17"/>
                    <a:gd name="T9" fmla="*/ 10 h 17"/>
                    <a:gd name="T10" fmla="*/ 16 w 17"/>
                    <a:gd name="T11" fmla="*/ 8 h 17"/>
                    <a:gd name="T12" fmla="*/ 14 w 17"/>
                    <a:gd name="T13" fmla="*/ 4 h 17"/>
                    <a:gd name="T14" fmla="*/ 12 w 17"/>
                    <a:gd name="T15" fmla="*/ 2 h 17"/>
                    <a:gd name="T16" fmla="*/ 11 w 17"/>
                    <a:gd name="T17" fmla="*/ 0 h 17"/>
                    <a:gd name="T18" fmla="*/ 8 w 17"/>
                    <a:gd name="T19" fmla="*/ 0 h 17"/>
                    <a:gd name="T20" fmla="*/ 7 w 17"/>
                    <a:gd name="T21" fmla="*/ 0 h 17"/>
                    <a:gd name="T22" fmla="*/ 6 w 17"/>
                    <a:gd name="T23" fmla="*/ 0 h 17"/>
                    <a:gd name="T24" fmla="*/ 2 w 17"/>
                    <a:gd name="T25" fmla="*/ 2 h 17"/>
                    <a:gd name="T26" fmla="*/ 1 w 17"/>
                    <a:gd name="T27" fmla="*/ 2 h 17"/>
                    <a:gd name="T28" fmla="*/ 0 w 17"/>
                    <a:gd name="T29" fmla="*/ 3 h 17"/>
                    <a:gd name="T30" fmla="*/ 0 w 17"/>
                    <a:gd name="T31" fmla="*/ 5 h 17"/>
                    <a:gd name="T32" fmla="*/ 0 w 17"/>
                    <a:gd name="T33" fmla="*/ 8 h 17"/>
                    <a:gd name="T34" fmla="*/ 2 w 17"/>
                    <a:gd name="T35" fmla="*/ 11 h 17"/>
                    <a:gd name="T36" fmla="*/ 4 w 17"/>
                    <a:gd name="T37" fmla="*/ 13 h 17"/>
                    <a:gd name="T38" fmla="*/ 7 w 17"/>
                    <a:gd name="T39" fmla="*/ 14 h 17"/>
                    <a:gd name="T40" fmla="*/ 8 w 17"/>
                    <a:gd name="T41" fmla="*/ 16 h 17"/>
                    <a:gd name="T42" fmla="*/ 9 w 17"/>
                    <a:gd name="T43" fmla="*/ 16 h 17"/>
                    <a:gd name="T44" fmla="*/ 11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1" y="16"/>
                      </a:moveTo>
                      <a:lnTo>
                        <a:pt x="14" y="13"/>
                      </a:lnTo>
                      <a:lnTo>
                        <a:pt x="16" y="13"/>
                      </a:lnTo>
                      <a:lnTo>
                        <a:pt x="16" y="12"/>
                      </a:lnTo>
                      <a:lnTo>
                        <a:pt x="16" y="10"/>
                      </a:lnTo>
                      <a:lnTo>
                        <a:pt x="16" y="8"/>
                      </a:lnTo>
                      <a:lnTo>
                        <a:pt x="14" y="4"/>
                      </a:lnTo>
                      <a:lnTo>
                        <a:pt x="12" y="2"/>
                      </a:lnTo>
                      <a:lnTo>
                        <a:pt x="11" y="0"/>
                      </a:lnTo>
                      <a:lnTo>
                        <a:pt x="8" y="0"/>
                      </a:lnTo>
                      <a:lnTo>
                        <a:pt x="7" y="0"/>
                      </a:lnTo>
                      <a:lnTo>
                        <a:pt x="6" y="0"/>
                      </a:lnTo>
                      <a:lnTo>
                        <a:pt x="2" y="2"/>
                      </a:lnTo>
                      <a:lnTo>
                        <a:pt x="1" y="2"/>
                      </a:lnTo>
                      <a:lnTo>
                        <a:pt x="0" y="3"/>
                      </a:lnTo>
                      <a:lnTo>
                        <a:pt x="0" y="5"/>
                      </a:lnTo>
                      <a:lnTo>
                        <a:pt x="0" y="8"/>
                      </a:lnTo>
                      <a:lnTo>
                        <a:pt x="2" y="11"/>
                      </a:lnTo>
                      <a:lnTo>
                        <a:pt x="4" y="13"/>
                      </a:lnTo>
                      <a:lnTo>
                        <a:pt x="7" y="14"/>
                      </a:lnTo>
                      <a:lnTo>
                        <a:pt x="8" y="16"/>
                      </a:lnTo>
                      <a:lnTo>
                        <a:pt x="9" y="16"/>
                      </a:lnTo>
                      <a:lnTo>
                        <a:pt x="1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03" name="Freeform 447">
                  <a:extLst>
                    <a:ext uri="{FF2B5EF4-FFF2-40B4-BE49-F238E27FC236}">
                      <a16:creationId xmlns:a16="http://schemas.microsoft.com/office/drawing/2014/main" id="{0BC8C827-74AA-C0BB-0368-B4A4519AB1FF}"/>
                    </a:ext>
                  </a:extLst>
                </p:cNvPr>
                <p:cNvSpPr>
                  <a:spLocks/>
                </p:cNvSpPr>
                <p:nvPr/>
              </p:nvSpPr>
              <p:spPr bwMode="auto">
                <a:xfrm>
                  <a:off x="2664" y="2963"/>
                  <a:ext cx="15" cy="16"/>
                </a:xfrm>
                <a:custGeom>
                  <a:avLst/>
                  <a:gdLst>
                    <a:gd name="T0" fmla="*/ 3 w 17"/>
                    <a:gd name="T1" fmla="*/ 11 h 17"/>
                    <a:gd name="T2" fmla="*/ 0 w 17"/>
                    <a:gd name="T3" fmla="*/ 7 h 17"/>
                    <a:gd name="T4" fmla="*/ 0 w 17"/>
                    <a:gd name="T5" fmla="*/ 4 h 17"/>
                    <a:gd name="T6" fmla="*/ 0 w 17"/>
                    <a:gd name="T7" fmla="*/ 2 h 17"/>
                    <a:gd name="T8" fmla="*/ 1 w 17"/>
                    <a:gd name="T9" fmla="*/ 1 h 17"/>
                    <a:gd name="T10" fmla="*/ 3 w 17"/>
                    <a:gd name="T11" fmla="*/ 1 h 17"/>
                    <a:gd name="T12" fmla="*/ 6 w 17"/>
                    <a:gd name="T13" fmla="*/ 0 h 17"/>
                    <a:gd name="T14" fmla="*/ 9 w 17"/>
                    <a:gd name="T15" fmla="*/ 1 h 17"/>
                    <a:gd name="T16" fmla="*/ 11 w 17"/>
                    <a:gd name="T17" fmla="*/ 3 h 17"/>
                    <a:gd name="T18" fmla="*/ 14 w 17"/>
                    <a:gd name="T19" fmla="*/ 6 h 17"/>
                    <a:gd name="T20" fmla="*/ 16 w 17"/>
                    <a:gd name="T21" fmla="*/ 8 h 17"/>
                    <a:gd name="T22" fmla="*/ 16 w 17"/>
                    <a:gd name="T23" fmla="*/ 11 h 17"/>
                    <a:gd name="T24" fmla="*/ 16 w 17"/>
                    <a:gd name="T25" fmla="*/ 14 h 17"/>
                    <a:gd name="T26" fmla="*/ 14 w 17"/>
                    <a:gd name="T27" fmla="*/ 16 h 17"/>
                    <a:gd name="T28" fmla="*/ 11 w 17"/>
                    <a:gd name="T29" fmla="*/ 16 h 17"/>
                    <a:gd name="T30" fmla="*/ 9 w 17"/>
                    <a:gd name="T31" fmla="*/ 14 h 17"/>
                    <a:gd name="T32" fmla="*/ 6 w 17"/>
                    <a:gd name="T33" fmla="*/ 13 h 17"/>
                    <a:gd name="T34" fmla="*/ 3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3" y="11"/>
                      </a:moveTo>
                      <a:lnTo>
                        <a:pt x="0" y="7"/>
                      </a:lnTo>
                      <a:lnTo>
                        <a:pt x="0" y="4"/>
                      </a:lnTo>
                      <a:lnTo>
                        <a:pt x="0" y="2"/>
                      </a:lnTo>
                      <a:lnTo>
                        <a:pt x="1" y="1"/>
                      </a:lnTo>
                      <a:lnTo>
                        <a:pt x="3" y="1"/>
                      </a:lnTo>
                      <a:lnTo>
                        <a:pt x="6" y="0"/>
                      </a:lnTo>
                      <a:lnTo>
                        <a:pt x="9" y="1"/>
                      </a:lnTo>
                      <a:lnTo>
                        <a:pt x="11" y="3"/>
                      </a:lnTo>
                      <a:lnTo>
                        <a:pt x="14" y="6"/>
                      </a:lnTo>
                      <a:lnTo>
                        <a:pt x="16" y="8"/>
                      </a:lnTo>
                      <a:lnTo>
                        <a:pt x="16" y="11"/>
                      </a:lnTo>
                      <a:lnTo>
                        <a:pt x="16" y="14"/>
                      </a:lnTo>
                      <a:lnTo>
                        <a:pt x="14" y="16"/>
                      </a:lnTo>
                      <a:lnTo>
                        <a:pt x="11" y="16"/>
                      </a:lnTo>
                      <a:lnTo>
                        <a:pt x="9" y="14"/>
                      </a:lnTo>
                      <a:lnTo>
                        <a:pt x="6"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04" name="Freeform 448">
                  <a:extLst>
                    <a:ext uri="{FF2B5EF4-FFF2-40B4-BE49-F238E27FC236}">
                      <a16:creationId xmlns:a16="http://schemas.microsoft.com/office/drawing/2014/main" id="{7BEC4B98-D334-9B2E-215B-0C04199EC485}"/>
                    </a:ext>
                  </a:extLst>
                </p:cNvPr>
                <p:cNvSpPr>
                  <a:spLocks/>
                </p:cNvSpPr>
                <p:nvPr/>
              </p:nvSpPr>
              <p:spPr bwMode="auto">
                <a:xfrm>
                  <a:off x="2673" y="2967"/>
                  <a:ext cx="15" cy="17"/>
                </a:xfrm>
                <a:custGeom>
                  <a:avLst/>
                  <a:gdLst>
                    <a:gd name="T0" fmla="*/ 10 w 17"/>
                    <a:gd name="T1" fmla="*/ 16 h 17"/>
                    <a:gd name="T2" fmla="*/ 13 w 17"/>
                    <a:gd name="T3" fmla="*/ 13 h 17"/>
                    <a:gd name="T4" fmla="*/ 14 w 17"/>
                    <a:gd name="T5" fmla="*/ 12 h 17"/>
                    <a:gd name="T6" fmla="*/ 16 w 17"/>
                    <a:gd name="T7" fmla="*/ 10 h 17"/>
                    <a:gd name="T8" fmla="*/ 14 w 17"/>
                    <a:gd name="T9" fmla="*/ 6 h 17"/>
                    <a:gd name="T10" fmla="*/ 13 w 17"/>
                    <a:gd name="T11" fmla="*/ 3 h 17"/>
                    <a:gd name="T12" fmla="*/ 12 w 17"/>
                    <a:gd name="T13" fmla="*/ 2 h 17"/>
                    <a:gd name="T14" fmla="*/ 9 w 17"/>
                    <a:gd name="T15" fmla="*/ 0 h 17"/>
                    <a:gd name="T16" fmla="*/ 8 w 17"/>
                    <a:gd name="T17" fmla="*/ 0 h 17"/>
                    <a:gd name="T18" fmla="*/ 6 w 17"/>
                    <a:gd name="T19" fmla="*/ 0 h 17"/>
                    <a:gd name="T20" fmla="*/ 5 w 17"/>
                    <a:gd name="T21" fmla="*/ 0 h 17"/>
                    <a:gd name="T22" fmla="*/ 1 w 17"/>
                    <a:gd name="T23" fmla="*/ 1 h 17"/>
                    <a:gd name="T24" fmla="*/ 1 w 17"/>
                    <a:gd name="T25" fmla="*/ 2 h 17"/>
                    <a:gd name="T26" fmla="*/ 1 w 17"/>
                    <a:gd name="T27" fmla="*/ 3 h 17"/>
                    <a:gd name="T28" fmla="*/ 0 w 17"/>
                    <a:gd name="T29" fmla="*/ 5 h 17"/>
                    <a:gd name="T30" fmla="*/ 1 w 17"/>
                    <a:gd name="T31" fmla="*/ 8 h 17"/>
                    <a:gd name="T32" fmla="*/ 1 w 17"/>
                    <a:gd name="T33" fmla="*/ 11 h 17"/>
                    <a:gd name="T34" fmla="*/ 4 w 17"/>
                    <a:gd name="T35" fmla="*/ 13 h 17"/>
                    <a:gd name="T36" fmla="*/ 5 w 17"/>
                    <a:gd name="T37" fmla="*/ 14 h 17"/>
                    <a:gd name="T38" fmla="*/ 8 w 17"/>
                    <a:gd name="T39" fmla="*/ 16 h 17"/>
                    <a:gd name="T40" fmla="*/ 9 w 17"/>
                    <a:gd name="T41" fmla="*/ 16 h 17"/>
                    <a:gd name="T42" fmla="*/ 10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0" y="16"/>
                      </a:moveTo>
                      <a:lnTo>
                        <a:pt x="13" y="13"/>
                      </a:lnTo>
                      <a:lnTo>
                        <a:pt x="14" y="12"/>
                      </a:lnTo>
                      <a:lnTo>
                        <a:pt x="16" y="10"/>
                      </a:lnTo>
                      <a:lnTo>
                        <a:pt x="14" y="6"/>
                      </a:lnTo>
                      <a:lnTo>
                        <a:pt x="13" y="3"/>
                      </a:lnTo>
                      <a:lnTo>
                        <a:pt x="12" y="2"/>
                      </a:lnTo>
                      <a:lnTo>
                        <a:pt x="9" y="0"/>
                      </a:lnTo>
                      <a:lnTo>
                        <a:pt x="8" y="0"/>
                      </a:lnTo>
                      <a:lnTo>
                        <a:pt x="6" y="0"/>
                      </a:lnTo>
                      <a:lnTo>
                        <a:pt x="5" y="0"/>
                      </a:lnTo>
                      <a:lnTo>
                        <a:pt x="1" y="1"/>
                      </a:lnTo>
                      <a:lnTo>
                        <a:pt x="1" y="2"/>
                      </a:lnTo>
                      <a:lnTo>
                        <a:pt x="1" y="3"/>
                      </a:lnTo>
                      <a:lnTo>
                        <a:pt x="0" y="5"/>
                      </a:lnTo>
                      <a:lnTo>
                        <a:pt x="1" y="8"/>
                      </a:lnTo>
                      <a:lnTo>
                        <a:pt x="1" y="11"/>
                      </a:lnTo>
                      <a:lnTo>
                        <a:pt x="4" y="13"/>
                      </a:lnTo>
                      <a:lnTo>
                        <a:pt x="5" y="14"/>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05" name="Freeform 449">
                  <a:extLst>
                    <a:ext uri="{FF2B5EF4-FFF2-40B4-BE49-F238E27FC236}">
                      <a16:creationId xmlns:a16="http://schemas.microsoft.com/office/drawing/2014/main" id="{C52AB47F-7D46-FFDB-BC61-8BB9B9B0EF2B}"/>
                    </a:ext>
                  </a:extLst>
                </p:cNvPr>
                <p:cNvSpPr>
                  <a:spLocks/>
                </p:cNvSpPr>
                <p:nvPr/>
              </p:nvSpPr>
              <p:spPr bwMode="auto">
                <a:xfrm>
                  <a:off x="2673" y="2967"/>
                  <a:ext cx="15" cy="17"/>
                </a:xfrm>
                <a:custGeom>
                  <a:avLst/>
                  <a:gdLst>
                    <a:gd name="T0" fmla="*/ 1 w 17"/>
                    <a:gd name="T1" fmla="*/ 11 h 17"/>
                    <a:gd name="T2" fmla="*/ 1 w 17"/>
                    <a:gd name="T3" fmla="*/ 7 h 17"/>
                    <a:gd name="T4" fmla="*/ 0 w 17"/>
                    <a:gd name="T5" fmla="*/ 4 h 17"/>
                    <a:gd name="T6" fmla="*/ 1 w 17"/>
                    <a:gd name="T7" fmla="*/ 2 h 17"/>
                    <a:gd name="T8" fmla="*/ 1 w 17"/>
                    <a:gd name="T9" fmla="*/ 1 h 17"/>
                    <a:gd name="T10" fmla="*/ 5 w 17"/>
                    <a:gd name="T11" fmla="*/ 0 h 17"/>
                    <a:gd name="T12" fmla="*/ 7 w 17"/>
                    <a:gd name="T13" fmla="*/ 1 h 17"/>
                    <a:gd name="T14" fmla="*/ 10 w 17"/>
                    <a:gd name="T15" fmla="*/ 2 h 17"/>
                    <a:gd name="T16" fmla="*/ 13 w 17"/>
                    <a:gd name="T17" fmla="*/ 6 h 17"/>
                    <a:gd name="T18" fmla="*/ 14 w 17"/>
                    <a:gd name="T19" fmla="*/ 8 h 17"/>
                    <a:gd name="T20" fmla="*/ 16 w 17"/>
                    <a:gd name="T21" fmla="*/ 11 h 17"/>
                    <a:gd name="T22" fmla="*/ 14 w 17"/>
                    <a:gd name="T23" fmla="*/ 14 h 17"/>
                    <a:gd name="T24" fmla="*/ 13 w 17"/>
                    <a:gd name="T25" fmla="*/ 14 h 17"/>
                    <a:gd name="T26" fmla="*/ 13 w 17"/>
                    <a:gd name="T27" fmla="*/ 16 h 17"/>
                    <a:gd name="T28" fmla="*/ 10 w 17"/>
                    <a:gd name="T29" fmla="*/ 16 h 17"/>
                    <a:gd name="T30" fmla="*/ 7 w 17"/>
                    <a:gd name="T31" fmla="*/ 14 h 17"/>
                    <a:gd name="T32" fmla="*/ 5 w 17"/>
                    <a:gd name="T33" fmla="*/ 13 h 17"/>
                    <a:gd name="T34" fmla="*/ 1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11"/>
                      </a:moveTo>
                      <a:lnTo>
                        <a:pt x="1" y="7"/>
                      </a:lnTo>
                      <a:lnTo>
                        <a:pt x="0" y="4"/>
                      </a:lnTo>
                      <a:lnTo>
                        <a:pt x="1" y="2"/>
                      </a:lnTo>
                      <a:lnTo>
                        <a:pt x="1" y="1"/>
                      </a:lnTo>
                      <a:lnTo>
                        <a:pt x="5" y="0"/>
                      </a:lnTo>
                      <a:lnTo>
                        <a:pt x="7" y="1"/>
                      </a:lnTo>
                      <a:lnTo>
                        <a:pt x="10" y="2"/>
                      </a:lnTo>
                      <a:lnTo>
                        <a:pt x="13" y="6"/>
                      </a:lnTo>
                      <a:lnTo>
                        <a:pt x="14" y="8"/>
                      </a:lnTo>
                      <a:lnTo>
                        <a:pt x="16" y="11"/>
                      </a:lnTo>
                      <a:lnTo>
                        <a:pt x="14" y="14"/>
                      </a:lnTo>
                      <a:lnTo>
                        <a:pt x="13" y="14"/>
                      </a:lnTo>
                      <a:lnTo>
                        <a:pt x="13" y="16"/>
                      </a:lnTo>
                      <a:lnTo>
                        <a:pt x="10" y="16"/>
                      </a:lnTo>
                      <a:lnTo>
                        <a:pt x="7" y="14"/>
                      </a:lnTo>
                      <a:lnTo>
                        <a:pt x="5"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06" name="Freeform 450">
                  <a:extLst>
                    <a:ext uri="{FF2B5EF4-FFF2-40B4-BE49-F238E27FC236}">
                      <a16:creationId xmlns:a16="http://schemas.microsoft.com/office/drawing/2014/main" id="{85D32DC7-A545-AD94-ED37-42B563FCAF5D}"/>
                    </a:ext>
                  </a:extLst>
                </p:cNvPr>
                <p:cNvSpPr>
                  <a:spLocks/>
                </p:cNvSpPr>
                <p:nvPr/>
              </p:nvSpPr>
              <p:spPr bwMode="auto">
                <a:xfrm>
                  <a:off x="2707" y="2986"/>
                  <a:ext cx="15" cy="17"/>
                </a:xfrm>
                <a:custGeom>
                  <a:avLst/>
                  <a:gdLst>
                    <a:gd name="T0" fmla="*/ 1 w 17"/>
                    <a:gd name="T1" fmla="*/ 9 h 17"/>
                    <a:gd name="T2" fmla="*/ 1 w 17"/>
                    <a:gd name="T3" fmla="*/ 6 h 17"/>
                    <a:gd name="T4" fmla="*/ 0 w 17"/>
                    <a:gd name="T5" fmla="*/ 3 h 17"/>
                    <a:gd name="T6" fmla="*/ 1 w 17"/>
                    <a:gd name="T7" fmla="*/ 1 h 17"/>
                    <a:gd name="T8" fmla="*/ 1 w 17"/>
                    <a:gd name="T9" fmla="*/ 0 h 17"/>
                    <a:gd name="T10" fmla="*/ 4 w 17"/>
                    <a:gd name="T11" fmla="*/ 0 h 17"/>
                    <a:gd name="T12" fmla="*/ 8 w 17"/>
                    <a:gd name="T13" fmla="*/ 0 h 17"/>
                    <a:gd name="T14" fmla="*/ 11 w 17"/>
                    <a:gd name="T15" fmla="*/ 1 h 17"/>
                    <a:gd name="T16" fmla="*/ 12 w 17"/>
                    <a:gd name="T17" fmla="*/ 4 h 17"/>
                    <a:gd name="T18" fmla="*/ 16 w 17"/>
                    <a:gd name="T19" fmla="*/ 8 h 17"/>
                    <a:gd name="T20" fmla="*/ 16 w 17"/>
                    <a:gd name="T21" fmla="*/ 11 h 17"/>
                    <a:gd name="T22" fmla="*/ 16 w 17"/>
                    <a:gd name="T23" fmla="*/ 13 h 17"/>
                    <a:gd name="T24" fmla="*/ 14 w 17"/>
                    <a:gd name="T25" fmla="*/ 13 h 17"/>
                    <a:gd name="T26" fmla="*/ 12 w 17"/>
                    <a:gd name="T27" fmla="*/ 14 h 17"/>
                    <a:gd name="T28" fmla="*/ 11 w 17"/>
                    <a:gd name="T29" fmla="*/ 16 h 17"/>
                    <a:gd name="T30" fmla="*/ 8 w 17"/>
                    <a:gd name="T31" fmla="*/ 14 h 17"/>
                    <a:gd name="T32" fmla="*/ 4 w 17"/>
                    <a:gd name="T33" fmla="*/ 13 h 17"/>
                    <a:gd name="T34" fmla="*/ 1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9"/>
                      </a:moveTo>
                      <a:lnTo>
                        <a:pt x="1" y="6"/>
                      </a:lnTo>
                      <a:lnTo>
                        <a:pt x="0" y="3"/>
                      </a:lnTo>
                      <a:lnTo>
                        <a:pt x="1" y="1"/>
                      </a:lnTo>
                      <a:lnTo>
                        <a:pt x="1" y="0"/>
                      </a:lnTo>
                      <a:lnTo>
                        <a:pt x="4" y="0"/>
                      </a:lnTo>
                      <a:lnTo>
                        <a:pt x="8" y="0"/>
                      </a:lnTo>
                      <a:lnTo>
                        <a:pt x="11" y="1"/>
                      </a:lnTo>
                      <a:lnTo>
                        <a:pt x="12" y="4"/>
                      </a:lnTo>
                      <a:lnTo>
                        <a:pt x="16" y="8"/>
                      </a:lnTo>
                      <a:lnTo>
                        <a:pt x="16" y="11"/>
                      </a:lnTo>
                      <a:lnTo>
                        <a:pt x="16" y="13"/>
                      </a:lnTo>
                      <a:lnTo>
                        <a:pt x="14" y="13"/>
                      </a:lnTo>
                      <a:lnTo>
                        <a:pt x="12" y="14"/>
                      </a:lnTo>
                      <a:lnTo>
                        <a:pt x="11" y="16"/>
                      </a:lnTo>
                      <a:lnTo>
                        <a:pt x="8" y="14"/>
                      </a:lnTo>
                      <a:lnTo>
                        <a:pt x="4" y="13"/>
                      </a:lnTo>
                      <a:lnTo>
                        <a:pt x="1"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07" name="Freeform 451">
                  <a:extLst>
                    <a:ext uri="{FF2B5EF4-FFF2-40B4-BE49-F238E27FC236}">
                      <a16:creationId xmlns:a16="http://schemas.microsoft.com/office/drawing/2014/main" id="{2D5F7463-5881-76B3-390D-C3CD9C030F45}"/>
                    </a:ext>
                  </a:extLst>
                </p:cNvPr>
                <p:cNvSpPr>
                  <a:spLocks/>
                </p:cNvSpPr>
                <p:nvPr/>
              </p:nvSpPr>
              <p:spPr bwMode="auto">
                <a:xfrm>
                  <a:off x="2675" y="2925"/>
                  <a:ext cx="24" cy="42"/>
                </a:xfrm>
                <a:custGeom>
                  <a:avLst/>
                  <a:gdLst>
                    <a:gd name="T0" fmla="*/ 0 w 27"/>
                    <a:gd name="T1" fmla="*/ 14 h 45"/>
                    <a:gd name="T2" fmla="*/ 26 w 27"/>
                    <a:gd name="T3" fmla="*/ 0 h 45"/>
                    <a:gd name="T4" fmla="*/ 26 w 27"/>
                    <a:gd name="T5" fmla="*/ 29 h 45"/>
                    <a:gd name="T6" fmla="*/ 0 w 27"/>
                    <a:gd name="T7" fmla="*/ 44 h 45"/>
                    <a:gd name="T8" fmla="*/ 0 w 27"/>
                    <a:gd name="T9" fmla="*/ 14 h 45"/>
                    <a:gd name="T10" fmla="*/ 0 60000 65536"/>
                    <a:gd name="T11" fmla="*/ 0 60000 65536"/>
                    <a:gd name="T12" fmla="*/ 0 60000 65536"/>
                    <a:gd name="T13" fmla="*/ 0 60000 65536"/>
                    <a:gd name="T14" fmla="*/ 0 60000 65536"/>
                    <a:gd name="T15" fmla="*/ 0 w 27"/>
                    <a:gd name="T16" fmla="*/ 0 h 45"/>
                    <a:gd name="T17" fmla="*/ 27 w 27"/>
                    <a:gd name="T18" fmla="*/ 45 h 45"/>
                  </a:gdLst>
                  <a:ahLst/>
                  <a:cxnLst>
                    <a:cxn ang="T10">
                      <a:pos x="T0" y="T1"/>
                    </a:cxn>
                    <a:cxn ang="T11">
                      <a:pos x="T2" y="T3"/>
                    </a:cxn>
                    <a:cxn ang="T12">
                      <a:pos x="T4" y="T5"/>
                    </a:cxn>
                    <a:cxn ang="T13">
                      <a:pos x="T6" y="T7"/>
                    </a:cxn>
                    <a:cxn ang="T14">
                      <a:pos x="T8" y="T9"/>
                    </a:cxn>
                  </a:cxnLst>
                  <a:rect l="T15" t="T16" r="T17" b="T18"/>
                  <a:pathLst>
                    <a:path w="27" h="45">
                      <a:moveTo>
                        <a:pt x="0" y="14"/>
                      </a:moveTo>
                      <a:lnTo>
                        <a:pt x="26" y="0"/>
                      </a:lnTo>
                      <a:lnTo>
                        <a:pt x="26" y="29"/>
                      </a:lnTo>
                      <a:lnTo>
                        <a:pt x="0" y="44"/>
                      </a:lnTo>
                      <a:lnTo>
                        <a:pt x="0" y="14"/>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08" name="Freeform 452">
                  <a:extLst>
                    <a:ext uri="{FF2B5EF4-FFF2-40B4-BE49-F238E27FC236}">
                      <a16:creationId xmlns:a16="http://schemas.microsoft.com/office/drawing/2014/main" id="{415F720B-2C81-6E48-614B-6155AD95ADAB}"/>
                    </a:ext>
                  </a:extLst>
                </p:cNvPr>
                <p:cNvSpPr>
                  <a:spLocks/>
                </p:cNvSpPr>
                <p:nvPr/>
              </p:nvSpPr>
              <p:spPr bwMode="auto">
                <a:xfrm>
                  <a:off x="2600" y="2917"/>
                  <a:ext cx="16" cy="16"/>
                </a:xfrm>
                <a:custGeom>
                  <a:avLst/>
                  <a:gdLst>
                    <a:gd name="T0" fmla="*/ 9 w 17"/>
                    <a:gd name="T1" fmla="*/ 16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5 h 17"/>
                    <a:gd name="T14" fmla="*/ 12 w 17"/>
                    <a:gd name="T15" fmla="*/ 2 h 17"/>
                    <a:gd name="T16" fmla="*/ 9 w 17"/>
                    <a:gd name="T17" fmla="*/ 1 h 17"/>
                    <a:gd name="T18" fmla="*/ 7 w 17"/>
                    <a:gd name="T19" fmla="*/ 0 h 17"/>
                    <a:gd name="T20" fmla="*/ 6 w 17"/>
                    <a:gd name="T21" fmla="*/ 0 h 17"/>
                    <a:gd name="T22" fmla="*/ 6 w 17"/>
                    <a:gd name="T23" fmla="*/ 1 h 17"/>
                    <a:gd name="T24" fmla="*/ 2 w 17"/>
                    <a:gd name="T25" fmla="*/ 2 h 17"/>
                    <a:gd name="T26" fmla="*/ 1 w 17"/>
                    <a:gd name="T27" fmla="*/ 3 h 17"/>
                    <a:gd name="T28" fmla="*/ 0 w 17"/>
                    <a:gd name="T29" fmla="*/ 4 h 17"/>
                    <a:gd name="T30" fmla="*/ 0 w 17"/>
                    <a:gd name="T31" fmla="*/ 5 h 17"/>
                    <a:gd name="T32" fmla="*/ 0 w 17"/>
                    <a:gd name="T33" fmla="*/ 8 h 17"/>
                    <a:gd name="T34" fmla="*/ 2 w 17"/>
                    <a:gd name="T35" fmla="*/ 11 h 17"/>
                    <a:gd name="T36" fmla="*/ 3 w 17"/>
                    <a:gd name="T37" fmla="*/ 13 h 17"/>
                    <a:gd name="T38" fmla="*/ 6 w 17"/>
                    <a:gd name="T39" fmla="*/ 16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9"/>
                      </a:lnTo>
                      <a:lnTo>
                        <a:pt x="16" y="7"/>
                      </a:lnTo>
                      <a:lnTo>
                        <a:pt x="13" y="5"/>
                      </a:lnTo>
                      <a:lnTo>
                        <a:pt x="12" y="2"/>
                      </a:lnTo>
                      <a:lnTo>
                        <a:pt x="9" y="1"/>
                      </a:lnTo>
                      <a:lnTo>
                        <a:pt x="7" y="0"/>
                      </a:lnTo>
                      <a:lnTo>
                        <a:pt x="6" y="0"/>
                      </a:lnTo>
                      <a:lnTo>
                        <a:pt x="6" y="1"/>
                      </a:lnTo>
                      <a:lnTo>
                        <a:pt x="2" y="2"/>
                      </a:lnTo>
                      <a:lnTo>
                        <a:pt x="1" y="3"/>
                      </a:lnTo>
                      <a:lnTo>
                        <a:pt x="0" y="4"/>
                      </a:lnTo>
                      <a:lnTo>
                        <a:pt x="0" y="5"/>
                      </a:lnTo>
                      <a:lnTo>
                        <a:pt x="0" y="8"/>
                      </a:lnTo>
                      <a:lnTo>
                        <a:pt x="2" y="11"/>
                      </a:lnTo>
                      <a:lnTo>
                        <a:pt x="3" y="13"/>
                      </a:lnTo>
                      <a:lnTo>
                        <a:pt x="6" y="16"/>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09" name="Freeform 453">
                  <a:extLst>
                    <a:ext uri="{FF2B5EF4-FFF2-40B4-BE49-F238E27FC236}">
                      <a16:creationId xmlns:a16="http://schemas.microsoft.com/office/drawing/2014/main" id="{EF020D72-4F86-D939-5648-BC58221C562F}"/>
                    </a:ext>
                  </a:extLst>
                </p:cNvPr>
                <p:cNvSpPr>
                  <a:spLocks/>
                </p:cNvSpPr>
                <p:nvPr/>
              </p:nvSpPr>
              <p:spPr bwMode="auto">
                <a:xfrm>
                  <a:off x="2600" y="2920"/>
                  <a:ext cx="16" cy="16"/>
                </a:xfrm>
                <a:custGeom>
                  <a:avLst/>
                  <a:gdLst>
                    <a:gd name="T0" fmla="*/ 3 w 17"/>
                    <a:gd name="T1" fmla="*/ 11 h 17"/>
                    <a:gd name="T2" fmla="*/ 0 w 17"/>
                    <a:gd name="T3" fmla="*/ 7 h 17"/>
                    <a:gd name="T4" fmla="*/ 0 w 17"/>
                    <a:gd name="T5" fmla="*/ 3 h 17"/>
                    <a:gd name="T6" fmla="*/ 0 w 17"/>
                    <a:gd name="T7" fmla="*/ 2 h 17"/>
                    <a:gd name="T8" fmla="*/ 1 w 17"/>
                    <a:gd name="T9" fmla="*/ 1 h 17"/>
                    <a:gd name="T10" fmla="*/ 3 w 17"/>
                    <a:gd name="T11" fmla="*/ 0 h 17"/>
                    <a:gd name="T12" fmla="*/ 4 w 17"/>
                    <a:gd name="T13" fmla="*/ 0 h 17"/>
                    <a:gd name="T14" fmla="*/ 8 w 17"/>
                    <a:gd name="T15" fmla="*/ 0 h 17"/>
                    <a:gd name="T16" fmla="*/ 11 w 17"/>
                    <a:gd name="T17" fmla="*/ 2 h 17"/>
                    <a:gd name="T18" fmla="*/ 12 w 17"/>
                    <a:gd name="T19" fmla="*/ 4 h 17"/>
                    <a:gd name="T20" fmla="*/ 14 w 17"/>
                    <a:gd name="T21" fmla="*/ 8 h 17"/>
                    <a:gd name="T22" fmla="*/ 16 w 17"/>
                    <a:gd name="T23" fmla="*/ 12 h 17"/>
                    <a:gd name="T24" fmla="*/ 14 w 17"/>
                    <a:gd name="T25" fmla="*/ 13 h 17"/>
                    <a:gd name="T26" fmla="*/ 14 w 17"/>
                    <a:gd name="T27" fmla="*/ 14 h 17"/>
                    <a:gd name="T28" fmla="*/ 12 w 17"/>
                    <a:gd name="T29" fmla="*/ 16 h 17"/>
                    <a:gd name="T30" fmla="*/ 11 w 17"/>
                    <a:gd name="T31" fmla="*/ 16 h 17"/>
                    <a:gd name="T32" fmla="*/ 8 w 17"/>
                    <a:gd name="T33" fmla="*/ 16 h 17"/>
                    <a:gd name="T34" fmla="*/ 4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0" y="7"/>
                      </a:lnTo>
                      <a:lnTo>
                        <a:pt x="0" y="3"/>
                      </a:lnTo>
                      <a:lnTo>
                        <a:pt x="0" y="2"/>
                      </a:lnTo>
                      <a:lnTo>
                        <a:pt x="1" y="1"/>
                      </a:lnTo>
                      <a:lnTo>
                        <a:pt x="3" y="0"/>
                      </a:lnTo>
                      <a:lnTo>
                        <a:pt x="4" y="0"/>
                      </a:lnTo>
                      <a:lnTo>
                        <a:pt x="8" y="0"/>
                      </a:lnTo>
                      <a:lnTo>
                        <a:pt x="11" y="2"/>
                      </a:lnTo>
                      <a:lnTo>
                        <a:pt x="12" y="4"/>
                      </a:lnTo>
                      <a:lnTo>
                        <a:pt x="14" y="8"/>
                      </a:lnTo>
                      <a:lnTo>
                        <a:pt x="16" y="12"/>
                      </a:lnTo>
                      <a:lnTo>
                        <a:pt x="14" y="13"/>
                      </a:lnTo>
                      <a:lnTo>
                        <a:pt x="14" y="14"/>
                      </a:lnTo>
                      <a:lnTo>
                        <a:pt x="12" y="16"/>
                      </a:lnTo>
                      <a:lnTo>
                        <a:pt x="11" y="16"/>
                      </a:lnTo>
                      <a:lnTo>
                        <a:pt x="8" y="16"/>
                      </a:lnTo>
                      <a:lnTo>
                        <a:pt x="4"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10" name="Freeform 454">
                  <a:extLst>
                    <a:ext uri="{FF2B5EF4-FFF2-40B4-BE49-F238E27FC236}">
                      <a16:creationId xmlns:a16="http://schemas.microsoft.com/office/drawing/2014/main" id="{C9D252EE-7C75-250D-A964-3CF4895331C6}"/>
                    </a:ext>
                  </a:extLst>
                </p:cNvPr>
                <p:cNvSpPr>
                  <a:spLocks/>
                </p:cNvSpPr>
                <p:nvPr/>
              </p:nvSpPr>
              <p:spPr bwMode="auto">
                <a:xfrm>
                  <a:off x="2601" y="2922"/>
                  <a:ext cx="16" cy="16"/>
                </a:xfrm>
                <a:custGeom>
                  <a:avLst/>
                  <a:gdLst>
                    <a:gd name="T0" fmla="*/ 2 w 17"/>
                    <a:gd name="T1" fmla="*/ 11 h 17"/>
                    <a:gd name="T2" fmla="*/ 0 w 17"/>
                    <a:gd name="T3" fmla="*/ 9 h 17"/>
                    <a:gd name="T4" fmla="*/ 0 w 17"/>
                    <a:gd name="T5" fmla="*/ 4 h 17"/>
                    <a:gd name="T6" fmla="*/ 0 w 17"/>
                    <a:gd name="T7" fmla="*/ 2 h 17"/>
                    <a:gd name="T8" fmla="*/ 2 w 17"/>
                    <a:gd name="T9" fmla="*/ 0 h 17"/>
                    <a:gd name="T10" fmla="*/ 5 w 17"/>
                    <a:gd name="T11" fmla="*/ 0 h 17"/>
                    <a:gd name="T12" fmla="*/ 8 w 17"/>
                    <a:gd name="T13" fmla="*/ 0 h 17"/>
                    <a:gd name="T14" fmla="*/ 13 w 17"/>
                    <a:gd name="T15" fmla="*/ 6 h 17"/>
                    <a:gd name="T16" fmla="*/ 13 w 17"/>
                    <a:gd name="T17" fmla="*/ 9 h 17"/>
                    <a:gd name="T18" fmla="*/ 16 w 17"/>
                    <a:gd name="T19" fmla="*/ 11 h 17"/>
                    <a:gd name="T20" fmla="*/ 13 w 17"/>
                    <a:gd name="T21" fmla="*/ 13 h 17"/>
                    <a:gd name="T22" fmla="*/ 13 w 17"/>
                    <a:gd name="T23" fmla="*/ 16 h 17"/>
                    <a:gd name="T24" fmla="*/ 10 w 17"/>
                    <a:gd name="T25" fmla="*/ 16 h 17"/>
                    <a:gd name="T26" fmla="*/ 8 w 17"/>
                    <a:gd name="T27" fmla="*/ 16 h 17"/>
                    <a:gd name="T28" fmla="*/ 2 w 17"/>
                    <a:gd name="T29" fmla="*/ 1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2" y="11"/>
                      </a:moveTo>
                      <a:lnTo>
                        <a:pt x="0" y="9"/>
                      </a:lnTo>
                      <a:lnTo>
                        <a:pt x="0" y="4"/>
                      </a:lnTo>
                      <a:lnTo>
                        <a:pt x="0" y="2"/>
                      </a:lnTo>
                      <a:lnTo>
                        <a:pt x="2" y="0"/>
                      </a:lnTo>
                      <a:lnTo>
                        <a:pt x="5" y="0"/>
                      </a:lnTo>
                      <a:lnTo>
                        <a:pt x="8" y="0"/>
                      </a:lnTo>
                      <a:lnTo>
                        <a:pt x="13" y="6"/>
                      </a:lnTo>
                      <a:lnTo>
                        <a:pt x="13" y="9"/>
                      </a:lnTo>
                      <a:lnTo>
                        <a:pt x="16" y="11"/>
                      </a:lnTo>
                      <a:lnTo>
                        <a:pt x="13" y="13"/>
                      </a:lnTo>
                      <a:lnTo>
                        <a:pt x="13" y="16"/>
                      </a:lnTo>
                      <a:lnTo>
                        <a:pt x="10" y="16"/>
                      </a:lnTo>
                      <a:lnTo>
                        <a:pt x="8" y="16"/>
                      </a:lnTo>
                      <a:lnTo>
                        <a:pt x="2"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11" name="Freeform 455">
                  <a:extLst>
                    <a:ext uri="{FF2B5EF4-FFF2-40B4-BE49-F238E27FC236}">
                      <a16:creationId xmlns:a16="http://schemas.microsoft.com/office/drawing/2014/main" id="{DCDDAA20-741A-F5BD-3D1B-A699AB8F9547}"/>
                    </a:ext>
                  </a:extLst>
                </p:cNvPr>
                <p:cNvSpPr>
                  <a:spLocks/>
                </p:cNvSpPr>
                <p:nvPr/>
              </p:nvSpPr>
              <p:spPr bwMode="auto">
                <a:xfrm>
                  <a:off x="2608" y="2924"/>
                  <a:ext cx="15" cy="16"/>
                </a:xfrm>
                <a:custGeom>
                  <a:avLst/>
                  <a:gdLst>
                    <a:gd name="T0" fmla="*/ 10 w 17"/>
                    <a:gd name="T1" fmla="*/ 16 h 17"/>
                    <a:gd name="T2" fmla="*/ 14 w 17"/>
                    <a:gd name="T3" fmla="*/ 13 h 17"/>
                    <a:gd name="T4" fmla="*/ 14 w 17"/>
                    <a:gd name="T5" fmla="*/ 12 h 17"/>
                    <a:gd name="T6" fmla="*/ 14 w 17"/>
                    <a:gd name="T7" fmla="*/ 11 h 17"/>
                    <a:gd name="T8" fmla="*/ 16 w 17"/>
                    <a:gd name="T9" fmla="*/ 9 h 17"/>
                    <a:gd name="T10" fmla="*/ 14 w 17"/>
                    <a:gd name="T11" fmla="*/ 7 h 17"/>
                    <a:gd name="T12" fmla="*/ 14 w 17"/>
                    <a:gd name="T13" fmla="*/ 5 h 17"/>
                    <a:gd name="T14" fmla="*/ 11 w 17"/>
                    <a:gd name="T15" fmla="*/ 2 h 17"/>
                    <a:gd name="T16" fmla="*/ 10 w 17"/>
                    <a:gd name="T17" fmla="*/ 1 h 17"/>
                    <a:gd name="T18" fmla="*/ 8 w 17"/>
                    <a:gd name="T19" fmla="*/ 0 h 17"/>
                    <a:gd name="T20" fmla="*/ 6 w 17"/>
                    <a:gd name="T21" fmla="*/ 0 h 17"/>
                    <a:gd name="T22" fmla="*/ 5 w 17"/>
                    <a:gd name="T23" fmla="*/ 0 h 17"/>
                    <a:gd name="T24" fmla="*/ 2 w 17"/>
                    <a:gd name="T25" fmla="*/ 2 h 17"/>
                    <a:gd name="T26" fmla="*/ 1 w 17"/>
                    <a:gd name="T27" fmla="*/ 3 h 17"/>
                    <a:gd name="T28" fmla="*/ 1 w 17"/>
                    <a:gd name="T29" fmla="*/ 4 h 17"/>
                    <a:gd name="T30" fmla="*/ 0 w 17"/>
                    <a:gd name="T31" fmla="*/ 5 h 17"/>
                    <a:gd name="T32" fmla="*/ 1 w 17"/>
                    <a:gd name="T33" fmla="*/ 8 h 17"/>
                    <a:gd name="T34" fmla="*/ 2 w 17"/>
                    <a:gd name="T35" fmla="*/ 11 h 17"/>
                    <a:gd name="T36" fmla="*/ 4 w 17"/>
                    <a:gd name="T37" fmla="*/ 13 h 17"/>
                    <a:gd name="T38" fmla="*/ 6 w 17"/>
                    <a:gd name="T39" fmla="*/ 16 h 17"/>
                    <a:gd name="T40" fmla="*/ 8 w 17"/>
                    <a:gd name="T41" fmla="*/ 16 h 17"/>
                    <a:gd name="T42" fmla="*/ 9 w 17"/>
                    <a:gd name="T43" fmla="*/ 16 h 17"/>
                    <a:gd name="T44" fmla="*/ 1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6"/>
                      </a:moveTo>
                      <a:lnTo>
                        <a:pt x="14" y="13"/>
                      </a:lnTo>
                      <a:lnTo>
                        <a:pt x="14" y="12"/>
                      </a:lnTo>
                      <a:lnTo>
                        <a:pt x="14" y="11"/>
                      </a:lnTo>
                      <a:lnTo>
                        <a:pt x="16" y="9"/>
                      </a:lnTo>
                      <a:lnTo>
                        <a:pt x="14" y="7"/>
                      </a:lnTo>
                      <a:lnTo>
                        <a:pt x="14" y="5"/>
                      </a:lnTo>
                      <a:lnTo>
                        <a:pt x="11" y="2"/>
                      </a:lnTo>
                      <a:lnTo>
                        <a:pt x="10" y="1"/>
                      </a:lnTo>
                      <a:lnTo>
                        <a:pt x="8" y="0"/>
                      </a:lnTo>
                      <a:lnTo>
                        <a:pt x="6" y="0"/>
                      </a:lnTo>
                      <a:lnTo>
                        <a:pt x="5" y="0"/>
                      </a:lnTo>
                      <a:lnTo>
                        <a:pt x="2" y="2"/>
                      </a:lnTo>
                      <a:lnTo>
                        <a:pt x="1" y="3"/>
                      </a:lnTo>
                      <a:lnTo>
                        <a:pt x="1" y="4"/>
                      </a:lnTo>
                      <a:lnTo>
                        <a:pt x="0" y="5"/>
                      </a:lnTo>
                      <a:lnTo>
                        <a:pt x="1" y="8"/>
                      </a:lnTo>
                      <a:lnTo>
                        <a:pt x="2" y="11"/>
                      </a:lnTo>
                      <a:lnTo>
                        <a:pt x="4" y="13"/>
                      </a:lnTo>
                      <a:lnTo>
                        <a:pt x="6" y="16"/>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12" name="Freeform 456">
                  <a:extLst>
                    <a:ext uri="{FF2B5EF4-FFF2-40B4-BE49-F238E27FC236}">
                      <a16:creationId xmlns:a16="http://schemas.microsoft.com/office/drawing/2014/main" id="{EBB5C496-07B2-1B8C-F043-E0FE23DB9229}"/>
                    </a:ext>
                  </a:extLst>
                </p:cNvPr>
                <p:cNvSpPr>
                  <a:spLocks/>
                </p:cNvSpPr>
                <p:nvPr/>
              </p:nvSpPr>
              <p:spPr bwMode="auto">
                <a:xfrm>
                  <a:off x="2608" y="2925"/>
                  <a:ext cx="15" cy="16"/>
                </a:xfrm>
                <a:custGeom>
                  <a:avLst/>
                  <a:gdLst>
                    <a:gd name="T0" fmla="*/ 3 w 17"/>
                    <a:gd name="T1" fmla="*/ 11 h 17"/>
                    <a:gd name="T2" fmla="*/ 1 w 17"/>
                    <a:gd name="T3" fmla="*/ 7 h 17"/>
                    <a:gd name="T4" fmla="*/ 0 w 17"/>
                    <a:gd name="T5" fmla="*/ 3 h 17"/>
                    <a:gd name="T6" fmla="*/ 1 w 17"/>
                    <a:gd name="T7" fmla="*/ 2 h 17"/>
                    <a:gd name="T8" fmla="*/ 1 w 17"/>
                    <a:gd name="T9" fmla="*/ 1 h 17"/>
                    <a:gd name="T10" fmla="*/ 3 w 17"/>
                    <a:gd name="T11" fmla="*/ 0 h 17"/>
                    <a:gd name="T12" fmla="*/ 6 w 17"/>
                    <a:gd name="T13" fmla="*/ 0 h 17"/>
                    <a:gd name="T14" fmla="*/ 9 w 17"/>
                    <a:gd name="T15" fmla="*/ 0 h 17"/>
                    <a:gd name="T16" fmla="*/ 11 w 17"/>
                    <a:gd name="T17" fmla="*/ 2 h 17"/>
                    <a:gd name="T18" fmla="*/ 14 w 17"/>
                    <a:gd name="T19" fmla="*/ 4 h 17"/>
                    <a:gd name="T20" fmla="*/ 16 w 17"/>
                    <a:gd name="T21" fmla="*/ 8 h 17"/>
                    <a:gd name="T22" fmla="*/ 16 w 17"/>
                    <a:gd name="T23" fmla="*/ 11 h 17"/>
                    <a:gd name="T24" fmla="*/ 16 w 17"/>
                    <a:gd name="T25" fmla="*/ 13 h 17"/>
                    <a:gd name="T26" fmla="*/ 16 w 17"/>
                    <a:gd name="T27" fmla="*/ 14 h 17"/>
                    <a:gd name="T28" fmla="*/ 14 w 17"/>
                    <a:gd name="T29" fmla="*/ 16 h 17"/>
                    <a:gd name="T30" fmla="*/ 11 w 17"/>
                    <a:gd name="T31" fmla="*/ 16 h 17"/>
                    <a:gd name="T32" fmla="*/ 9 w 17"/>
                    <a:gd name="T33" fmla="*/ 16 h 17"/>
                    <a:gd name="T34" fmla="*/ 6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1" y="7"/>
                      </a:lnTo>
                      <a:lnTo>
                        <a:pt x="0" y="3"/>
                      </a:lnTo>
                      <a:lnTo>
                        <a:pt x="1" y="2"/>
                      </a:lnTo>
                      <a:lnTo>
                        <a:pt x="1" y="1"/>
                      </a:lnTo>
                      <a:lnTo>
                        <a:pt x="3" y="0"/>
                      </a:lnTo>
                      <a:lnTo>
                        <a:pt x="6" y="0"/>
                      </a:lnTo>
                      <a:lnTo>
                        <a:pt x="9" y="0"/>
                      </a:lnTo>
                      <a:lnTo>
                        <a:pt x="11" y="2"/>
                      </a:lnTo>
                      <a:lnTo>
                        <a:pt x="14" y="4"/>
                      </a:lnTo>
                      <a:lnTo>
                        <a:pt x="16" y="8"/>
                      </a:lnTo>
                      <a:lnTo>
                        <a:pt x="16" y="11"/>
                      </a:lnTo>
                      <a:lnTo>
                        <a:pt x="16" y="13"/>
                      </a:lnTo>
                      <a:lnTo>
                        <a:pt x="16" y="14"/>
                      </a:lnTo>
                      <a:lnTo>
                        <a:pt x="14" y="16"/>
                      </a:lnTo>
                      <a:lnTo>
                        <a:pt x="11" y="16"/>
                      </a:lnTo>
                      <a:lnTo>
                        <a:pt x="9" y="16"/>
                      </a:lnTo>
                      <a:lnTo>
                        <a:pt x="6"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13" name="Freeform 457">
                  <a:extLst>
                    <a:ext uri="{FF2B5EF4-FFF2-40B4-BE49-F238E27FC236}">
                      <a16:creationId xmlns:a16="http://schemas.microsoft.com/office/drawing/2014/main" id="{D5C69ABE-CAE8-682A-61A1-85E584C410AD}"/>
                    </a:ext>
                  </a:extLst>
                </p:cNvPr>
                <p:cNvSpPr>
                  <a:spLocks/>
                </p:cNvSpPr>
                <p:nvPr/>
              </p:nvSpPr>
              <p:spPr bwMode="auto">
                <a:xfrm>
                  <a:off x="2610" y="2927"/>
                  <a:ext cx="16" cy="16"/>
                </a:xfrm>
                <a:custGeom>
                  <a:avLst/>
                  <a:gdLst>
                    <a:gd name="T0" fmla="*/ 3 w 17"/>
                    <a:gd name="T1" fmla="*/ 10 h 17"/>
                    <a:gd name="T2" fmla="*/ 3 w 17"/>
                    <a:gd name="T3" fmla="*/ 8 h 17"/>
                    <a:gd name="T4" fmla="*/ 0 w 17"/>
                    <a:gd name="T5" fmla="*/ 5 h 17"/>
                    <a:gd name="T6" fmla="*/ 3 w 17"/>
                    <a:gd name="T7" fmla="*/ 2 h 17"/>
                    <a:gd name="T8" fmla="*/ 3 w 17"/>
                    <a:gd name="T9" fmla="*/ 0 h 17"/>
                    <a:gd name="T10" fmla="*/ 9 w 17"/>
                    <a:gd name="T11" fmla="*/ 0 h 17"/>
                    <a:gd name="T12" fmla="*/ 12 w 17"/>
                    <a:gd name="T13" fmla="*/ 8 h 17"/>
                    <a:gd name="T14" fmla="*/ 16 w 17"/>
                    <a:gd name="T15" fmla="*/ 8 h 17"/>
                    <a:gd name="T16" fmla="*/ 16 w 17"/>
                    <a:gd name="T17" fmla="*/ 13 h 17"/>
                    <a:gd name="T18" fmla="*/ 16 w 17"/>
                    <a:gd name="T19" fmla="*/ 16 h 17"/>
                    <a:gd name="T20" fmla="*/ 12 w 17"/>
                    <a:gd name="T21" fmla="*/ 16 h 17"/>
                    <a:gd name="T22" fmla="*/ 9 w 17"/>
                    <a:gd name="T23" fmla="*/ 16 h 17"/>
                    <a:gd name="T24" fmla="*/ 3 w 17"/>
                    <a:gd name="T25" fmla="*/ 1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10"/>
                      </a:moveTo>
                      <a:lnTo>
                        <a:pt x="3" y="8"/>
                      </a:lnTo>
                      <a:lnTo>
                        <a:pt x="0" y="5"/>
                      </a:lnTo>
                      <a:lnTo>
                        <a:pt x="3" y="2"/>
                      </a:lnTo>
                      <a:lnTo>
                        <a:pt x="3" y="0"/>
                      </a:lnTo>
                      <a:lnTo>
                        <a:pt x="9" y="0"/>
                      </a:lnTo>
                      <a:lnTo>
                        <a:pt x="12" y="8"/>
                      </a:lnTo>
                      <a:lnTo>
                        <a:pt x="16" y="8"/>
                      </a:lnTo>
                      <a:lnTo>
                        <a:pt x="16" y="13"/>
                      </a:lnTo>
                      <a:lnTo>
                        <a:pt x="16" y="16"/>
                      </a:lnTo>
                      <a:lnTo>
                        <a:pt x="12" y="16"/>
                      </a:lnTo>
                      <a:lnTo>
                        <a:pt x="9" y="16"/>
                      </a:lnTo>
                      <a:lnTo>
                        <a:pt x="3"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14" name="Freeform 458">
                  <a:extLst>
                    <a:ext uri="{FF2B5EF4-FFF2-40B4-BE49-F238E27FC236}">
                      <a16:creationId xmlns:a16="http://schemas.microsoft.com/office/drawing/2014/main" id="{6F340B2A-8276-8C90-42EA-BC0488F08218}"/>
                    </a:ext>
                  </a:extLst>
                </p:cNvPr>
                <p:cNvSpPr>
                  <a:spLocks/>
                </p:cNvSpPr>
                <p:nvPr/>
              </p:nvSpPr>
              <p:spPr bwMode="auto">
                <a:xfrm>
                  <a:off x="2596" y="2920"/>
                  <a:ext cx="15" cy="16"/>
                </a:xfrm>
                <a:custGeom>
                  <a:avLst/>
                  <a:gdLst>
                    <a:gd name="T0" fmla="*/ 9 w 17"/>
                    <a:gd name="T1" fmla="*/ 16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5 h 17"/>
                    <a:gd name="T14" fmla="*/ 12 w 17"/>
                    <a:gd name="T15" fmla="*/ 2 h 17"/>
                    <a:gd name="T16" fmla="*/ 8 w 17"/>
                    <a:gd name="T17" fmla="*/ 1 h 17"/>
                    <a:gd name="T18" fmla="*/ 7 w 17"/>
                    <a:gd name="T19" fmla="*/ 0 h 17"/>
                    <a:gd name="T20" fmla="*/ 6 w 17"/>
                    <a:gd name="T21" fmla="*/ 0 h 17"/>
                    <a:gd name="T22" fmla="*/ 4 w 17"/>
                    <a:gd name="T23" fmla="*/ 1 h 17"/>
                    <a:gd name="T24" fmla="*/ 1 w 17"/>
                    <a:gd name="T25" fmla="*/ 2 h 17"/>
                    <a:gd name="T26" fmla="*/ 0 w 17"/>
                    <a:gd name="T27" fmla="*/ 3 h 17"/>
                    <a:gd name="T28" fmla="*/ 0 w 17"/>
                    <a:gd name="T29" fmla="*/ 4 h 17"/>
                    <a:gd name="T30" fmla="*/ 0 w 17"/>
                    <a:gd name="T31" fmla="*/ 6 h 17"/>
                    <a:gd name="T32" fmla="*/ 0 w 17"/>
                    <a:gd name="T33" fmla="*/ 8 h 17"/>
                    <a:gd name="T34" fmla="*/ 1 w 17"/>
                    <a:gd name="T35" fmla="*/ 11 h 17"/>
                    <a:gd name="T36" fmla="*/ 3 w 17"/>
                    <a:gd name="T37" fmla="*/ 13 h 17"/>
                    <a:gd name="T38" fmla="*/ 4 w 17"/>
                    <a:gd name="T39" fmla="*/ 16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9"/>
                      </a:lnTo>
                      <a:lnTo>
                        <a:pt x="16" y="7"/>
                      </a:lnTo>
                      <a:lnTo>
                        <a:pt x="13" y="5"/>
                      </a:lnTo>
                      <a:lnTo>
                        <a:pt x="12" y="2"/>
                      </a:lnTo>
                      <a:lnTo>
                        <a:pt x="8" y="1"/>
                      </a:lnTo>
                      <a:lnTo>
                        <a:pt x="7" y="0"/>
                      </a:lnTo>
                      <a:lnTo>
                        <a:pt x="6" y="0"/>
                      </a:lnTo>
                      <a:lnTo>
                        <a:pt x="4" y="1"/>
                      </a:lnTo>
                      <a:lnTo>
                        <a:pt x="1" y="2"/>
                      </a:lnTo>
                      <a:lnTo>
                        <a:pt x="0" y="3"/>
                      </a:lnTo>
                      <a:lnTo>
                        <a:pt x="0" y="4"/>
                      </a:lnTo>
                      <a:lnTo>
                        <a:pt x="0" y="6"/>
                      </a:lnTo>
                      <a:lnTo>
                        <a:pt x="0" y="8"/>
                      </a:lnTo>
                      <a:lnTo>
                        <a:pt x="1" y="11"/>
                      </a:lnTo>
                      <a:lnTo>
                        <a:pt x="3" y="13"/>
                      </a:lnTo>
                      <a:lnTo>
                        <a:pt x="4" y="16"/>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15" name="Freeform 459">
                  <a:extLst>
                    <a:ext uri="{FF2B5EF4-FFF2-40B4-BE49-F238E27FC236}">
                      <a16:creationId xmlns:a16="http://schemas.microsoft.com/office/drawing/2014/main" id="{CF48EC2A-DF12-C787-C42A-4FE65E11EA0E}"/>
                    </a:ext>
                  </a:extLst>
                </p:cNvPr>
                <p:cNvSpPr>
                  <a:spLocks/>
                </p:cNvSpPr>
                <p:nvPr/>
              </p:nvSpPr>
              <p:spPr bwMode="auto">
                <a:xfrm>
                  <a:off x="2596" y="2922"/>
                  <a:ext cx="15" cy="16"/>
                </a:xfrm>
                <a:custGeom>
                  <a:avLst/>
                  <a:gdLst>
                    <a:gd name="T0" fmla="*/ 1 w 17"/>
                    <a:gd name="T1" fmla="*/ 11 h 17"/>
                    <a:gd name="T2" fmla="*/ 0 w 17"/>
                    <a:gd name="T3" fmla="*/ 7 h 17"/>
                    <a:gd name="T4" fmla="*/ 0 w 17"/>
                    <a:gd name="T5" fmla="*/ 4 h 17"/>
                    <a:gd name="T6" fmla="*/ 0 w 17"/>
                    <a:gd name="T7" fmla="*/ 2 h 17"/>
                    <a:gd name="T8" fmla="*/ 0 w 17"/>
                    <a:gd name="T9" fmla="*/ 1 h 17"/>
                    <a:gd name="T10" fmla="*/ 1 w 17"/>
                    <a:gd name="T11" fmla="*/ 0 h 17"/>
                    <a:gd name="T12" fmla="*/ 4 w 17"/>
                    <a:gd name="T13" fmla="*/ 0 h 17"/>
                    <a:gd name="T14" fmla="*/ 6 w 17"/>
                    <a:gd name="T15" fmla="*/ 1 h 17"/>
                    <a:gd name="T16" fmla="*/ 11 w 17"/>
                    <a:gd name="T17" fmla="*/ 3 h 17"/>
                    <a:gd name="T18" fmla="*/ 12 w 17"/>
                    <a:gd name="T19" fmla="*/ 4 h 17"/>
                    <a:gd name="T20" fmla="*/ 14 w 17"/>
                    <a:gd name="T21" fmla="*/ 8 h 17"/>
                    <a:gd name="T22" fmla="*/ 16 w 17"/>
                    <a:gd name="T23" fmla="*/ 12 h 17"/>
                    <a:gd name="T24" fmla="*/ 14 w 17"/>
                    <a:gd name="T25" fmla="*/ 13 h 17"/>
                    <a:gd name="T26" fmla="*/ 14 w 17"/>
                    <a:gd name="T27" fmla="*/ 14 h 17"/>
                    <a:gd name="T28" fmla="*/ 12 w 17"/>
                    <a:gd name="T29" fmla="*/ 16 h 17"/>
                    <a:gd name="T30" fmla="*/ 11 w 17"/>
                    <a:gd name="T31" fmla="*/ 16 h 17"/>
                    <a:gd name="T32" fmla="*/ 6 w 17"/>
                    <a:gd name="T33" fmla="*/ 16 h 17"/>
                    <a:gd name="T34" fmla="*/ 4 w 17"/>
                    <a:gd name="T35" fmla="*/ 13 h 17"/>
                    <a:gd name="T36" fmla="*/ 1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 y="11"/>
                      </a:moveTo>
                      <a:lnTo>
                        <a:pt x="0" y="7"/>
                      </a:lnTo>
                      <a:lnTo>
                        <a:pt x="0" y="4"/>
                      </a:lnTo>
                      <a:lnTo>
                        <a:pt x="0" y="2"/>
                      </a:lnTo>
                      <a:lnTo>
                        <a:pt x="0" y="1"/>
                      </a:lnTo>
                      <a:lnTo>
                        <a:pt x="1" y="0"/>
                      </a:lnTo>
                      <a:lnTo>
                        <a:pt x="4" y="0"/>
                      </a:lnTo>
                      <a:lnTo>
                        <a:pt x="6" y="1"/>
                      </a:lnTo>
                      <a:lnTo>
                        <a:pt x="11" y="3"/>
                      </a:lnTo>
                      <a:lnTo>
                        <a:pt x="12" y="4"/>
                      </a:lnTo>
                      <a:lnTo>
                        <a:pt x="14" y="8"/>
                      </a:lnTo>
                      <a:lnTo>
                        <a:pt x="16" y="12"/>
                      </a:lnTo>
                      <a:lnTo>
                        <a:pt x="14" y="13"/>
                      </a:lnTo>
                      <a:lnTo>
                        <a:pt x="14" y="14"/>
                      </a:lnTo>
                      <a:lnTo>
                        <a:pt x="12" y="16"/>
                      </a:lnTo>
                      <a:lnTo>
                        <a:pt x="11" y="16"/>
                      </a:lnTo>
                      <a:lnTo>
                        <a:pt x="6" y="16"/>
                      </a:lnTo>
                      <a:lnTo>
                        <a:pt x="4"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16" name="Freeform 460">
                  <a:extLst>
                    <a:ext uri="{FF2B5EF4-FFF2-40B4-BE49-F238E27FC236}">
                      <a16:creationId xmlns:a16="http://schemas.microsoft.com/office/drawing/2014/main" id="{253F78F0-B9B6-F567-0F17-2CC80306245B}"/>
                    </a:ext>
                  </a:extLst>
                </p:cNvPr>
                <p:cNvSpPr>
                  <a:spLocks/>
                </p:cNvSpPr>
                <p:nvPr/>
              </p:nvSpPr>
              <p:spPr bwMode="auto">
                <a:xfrm>
                  <a:off x="2604" y="2926"/>
                  <a:ext cx="16" cy="16"/>
                </a:xfrm>
                <a:custGeom>
                  <a:avLst/>
                  <a:gdLst>
                    <a:gd name="T0" fmla="*/ 10 w 17"/>
                    <a:gd name="T1" fmla="*/ 16 h 17"/>
                    <a:gd name="T2" fmla="*/ 13 w 17"/>
                    <a:gd name="T3" fmla="*/ 13 h 17"/>
                    <a:gd name="T4" fmla="*/ 13 w 17"/>
                    <a:gd name="T5" fmla="*/ 12 h 17"/>
                    <a:gd name="T6" fmla="*/ 14 w 17"/>
                    <a:gd name="T7" fmla="*/ 12 h 17"/>
                    <a:gd name="T8" fmla="*/ 16 w 17"/>
                    <a:gd name="T9" fmla="*/ 9 h 17"/>
                    <a:gd name="T10" fmla="*/ 14 w 17"/>
                    <a:gd name="T11" fmla="*/ 7 h 17"/>
                    <a:gd name="T12" fmla="*/ 13 w 17"/>
                    <a:gd name="T13" fmla="*/ 5 h 17"/>
                    <a:gd name="T14" fmla="*/ 11 w 17"/>
                    <a:gd name="T15" fmla="*/ 2 h 17"/>
                    <a:gd name="T16" fmla="*/ 10 w 17"/>
                    <a:gd name="T17" fmla="*/ 1 h 17"/>
                    <a:gd name="T18" fmla="*/ 6 w 17"/>
                    <a:gd name="T19" fmla="*/ 0 h 17"/>
                    <a:gd name="T20" fmla="*/ 5 w 17"/>
                    <a:gd name="T21" fmla="*/ 0 h 17"/>
                    <a:gd name="T22" fmla="*/ 5 w 17"/>
                    <a:gd name="T23" fmla="*/ 1 h 17"/>
                    <a:gd name="T24" fmla="*/ 2 w 17"/>
                    <a:gd name="T25" fmla="*/ 2 h 17"/>
                    <a:gd name="T26" fmla="*/ 1 w 17"/>
                    <a:gd name="T27" fmla="*/ 3 h 17"/>
                    <a:gd name="T28" fmla="*/ 1 w 17"/>
                    <a:gd name="T29" fmla="*/ 4 h 17"/>
                    <a:gd name="T30" fmla="*/ 0 w 17"/>
                    <a:gd name="T31" fmla="*/ 5 h 17"/>
                    <a:gd name="T32" fmla="*/ 1 w 17"/>
                    <a:gd name="T33" fmla="*/ 8 h 17"/>
                    <a:gd name="T34" fmla="*/ 2 w 17"/>
                    <a:gd name="T35" fmla="*/ 11 h 17"/>
                    <a:gd name="T36" fmla="*/ 3 w 17"/>
                    <a:gd name="T37" fmla="*/ 13 h 17"/>
                    <a:gd name="T38" fmla="*/ 5 w 17"/>
                    <a:gd name="T39" fmla="*/ 16 h 17"/>
                    <a:gd name="T40" fmla="*/ 8 w 17"/>
                    <a:gd name="T41" fmla="*/ 16 h 17"/>
                    <a:gd name="T42" fmla="*/ 9 w 17"/>
                    <a:gd name="T43" fmla="*/ 16 h 17"/>
                    <a:gd name="T44" fmla="*/ 1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6"/>
                      </a:moveTo>
                      <a:lnTo>
                        <a:pt x="13" y="13"/>
                      </a:lnTo>
                      <a:lnTo>
                        <a:pt x="13" y="12"/>
                      </a:lnTo>
                      <a:lnTo>
                        <a:pt x="14" y="12"/>
                      </a:lnTo>
                      <a:lnTo>
                        <a:pt x="16" y="9"/>
                      </a:lnTo>
                      <a:lnTo>
                        <a:pt x="14" y="7"/>
                      </a:lnTo>
                      <a:lnTo>
                        <a:pt x="13" y="5"/>
                      </a:lnTo>
                      <a:lnTo>
                        <a:pt x="11" y="2"/>
                      </a:lnTo>
                      <a:lnTo>
                        <a:pt x="10" y="1"/>
                      </a:lnTo>
                      <a:lnTo>
                        <a:pt x="6" y="0"/>
                      </a:lnTo>
                      <a:lnTo>
                        <a:pt x="5" y="0"/>
                      </a:lnTo>
                      <a:lnTo>
                        <a:pt x="5" y="1"/>
                      </a:lnTo>
                      <a:lnTo>
                        <a:pt x="2" y="2"/>
                      </a:lnTo>
                      <a:lnTo>
                        <a:pt x="1" y="3"/>
                      </a:lnTo>
                      <a:lnTo>
                        <a:pt x="1" y="4"/>
                      </a:lnTo>
                      <a:lnTo>
                        <a:pt x="0" y="5"/>
                      </a:lnTo>
                      <a:lnTo>
                        <a:pt x="1" y="8"/>
                      </a:lnTo>
                      <a:lnTo>
                        <a:pt x="2" y="11"/>
                      </a:lnTo>
                      <a:lnTo>
                        <a:pt x="3" y="13"/>
                      </a:lnTo>
                      <a:lnTo>
                        <a:pt x="5" y="16"/>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17" name="Freeform 461">
                  <a:extLst>
                    <a:ext uri="{FF2B5EF4-FFF2-40B4-BE49-F238E27FC236}">
                      <a16:creationId xmlns:a16="http://schemas.microsoft.com/office/drawing/2014/main" id="{30C00E5D-C1F0-5707-A2EF-D8B70D843984}"/>
                    </a:ext>
                  </a:extLst>
                </p:cNvPr>
                <p:cNvSpPr>
                  <a:spLocks/>
                </p:cNvSpPr>
                <p:nvPr/>
              </p:nvSpPr>
              <p:spPr bwMode="auto">
                <a:xfrm>
                  <a:off x="2604" y="2927"/>
                  <a:ext cx="16" cy="16"/>
                </a:xfrm>
                <a:custGeom>
                  <a:avLst/>
                  <a:gdLst>
                    <a:gd name="T0" fmla="*/ 3 w 17"/>
                    <a:gd name="T1" fmla="*/ 11 h 17"/>
                    <a:gd name="T2" fmla="*/ 1 w 17"/>
                    <a:gd name="T3" fmla="*/ 7 h 17"/>
                    <a:gd name="T4" fmla="*/ 0 w 17"/>
                    <a:gd name="T5" fmla="*/ 3 h 17"/>
                    <a:gd name="T6" fmla="*/ 1 w 17"/>
                    <a:gd name="T7" fmla="*/ 2 h 17"/>
                    <a:gd name="T8" fmla="*/ 1 w 17"/>
                    <a:gd name="T9" fmla="*/ 1 h 17"/>
                    <a:gd name="T10" fmla="*/ 3 w 17"/>
                    <a:gd name="T11" fmla="*/ 0 h 17"/>
                    <a:gd name="T12" fmla="*/ 4 w 17"/>
                    <a:gd name="T13" fmla="*/ 0 h 17"/>
                    <a:gd name="T14" fmla="*/ 8 w 17"/>
                    <a:gd name="T15" fmla="*/ 0 h 17"/>
                    <a:gd name="T16" fmla="*/ 11 w 17"/>
                    <a:gd name="T17" fmla="*/ 2 h 17"/>
                    <a:gd name="T18" fmla="*/ 14 w 17"/>
                    <a:gd name="T19" fmla="*/ 4 h 17"/>
                    <a:gd name="T20" fmla="*/ 16 w 17"/>
                    <a:gd name="T21" fmla="*/ 8 h 17"/>
                    <a:gd name="T22" fmla="*/ 16 w 17"/>
                    <a:gd name="T23" fmla="*/ 12 h 17"/>
                    <a:gd name="T24" fmla="*/ 16 w 17"/>
                    <a:gd name="T25" fmla="*/ 13 h 17"/>
                    <a:gd name="T26" fmla="*/ 14 w 17"/>
                    <a:gd name="T27" fmla="*/ 14 h 17"/>
                    <a:gd name="T28" fmla="*/ 14 w 17"/>
                    <a:gd name="T29" fmla="*/ 16 h 17"/>
                    <a:gd name="T30" fmla="*/ 11 w 17"/>
                    <a:gd name="T31" fmla="*/ 16 h 17"/>
                    <a:gd name="T32" fmla="*/ 8 w 17"/>
                    <a:gd name="T33" fmla="*/ 16 h 17"/>
                    <a:gd name="T34" fmla="*/ 4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1" y="7"/>
                      </a:lnTo>
                      <a:lnTo>
                        <a:pt x="0" y="3"/>
                      </a:lnTo>
                      <a:lnTo>
                        <a:pt x="1" y="2"/>
                      </a:lnTo>
                      <a:lnTo>
                        <a:pt x="1" y="1"/>
                      </a:lnTo>
                      <a:lnTo>
                        <a:pt x="3" y="0"/>
                      </a:lnTo>
                      <a:lnTo>
                        <a:pt x="4" y="0"/>
                      </a:lnTo>
                      <a:lnTo>
                        <a:pt x="8" y="0"/>
                      </a:lnTo>
                      <a:lnTo>
                        <a:pt x="11" y="2"/>
                      </a:lnTo>
                      <a:lnTo>
                        <a:pt x="14" y="4"/>
                      </a:lnTo>
                      <a:lnTo>
                        <a:pt x="16" y="8"/>
                      </a:lnTo>
                      <a:lnTo>
                        <a:pt x="16" y="12"/>
                      </a:lnTo>
                      <a:lnTo>
                        <a:pt x="16" y="13"/>
                      </a:lnTo>
                      <a:lnTo>
                        <a:pt x="14" y="14"/>
                      </a:lnTo>
                      <a:lnTo>
                        <a:pt x="14" y="16"/>
                      </a:lnTo>
                      <a:lnTo>
                        <a:pt x="11" y="16"/>
                      </a:lnTo>
                      <a:lnTo>
                        <a:pt x="8" y="16"/>
                      </a:lnTo>
                      <a:lnTo>
                        <a:pt x="4"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18" name="Freeform 462">
                  <a:extLst>
                    <a:ext uri="{FF2B5EF4-FFF2-40B4-BE49-F238E27FC236}">
                      <a16:creationId xmlns:a16="http://schemas.microsoft.com/office/drawing/2014/main" id="{A2D8FDFA-FC54-6A59-00DD-60A0FBE12151}"/>
                    </a:ext>
                  </a:extLst>
                </p:cNvPr>
                <p:cNvSpPr>
                  <a:spLocks/>
                </p:cNvSpPr>
                <p:nvPr/>
              </p:nvSpPr>
              <p:spPr bwMode="auto">
                <a:xfrm>
                  <a:off x="2587" y="2873"/>
                  <a:ext cx="112" cy="67"/>
                </a:xfrm>
                <a:custGeom>
                  <a:avLst/>
                  <a:gdLst>
                    <a:gd name="T0" fmla="*/ 0 w 123"/>
                    <a:gd name="T1" fmla="*/ 13 h 70"/>
                    <a:gd name="T2" fmla="*/ 24 w 123"/>
                    <a:gd name="T3" fmla="*/ 0 h 70"/>
                    <a:gd name="T4" fmla="*/ 122 w 123"/>
                    <a:gd name="T5" fmla="*/ 54 h 70"/>
                    <a:gd name="T6" fmla="*/ 96 w 123"/>
                    <a:gd name="T7" fmla="*/ 69 h 70"/>
                    <a:gd name="T8" fmla="*/ 0 w 123"/>
                    <a:gd name="T9" fmla="*/ 13 h 70"/>
                    <a:gd name="T10" fmla="*/ 0 60000 65536"/>
                    <a:gd name="T11" fmla="*/ 0 60000 65536"/>
                    <a:gd name="T12" fmla="*/ 0 60000 65536"/>
                    <a:gd name="T13" fmla="*/ 0 60000 65536"/>
                    <a:gd name="T14" fmla="*/ 0 60000 65536"/>
                    <a:gd name="T15" fmla="*/ 0 w 123"/>
                    <a:gd name="T16" fmla="*/ 0 h 70"/>
                    <a:gd name="T17" fmla="*/ 123 w 123"/>
                    <a:gd name="T18" fmla="*/ 70 h 70"/>
                  </a:gdLst>
                  <a:ahLst/>
                  <a:cxnLst>
                    <a:cxn ang="T10">
                      <a:pos x="T0" y="T1"/>
                    </a:cxn>
                    <a:cxn ang="T11">
                      <a:pos x="T2" y="T3"/>
                    </a:cxn>
                    <a:cxn ang="T12">
                      <a:pos x="T4" y="T5"/>
                    </a:cxn>
                    <a:cxn ang="T13">
                      <a:pos x="T6" y="T7"/>
                    </a:cxn>
                    <a:cxn ang="T14">
                      <a:pos x="T8" y="T9"/>
                    </a:cxn>
                  </a:cxnLst>
                  <a:rect l="T15" t="T16" r="T17" b="T18"/>
                  <a:pathLst>
                    <a:path w="123" h="70">
                      <a:moveTo>
                        <a:pt x="0" y="13"/>
                      </a:moveTo>
                      <a:lnTo>
                        <a:pt x="24" y="0"/>
                      </a:lnTo>
                      <a:lnTo>
                        <a:pt x="122" y="54"/>
                      </a:lnTo>
                      <a:lnTo>
                        <a:pt x="96" y="69"/>
                      </a:lnTo>
                      <a:lnTo>
                        <a:pt x="0" y="13"/>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19" name="Freeform 463">
                  <a:extLst>
                    <a:ext uri="{FF2B5EF4-FFF2-40B4-BE49-F238E27FC236}">
                      <a16:creationId xmlns:a16="http://schemas.microsoft.com/office/drawing/2014/main" id="{7C15FE20-1C00-7E1A-D03A-31A4ED381E0A}"/>
                    </a:ext>
                  </a:extLst>
                </p:cNvPr>
                <p:cNvSpPr>
                  <a:spLocks/>
                </p:cNvSpPr>
                <p:nvPr/>
              </p:nvSpPr>
              <p:spPr bwMode="auto">
                <a:xfrm>
                  <a:off x="2587" y="2885"/>
                  <a:ext cx="89" cy="82"/>
                </a:xfrm>
                <a:custGeom>
                  <a:avLst/>
                  <a:gdLst>
                    <a:gd name="T0" fmla="*/ 0 w 97"/>
                    <a:gd name="T1" fmla="*/ 0 h 87"/>
                    <a:gd name="T2" fmla="*/ 96 w 97"/>
                    <a:gd name="T3" fmla="*/ 57 h 87"/>
                    <a:gd name="T4" fmla="*/ 96 w 97"/>
                    <a:gd name="T5" fmla="*/ 86 h 87"/>
                    <a:gd name="T6" fmla="*/ 0 w 97"/>
                    <a:gd name="T7" fmla="*/ 28 h 87"/>
                    <a:gd name="T8" fmla="*/ 0 w 97"/>
                    <a:gd name="T9" fmla="*/ 0 h 87"/>
                    <a:gd name="T10" fmla="*/ 0 60000 65536"/>
                    <a:gd name="T11" fmla="*/ 0 60000 65536"/>
                    <a:gd name="T12" fmla="*/ 0 60000 65536"/>
                    <a:gd name="T13" fmla="*/ 0 60000 65536"/>
                    <a:gd name="T14" fmla="*/ 0 60000 65536"/>
                    <a:gd name="T15" fmla="*/ 0 w 97"/>
                    <a:gd name="T16" fmla="*/ 0 h 87"/>
                    <a:gd name="T17" fmla="*/ 97 w 97"/>
                    <a:gd name="T18" fmla="*/ 87 h 87"/>
                  </a:gdLst>
                  <a:ahLst/>
                  <a:cxnLst>
                    <a:cxn ang="T10">
                      <a:pos x="T0" y="T1"/>
                    </a:cxn>
                    <a:cxn ang="T11">
                      <a:pos x="T2" y="T3"/>
                    </a:cxn>
                    <a:cxn ang="T12">
                      <a:pos x="T4" y="T5"/>
                    </a:cxn>
                    <a:cxn ang="T13">
                      <a:pos x="T6" y="T7"/>
                    </a:cxn>
                    <a:cxn ang="T14">
                      <a:pos x="T8" y="T9"/>
                    </a:cxn>
                  </a:cxnLst>
                  <a:rect l="T15" t="T16" r="T17" b="T18"/>
                  <a:pathLst>
                    <a:path w="97" h="87">
                      <a:moveTo>
                        <a:pt x="0" y="0"/>
                      </a:moveTo>
                      <a:lnTo>
                        <a:pt x="96" y="57"/>
                      </a:lnTo>
                      <a:lnTo>
                        <a:pt x="96" y="86"/>
                      </a:lnTo>
                      <a:lnTo>
                        <a:pt x="0" y="28"/>
                      </a:lnTo>
                      <a:lnTo>
                        <a:pt x="0" y="0"/>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20" name="Freeform 464">
                  <a:extLst>
                    <a:ext uri="{FF2B5EF4-FFF2-40B4-BE49-F238E27FC236}">
                      <a16:creationId xmlns:a16="http://schemas.microsoft.com/office/drawing/2014/main" id="{37FBC3C1-A959-6EA4-4164-A5C3B204582B}"/>
                    </a:ext>
                  </a:extLst>
                </p:cNvPr>
                <p:cNvSpPr>
                  <a:spLocks/>
                </p:cNvSpPr>
                <p:nvPr/>
              </p:nvSpPr>
              <p:spPr bwMode="auto">
                <a:xfrm>
                  <a:off x="2720" y="2970"/>
                  <a:ext cx="16" cy="16"/>
                </a:xfrm>
                <a:custGeom>
                  <a:avLst/>
                  <a:gdLst>
                    <a:gd name="T0" fmla="*/ 4 w 17"/>
                    <a:gd name="T1" fmla="*/ 0 h 17"/>
                    <a:gd name="T2" fmla="*/ 16 w 17"/>
                    <a:gd name="T3" fmla="*/ 9 h 17"/>
                    <a:gd name="T4" fmla="*/ 12 w 17"/>
                    <a:gd name="T5" fmla="*/ 16 h 17"/>
                    <a:gd name="T6" fmla="*/ 0 w 17"/>
                    <a:gd name="T7" fmla="*/ 5 h 17"/>
                    <a:gd name="T8" fmla="*/ 4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4" y="0"/>
                      </a:moveTo>
                      <a:lnTo>
                        <a:pt x="16" y="9"/>
                      </a:lnTo>
                      <a:lnTo>
                        <a:pt x="12" y="16"/>
                      </a:lnTo>
                      <a:lnTo>
                        <a:pt x="0" y="5"/>
                      </a:lnTo>
                      <a:lnTo>
                        <a:pt x="4"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21" name="Freeform 465">
                  <a:extLst>
                    <a:ext uri="{FF2B5EF4-FFF2-40B4-BE49-F238E27FC236}">
                      <a16:creationId xmlns:a16="http://schemas.microsoft.com/office/drawing/2014/main" id="{695BE71B-497E-CA7B-8BF3-F08F99D24B3D}"/>
                    </a:ext>
                  </a:extLst>
                </p:cNvPr>
                <p:cNvSpPr>
                  <a:spLocks/>
                </p:cNvSpPr>
                <p:nvPr/>
              </p:nvSpPr>
              <p:spPr bwMode="auto">
                <a:xfrm>
                  <a:off x="2682" y="2940"/>
                  <a:ext cx="33" cy="20"/>
                </a:xfrm>
                <a:custGeom>
                  <a:avLst/>
                  <a:gdLst>
                    <a:gd name="T0" fmla="*/ 23 w 36"/>
                    <a:gd name="T1" fmla="*/ 0 h 21"/>
                    <a:gd name="T2" fmla="*/ 35 w 36"/>
                    <a:gd name="T3" fmla="*/ 7 h 21"/>
                    <a:gd name="T4" fmla="*/ 12 w 36"/>
                    <a:gd name="T5" fmla="*/ 20 h 21"/>
                    <a:gd name="T6" fmla="*/ 0 w 36"/>
                    <a:gd name="T7" fmla="*/ 12 h 21"/>
                    <a:gd name="T8" fmla="*/ 23 w 36"/>
                    <a:gd name="T9" fmla="*/ 0 h 21"/>
                    <a:gd name="T10" fmla="*/ 0 60000 65536"/>
                    <a:gd name="T11" fmla="*/ 0 60000 65536"/>
                    <a:gd name="T12" fmla="*/ 0 60000 65536"/>
                    <a:gd name="T13" fmla="*/ 0 60000 65536"/>
                    <a:gd name="T14" fmla="*/ 0 60000 65536"/>
                    <a:gd name="T15" fmla="*/ 0 w 36"/>
                    <a:gd name="T16" fmla="*/ 0 h 21"/>
                    <a:gd name="T17" fmla="*/ 36 w 36"/>
                    <a:gd name="T18" fmla="*/ 21 h 21"/>
                  </a:gdLst>
                  <a:ahLst/>
                  <a:cxnLst>
                    <a:cxn ang="T10">
                      <a:pos x="T0" y="T1"/>
                    </a:cxn>
                    <a:cxn ang="T11">
                      <a:pos x="T2" y="T3"/>
                    </a:cxn>
                    <a:cxn ang="T12">
                      <a:pos x="T4" y="T5"/>
                    </a:cxn>
                    <a:cxn ang="T13">
                      <a:pos x="T6" y="T7"/>
                    </a:cxn>
                    <a:cxn ang="T14">
                      <a:pos x="T8" y="T9"/>
                    </a:cxn>
                  </a:cxnLst>
                  <a:rect l="T15" t="T16" r="T17" b="T18"/>
                  <a:pathLst>
                    <a:path w="36" h="21">
                      <a:moveTo>
                        <a:pt x="23" y="0"/>
                      </a:moveTo>
                      <a:lnTo>
                        <a:pt x="35" y="7"/>
                      </a:lnTo>
                      <a:lnTo>
                        <a:pt x="12" y="20"/>
                      </a:lnTo>
                      <a:lnTo>
                        <a:pt x="0" y="12"/>
                      </a:lnTo>
                      <a:lnTo>
                        <a:pt x="23" y="0"/>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22" name="Freeform 466">
                  <a:extLst>
                    <a:ext uri="{FF2B5EF4-FFF2-40B4-BE49-F238E27FC236}">
                      <a16:creationId xmlns:a16="http://schemas.microsoft.com/office/drawing/2014/main" id="{C74CF717-11D3-1B87-920E-8CCD66A9DA8C}"/>
                    </a:ext>
                  </a:extLst>
                </p:cNvPr>
                <p:cNvSpPr>
                  <a:spLocks/>
                </p:cNvSpPr>
                <p:nvPr/>
              </p:nvSpPr>
              <p:spPr bwMode="auto">
                <a:xfrm>
                  <a:off x="2682" y="2952"/>
                  <a:ext cx="16" cy="32"/>
                </a:xfrm>
                <a:custGeom>
                  <a:avLst/>
                  <a:gdLst>
                    <a:gd name="T0" fmla="*/ 0 w 17"/>
                    <a:gd name="T1" fmla="*/ 26 h 33"/>
                    <a:gd name="T2" fmla="*/ 16 w 17"/>
                    <a:gd name="T3" fmla="*/ 32 h 33"/>
                    <a:gd name="T4" fmla="*/ 16 w 17"/>
                    <a:gd name="T5" fmla="*/ 7 h 33"/>
                    <a:gd name="T6" fmla="*/ 0 w 17"/>
                    <a:gd name="T7" fmla="*/ 0 h 33"/>
                    <a:gd name="T8" fmla="*/ 0 w 17"/>
                    <a:gd name="T9" fmla="*/ 26 h 33"/>
                    <a:gd name="T10" fmla="*/ 0 60000 65536"/>
                    <a:gd name="T11" fmla="*/ 0 60000 65536"/>
                    <a:gd name="T12" fmla="*/ 0 60000 65536"/>
                    <a:gd name="T13" fmla="*/ 0 60000 65536"/>
                    <a:gd name="T14" fmla="*/ 0 60000 65536"/>
                    <a:gd name="T15" fmla="*/ 0 w 17"/>
                    <a:gd name="T16" fmla="*/ 0 h 33"/>
                    <a:gd name="T17" fmla="*/ 17 w 17"/>
                    <a:gd name="T18" fmla="*/ 33 h 33"/>
                  </a:gdLst>
                  <a:ahLst/>
                  <a:cxnLst>
                    <a:cxn ang="T10">
                      <a:pos x="T0" y="T1"/>
                    </a:cxn>
                    <a:cxn ang="T11">
                      <a:pos x="T2" y="T3"/>
                    </a:cxn>
                    <a:cxn ang="T12">
                      <a:pos x="T4" y="T5"/>
                    </a:cxn>
                    <a:cxn ang="T13">
                      <a:pos x="T6" y="T7"/>
                    </a:cxn>
                    <a:cxn ang="T14">
                      <a:pos x="T8" y="T9"/>
                    </a:cxn>
                  </a:cxnLst>
                  <a:rect l="T15" t="T16" r="T17" b="T18"/>
                  <a:pathLst>
                    <a:path w="17" h="33">
                      <a:moveTo>
                        <a:pt x="0" y="26"/>
                      </a:moveTo>
                      <a:lnTo>
                        <a:pt x="16" y="32"/>
                      </a:lnTo>
                      <a:lnTo>
                        <a:pt x="16" y="7"/>
                      </a:lnTo>
                      <a:lnTo>
                        <a:pt x="0" y="0"/>
                      </a:lnTo>
                      <a:lnTo>
                        <a:pt x="0" y="26"/>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23" name="Freeform 467">
                  <a:extLst>
                    <a:ext uri="{FF2B5EF4-FFF2-40B4-BE49-F238E27FC236}">
                      <a16:creationId xmlns:a16="http://schemas.microsoft.com/office/drawing/2014/main" id="{26F44451-0EEC-5838-7911-C2BAB1F00AF5}"/>
                    </a:ext>
                  </a:extLst>
                </p:cNvPr>
                <p:cNvSpPr>
                  <a:spLocks/>
                </p:cNvSpPr>
                <p:nvPr/>
              </p:nvSpPr>
              <p:spPr bwMode="auto">
                <a:xfrm>
                  <a:off x="2693" y="2946"/>
                  <a:ext cx="22" cy="38"/>
                </a:xfrm>
                <a:custGeom>
                  <a:avLst/>
                  <a:gdLst>
                    <a:gd name="T0" fmla="*/ 23 w 24"/>
                    <a:gd name="T1" fmla="*/ 26 h 39"/>
                    <a:gd name="T2" fmla="*/ 0 w 24"/>
                    <a:gd name="T3" fmla="*/ 38 h 39"/>
                    <a:gd name="T4" fmla="*/ 0 w 24"/>
                    <a:gd name="T5" fmla="*/ 13 h 39"/>
                    <a:gd name="T6" fmla="*/ 23 w 24"/>
                    <a:gd name="T7" fmla="*/ 0 h 39"/>
                    <a:gd name="T8" fmla="*/ 23 w 24"/>
                    <a:gd name="T9" fmla="*/ 26 h 39"/>
                    <a:gd name="T10" fmla="*/ 0 60000 65536"/>
                    <a:gd name="T11" fmla="*/ 0 60000 65536"/>
                    <a:gd name="T12" fmla="*/ 0 60000 65536"/>
                    <a:gd name="T13" fmla="*/ 0 60000 65536"/>
                    <a:gd name="T14" fmla="*/ 0 60000 65536"/>
                    <a:gd name="T15" fmla="*/ 0 w 24"/>
                    <a:gd name="T16" fmla="*/ 0 h 39"/>
                    <a:gd name="T17" fmla="*/ 24 w 24"/>
                    <a:gd name="T18" fmla="*/ 39 h 39"/>
                  </a:gdLst>
                  <a:ahLst/>
                  <a:cxnLst>
                    <a:cxn ang="T10">
                      <a:pos x="T0" y="T1"/>
                    </a:cxn>
                    <a:cxn ang="T11">
                      <a:pos x="T2" y="T3"/>
                    </a:cxn>
                    <a:cxn ang="T12">
                      <a:pos x="T4" y="T5"/>
                    </a:cxn>
                    <a:cxn ang="T13">
                      <a:pos x="T6" y="T7"/>
                    </a:cxn>
                    <a:cxn ang="T14">
                      <a:pos x="T8" y="T9"/>
                    </a:cxn>
                  </a:cxnLst>
                  <a:rect l="T15" t="T16" r="T17" b="T18"/>
                  <a:pathLst>
                    <a:path w="24" h="39">
                      <a:moveTo>
                        <a:pt x="23" y="26"/>
                      </a:moveTo>
                      <a:lnTo>
                        <a:pt x="0" y="38"/>
                      </a:lnTo>
                      <a:lnTo>
                        <a:pt x="0" y="13"/>
                      </a:lnTo>
                      <a:lnTo>
                        <a:pt x="23" y="0"/>
                      </a:lnTo>
                      <a:lnTo>
                        <a:pt x="23" y="26"/>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24" name="Freeform 468">
                  <a:extLst>
                    <a:ext uri="{FF2B5EF4-FFF2-40B4-BE49-F238E27FC236}">
                      <a16:creationId xmlns:a16="http://schemas.microsoft.com/office/drawing/2014/main" id="{FC3647E1-E996-10ED-CFBD-5D2F905E250E}"/>
                    </a:ext>
                  </a:extLst>
                </p:cNvPr>
                <p:cNvSpPr>
                  <a:spLocks/>
                </p:cNvSpPr>
                <p:nvPr/>
              </p:nvSpPr>
              <p:spPr bwMode="auto">
                <a:xfrm>
                  <a:off x="2695" y="2953"/>
                  <a:ext cx="25" cy="16"/>
                </a:xfrm>
                <a:custGeom>
                  <a:avLst/>
                  <a:gdLst>
                    <a:gd name="T0" fmla="*/ 18 w 27"/>
                    <a:gd name="T1" fmla="*/ 0 h 17"/>
                    <a:gd name="T2" fmla="*/ 26 w 27"/>
                    <a:gd name="T3" fmla="*/ 5 h 17"/>
                    <a:gd name="T4" fmla="*/ 21 w 27"/>
                    <a:gd name="T5" fmla="*/ 13 h 17"/>
                    <a:gd name="T6" fmla="*/ 9 w 27"/>
                    <a:gd name="T7" fmla="*/ 16 h 17"/>
                    <a:gd name="T8" fmla="*/ 0 w 27"/>
                    <a:gd name="T9" fmla="*/ 10 h 17"/>
                    <a:gd name="T10" fmla="*/ 18 w 27"/>
                    <a:gd name="T11" fmla="*/ 0 h 17"/>
                    <a:gd name="T12" fmla="*/ 0 60000 65536"/>
                    <a:gd name="T13" fmla="*/ 0 60000 65536"/>
                    <a:gd name="T14" fmla="*/ 0 60000 65536"/>
                    <a:gd name="T15" fmla="*/ 0 60000 65536"/>
                    <a:gd name="T16" fmla="*/ 0 60000 65536"/>
                    <a:gd name="T17" fmla="*/ 0 60000 65536"/>
                    <a:gd name="T18" fmla="*/ 0 w 27"/>
                    <a:gd name="T19" fmla="*/ 0 h 17"/>
                    <a:gd name="T20" fmla="*/ 27 w 2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7" h="17">
                      <a:moveTo>
                        <a:pt x="18" y="0"/>
                      </a:moveTo>
                      <a:lnTo>
                        <a:pt x="26" y="5"/>
                      </a:lnTo>
                      <a:lnTo>
                        <a:pt x="21" y="13"/>
                      </a:lnTo>
                      <a:lnTo>
                        <a:pt x="9" y="16"/>
                      </a:lnTo>
                      <a:lnTo>
                        <a:pt x="0" y="10"/>
                      </a:lnTo>
                      <a:lnTo>
                        <a:pt x="18"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25" name="Freeform 469">
                  <a:extLst>
                    <a:ext uri="{FF2B5EF4-FFF2-40B4-BE49-F238E27FC236}">
                      <a16:creationId xmlns:a16="http://schemas.microsoft.com/office/drawing/2014/main" id="{C08340A8-E996-8278-B11C-FC8C5BEBEB3F}"/>
                    </a:ext>
                  </a:extLst>
                </p:cNvPr>
                <p:cNvSpPr>
                  <a:spLocks/>
                </p:cNvSpPr>
                <p:nvPr/>
              </p:nvSpPr>
              <p:spPr bwMode="auto">
                <a:xfrm>
                  <a:off x="2695" y="2963"/>
                  <a:ext cx="15" cy="28"/>
                </a:xfrm>
                <a:custGeom>
                  <a:avLst/>
                  <a:gdLst>
                    <a:gd name="T0" fmla="*/ 0 w 17"/>
                    <a:gd name="T1" fmla="*/ 20 h 30"/>
                    <a:gd name="T2" fmla="*/ 15 w 17"/>
                    <a:gd name="T3" fmla="*/ 29 h 30"/>
                    <a:gd name="T4" fmla="*/ 16 w 17"/>
                    <a:gd name="T5" fmla="*/ 13 h 30"/>
                    <a:gd name="T6" fmla="*/ 12 w 17"/>
                    <a:gd name="T7" fmla="*/ 4 h 30"/>
                    <a:gd name="T8" fmla="*/ 0 w 17"/>
                    <a:gd name="T9" fmla="*/ 0 h 30"/>
                    <a:gd name="T10" fmla="*/ 0 w 17"/>
                    <a:gd name="T11" fmla="*/ 20 h 30"/>
                    <a:gd name="T12" fmla="*/ 0 60000 65536"/>
                    <a:gd name="T13" fmla="*/ 0 60000 65536"/>
                    <a:gd name="T14" fmla="*/ 0 60000 65536"/>
                    <a:gd name="T15" fmla="*/ 0 60000 65536"/>
                    <a:gd name="T16" fmla="*/ 0 60000 65536"/>
                    <a:gd name="T17" fmla="*/ 0 60000 65536"/>
                    <a:gd name="T18" fmla="*/ 0 w 17"/>
                    <a:gd name="T19" fmla="*/ 0 h 30"/>
                    <a:gd name="T20" fmla="*/ 17 w 17"/>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17" h="30">
                      <a:moveTo>
                        <a:pt x="0" y="20"/>
                      </a:moveTo>
                      <a:lnTo>
                        <a:pt x="15" y="29"/>
                      </a:lnTo>
                      <a:lnTo>
                        <a:pt x="16" y="13"/>
                      </a:lnTo>
                      <a:lnTo>
                        <a:pt x="12" y="4"/>
                      </a:lnTo>
                      <a:lnTo>
                        <a:pt x="0" y="0"/>
                      </a:lnTo>
                      <a:lnTo>
                        <a:pt x="0" y="20"/>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26" name="Freeform 470">
                  <a:extLst>
                    <a:ext uri="{FF2B5EF4-FFF2-40B4-BE49-F238E27FC236}">
                      <a16:creationId xmlns:a16="http://schemas.microsoft.com/office/drawing/2014/main" id="{48A08641-71F1-B194-82E5-FAA310911A59}"/>
                    </a:ext>
                  </a:extLst>
                </p:cNvPr>
                <p:cNvSpPr>
                  <a:spLocks/>
                </p:cNvSpPr>
                <p:nvPr/>
              </p:nvSpPr>
              <p:spPr bwMode="auto">
                <a:xfrm>
                  <a:off x="2707" y="2975"/>
                  <a:ext cx="15" cy="21"/>
                </a:xfrm>
                <a:custGeom>
                  <a:avLst/>
                  <a:gdLst>
                    <a:gd name="T0" fmla="*/ 0 w 17"/>
                    <a:gd name="T1" fmla="*/ 15 h 22"/>
                    <a:gd name="T2" fmla="*/ 2 w 17"/>
                    <a:gd name="T3" fmla="*/ 10 h 22"/>
                    <a:gd name="T4" fmla="*/ 9 w 17"/>
                    <a:gd name="T5" fmla="*/ 12 h 22"/>
                    <a:gd name="T6" fmla="*/ 13 w 17"/>
                    <a:gd name="T7" fmla="*/ 21 h 22"/>
                    <a:gd name="T8" fmla="*/ 16 w 17"/>
                    <a:gd name="T9" fmla="*/ 20 h 22"/>
                    <a:gd name="T10" fmla="*/ 13 w 17"/>
                    <a:gd name="T11" fmla="*/ 8 h 22"/>
                    <a:gd name="T12" fmla="*/ 0 w 17"/>
                    <a:gd name="T13" fmla="*/ 0 h 22"/>
                    <a:gd name="T14" fmla="*/ 0 w 17"/>
                    <a:gd name="T15" fmla="*/ 15 h 22"/>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2"/>
                    <a:gd name="T26" fmla="*/ 17 w 17"/>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2">
                      <a:moveTo>
                        <a:pt x="0" y="15"/>
                      </a:moveTo>
                      <a:lnTo>
                        <a:pt x="2" y="10"/>
                      </a:lnTo>
                      <a:lnTo>
                        <a:pt x="9" y="12"/>
                      </a:lnTo>
                      <a:lnTo>
                        <a:pt x="13" y="21"/>
                      </a:lnTo>
                      <a:lnTo>
                        <a:pt x="16" y="20"/>
                      </a:lnTo>
                      <a:lnTo>
                        <a:pt x="13" y="8"/>
                      </a:lnTo>
                      <a:lnTo>
                        <a:pt x="0" y="0"/>
                      </a:lnTo>
                      <a:lnTo>
                        <a:pt x="0" y="15"/>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27" name="Freeform 471">
                  <a:extLst>
                    <a:ext uri="{FF2B5EF4-FFF2-40B4-BE49-F238E27FC236}">
                      <a16:creationId xmlns:a16="http://schemas.microsoft.com/office/drawing/2014/main" id="{30B64FAF-F9B5-34DF-E709-843E6C0F9DF4}"/>
                    </a:ext>
                  </a:extLst>
                </p:cNvPr>
                <p:cNvSpPr>
                  <a:spLocks/>
                </p:cNvSpPr>
                <p:nvPr/>
              </p:nvSpPr>
              <p:spPr bwMode="auto">
                <a:xfrm>
                  <a:off x="2720" y="2977"/>
                  <a:ext cx="16" cy="19"/>
                </a:xfrm>
                <a:custGeom>
                  <a:avLst/>
                  <a:gdLst>
                    <a:gd name="T0" fmla="*/ 16 w 17"/>
                    <a:gd name="T1" fmla="*/ 13 h 20"/>
                    <a:gd name="T2" fmla="*/ 2 w 17"/>
                    <a:gd name="T3" fmla="*/ 19 h 20"/>
                    <a:gd name="T4" fmla="*/ 0 w 17"/>
                    <a:gd name="T5" fmla="*/ 6 h 20"/>
                    <a:gd name="T6" fmla="*/ 9 w 17"/>
                    <a:gd name="T7" fmla="*/ 4 h 20"/>
                    <a:gd name="T8" fmla="*/ 14 w 17"/>
                    <a:gd name="T9" fmla="*/ 0 h 20"/>
                    <a:gd name="T10" fmla="*/ 16 w 17"/>
                    <a:gd name="T11" fmla="*/ 13 h 20"/>
                    <a:gd name="T12" fmla="*/ 0 60000 65536"/>
                    <a:gd name="T13" fmla="*/ 0 60000 65536"/>
                    <a:gd name="T14" fmla="*/ 0 60000 65536"/>
                    <a:gd name="T15" fmla="*/ 0 60000 65536"/>
                    <a:gd name="T16" fmla="*/ 0 60000 65536"/>
                    <a:gd name="T17" fmla="*/ 0 60000 65536"/>
                    <a:gd name="T18" fmla="*/ 0 w 17"/>
                    <a:gd name="T19" fmla="*/ 0 h 20"/>
                    <a:gd name="T20" fmla="*/ 17 w 17"/>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7" h="20">
                      <a:moveTo>
                        <a:pt x="16" y="13"/>
                      </a:moveTo>
                      <a:lnTo>
                        <a:pt x="2" y="19"/>
                      </a:lnTo>
                      <a:lnTo>
                        <a:pt x="0" y="6"/>
                      </a:lnTo>
                      <a:lnTo>
                        <a:pt x="9" y="4"/>
                      </a:lnTo>
                      <a:lnTo>
                        <a:pt x="14" y="0"/>
                      </a:lnTo>
                      <a:lnTo>
                        <a:pt x="16" y="13"/>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28" name="Freeform 472">
                  <a:extLst>
                    <a:ext uri="{FF2B5EF4-FFF2-40B4-BE49-F238E27FC236}">
                      <a16:creationId xmlns:a16="http://schemas.microsoft.com/office/drawing/2014/main" id="{1B4E376F-CA0B-5943-F312-80E3620A6C97}"/>
                    </a:ext>
                  </a:extLst>
                </p:cNvPr>
                <p:cNvSpPr>
                  <a:spLocks/>
                </p:cNvSpPr>
                <p:nvPr/>
              </p:nvSpPr>
              <p:spPr bwMode="auto">
                <a:xfrm>
                  <a:off x="2696" y="2965"/>
                  <a:ext cx="15" cy="17"/>
                </a:xfrm>
                <a:custGeom>
                  <a:avLst/>
                  <a:gdLst>
                    <a:gd name="T0" fmla="*/ 0 w 17"/>
                    <a:gd name="T1" fmla="*/ 9 h 17"/>
                    <a:gd name="T2" fmla="*/ 16 w 17"/>
                    <a:gd name="T3" fmla="*/ 16 h 17"/>
                    <a:gd name="T4" fmla="*/ 11 w 17"/>
                    <a:gd name="T5" fmla="*/ 4 h 17"/>
                    <a:gd name="T6" fmla="*/ 0 w 17"/>
                    <a:gd name="T7" fmla="*/ 0 h 17"/>
                    <a:gd name="T8" fmla="*/ 0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16" y="16"/>
                      </a:lnTo>
                      <a:lnTo>
                        <a:pt x="11" y="4"/>
                      </a:lnTo>
                      <a:lnTo>
                        <a:pt x="0" y="0"/>
                      </a:lnTo>
                      <a:lnTo>
                        <a:pt x="0" y="9"/>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29" name="Freeform 473">
                  <a:extLst>
                    <a:ext uri="{FF2B5EF4-FFF2-40B4-BE49-F238E27FC236}">
                      <a16:creationId xmlns:a16="http://schemas.microsoft.com/office/drawing/2014/main" id="{BBE003A6-2E1F-92BC-5AEA-26852D5C741B}"/>
                    </a:ext>
                  </a:extLst>
                </p:cNvPr>
                <p:cNvSpPr>
                  <a:spLocks/>
                </p:cNvSpPr>
                <p:nvPr/>
              </p:nvSpPr>
              <p:spPr bwMode="auto">
                <a:xfrm>
                  <a:off x="2707" y="2973"/>
                  <a:ext cx="22" cy="16"/>
                </a:xfrm>
                <a:custGeom>
                  <a:avLst/>
                  <a:gdLst>
                    <a:gd name="T0" fmla="*/ 23 w 24"/>
                    <a:gd name="T1" fmla="*/ 12 h 17"/>
                    <a:gd name="T2" fmla="*/ 14 w 24"/>
                    <a:gd name="T3" fmla="*/ 16 h 17"/>
                    <a:gd name="T4" fmla="*/ 0 w 24"/>
                    <a:gd name="T5" fmla="*/ 3 h 17"/>
                    <a:gd name="T6" fmla="*/ 13 w 24"/>
                    <a:gd name="T7" fmla="*/ 0 h 17"/>
                    <a:gd name="T8" fmla="*/ 23 w 24"/>
                    <a:gd name="T9" fmla="*/ 12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23" y="12"/>
                      </a:moveTo>
                      <a:lnTo>
                        <a:pt x="14" y="16"/>
                      </a:lnTo>
                      <a:lnTo>
                        <a:pt x="0" y="3"/>
                      </a:lnTo>
                      <a:lnTo>
                        <a:pt x="13" y="0"/>
                      </a:lnTo>
                      <a:lnTo>
                        <a:pt x="23" y="12"/>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30" name="Freeform 474">
                  <a:extLst>
                    <a:ext uri="{FF2B5EF4-FFF2-40B4-BE49-F238E27FC236}">
                      <a16:creationId xmlns:a16="http://schemas.microsoft.com/office/drawing/2014/main" id="{4824C304-3680-7458-0EA9-F77C1DFDD211}"/>
                    </a:ext>
                  </a:extLst>
                </p:cNvPr>
                <p:cNvSpPr>
                  <a:spLocks/>
                </p:cNvSpPr>
                <p:nvPr/>
              </p:nvSpPr>
              <p:spPr bwMode="auto">
                <a:xfrm>
                  <a:off x="2719" y="2966"/>
                  <a:ext cx="15" cy="17"/>
                </a:xfrm>
                <a:custGeom>
                  <a:avLst/>
                  <a:gdLst>
                    <a:gd name="T0" fmla="*/ 0 w 17"/>
                    <a:gd name="T1" fmla="*/ 7 h 17"/>
                    <a:gd name="T2" fmla="*/ 3 w 17"/>
                    <a:gd name="T3" fmla="*/ 0 h 17"/>
                    <a:gd name="T4" fmla="*/ 16 w 17"/>
                    <a:gd name="T5" fmla="*/ 12 h 17"/>
                    <a:gd name="T6" fmla="*/ 11 w 17"/>
                    <a:gd name="T7" fmla="*/ 16 h 17"/>
                    <a:gd name="T8" fmla="*/ 0 w 17"/>
                    <a:gd name="T9" fmla="*/ 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7"/>
                      </a:moveTo>
                      <a:lnTo>
                        <a:pt x="3" y="0"/>
                      </a:lnTo>
                      <a:lnTo>
                        <a:pt x="16" y="12"/>
                      </a:lnTo>
                      <a:lnTo>
                        <a:pt x="11" y="16"/>
                      </a:lnTo>
                      <a:lnTo>
                        <a:pt x="0" y="7"/>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331" name="Freeform 475">
                  <a:extLst>
                    <a:ext uri="{FF2B5EF4-FFF2-40B4-BE49-F238E27FC236}">
                      <a16:creationId xmlns:a16="http://schemas.microsoft.com/office/drawing/2014/main" id="{6C6BDF3F-FE15-A78E-95F3-175FBAE2815F}"/>
                    </a:ext>
                  </a:extLst>
                </p:cNvPr>
                <p:cNvSpPr>
                  <a:spLocks/>
                </p:cNvSpPr>
                <p:nvPr/>
              </p:nvSpPr>
              <p:spPr bwMode="auto">
                <a:xfrm>
                  <a:off x="2704" y="2961"/>
                  <a:ext cx="21" cy="18"/>
                </a:xfrm>
                <a:custGeom>
                  <a:avLst/>
                  <a:gdLst>
                    <a:gd name="T0" fmla="*/ 22 w 23"/>
                    <a:gd name="T1" fmla="*/ 13 h 19"/>
                    <a:gd name="T2" fmla="*/ 4 w 23"/>
                    <a:gd name="T3" fmla="*/ 18 h 19"/>
                    <a:gd name="T4" fmla="*/ 0 w 23"/>
                    <a:gd name="T5" fmla="*/ 4 h 19"/>
                    <a:gd name="T6" fmla="*/ 16 w 23"/>
                    <a:gd name="T7" fmla="*/ 0 h 19"/>
                    <a:gd name="T8" fmla="*/ 22 w 23"/>
                    <a:gd name="T9" fmla="*/ 13 h 19"/>
                    <a:gd name="T10" fmla="*/ 0 60000 65536"/>
                    <a:gd name="T11" fmla="*/ 0 60000 65536"/>
                    <a:gd name="T12" fmla="*/ 0 60000 65536"/>
                    <a:gd name="T13" fmla="*/ 0 60000 65536"/>
                    <a:gd name="T14" fmla="*/ 0 60000 65536"/>
                    <a:gd name="T15" fmla="*/ 0 w 23"/>
                    <a:gd name="T16" fmla="*/ 0 h 19"/>
                    <a:gd name="T17" fmla="*/ 23 w 23"/>
                    <a:gd name="T18" fmla="*/ 19 h 19"/>
                  </a:gdLst>
                  <a:ahLst/>
                  <a:cxnLst>
                    <a:cxn ang="T10">
                      <a:pos x="T0" y="T1"/>
                    </a:cxn>
                    <a:cxn ang="T11">
                      <a:pos x="T2" y="T3"/>
                    </a:cxn>
                    <a:cxn ang="T12">
                      <a:pos x="T4" y="T5"/>
                    </a:cxn>
                    <a:cxn ang="T13">
                      <a:pos x="T6" y="T7"/>
                    </a:cxn>
                    <a:cxn ang="T14">
                      <a:pos x="T8" y="T9"/>
                    </a:cxn>
                  </a:cxnLst>
                  <a:rect l="T15" t="T16" r="T17" b="T18"/>
                  <a:pathLst>
                    <a:path w="23" h="19">
                      <a:moveTo>
                        <a:pt x="22" y="13"/>
                      </a:moveTo>
                      <a:lnTo>
                        <a:pt x="4" y="18"/>
                      </a:lnTo>
                      <a:lnTo>
                        <a:pt x="0" y="4"/>
                      </a:lnTo>
                      <a:lnTo>
                        <a:pt x="16" y="0"/>
                      </a:lnTo>
                      <a:lnTo>
                        <a:pt x="22" y="13"/>
                      </a:lnTo>
                    </a:path>
                  </a:pathLst>
                </a:custGeom>
                <a:solidFill>
                  <a:srgbClr val="9DB9D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sp>
            <p:nvSpPr>
              <p:cNvPr id="24200" name="Freeform 476">
                <a:extLst>
                  <a:ext uri="{FF2B5EF4-FFF2-40B4-BE49-F238E27FC236}">
                    <a16:creationId xmlns:a16="http://schemas.microsoft.com/office/drawing/2014/main" id="{9831FE35-F204-32B5-C2B7-B4CE96D9ACFB}"/>
                  </a:ext>
                </a:extLst>
              </p:cNvPr>
              <p:cNvSpPr>
                <a:spLocks/>
              </p:cNvSpPr>
              <p:nvPr/>
            </p:nvSpPr>
            <p:spPr bwMode="auto">
              <a:xfrm>
                <a:off x="2582" y="2997"/>
                <a:ext cx="112" cy="67"/>
              </a:xfrm>
              <a:custGeom>
                <a:avLst/>
                <a:gdLst>
                  <a:gd name="T0" fmla="*/ 121 w 122"/>
                  <a:gd name="T1" fmla="*/ 14 h 71"/>
                  <a:gd name="T2" fmla="*/ 96 w 122"/>
                  <a:gd name="T3" fmla="*/ 0 h 71"/>
                  <a:gd name="T4" fmla="*/ 0 w 122"/>
                  <a:gd name="T5" fmla="*/ 56 h 71"/>
                  <a:gd name="T6" fmla="*/ 25 w 122"/>
                  <a:gd name="T7" fmla="*/ 70 h 71"/>
                  <a:gd name="T8" fmla="*/ 121 w 122"/>
                  <a:gd name="T9" fmla="*/ 14 h 71"/>
                  <a:gd name="T10" fmla="*/ 0 60000 65536"/>
                  <a:gd name="T11" fmla="*/ 0 60000 65536"/>
                  <a:gd name="T12" fmla="*/ 0 60000 65536"/>
                  <a:gd name="T13" fmla="*/ 0 60000 65536"/>
                  <a:gd name="T14" fmla="*/ 0 60000 65536"/>
                  <a:gd name="T15" fmla="*/ 0 w 122"/>
                  <a:gd name="T16" fmla="*/ 0 h 71"/>
                  <a:gd name="T17" fmla="*/ 122 w 122"/>
                  <a:gd name="T18" fmla="*/ 71 h 71"/>
                </a:gdLst>
                <a:ahLst/>
                <a:cxnLst>
                  <a:cxn ang="T10">
                    <a:pos x="T0" y="T1"/>
                  </a:cxn>
                  <a:cxn ang="T11">
                    <a:pos x="T2" y="T3"/>
                  </a:cxn>
                  <a:cxn ang="T12">
                    <a:pos x="T4" y="T5"/>
                  </a:cxn>
                  <a:cxn ang="T13">
                    <a:pos x="T6" y="T7"/>
                  </a:cxn>
                  <a:cxn ang="T14">
                    <a:pos x="T8" y="T9"/>
                  </a:cxn>
                </a:cxnLst>
                <a:rect l="T15" t="T16" r="T17" b="T18"/>
                <a:pathLst>
                  <a:path w="122" h="71">
                    <a:moveTo>
                      <a:pt x="121" y="14"/>
                    </a:moveTo>
                    <a:lnTo>
                      <a:pt x="96" y="0"/>
                    </a:lnTo>
                    <a:lnTo>
                      <a:pt x="0" y="56"/>
                    </a:lnTo>
                    <a:lnTo>
                      <a:pt x="25" y="70"/>
                    </a:lnTo>
                    <a:lnTo>
                      <a:pt x="121"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01" name="Freeform 477">
                <a:extLst>
                  <a:ext uri="{FF2B5EF4-FFF2-40B4-BE49-F238E27FC236}">
                    <a16:creationId xmlns:a16="http://schemas.microsoft.com/office/drawing/2014/main" id="{090B9E3B-2B43-D421-AE43-0EA5F131D120}"/>
                  </a:ext>
                </a:extLst>
              </p:cNvPr>
              <p:cNvSpPr>
                <a:spLocks/>
              </p:cNvSpPr>
              <p:nvPr/>
            </p:nvSpPr>
            <p:spPr bwMode="auto">
              <a:xfrm>
                <a:off x="2504" y="2950"/>
                <a:ext cx="111" cy="68"/>
              </a:xfrm>
              <a:custGeom>
                <a:avLst/>
                <a:gdLst>
                  <a:gd name="T0" fmla="*/ 120 w 121"/>
                  <a:gd name="T1" fmla="*/ 14 h 71"/>
                  <a:gd name="T2" fmla="*/ 95 w 121"/>
                  <a:gd name="T3" fmla="*/ 0 h 71"/>
                  <a:gd name="T4" fmla="*/ 0 w 121"/>
                  <a:gd name="T5" fmla="*/ 55 h 71"/>
                  <a:gd name="T6" fmla="*/ 24 w 121"/>
                  <a:gd name="T7" fmla="*/ 70 h 71"/>
                  <a:gd name="T8" fmla="*/ 120 w 121"/>
                  <a:gd name="T9" fmla="*/ 14 h 71"/>
                  <a:gd name="T10" fmla="*/ 0 60000 65536"/>
                  <a:gd name="T11" fmla="*/ 0 60000 65536"/>
                  <a:gd name="T12" fmla="*/ 0 60000 65536"/>
                  <a:gd name="T13" fmla="*/ 0 60000 65536"/>
                  <a:gd name="T14" fmla="*/ 0 60000 65536"/>
                  <a:gd name="T15" fmla="*/ 0 w 121"/>
                  <a:gd name="T16" fmla="*/ 0 h 71"/>
                  <a:gd name="T17" fmla="*/ 121 w 121"/>
                  <a:gd name="T18" fmla="*/ 71 h 71"/>
                </a:gdLst>
                <a:ahLst/>
                <a:cxnLst>
                  <a:cxn ang="T10">
                    <a:pos x="T0" y="T1"/>
                  </a:cxn>
                  <a:cxn ang="T11">
                    <a:pos x="T2" y="T3"/>
                  </a:cxn>
                  <a:cxn ang="T12">
                    <a:pos x="T4" y="T5"/>
                  </a:cxn>
                  <a:cxn ang="T13">
                    <a:pos x="T6" y="T7"/>
                  </a:cxn>
                  <a:cxn ang="T14">
                    <a:pos x="T8" y="T9"/>
                  </a:cxn>
                </a:cxnLst>
                <a:rect l="T15" t="T16" r="T17" b="T18"/>
                <a:pathLst>
                  <a:path w="121" h="71">
                    <a:moveTo>
                      <a:pt x="120" y="14"/>
                    </a:moveTo>
                    <a:lnTo>
                      <a:pt x="95" y="0"/>
                    </a:lnTo>
                    <a:lnTo>
                      <a:pt x="0" y="55"/>
                    </a:lnTo>
                    <a:lnTo>
                      <a:pt x="24" y="70"/>
                    </a:lnTo>
                    <a:lnTo>
                      <a:pt x="120"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02" name="Freeform 478">
                <a:extLst>
                  <a:ext uri="{FF2B5EF4-FFF2-40B4-BE49-F238E27FC236}">
                    <a16:creationId xmlns:a16="http://schemas.microsoft.com/office/drawing/2014/main" id="{BEA3B3B8-6628-89BB-00FC-C943D21F8403}"/>
                  </a:ext>
                </a:extLst>
              </p:cNvPr>
              <p:cNvSpPr>
                <a:spLocks/>
              </p:cNvSpPr>
              <p:nvPr/>
            </p:nvSpPr>
            <p:spPr bwMode="auto">
              <a:xfrm>
                <a:off x="2235" y="2975"/>
                <a:ext cx="84" cy="166"/>
              </a:xfrm>
              <a:custGeom>
                <a:avLst/>
                <a:gdLst>
                  <a:gd name="T0" fmla="*/ 91 w 92"/>
                  <a:gd name="T1" fmla="*/ 52 h 175"/>
                  <a:gd name="T2" fmla="*/ 0 w 92"/>
                  <a:gd name="T3" fmla="*/ 0 h 175"/>
                  <a:gd name="T4" fmla="*/ 0 w 92"/>
                  <a:gd name="T5" fmla="*/ 121 h 175"/>
                  <a:gd name="T6" fmla="*/ 91 w 92"/>
                  <a:gd name="T7" fmla="*/ 174 h 175"/>
                  <a:gd name="T8" fmla="*/ 91 w 92"/>
                  <a:gd name="T9" fmla="*/ 52 h 175"/>
                  <a:gd name="T10" fmla="*/ 0 60000 65536"/>
                  <a:gd name="T11" fmla="*/ 0 60000 65536"/>
                  <a:gd name="T12" fmla="*/ 0 60000 65536"/>
                  <a:gd name="T13" fmla="*/ 0 60000 65536"/>
                  <a:gd name="T14" fmla="*/ 0 60000 65536"/>
                  <a:gd name="T15" fmla="*/ 0 w 92"/>
                  <a:gd name="T16" fmla="*/ 0 h 175"/>
                  <a:gd name="T17" fmla="*/ 92 w 92"/>
                  <a:gd name="T18" fmla="*/ 175 h 175"/>
                </a:gdLst>
                <a:ahLst/>
                <a:cxnLst>
                  <a:cxn ang="T10">
                    <a:pos x="T0" y="T1"/>
                  </a:cxn>
                  <a:cxn ang="T11">
                    <a:pos x="T2" y="T3"/>
                  </a:cxn>
                  <a:cxn ang="T12">
                    <a:pos x="T4" y="T5"/>
                  </a:cxn>
                  <a:cxn ang="T13">
                    <a:pos x="T6" y="T7"/>
                  </a:cxn>
                  <a:cxn ang="T14">
                    <a:pos x="T8" y="T9"/>
                  </a:cxn>
                </a:cxnLst>
                <a:rect l="T15" t="T16" r="T17" b="T18"/>
                <a:pathLst>
                  <a:path w="92" h="175">
                    <a:moveTo>
                      <a:pt x="91" y="52"/>
                    </a:moveTo>
                    <a:lnTo>
                      <a:pt x="0" y="0"/>
                    </a:lnTo>
                    <a:lnTo>
                      <a:pt x="0" y="121"/>
                    </a:lnTo>
                    <a:lnTo>
                      <a:pt x="91" y="174"/>
                    </a:lnTo>
                    <a:lnTo>
                      <a:pt x="91" y="52"/>
                    </a:lnTo>
                  </a:path>
                </a:pathLst>
              </a:custGeom>
              <a:solidFill>
                <a:srgbClr val="A19ACB"/>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03" name="Freeform 479">
                <a:extLst>
                  <a:ext uri="{FF2B5EF4-FFF2-40B4-BE49-F238E27FC236}">
                    <a16:creationId xmlns:a16="http://schemas.microsoft.com/office/drawing/2014/main" id="{595B0620-4E09-3DB5-C382-519D1534E45C}"/>
                  </a:ext>
                </a:extLst>
              </p:cNvPr>
              <p:cNvSpPr>
                <a:spLocks/>
              </p:cNvSpPr>
              <p:nvPr/>
            </p:nvSpPr>
            <p:spPr bwMode="auto">
              <a:xfrm>
                <a:off x="2235" y="2859"/>
                <a:ext cx="278" cy="167"/>
              </a:xfrm>
              <a:custGeom>
                <a:avLst/>
                <a:gdLst>
                  <a:gd name="T0" fmla="*/ 303 w 304"/>
                  <a:gd name="T1" fmla="*/ 53 h 176"/>
                  <a:gd name="T2" fmla="*/ 210 w 304"/>
                  <a:gd name="T3" fmla="*/ 0 h 176"/>
                  <a:gd name="T4" fmla="*/ 0 w 304"/>
                  <a:gd name="T5" fmla="*/ 121 h 176"/>
                  <a:gd name="T6" fmla="*/ 91 w 304"/>
                  <a:gd name="T7" fmla="*/ 175 h 176"/>
                  <a:gd name="T8" fmla="*/ 303 w 304"/>
                  <a:gd name="T9" fmla="*/ 53 h 176"/>
                  <a:gd name="T10" fmla="*/ 0 60000 65536"/>
                  <a:gd name="T11" fmla="*/ 0 60000 65536"/>
                  <a:gd name="T12" fmla="*/ 0 60000 65536"/>
                  <a:gd name="T13" fmla="*/ 0 60000 65536"/>
                  <a:gd name="T14" fmla="*/ 0 60000 65536"/>
                  <a:gd name="T15" fmla="*/ 0 w 304"/>
                  <a:gd name="T16" fmla="*/ 0 h 176"/>
                  <a:gd name="T17" fmla="*/ 304 w 304"/>
                  <a:gd name="T18" fmla="*/ 176 h 176"/>
                </a:gdLst>
                <a:ahLst/>
                <a:cxnLst>
                  <a:cxn ang="T10">
                    <a:pos x="T0" y="T1"/>
                  </a:cxn>
                  <a:cxn ang="T11">
                    <a:pos x="T2" y="T3"/>
                  </a:cxn>
                  <a:cxn ang="T12">
                    <a:pos x="T4" y="T5"/>
                  </a:cxn>
                  <a:cxn ang="T13">
                    <a:pos x="T6" y="T7"/>
                  </a:cxn>
                  <a:cxn ang="T14">
                    <a:pos x="T8" y="T9"/>
                  </a:cxn>
                </a:cxnLst>
                <a:rect l="T15" t="T16" r="T17" b="T18"/>
                <a:pathLst>
                  <a:path w="304" h="176">
                    <a:moveTo>
                      <a:pt x="303" y="53"/>
                    </a:moveTo>
                    <a:lnTo>
                      <a:pt x="210" y="0"/>
                    </a:lnTo>
                    <a:lnTo>
                      <a:pt x="0" y="121"/>
                    </a:lnTo>
                    <a:lnTo>
                      <a:pt x="91" y="175"/>
                    </a:lnTo>
                    <a:lnTo>
                      <a:pt x="303" y="53"/>
                    </a:lnTo>
                  </a:path>
                </a:pathLst>
              </a:custGeom>
              <a:solidFill>
                <a:srgbClr val="D0C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04" name="Freeform 480">
                <a:extLst>
                  <a:ext uri="{FF2B5EF4-FFF2-40B4-BE49-F238E27FC236}">
                    <a16:creationId xmlns:a16="http://schemas.microsoft.com/office/drawing/2014/main" id="{F4B52CC6-32F8-2CCC-916E-C5C58072FE52}"/>
                  </a:ext>
                </a:extLst>
              </p:cNvPr>
              <p:cNvSpPr>
                <a:spLocks/>
              </p:cNvSpPr>
              <p:nvPr/>
            </p:nvSpPr>
            <p:spPr bwMode="auto">
              <a:xfrm>
                <a:off x="2318" y="2909"/>
                <a:ext cx="195" cy="232"/>
              </a:xfrm>
              <a:custGeom>
                <a:avLst/>
                <a:gdLst>
                  <a:gd name="T0" fmla="*/ 212 w 213"/>
                  <a:gd name="T1" fmla="*/ 0 h 244"/>
                  <a:gd name="T2" fmla="*/ 0 w 213"/>
                  <a:gd name="T3" fmla="*/ 121 h 244"/>
                  <a:gd name="T4" fmla="*/ 0 w 213"/>
                  <a:gd name="T5" fmla="*/ 243 h 244"/>
                  <a:gd name="T6" fmla="*/ 212 w 213"/>
                  <a:gd name="T7" fmla="*/ 121 h 244"/>
                  <a:gd name="T8" fmla="*/ 212 w 213"/>
                  <a:gd name="T9" fmla="*/ 0 h 244"/>
                  <a:gd name="T10" fmla="*/ 0 60000 65536"/>
                  <a:gd name="T11" fmla="*/ 0 60000 65536"/>
                  <a:gd name="T12" fmla="*/ 0 60000 65536"/>
                  <a:gd name="T13" fmla="*/ 0 60000 65536"/>
                  <a:gd name="T14" fmla="*/ 0 60000 65536"/>
                  <a:gd name="T15" fmla="*/ 0 w 213"/>
                  <a:gd name="T16" fmla="*/ 0 h 244"/>
                  <a:gd name="T17" fmla="*/ 213 w 213"/>
                  <a:gd name="T18" fmla="*/ 244 h 244"/>
                </a:gdLst>
                <a:ahLst/>
                <a:cxnLst>
                  <a:cxn ang="T10">
                    <a:pos x="T0" y="T1"/>
                  </a:cxn>
                  <a:cxn ang="T11">
                    <a:pos x="T2" y="T3"/>
                  </a:cxn>
                  <a:cxn ang="T12">
                    <a:pos x="T4" y="T5"/>
                  </a:cxn>
                  <a:cxn ang="T13">
                    <a:pos x="T6" y="T7"/>
                  </a:cxn>
                  <a:cxn ang="T14">
                    <a:pos x="T8" y="T9"/>
                  </a:cxn>
                </a:cxnLst>
                <a:rect l="T15" t="T16" r="T17" b="T18"/>
                <a:pathLst>
                  <a:path w="213" h="244">
                    <a:moveTo>
                      <a:pt x="212" y="0"/>
                    </a:moveTo>
                    <a:lnTo>
                      <a:pt x="0" y="121"/>
                    </a:lnTo>
                    <a:lnTo>
                      <a:pt x="0" y="243"/>
                    </a:lnTo>
                    <a:lnTo>
                      <a:pt x="212" y="121"/>
                    </a:lnTo>
                    <a:lnTo>
                      <a:pt x="212" y="0"/>
                    </a:lnTo>
                  </a:path>
                </a:pathLst>
              </a:custGeom>
              <a:solidFill>
                <a:srgbClr val="3E347E"/>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05" name="Freeform 481">
                <a:extLst>
                  <a:ext uri="{FF2B5EF4-FFF2-40B4-BE49-F238E27FC236}">
                    <a16:creationId xmlns:a16="http://schemas.microsoft.com/office/drawing/2014/main" id="{0643B0AF-EE58-40CD-1A28-E48E3FCAE231}"/>
                  </a:ext>
                </a:extLst>
              </p:cNvPr>
              <p:cNvSpPr>
                <a:spLocks/>
              </p:cNvSpPr>
              <p:nvPr/>
            </p:nvSpPr>
            <p:spPr bwMode="auto">
              <a:xfrm>
                <a:off x="2339" y="3044"/>
                <a:ext cx="170" cy="186"/>
              </a:xfrm>
              <a:custGeom>
                <a:avLst/>
                <a:gdLst>
                  <a:gd name="T0" fmla="*/ 184 w 185"/>
                  <a:gd name="T1" fmla="*/ 106 h 195"/>
                  <a:gd name="T2" fmla="*/ 0 w 185"/>
                  <a:gd name="T3" fmla="*/ 0 h 195"/>
                  <a:gd name="T4" fmla="*/ 0 w 185"/>
                  <a:gd name="T5" fmla="*/ 88 h 195"/>
                  <a:gd name="T6" fmla="*/ 184 w 185"/>
                  <a:gd name="T7" fmla="*/ 194 h 195"/>
                  <a:gd name="T8" fmla="*/ 184 w 185"/>
                  <a:gd name="T9" fmla="*/ 106 h 195"/>
                  <a:gd name="T10" fmla="*/ 0 60000 65536"/>
                  <a:gd name="T11" fmla="*/ 0 60000 65536"/>
                  <a:gd name="T12" fmla="*/ 0 60000 65536"/>
                  <a:gd name="T13" fmla="*/ 0 60000 65536"/>
                  <a:gd name="T14" fmla="*/ 0 60000 65536"/>
                  <a:gd name="T15" fmla="*/ 0 w 185"/>
                  <a:gd name="T16" fmla="*/ 0 h 195"/>
                  <a:gd name="T17" fmla="*/ 185 w 185"/>
                  <a:gd name="T18" fmla="*/ 195 h 195"/>
                </a:gdLst>
                <a:ahLst/>
                <a:cxnLst>
                  <a:cxn ang="T10">
                    <a:pos x="T0" y="T1"/>
                  </a:cxn>
                  <a:cxn ang="T11">
                    <a:pos x="T2" y="T3"/>
                  </a:cxn>
                  <a:cxn ang="T12">
                    <a:pos x="T4" y="T5"/>
                  </a:cxn>
                  <a:cxn ang="T13">
                    <a:pos x="T6" y="T7"/>
                  </a:cxn>
                  <a:cxn ang="T14">
                    <a:pos x="T8" y="T9"/>
                  </a:cxn>
                </a:cxnLst>
                <a:rect l="T15" t="T16" r="T17" b="T18"/>
                <a:pathLst>
                  <a:path w="185" h="195">
                    <a:moveTo>
                      <a:pt x="184" y="106"/>
                    </a:moveTo>
                    <a:lnTo>
                      <a:pt x="0" y="0"/>
                    </a:lnTo>
                    <a:lnTo>
                      <a:pt x="0" y="88"/>
                    </a:lnTo>
                    <a:lnTo>
                      <a:pt x="184" y="194"/>
                    </a:lnTo>
                    <a:lnTo>
                      <a:pt x="184" y="106"/>
                    </a:lnTo>
                  </a:path>
                </a:pathLst>
              </a:custGeom>
              <a:solidFill>
                <a:srgbClr val="A19ACB"/>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06" name="Freeform 482">
                <a:extLst>
                  <a:ext uri="{FF2B5EF4-FFF2-40B4-BE49-F238E27FC236}">
                    <a16:creationId xmlns:a16="http://schemas.microsoft.com/office/drawing/2014/main" id="{FB2E084D-BB45-1DC2-46AE-B2199E280CC5}"/>
                  </a:ext>
                </a:extLst>
              </p:cNvPr>
              <p:cNvSpPr>
                <a:spLocks/>
              </p:cNvSpPr>
              <p:nvPr/>
            </p:nvSpPr>
            <p:spPr bwMode="auto">
              <a:xfrm>
                <a:off x="2339" y="2948"/>
                <a:ext cx="330" cy="199"/>
              </a:xfrm>
              <a:custGeom>
                <a:avLst/>
                <a:gdLst>
                  <a:gd name="T0" fmla="*/ 359 w 360"/>
                  <a:gd name="T1" fmla="*/ 107 h 209"/>
                  <a:gd name="T2" fmla="*/ 174 w 360"/>
                  <a:gd name="T3" fmla="*/ 0 h 209"/>
                  <a:gd name="T4" fmla="*/ 0 w 360"/>
                  <a:gd name="T5" fmla="*/ 100 h 209"/>
                  <a:gd name="T6" fmla="*/ 184 w 360"/>
                  <a:gd name="T7" fmla="*/ 208 h 209"/>
                  <a:gd name="T8" fmla="*/ 359 w 360"/>
                  <a:gd name="T9" fmla="*/ 107 h 209"/>
                  <a:gd name="T10" fmla="*/ 0 60000 65536"/>
                  <a:gd name="T11" fmla="*/ 0 60000 65536"/>
                  <a:gd name="T12" fmla="*/ 0 60000 65536"/>
                  <a:gd name="T13" fmla="*/ 0 60000 65536"/>
                  <a:gd name="T14" fmla="*/ 0 60000 65536"/>
                  <a:gd name="T15" fmla="*/ 0 w 360"/>
                  <a:gd name="T16" fmla="*/ 0 h 209"/>
                  <a:gd name="T17" fmla="*/ 360 w 360"/>
                  <a:gd name="T18" fmla="*/ 209 h 209"/>
                </a:gdLst>
                <a:ahLst/>
                <a:cxnLst>
                  <a:cxn ang="T10">
                    <a:pos x="T0" y="T1"/>
                  </a:cxn>
                  <a:cxn ang="T11">
                    <a:pos x="T2" y="T3"/>
                  </a:cxn>
                  <a:cxn ang="T12">
                    <a:pos x="T4" y="T5"/>
                  </a:cxn>
                  <a:cxn ang="T13">
                    <a:pos x="T6" y="T7"/>
                  </a:cxn>
                  <a:cxn ang="T14">
                    <a:pos x="T8" y="T9"/>
                  </a:cxn>
                </a:cxnLst>
                <a:rect l="T15" t="T16" r="T17" b="T18"/>
                <a:pathLst>
                  <a:path w="360" h="209">
                    <a:moveTo>
                      <a:pt x="359" y="107"/>
                    </a:moveTo>
                    <a:lnTo>
                      <a:pt x="174" y="0"/>
                    </a:lnTo>
                    <a:lnTo>
                      <a:pt x="0" y="100"/>
                    </a:lnTo>
                    <a:lnTo>
                      <a:pt x="184" y="208"/>
                    </a:lnTo>
                    <a:lnTo>
                      <a:pt x="359" y="107"/>
                    </a:lnTo>
                  </a:path>
                </a:pathLst>
              </a:custGeom>
              <a:solidFill>
                <a:srgbClr val="D0C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07" name="Freeform 483">
                <a:extLst>
                  <a:ext uri="{FF2B5EF4-FFF2-40B4-BE49-F238E27FC236}">
                    <a16:creationId xmlns:a16="http://schemas.microsoft.com/office/drawing/2014/main" id="{91F5109A-A063-9319-F164-B1C3B9D63796}"/>
                  </a:ext>
                </a:extLst>
              </p:cNvPr>
              <p:cNvSpPr>
                <a:spLocks/>
              </p:cNvSpPr>
              <p:nvPr/>
            </p:nvSpPr>
            <p:spPr bwMode="auto">
              <a:xfrm>
                <a:off x="2508" y="3050"/>
                <a:ext cx="161" cy="180"/>
              </a:xfrm>
              <a:custGeom>
                <a:avLst/>
                <a:gdLst>
                  <a:gd name="T0" fmla="*/ 175 w 176"/>
                  <a:gd name="T1" fmla="*/ 0 h 189"/>
                  <a:gd name="T2" fmla="*/ 0 w 176"/>
                  <a:gd name="T3" fmla="*/ 100 h 189"/>
                  <a:gd name="T4" fmla="*/ 0 w 176"/>
                  <a:gd name="T5" fmla="*/ 188 h 189"/>
                  <a:gd name="T6" fmla="*/ 175 w 176"/>
                  <a:gd name="T7" fmla="*/ 87 h 189"/>
                  <a:gd name="T8" fmla="*/ 175 w 176"/>
                  <a:gd name="T9" fmla="*/ 0 h 189"/>
                  <a:gd name="T10" fmla="*/ 0 60000 65536"/>
                  <a:gd name="T11" fmla="*/ 0 60000 65536"/>
                  <a:gd name="T12" fmla="*/ 0 60000 65536"/>
                  <a:gd name="T13" fmla="*/ 0 60000 65536"/>
                  <a:gd name="T14" fmla="*/ 0 60000 65536"/>
                  <a:gd name="T15" fmla="*/ 0 w 176"/>
                  <a:gd name="T16" fmla="*/ 0 h 189"/>
                  <a:gd name="T17" fmla="*/ 176 w 176"/>
                  <a:gd name="T18" fmla="*/ 189 h 189"/>
                </a:gdLst>
                <a:ahLst/>
                <a:cxnLst>
                  <a:cxn ang="T10">
                    <a:pos x="T0" y="T1"/>
                  </a:cxn>
                  <a:cxn ang="T11">
                    <a:pos x="T2" y="T3"/>
                  </a:cxn>
                  <a:cxn ang="T12">
                    <a:pos x="T4" y="T5"/>
                  </a:cxn>
                  <a:cxn ang="T13">
                    <a:pos x="T6" y="T7"/>
                  </a:cxn>
                  <a:cxn ang="T14">
                    <a:pos x="T8" y="T9"/>
                  </a:cxn>
                </a:cxnLst>
                <a:rect l="T15" t="T16" r="T17" b="T18"/>
                <a:pathLst>
                  <a:path w="176" h="189">
                    <a:moveTo>
                      <a:pt x="175" y="0"/>
                    </a:moveTo>
                    <a:lnTo>
                      <a:pt x="0" y="100"/>
                    </a:lnTo>
                    <a:lnTo>
                      <a:pt x="0" y="188"/>
                    </a:lnTo>
                    <a:lnTo>
                      <a:pt x="175" y="87"/>
                    </a:lnTo>
                    <a:lnTo>
                      <a:pt x="175" y="0"/>
                    </a:lnTo>
                  </a:path>
                </a:pathLst>
              </a:custGeom>
              <a:solidFill>
                <a:srgbClr val="3E347E"/>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08" name="Freeform 484">
                <a:extLst>
                  <a:ext uri="{FF2B5EF4-FFF2-40B4-BE49-F238E27FC236}">
                    <a16:creationId xmlns:a16="http://schemas.microsoft.com/office/drawing/2014/main" id="{46E81CFC-A37A-2BFA-9705-DE0EC10BD18E}"/>
                  </a:ext>
                </a:extLst>
              </p:cNvPr>
              <p:cNvSpPr>
                <a:spLocks/>
              </p:cNvSpPr>
              <p:nvPr/>
            </p:nvSpPr>
            <p:spPr bwMode="auto">
              <a:xfrm>
                <a:off x="2350" y="3088"/>
                <a:ext cx="30" cy="59"/>
              </a:xfrm>
              <a:custGeom>
                <a:avLst/>
                <a:gdLst>
                  <a:gd name="T0" fmla="*/ 31 w 32"/>
                  <a:gd name="T1" fmla="*/ 61 h 62"/>
                  <a:gd name="T2" fmla="*/ 31 w 32"/>
                  <a:gd name="T3" fmla="*/ 18 h 62"/>
                  <a:gd name="T4" fmla="*/ 0 w 32"/>
                  <a:gd name="T5" fmla="*/ 0 h 62"/>
                  <a:gd name="T6" fmla="*/ 0 w 32"/>
                  <a:gd name="T7" fmla="*/ 42 h 62"/>
                  <a:gd name="T8" fmla="*/ 31 w 32"/>
                  <a:gd name="T9" fmla="*/ 61 h 62"/>
                  <a:gd name="T10" fmla="*/ 0 60000 65536"/>
                  <a:gd name="T11" fmla="*/ 0 60000 65536"/>
                  <a:gd name="T12" fmla="*/ 0 60000 65536"/>
                  <a:gd name="T13" fmla="*/ 0 60000 65536"/>
                  <a:gd name="T14" fmla="*/ 0 60000 65536"/>
                  <a:gd name="T15" fmla="*/ 0 w 32"/>
                  <a:gd name="T16" fmla="*/ 0 h 62"/>
                  <a:gd name="T17" fmla="*/ 32 w 32"/>
                  <a:gd name="T18" fmla="*/ 62 h 62"/>
                </a:gdLst>
                <a:ahLst/>
                <a:cxnLst>
                  <a:cxn ang="T10">
                    <a:pos x="T0" y="T1"/>
                  </a:cxn>
                  <a:cxn ang="T11">
                    <a:pos x="T2" y="T3"/>
                  </a:cxn>
                  <a:cxn ang="T12">
                    <a:pos x="T4" y="T5"/>
                  </a:cxn>
                  <a:cxn ang="T13">
                    <a:pos x="T6" y="T7"/>
                  </a:cxn>
                  <a:cxn ang="T14">
                    <a:pos x="T8" y="T9"/>
                  </a:cxn>
                </a:cxnLst>
                <a:rect l="T15" t="T16" r="T17" b="T18"/>
                <a:pathLst>
                  <a:path w="32" h="62">
                    <a:moveTo>
                      <a:pt x="31" y="61"/>
                    </a:moveTo>
                    <a:lnTo>
                      <a:pt x="31" y="18"/>
                    </a:lnTo>
                    <a:lnTo>
                      <a:pt x="0" y="0"/>
                    </a:lnTo>
                    <a:lnTo>
                      <a:pt x="0" y="42"/>
                    </a:lnTo>
                    <a:lnTo>
                      <a:pt x="31" y="6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09" name="Freeform 485">
                <a:extLst>
                  <a:ext uri="{FF2B5EF4-FFF2-40B4-BE49-F238E27FC236}">
                    <a16:creationId xmlns:a16="http://schemas.microsoft.com/office/drawing/2014/main" id="{D0E14D4E-737E-1863-7150-8260C8E853D0}"/>
                  </a:ext>
                </a:extLst>
              </p:cNvPr>
              <p:cNvSpPr>
                <a:spLocks/>
              </p:cNvSpPr>
              <p:nvPr/>
            </p:nvSpPr>
            <p:spPr bwMode="auto">
              <a:xfrm>
                <a:off x="2350" y="3126"/>
                <a:ext cx="30" cy="21"/>
              </a:xfrm>
              <a:custGeom>
                <a:avLst/>
                <a:gdLst>
                  <a:gd name="T0" fmla="*/ 31 w 32"/>
                  <a:gd name="T1" fmla="*/ 14 h 22"/>
                  <a:gd name="T2" fmla="*/ 5 w 32"/>
                  <a:gd name="T3" fmla="*/ 0 h 22"/>
                  <a:gd name="T4" fmla="*/ 0 w 32"/>
                  <a:gd name="T5" fmla="*/ 3 h 22"/>
                  <a:gd name="T6" fmla="*/ 31 w 32"/>
                  <a:gd name="T7" fmla="*/ 21 h 22"/>
                  <a:gd name="T8" fmla="*/ 31 w 32"/>
                  <a:gd name="T9" fmla="*/ 14 h 22"/>
                  <a:gd name="T10" fmla="*/ 0 60000 65536"/>
                  <a:gd name="T11" fmla="*/ 0 60000 65536"/>
                  <a:gd name="T12" fmla="*/ 0 60000 65536"/>
                  <a:gd name="T13" fmla="*/ 0 60000 65536"/>
                  <a:gd name="T14" fmla="*/ 0 60000 65536"/>
                  <a:gd name="T15" fmla="*/ 0 w 32"/>
                  <a:gd name="T16" fmla="*/ 0 h 22"/>
                  <a:gd name="T17" fmla="*/ 32 w 32"/>
                  <a:gd name="T18" fmla="*/ 22 h 22"/>
                </a:gdLst>
                <a:ahLst/>
                <a:cxnLst>
                  <a:cxn ang="T10">
                    <a:pos x="T0" y="T1"/>
                  </a:cxn>
                  <a:cxn ang="T11">
                    <a:pos x="T2" y="T3"/>
                  </a:cxn>
                  <a:cxn ang="T12">
                    <a:pos x="T4" y="T5"/>
                  </a:cxn>
                  <a:cxn ang="T13">
                    <a:pos x="T6" y="T7"/>
                  </a:cxn>
                  <a:cxn ang="T14">
                    <a:pos x="T8" y="T9"/>
                  </a:cxn>
                </a:cxnLst>
                <a:rect l="T15" t="T16" r="T17" b="T18"/>
                <a:pathLst>
                  <a:path w="32" h="22">
                    <a:moveTo>
                      <a:pt x="31" y="14"/>
                    </a:moveTo>
                    <a:lnTo>
                      <a:pt x="5" y="0"/>
                    </a:lnTo>
                    <a:lnTo>
                      <a:pt x="0" y="3"/>
                    </a:lnTo>
                    <a:lnTo>
                      <a:pt x="31" y="21"/>
                    </a:lnTo>
                    <a:lnTo>
                      <a:pt x="31" y="14"/>
                    </a:lnTo>
                  </a:path>
                </a:pathLst>
              </a:custGeom>
              <a:solidFill>
                <a:srgbClr val="D0C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10" name="Freeform 486">
                <a:extLst>
                  <a:ext uri="{FF2B5EF4-FFF2-40B4-BE49-F238E27FC236}">
                    <a16:creationId xmlns:a16="http://schemas.microsoft.com/office/drawing/2014/main" id="{8479A5BA-32AC-9323-7CDA-498A0AC2AC0B}"/>
                  </a:ext>
                </a:extLst>
              </p:cNvPr>
              <p:cNvSpPr>
                <a:spLocks/>
              </p:cNvSpPr>
              <p:nvPr/>
            </p:nvSpPr>
            <p:spPr bwMode="auto">
              <a:xfrm>
                <a:off x="2387" y="3111"/>
                <a:ext cx="29" cy="58"/>
              </a:xfrm>
              <a:custGeom>
                <a:avLst/>
                <a:gdLst>
                  <a:gd name="T0" fmla="*/ 31 w 32"/>
                  <a:gd name="T1" fmla="*/ 60 h 61"/>
                  <a:gd name="T2" fmla="*/ 31 w 32"/>
                  <a:gd name="T3" fmla="*/ 17 h 61"/>
                  <a:gd name="T4" fmla="*/ 0 w 32"/>
                  <a:gd name="T5" fmla="*/ 0 h 61"/>
                  <a:gd name="T6" fmla="*/ 0 w 32"/>
                  <a:gd name="T7" fmla="*/ 42 h 61"/>
                  <a:gd name="T8" fmla="*/ 31 w 32"/>
                  <a:gd name="T9" fmla="*/ 60 h 61"/>
                  <a:gd name="T10" fmla="*/ 0 60000 65536"/>
                  <a:gd name="T11" fmla="*/ 0 60000 65536"/>
                  <a:gd name="T12" fmla="*/ 0 60000 65536"/>
                  <a:gd name="T13" fmla="*/ 0 60000 65536"/>
                  <a:gd name="T14" fmla="*/ 0 60000 65536"/>
                  <a:gd name="T15" fmla="*/ 0 w 32"/>
                  <a:gd name="T16" fmla="*/ 0 h 61"/>
                  <a:gd name="T17" fmla="*/ 32 w 32"/>
                  <a:gd name="T18" fmla="*/ 61 h 61"/>
                </a:gdLst>
                <a:ahLst/>
                <a:cxnLst>
                  <a:cxn ang="T10">
                    <a:pos x="T0" y="T1"/>
                  </a:cxn>
                  <a:cxn ang="T11">
                    <a:pos x="T2" y="T3"/>
                  </a:cxn>
                  <a:cxn ang="T12">
                    <a:pos x="T4" y="T5"/>
                  </a:cxn>
                  <a:cxn ang="T13">
                    <a:pos x="T6" y="T7"/>
                  </a:cxn>
                  <a:cxn ang="T14">
                    <a:pos x="T8" y="T9"/>
                  </a:cxn>
                </a:cxnLst>
                <a:rect l="T15" t="T16" r="T17" b="T18"/>
                <a:pathLst>
                  <a:path w="32" h="61">
                    <a:moveTo>
                      <a:pt x="31" y="60"/>
                    </a:moveTo>
                    <a:lnTo>
                      <a:pt x="31" y="17"/>
                    </a:lnTo>
                    <a:lnTo>
                      <a:pt x="0" y="0"/>
                    </a:lnTo>
                    <a:lnTo>
                      <a:pt x="0" y="42"/>
                    </a:lnTo>
                    <a:lnTo>
                      <a:pt x="31" y="6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11" name="Freeform 487">
                <a:extLst>
                  <a:ext uri="{FF2B5EF4-FFF2-40B4-BE49-F238E27FC236}">
                    <a16:creationId xmlns:a16="http://schemas.microsoft.com/office/drawing/2014/main" id="{15205624-E146-FD06-D938-D4C3770EB5E6}"/>
                  </a:ext>
                </a:extLst>
              </p:cNvPr>
              <p:cNvSpPr>
                <a:spLocks/>
              </p:cNvSpPr>
              <p:nvPr/>
            </p:nvSpPr>
            <p:spPr bwMode="auto">
              <a:xfrm>
                <a:off x="2423" y="3132"/>
                <a:ext cx="29" cy="59"/>
              </a:xfrm>
              <a:custGeom>
                <a:avLst/>
                <a:gdLst>
                  <a:gd name="T0" fmla="*/ 31 w 32"/>
                  <a:gd name="T1" fmla="*/ 61 h 62"/>
                  <a:gd name="T2" fmla="*/ 31 w 32"/>
                  <a:gd name="T3" fmla="*/ 18 h 62"/>
                  <a:gd name="T4" fmla="*/ 0 w 32"/>
                  <a:gd name="T5" fmla="*/ 0 h 62"/>
                  <a:gd name="T6" fmla="*/ 0 w 32"/>
                  <a:gd name="T7" fmla="*/ 42 h 62"/>
                  <a:gd name="T8" fmla="*/ 31 w 32"/>
                  <a:gd name="T9" fmla="*/ 61 h 62"/>
                  <a:gd name="T10" fmla="*/ 0 60000 65536"/>
                  <a:gd name="T11" fmla="*/ 0 60000 65536"/>
                  <a:gd name="T12" fmla="*/ 0 60000 65536"/>
                  <a:gd name="T13" fmla="*/ 0 60000 65536"/>
                  <a:gd name="T14" fmla="*/ 0 60000 65536"/>
                  <a:gd name="T15" fmla="*/ 0 w 32"/>
                  <a:gd name="T16" fmla="*/ 0 h 62"/>
                  <a:gd name="T17" fmla="*/ 32 w 32"/>
                  <a:gd name="T18" fmla="*/ 62 h 62"/>
                </a:gdLst>
                <a:ahLst/>
                <a:cxnLst>
                  <a:cxn ang="T10">
                    <a:pos x="T0" y="T1"/>
                  </a:cxn>
                  <a:cxn ang="T11">
                    <a:pos x="T2" y="T3"/>
                  </a:cxn>
                  <a:cxn ang="T12">
                    <a:pos x="T4" y="T5"/>
                  </a:cxn>
                  <a:cxn ang="T13">
                    <a:pos x="T6" y="T7"/>
                  </a:cxn>
                  <a:cxn ang="T14">
                    <a:pos x="T8" y="T9"/>
                  </a:cxn>
                </a:cxnLst>
                <a:rect l="T15" t="T16" r="T17" b="T18"/>
                <a:pathLst>
                  <a:path w="32" h="62">
                    <a:moveTo>
                      <a:pt x="31" y="61"/>
                    </a:moveTo>
                    <a:lnTo>
                      <a:pt x="31" y="18"/>
                    </a:lnTo>
                    <a:lnTo>
                      <a:pt x="0" y="0"/>
                    </a:lnTo>
                    <a:lnTo>
                      <a:pt x="0" y="42"/>
                    </a:lnTo>
                    <a:lnTo>
                      <a:pt x="31" y="6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12" name="Freeform 488">
                <a:extLst>
                  <a:ext uri="{FF2B5EF4-FFF2-40B4-BE49-F238E27FC236}">
                    <a16:creationId xmlns:a16="http://schemas.microsoft.com/office/drawing/2014/main" id="{2DABCBCC-21CF-80C6-DD96-C0BFD067293F}"/>
                  </a:ext>
                </a:extLst>
              </p:cNvPr>
              <p:cNvSpPr>
                <a:spLocks/>
              </p:cNvSpPr>
              <p:nvPr/>
            </p:nvSpPr>
            <p:spPr bwMode="auto">
              <a:xfrm>
                <a:off x="2459" y="3155"/>
                <a:ext cx="30" cy="59"/>
              </a:xfrm>
              <a:custGeom>
                <a:avLst/>
                <a:gdLst>
                  <a:gd name="T0" fmla="*/ 32 w 33"/>
                  <a:gd name="T1" fmla="*/ 61 h 62"/>
                  <a:gd name="T2" fmla="*/ 32 w 33"/>
                  <a:gd name="T3" fmla="*/ 18 h 62"/>
                  <a:gd name="T4" fmla="*/ 0 w 33"/>
                  <a:gd name="T5" fmla="*/ 0 h 62"/>
                  <a:gd name="T6" fmla="*/ 0 w 33"/>
                  <a:gd name="T7" fmla="*/ 42 h 62"/>
                  <a:gd name="T8" fmla="*/ 32 w 33"/>
                  <a:gd name="T9" fmla="*/ 61 h 62"/>
                  <a:gd name="T10" fmla="*/ 0 60000 65536"/>
                  <a:gd name="T11" fmla="*/ 0 60000 65536"/>
                  <a:gd name="T12" fmla="*/ 0 60000 65536"/>
                  <a:gd name="T13" fmla="*/ 0 60000 65536"/>
                  <a:gd name="T14" fmla="*/ 0 60000 65536"/>
                  <a:gd name="T15" fmla="*/ 0 w 33"/>
                  <a:gd name="T16" fmla="*/ 0 h 62"/>
                  <a:gd name="T17" fmla="*/ 33 w 33"/>
                  <a:gd name="T18" fmla="*/ 62 h 62"/>
                </a:gdLst>
                <a:ahLst/>
                <a:cxnLst>
                  <a:cxn ang="T10">
                    <a:pos x="T0" y="T1"/>
                  </a:cxn>
                  <a:cxn ang="T11">
                    <a:pos x="T2" y="T3"/>
                  </a:cxn>
                  <a:cxn ang="T12">
                    <a:pos x="T4" y="T5"/>
                  </a:cxn>
                  <a:cxn ang="T13">
                    <a:pos x="T6" y="T7"/>
                  </a:cxn>
                  <a:cxn ang="T14">
                    <a:pos x="T8" y="T9"/>
                  </a:cxn>
                </a:cxnLst>
                <a:rect l="T15" t="T16" r="T17" b="T18"/>
                <a:pathLst>
                  <a:path w="33" h="62">
                    <a:moveTo>
                      <a:pt x="32" y="61"/>
                    </a:moveTo>
                    <a:lnTo>
                      <a:pt x="32" y="18"/>
                    </a:lnTo>
                    <a:lnTo>
                      <a:pt x="0" y="0"/>
                    </a:lnTo>
                    <a:lnTo>
                      <a:pt x="0" y="42"/>
                    </a:lnTo>
                    <a:lnTo>
                      <a:pt x="32" y="6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13" name="Line 489">
                <a:extLst>
                  <a:ext uri="{FF2B5EF4-FFF2-40B4-BE49-F238E27FC236}">
                    <a16:creationId xmlns:a16="http://schemas.microsoft.com/office/drawing/2014/main" id="{7FE0D633-A4FA-3E8B-0D92-936F6CD51342}"/>
                  </a:ext>
                </a:extLst>
              </p:cNvPr>
              <p:cNvSpPr>
                <a:spLocks noChangeShapeType="1"/>
              </p:cNvSpPr>
              <p:nvPr/>
            </p:nvSpPr>
            <p:spPr bwMode="auto">
              <a:xfrm>
                <a:off x="2239" y="2998"/>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14" name="Line 490">
                <a:extLst>
                  <a:ext uri="{FF2B5EF4-FFF2-40B4-BE49-F238E27FC236}">
                    <a16:creationId xmlns:a16="http://schemas.microsoft.com/office/drawing/2014/main" id="{F81838DA-1174-A5A9-606B-90C6D9E3264C}"/>
                  </a:ext>
                </a:extLst>
              </p:cNvPr>
              <p:cNvSpPr>
                <a:spLocks noChangeShapeType="1"/>
              </p:cNvSpPr>
              <p:nvPr/>
            </p:nvSpPr>
            <p:spPr bwMode="auto">
              <a:xfrm>
                <a:off x="2239" y="3002"/>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15" name="Line 491">
                <a:extLst>
                  <a:ext uri="{FF2B5EF4-FFF2-40B4-BE49-F238E27FC236}">
                    <a16:creationId xmlns:a16="http://schemas.microsoft.com/office/drawing/2014/main" id="{D06949B7-3A3F-F4DA-1AEB-82492A48E83E}"/>
                  </a:ext>
                </a:extLst>
              </p:cNvPr>
              <p:cNvSpPr>
                <a:spLocks noChangeShapeType="1"/>
              </p:cNvSpPr>
              <p:nvPr/>
            </p:nvSpPr>
            <p:spPr bwMode="auto">
              <a:xfrm>
                <a:off x="2239" y="3006"/>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16" name="Line 492">
                <a:extLst>
                  <a:ext uri="{FF2B5EF4-FFF2-40B4-BE49-F238E27FC236}">
                    <a16:creationId xmlns:a16="http://schemas.microsoft.com/office/drawing/2014/main" id="{89BD8753-6509-4C7D-2462-75C3D8B21F25}"/>
                  </a:ext>
                </a:extLst>
              </p:cNvPr>
              <p:cNvSpPr>
                <a:spLocks noChangeShapeType="1"/>
              </p:cNvSpPr>
              <p:nvPr/>
            </p:nvSpPr>
            <p:spPr bwMode="auto">
              <a:xfrm>
                <a:off x="2239" y="3010"/>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17" name="Line 493">
                <a:extLst>
                  <a:ext uri="{FF2B5EF4-FFF2-40B4-BE49-F238E27FC236}">
                    <a16:creationId xmlns:a16="http://schemas.microsoft.com/office/drawing/2014/main" id="{4B1DE750-1DEB-475F-CA3E-DBB985EA36C1}"/>
                  </a:ext>
                </a:extLst>
              </p:cNvPr>
              <p:cNvSpPr>
                <a:spLocks noChangeShapeType="1"/>
              </p:cNvSpPr>
              <p:nvPr/>
            </p:nvSpPr>
            <p:spPr bwMode="auto">
              <a:xfrm>
                <a:off x="2239" y="3015"/>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18" name="Line 494">
                <a:extLst>
                  <a:ext uri="{FF2B5EF4-FFF2-40B4-BE49-F238E27FC236}">
                    <a16:creationId xmlns:a16="http://schemas.microsoft.com/office/drawing/2014/main" id="{8C2F0A7C-42DE-FC87-ED28-DFA70402B2C9}"/>
                  </a:ext>
                </a:extLst>
              </p:cNvPr>
              <p:cNvSpPr>
                <a:spLocks noChangeShapeType="1"/>
              </p:cNvSpPr>
              <p:nvPr/>
            </p:nvSpPr>
            <p:spPr bwMode="auto">
              <a:xfrm>
                <a:off x="2239" y="3020"/>
                <a:ext cx="79" cy="45"/>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19" name="Line 495">
                <a:extLst>
                  <a:ext uri="{FF2B5EF4-FFF2-40B4-BE49-F238E27FC236}">
                    <a16:creationId xmlns:a16="http://schemas.microsoft.com/office/drawing/2014/main" id="{AF0A02D5-475F-F44D-B3B8-9D164C814068}"/>
                  </a:ext>
                </a:extLst>
              </p:cNvPr>
              <p:cNvSpPr>
                <a:spLocks noChangeShapeType="1"/>
              </p:cNvSpPr>
              <p:nvPr/>
            </p:nvSpPr>
            <p:spPr bwMode="auto">
              <a:xfrm>
                <a:off x="2239" y="3024"/>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20" name="Line 496">
                <a:extLst>
                  <a:ext uri="{FF2B5EF4-FFF2-40B4-BE49-F238E27FC236}">
                    <a16:creationId xmlns:a16="http://schemas.microsoft.com/office/drawing/2014/main" id="{F47E63B0-F5BA-9BBF-1486-889561093830}"/>
                  </a:ext>
                </a:extLst>
              </p:cNvPr>
              <p:cNvSpPr>
                <a:spLocks noChangeShapeType="1"/>
              </p:cNvSpPr>
              <p:nvPr/>
            </p:nvSpPr>
            <p:spPr bwMode="auto">
              <a:xfrm>
                <a:off x="2239" y="3029"/>
                <a:ext cx="79" cy="47"/>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21" name="Line 497">
                <a:extLst>
                  <a:ext uri="{FF2B5EF4-FFF2-40B4-BE49-F238E27FC236}">
                    <a16:creationId xmlns:a16="http://schemas.microsoft.com/office/drawing/2014/main" id="{5EF19CCF-5A40-BB9D-9C48-E4E534D94604}"/>
                  </a:ext>
                </a:extLst>
              </p:cNvPr>
              <p:cNvSpPr>
                <a:spLocks noChangeShapeType="1"/>
              </p:cNvSpPr>
              <p:nvPr/>
            </p:nvSpPr>
            <p:spPr bwMode="auto">
              <a:xfrm>
                <a:off x="2239" y="3034"/>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22" name="Line 498">
                <a:extLst>
                  <a:ext uri="{FF2B5EF4-FFF2-40B4-BE49-F238E27FC236}">
                    <a16:creationId xmlns:a16="http://schemas.microsoft.com/office/drawing/2014/main" id="{5E1DD406-DDED-5F91-AFE2-CC7CA9A594F3}"/>
                  </a:ext>
                </a:extLst>
              </p:cNvPr>
              <p:cNvSpPr>
                <a:spLocks noChangeShapeType="1"/>
              </p:cNvSpPr>
              <p:nvPr/>
            </p:nvSpPr>
            <p:spPr bwMode="auto">
              <a:xfrm>
                <a:off x="2239" y="3038"/>
                <a:ext cx="79" cy="45"/>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23" name="Line 499">
                <a:extLst>
                  <a:ext uri="{FF2B5EF4-FFF2-40B4-BE49-F238E27FC236}">
                    <a16:creationId xmlns:a16="http://schemas.microsoft.com/office/drawing/2014/main" id="{D45A7266-BCA9-FFC1-089B-D1C5453BAAE2}"/>
                  </a:ext>
                </a:extLst>
              </p:cNvPr>
              <p:cNvSpPr>
                <a:spLocks noChangeShapeType="1"/>
              </p:cNvSpPr>
              <p:nvPr/>
            </p:nvSpPr>
            <p:spPr bwMode="auto">
              <a:xfrm>
                <a:off x="2239" y="3042"/>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24" name="Line 500">
                <a:extLst>
                  <a:ext uri="{FF2B5EF4-FFF2-40B4-BE49-F238E27FC236}">
                    <a16:creationId xmlns:a16="http://schemas.microsoft.com/office/drawing/2014/main" id="{1CA2AD88-6171-5EF9-D892-894755FAABA3}"/>
                  </a:ext>
                </a:extLst>
              </p:cNvPr>
              <p:cNvSpPr>
                <a:spLocks noChangeShapeType="1"/>
              </p:cNvSpPr>
              <p:nvPr/>
            </p:nvSpPr>
            <p:spPr bwMode="auto">
              <a:xfrm>
                <a:off x="2239" y="3047"/>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25" name="Line 501">
                <a:extLst>
                  <a:ext uri="{FF2B5EF4-FFF2-40B4-BE49-F238E27FC236}">
                    <a16:creationId xmlns:a16="http://schemas.microsoft.com/office/drawing/2014/main" id="{A8826C94-90A6-E168-2814-6B21E42D231B}"/>
                  </a:ext>
                </a:extLst>
              </p:cNvPr>
              <p:cNvSpPr>
                <a:spLocks noChangeShapeType="1"/>
              </p:cNvSpPr>
              <p:nvPr/>
            </p:nvSpPr>
            <p:spPr bwMode="auto">
              <a:xfrm>
                <a:off x="2239" y="3051"/>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26" name="Line 502">
                <a:extLst>
                  <a:ext uri="{FF2B5EF4-FFF2-40B4-BE49-F238E27FC236}">
                    <a16:creationId xmlns:a16="http://schemas.microsoft.com/office/drawing/2014/main" id="{569101F7-0A2D-1517-9985-05F7C78C9CCB}"/>
                  </a:ext>
                </a:extLst>
              </p:cNvPr>
              <p:cNvSpPr>
                <a:spLocks noChangeShapeType="1"/>
              </p:cNvSpPr>
              <p:nvPr/>
            </p:nvSpPr>
            <p:spPr bwMode="auto">
              <a:xfrm>
                <a:off x="2239" y="3057"/>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27" name="Line 503">
                <a:extLst>
                  <a:ext uri="{FF2B5EF4-FFF2-40B4-BE49-F238E27FC236}">
                    <a16:creationId xmlns:a16="http://schemas.microsoft.com/office/drawing/2014/main" id="{9F854CF7-3BD4-7094-FA13-832F68838603}"/>
                  </a:ext>
                </a:extLst>
              </p:cNvPr>
              <p:cNvSpPr>
                <a:spLocks noChangeShapeType="1"/>
              </p:cNvSpPr>
              <p:nvPr/>
            </p:nvSpPr>
            <p:spPr bwMode="auto">
              <a:xfrm>
                <a:off x="2239" y="3061"/>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28" name="Line 504">
                <a:extLst>
                  <a:ext uri="{FF2B5EF4-FFF2-40B4-BE49-F238E27FC236}">
                    <a16:creationId xmlns:a16="http://schemas.microsoft.com/office/drawing/2014/main" id="{2170E8B1-DD62-8336-3E20-8FB6A8780257}"/>
                  </a:ext>
                </a:extLst>
              </p:cNvPr>
              <p:cNvSpPr>
                <a:spLocks noChangeShapeType="1"/>
              </p:cNvSpPr>
              <p:nvPr/>
            </p:nvSpPr>
            <p:spPr bwMode="auto">
              <a:xfrm>
                <a:off x="2239" y="3065"/>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29" name="Line 505">
                <a:extLst>
                  <a:ext uri="{FF2B5EF4-FFF2-40B4-BE49-F238E27FC236}">
                    <a16:creationId xmlns:a16="http://schemas.microsoft.com/office/drawing/2014/main" id="{1F29C41B-51E7-B0AF-EED2-A517382FA8A1}"/>
                  </a:ext>
                </a:extLst>
              </p:cNvPr>
              <p:cNvSpPr>
                <a:spLocks noChangeShapeType="1"/>
              </p:cNvSpPr>
              <p:nvPr/>
            </p:nvSpPr>
            <p:spPr bwMode="auto">
              <a:xfrm>
                <a:off x="2239" y="3069"/>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30" name="Line 506">
                <a:extLst>
                  <a:ext uri="{FF2B5EF4-FFF2-40B4-BE49-F238E27FC236}">
                    <a16:creationId xmlns:a16="http://schemas.microsoft.com/office/drawing/2014/main" id="{870F5A28-FCA6-DA81-EE9B-B31C4EBF5FC7}"/>
                  </a:ext>
                </a:extLst>
              </p:cNvPr>
              <p:cNvSpPr>
                <a:spLocks noChangeShapeType="1"/>
              </p:cNvSpPr>
              <p:nvPr/>
            </p:nvSpPr>
            <p:spPr bwMode="auto">
              <a:xfrm>
                <a:off x="2239" y="3074"/>
                <a:ext cx="79" cy="45"/>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31" name="Line 507">
                <a:extLst>
                  <a:ext uri="{FF2B5EF4-FFF2-40B4-BE49-F238E27FC236}">
                    <a16:creationId xmlns:a16="http://schemas.microsoft.com/office/drawing/2014/main" id="{E247E319-F8D4-CDDE-0631-66B075BBE593}"/>
                  </a:ext>
                </a:extLst>
              </p:cNvPr>
              <p:cNvSpPr>
                <a:spLocks noChangeShapeType="1"/>
              </p:cNvSpPr>
              <p:nvPr/>
            </p:nvSpPr>
            <p:spPr bwMode="auto">
              <a:xfrm>
                <a:off x="2239" y="3079"/>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32" name="Line 508">
                <a:extLst>
                  <a:ext uri="{FF2B5EF4-FFF2-40B4-BE49-F238E27FC236}">
                    <a16:creationId xmlns:a16="http://schemas.microsoft.com/office/drawing/2014/main" id="{20998818-217B-879F-43B8-31E959F8F444}"/>
                  </a:ext>
                </a:extLst>
              </p:cNvPr>
              <p:cNvSpPr>
                <a:spLocks noChangeShapeType="1"/>
              </p:cNvSpPr>
              <p:nvPr/>
            </p:nvSpPr>
            <p:spPr bwMode="auto">
              <a:xfrm>
                <a:off x="2239" y="3082"/>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33" name="Line 509">
                <a:extLst>
                  <a:ext uri="{FF2B5EF4-FFF2-40B4-BE49-F238E27FC236}">
                    <a16:creationId xmlns:a16="http://schemas.microsoft.com/office/drawing/2014/main" id="{4969B899-85DF-605C-4844-1DC2D68EE5A0}"/>
                  </a:ext>
                </a:extLst>
              </p:cNvPr>
              <p:cNvSpPr>
                <a:spLocks noChangeShapeType="1"/>
              </p:cNvSpPr>
              <p:nvPr/>
            </p:nvSpPr>
            <p:spPr bwMode="auto">
              <a:xfrm>
                <a:off x="2239" y="3088"/>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34" name="Line 510">
                <a:extLst>
                  <a:ext uri="{FF2B5EF4-FFF2-40B4-BE49-F238E27FC236}">
                    <a16:creationId xmlns:a16="http://schemas.microsoft.com/office/drawing/2014/main" id="{2E8743C5-5E9E-9B3D-3741-4605BC0AAF62}"/>
                  </a:ext>
                </a:extLst>
              </p:cNvPr>
              <p:cNvSpPr>
                <a:spLocks noChangeShapeType="1"/>
              </p:cNvSpPr>
              <p:nvPr/>
            </p:nvSpPr>
            <p:spPr bwMode="auto">
              <a:xfrm>
                <a:off x="2239" y="3092"/>
                <a:ext cx="79" cy="45"/>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35" name="Freeform 511">
                <a:extLst>
                  <a:ext uri="{FF2B5EF4-FFF2-40B4-BE49-F238E27FC236}">
                    <a16:creationId xmlns:a16="http://schemas.microsoft.com/office/drawing/2014/main" id="{D422A10B-63FF-B538-57EA-FC2928F5E44C}"/>
                  </a:ext>
                </a:extLst>
              </p:cNvPr>
              <p:cNvSpPr>
                <a:spLocks/>
              </p:cNvSpPr>
              <p:nvPr/>
            </p:nvSpPr>
            <p:spPr bwMode="auto">
              <a:xfrm>
                <a:off x="2232" y="2976"/>
                <a:ext cx="16" cy="121"/>
              </a:xfrm>
              <a:custGeom>
                <a:avLst/>
                <a:gdLst>
                  <a:gd name="T0" fmla="*/ 0 w 17"/>
                  <a:gd name="T1" fmla="*/ 122 h 127"/>
                  <a:gd name="T2" fmla="*/ 0 w 17"/>
                  <a:gd name="T3" fmla="*/ 0 h 127"/>
                  <a:gd name="T4" fmla="*/ 16 w 17"/>
                  <a:gd name="T5" fmla="*/ 4 h 127"/>
                  <a:gd name="T6" fmla="*/ 16 w 17"/>
                  <a:gd name="T7" fmla="*/ 126 h 127"/>
                  <a:gd name="T8" fmla="*/ 0 w 17"/>
                  <a:gd name="T9" fmla="*/ 122 h 127"/>
                  <a:gd name="T10" fmla="*/ 0 60000 65536"/>
                  <a:gd name="T11" fmla="*/ 0 60000 65536"/>
                  <a:gd name="T12" fmla="*/ 0 60000 65536"/>
                  <a:gd name="T13" fmla="*/ 0 60000 65536"/>
                  <a:gd name="T14" fmla="*/ 0 60000 65536"/>
                  <a:gd name="T15" fmla="*/ 0 w 17"/>
                  <a:gd name="T16" fmla="*/ 0 h 127"/>
                  <a:gd name="T17" fmla="*/ 17 w 17"/>
                  <a:gd name="T18" fmla="*/ 127 h 127"/>
                </a:gdLst>
                <a:ahLst/>
                <a:cxnLst>
                  <a:cxn ang="T10">
                    <a:pos x="T0" y="T1"/>
                  </a:cxn>
                  <a:cxn ang="T11">
                    <a:pos x="T2" y="T3"/>
                  </a:cxn>
                  <a:cxn ang="T12">
                    <a:pos x="T4" y="T5"/>
                  </a:cxn>
                  <a:cxn ang="T13">
                    <a:pos x="T6" y="T7"/>
                  </a:cxn>
                  <a:cxn ang="T14">
                    <a:pos x="T8" y="T9"/>
                  </a:cxn>
                </a:cxnLst>
                <a:rect l="T15" t="T16" r="T17" b="T18"/>
                <a:pathLst>
                  <a:path w="17" h="127">
                    <a:moveTo>
                      <a:pt x="0" y="122"/>
                    </a:moveTo>
                    <a:lnTo>
                      <a:pt x="0" y="0"/>
                    </a:lnTo>
                    <a:lnTo>
                      <a:pt x="16" y="4"/>
                    </a:lnTo>
                    <a:lnTo>
                      <a:pt x="16" y="126"/>
                    </a:lnTo>
                    <a:lnTo>
                      <a:pt x="0" y="122"/>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36" name="Freeform 512">
                <a:extLst>
                  <a:ext uri="{FF2B5EF4-FFF2-40B4-BE49-F238E27FC236}">
                    <a16:creationId xmlns:a16="http://schemas.microsoft.com/office/drawing/2014/main" id="{269A3B14-B3F9-F541-7767-6F2B6CFE53BF}"/>
                  </a:ext>
                </a:extLst>
              </p:cNvPr>
              <p:cNvSpPr>
                <a:spLocks/>
              </p:cNvSpPr>
              <p:nvPr/>
            </p:nvSpPr>
            <p:spPr bwMode="auto">
              <a:xfrm>
                <a:off x="2251" y="2989"/>
                <a:ext cx="16" cy="120"/>
              </a:xfrm>
              <a:custGeom>
                <a:avLst/>
                <a:gdLst>
                  <a:gd name="T0" fmla="*/ 0 w 17"/>
                  <a:gd name="T1" fmla="*/ 120 h 126"/>
                  <a:gd name="T2" fmla="*/ 0 w 17"/>
                  <a:gd name="T3" fmla="*/ 0 h 126"/>
                  <a:gd name="T4" fmla="*/ 16 w 17"/>
                  <a:gd name="T5" fmla="*/ 4 h 126"/>
                  <a:gd name="T6" fmla="*/ 16 w 17"/>
                  <a:gd name="T7" fmla="*/ 125 h 126"/>
                  <a:gd name="T8" fmla="*/ 0 w 17"/>
                  <a:gd name="T9" fmla="*/ 120 h 126"/>
                  <a:gd name="T10" fmla="*/ 0 60000 65536"/>
                  <a:gd name="T11" fmla="*/ 0 60000 65536"/>
                  <a:gd name="T12" fmla="*/ 0 60000 65536"/>
                  <a:gd name="T13" fmla="*/ 0 60000 65536"/>
                  <a:gd name="T14" fmla="*/ 0 60000 65536"/>
                  <a:gd name="T15" fmla="*/ 0 w 17"/>
                  <a:gd name="T16" fmla="*/ 0 h 126"/>
                  <a:gd name="T17" fmla="*/ 17 w 17"/>
                  <a:gd name="T18" fmla="*/ 126 h 126"/>
                </a:gdLst>
                <a:ahLst/>
                <a:cxnLst>
                  <a:cxn ang="T10">
                    <a:pos x="T0" y="T1"/>
                  </a:cxn>
                  <a:cxn ang="T11">
                    <a:pos x="T2" y="T3"/>
                  </a:cxn>
                  <a:cxn ang="T12">
                    <a:pos x="T4" y="T5"/>
                  </a:cxn>
                  <a:cxn ang="T13">
                    <a:pos x="T6" y="T7"/>
                  </a:cxn>
                  <a:cxn ang="T14">
                    <a:pos x="T8" y="T9"/>
                  </a:cxn>
                </a:cxnLst>
                <a:rect l="T15" t="T16" r="T17" b="T18"/>
                <a:pathLst>
                  <a:path w="17" h="126">
                    <a:moveTo>
                      <a:pt x="0" y="120"/>
                    </a:moveTo>
                    <a:lnTo>
                      <a:pt x="0" y="0"/>
                    </a:lnTo>
                    <a:lnTo>
                      <a:pt x="16" y="4"/>
                    </a:lnTo>
                    <a:lnTo>
                      <a:pt x="16" y="125"/>
                    </a:lnTo>
                    <a:lnTo>
                      <a:pt x="0" y="120"/>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37" name="Freeform 513">
                <a:extLst>
                  <a:ext uri="{FF2B5EF4-FFF2-40B4-BE49-F238E27FC236}">
                    <a16:creationId xmlns:a16="http://schemas.microsoft.com/office/drawing/2014/main" id="{55A59263-F8B4-B916-D50D-6F1BA9FDB1BD}"/>
                  </a:ext>
                </a:extLst>
              </p:cNvPr>
              <p:cNvSpPr>
                <a:spLocks/>
              </p:cNvSpPr>
              <p:nvPr/>
            </p:nvSpPr>
            <p:spPr bwMode="auto">
              <a:xfrm>
                <a:off x="2271" y="3000"/>
                <a:ext cx="16" cy="119"/>
              </a:xfrm>
              <a:custGeom>
                <a:avLst/>
                <a:gdLst>
                  <a:gd name="T0" fmla="*/ 0 w 17"/>
                  <a:gd name="T1" fmla="*/ 120 h 125"/>
                  <a:gd name="T2" fmla="*/ 0 w 17"/>
                  <a:gd name="T3" fmla="*/ 0 h 125"/>
                  <a:gd name="T4" fmla="*/ 16 w 17"/>
                  <a:gd name="T5" fmla="*/ 2 h 125"/>
                  <a:gd name="T6" fmla="*/ 16 w 17"/>
                  <a:gd name="T7" fmla="*/ 124 h 125"/>
                  <a:gd name="T8" fmla="*/ 0 w 17"/>
                  <a:gd name="T9" fmla="*/ 120 h 125"/>
                  <a:gd name="T10" fmla="*/ 0 60000 65536"/>
                  <a:gd name="T11" fmla="*/ 0 60000 65536"/>
                  <a:gd name="T12" fmla="*/ 0 60000 65536"/>
                  <a:gd name="T13" fmla="*/ 0 60000 65536"/>
                  <a:gd name="T14" fmla="*/ 0 60000 65536"/>
                  <a:gd name="T15" fmla="*/ 0 w 17"/>
                  <a:gd name="T16" fmla="*/ 0 h 125"/>
                  <a:gd name="T17" fmla="*/ 17 w 17"/>
                  <a:gd name="T18" fmla="*/ 125 h 125"/>
                </a:gdLst>
                <a:ahLst/>
                <a:cxnLst>
                  <a:cxn ang="T10">
                    <a:pos x="T0" y="T1"/>
                  </a:cxn>
                  <a:cxn ang="T11">
                    <a:pos x="T2" y="T3"/>
                  </a:cxn>
                  <a:cxn ang="T12">
                    <a:pos x="T4" y="T5"/>
                  </a:cxn>
                  <a:cxn ang="T13">
                    <a:pos x="T6" y="T7"/>
                  </a:cxn>
                  <a:cxn ang="T14">
                    <a:pos x="T8" y="T9"/>
                  </a:cxn>
                </a:cxnLst>
                <a:rect l="T15" t="T16" r="T17" b="T18"/>
                <a:pathLst>
                  <a:path w="17" h="125">
                    <a:moveTo>
                      <a:pt x="0" y="120"/>
                    </a:moveTo>
                    <a:lnTo>
                      <a:pt x="0" y="0"/>
                    </a:lnTo>
                    <a:lnTo>
                      <a:pt x="16" y="2"/>
                    </a:lnTo>
                    <a:lnTo>
                      <a:pt x="16" y="124"/>
                    </a:lnTo>
                    <a:lnTo>
                      <a:pt x="0" y="120"/>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38" name="Freeform 514">
                <a:extLst>
                  <a:ext uri="{FF2B5EF4-FFF2-40B4-BE49-F238E27FC236}">
                    <a16:creationId xmlns:a16="http://schemas.microsoft.com/office/drawing/2014/main" id="{197E22F9-5930-8150-3357-2104B3061CEF}"/>
                  </a:ext>
                </a:extLst>
              </p:cNvPr>
              <p:cNvSpPr>
                <a:spLocks/>
              </p:cNvSpPr>
              <p:nvPr/>
            </p:nvSpPr>
            <p:spPr bwMode="auto">
              <a:xfrm>
                <a:off x="2290" y="3011"/>
                <a:ext cx="15" cy="121"/>
              </a:xfrm>
              <a:custGeom>
                <a:avLst/>
                <a:gdLst>
                  <a:gd name="T0" fmla="*/ 1 w 17"/>
                  <a:gd name="T1" fmla="*/ 122 h 127"/>
                  <a:gd name="T2" fmla="*/ 0 w 17"/>
                  <a:gd name="T3" fmla="*/ 0 h 127"/>
                  <a:gd name="T4" fmla="*/ 16 w 17"/>
                  <a:gd name="T5" fmla="*/ 4 h 127"/>
                  <a:gd name="T6" fmla="*/ 16 w 17"/>
                  <a:gd name="T7" fmla="*/ 126 h 127"/>
                  <a:gd name="T8" fmla="*/ 1 w 17"/>
                  <a:gd name="T9" fmla="*/ 122 h 127"/>
                  <a:gd name="T10" fmla="*/ 0 60000 65536"/>
                  <a:gd name="T11" fmla="*/ 0 60000 65536"/>
                  <a:gd name="T12" fmla="*/ 0 60000 65536"/>
                  <a:gd name="T13" fmla="*/ 0 60000 65536"/>
                  <a:gd name="T14" fmla="*/ 0 60000 65536"/>
                  <a:gd name="T15" fmla="*/ 0 w 17"/>
                  <a:gd name="T16" fmla="*/ 0 h 127"/>
                  <a:gd name="T17" fmla="*/ 17 w 17"/>
                  <a:gd name="T18" fmla="*/ 127 h 127"/>
                </a:gdLst>
                <a:ahLst/>
                <a:cxnLst>
                  <a:cxn ang="T10">
                    <a:pos x="T0" y="T1"/>
                  </a:cxn>
                  <a:cxn ang="T11">
                    <a:pos x="T2" y="T3"/>
                  </a:cxn>
                  <a:cxn ang="T12">
                    <a:pos x="T4" y="T5"/>
                  </a:cxn>
                  <a:cxn ang="T13">
                    <a:pos x="T6" y="T7"/>
                  </a:cxn>
                  <a:cxn ang="T14">
                    <a:pos x="T8" y="T9"/>
                  </a:cxn>
                </a:cxnLst>
                <a:rect l="T15" t="T16" r="T17" b="T18"/>
                <a:pathLst>
                  <a:path w="17" h="127">
                    <a:moveTo>
                      <a:pt x="1" y="122"/>
                    </a:moveTo>
                    <a:lnTo>
                      <a:pt x="0" y="0"/>
                    </a:lnTo>
                    <a:lnTo>
                      <a:pt x="16" y="4"/>
                    </a:lnTo>
                    <a:lnTo>
                      <a:pt x="16" y="126"/>
                    </a:lnTo>
                    <a:lnTo>
                      <a:pt x="1" y="122"/>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39" name="Freeform 515">
                <a:extLst>
                  <a:ext uri="{FF2B5EF4-FFF2-40B4-BE49-F238E27FC236}">
                    <a16:creationId xmlns:a16="http://schemas.microsoft.com/office/drawing/2014/main" id="{892F8870-3552-90F4-F8DB-B1013A5232CA}"/>
                  </a:ext>
                </a:extLst>
              </p:cNvPr>
              <p:cNvSpPr>
                <a:spLocks/>
              </p:cNvSpPr>
              <p:nvPr/>
            </p:nvSpPr>
            <p:spPr bwMode="auto">
              <a:xfrm>
                <a:off x="2311" y="3023"/>
                <a:ext cx="15" cy="120"/>
              </a:xfrm>
              <a:custGeom>
                <a:avLst/>
                <a:gdLst>
                  <a:gd name="T0" fmla="*/ 0 w 17"/>
                  <a:gd name="T1" fmla="*/ 121 h 127"/>
                  <a:gd name="T2" fmla="*/ 0 w 17"/>
                  <a:gd name="T3" fmla="*/ 0 h 127"/>
                  <a:gd name="T4" fmla="*/ 16 w 17"/>
                  <a:gd name="T5" fmla="*/ 4 h 127"/>
                  <a:gd name="T6" fmla="*/ 16 w 17"/>
                  <a:gd name="T7" fmla="*/ 126 h 127"/>
                  <a:gd name="T8" fmla="*/ 0 w 17"/>
                  <a:gd name="T9" fmla="*/ 121 h 127"/>
                  <a:gd name="T10" fmla="*/ 0 60000 65536"/>
                  <a:gd name="T11" fmla="*/ 0 60000 65536"/>
                  <a:gd name="T12" fmla="*/ 0 60000 65536"/>
                  <a:gd name="T13" fmla="*/ 0 60000 65536"/>
                  <a:gd name="T14" fmla="*/ 0 60000 65536"/>
                  <a:gd name="T15" fmla="*/ 0 w 17"/>
                  <a:gd name="T16" fmla="*/ 0 h 127"/>
                  <a:gd name="T17" fmla="*/ 17 w 17"/>
                  <a:gd name="T18" fmla="*/ 127 h 127"/>
                </a:gdLst>
                <a:ahLst/>
                <a:cxnLst>
                  <a:cxn ang="T10">
                    <a:pos x="T0" y="T1"/>
                  </a:cxn>
                  <a:cxn ang="T11">
                    <a:pos x="T2" y="T3"/>
                  </a:cxn>
                  <a:cxn ang="T12">
                    <a:pos x="T4" y="T5"/>
                  </a:cxn>
                  <a:cxn ang="T13">
                    <a:pos x="T6" y="T7"/>
                  </a:cxn>
                  <a:cxn ang="T14">
                    <a:pos x="T8" y="T9"/>
                  </a:cxn>
                </a:cxnLst>
                <a:rect l="T15" t="T16" r="T17" b="T18"/>
                <a:pathLst>
                  <a:path w="17" h="127">
                    <a:moveTo>
                      <a:pt x="0" y="121"/>
                    </a:moveTo>
                    <a:lnTo>
                      <a:pt x="0" y="0"/>
                    </a:lnTo>
                    <a:lnTo>
                      <a:pt x="16" y="4"/>
                    </a:lnTo>
                    <a:lnTo>
                      <a:pt x="16" y="126"/>
                    </a:lnTo>
                    <a:lnTo>
                      <a:pt x="0" y="121"/>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40" name="Freeform 516">
                <a:extLst>
                  <a:ext uri="{FF2B5EF4-FFF2-40B4-BE49-F238E27FC236}">
                    <a16:creationId xmlns:a16="http://schemas.microsoft.com/office/drawing/2014/main" id="{D6DB5D93-A297-B45B-9906-13DDF558D2BF}"/>
                  </a:ext>
                </a:extLst>
              </p:cNvPr>
              <p:cNvSpPr>
                <a:spLocks/>
              </p:cNvSpPr>
              <p:nvPr/>
            </p:nvSpPr>
            <p:spPr bwMode="auto">
              <a:xfrm>
                <a:off x="2264" y="3103"/>
                <a:ext cx="112" cy="69"/>
              </a:xfrm>
              <a:custGeom>
                <a:avLst/>
                <a:gdLst>
                  <a:gd name="T0" fmla="*/ 121 w 122"/>
                  <a:gd name="T1" fmla="*/ 14 h 72"/>
                  <a:gd name="T2" fmla="*/ 97 w 122"/>
                  <a:gd name="T3" fmla="*/ 0 h 72"/>
                  <a:gd name="T4" fmla="*/ 0 w 122"/>
                  <a:gd name="T5" fmla="*/ 56 h 72"/>
                  <a:gd name="T6" fmla="*/ 24 w 122"/>
                  <a:gd name="T7" fmla="*/ 71 h 72"/>
                  <a:gd name="T8" fmla="*/ 121 w 122"/>
                  <a:gd name="T9" fmla="*/ 14 h 72"/>
                  <a:gd name="T10" fmla="*/ 0 60000 65536"/>
                  <a:gd name="T11" fmla="*/ 0 60000 65536"/>
                  <a:gd name="T12" fmla="*/ 0 60000 65536"/>
                  <a:gd name="T13" fmla="*/ 0 60000 65536"/>
                  <a:gd name="T14" fmla="*/ 0 60000 65536"/>
                  <a:gd name="T15" fmla="*/ 0 w 122"/>
                  <a:gd name="T16" fmla="*/ 0 h 72"/>
                  <a:gd name="T17" fmla="*/ 122 w 122"/>
                  <a:gd name="T18" fmla="*/ 72 h 72"/>
                </a:gdLst>
                <a:ahLst/>
                <a:cxnLst>
                  <a:cxn ang="T10">
                    <a:pos x="T0" y="T1"/>
                  </a:cxn>
                  <a:cxn ang="T11">
                    <a:pos x="T2" y="T3"/>
                  </a:cxn>
                  <a:cxn ang="T12">
                    <a:pos x="T4" y="T5"/>
                  </a:cxn>
                  <a:cxn ang="T13">
                    <a:pos x="T6" y="T7"/>
                  </a:cxn>
                  <a:cxn ang="T14">
                    <a:pos x="T8" y="T9"/>
                  </a:cxn>
                </a:cxnLst>
                <a:rect l="T15" t="T16" r="T17" b="T18"/>
                <a:pathLst>
                  <a:path w="122" h="72">
                    <a:moveTo>
                      <a:pt x="121" y="14"/>
                    </a:moveTo>
                    <a:lnTo>
                      <a:pt x="97" y="0"/>
                    </a:lnTo>
                    <a:lnTo>
                      <a:pt x="0" y="56"/>
                    </a:lnTo>
                    <a:lnTo>
                      <a:pt x="24" y="71"/>
                    </a:lnTo>
                    <a:lnTo>
                      <a:pt x="121"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41" name="Freeform 517">
                <a:extLst>
                  <a:ext uri="{FF2B5EF4-FFF2-40B4-BE49-F238E27FC236}">
                    <a16:creationId xmlns:a16="http://schemas.microsoft.com/office/drawing/2014/main" id="{8C6E9B00-38A7-9E38-0F64-E0D0CD971FE9}"/>
                  </a:ext>
                </a:extLst>
              </p:cNvPr>
              <p:cNvSpPr>
                <a:spLocks/>
              </p:cNvSpPr>
              <p:nvPr/>
            </p:nvSpPr>
            <p:spPr bwMode="auto">
              <a:xfrm>
                <a:off x="2264" y="3157"/>
                <a:ext cx="23" cy="41"/>
              </a:xfrm>
              <a:custGeom>
                <a:avLst/>
                <a:gdLst>
                  <a:gd name="T0" fmla="*/ 24 w 25"/>
                  <a:gd name="T1" fmla="*/ 14 h 44"/>
                  <a:gd name="T2" fmla="*/ 0 w 25"/>
                  <a:gd name="T3" fmla="*/ 0 h 44"/>
                  <a:gd name="T4" fmla="*/ 0 w 25"/>
                  <a:gd name="T5" fmla="*/ 28 h 44"/>
                  <a:gd name="T6" fmla="*/ 24 w 25"/>
                  <a:gd name="T7" fmla="*/ 43 h 44"/>
                  <a:gd name="T8" fmla="*/ 24 w 25"/>
                  <a:gd name="T9" fmla="*/ 14 h 44"/>
                  <a:gd name="T10" fmla="*/ 0 60000 65536"/>
                  <a:gd name="T11" fmla="*/ 0 60000 65536"/>
                  <a:gd name="T12" fmla="*/ 0 60000 65536"/>
                  <a:gd name="T13" fmla="*/ 0 60000 65536"/>
                  <a:gd name="T14" fmla="*/ 0 60000 65536"/>
                  <a:gd name="T15" fmla="*/ 0 w 25"/>
                  <a:gd name="T16" fmla="*/ 0 h 44"/>
                  <a:gd name="T17" fmla="*/ 25 w 25"/>
                  <a:gd name="T18" fmla="*/ 44 h 44"/>
                </a:gdLst>
                <a:ahLst/>
                <a:cxnLst>
                  <a:cxn ang="T10">
                    <a:pos x="T0" y="T1"/>
                  </a:cxn>
                  <a:cxn ang="T11">
                    <a:pos x="T2" y="T3"/>
                  </a:cxn>
                  <a:cxn ang="T12">
                    <a:pos x="T4" y="T5"/>
                  </a:cxn>
                  <a:cxn ang="T13">
                    <a:pos x="T6" y="T7"/>
                  </a:cxn>
                  <a:cxn ang="T14">
                    <a:pos x="T8" y="T9"/>
                  </a:cxn>
                </a:cxnLst>
                <a:rect l="T15" t="T16" r="T17" b="T18"/>
                <a:pathLst>
                  <a:path w="25" h="44">
                    <a:moveTo>
                      <a:pt x="24" y="14"/>
                    </a:moveTo>
                    <a:lnTo>
                      <a:pt x="0" y="0"/>
                    </a:lnTo>
                    <a:lnTo>
                      <a:pt x="0" y="28"/>
                    </a:lnTo>
                    <a:lnTo>
                      <a:pt x="24" y="43"/>
                    </a:lnTo>
                    <a:lnTo>
                      <a:pt x="24" y="14"/>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42" name="Freeform 518">
                <a:extLst>
                  <a:ext uri="{FF2B5EF4-FFF2-40B4-BE49-F238E27FC236}">
                    <a16:creationId xmlns:a16="http://schemas.microsoft.com/office/drawing/2014/main" id="{0DB3A473-59F9-8656-874F-AD267AB332B2}"/>
                  </a:ext>
                </a:extLst>
              </p:cNvPr>
              <p:cNvSpPr>
                <a:spLocks/>
              </p:cNvSpPr>
              <p:nvPr/>
            </p:nvSpPr>
            <p:spPr bwMode="auto">
              <a:xfrm>
                <a:off x="2286" y="3117"/>
                <a:ext cx="90" cy="81"/>
              </a:xfrm>
              <a:custGeom>
                <a:avLst/>
                <a:gdLst>
                  <a:gd name="T0" fmla="*/ 97 w 98"/>
                  <a:gd name="T1" fmla="*/ 0 h 86"/>
                  <a:gd name="T2" fmla="*/ 0 w 98"/>
                  <a:gd name="T3" fmla="*/ 56 h 86"/>
                  <a:gd name="T4" fmla="*/ 0 w 98"/>
                  <a:gd name="T5" fmla="*/ 85 h 86"/>
                  <a:gd name="T6" fmla="*/ 97 w 98"/>
                  <a:gd name="T7" fmla="*/ 28 h 86"/>
                  <a:gd name="T8" fmla="*/ 97 w 98"/>
                  <a:gd name="T9" fmla="*/ 0 h 86"/>
                  <a:gd name="T10" fmla="*/ 0 60000 65536"/>
                  <a:gd name="T11" fmla="*/ 0 60000 65536"/>
                  <a:gd name="T12" fmla="*/ 0 60000 65536"/>
                  <a:gd name="T13" fmla="*/ 0 60000 65536"/>
                  <a:gd name="T14" fmla="*/ 0 60000 65536"/>
                  <a:gd name="T15" fmla="*/ 0 w 98"/>
                  <a:gd name="T16" fmla="*/ 0 h 86"/>
                  <a:gd name="T17" fmla="*/ 98 w 98"/>
                  <a:gd name="T18" fmla="*/ 86 h 86"/>
                </a:gdLst>
                <a:ahLst/>
                <a:cxnLst>
                  <a:cxn ang="T10">
                    <a:pos x="T0" y="T1"/>
                  </a:cxn>
                  <a:cxn ang="T11">
                    <a:pos x="T2" y="T3"/>
                  </a:cxn>
                  <a:cxn ang="T12">
                    <a:pos x="T4" y="T5"/>
                  </a:cxn>
                  <a:cxn ang="T13">
                    <a:pos x="T6" y="T7"/>
                  </a:cxn>
                  <a:cxn ang="T14">
                    <a:pos x="T8" y="T9"/>
                  </a:cxn>
                </a:cxnLst>
                <a:rect l="T15" t="T16" r="T17" b="T18"/>
                <a:pathLst>
                  <a:path w="98" h="86">
                    <a:moveTo>
                      <a:pt x="97" y="0"/>
                    </a:moveTo>
                    <a:lnTo>
                      <a:pt x="0" y="56"/>
                    </a:lnTo>
                    <a:lnTo>
                      <a:pt x="0" y="85"/>
                    </a:lnTo>
                    <a:lnTo>
                      <a:pt x="97" y="28"/>
                    </a:lnTo>
                    <a:lnTo>
                      <a:pt x="97"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43" name="Freeform 519">
                <a:extLst>
                  <a:ext uri="{FF2B5EF4-FFF2-40B4-BE49-F238E27FC236}">
                    <a16:creationId xmlns:a16="http://schemas.microsoft.com/office/drawing/2014/main" id="{7432E7D5-93F6-63E5-B9E4-6D9EFEE479D6}"/>
                  </a:ext>
                </a:extLst>
              </p:cNvPr>
              <p:cNvSpPr>
                <a:spLocks/>
              </p:cNvSpPr>
              <p:nvPr/>
            </p:nvSpPr>
            <p:spPr bwMode="auto">
              <a:xfrm>
                <a:off x="2353" y="3150"/>
                <a:ext cx="16" cy="16"/>
              </a:xfrm>
              <a:custGeom>
                <a:avLst/>
                <a:gdLst>
                  <a:gd name="T0" fmla="*/ 4 w 17"/>
                  <a:gd name="T1" fmla="*/ 16 h 17"/>
                  <a:gd name="T2" fmla="*/ 1 w 17"/>
                  <a:gd name="T3" fmla="*/ 13 h 17"/>
                  <a:gd name="T4" fmla="*/ 1 w 17"/>
                  <a:gd name="T5" fmla="*/ 12 h 17"/>
                  <a:gd name="T6" fmla="*/ 1 w 17"/>
                  <a:gd name="T7" fmla="*/ 11 h 17"/>
                  <a:gd name="T8" fmla="*/ 0 w 17"/>
                  <a:gd name="T9" fmla="*/ 9 h 17"/>
                  <a:gd name="T10" fmla="*/ 1 w 17"/>
                  <a:gd name="T11" fmla="*/ 7 h 17"/>
                  <a:gd name="T12" fmla="*/ 1 w 17"/>
                  <a:gd name="T13" fmla="*/ 5 h 17"/>
                  <a:gd name="T14" fmla="*/ 3 w 17"/>
                  <a:gd name="T15" fmla="*/ 2 h 17"/>
                  <a:gd name="T16" fmla="*/ 5 w 17"/>
                  <a:gd name="T17" fmla="*/ 1 h 17"/>
                  <a:gd name="T18" fmla="*/ 8 w 17"/>
                  <a:gd name="T19" fmla="*/ 0 h 17"/>
                  <a:gd name="T20" fmla="*/ 9 w 17"/>
                  <a:gd name="T21" fmla="*/ 0 h 17"/>
                  <a:gd name="T22" fmla="*/ 13 w 17"/>
                  <a:gd name="T23" fmla="*/ 2 h 17"/>
                  <a:gd name="T24" fmla="*/ 13 w 17"/>
                  <a:gd name="T25" fmla="*/ 3 h 17"/>
                  <a:gd name="T26" fmla="*/ 14 w 17"/>
                  <a:gd name="T27" fmla="*/ 4 h 17"/>
                  <a:gd name="T28" fmla="*/ 16 w 17"/>
                  <a:gd name="T29" fmla="*/ 5 h 17"/>
                  <a:gd name="T30" fmla="*/ 14 w 17"/>
                  <a:gd name="T31" fmla="*/ 8 h 17"/>
                  <a:gd name="T32" fmla="*/ 13 w 17"/>
                  <a:gd name="T33" fmla="*/ 11 h 17"/>
                  <a:gd name="T34" fmla="*/ 11 w 17"/>
                  <a:gd name="T35" fmla="*/ 13 h 17"/>
                  <a:gd name="T36" fmla="*/ 9 w 17"/>
                  <a:gd name="T37" fmla="*/ 16 h 17"/>
                  <a:gd name="T38" fmla="*/ 6 w 17"/>
                  <a:gd name="T39" fmla="*/ 16 h 17"/>
                  <a:gd name="T40" fmla="*/ 5 w 17"/>
                  <a:gd name="T41" fmla="*/ 16 h 17"/>
                  <a:gd name="T42" fmla="*/ 4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4" y="16"/>
                    </a:moveTo>
                    <a:lnTo>
                      <a:pt x="1" y="13"/>
                    </a:lnTo>
                    <a:lnTo>
                      <a:pt x="1" y="12"/>
                    </a:lnTo>
                    <a:lnTo>
                      <a:pt x="1" y="11"/>
                    </a:lnTo>
                    <a:lnTo>
                      <a:pt x="0" y="9"/>
                    </a:lnTo>
                    <a:lnTo>
                      <a:pt x="1" y="7"/>
                    </a:lnTo>
                    <a:lnTo>
                      <a:pt x="1" y="5"/>
                    </a:lnTo>
                    <a:lnTo>
                      <a:pt x="3" y="2"/>
                    </a:lnTo>
                    <a:lnTo>
                      <a:pt x="5" y="1"/>
                    </a:lnTo>
                    <a:lnTo>
                      <a:pt x="8" y="0"/>
                    </a:lnTo>
                    <a:lnTo>
                      <a:pt x="9" y="0"/>
                    </a:lnTo>
                    <a:lnTo>
                      <a:pt x="13" y="2"/>
                    </a:lnTo>
                    <a:lnTo>
                      <a:pt x="13" y="3"/>
                    </a:lnTo>
                    <a:lnTo>
                      <a:pt x="14" y="4"/>
                    </a:lnTo>
                    <a:lnTo>
                      <a:pt x="16" y="5"/>
                    </a:lnTo>
                    <a:lnTo>
                      <a:pt x="14" y="8"/>
                    </a:lnTo>
                    <a:lnTo>
                      <a:pt x="13" y="11"/>
                    </a:lnTo>
                    <a:lnTo>
                      <a:pt x="11" y="13"/>
                    </a:lnTo>
                    <a:lnTo>
                      <a:pt x="9" y="16"/>
                    </a:lnTo>
                    <a:lnTo>
                      <a:pt x="6" y="16"/>
                    </a:lnTo>
                    <a:lnTo>
                      <a:pt x="5" y="16"/>
                    </a:lnTo>
                    <a:lnTo>
                      <a:pt x="4"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44" name="Freeform 520">
                <a:extLst>
                  <a:ext uri="{FF2B5EF4-FFF2-40B4-BE49-F238E27FC236}">
                    <a16:creationId xmlns:a16="http://schemas.microsoft.com/office/drawing/2014/main" id="{7FB8DF7F-FA61-5B14-E1E3-DF2FAFA52C19}"/>
                  </a:ext>
                </a:extLst>
              </p:cNvPr>
              <p:cNvSpPr>
                <a:spLocks/>
              </p:cNvSpPr>
              <p:nvPr/>
            </p:nvSpPr>
            <p:spPr bwMode="auto">
              <a:xfrm>
                <a:off x="2355" y="3152"/>
                <a:ext cx="15" cy="16"/>
              </a:xfrm>
              <a:custGeom>
                <a:avLst/>
                <a:gdLst>
                  <a:gd name="T0" fmla="*/ 13 w 17"/>
                  <a:gd name="T1" fmla="*/ 11 h 17"/>
                  <a:gd name="T2" fmla="*/ 14 w 17"/>
                  <a:gd name="T3" fmla="*/ 7 h 17"/>
                  <a:gd name="T4" fmla="*/ 16 w 17"/>
                  <a:gd name="T5" fmla="*/ 3 h 17"/>
                  <a:gd name="T6" fmla="*/ 14 w 17"/>
                  <a:gd name="T7" fmla="*/ 2 h 17"/>
                  <a:gd name="T8" fmla="*/ 13 w 17"/>
                  <a:gd name="T9" fmla="*/ 1 h 17"/>
                  <a:gd name="T10" fmla="*/ 13 w 17"/>
                  <a:gd name="T11" fmla="*/ 0 h 17"/>
                  <a:gd name="T12" fmla="*/ 10 w 17"/>
                  <a:gd name="T13" fmla="*/ 0 h 17"/>
                  <a:gd name="T14" fmla="*/ 7 w 17"/>
                  <a:gd name="T15" fmla="*/ 0 h 17"/>
                  <a:gd name="T16" fmla="*/ 4 w 17"/>
                  <a:gd name="T17" fmla="*/ 2 h 17"/>
                  <a:gd name="T18" fmla="*/ 1 w 17"/>
                  <a:gd name="T19" fmla="*/ 4 h 17"/>
                  <a:gd name="T20" fmla="*/ 1 w 17"/>
                  <a:gd name="T21" fmla="*/ 8 h 17"/>
                  <a:gd name="T22" fmla="*/ 0 w 17"/>
                  <a:gd name="T23" fmla="*/ 11 h 17"/>
                  <a:gd name="T24" fmla="*/ 1 w 17"/>
                  <a:gd name="T25" fmla="*/ 13 h 17"/>
                  <a:gd name="T26" fmla="*/ 1 w 17"/>
                  <a:gd name="T27" fmla="*/ 14 h 17"/>
                  <a:gd name="T28" fmla="*/ 1 w 17"/>
                  <a:gd name="T29" fmla="*/ 16 h 17"/>
                  <a:gd name="T30" fmla="*/ 4 w 17"/>
                  <a:gd name="T31" fmla="*/ 16 h 17"/>
                  <a:gd name="T32" fmla="*/ 7 w 17"/>
                  <a:gd name="T33" fmla="*/ 16 h 17"/>
                  <a:gd name="T34" fmla="*/ 10 w 17"/>
                  <a:gd name="T35" fmla="*/ 13 h 17"/>
                  <a:gd name="T36" fmla="*/ 1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3" y="11"/>
                    </a:moveTo>
                    <a:lnTo>
                      <a:pt x="14" y="7"/>
                    </a:lnTo>
                    <a:lnTo>
                      <a:pt x="16" y="3"/>
                    </a:lnTo>
                    <a:lnTo>
                      <a:pt x="14" y="2"/>
                    </a:lnTo>
                    <a:lnTo>
                      <a:pt x="13" y="1"/>
                    </a:lnTo>
                    <a:lnTo>
                      <a:pt x="13" y="0"/>
                    </a:lnTo>
                    <a:lnTo>
                      <a:pt x="10" y="0"/>
                    </a:lnTo>
                    <a:lnTo>
                      <a:pt x="7" y="0"/>
                    </a:lnTo>
                    <a:lnTo>
                      <a:pt x="4" y="2"/>
                    </a:lnTo>
                    <a:lnTo>
                      <a:pt x="1" y="4"/>
                    </a:lnTo>
                    <a:lnTo>
                      <a:pt x="1" y="8"/>
                    </a:lnTo>
                    <a:lnTo>
                      <a:pt x="0" y="11"/>
                    </a:lnTo>
                    <a:lnTo>
                      <a:pt x="1" y="13"/>
                    </a:lnTo>
                    <a:lnTo>
                      <a:pt x="1" y="14"/>
                    </a:lnTo>
                    <a:lnTo>
                      <a:pt x="1" y="16"/>
                    </a:lnTo>
                    <a:lnTo>
                      <a:pt x="4" y="16"/>
                    </a:lnTo>
                    <a:lnTo>
                      <a:pt x="7" y="16"/>
                    </a:lnTo>
                    <a:lnTo>
                      <a:pt x="10" y="13"/>
                    </a:lnTo>
                    <a:lnTo>
                      <a:pt x="1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45" name="Freeform 521">
                <a:extLst>
                  <a:ext uri="{FF2B5EF4-FFF2-40B4-BE49-F238E27FC236}">
                    <a16:creationId xmlns:a16="http://schemas.microsoft.com/office/drawing/2014/main" id="{DBB48D3A-7E91-1D08-BD4E-1DB9DFC41DCF}"/>
                  </a:ext>
                </a:extLst>
              </p:cNvPr>
              <p:cNvSpPr>
                <a:spLocks/>
              </p:cNvSpPr>
              <p:nvPr/>
            </p:nvSpPr>
            <p:spPr bwMode="auto">
              <a:xfrm>
                <a:off x="2357" y="3155"/>
                <a:ext cx="15" cy="16"/>
              </a:xfrm>
              <a:custGeom>
                <a:avLst/>
                <a:gdLst>
                  <a:gd name="T0" fmla="*/ 16 w 17"/>
                  <a:gd name="T1" fmla="*/ 10 h 17"/>
                  <a:gd name="T2" fmla="*/ 16 w 17"/>
                  <a:gd name="T3" fmla="*/ 8 h 17"/>
                  <a:gd name="T4" fmla="*/ 16 w 17"/>
                  <a:gd name="T5" fmla="*/ 5 h 17"/>
                  <a:gd name="T6" fmla="*/ 16 w 17"/>
                  <a:gd name="T7" fmla="*/ 2 h 17"/>
                  <a:gd name="T8" fmla="*/ 16 w 17"/>
                  <a:gd name="T9" fmla="*/ 0 h 17"/>
                  <a:gd name="T10" fmla="*/ 12 w 17"/>
                  <a:gd name="T11" fmla="*/ 0 h 17"/>
                  <a:gd name="T12" fmla="*/ 8 w 17"/>
                  <a:gd name="T13" fmla="*/ 0 h 17"/>
                  <a:gd name="T14" fmla="*/ 4 w 17"/>
                  <a:gd name="T15" fmla="*/ 8 h 17"/>
                  <a:gd name="T16" fmla="*/ 0 w 17"/>
                  <a:gd name="T17" fmla="*/ 8 h 17"/>
                  <a:gd name="T18" fmla="*/ 0 w 17"/>
                  <a:gd name="T19" fmla="*/ 13 h 17"/>
                  <a:gd name="T20" fmla="*/ 0 w 17"/>
                  <a:gd name="T21" fmla="*/ 16 h 17"/>
                  <a:gd name="T22" fmla="*/ 4 w 17"/>
                  <a:gd name="T23" fmla="*/ 16 h 17"/>
                  <a:gd name="T24" fmla="*/ 8 w 17"/>
                  <a:gd name="T25" fmla="*/ 16 h 17"/>
                  <a:gd name="T26" fmla="*/ 16 w 17"/>
                  <a:gd name="T27" fmla="*/ 1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16" y="10"/>
                    </a:moveTo>
                    <a:lnTo>
                      <a:pt x="16" y="8"/>
                    </a:lnTo>
                    <a:lnTo>
                      <a:pt x="16" y="5"/>
                    </a:lnTo>
                    <a:lnTo>
                      <a:pt x="16" y="2"/>
                    </a:lnTo>
                    <a:lnTo>
                      <a:pt x="16" y="0"/>
                    </a:lnTo>
                    <a:lnTo>
                      <a:pt x="12" y="0"/>
                    </a:lnTo>
                    <a:lnTo>
                      <a:pt x="8" y="0"/>
                    </a:lnTo>
                    <a:lnTo>
                      <a:pt x="4" y="8"/>
                    </a:lnTo>
                    <a:lnTo>
                      <a:pt x="0" y="8"/>
                    </a:lnTo>
                    <a:lnTo>
                      <a:pt x="0" y="13"/>
                    </a:lnTo>
                    <a:lnTo>
                      <a:pt x="0" y="16"/>
                    </a:lnTo>
                    <a:lnTo>
                      <a:pt x="4" y="16"/>
                    </a:lnTo>
                    <a:lnTo>
                      <a:pt x="8" y="16"/>
                    </a:lnTo>
                    <a:lnTo>
                      <a:pt x="16"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46" name="Freeform 522">
                <a:extLst>
                  <a:ext uri="{FF2B5EF4-FFF2-40B4-BE49-F238E27FC236}">
                    <a16:creationId xmlns:a16="http://schemas.microsoft.com/office/drawing/2014/main" id="{DB77400C-5AB2-4BB2-054B-078B57B7F476}"/>
                  </a:ext>
                </a:extLst>
              </p:cNvPr>
              <p:cNvSpPr>
                <a:spLocks/>
              </p:cNvSpPr>
              <p:nvPr/>
            </p:nvSpPr>
            <p:spPr bwMode="auto">
              <a:xfrm>
                <a:off x="2343" y="3156"/>
                <a:ext cx="15" cy="16"/>
              </a:xfrm>
              <a:custGeom>
                <a:avLst/>
                <a:gdLst>
                  <a:gd name="T0" fmla="*/ 6 w 17"/>
                  <a:gd name="T1" fmla="*/ 16 h 17"/>
                  <a:gd name="T2" fmla="*/ 2 w 17"/>
                  <a:gd name="T3" fmla="*/ 13 h 17"/>
                  <a:gd name="T4" fmla="*/ 1 w 17"/>
                  <a:gd name="T5" fmla="*/ 13 h 17"/>
                  <a:gd name="T6" fmla="*/ 0 w 17"/>
                  <a:gd name="T7" fmla="*/ 12 h 17"/>
                  <a:gd name="T8" fmla="*/ 0 w 17"/>
                  <a:gd name="T9" fmla="*/ 10 h 17"/>
                  <a:gd name="T10" fmla="*/ 0 w 17"/>
                  <a:gd name="T11" fmla="*/ 8 h 17"/>
                  <a:gd name="T12" fmla="*/ 2 w 17"/>
                  <a:gd name="T13" fmla="*/ 4 h 17"/>
                  <a:gd name="T14" fmla="*/ 3 w 17"/>
                  <a:gd name="T15" fmla="*/ 2 h 17"/>
                  <a:gd name="T16" fmla="*/ 6 w 17"/>
                  <a:gd name="T17" fmla="*/ 1 h 17"/>
                  <a:gd name="T18" fmla="*/ 8 w 17"/>
                  <a:gd name="T19" fmla="*/ 0 h 17"/>
                  <a:gd name="T20" fmla="*/ 9 w 17"/>
                  <a:gd name="T21" fmla="*/ 0 h 17"/>
                  <a:gd name="T22" fmla="*/ 11 w 17"/>
                  <a:gd name="T23" fmla="*/ 0 h 17"/>
                  <a:gd name="T24" fmla="*/ 14 w 17"/>
                  <a:gd name="T25" fmla="*/ 2 h 17"/>
                  <a:gd name="T26" fmla="*/ 16 w 17"/>
                  <a:gd name="T27" fmla="*/ 3 h 17"/>
                  <a:gd name="T28" fmla="*/ 16 w 17"/>
                  <a:gd name="T29" fmla="*/ 5 h 17"/>
                  <a:gd name="T30" fmla="*/ 16 w 17"/>
                  <a:gd name="T31" fmla="*/ 9 h 17"/>
                  <a:gd name="T32" fmla="*/ 14 w 17"/>
                  <a:gd name="T33" fmla="*/ 12 h 17"/>
                  <a:gd name="T34" fmla="*/ 12 w 17"/>
                  <a:gd name="T35" fmla="*/ 13 h 17"/>
                  <a:gd name="T36" fmla="*/ 9 w 17"/>
                  <a:gd name="T37" fmla="*/ 16 h 17"/>
                  <a:gd name="T38" fmla="*/ 7 w 17"/>
                  <a:gd name="T39" fmla="*/ 16 h 17"/>
                  <a:gd name="T40" fmla="*/ 6 w 1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6" y="16"/>
                    </a:moveTo>
                    <a:lnTo>
                      <a:pt x="2" y="13"/>
                    </a:lnTo>
                    <a:lnTo>
                      <a:pt x="1" y="13"/>
                    </a:lnTo>
                    <a:lnTo>
                      <a:pt x="0" y="12"/>
                    </a:lnTo>
                    <a:lnTo>
                      <a:pt x="0" y="10"/>
                    </a:lnTo>
                    <a:lnTo>
                      <a:pt x="0" y="8"/>
                    </a:lnTo>
                    <a:lnTo>
                      <a:pt x="2" y="4"/>
                    </a:lnTo>
                    <a:lnTo>
                      <a:pt x="3" y="2"/>
                    </a:lnTo>
                    <a:lnTo>
                      <a:pt x="6" y="1"/>
                    </a:lnTo>
                    <a:lnTo>
                      <a:pt x="8" y="0"/>
                    </a:lnTo>
                    <a:lnTo>
                      <a:pt x="9" y="0"/>
                    </a:lnTo>
                    <a:lnTo>
                      <a:pt x="11" y="0"/>
                    </a:lnTo>
                    <a:lnTo>
                      <a:pt x="14" y="2"/>
                    </a:lnTo>
                    <a:lnTo>
                      <a:pt x="16" y="3"/>
                    </a:lnTo>
                    <a:lnTo>
                      <a:pt x="16" y="5"/>
                    </a:lnTo>
                    <a:lnTo>
                      <a:pt x="16" y="9"/>
                    </a:lnTo>
                    <a:lnTo>
                      <a:pt x="14" y="12"/>
                    </a:lnTo>
                    <a:lnTo>
                      <a:pt x="12" y="13"/>
                    </a:lnTo>
                    <a:lnTo>
                      <a:pt x="9" y="16"/>
                    </a:lnTo>
                    <a:lnTo>
                      <a:pt x="7" y="16"/>
                    </a:lnTo>
                    <a:lnTo>
                      <a:pt x="6"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47" name="Freeform 523">
                <a:extLst>
                  <a:ext uri="{FF2B5EF4-FFF2-40B4-BE49-F238E27FC236}">
                    <a16:creationId xmlns:a16="http://schemas.microsoft.com/office/drawing/2014/main" id="{AD9063DE-DEE0-F7BA-AC7B-7C5EBF378C8A}"/>
                  </a:ext>
                </a:extLst>
              </p:cNvPr>
              <p:cNvSpPr>
                <a:spLocks/>
              </p:cNvSpPr>
              <p:nvPr/>
            </p:nvSpPr>
            <p:spPr bwMode="auto">
              <a:xfrm>
                <a:off x="2345" y="3156"/>
                <a:ext cx="15" cy="16"/>
              </a:xfrm>
              <a:custGeom>
                <a:avLst/>
                <a:gdLst>
                  <a:gd name="T0" fmla="*/ 14 w 17"/>
                  <a:gd name="T1" fmla="*/ 12 h 17"/>
                  <a:gd name="T2" fmla="*/ 16 w 17"/>
                  <a:gd name="T3" fmla="*/ 8 h 17"/>
                  <a:gd name="T4" fmla="*/ 16 w 17"/>
                  <a:gd name="T5" fmla="*/ 4 h 17"/>
                  <a:gd name="T6" fmla="*/ 16 w 17"/>
                  <a:gd name="T7" fmla="*/ 2 h 17"/>
                  <a:gd name="T8" fmla="*/ 14 w 17"/>
                  <a:gd name="T9" fmla="*/ 1 h 17"/>
                  <a:gd name="T10" fmla="*/ 11 w 17"/>
                  <a:gd name="T11" fmla="*/ 0 h 17"/>
                  <a:gd name="T12" fmla="*/ 8 w 17"/>
                  <a:gd name="T13" fmla="*/ 1 h 17"/>
                  <a:gd name="T14" fmla="*/ 4 w 17"/>
                  <a:gd name="T15" fmla="*/ 3 h 17"/>
                  <a:gd name="T16" fmla="*/ 3 w 17"/>
                  <a:gd name="T17" fmla="*/ 6 h 17"/>
                  <a:gd name="T18" fmla="*/ 0 w 17"/>
                  <a:gd name="T19" fmla="*/ 9 h 17"/>
                  <a:gd name="T20" fmla="*/ 0 w 17"/>
                  <a:gd name="T21" fmla="*/ 12 h 17"/>
                  <a:gd name="T22" fmla="*/ 0 w 17"/>
                  <a:gd name="T23" fmla="*/ 14 h 17"/>
                  <a:gd name="T24" fmla="*/ 1 w 17"/>
                  <a:gd name="T25" fmla="*/ 16 h 17"/>
                  <a:gd name="T26" fmla="*/ 3 w 17"/>
                  <a:gd name="T27" fmla="*/ 16 h 17"/>
                  <a:gd name="T28" fmla="*/ 4 w 17"/>
                  <a:gd name="T29" fmla="*/ 16 h 17"/>
                  <a:gd name="T30" fmla="*/ 8 w 17"/>
                  <a:gd name="T31" fmla="*/ 16 h 17"/>
                  <a:gd name="T32" fmla="*/ 11 w 17"/>
                  <a:gd name="T33" fmla="*/ 13 h 17"/>
                  <a:gd name="T34" fmla="*/ 14 w 17"/>
                  <a:gd name="T35" fmla="*/ 12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4" y="12"/>
                    </a:moveTo>
                    <a:lnTo>
                      <a:pt x="16" y="8"/>
                    </a:lnTo>
                    <a:lnTo>
                      <a:pt x="16" y="4"/>
                    </a:lnTo>
                    <a:lnTo>
                      <a:pt x="16" y="2"/>
                    </a:lnTo>
                    <a:lnTo>
                      <a:pt x="14" y="1"/>
                    </a:lnTo>
                    <a:lnTo>
                      <a:pt x="11" y="0"/>
                    </a:lnTo>
                    <a:lnTo>
                      <a:pt x="8" y="1"/>
                    </a:lnTo>
                    <a:lnTo>
                      <a:pt x="4" y="3"/>
                    </a:lnTo>
                    <a:lnTo>
                      <a:pt x="3" y="6"/>
                    </a:lnTo>
                    <a:lnTo>
                      <a:pt x="0" y="9"/>
                    </a:lnTo>
                    <a:lnTo>
                      <a:pt x="0" y="12"/>
                    </a:lnTo>
                    <a:lnTo>
                      <a:pt x="0" y="14"/>
                    </a:lnTo>
                    <a:lnTo>
                      <a:pt x="1" y="16"/>
                    </a:lnTo>
                    <a:lnTo>
                      <a:pt x="3" y="16"/>
                    </a:lnTo>
                    <a:lnTo>
                      <a:pt x="4" y="16"/>
                    </a:lnTo>
                    <a:lnTo>
                      <a:pt x="8" y="16"/>
                    </a:lnTo>
                    <a:lnTo>
                      <a:pt x="11" y="13"/>
                    </a:lnTo>
                    <a:lnTo>
                      <a:pt x="14" y="12"/>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48" name="Freeform 524">
                <a:extLst>
                  <a:ext uri="{FF2B5EF4-FFF2-40B4-BE49-F238E27FC236}">
                    <a16:creationId xmlns:a16="http://schemas.microsoft.com/office/drawing/2014/main" id="{344545EA-EA7D-F706-A511-A835BD6EDB1B}"/>
                  </a:ext>
                </a:extLst>
              </p:cNvPr>
              <p:cNvSpPr>
                <a:spLocks/>
              </p:cNvSpPr>
              <p:nvPr/>
            </p:nvSpPr>
            <p:spPr bwMode="auto">
              <a:xfrm>
                <a:off x="2347" y="3159"/>
                <a:ext cx="16" cy="17"/>
              </a:xfrm>
              <a:custGeom>
                <a:avLst/>
                <a:gdLst>
                  <a:gd name="T0" fmla="*/ 12 w 17"/>
                  <a:gd name="T1" fmla="*/ 10 h 17"/>
                  <a:gd name="T2" fmla="*/ 16 w 17"/>
                  <a:gd name="T3" fmla="*/ 8 h 17"/>
                  <a:gd name="T4" fmla="*/ 16 w 17"/>
                  <a:gd name="T5" fmla="*/ 5 h 17"/>
                  <a:gd name="T6" fmla="*/ 16 w 17"/>
                  <a:gd name="T7" fmla="*/ 2 h 17"/>
                  <a:gd name="T8" fmla="*/ 12 w 17"/>
                  <a:gd name="T9" fmla="*/ 0 h 17"/>
                  <a:gd name="T10" fmla="*/ 9 w 17"/>
                  <a:gd name="T11" fmla="*/ 0 h 17"/>
                  <a:gd name="T12" fmla="*/ 0 w 17"/>
                  <a:gd name="T13" fmla="*/ 8 h 17"/>
                  <a:gd name="T14" fmla="*/ 0 w 17"/>
                  <a:gd name="T15" fmla="*/ 13 h 17"/>
                  <a:gd name="T16" fmla="*/ 0 w 17"/>
                  <a:gd name="T17" fmla="*/ 16 h 17"/>
                  <a:gd name="T18" fmla="*/ 3 w 17"/>
                  <a:gd name="T19" fmla="*/ 16 h 17"/>
                  <a:gd name="T20" fmla="*/ 9 w 17"/>
                  <a:gd name="T21" fmla="*/ 16 h 17"/>
                  <a:gd name="T22" fmla="*/ 12 w 17"/>
                  <a:gd name="T23" fmla="*/ 1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12" y="10"/>
                    </a:moveTo>
                    <a:lnTo>
                      <a:pt x="16" y="8"/>
                    </a:lnTo>
                    <a:lnTo>
                      <a:pt x="16" y="5"/>
                    </a:lnTo>
                    <a:lnTo>
                      <a:pt x="16" y="2"/>
                    </a:lnTo>
                    <a:lnTo>
                      <a:pt x="12" y="0"/>
                    </a:lnTo>
                    <a:lnTo>
                      <a:pt x="9" y="0"/>
                    </a:lnTo>
                    <a:lnTo>
                      <a:pt x="0" y="8"/>
                    </a:lnTo>
                    <a:lnTo>
                      <a:pt x="0" y="13"/>
                    </a:lnTo>
                    <a:lnTo>
                      <a:pt x="0" y="16"/>
                    </a:lnTo>
                    <a:lnTo>
                      <a:pt x="3" y="16"/>
                    </a:lnTo>
                    <a:lnTo>
                      <a:pt x="9" y="16"/>
                    </a:lnTo>
                    <a:lnTo>
                      <a:pt x="12"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49" name="Line 525">
                <a:extLst>
                  <a:ext uri="{FF2B5EF4-FFF2-40B4-BE49-F238E27FC236}">
                    <a16:creationId xmlns:a16="http://schemas.microsoft.com/office/drawing/2014/main" id="{D0073B29-50A8-82B9-CA77-19D558B085C3}"/>
                  </a:ext>
                </a:extLst>
              </p:cNvPr>
              <p:cNvSpPr>
                <a:spLocks noChangeShapeType="1"/>
              </p:cNvSpPr>
              <p:nvPr/>
            </p:nvSpPr>
            <p:spPr bwMode="auto">
              <a:xfrm flipV="1">
                <a:off x="2301" y="3186"/>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50" name="Freeform 526">
                <a:extLst>
                  <a:ext uri="{FF2B5EF4-FFF2-40B4-BE49-F238E27FC236}">
                    <a16:creationId xmlns:a16="http://schemas.microsoft.com/office/drawing/2014/main" id="{96F84BAF-86F9-58C1-22BA-3AB113E71342}"/>
                  </a:ext>
                </a:extLst>
              </p:cNvPr>
              <p:cNvSpPr>
                <a:spLocks/>
              </p:cNvSpPr>
              <p:nvPr/>
            </p:nvSpPr>
            <p:spPr bwMode="auto">
              <a:xfrm>
                <a:off x="2356" y="3152"/>
                <a:ext cx="15" cy="16"/>
              </a:xfrm>
              <a:custGeom>
                <a:avLst/>
                <a:gdLst>
                  <a:gd name="T0" fmla="*/ 5 w 17"/>
                  <a:gd name="T1" fmla="*/ 16 h 17"/>
                  <a:gd name="T2" fmla="*/ 2 w 17"/>
                  <a:gd name="T3" fmla="*/ 13 h 17"/>
                  <a:gd name="T4" fmla="*/ 1 w 17"/>
                  <a:gd name="T5" fmla="*/ 12 h 17"/>
                  <a:gd name="T6" fmla="*/ 0 w 17"/>
                  <a:gd name="T7" fmla="*/ 9 h 17"/>
                  <a:gd name="T8" fmla="*/ 1 w 17"/>
                  <a:gd name="T9" fmla="*/ 7 h 17"/>
                  <a:gd name="T10" fmla="*/ 2 w 17"/>
                  <a:gd name="T11" fmla="*/ 5 h 17"/>
                  <a:gd name="T12" fmla="*/ 3 w 17"/>
                  <a:gd name="T13" fmla="*/ 2 h 17"/>
                  <a:gd name="T14" fmla="*/ 5 w 17"/>
                  <a:gd name="T15" fmla="*/ 1 h 17"/>
                  <a:gd name="T16" fmla="*/ 8 w 17"/>
                  <a:gd name="T17" fmla="*/ 0 h 17"/>
                  <a:gd name="T18" fmla="*/ 9 w 17"/>
                  <a:gd name="T19" fmla="*/ 0 h 17"/>
                  <a:gd name="T20" fmla="*/ 10 w 17"/>
                  <a:gd name="T21" fmla="*/ 1 h 17"/>
                  <a:gd name="T22" fmla="*/ 13 w 17"/>
                  <a:gd name="T23" fmla="*/ 2 h 17"/>
                  <a:gd name="T24" fmla="*/ 13 w 17"/>
                  <a:gd name="T25" fmla="*/ 3 h 17"/>
                  <a:gd name="T26" fmla="*/ 14 w 17"/>
                  <a:gd name="T27" fmla="*/ 4 h 17"/>
                  <a:gd name="T28" fmla="*/ 16 w 17"/>
                  <a:gd name="T29" fmla="*/ 5 h 17"/>
                  <a:gd name="T30" fmla="*/ 14 w 17"/>
                  <a:gd name="T31" fmla="*/ 8 h 17"/>
                  <a:gd name="T32" fmla="*/ 13 w 17"/>
                  <a:gd name="T33" fmla="*/ 11 h 17"/>
                  <a:gd name="T34" fmla="*/ 11 w 17"/>
                  <a:gd name="T35" fmla="*/ 13 h 17"/>
                  <a:gd name="T36" fmla="*/ 10 w 17"/>
                  <a:gd name="T37" fmla="*/ 16 h 17"/>
                  <a:gd name="T38" fmla="*/ 8 w 17"/>
                  <a:gd name="T39" fmla="*/ 16 h 17"/>
                  <a:gd name="T40" fmla="*/ 5 w 1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5" y="16"/>
                    </a:moveTo>
                    <a:lnTo>
                      <a:pt x="2" y="13"/>
                    </a:lnTo>
                    <a:lnTo>
                      <a:pt x="1" y="12"/>
                    </a:lnTo>
                    <a:lnTo>
                      <a:pt x="0" y="9"/>
                    </a:lnTo>
                    <a:lnTo>
                      <a:pt x="1" y="7"/>
                    </a:lnTo>
                    <a:lnTo>
                      <a:pt x="2" y="5"/>
                    </a:lnTo>
                    <a:lnTo>
                      <a:pt x="3" y="2"/>
                    </a:lnTo>
                    <a:lnTo>
                      <a:pt x="5" y="1"/>
                    </a:lnTo>
                    <a:lnTo>
                      <a:pt x="8" y="0"/>
                    </a:lnTo>
                    <a:lnTo>
                      <a:pt x="9" y="0"/>
                    </a:lnTo>
                    <a:lnTo>
                      <a:pt x="10" y="1"/>
                    </a:lnTo>
                    <a:lnTo>
                      <a:pt x="13" y="2"/>
                    </a:lnTo>
                    <a:lnTo>
                      <a:pt x="13" y="3"/>
                    </a:lnTo>
                    <a:lnTo>
                      <a:pt x="14" y="4"/>
                    </a:lnTo>
                    <a:lnTo>
                      <a:pt x="16" y="5"/>
                    </a:lnTo>
                    <a:lnTo>
                      <a:pt x="14" y="8"/>
                    </a:lnTo>
                    <a:lnTo>
                      <a:pt x="13" y="11"/>
                    </a:lnTo>
                    <a:lnTo>
                      <a:pt x="11" y="13"/>
                    </a:lnTo>
                    <a:lnTo>
                      <a:pt x="10" y="16"/>
                    </a:lnTo>
                    <a:lnTo>
                      <a:pt x="8" y="16"/>
                    </a:lnTo>
                    <a:lnTo>
                      <a:pt x="5"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51" name="Freeform 527">
                <a:extLst>
                  <a:ext uri="{FF2B5EF4-FFF2-40B4-BE49-F238E27FC236}">
                    <a16:creationId xmlns:a16="http://schemas.microsoft.com/office/drawing/2014/main" id="{D4C87845-AB71-9532-77A7-E4A73893A7BE}"/>
                  </a:ext>
                </a:extLst>
              </p:cNvPr>
              <p:cNvSpPr>
                <a:spLocks/>
              </p:cNvSpPr>
              <p:nvPr/>
            </p:nvSpPr>
            <p:spPr bwMode="auto">
              <a:xfrm>
                <a:off x="2358" y="3155"/>
                <a:ext cx="16" cy="16"/>
              </a:xfrm>
              <a:custGeom>
                <a:avLst/>
                <a:gdLst>
                  <a:gd name="T0" fmla="*/ 13 w 17"/>
                  <a:gd name="T1" fmla="*/ 11 h 17"/>
                  <a:gd name="T2" fmla="*/ 14 w 17"/>
                  <a:gd name="T3" fmla="*/ 7 h 17"/>
                  <a:gd name="T4" fmla="*/ 16 w 17"/>
                  <a:gd name="T5" fmla="*/ 3 h 17"/>
                  <a:gd name="T6" fmla="*/ 14 w 17"/>
                  <a:gd name="T7" fmla="*/ 2 h 17"/>
                  <a:gd name="T8" fmla="*/ 13 w 17"/>
                  <a:gd name="T9" fmla="*/ 1 h 17"/>
                  <a:gd name="T10" fmla="*/ 13 w 17"/>
                  <a:gd name="T11" fmla="*/ 0 h 17"/>
                  <a:gd name="T12" fmla="*/ 10 w 17"/>
                  <a:gd name="T13" fmla="*/ 0 h 17"/>
                  <a:gd name="T14" fmla="*/ 8 w 17"/>
                  <a:gd name="T15" fmla="*/ 0 h 17"/>
                  <a:gd name="T16" fmla="*/ 5 w 17"/>
                  <a:gd name="T17" fmla="*/ 2 h 17"/>
                  <a:gd name="T18" fmla="*/ 2 w 17"/>
                  <a:gd name="T19" fmla="*/ 4 h 17"/>
                  <a:gd name="T20" fmla="*/ 1 w 17"/>
                  <a:gd name="T21" fmla="*/ 8 h 17"/>
                  <a:gd name="T22" fmla="*/ 0 w 17"/>
                  <a:gd name="T23" fmla="*/ 12 h 17"/>
                  <a:gd name="T24" fmla="*/ 1 w 17"/>
                  <a:gd name="T25" fmla="*/ 13 h 17"/>
                  <a:gd name="T26" fmla="*/ 2 w 17"/>
                  <a:gd name="T27" fmla="*/ 14 h 17"/>
                  <a:gd name="T28" fmla="*/ 2 w 17"/>
                  <a:gd name="T29" fmla="*/ 16 h 17"/>
                  <a:gd name="T30" fmla="*/ 5 w 17"/>
                  <a:gd name="T31" fmla="*/ 16 h 17"/>
                  <a:gd name="T32" fmla="*/ 8 w 17"/>
                  <a:gd name="T33" fmla="*/ 16 h 17"/>
                  <a:gd name="T34" fmla="*/ 10 w 17"/>
                  <a:gd name="T35" fmla="*/ 13 h 17"/>
                  <a:gd name="T36" fmla="*/ 1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3" y="11"/>
                    </a:moveTo>
                    <a:lnTo>
                      <a:pt x="14" y="7"/>
                    </a:lnTo>
                    <a:lnTo>
                      <a:pt x="16" y="3"/>
                    </a:lnTo>
                    <a:lnTo>
                      <a:pt x="14" y="2"/>
                    </a:lnTo>
                    <a:lnTo>
                      <a:pt x="13" y="1"/>
                    </a:lnTo>
                    <a:lnTo>
                      <a:pt x="13" y="0"/>
                    </a:lnTo>
                    <a:lnTo>
                      <a:pt x="10" y="0"/>
                    </a:lnTo>
                    <a:lnTo>
                      <a:pt x="8" y="0"/>
                    </a:lnTo>
                    <a:lnTo>
                      <a:pt x="5" y="2"/>
                    </a:lnTo>
                    <a:lnTo>
                      <a:pt x="2" y="4"/>
                    </a:lnTo>
                    <a:lnTo>
                      <a:pt x="1" y="8"/>
                    </a:lnTo>
                    <a:lnTo>
                      <a:pt x="0" y="12"/>
                    </a:lnTo>
                    <a:lnTo>
                      <a:pt x="1" y="13"/>
                    </a:lnTo>
                    <a:lnTo>
                      <a:pt x="2" y="14"/>
                    </a:lnTo>
                    <a:lnTo>
                      <a:pt x="2" y="16"/>
                    </a:lnTo>
                    <a:lnTo>
                      <a:pt x="5" y="16"/>
                    </a:lnTo>
                    <a:lnTo>
                      <a:pt x="8" y="16"/>
                    </a:lnTo>
                    <a:lnTo>
                      <a:pt x="10" y="13"/>
                    </a:lnTo>
                    <a:lnTo>
                      <a:pt x="1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52" name="Freeform 528">
                <a:extLst>
                  <a:ext uri="{FF2B5EF4-FFF2-40B4-BE49-F238E27FC236}">
                    <a16:creationId xmlns:a16="http://schemas.microsoft.com/office/drawing/2014/main" id="{8D0AF058-9269-0971-6C76-E441F5E53838}"/>
                  </a:ext>
                </a:extLst>
              </p:cNvPr>
              <p:cNvSpPr>
                <a:spLocks/>
              </p:cNvSpPr>
              <p:nvPr/>
            </p:nvSpPr>
            <p:spPr bwMode="auto">
              <a:xfrm>
                <a:off x="2360" y="3156"/>
                <a:ext cx="16" cy="16"/>
              </a:xfrm>
              <a:custGeom>
                <a:avLst/>
                <a:gdLst>
                  <a:gd name="T0" fmla="*/ 12 w 17"/>
                  <a:gd name="T1" fmla="*/ 11 h 17"/>
                  <a:gd name="T2" fmla="*/ 16 w 17"/>
                  <a:gd name="T3" fmla="*/ 6 h 17"/>
                  <a:gd name="T4" fmla="*/ 16 w 17"/>
                  <a:gd name="T5" fmla="*/ 4 h 17"/>
                  <a:gd name="T6" fmla="*/ 16 w 17"/>
                  <a:gd name="T7" fmla="*/ 2 h 17"/>
                  <a:gd name="T8" fmla="*/ 12 w 17"/>
                  <a:gd name="T9" fmla="*/ 0 h 17"/>
                  <a:gd name="T10" fmla="*/ 9 w 17"/>
                  <a:gd name="T11" fmla="*/ 0 h 17"/>
                  <a:gd name="T12" fmla="*/ 3 w 17"/>
                  <a:gd name="T13" fmla="*/ 6 h 17"/>
                  <a:gd name="T14" fmla="*/ 0 w 17"/>
                  <a:gd name="T15" fmla="*/ 6 h 17"/>
                  <a:gd name="T16" fmla="*/ 0 w 17"/>
                  <a:gd name="T17" fmla="*/ 11 h 17"/>
                  <a:gd name="T18" fmla="*/ 0 w 17"/>
                  <a:gd name="T19" fmla="*/ 13 h 17"/>
                  <a:gd name="T20" fmla="*/ 3 w 17"/>
                  <a:gd name="T21" fmla="*/ 16 h 17"/>
                  <a:gd name="T22" fmla="*/ 6 w 17"/>
                  <a:gd name="T23" fmla="*/ 16 h 17"/>
                  <a:gd name="T24" fmla="*/ 9 w 17"/>
                  <a:gd name="T25" fmla="*/ 16 h 17"/>
                  <a:gd name="T26" fmla="*/ 12 w 17"/>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12" y="11"/>
                    </a:moveTo>
                    <a:lnTo>
                      <a:pt x="16" y="6"/>
                    </a:lnTo>
                    <a:lnTo>
                      <a:pt x="16" y="4"/>
                    </a:lnTo>
                    <a:lnTo>
                      <a:pt x="16" y="2"/>
                    </a:lnTo>
                    <a:lnTo>
                      <a:pt x="12" y="0"/>
                    </a:lnTo>
                    <a:lnTo>
                      <a:pt x="9" y="0"/>
                    </a:lnTo>
                    <a:lnTo>
                      <a:pt x="3" y="6"/>
                    </a:lnTo>
                    <a:lnTo>
                      <a:pt x="0" y="6"/>
                    </a:lnTo>
                    <a:lnTo>
                      <a:pt x="0" y="11"/>
                    </a:lnTo>
                    <a:lnTo>
                      <a:pt x="0" y="13"/>
                    </a:lnTo>
                    <a:lnTo>
                      <a:pt x="3" y="16"/>
                    </a:lnTo>
                    <a:lnTo>
                      <a:pt x="6" y="16"/>
                    </a:lnTo>
                    <a:lnTo>
                      <a:pt x="9" y="16"/>
                    </a:lnTo>
                    <a:lnTo>
                      <a:pt x="12"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53" name="Freeform 529">
                <a:extLst>
                  <a:ext uri="{FF2B5EF4-FFF2-40B4-BE49-F238E27FC236}">
                    <a16:creationId xmlns:a16="http://schemas.microsoft.com/office/drawing/2014/main" id="{DB0EDEAD-E5CD-A447-74CF-FF6B751FE2BF}"/>
                  </a:ext>
                </a:extLst>
              </p:cNvPr>
              <p:cNvSpPr>
                <a:spLocks/>
              </p:cNvSpPr>
              <p:nvPr/>
            </p:nvSpPr>
            <p:spPr bwMode="auto">
              <a:xfrm>
                <a:off x="2347" y="3158"/>
                <a:ext cx="16" cy="16"/>
              </a:xfrm>
              <a:custGeom>
                <a:avLst/>
                <a:gdLst>
                  <a:gd name="T0" fmla="*/ 4 w 17"/>
                  <a:gd name="T1" fmla="*/ 16 h 17"/>
                  <a:gd name="T2" fmla="*/ 1 w 17"/>
                  <a:gd name="T3" fmla="*/ 14 h 17"/>
                  <a:gd name="T4" fmla="*/ 0 w 17"/>
                  <a:gd name="T5" fmla="*/ 13 h 17"/>
                  <a:gd name="T6" fmla="*/ 0 w 17"/>
                  <a:gd name="T7" fmla="*/ 12 h 17"/>
                  <a:gd name="T8" fmla="*/ 0 w 17"/>
                  <a:gd name="T9" fmla="*/ 10 h 17"/>
                  <a:gd name="T10" fmla="*/ 0 w 17"/>
                  <a:gd name="T11" fmla="*/ 8 h 17"/>
                  <a:gd name="T12" fmla="*/ 1 w 17"/>
                  <a:gd name="T13" fmla="*/ 5 h 17"/>
                  <a:gd name="T14" fmla="*/ 3 w 17"/>
                  <a:gd name="T15" fmla="*/ 2 h 17"/>
                  <a:gd name="T16" fmla="*/ 4 w 17"/>
                  <a:gd name="T17" fmla="*/ 1 h 17"/>
                  <a:gd name="T18" fmla="*/ 8 w 17"/>
                  <a:gd name="T19" fmla="*/ 0 h 17"/>
                  <a:gd name="T20" fmla="*/ 9 w 17"/>
                  <a:gd name="T21" fmla="*/ 0 h 17"/>
                  <a:gd name="T22" fmla="*/ 13 w 17"/>
                  <a:gd name="T23" fmla="*/ 2 h 17"/>
                  <a:gd name="T24" fmla="*/ 14 w 17"/>
                  <a:gd name="T25" fmla="*/ 3 h 17"/>
                  <a:gd name="T26" fmla="*/ 16 w 17"/>
                  <a:gd name="T27" fmla="*/ 4 h 17"/>
                  <a:gd name="T28" fmla="*/ 16 w 17"/>
                  <a:gd name="T29" fmla="*/ 5 h 17"/>
                  <a:gd name="T30" fmla="*/ 16 w 17"/>
                  <a:gd name="T31" fmla="*/ 9 h 17"/>
                  <a:gd name="T32" fmla="*/ 13 w 17"/>
                  <a:gd name="T33" fmla="*/ 12 h 17"/>
                  <a:gd name="T34" fmla="*/ 12 w 17"/>
                  <a:gd name="T35" fmla="*/ 14 h 17"/>
                  <a:gd name="T36" fmla="*/ 9 w 17"/>
                  <a:gd name="T37" fmla="*/ 16 h 17"/>
                  <a:gd name="T38" fmla="*/ 7 w 17"/>
                  <a:gd name="T39" fmla="*/ 16 h 17"/>
                  <a:gd name="T40" fmla="*/ 6 w 17"/>
                  <a:gd name="T41" fmla="*/ 16 h 17"/>
                  <a:gd name="T42" fmla="*/ 4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4" y="16"/>
                    </a:moveTo>
                    <a:lnTo>
                      <a:pt x="1" y="14"/>
                    </a:lnTo>
                    <a:lnTo>
                      <a:pt x="0" y="13"/>
                    </a:lnTo>
                    <a:lnTo>
                      <a:pt x="0" y="12"/>
                    </a:lnTo>
                    <a:lnTo>
                      <a:pt x="0" y="10"/>
                    </a:lnTo>
                    <a:lnTo>
                      <a:pt x="0" y="8"/>
                    </a:lnTo>
                    <a:lnTo>
                      <a:pt x="1" y="5"/>
                    </a:lnTo>
                    <a:lnTo>
                      <a:pt x="3" y="2"/>
                    </a:lnTo>
                    <a:lnTo>
                      <a:pt x="4" y="1"/>
                    </a:lnTo>
                    <a:lnTo>
                      <a:pt x="8" y="0"/>
                    </a:lnTo>
                    <a:lnTo>
                      <a:pt x="9" y="0"/>
                    </a:lnTo>
                    <a:lnTo>
                      <a:pt x="13" y="2"/>
                    </a:lnTo>
                    <a:lnTo>
                      <a:pt x="14" y="3"/>
                    </a:lnTo>
                    <a:lnTo>
                      <a:pt x="16" y="4"/>
                    </a:lnTo>
                    <a:lnTo>
                      <a:pt x="16" y="5"/>
                    </a:lnTo>
                    <a:lnTo>
                      <a:pt x="16" y="9"/>
                    </a:lnTo>
                    <a:lnTo>
                      <a:pt x="13" y="12"/>
                    </a:lnTo>
                    <a:lnTo>
                      <a:pt x="12" y="14"/>
                    </a:lnTo>
                    <a:lnTo>
                      <a:pt x="9" y="16"/>
                    </a:lnTo>
                    <a:lnTo>
                      <a:pt x="7" y="16"/>
                    </a:lnTo>
                    <a:lnTo>
                      <a:pt x="6" y="16"/>
                    </a:lnTo>
                    <a:lnTo>
                      <a:pt x="4"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54" name="Freeform 530">
                <a:extLst>
                  <a:ext uri="{FF2B5EF4-FFF2-40B4-BE49-F238E27FC236}">
                    <a16:creationId xmlns:a16="http://schemas.microsoft.com/office/drawing/2014/main" id="{8EDF6C7E-F67C-87F6-D772-58ED26B003D0}"/>
                  </a:ext>
                </a:extLst>
              </p:cNvPr>
              <p:cNvSpPr>
                <a:spLocks/>
              </p:cNvSpPr>
              <p:nvPr/>
            </p:nvSpPr>
            <p:spPr bwMode="auto">
              <a:xfrm>
                <a:off x="2350" y="3158"/>
                <a:ext cx="16" cy="16"/>
              </a:xfrm>
              <a:custGeom>
                <a:avLst/>
                <a:gdLst>
                  <a:gd name="T0" fmla="*/ 12 w 17"/>
                  <a:gd name="T1" fmla="*/ 12 h 17"/>
                  <a:gd name="T2" fmla="*/ 16 w 17"/>
                  <a:gd name="T3" fmla="*/ 8 h 17"/>
                  <a:gd name="T4" fmla="*/ 16 w 17"/>
                  <a:gd name="T5" fmla="*/ 4 h 17"/>
                  <a:gd name="T6" fmla="*/ 16 w 17"/>
                  <a:gd name="T7" fmla="*/ 3 h 17"/>
                  <a:gd name="T8" fmla="*/ 14 w 17"/>
                  <a:gd name="T9" fmla="*/ 2 h 17"/>
                  <a:gd name="T10" fmla="*/ 12 w 17"/>
                  <a:gd name="T11" fmla="*/ 1 h 17"/>
                  <a:gd name="T12" fmla="*/ 11 w 17"/>
                  <a:gd name="T13" fmla="*/ 0 h 17"/>
                  <a:gd name="T14" fmla="*/ 8 w 17"/>
                  <a:gd name="T15" fmla="*/ 1 h 17"/>
                  <a:gd name="T16" fmla="*/ 4 w 17"/>
                  <a:gd name="T17" fmla="*/ 3 h 17"/>
                  <a:gd name="T18" fmla="*/ 1 w 17"/>
                  <a:gd name="T19" fmla="*/ 6 h 17"/>
                  <a:gd name="T20" fmla="*/ 0 w 17"/>
                  <a:gd name="T21" fmla="*/ 9 h 17"/>
                  <a:gd name="T22" fmla="*/ 0 w 17"/>
                  <a:gd name="T23" fmla="*/ 12 h 17"/>
                  <a:gd name="T24" fmla="*/ 0 w 17"/>
                  <a:gd name="T25" fmla="*/ 14 h 17"/>
                  <a:gd name="T26" fmla="*/ 0 w 17"/>
                  <a:gd name="T27" fmla="*/ 16 h 17"/>
                  <a:gd name="T28" fmla="*/ 1 w 17"/>
                  <a:gd name="T29" fmla="*/ 16 h 17"/>
                  <a:gd name="T30" fmla="*/ 4 w 17"/>
                  <a:gd name="T31" fmla="*/ 16 h 17"/>
                  <a:gd name="T32" fmla="*/ 8 w 17"/>
                  <a:gd name="T33" fmla="*/ 16 h 17"/>
                  <a:gd name="T34" fmla="*/ 11 w 17"/>
                  <a:gd name="T35" fmla="*/ 14 h 17"/>
                  <a:gd name="T36" fmla="*/ 12 w 17"/>
                  <a:gd name="T37" fmla="*/ 12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2" y="12"/>
                    </a:moveTo>
                    <a:lnTo>
                      <a:pt x="16" y="8"/>
                    </a:lnTo>
                    <a:lnTo>
                      <a:pt x="16" y="4"/>
                    </a:lnTo>
                    <a:lnTo>
                      <a:pt x="16" y="3"/>
                    </a:lnTo>
                    <a:lnTo>
                      <a:pt x="14" y="2"/>
                    </a:lnTo>
                    <a:lnTo>
                      <a:pt x="12" y="1"/>
                    </a:lnTo>
                    <a:lnTo>
                      <a:pt x="11" y="0"/>
                    </a:lnTo>
                    <a:lnTo>
                      <a:pt x="8" y="1"/>
                    </a:lnTo>
                    <a:lnTo>
                      <a:pt x="4" y="3"/>
                    </a:lnTo>
                    <a:lnTo>
                      <a:pt x="1" y="6"/>
                    </a:lnTo>
                    <a:lnTo>
                      <a:pt x="0" y="9"/>
                    </a:lnTo>
                    <a:lnTo>
                      <a:pt x="0" y="12"/>
                    </a:lnTo>
                    <a:lnTo>
                      <a:pt x="0" y="14"/>
                    </a:lnTo>
                    <a:lnTo>
                      <a:pt x="0" y="16"/>
                    </a:lnTo>
                    <a:lnTo>
                      <a:pt x="1" y="16"/>
                    </a:lnTo>
                    <a:lnTo>
                      <a:pt x="4" y="16"/>
                    </a:lnTo>
                    <a:lnTo>
                      <a:pt x="8" y="16"/>
                    </a:lnTo>
                    <a:lnTo>
                      <a:pt x="11" y="14"/>
                    </a:lnTo>
                    <a:lnTo>
                      <a:pt x="12" y="12"/>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55" name="Freeform 531">
                <a:extLst>
                  <a:ext uri="{FF2B5EF4-FFF2-40B4-BE49-F238E27FC236}">
                    <a16:creationId xmlns:a16="http://schemas.microsoft.com/office/drawing/2014/main" id="{C07F0776-E1C9-0483-D85C-BF653981B7A7}"/>
                  </a:ext>
                </a:extLst>
              </p:cNvPr>
              <p:cNvSpPr>
                <a:spLocks/>
              </p:cNvSpPr>
              <p:nvPr/>
            </p:nvSpPr>
            <p:spPr bwMode="auto">
              <a:xfrm>
                <a:off x="2351" y="3161"/>
                <a:ext cx="16" cy="16"/>
              </a:xfrm>
              <a:custGeom>
                <a:avLst/>
                <a:gdLst>
                  <a:gd name="T0" fmla="*/ 16 w 17"/>
                  <a:gd name="T1" fmla="*/ 10 h 17"/>
                  <a:gd name="T2" fmla="*/ 16 w 17"/>
                  <a:gd name="T3" fmla="*/ 8 h 17"/>
                  <a:gd name="T4" fmla="*/ 16 w 17"/>
                  <a:gd name="T5" fmla="*/ 5 h 17"/>
                  <a:gd name="T6" fmla="*/ 16 w 17"/>
                  <a:gd name="T7" fmla="*/ 2 h 17"/>
                  <a:gd name="T8" fmla="*/ 16 w 17"/>
                  <a:gd name="T9" fmla="*/ 0 h 17"/>
                  <a:gd name="T10" fmla="*/ 12 w 17"/>
                  <a:gd name="T11" fmla="*/ 0 h 17"/>
                  <a:gd name="T12" fmla="*/ 9 w 17"/>
                  <a:gd name="T13" fmla="*/ 0 h 17"/>
                  <a:gd name="T14" fmla="*/ 3 w 17"/>
                  <a:gd name="T15" fmla="*/ 8 h 17"/>
                  <a:gd name="T16" fmla="*/ 0 w 17"/>
                  <a:gd name="T17" fmla="*/ 8 h 17"/>
                  <a:gd name="T18" fmla="*/ 0 w 17"/>
                  <a:gd name="T19" fmla="*/ 13 h 17"/>
                  <a:gd name="T20" fmla="*/ 0 w 17"/>
                  <a:gd name="T21" fmla="*/ 16 h 17"/>
                  <a:gd name="T22" fmla="*/ 3 w 17"/>
                  <a:gd name="T23" fmla="*/ 16 h 17"/>
                  <a:gd name="T24" fmla="*/ 6 w 17"/>
                  <a:gd name="T25" fmla="*/ 16 h 17"/>
                  <a:gd name="T26" fmla="*/ 9 w 17"/>
                  <a:gd name="T27" fmla="*/ 16 h 17"/>
                  <a:gd name="T28" fmla="*/ 16 w 17"/>
                  <a:gd name="T29" fmla="*/ 1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16" y="10"/>
                    </a:moveTo>
                    <a:lnTo>
                      <a:pt x="16" y="8"/>
                    </a:lnTo>
                    <a:lnTo>
                      <a:pt x="16" y="5"/>
                    </a:lnTo>
                    <a:lnTo>
                      <a:pt x="16" y="2"/>
                    </a:lnTo>
                    <a:lnTo>
                      <a:pt x="16" y="0"/>
                    </a:lnTo>
                    <a:lnTo>
                      <a:pt x="12" y="0"/>
                    </a:lnTo>
                    <a:lnTo>
                      <a:pt x="9" y="0"/>
                    </a:lnTo>
                    <a:lnTo>
                      <a:pt x="3" y="8"/>
                    </a:lnTo>
                    <a:lnTo>
                      <a:pt x="0" y="8"/>
                    </a:lnTo>
                    <a:lnTo>
                      <a:pt x="0" y="13"/>
                    </a:lnTo>
                    <a:lnTo>
                      <a:pt x="0" y="16"/>
                    </a:lnTo>
                    <a:lnTo>
                      <a:pt x="3" y="16"/>
                    </a:lnTo>
                    <a:lnTo>
                      <a:pt x="6" y="16"/>
                    </a:lnTo>
                    <a:lnTo>
                      <a:pt x="9" y="16"/>
                    </a:lnTo>
                    <a:lnTo>
                      <a:pt x="16"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56" name="Freeform 532">
                <a:extLst>
                  <a:ext uri="{FF2B5EF4-FFF2-40B4-BE49-F238E27FC236}">
                    <a16:creationId xmlns:a16="http://schemas.microsoft.com/office/drawing/2014/main" id="{BBC6D599-06FC-5950-8076-49679756CEF8}"/>
                  </a:ext>
                </a:extLst>
              </p:cNvPr>
              <p:cNvSpPr>
                <a:spLocks/>
              </p:cNvSpPr>
              <p:nvPr/>
            </p:nvSpPr>
            <p:spPr bwMode="auto">
              <a:xfrm>
                <a:off x="2299" y="3192"/>
                <a:ext cx="15" cy="16"/>
              </a:xfrm>
              <a:custGeom>
                <a:avLst/>
                <a:gdLst>
                  <a:gd name="T0" fmla="*/ 8 w 17"/>
                  <a:gd name="T1" fmla="*/ 16 h 17"/>
                  <a:gd name="T2" fmla="*/ 2 w 17"/>
                  <a:gd name="T3" fmla="*/ 13 h 17"/>
                  <a:gd name="T4" fmla="*/ 0 w 17"/>
                  <a:gd name="T5" fmla="*/ 10 h 17"/>
                  <a:gd name="T6" fmla="*/ 2 w 17"/>
                  <a:gd name="T7" fmla="*/ 5 h 17"/>
                  <a:gd name="T8" fmla="*/ 5 w 17"/>
                  <a:gd name="T9" fmla="*/ 2 h 17"/>
                  <a:gd name="T10" fmla="*/ 8 w 17"/>
                  <a:gd name="T11" fmla="*/ 0 h 17"/>
                  <a:gd name="T12" fmla="*/ 10 w 17"/>
                  <a:gd name="T13" fmla="*/ 0 h 17"/>
                  <a:gd name="T14" fmla="*/ 16 w 17"/>
                  <a:gd name="T15" fmla="*/ 2 h 17"/>
                  <a:gd name="T16" fmla="*/ 16 w 17"/>
                  <a:gd name="T17" fmla="*/ 5 h 17"/>
                  <a:gd name="T18" fmla="*/ 16 w 17"/>
                  <a:gd name="T19" fmla="*/ 10 h 17"/>
                  <a:gd name="T20" fmla="*/ 13 w 17"/>
                  <a:gd name="T21" fmla="*/ 13 h 17"/>
                  <a:gd name="T22" fmla="*/ 10 w 17"/>
                  <a:gd name="T23" fmla="*/ 16 h 17"/>
                  <a:gd name="T24" fmla="*/ 8 w 17"/>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8" y="16"/>
                    </a:moveTo>
                    <a:lnTo>
                      <a:pt x="2" y="13"/>
                    </a:lnTo>
                    <a:lnTo>
                      <a:pt x="0" y="10"/>
                    </a:lnTo>
                    <a:lnTo>
                      <a:pt x="2" y="5"/>
                    </a:lnTo>
                    <a:lnTo>
                      <a:pt x="5" y="2"/>
                    </a:lnTo>
                    <a:lnTo>
                      <a:pt x="8" y="0"/>
                    </a:lnTo>
                    <a:lnTo>
                      <a:pt x="10" y="0"/>
                    </a:lnTo>
                    <a:lnTo>
                      <a:pt x="16" y="2"/>
                    </a:lnTo>
                    <a:lnTo>
                      <a:pt x="16" y="5"/>
                    </a:lnTo>
                    <a:lnTo>
                      <a:pt x="16" y="10"/>
                    </a:lnTo>
                    <a:lnTo>
                      <a:pt x="13" y="13"/>
                    </a:lnTo>
                    <a:lnTo>
                      <a:pt x="10" y="16"/>
                    </a:lnTo>
                    <a:lnTo>
                      <a:pt x="8"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57" name="Freeform 533">
                <a:extLst>
                  <a:ext uri="{FF2B5EF4-FFF2-40B4-BE49-F238E27FC236}">
                    <a16:creationId xmlns:a16="http://schemas.microsoft.com/office/drawing/2014/main" id="{D05AA5FB-868E-2846-461A-AA546E6B5DAB}"/>
                  </a:ext>
                </a:extLst>
              </p:cNvPr>
              <p:cNvSpPr>
                <a:spLocks/>
              </p:cNvSpPr>
              <p:nvPr/>
            </p:nvSpPr>
            <p:spPr bwMode="auto">
              <a:xfrm>
                <a:off x="2301" y="3192"/>
                <a:ext cx="15" cy="16"/>
              </a:xfrm>
              <a:custGeom>
                <a:avLst/>
                <a:gdLst>
                  <a:gd name="T0" fmla="*/ 16 w 17"/>
                  <a:gd name="T1" fmla="*/ 10 h 17"/>
                  <a:gd name="T2" fmla="*/ 16 w 17"/>
                  <a:gd name="T3" fmla="*/ 5 h 17"/>
                  <a:gd name="T4" fmla="*/ 16 w 17"/>
                  <a:gd name="T5" fmla="*/ 2 h 17"/>
                  <a:gd name="T6" fmla="*/ 12 w 17"/>
                  <a:gd name="T7" fmla="*/ 0 h 17"/>
                  <a:gd name="T8" fmla="*/ 8 w 17"/>
                  <a:gd name="T9" fmla="*/ 2 h 17"/>
                  <a:gd name="T10" fmla="*/ 4 w 17"/>
                  <a:gd name="T11" fmla="*/ 8 h 17"/>
                  <a:gd name="T12" fmla="*/ 0 w 17"/>
                  <a:gd name="T13" fmla="*/ 13 h 17"/>
                  <a:gd name="T14" fmla="*/ 0 w 17"/>
                  <a:gd name="T15" fmla="*/ 16 h 17"/>
                  <a:gd name="T16" fmla="*/ 4 w 17"/>
                  <a:gd name="T17" fmla="*/ 16 h 17"/>
                  <a:gd name="T18" fmla="*/ 8 w 17"/>
                  <a:gd name="T19" fmla="*/ 16 h 17"/>
                  <a:gd name="T20" fmla="*/ 16 w 17"/>
                  <a:gd name="T21" fmla="*/ 1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16" y="10"/>
                    </a:moveTo>
                    <a:lnTo>
                      <a:pt x="16" y="5"/>
                    </a:lnTo>
                    <a:lnTo>
                      <a:pt x="16" y="2"/>
                    </a:lnTo>
                    <a:lnTo>
                      <a:pt x="12" y="0"/>
                    </a:lnTo>
                    <a:lnTo>
                      <a:pt x="8" y="2"/>
                    </a:lnTo>
                    <a:lnTo>
                      <a:pt x="4" y="8"/>
                    </a:lnTo>
                    <a:lnTo>
                      <a:pt x="0" y="13"/>
                    </a:lnTo>
                    <a:lnTo>
                      <a:pt x="0" y="16"/>
                    </a:lnTo>
                    <a:lnTo>
                      <a:pt x="4" y="16"/>
                    </a:lnTo>
                    <a:lnTo>
                      <a:pt x="8" y="16"/>
                    </a:lnTo>
                    <a:lnTo>
                      <a:pt x="16" y="1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58" name="Line 534">
                <a:extLst>
                  <a:ext uri="{FF2B5EF4-FFF2-40B4-BE49-F238E27FC236}">
                    <a16:creationId xmlns:a16="http://schemas.microsoft.com/office/drawing/2014/main" id="{FE6C1387-6ECC-F564-CE7A-959B9971AFE3}"/>
                  </a:ext>
                </a:extLst>
              </p:cNvPr>
              <p:cNvSpPr>
                <a:spLocks noChangeShapeType="1"/>
              </p:cNvSpPr>
              <p:nvPr/>
            </p:nvSpPr>
            <p:spPr bwMode="auto">
              <a:xfrm flipV="1">
                <a:off x="2336" y="3210"/>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259" name="Freeform 535">
                <a:extLst>
                  <a:ext uri="{FF2B5EF4-FFF2-40B4-BE49-F238E27FC236}">
                    <a16:creationId xmlns:a16="http://schemas.microsoft.com/office/drawing/2014/main" id="{F21B0C2E-05BF-1480-8F1F-B94D43B5D47A}"/>
                  </a:ext>
                </a:extLst>
              </p:cNvPr>
              <p:cNvSpPr>
                <a:spLocks/>
              </p:cNvSpPr>
              <p:nvPr/>
            </p:nvSpPr>
            <p:spPr bwMode="auto">
              <a:xfrm>
                <a:off x="2318" y="3213"/>
                <a:ext cx="16" cy="16"/>
              </a:xfrm>
              <a:custGeom>
                <a:avLst/>
                <a:gdLst>
                  <a:gd name="T0" fmla="*/ 5 w 17"/>
                  <a:gd name="T1" fmla="*/ 16 h 17"/>
                  <a:gd name="T2" fmla="*/ 2 w 17"/>
                  <a:gd name="T3" fmla="*/ 13 h 17"/>
                  <a:gd name="T4" fmla="*/ 1 w 17"/>
                  <a:gd name="T5" fmla="*/ 12 h 17"/>
                  <a:gd name="T6" fmla="*/ 1 w 17"/>
                  <a:gd name="T7" fmla="*/ 11 h 17"/>
                  <a:gd name="T8" fmla="*/ 0 w 17"/>
                  <a:gd name="T9" fmla="*/ 10 h 17"/>
                  <a:gd name="T10" fmla="*/ 1 w 17"/>
                  <a:gd name="T11" fmla="*/ 8 h 17"/>
                  <a:gd name="T12" fmla="*/ 2 w 17"/>
                  <a:gd name="T13" fmla="*/ 5 h 17"/>
                  <a:gd name="T14" fmla="*/ 4 w 17"/>
                  <a:gd name="T15" fmla="*/ 2 h 17"/>
                  <a:gd name="T16" fmla="*/ 6 w 17"/>
                  <a:gd name="T17" fmla="*/ 1 h 17"/>
                  <a:gd name="T18" fmla="*/ 8 w 17"/>
                  <a:gd name="T19" fmla="*/ 0 h 17"/>
                  <a:gd name="T20" fmla="*/ 10 w 17"/>
                  <a:gd name="T21" fmla="*/ 0 h 17"/>
                  <a:gd name="T22" fmla="*/ 11 w 17"/>
                  <a:gd name="T23" fmla="*/ 1 h 17"/>
                  <a:gd name="T24" fmla="*/ 14 w 17"/>
                  <a:gd name="T25" fmla="*/ 2 h 17"/>
                  <a:gd name="T26" fmla="*/ 14 w 17"/>
                  <a:gd name="T27" fmla="*/ 3 h 17"/>
                  <a:gd name="T28" fmla="*/ 14 w 17"/>
                  <a:gd name="T29" fmla="*/ 4 h 17"/>
                  <a:gd name="T30" fmla="*/ 16 w 17"/>
                  <a:gd name="T31" fmla="*/ 6 h 17"/>
                  <a:gd name="T32" fmla="*/ 14 w 17"/>
                  <a:gd name="T33" fmla="*/ 8 h 17"/>
                  <a:gd name="T34" fmla="*/ 14 w 17"/>
                  <a:gd name="T35" fmla="*/ 11 h 17"/>
                  <a:gd name="T36" fmla="*/ 12 w 17"/>
                  <a:gd name="T37" fmla="*/ 13 h 17"/>
                  <a:gd name="T38" fmla="*/ 10 w 17"/>
                  <a:gd name="T39" fmla="*/ 16 h 17"/>
                  <a:gd name="T40" fmla="*/ 8 w 17"/>
                  <a:gd name="T41" fmla="*/ 16 h 17"/>
                  <a:gd name="T42" fmla="*/ 6 w 17"/>
                  <a:gd name="T43" fmla="*/ 16 h 17"/>
                  <a:gd name="T44" fmla="*/ 5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5" y="16"/>
                    </a:moveTo>
                    <a:lnTo>
                      <a:pt x="2" y="13"/>
                    </a:lnTo>
                    <a:lnTo>
                      <a:pt x="1" y="12"/>
                    </a:lnTo>
                    <a:lnTo>
                      <a:pt x="1" y="11"/>
                    </a:lnTo>
                    <a:lnTo>
                      <a:pt x="0" y="10"/>
                    </a:lnTo>
                    <a:lnTo>
                      <a:pt x="1" y="8"/>
                    </a:lnTo>
                    <a:lnTo>
                      <a:pt x="2" y="5"/>
                    </a:lnTo>
                    <a:lnTo>
                      <a:pt x="4" y="2"/>
                    </a:lnTo>
                    <a:lnTo>
                      <a:pt x="6" y="1"/>
                    </a:lnTo>
                    <a:lnTo>
                      <a:pt x="8" y="0"/>
                    </a:lnTo>
                    <a:lnTo>
                      <a:pt x="10" y="0"/>
                    </a:lnTo>
                    <a:lnTo>
                      <a:pt x="11" y="1"/>
                    </a:lnTo>
                    <a:lnTo>
                      <a:pt x="14" y="2"/>
                    </a:lnTo>
                    <a:lnTo>
                      <a:pt x="14" y="3"/>
                    </a:lnTo>
                    <a:lnTo>
                      <a:pt x="14" y="4"/>
                    </a:lnTo>
                    <a:lnTo>
                      <a:pt x="16" y="6"/>
                    </a:lnTo>
                    <a:lnTo>
                      <a:pt x="14" y="8"/>
                    </a:lnTo>
                    <a:lnTo>
                      <a:pt x="14" y="11"/>
                    </a:lnTo>
                    <a:lnTo>
                      <a:pt x="12" y="13"/>
                    </a:lnTo>
                    <a:lnTo>
                      <a:pt x="10" y="16"/>
                    </a:lnTo>
                    <a:lnTo>
                      <a:pt x="8" y="16"/>
                    </a:lnTo>
                    <a:lnTo>
                      <a:pt x="6" y="16"/>
                    </a:lnTo>
                    <a:lnTo>
                      <a:pt x="5"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60" name="Freeform 536">
                <a:extLst>
                  <a:ext uri="{FF2B5EF4-FFF2-40B4-BE49-F238E27FC236}">
                    <a16:creationId xmlns:a16="http://schemas.microsoft.com/office/drawing/2014/main" id="{298F1C48-03C6-A7DC-A222-8E02BBCC1E41}"/>
                  </a:ext>
                </a:extLst>
              </p:cNvPr>
              <p:cNvSpPr>
                <a:spLocks/>
              </p:cNvSpPr>
              <p:nvPr/>
            </p:nvSpPr>
            <p:spPr bwMode="auto">
              <a:xfrm>
                <a:off x="2322" y="3215"/>
                <a:ext cx="15" cy="16"/>
              </a:xfrm>
              <a:custGeom>
                <a:avLst/>
                <a:gdLst>
                  <a:gd name="T0" fmla="*/ 14 w 17"/>
                  <a:gd name="T1" fmla="*/ 11 h 17"/>
                  <a:gd name="T2" fmla="*/ 14 w 17"/>
                  <a:gd name="T3" fmla="*/ 7 h 17"/>
                  <a:gd name="T4" fmla="*/ 16 w 17"/>
                  <a:gd name="T5" fmla="*/ 4 h 17"/>
                  <a:gd name="T6" fmla="*/ 14 w 17"/>
                  <a:gd name="T7" fmla="*/ 2 h 17"/>
                  <a:gd name="T8" fmla="*/ 14 w 17"/>
                  <a:gd name="T9" fmla="*/ 1 h 17"/>
                  <a:gd name="T10" fmla="*/ 14 w 17"/>
                  <a:gd name="T11" fmla="*/ 0 h 17"/>
                  <a:gd name="T12" fmla="*/ 11 w 17"/>
                  <a:gd name="T13" fmla="*/ 0 h 17"/>
                  <a:gd name="T14" fmla="*/ 8 w 17"/>
                  <a:gd name="T15" fmla="*/ 1 h 17"/>
                  <a:gd name="T16" fmla="*/ 4 w 17"/>
                  <a:gd name="T17" fmla="*/ 3 h 17"/>
                  <a:gd name="T18" fmla="*/ 3 w 17"/>
                  <a:gd name="T19" fmla="*/ 6 h 17"/>
                  <a:gd name="T20" fmla="*/ 0 w 17"/>
                  <a:gd name="T21" fmla="*/ 8 h 17"/>
                  <a:gd name="T22" fmla="*/ 0 w 17"/>
                  <a:gd name="T23" fmla="*/ 11 h 17"/>
                  <a:gd name="T24" fmla="*/ 0 w 17"/>
                  <a:gd name="T25" fmla="*/ 14 h 17"/>
                  <a:gd name="T26" fmla="*/ 1 w 17"/>
                  <a:gd name="T27" fmla="*/ 16 h 17"/>
                  <a:gd name="T28" fmla="*/ 3 w 17"/>
                  <a:gd name="T29" fmla="*/ 16 h 17"/>
                  <a:gd name="T30" fmla="*/ 4 w 17"/>
                  <a:gd name="T31" fmla="*/ 16 h 17"/>
                  <a:gd name="T32" fmla="*/ 8 w 17"/>
                  <a:gd name="T33" fmla="*/ 16 h 17"/>
                  <a:gd name="T34" fmla="*/ 11 w 17"/>
                  <a:gd name="T35" fmla="*/ 13 h 17"/>
                  <a:gd name="T36" fmla="*/ 14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4" y="11"/>
                    </a:moveTo>
                    <a:lnTo>
                      <a:pt x="14" y="7"/>
                    </a:lnTo>
                    <a:lnTo>
                      <a:pt x="16" y="4"/>
                    </a:lnTo>
                    <a:lnTo>
                      <a:pt x="14" y="2"/>
                    </a:lnTo>
                    <a:lnTo>
                      <a:pt x="14" y="1"/>
                    </a:lnTo>
                    <a:lnTo>
                      <a:pt x="14" y="0"/>
                    </a:lnTo>
                    <a:lnTo>
                      <a:pt x="11" y="0"/>
                    </a:lnTo>
                    <a:lnTo>
                      <a:pt x="8" y="1"/>
                    </a:lnTo>
                    <a:lnTo>
                      <a:pt x="4" y="3"/>
                    </a:lnTo>
                    <a:lnTo>
                      <a:pt x="3" y="6"/>
                    </a:lnTo>
                    <a:lnTo>
                      <a:pt x="0" y="8"/>
                    </a:lnTo>
                    <a:lnTo>
                      <a:pt x="0" y="11"/>
                    </a:lnTo>
                    <a:lnTo>
                      <a:pt x="0" y="14"/>
                    </a:lnTo>
                    <a:lnTo>
                      <a:pt x="1" y="16"/>
                    </a:lnTo>
                    <a:lnTo>
                      <a:pt x="3" y="16"/>
                    </a:lnTo>
                    <a:lnTo>
                      <a:pt x="4" y="16"/>
                    </a:lnTo>
                    <a:lnTo>
                      <a:pt x="8" y="16"/>
                    </a:lnTo>
                    <a:lnTo>
                      <a:pt x="11" y="13"/>
                    </a:lnTo>
                    <a:lnTo>
                      <a:pt x="14"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61" name="Freeform 537">
                <a:extLst>
                  <a:ext uri="{FF2B5EF4-FFF2-40B4-BE49-F238E27FC236}">
                    <a16:creationId xmlns:a16="http://schemas.microsoft.com/office/drawing/2014/main" id="{DCE68A9F-AB06-D6AC-8464-A5C9C47A4A1B}"/>
                  </a:ext>
                </a:extLst>
              </p:cNvPr>
              <p:cNvSpPr>
                <a:spLocks/>
              </p:cNvSpPr>
              <p:nvPr/>
            </p:nvSpPr>
            <p:spPr bwMode="auto">
              <a:xfrm>
                <a:off x="2323" y="3217"/>
                <a:ext cx="15" cy="17"/>
              </a:xfrm>
              <a:custGeom>
                <a:avLst/>
                <a:gdLst>
                  <a:gd name="T0" fmla="*/ 13 w 17"/>
                  <a:gd name="T1" fmla="*/ 11 h 17"/>
                  <a:gd name="T2" fmla="*/ 13 w 17"/>
                  <a:gd name="T3" fmla="*/ 6 h 17"/>
                  <a:gd name="T4" fmla="*/ 16 w 17"/>
                  <a:gd name="T5" fmla="*/ 6 h 17"/>
                  <a:gd name="T6" fmla="*/ 13 w 17"/>
                  <a:gd name="T7" fmla="*/ 2 h 17"/>
                  <a:gd name="T8" fmla="*/ 13 w 17"/>
                  <a:gd name="T9" fmla="*/ 0 h 17"/>
                  <a:gd name="T10" fmla="*/ 10 w 17"/>
                  <a:gd name="T11" fmla="*/ 0 h 17"/>
                  <a:gd name="T12" fmla="*/ 8 w 17"/>
                  <a:gd name="T13" fmla="*/ 2 h 17"/>
                  <a:gd name="T14" fmla="*/ 2 w 17"/>
                  <a:gd name="T15" fmla="*/ 6 h 17"/>
                  <a:gd name="T16" fmla="*/ 0 w 17"/>
                  <a:gd name="T17" fmla="*/ 9 h 17"/>
                  <a:gd name="T18" fmla="*/ 0 w 17"/>
                  <a:gd name="T19" fmla="*/ 11 h 17"/>
                  <a:gd name="T20" fmla="*/ 0 w 17"/>
                  <a:gd name="T21" fmla="*/ 13 h 17"/>
                  <a:gd name="T22" fmla="*/ 2 w 17"/>
                  <a:gd name="T23" fmla="*/ 16 h 17"/>
                  <a:gd name="T24" fmla="*/ 5 w 17"/>
                  <a:gd name="T25" fmla="*/ 16 h 17"/>
                  <a:gd name="T26" fmla="*/ 8 w 17"/>
                  <a:gd name="T27" fmla="*/ 13 h 17"/>
                  <a:gd name="T28" fmla="*/ 13 w 17"/>
                  <a:gd name="T29" fmla="*/ 1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13" y="11"/>
                    </a:moveTo>
                    <a:lnTo>
                      <a:pt x="13" y="6"/>
                    </a:lnTo>
                    <a:lnTo>
                      <a:pt x="16" y="6"/>
                    </a:lnTo>
                    <a:lnTo>
                      <a:pt x="13" y="2"/>
                    </a:lnTo>
                    <a:lnTo>
                      <a:pt x="13" y="0"/>
                    </a:lnTo>
                    <a:lnTo>
                      <a:pt x="10" y="0"/>
                    </a:lnTo>
                    <a:lnTo>
                      <a:pt x="8" y="2"/>
                    </a:lnTo>
                    <a:lnTo>
                      <a:pt x="2" y="6"/>
                    </a:lnTo>
                    <a:lnTo>
                      <a:pt x="0" y="9"/>
                    </a:lnTo>
                    <a:lnTo>
                      <a:pt x="0" y="11"/>
                    </a:lnTo>
                    <a:lnTo>
                      <a:pt x="0" y="13"/>
                    </a:lnTo>
                    <a:lnTo>
                      <a:pt x="2" y="16"/>
                    </a:lnTo>
                    <a:lnTo>
                      <a:pt x="5" y="16"/>
                    </a:lnTo>
                    <a:lnTo>
                      <a:pt x="8" y="13"/>
                    </a:lnTo>
                    <a:lnTo>
                      <a:pt x="1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62" name="Freeform 538">
                <a:extLst>
                  <a:ext uri="{FF2B5EF4-FFF2-40B4-BE49-F238E27FC236}">
                    <a16:creationId xmlns:a16="http://schemas.microsoft.com/office/drawing/2014/main" id="{0733D909-9D77-0EA8-A9F7-FC1D940F9CF3}"/>
                  </a:ext>
                </a:extLst>
              </p:cNvPr>
              <p:cNvSpPr>
                <a:spLocks/>
              </p:cNvSpPr>
              <p:nvPr/>
            </p:nvSpPr>
            <p:spPr bwMode="auto">
              <a:xfrm>
                <a:off x="2311" y="3217"/>
                <a:ext cx="15" cy="17"/>
              </a:xfrm>
              <a:custGeom>
                <a:avLst/>
                <a:gdLst>
                  <a:gd name="T0" fmla="*/ 4 w 17"/>
                  <a:gd name="T1" fmla="*/ 14 h 17"/>
                  <a:gd name="T2" fmla="*/ 1 w 17"/>
                  <a:gd name="T3" fmla="*/ 13 h 17"/>
                  <a:gd name="T4" fmla="*/ 1 w 17"/>
                  <a:gd name="T5" fmla="*/ 12 h 17"/>
                  <a:gd name="T6" fmla="*/ 0 w 17"/>
                  <a:gd name="T7" fmla="*/ 11 h 17"/>
                  <a:gd name="T8" fmla="*/ 0 w 17"/>
                  <a:gd name="T9" fmla="*/ 10 h 17"/>
                  <a:gd name="T10" fmla="*/ 0 w 17"/>
                  <a:gd name="T11" fmla="*/ 8 h 17"/>
                  <a:gd name="T12" fmla="*/ 1 w 17"/>
                  <a:gd name="T13" fmla="*/ 4 h 17"/>
                  <a:gd name="T14" fmla="*/ 3 w 17"/>
                  <a:gd name="T15" fmla="*/ 2 h 17"/>
                  <a:gd name="T16" fmla="*/ 6 w 17"/>
                  <a:gd name="T17" fmla="*/ 1 h 17"/>
                  <a:gd name="T18" fmla="*/ 8 w 17"/>
                  <a:gd name="T19" fmla="*/ 0 h 17"/>
                  <a:gd name="T20" fmla="*/ 9 w 17"/>
                  <a:gd name="T21" fmla="*/ 0 h 17"/>
                  <a:gd name="T22" fmla="*/ 9 w 17"/>
                  <a:gd name="T23" fmla="*/ 1 h 17"/>
                  <a:gd name="T24" fmla="*/ 13 w 17"/>
                  <a:gd name="T25" fmla="*/ 2 h 17"/>
                  <a:gd name="T26" fmla="*/ 14 w 17"/>
                  <a:gd name="T27" fmla="*/ 3 h 17"/>
                  <a:gd name="T28" fmla="*/ 16 w 17"/>
                  <a:gd name="T29" fmla="*/ 4 h 17"/>
                  <a:gd name="T30" fmla="*/ 16 w 17"/>
                  <a:gd name="T31" fmla="*/ 5 h 17"/>
                  <a:gd name="T32" fmla="*/ 16 w 17"/>
                  <a:gd name="T33" fmla="*/ 8 h 17"/>
                  <a:gd name="T34" fmla="*/ 13 w 17"/>
                  <a:gd name="T35" fmla="*/ 11 h 17"/>
                  <a:gd name="T36" fmla="*/ 12 w 17"/>
                  <a:gd name="T37" fmla="*/ 13 h 17"/>
                  <a:gd name="T38" fmla="*/ 9 w 17"/>
                  <a:gd name="T39" fmla="*/ 14 h 17"/>
                  <a:gd name="T40" fmla="*/ 7 w 17"/>
                  <a:gd name="T41" fmla="*/ 16 h 17"/>
                  <a:gd name="T42" fmla="*/ 6 w 17"/>
                  <a:gd name="T43" fmla="*/ 16 h 17"/>
                  <a:gd name="T44" fmla="*/ 4 w 17"/>
                  <a:gd name="T45" fmla="*/ 14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4" y="14"/>
                    </a:moveTo>
                    <a:lnTo>
                      <a:pt x="1" y="13"/>
                    </a:lnTo>
                    <a:lnTo>
                      <a:pt x="1" y="12"/>
                    </a:lnTo>
                    <a:lnTo>
                      <a:pt x="0" y="11"/>
                    </a:lnTo>
                    <a:lnTo>
                      <a:pt x="0" y="10"/>
                    </a:lnTo>
                    <a:lnTo>
                      <a:pt x="0" y="8"/>
                    </a:lnTo>
                    <a:lnTo>
                      <a:pt x="1" y="4"/>
                    </a:lnTo>
                    <a:lnTo>
                      <a:pt x="3" y="2"/>
                    </a:lnTo>
                    <a:lnTo>
                      <a:pt x="6" y="1"/>
                    </a:lnTo>
                    <a:lnTo>
                      <a:pt x="8" y="0"/>
                    </a:lnTo>
                    <a:lnTo>
                      <a:pt x="9" y="0"/>
                    </a:lnTo>
                    <a:lnTo>
                      <a:pt x="9" y="1"/>
                    </a:lnTo>
                    <a:lnTo>
                      <a:pt x="13" y="2"/>
                    </a:lnTo>
                    <a:lnTo>
                      <a:pt x="14" y="3"/>
                    </a:lnTo>
                    <a:lnTo>
                      <a:pt x="16" y="4"/>
                    </a:lnTo>
                    <a:lnTo>
                      <a:pt x="16" y="5"/>
                    </a:lnTo>
                    <a:lnTo>
                      <a:pt x="16" y="8"/>
                    </a:lnTo>
                    <a:lnTo>
                      <a:pt x="13" y="11"/>
                    </a:lnTo>
                    <a:lnTo>
                      <a:pt x="12" y="13"/>
                    </a:lnTo>
                    <a:lnTo>
                      <a:pt x="9" y="14"/>
                    </a:lnTo>
                    <a:lnTo>
                      <a:pt x="7" y="16"/>
                    </a:lnTo>
                    <a:lnTo>
                      <a:pt x="6" y="16"/>
                    </a:lnTo>
                    <a:lnTo>
                      <a:pt x="4" y="14"/>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63" name="Freeform 539">
                <a:extLst>
                  <a:ext uri="{FF2B5EF4-FFF2-40B4-BE49-F238E27FC236}">
                    <a16:creationId xmlns:a16="http://schemas.microsoft.com/office/drawing/2014/main" id="{FFA933DD-716B-054D-6F02-1C9013252188}"/>
                  </a:ext>
                </a:extLst>
              </p:cNvPr>
              <p:cNvSpPr>
                <a:spLocks/>
              </p:cNvSpPr>
              <p:nvPr/>
            </p:nvSpPr>
            <p:spPr bwMode="auto">
              <a:xfrm>
                <a:off x="2314" y="3219"/>
                <a:ext cx="15" cy="16"/>
              </a:xfrm>
              <a:custGeom>
                <a:avLst/>
                <a:gdLst>
                  <a:gd name="T0" fmla="*/ 12 w 17"/>
                  <a:gd name="T1" fmla="*/ 11 h 17"/>
                  <a:gd name="T2" fmla="*/ 16 w 17"/>
                  <a:gd name="T3" fmla="*/ 7 h 17"/>
                  <a:gd name="T4" fmla="*/ 16 w 17"/>
                  <a:gd name="T5" fmla="*/ 3 h 17"/>
                  <a:gd name="T6" fmla="*/ 16 w 17"/>
                  <a:gd name="T7" fmla="*/ 2 h 17"/>
                  <a:gd name="T8" fmla="*/ 14 w 17"/>
                  <a:gd name="T9" fmla="*/ 1 h 17"/>
                  <a:gd name="T10" fmla="*/ 12 w 17"/>
                  <a:gd name="T11" fmla="*/ 0 h 17"/>
                  <a:gd name="T12" fmla="*/ 11 w 17"/>
                  <a:gd name="T13" fmla="*/ 0 h 17"/>
                  <a:gd name="T14" fmla="*/ 8 w 17"/>
                  <a:gd name="T15" fmla="*/ 1 h 17"/>
                  <a:gd name="T16" fmla="*/ 4 w 17"/>
                  <a:gd name="T17" fmla="*/ 2 h 17"/>
                  <a:gd name="T18" fmla="*/ 1 w 17"/>
                  <a:gd name="T19" fmla="*/ 6 h 17"/>
                  <a:gd name="T20" fmla="*/ 1 w 17"/>
                  <a:gd name="T21" fmla="*/ 8 h 17"/>
                  <a:gd name="T22" fmla="*/ 0 w 17"/>
                  <a:gd name="T23" fmla="*/ 11 h 17"/>
                  <a:gd name="T24" fmla="*/ 1 w 17"/>
                  <a:gd name="T25" fmla="*/ 14 h 17"/>
                  <a:gd name="T26" fmla="*/ 4 w 17"/>
                  <a:gd name="T27" fmla="*/ 16 h 17"/>
                  <a:gd name="T28" fmla="*/ 8 w 17"/>
                  <a:gd name="T29" fmla="*/ 14 h 17"/>
                  <a:gd name="T30" fmla="*/ 11 w 17"/>
                  <a:gd name="T31" fmla="*/ 13 h 17"/>
                  <a:gd name="T32" fmla="*/ 12 w 17"/>
                  <a:gd name="T33" fmla="*/ 11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12" y="11"/>
                    </a:moveTo>
                    <a:lnTo>
                      <a:pt x="16" y="7"/>
                    </a:lnTo>
                    <a:lnTo>
                      <a:pt x="16" y="3"/>
                    </a:lnTo>
                    <a:lnTo>
                      <a:pt x="16" y="2"/>
                    </a:lnTo>
                    <a:lnTo>
                      <a:pt x="14" y="1"/>
                    </a:lnTo>
                    <a:lnTo>
                      <a:pt x="12" y="0"/>
                    </a:lnTo>
                    <a:lnTo>
                      <a:pt x="11" y="0"/>
                    </a:lnTo>
                    <a:lnTo>
                      <a:pt x="8" y="1"/>
                    </a:lnTo>
                    <a:lnTo>
                      <a:pt x="4" y="2"/>
                    </a:lnTo>
                    <a:lnTo>
                      <a:pt x="1" y="6"/>
                    </a:lnTo>
                    <a:lnTo>
                      <a:pt x="1" y="8"/>
                    </a:lnTo>
                    <a:lnTo>
                      <a:pt x="0" y="11"/>
                    </a:lnTo>
                    <a:lnTo>
                      <a:pt x="1" y="14"/>
                    </a:lnTo>
                    <a:lnTo>
                      <a:pt x="4" y="16"/>
                    </a:lnTo>
                    <a:lnTo>
                      <a:pt x="8" y="14"/>
                    </a:lnTo>
                    <a:lnTo>
                      <a:pt x="11" y="13"/>
                    </a:lnTo>
                    <a:lnTo>
                      <a:pt x="12"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64" name="Freeform 540">
                <a:extLst>
                  <a:ext uri="{FF2B5EF4-FFF2-40B4-BE49-F238E27FC236}">
                    <a16:creationId xmlns:a16="http://schemas.microsoft.com/office/drawing/2014/main" id="{E3CE3159-3224-6DF2-EABC-946805144A0A}"/>
                  </a:ext>
                </a:extLst>
              </p:cNvPr>
              <p:cNvSpPr>
                <a:spLocks/>
              </p:cNvSpPr>
              <p:nvPr/>
            </p:nvSpPr>
            <p:spPr bwMode="auto">
              <a:xfrm>
                <a:off x="2314" y="3222"/>
                <a:ext cx="16" cy="16"/>
              </a:xfrm>
              <a:custGeom>
                <a:avLst/>
                <a:gdLst>
                  <a:gd name="T0" fmla="*/ 13 w 17"/>
                  <a:gd name="T1" fmla="*/ 11 h 17"/>
                  <a:gd name="T2" fmla="*/ 16 w 17"/>
                  <a:gd name="T3" fmla="*/ 6 h 17"/>
                  <a:gd name="T4" fmla="*/ 16 w 17"/>
                  <a:gd name="T5" fmla="*/ 4 h 17"/>
                  <a:gd name="T6" fmla="*/ 16 w 17"/>
                  <a:gd name="T7" fmla="*/ 2 h 17"/>
                  <a:gd name="T8" fmla="*/ 13 w 17"/>
                  <a:gd name="T9" fmla="*/ 0 h 17"/>
                  <a:gd name="T10" fmla="*/ 10 w 17"/>
                  <a:gd name="T11" fmla="*/ 0 h 17"/>
                  <a:gd name="T12" fmla="*/ 8 w 17"/>
                  <a:gd name="T13" fmla="*/ 2 h 17"/>
                  <a:gd name="T14" fmla="*/ 2 w 17"/>
                  <a:gd name="T15" fmla="*/ 6 h 17"/>
                  <a:gd name="T16" fmla="*/ 2 w 17"/>
                  <a:gd name="T17" fmla="*/ 9 h 17"/>
                  <a:gd name="T18" fmla="*/ 0 w 17"/>
                  <a:gd name="T19" fmla="*/ 11 h 17"/>
                  <a:gd name="T20" fmla="*/ 2 w 17"/>
                  <a:gd name="T21" fmla="*/ 13 h 17"/>
                  <a:gd name="T22" fmla="*/ 2 w 17"/>
                  <a:gd name="T23" fmla="*/ 16 h 17"/>
                  <a:gd name="T24" fmla="*/ 5 w 17"/>
                  <a:gd name="T25" fmla="*/ 16 h 17"/>
                  <a:gd name="T26" fmla="*/ 8 w 17"/>
                  <a:gd name="T27" fmla="*/ 13 h 17"/>
                  <a:gd name="T28" fmla="*/ 13 w 17"/>
                  <a:gd name="T29" fmla="*/ 1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13" y="11"/>
                    </a:moveTo>
                    <a:lnTo>
                      <a:pt x="16" y="6"/>
                    </a:lnTo>
                    <a:lnTo>
                      <a:pt x="16" y="4"/>
                    </a:lnTo>
                    <a:lnTo>
                      <a:pt x="16" y="2"/>
                    </a:lnTo>
                    <a:lnTo>
                      <a:pt x="13" y="0"/>
                    </a:lnTo>
                    <a:lnTo>
                      <a:pt x="10" y="0"/>
                    </a:lnTo>
                    <a:lnTo>
                      <a:pt x="8" y="2"/>
                    </a:lnTo>
                    <a:lnTo>
                      <a:pt x="2" y="6"/>
                    </a:lnTo>
                    <a:lnTo>
                      <a:pt x="2" y="9"/>
                    </a:lnTo>
                    <a:lnTo>
                      <a:pt x="0" y="11"/>
                    </a:lnTo>
                    <a:lnTo>
                      <a:pt x="2" y="13"/>
                    </a:lnTo>
                    <a:lnTo>
                      <a:pt x="2" y="16"/>
                    </a:lnTo>
                    <a:lnTo>
                      <a:pt x="5" y="16"/>
                    </a:lnTo>
                    <a:lnTo>
                      <a:pt x="8" y="13"/>
                    </a:lnTo>
                    <a:lnTo>
                      <a:pt x="1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65" name="Freeform 541">
                <a:extLst>
                  <a:ext uri="{FF2B5EF4-FFF2-40B4-BE49-F238E27FC236}">
                    <a16:creationId xmlns:a16="http://schemas.microsoft.com/office/drawing/2014/main" id="{E05D4949-580C-E617-BFE8-03F1886C30CD}"/>
                  </a:ext>
                </a:extLst>
              </p:cNvPr>
              <p:cNvSpPr>
                <a:spLocks/>
              </p:cNvSpPr>
              <p:nvPr/>
            </p:nvSpPr>
            <p:spPr bwMode="auto">
              <a:xfrm>
                <a:off x="2323" y="3216"/>
                <a:ext cx="15" cy="16"/>
              </a:xfrm>
              <a:custGeom>
                <a:avLst/>
                <a:gdLst>
                  <a:gd name="T0" fmla="*/ 6 w 17"/>
                  <a:gd name="T1" fmla="*/ 16 h 17"/>
                  <a:gd name="T2" fmla="*/ 1 w 17"/>
                  <a:gd name="T3" fmla="*/ 13 h 17"/>
                  <a:gd name="T4" fmla="*/ 1 w 17"/>
                  <a:gd name="T5" fmla="*/ 12 h 17"/>
                  <a:gd name="T6" fmla="*/ 0 w 17"/>
                  <a:gd name="T7" fmla="*/ 12 h 17"/>
                  <a:gd name="T8" fmla="*/ 0 w 17"/>
                  <a:gd name="T9" fmla="*/ 10 h 17"/>
                  <a:gd name="T10" fmla="*/ 0 w 17"/>
                  <a:gd name="T11" fmla="*/ 8 h 17"/>
                  <a:gd name="T12" fmla="*/ 1 w 17"/>
                  <a:gd name="T13" fmla="*/ 4 h 17"/>
                  <a:gd name="T14" fmla="*/ 4 w 17"/>
                  <a:gd name="T15" fmla="*/ 1 h 17"/>
                  <a:gd name="T16" fmla="*/ 6 w 17"/>
                  <a:gd name="T17" fmla="*/ 0 h 17"/>
                  <a:gd name="T18" fmla="*/ 8 w 17"/>
                  <a:gd name="T19" fmla="*/ 0 h 17"/>
                  <a:gd name="T20" fmla="*/ 9 w 17"/>
                  <a:gd name="T21" fmla="*/ 0 h 17"/>
                  <a:gd name="T22" fmla="*/ 11 w 17"/>
                  <a:gd name="T23" fmla="*/ 0 h 17"/>
                  <a:gd name="T24" fmla="*/ 14 w 17"/>
                  <a:gd name="T25" fmla="*/ 1 h 17"/>
                  <a:gd name="T26" fmla="*/ 16 w 17"/>
                  <a:gd name="T27" fmla="*/ 2 h 17"/>
                  <a:gd name="T28" fmla="*/ 16 w 17"/>
                  <a:gd name="T29" fmla="*/ 3 h 17"/>
                  <a:gd name="T30" fmla="*/ 16 w 17"/>
                  <a:gd name="T31" fmla="*/ 5 h 17"/>
                  <a:gd name="T32" fmla="*/ 16 w 17"/>
                  <a:gd name="T33" fmla="*/ 8 h 17"/>
                  <a:gd name="T34" fmla="*/ 14 w 17"/>
                  <a:gd name="T35" fmla="*/ 11 h 17"/>
                  <a:gd name="T36" fmla="*/ 12 w 17"/>
                  <a:gd name="T37" fmla="*/ 13 h 17"/>
                  <a:gd name="T38" fmla="*/ 9 w 17"/>
                  <a:gd name="T39" fmla="*/ 16 h 17"/>
                  <a:gd name="T40" fmla="*/ 8 w 17"/>
                  <a:gd name="T41" fmla="*/ 16 h 17"/>
                  <a:gd name="T42" fmla="*/ 7 w 17"/>
                  <a:gd name="T43" fmla="*/ 16 h 17"/>
                  <a:gd name="T44" fmla="*/ 6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6" y="16"/>
                    </a:moveTo>
                    <a:lnTo>
                      <a:pt x="1" y="13"/>
                    </a:lnTo>
                    <a:lnTo>
                      <a:pt x="1" y="12"/>
                    </a:lnTo>
                    <a:lnTo>
                      <a:pt x="0" y="12"/>
                    </a:lnTo>
                    <a:lnTo>
                      <a:pt x="0" y="10"/>
                    </a:lnTo>
                    <a:lnTo>
                      <a:pt x="0" y="8"/>
                    </a:lnTo>
                    <a:lnTo>
                      <a:pt x="1" y="4"/>
                    </a:lnTo>
                    <a:lnTo>
                      <a:pt x="4" y="1"/>
                    </a:lnTo>
                    <a:lnTo>
                      <a:pt x="6" y="0"/>
                    </a:lnTo>
                    <a:lnTo>
                      <a:pt x="8" y="0"/>
                    </a:lnTo>
                    <a:lnTo>
                      <a:pt x="9" y="0"/>
                    </a:lnTo>
                    <a:lnTo>
                      <a:pt x="11" y="0"/>
                    </a:lnTo>
                    <a:lnTo>
                      <a:pt x="14" y="1"/>
                    </a:lnTo>
                    <a:lnTo>
                      <a:pt x="16" y="2"/>
                    </a:lnTo>
                    <a:lnTo>
                      <a:pt x="16" y="3"/>
                    </a:lnTo>
                    <a:lnTo>
                      <a:pt x="16" y="5"/>
                    </a:lnTo>
                    <a:lnTo>
                      <a:pt x="16" y="8"/>
                    </a:lnTo>
                    <a:lnTo>
                      <a:pt x="14" y="11"/>
                    </a:lnTo>
                    <a:lnTo>
                      <a:pt x="12" y="13"/>
                    </a:lnTo>
                    <a:lnTo>
                      <a:pt x="9" y="16"/>
                    </a:lnTo>
                    <a:lnTo>
                      <a:pt x="8" y="16"/>
                    </a:lnTo>
                    <a:lnTo>
                      <a:pt x="7" y="16"/>
                    </a:lnTo>
                    <a:lnTo>
                      <a:pt x="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66" name="Freeform 542">
                <a:extLst>
                  <a:ext uri="{FF2B5EF4-FFF2-40B4-BE49-F238E27FC236}">
                    <a16:creationId xmlns:a16="http://schemas.microsoft.com/office/drawing/2014/main" id="{70D61DEC-A9E0-87AB-E358-205EB8751D04}"/>
                  </a:ext>
                </a:extLst>
              </p:cNvPr>
              <p:cNvSpPr>
                <a:spLocks/>
              </p:cNvSpPr>
              <p:nvPr/>
            </p:nvSpPr>
            <p:spPr bwMode="auto">
              <a:xfrm>
                <a:off x="2325" y="3217"/>
                <a:ext cx="16" cy="17"/>
              </a:xfrm>
              <a:custGeom>
                <a:avLst/>
                <a:gdLst>
                  <a:gd name="T0" fmla="*/ 14 w 17"/>
                  <a:gd name="T1" fmla="*/ 11 h 17"/>
                  <a:gd name="T2" fmla="*/ 16 w 17"/>
                  <a:gd name="T3" fmla="*/ 7 h 17"/>
                  <a:gd name="T4" fmla="*/ 16 w 17"/>
                  <a:gd name="T5" fmla="*/ 4 h 17"/>
                  <a:gd name="T6" fmla="*/ 16 w 17"/>
                  <a:gd name="T7" fmla="*/ 2 h 17"/>
                  <a:gd name="T8" fmla="*/ 16 w 17"/>
                  <a:gd name="T9" fmla="*/ 1 h 17"/>
                  <a:gd name="T10" fmla="*/ 14 w 17"/>
                  <a:gd name="T11" fmla="*/ 0 h 17"/>
                  <a:gd name="T12" fmla="*/ 10 w 17"/>
                  <a:gd name="T13" fmla="*/ 0 h 17"/>
                  <a:gd name="T14" fmla="*/ 7 w 17"/>
                  <a:gd name="T15" fmla="*/ 1 h 17"/>
                  <a:gd name="T16" fmla="*/ 5 w 17"/>
                  <a:gd name="T17" fmla="*/ 3 h 17"/>
                  <a:gd name="T18" fmla="*/ 1 w 17"/>
                  <a:gd name="T19" fmla="*/ 6 h 17"/>
                  <a:gd name="T20" fmla="*/ 0 w 17"/>
                  <a:gd name="T21" fmla="*/ 8 h 17"/>
                  <a:gd name="T22" fmla="*/ 0 w 17"/>
                  <a:gd name="T23" fmla="*/ 12 h 17"/>
                  <a:gd name="T24" fmla="*/ 0 w 17"/>
                  <a:gd name="T25" fmla="*/ 14 h 17"/>
                  <a:gd name="T26" fmla="*/ 0 w 17"/>
                  <a:gd name="T27" fmla="*/ 16 h 17"/>
                  <a:gd name="T28" fmla="*/ 1 w 17"/>
                  <a:gd name="T29" fmla="*/ 16 h 17"/>
                  <a:gd name="T30" fmla="*/ 5 w 17"/>
                  <a:gd name="T31" fmla="*/ 16 h 17"/>
                  <a:gd name="T32" fmla="*/ 7 w 17"/>
                  <a:gd name="T33" fmla="*/ 16 h 17"/>
                  <a:gd name="T34" fmla="*/ 10 w 17"/>
                  <a:gd name="T35" fmla="*/ 13 h 17"/>
                  <a:gd name="T36" fmla="*/ 14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4" y="11"/>
                    </a:moveTo>
                    <a:lnTo>
                      <a:pt x="16" y="7"/>
                    </a:lnTo>
                    <a:lnTo>
                      <a:pt x="16" y="4"/>
                    </a:lnTo>
                    <a:lnTo>
                      <a:pt x="16" y="2"/>
                    </a:lnTo>
                    <a:lnTo>
                      <a:pt x="16" y="1"/>
                    </a:lnTo>
                    <a:lnTo>
                      <a:pt x="14" y="0"/>
                    </a:lnTo>
                    <a:lnTo>
                      <a:pt x="10" y="0"/>
                    </a:lnTo>
                    <a:lnTo>
                      <a:pt x="7" y="1"/>
                    </a:lnTo>
                    <a:lnTo>
                      <a:pt x="5" y="3"/>
                    </a:lnTo>
                    <a:lnTo>
                      <a:pt x="1" y="6"/>
                    </a:lnTo>
                    <a:lnTo>
                      <a:pt x="0" y="8"/>
                    </a:lnTo>
                    <a:lnTo>
                      <a:pt x="0" y="12"/>
                    </a:lnTo>
                    <a:lnTo>
                      <a:pt x="0" y="14"/>
                    </a:lnTo>
                    <a:lnTo>
                      <a:pt x="0" y="16"/>
                    </a:lnTo>
                    <a:lnTo>
                      <a:pt x="1" y="16"/>
                    </a:lnTo>
                    <a:lnTo>
                      <a:pt x="5" y="16"/>
                    </a:lnTo>
                    <a:lnTo>
                      <a:pt x="7" y="16"/>
                    </a:lnTo>
                    <a:lnTo>
                      <a:pt x="10" y="13"/>
                    </a:lnTo>
                    <a:lnTo>
                      <a:pt x="14"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67" name="Freeform 543">
                <a:extLst>
                  <a:ext uri="{FF2B5EF4-FFF2-40B4-BE49-F238E27FC236}">
                    <a16:creationId xmlns:a16="http://schemas.microsoft.com/office/drawing/2014/main" id="{0AF1DC62-CC6C-345F-2241-F48880088013}"/>
                  </a:ext>
                </a:extLst>
              </p:cNvPr>
              <p:cNvSpPr>
                <a:spLocks/>
              </p:cNvSpPr>
              <p:nvPr/>
            </p:nvSpPr>
            <p:spPr bwMode="auto">
              <a:xfrm>
                <a:off x="2314" y="3220"/>
                <a:ext cx="16" cy="16"/>
              </a:xfrm>
              <a:custGeom>
                <a:avLst/>
                <a:gdLst>
                  <a:gd name="T0" fmla="*/ 6 w 17"/>
                  <a:gd name="T1" fmla="*/ 14 h 17"/>
                  <a:gd name="T2" fmla="*/ 2 w 17"/>
                  <a:gd name="T3" fmla="*/ 13 h 17"/>
                  <a:gd name="T4" fmla="*/ 1 w 17"/>
                  <a:gd name="T5" fmla="*/ 12 h 17"/>
                  <a:gd name="T6" fmla="*/ 0 w 17"/>
                  <a:gd name="T7" fmla="*/ 11 h 17"/>
                  <a:gd name="T8" fmla="*/ 0 w 17"/>
                  <a:gd name="T9" fmla="*/ 10 h 17"/>
                  <a:gd name="T10" fmla="*/ 0 w 17"/>
                  <a:gd name="T11" fmla="*/ 8 h 17"/>
                  <a:gd name="T12" fmla="*/ 2 w 17"/>
                  <a:gd name="T13" fmla="*/ 5 h 17"/>
                  <a:gd name="T14" fmla="*/ 3 w 17"/>
                  <a:gd name="T15" fmla="*/ 2 h 17"/>
                  <a:gd name="T16" fmla="*/ 7 w 17"/>
                  <a:gd name="T17" fmla="*/ 1 h 17"/>
                  <a:gd name="T18" fmla="*/ 8 w 17"/>
                  <a:gd name="T19" fmla="*/ 0 h 17"/>
                  <a:gd name="T20" fmla="*/ 9 w 17"/>
                  <a:gd name="T21" fmla="*/ 0 h 17"/>
                  <a:gd name="T22" fmla="*/ 11 w 17"/>
                  <a:gd name="T23" fmla="*/ 1 h 17"/>
                  <a:gd name="T24" fmla="*/ 14 w 17"/>
                  <a:gd name="T25" fmla="*/ 2 h 17"/>
                  <a:gd name="T26" fmla="*/ 14 w 17"/>
                  <a:gd name="T27" fmla="*/ 3 h 17"/>
                  <a:gd name="T28" fmla="*/ 16 w 17"/>
                  <a:gd name="T29" fmla="*/ 4 h 17"/>
                  <a:gd name="T30" fmla="*/ 16 w 17"/>
                  <a:gd name="T31" fmla="*/ 6 h 17"/>
                  <a:gd name="T32" fmla="*/ 16 w 17"/>
                  <a:gd name="T33" fmla="*/ 8 h 17"/>
                  <a:gd name="T34" fmla="*/ 14 w 17"/>
                  <a:gd name="T35" fmla="*/ 11 h 17"/>
                  <a:gd name="T36" fmla="*/ 12 w 17"/>
                  <a:gd name="T37" fmla="*/ 13 h 17"/>
                  <a:gd name="T38" fmla="*/ 11 w 17"/>
                  <a:gd name="T39" fmla="*/ 14 h 17"/>
                  <a:gd name="T40" fmla="*/ 7 w 17"/>
                  <a:gd name="T41" fmla="*/ 16 h 17"/>
                  <a:gd name="T42" fmla="*/ 6 w 17"/>
                  <a:gd name="T43" fmla="*/ 14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6" y="14"/>
                    </a:moveTo>
                    <a:lnTo>
                      <a:pt x="2" y="13"/>
                    </a:lnTo>
                    <a:lnTo>
                      <a:pt x="1" y="12"/>
                    </a:lnTo>
                    <a:lnTo>
                      <a:pt x="0" y="11"/>
                    </a:lnTo>
                    <a:lnTo>
                      <a:pt x="0" y="10"/>
                    </a:lnTo>
                    <a:lnTo>
                      <a:pt x="0" y="8"/>
                    </a:lnTo>
                    <a:lnTo>
                      <a:pt x="2" y="5"/>
                    </a:lnTo>
                    <a:lnTo>
                      <a:pt x="3" y="2"/>
                    </a:lnTo>
                    <a:lnTo>
                      <a:pt x="7" y="1"/>
                    </a:lnTo>
                    <a:lnTo>
                      <a:pt x="8" y="0"/>
                    </a:lnTo>
                    <a:lnTo>
                      <a:pt x="9" y="0"/>
                    </a:lnTo>
                    <a:lnTo>
                      <a:pt x="11" y="1"/>
                    </a:lnTo>
                    <a:lnTo>
                      <a:pt x="14" y="2"/>
                    </a:lnTo>
                    <a:lnTo>
                      <a:pt x="14" y="3"/>
                    </a:lnTo>
                    <a:lnTo>
                      <a:pt x="16" y="4"/>
                    </a:lnTo>
                    <a:lnTo>
                      <a:pt x="16" y="6"/>
                    </a:lnTo>
                    <a:lnTo>
                      <a:pt x="16" y="8"/>
                    </a:lnTo>
                    <a:lnTo>
                      <a:pt x="14" y="11"/>
                    </a:lnTo>
                    <a:lnTo>
                      <a:pt x="12" y="13"/>
                    </a:lnTo>
                    <a:lnTo>
                      <a:pt x="11" y="14"/>
                    </a:lnTo>
                    <a:lnTo>
                      <a:pt x="7" y="16"/>
                    </a:lnTo>
                    <a:lnTo>
                      <a:pt x="6" y="14"/>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68" name="Freeform 544">
                <a:extLst>
                  <a:ext uri="{FF2B5EF4-FFF2-40B4-BE49-F238E27FC236}">
                    <a16:creationId xmlns:a16="http://schemas.microsoft.com/office/drawing/2014/main" id="{7DB00EDA-D8DB-FE24-8DA8-08D718FA2832}"/>
                  </a:ext>
                </a:extLst>
              </p:cNvPr>
              <p:cNvSpPr>
                <a:spLocks/>
              </p:cNvSpPr>
              <p:nvPr/>
            </p:nvSpPr>
            <p:spPr bwMode="auto">
              <a:xfrm>
                <a:off x="2316" y="3222"/>
                <a:ext cx="16" cy="16"/>
              </a:xfrm>
              <a:custGeom>
                <a:avLst/>
                <a:gdLst>
                  <a:gd name="T0" fmla="*/ 14 w 17"/>
                  <a:gd name="T1" fmla="*/ 11 h 17"/>
                  <a:gd name="T2" fmla="*/ 16 w 17"/>
                  <a:gd name="T3" fmla="*/ 7 h 17"/>
                  <a:gd name="T4" fmla="*/ 16 w 17"/>
                  <a:gd name="T5" fmla="*/ 4 h 17"/>
                  <a:gd name="T6" fmla="*/ 16 w 17"/>
                  <a:gd name="T7" fmla="*/ 2 h 17"/>
                  <a:gd name="T8" fmla="*/ 14 w 17"/>
                  <a:gd name="T9" fmla="*/ 1 h 17"/>
                  <a:gd name="T10" fmla="*/ 14 w 17"/>
                  <a:gd name="T11" fmla="*/ 0 h 17"/>
                  <a:gd name="T12" fmla="*/ 11 w 17"/>
                  <a:gd name="T13" fmla="*/ 0 h 17"/>
                  <a:gd name="T14" fmla="*/ 9 w 17"/>
                  <a:gd name="T15" fmla="*/ 1 h 17"/>
                  <a:gd name="T16" fmla="*/ 4 w 17"/>
                  <a:gd name="T17" fmla="*/ 3 h 17"/>
                  <a:gd name="T18" fmla="*/ 3 w 17"/>
                  <a:gd name="T19" fmla="*/ 6 h 17"/>
                  <a:gd name="T20" fmla="*/ 1 w 17"/>
                  <a:gd name="T21" fmla="*/ 8 h 17"/>
                  <a:gd name="T22" fmla="*/ 0 w 17"/>
                  <a:gd name="T23" fmla="*/ 11 h 17"/>
                  <a:gd name="T24" fmla="*/ 1 w 17"/>
                  <a:gd name="T25" fmla="*/ 14 h 17"/>
                  <a:gd name="T26" fmla="*/ 3 w 17"/>
                  <a:gd name="T27" fmla="*/ 14 h 17"/>
                  <a:gd name="T28" fmla="*/ 4 w 17"/>
                  <a:gd name="T29" fmla="*/ 16 h 17"/>
                  <a:gd name="T30" fmla="*/ 9 w 17"/>
                  <a:gd name="T31" fmla="*/ 14 h 17"/>
                  <a:gd name="T32" fmla="*/ 11 w 17"/>
                  <a:gd name="T33" fmla="*/ 13 h 17"/>
                  <a:gd name="T34" fmla="*/ 14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4" y="11"/>
                    </a:moveTo>
                    <a:lnTo>
                      <a:pt x="16" y="7"/>
                    </a:lnTo>
                    <a:lnTo>
                      <a:pt x="16" y="4"/>
                    </a:lnTo>
                    <a:lnTo>
                      <a:pt x="16" y="2"/>
                    </a:lnTo>
                    <a:lnTo>
                      <a:pt x="14" y="1"/>
                    </a:lnTo>
                    <a:lnTo>
                      <a:pt x="14" y="0"/>
                    </a:lnTo>
                    <a:lnTo>
                      <a:pt x="11" y="0"/>
                    </a:lnTo>
                    <a:lnTo>
                      <a:pt x="9" y="1"/>
                    </a:lnTo>
                    <a:lnTo>
                      <a:pt x="4" y="3"/>
                    </a:lnTo>
                    <a:lnTo>
                      <a:pt x="3" y="6"/>
                    </a:lnTo>
                    <a:lnTo>
                      <a:pt x="1" y="8"/>
                    </a:lnTo>
                    <a:lnTo>
                      <a:pt x="0" y="11"/>
                    </a:lnTo>
                    <a:lnTo>
                      <a:pt x="1" y="14"/>
                    </a:lnTo>
                    <a:lnTo>
                      <a:pt x="3" y="14"/>
                    </a:lnTo>
                    <a:lnTo>
                      <a:pt x="4" y="16"/>
                    </a:lnTo>
                    <a:lnTo>
                      <a:pt x="9" y="14"/>
                    </a:lnTo>
                    <a:lnTo>
                      <a:pt x="11" y="13"/>
                    </a:lnTo>
                    <a:lnTo>
                      <a:pt x="14"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69" name="Freeform 545">
                <a:extLst>
                  <a:ext uri="{FF2B5EF4-FFF2-40B4-BE49-F238E27FC236}">
                    <a16:creationId xmlns:a16="http://schemas.microsoft.com/office/drawing/2014/main" id="{55F99203-D2D2-E6FF-A30A-10FA72C9ABF9}"/>
                  </a:ext>
                </a:extLst>
              </p:cNvPr>
              <p:cNvSpPr>
                <a:spLocks/>
              </p:cNvSpPr>
              <p:nvPr/>
            </p:nvSpPr>
            <p:spPr bwMode="auto">
              <a:xfrm>
                <a:off x="2388" y="3172"/>
                <a:ext cx="15" cy="16"/>
              </a:xfrm>
              <a:custGeom>
                <a:avLst/>
                <a:gdLst>
                  <a:gd name="T0" fmla="*/ 6 w 17"/>
                  <a:gd name="T1" fmla="*/ 16 h 17"/>
                  <a:gd name="T2" fmla="*/ 2 w 17"/>
                  <a:gd name="T3" fmla="*/ 13 h 17"/>
                  <a:gd name="T4" fmla="*/ 1 w 17"/>
                  <a:gd name="T5" fmla="*/ 13 h 17"/>
                  <a:gd name="T6" fmla="*/ 0 w 17"/>
                  <a:gd name="T7" fmla="*/ 12 h 17"/>
                  <a:gd name="T8" fmla="*/ 0 w 17"/>
                  <a:gd name="T9" fmla="*/ 9 h 17"/>
                  <a:gd name="T10" fmla="*/ 0 w 17"/>
                  <a:gd name="T11" fmla="*/ 7 h 17"/>
                  <a:gd name="T12" fmla="*/ 2 w 17"/>
                  <a:gd name="T13" fmla="*/ 5 h 17"/>
                  <a:gd name="T14" fmla="*/ 3 w 17"/>
                  <a:gd name="T15" fmla="*/ 3 h 17"/>
                  <a:gd name="T16" fmla="*/ 6 w 17"/>
                  <a:gd name="T17" fmla="*/ 1 h 17"/>
                  <a:gd name="T18" fmla="*/ 8 w 17"/>
                  <a:gd name="T19" fmla="*/ 0 h 17"/>
                  <a:gd name="T20" fmla="*/ 9 w 17"/>
                  <a:gd name="T21" fmla="*/ 0 h 17"/>
                  <a:gd name="T22" fmla="*/ 13 w 17"/>
                  <a:gd name="T23" fmla="*/ 3 h 17"/>
                  <a:gd name="T24" fmla="*/ 14 w 17"/>
                  <a:gd name="T25" fmla="*/ 3 h 17"/>
                  <a:gd name="T26" fmla="*/ 16 w 17"/>
                  <a:gd name="T27" fmla="*/ 6 h 17"/>
                  <a:gd name="T28" fmla="*/ 14 w 17"/>
                  <a:gd name="T29" fmla="*/ 8 h 17"/>
                  <a:gd name="T30" fmla="*/ 13 w 17"/>
                  <a:gd name="T31" fmla="*/ 10 h 17"/>
                  <a:gd name="T32" fmla="*/ 12 w 17"/>
                  <a:gd name="T33" fmla="*/ 13 h 17"/>
                  <a:gd name="T34" fmla="*/ 9 w 17"/>
                  <a:gd name="T35" fmla="*/ 14 h 17"/>
                  <a:gd name="T36" fmla="*/ 7 w 17"/>
                  <a:gd name="T37" fmla="*/ 16 h 17"/>
                  <a:gd name="T38" fmla="*/ 6 w 17"/>
                  <a:gd name="T39" fmla="*/ 16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6" y="16"/>
                    </a:moveTo>
                    <a:lnTo>
                      <a:pt x="2" y="13"/>
                    </a:lnTo>
                    <a:lnTo>
                      <a:pt x="1" y="13"/>
                    </a:lnTo>
                    <a:lnTo>
                      <a:pt x="0" y="12"/>
                    </a:lnTo>
                    <a:lnTo>
                      <a:pt x="0" y="9"/>
                    </a:lnTo>
                    <a:lnTo>
                      <a:pt x="0" y="7"/>
                    </a:lnTo>
                    <a:lnTo>
                      <a:pt x="2" y="5"/>
                    </a:lnTo>
                    <a:lnTo>
                      <a:pt x="3" y="3"/>
                    </a:lnTo>
                    <a:lnTo>
                      <a:pt x="6" y="1"/>
                    </a:lnTo>
                    <a:lnTo>
                      <a:pt x="8" y="0"/>
                    </a:lnTo>
                    <a:lnTo>
                      <a:pt x="9" y="0"/>
                    </a:lnTo>
                    <a:lnTo>
                      <a:pt x="13" y="3"/>
                    </a:lnTo>
                    <a:lnTo>
                      <a:pt x="14" y="3"/>
                    </a:lnTo>
                    <a:lnTo>
                      <a:pt x="16" y="6"/>
                    </a:lnTo>
                    <a:lnTo>
                      <a:pt x="14" y="8"/>
                    </a:lnTo>
                    <a:lnTo>
                      <a:pt x="13" y="10"/>
                    </a:lnTo>
                    <a:lnTo>
                      <a:pt x="12" y="13"/>
                    </a:lnTo>
                    <a:lnTo>
                      <a:pt x="9" y="14"/>
                    </a:lnTo>
                    <a:lnTo>
                      <a:pt x="7" y="16"/>
                    </a:lnTo>
                    <a:lnTo>
                      <a:pt x="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70" name="Freeform 546">
                <a:extLst>
                  <a:ext uri="{FF2B5EF4-FFF2-40B4-BE49-F238E27FC236}">
                    <a16:creationId xmlns:a16="http://schemas.microsoft.com/office/drawing/2014/main" id="{7C3E3001-A179-EF23-08C8-E44BD4970F6B}"/>
                  </a:ext>
                </a:extLst>
              </p:cNvPr>
              <p:cNvSpPr>
                <a:spLocks/>
              </p:cNvSpPr>
              <p:nvPr/>
            </p:nvSpPr>
            <p:spPr bwMode="auto">
              <a:xfrm>
                <a:off x="2391" y="3174"/>
                <a:ext cx="15" cy="16"/>
              </a:xfrm>
              <a:custGeom>
                <a:avLst/>
                <a:gdLst>
                  <a:gd name="T0" fmla="*/ 12 w 17"/>
                  <a:gd name="T1" fmla="*/ 9 h 17"/>
                  <a:gd name="T2" fmla="*/ 14 w 17"/>
                  <a:gd name="T3" fmla="*/ 7 h 17"/>
                  <a:gd name="T4" fmla="*/ 16 w 17"/>
                  <a:gd name="T5" fmla="*/ 4 h 17"/>
                  <a:gd name="T6" fmla="*/ 14 w 17"/>
                  <a:gd name="T7" fmla="*/ 1 h 17"/>
                  <a:gd name="T8" fmla="*/ 12 w 17"/>
                  <a:gd name="T9" fmla="*/ 1 h 17"/>
                  <a:gd name="T10" fmla="*/ 11 w 17"/>
                  <a:gd name="T11" fmla="*/ 0 h 17"/>
                  <a:gd name="T12" fmla="*/ 8 w 17"/>
                  <a:gd name="T13" fmla="*/ 1 h 17"/>
                  <a:gd name="T14" fmla="*/ 4 w 17"/>
                  <a:gd name="T15" fmla="*/ 2 h 17"/>
                  <a:gd name="T16" fmla="*/ 3 w 17"/>
                  <a:gd name="T17" fmla="*/ 4 h 17"/>
                  <a:gd name="T18" fmla="*/ 0 w 17"/>
                  <a:gd name="T19" fmla="*/ 8 h 17"/>
                  <a:gd name="T20" fmla="*/ 0 w 17"/>
                  <a:gd name="T21" fmla="*/ 12 h 17"/>
                  <a:gd name="T22" fmla="*/ 0 w 17"/>
                  <a:gd name="T23" fmla="*/ 13 h 17"/>
                  <a:gd name="T24" fmla="*/ 1 w 17"/>
                  <a:gd name="T25" fmla="*/ 14 h 17"/>
                  <a:gd name="T26" fmla="*/ 3 w 17"/>
                  <a:gd name="T27" fmla="*/ 16 h 17"/>
                  <a:gd name="T28" fmla="*/ 4 w 17"/>
                  <a:gd name="T29" fmla="*/ 16 h 17"/>
                  <a:gd name="T30" fmla="*/ 8 w 17"/>
                  <a:gd name="T31" fmla="*/ 14 h 17"/>
                  <a:gd name="T32" fmla="*/ 11 w 17"/>
                  <a:gd name="T33" fmla="*/ 13 h 17"/>
                  <a:gd name="T34" fmla="*/ 12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2" y="9"/>
                    </a:moveTo>
                    <a:lnTo>
                      <a:pt x="14" y="7"/>
                    </a:lnTo>
                    <a:lnTo>
                      <a:pt x="16" y="4"/>
                    </a:lnTo>
                    <a:lnTo>
                      <a:pt x="14" y="1"/>
                    </a:lnTo>
                    <a:lnTo>
                      <a:pt x="12" y="1"/>
                    </a:lnTo>
                    <a:lnTo>
                      <a:pt x="11" y="0"/>
                    </a:lnTo>
                    <a:lnTo>
                      <a:pt x="8" y="1"/>
                    </a:lnTo>
                    <a:lnTo>
                      <a:pt x="4" y="2"/>
                    </a:lnTo>
                    <a:lnTo>
                      <a:pt x="3" y="4"/>
                    </a:lnTo>
                    <a:lnTo>
                      <a:pt x="0" y="8"/>
                    </a:lnTo>
                    <a:lnTo>
                      <a:pt x="0" y="12"/>
                    </a:lnTo>
                    <a:lnTo>
                      <a:pt x="0" y="13"/>
                    </a:lnTo>
                    <a:lnTo>
                      <a:pt x="1" y="14"/>
                    </a:lnTo>
                    <a:lnTo>
                      <a:pt x="3" y="16"/>
                    </a:lnTo>
                    <a:lnTo>
                      <a:pt x="4" y="16"/>
                    </a:lnTo>
                    <a:lnTo>
                      <a:pt x="8" y="14"/>
                    </a:lnTo>
                    <a:lnTo>
                      <a:pt x="11" y="13"/>
                    </a:lnTo>
                    <a:lnTo>
                      <a:pt x="12"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71" name="Freeform 547">
                <a:extLst>
                  <a:ext uri="{FF2B5EF4-FFF2-40B4-BE49-F238E27FC236}">
                    <a16:creationId xmlns:a16="http://schemas.microsoft.com/office/drawing/2014/main" id="{C1363366-3AC9-4AC7-75C9-A3B41779ABD1}"/>
                  </a:ext>
                </a:extLst>
              </p:cNvPr>
              <p:cNvSpPr>
                <a:spLocks/>
              </p:cNvSpPr>
              <p:nvPr/>
            </p:nvSpPr>
            <p:spPr bwMode="auto">
              <a:xfrm>
                <a:off x="2391" y="3177"/>
                <a:ext cx="16" cy="16"/>
              </a:xfrm>
              <a:custGeom>
                <a:avLst/>
                <a:gdLst>
                  <a:gd name="T0" fmla="*/ 13 w 17"/>
                  <a:gd name="T1" fmla="*/ 8 h 17"/>
                  <a:gd name="T2" fmla="*/ 16 w 17"/>
                  <a:gd name="T3" fmla="*/ 8 h 17"/>
                  <a:gd name="T4" fmla="*/ 16 w 17"/>
                  <a:gd name="T5" fmla="*/ 2 h 17"/>
                  <a:gd name="T6" fmla="*/ 16 w 17"/>
                  <a:gd name="T7" fmla="*/ 0 h 17"/>
                  <a:gd name="T8" fmla="*/ 13 w 17"/>
                  <a:gd name="T9" fmla="*/ 0 h 17"/>
                  <a:gd name="T10" fmla="*/ 10 w 17"/>
                  <a:gd name="T11" fmla="*/ 0 h 17"/>
                  <a:gd name="T12" fmla="*/ 8 w 17"/>
                  <a:gd name="T13" fmla="*/ 0 h 17"/>
                  <a:gd name="T14" fmla="*/ 2 w 17"/>
                  <a:gd name="T15" fmla="*/ 5 h 17"/>
                  <a:gd name="T16" fmla="*/ 0 w 17"/>
                  <a:gd name="T17" fmla="*/ 8 h 17"/>
                  <a:gd name="T18" fmla="*/ 0 w 17"/>
                  <a:gd name="T19" fmla="*/ 10 h 17"/>
                  <a:gd name="T20" fmla="*/ 0 w 17"/>
                  <a:gd name="T21" fmla="*/ 13 h 17"/>
                  <a:gd name="T22" fmla="*/ 2 w 17"/>
                  <a:gd name="T23" fmla="*/ 16 h 17"/>
                  <a:gd name="T24" fmla="*/ 5 w 17"/>
                  <a:gd name="T25" fmla="*/ 16 h 17"/>
                  <a:gd name="T26" fmla="*/ 8 w 17"/>
                  <a:gd name="T27" fmla="*/ 16 h 17"/>
                  <a:gd name="T28" fmla="*/ 13 w 17"/>
                  <a:gd name="T29" fmla="*/ 8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13" y="8"/>
                    </a:moveTo>
                    <a:lnTo>
                      <a:pt x="16" y="8"/>
                    </a:lnTo>
                    <a:lnTo>
                      <a:pt x="16" y="2"/>
                    </a:lnTo>
                    <a:lnTo>
                      <a:pt x="16" y="0"/>
                    </a:lnTo>
                    <a:lnTo>
                      <a:pt x="13" y="0"/>
                    </a:lnTo>
                    <a:lnTo>
                      <a:pt x="10" y="0"/>
                    </a:lnTo>
                    <a:lnTo>
                      <a:pt x="8" y="0"/>
                    </a:lnTo>
                    <a:lnTo>
                      <a:pt x="2" y="5"/>
                    </a:lnTo>
                    <a:lnTo>
                      <a:pt x="0" y="8"/>
                    </a:lnTo>
                    <a:lnTo>
                      <a:pt x="0" y="10"/>
                    </a:lnTo>
                    <a:lnTo>
                      <a:pt x="0" y="13"/>
                    </a:lnTo>
                    <a:lnTo>
                      <a:pt x="2" y="16"/>
                    </a:lnTo>
                    <a:lnTo>
                      <a:pt x="5" y="16"/>
                    </a:lnTo>
                    <a:lnTo>
                      <a:pt x="8" y="16"/>
                    </a:lnTo>
                    <a:lnTo>
                      <a:pt x="13" y="8"/>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72" name="Freeform 548">
                <a:extLst>
                  <a:ext uri="{FF2B5EF4-FFF2-40B4-BE49-F238E27FC236}">
                    <a16:creationId xmlns:a16="http://schemas.microsoft.com/office/drawing/2014/main" id="{081FC99C-162B-35C3-3D5C-5491BE566300}"/>
                  </a:ext>
                </a:extLst>
              </p:cNvPr>
              <p:cNvSpPr>
                <a:spLocks/>
              </p:cNvSpPr>
              <p:nvPr/>
            </p:nvSpPr>
            <p:spPr bwMode="auto">
              <a:xfrm>
                <a:off x="2379" y="3177"/>
                <a:ext cx="15" cy="17"/>
              </a:xfrm>
              <a:custGeom>
                <a:avLst/>
                <a:gdLst>
                  <a:gd name="T0" fmla="*/ 4 w 17"/>
                  <a:gd name="T1" fmla="*/ 16 h 17"/>
                  <a:gd name="T2" fmla="*/ 1 w 17"/>
                  <a:gd name="T3" fmla="*/ 12 h 17"/>
                  <a:gd name="T4" fmla="*/ 0 w 17"/>
                  <a:gd name="T5" fmla="*/ 12 h 17"/>
                  <a:gd name="T6" fmla="*/ 0 w 17"/>
                  <a:gd name="T7" fmla="*/ 9 h 17"/>
                  <a:gd name="T8" fmla="*/ 0 w 17"/>
                  <a:gd name="T9" fmla="*/ 7 h 17"/>
                  <a:gd name="T10" fmla="*/ 1 w 17"/>
                  <a:gd name="T11" fmla="*/ 5 h 17"/>
                  <a:gd name="T12" fmla="*/ 3 w 17"/>
                  <a:gd name="T13" fmla="*/ 2 h 17"/>
                  <a:gd name="T14" fmla="*/ 6 w 17"/>
                  <a:gd name="T15" fmla="*/ 1 h 17"/>
                  <a:gd name="T16" fmla="*/ 8 w 17"/>
                  <a:gd name="T17" fmla="*/ 0 h 17"/>
                  <a:gd name="T18" fmla="*/ 9 w 17"/>
                  <a:gd name="T19" fmla="*/ 0 h 17"/>
                  <a:gd name="T20" fmla="*/ 14 w 17"/>
                  <a:gd name="T21" fmla="*/ 2 h 17"/>
                  <a:gd name="T22" fmla="*/ 16 w 17"/>
                  <a:gd name="T23" fmla="*/ 3 h 17"/>
                  <a:gd name="T24" fmla="*/ 16 w 17"/>
                  <a:gd name="T25" fmla="*/ 6 h 17"/>
                  <a:gd name="T26" fmla="*/ 16 w 17"/>
                  <a:gd name="T27" fmla="*/ 8 h 17"/>
                  <a:gd name="T28" fmla="*/ 14 w 17"/>
                  <a:gd name="T29" fmla="*/ 10 h 17"/>
                  <a:gd name="T30" fmla="*/ 12 w 17"/>
                  <a:gd name="T31" fmla="*/ 12 h 17"/>
                  <a:gd name="T32" fmla="*/ 9 w 17"/>
                  <a:gd name="T33" fmla="*/ 14 h 17"/>
                  <a:gd name="T34" fmla="*/ 7 w 17"/>
                  <a:gd name="T35" fmla="*/ 16 h 17"/>
                  <a:gd name="T36" fmla="*/ 6 w 17"/>
                  <a:gd name="T37" fmla="*/ 16 h 17"/>
                  <a:gd name="T38" fmla="*/ 4 w 17"/>
                  <a:gd name="T39" fmla="*/ 16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4" y="16"/>
                    </a:moveTo>
                    <a:lnTo>
                      <a:pt x="1" y="12"/>
                    </a:lnTo>
                    <a:lnTo>
                      <a:pt x="0" y="12"/>
                    </a:lnTo>
                    <a:lnTo>
                      <a:pt x="0" y="9"/>
                    </a:lnTo>
                    <a:lnTo>
                      <a:pt x="0" y="7"/>
                    </a:lnTo>
                    <a:lnTo>
                      <a:pt x="1" y="5"/>
                    </a:lnTo>
                    <a:lnTo>
                      <a:pt x="3" y="2"/>
                    </a:lnTo>
                    <a:lnTo>
                      <a:pt x="6" y="1"/>
                    </a:lnTo>
                    <a:lnTo>
                      <a:pt x="8" y="0"/>
                    </a:lnTo>
                    <a:lnTo>
                      <a:pt x="9" y="0"/>
                    </a:lnTo>
                    <a:lnTo>
                      <a:pt x="14" y="2"/>
                    </a:lnTo>
                    <a:lnTo>
                      <a:pt x="16" y="3"/>
                    </a:lnTo>
                    <a:lnTo>
                      <a:pt x="16" y="6"/>
                    </a:lnTo>
                    <a:lnTo>
                      <a:pt x="16" y="8"/>
                    </a:lnTo>
                    <a:lnTo>
                      <a:pt x="14" y="10"/>
                    </a:lnTo>
                    <a:lnTo>
                      <a:pt x="12" y="12"/>
                    </a:lnTo>
                    <a:lnTo>
                      <a:pt x="9" y="14"/>
                    </a:lnTo>
                    <a:lnTo>
                      <a:pt x="7" y="16"/>
                    </a:lnTo>
                    <a:lnTo>
                      <a:pt x="6" y="16"/>
                    </a:lnTo>
                    <a:lnTo>
                      <a:pt x="4"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73" name="Freeform 549">
                <a:extLst>
                  <a:ext uri="{FF2B5EF4-FFF2-40B4-BE49-F238E27FC236}">
                    <a16:creationId xmlns:a16="http://schemas.microsoft.com/office/drawing/2014/main" id="{06AAB1FB-F677-87EE-EF33-7D4E70415231}"/>
                  </a:ext>
                </a:extLst>
              </p:cNvPr>
              <p:cNvSpPr>
                <a:spLocks/>
              </p:cNvSpPr>
              <p:nvPr/>
            </p:nvSpPr>
            <p:spPr bwMode="auto">
              <a:xfrm>
                <a:off x="2381" y="3178"/>
                <a:ext cx="16" cy="17"/>
              </a:xfrm>
              <a:custGeom>
                <a:avLst/>
                <a:gdLst>
                  <a:gd name="T0" fmla="*/ 14 w 17"/>
                  <a:gd name="T1" fmla="*/ 9 h 17"/>
                  <a:gd name="T2" fmla="*/ 16 w 17"/>
                  <a:gd name="T3" fmla="*/ 7 h 17"/>
                  <a:gd name="T4" fmla="*/ 16 w 17"/>
                  <a:gd name="T5" fmla="*/ 4 h 17"/>
                  <a:gd name="T6" fmla="*/ 16 w 17"/>
                  <a:gd name="T7" fmla="*/ 1 h 17"/>
                  <a:gd name="T8" fmla="*/ 14 w 17"/>
                  <a:gd name="T9" fmla="*/ 0 h 17"/>
                  <a:gd name="T10" fmla="*/ 11 w 17"/>
                  <a:gd name="T11" fmla="*/ 0 h 17"/>
                  <a:gd name="T12" fmla="*/ 8 w 17"/>
                  <a:gd name="T13" fmla="*/ 0 h 17"/>
                  <a:gd name="T14" fmla="*/ 4 w 17"/>
                  <a:gd name="T15" fmla="*/ 2 h 17"/>
                  <a:gd name="T16" fmla="*/ 1 w 17"/>
                  <a:gd name="T17" fmla="*/ 4 h 17"/>
                  <a:gd name="T18" fmla="*/ 1 w 17"/>
                  <a:gd name="T19" fmla="*/ 8 h 17"/>
                  <a:gd name="T20" fmla="*/ 0 w 17"/>
                  <a:gd name="T21" fmla="*/ 12 h 17"/>
                  <a:gd name="T22" fmla="*/ 1 w 17"/>
                  <a:gd name="T23" fmla="*/ 13 h 17"/>
                  <a:gd name="T24" fmla="*/ 1 w 17"/>
                  <a:gd name="T25" fmla="*/ 14 h 17"/>
                  <a:gd name="T26" fmla="*/ 1 w 17"/>
                  <a:gd name="T27" fmla="*/ 16 h 17"/>
                  <a:gd name="T28" fmla="*/ 4 w 17"/>
                  <a:gd name="T29" fmla="*/ 16 h 17"/>
                  <a:gd name="T30" fmla="*/ 8 w 17"/>
                  <a:gd name="T31" fmla="*/ 14 h 17"/>
                  <a:gd name="T32" fmla="*/ 11 w 17"/>
                  <a:gd name="T33" fmla="*/ 12 h 17"/>
                  <a:gd name="T34" fmla="*/ 14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4" y="9"/>
                    </a:moveTo>
                    <a:lnTo>
                      <a:pt x="16" y="7"/>
                    </a:lnTo>
                    <a:lnTo>
                      <a:pt x="16" y="4"/>
                    </a:lnTo>
                    <a:lnTo>
                      <a:pt x="16" y="1"/>
                    </a:lnTo>
                    <a:lnTo>
                      <a:pt x="14" y="0"/>
                    </a:lnTo>
                    <a:lnTo>
                      <a:pt x="11" y="0"/>
                    </a:lnTo>
                    <a:lnTo>
                      <a:pt x="8" y="0"/>
                    </a:lnTo>
                    <a:lnTo>
                      <a:pt x="4" y="2"/>
                    </a:lnTo>
                    <a:lnTo>
                      <a:pt x="1" y="4"/>
                    </a:lnTo>
                    <a:lnTo>
                      <a:pt x="1" y="8"/>
                    </a:lnTo>
                    <a:lnTo>
                      <a:pt x="0" y="12"/>
                    </a:lnTo>
                    <a:lnTo>
                      <a:pt x="1" y="13"/>
                    </a:lnTo>
                    <a:lnTo>
                      <a:pt x="1" y="14"/>
                    </a:lnTo>
                    <a:lnTo>
                      <a:pt x="1" y="16"/>
                    </a:lnTo>
                    <a:lnTo>
                      <a:pt x="4" y="16"/>
                    </a:lnTo>
                    <a:lnTo>
                      <a:pt x="8" y="14"/>
                    </a:lnTo>
                    <a:lnTo>
                      <a:pt x="11" y="12"/>
                    </a:lnTo>
                    <a:lnTo>
                      <a:pt x="14"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74" name="Freeform 550">
                <a:extLst>
                  <a:ext uri="{FF2B5EF4-FFF2-40B4-BE49-F238E27FC236}">
                    <a16:creationId xmlns:a16="http://schemas.microsoft.com/office/drawing/2014/main" id="{4A015CB2-B2F3-3FF8-4C88-C618632A8823}"/>
                  </a:ext>
                </a:extLst>
              </p:cNvPr>
              <p:cNvSpPr>
                <a:spLocks/>
              </p:cNvSpPr>
              <p:nvPr/>
            </p:nvSpPr>
            <p:spPr bwMode="auto">
              <a:xfrm>
                <a:off x="2383" y="3181"/>
                <a:ext cx="16" cy="16"/>
              </a:xfrm>
              <a:custGeom>
                <a:avLst/>
                <a:gdLst>
                  <a:gd name="T0" fmla="*/ 16 w 17"/>
                  <a:gd name="T1" fmla="*/ 8 h 17"/>
                  <a:gd name="T2" fmla="*/ 16 w 17"/>
                  <a:gd name="T3" fmla="*/ 8 h 17"/>
                  <a:gd name="T4" fmla="*/ 16 w 17"/>
                  <a:gd name="T5" fmla="*/ 2 h 17"/>
                  <a:gd name="T6" fmla="*/ 16 w 17"/>
                  <a:gd name="T7" fmla="*/ 0 h 17"/>
                  <a:gd name="T8" fmla="*/ 12 w 17"/>
                  <a:gd name="T9" fmla="*/ 0 h 17"/>
                  <a:gd name="T10" fmla="*/ 8 w 17"/>
                  <a:gd name="T11" fmla="*/ 0 h 17"/>
                  <a:gd name="T12" fmla="*/ 4 w 17"/>
                  <a:gd name="T13" fmla="*/ 2 h 17"/>
                  <a:gd name="T14" fmla="*/ 0 w 17"/>
                  <a:gd name="T15" fmla="*/ 8 h 17"/>
                  <a:gd name="T16" fmla="*/ 0 w 17"/>
                  <a:gd name="T17" fmla="*/ 10 h 17"/>
                  <a:gd name="T18" fmla="*/ 0 w 17"/>
                  <a:gd name="T19" fmla="*/ 13 h 17"/>
                  <a:gd name="T20" fmla="*/ 4 w 17"/>
                  <a:gd name="T21" fmla="*/ 16 h 17"/>
                  <a:gd name="T22" fmla="*/ 8 w 17"/>
                  <a:gd name="T23" fmla="*/ 16 h 17"/>
                  <a:gd name="T24" fmla="*/ 16 w 17"/>
                  <a:gd name="T25" fmla="*/ 8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16" y="8"/>
                    </a:moveTo>
                    <a:lnTo>
                      <a:pt x="16" y="8"/>
                    </a:lnTo>
                    <a:lnTo>
                      <a:pt x="16" y="2"/>
                    </a:lnTo>
                    <a:lnTo>
                      <a:pt x="16" y="0"/>
                    </a:lnTo>
                    <a:lnTo>
                      <a:pt x="12" y="0"/>
                    </a:lnTo>
                    <a:lnTo>
                      <a:pt x="8" y="0"/>
                    </a:lnTo>
                    <a:lnTo>
                      <a:pt x="4" y="2"/>
                    </a:lnTo>
                    <a:lnTo>
                      <a:pt x="0" y="8"/>
                    </a:lnTo>
                    <a:lnTo>
                      <a:pt x="0" y="10"/>
                    </a:lnTo>
                    <a:lnTo>
                      <a:pt x="0" y="13"/>
                    </a:lnTo>
                    <a:lnTo>
                      <a:pt x="4" y="16"/>
                    </a:lnTo>
                    <a:lnTo>
                      <a:pt x="8" y="16"/>
                    </a:lnTo>
                    <a:lnTo>
                      <a:pt x="16" y="8"/>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75" name="Freeform 551">
                <a:extLst>
                  <a:ext uri="{FF2B5EF4-FFF2-40B4-BE49-F238E27FC236}">
                    <a16:creationId xmlns:a16="http://schemas.microsoft.com/office/drawing/2014/main" id="{4ECDD567-CDD4-D411-9FBA-44341054D3D6}"/>
                  </a:ext>
                </a:extLst>
              </p:cNvPr>
              <p:cNvSpPr>
                <a:spLocks/>
              </p:cNvSpPr>
              <p:nvPr/>
            </p:nvSpPr>
            <p:spPr bwMode="auto">
              <a:xfrm>
                <a:off x="2391" y="3175"/>
                <a:ext cx="16" cy="16"/>
              </a:xfrm>
              <a:custGeom>
                <a:avLst/>
                <a:gdLst>
                  <a:gd name="T0" fmla="*/ 6 w 17"/>
                  <a:gd name="T1" fmla="*/ 16 h 17"/>
                  <a:gd name="T2" fmla="*/ 2 w 17"/>
                  <a:gd name="T3" fmla="*/ 13 h 17"/>
                  <a:gd name="T4" fmla="*/ 1 w 17"/>
                  <a:gd name="T5" fmla="*/ 13 h 17"/>
                  <a:gd name="T6" fmla="*/ 0 w 17"/>
                  <a:gd name="T7" fmla="*/ 12 h 17"/>
                  <a:gd name="T8" fmla="*/ 0 w 17"/>
                  <a:gd name="T9" fmla="*/ 10 h 17"/>
                  <a:gd name="T10" fmla="*/ 0 w 17"/>
                  <a:gd name="T11" fmla="*/ 7 h 17"/>
                  <a:gd name="T12" fmla="*/ 2 w 17"/>
                  <a:gd name="T13" fmla="*/ 5 h 17"/>
                  <a:gd name="T14" fmla="*/ 3 w 17"/>
                  <a:gd name="T15" fmla="*/ 3 h 17"/>
                  <a:gd name="T16" fmla="*/ 6 w 17"/>
                  <a:gd name="T17" fmla="*/ 1 h 17"/>
                  <a:gd name="T18" fmla="*/ 8 w 17"/>
                  <a:gd name="T19" fmla="*/ 0 h 17"/>
                  <a:gd name="T20" fmla="*/ 9 w 17"/>
                  <a:gd name="T21" fmla="*/ 0 h 17"/>
                  <a:gd name="T22" fmla="*/ 11 w 17"/>
                  <a:gd name="T23" fmla="*/ 0 h 17"/>
                  <a:gd name="T24" fmla="*/ 14 w 17"/>
                  <a:gd name="T25" fmla="*/ 3 h 17"/>
                  <a:gd name="T26" fmla="*/ 16 w 17"/>
                  <a:gd name="T27" fmla="*/ 3 h 17"/>
                  <a:gd name="T28" fmla="*/ 16 w 17"/>
                  <a:gd name="T29" fmla="*/ 6 h 17"/>
                  <a:gd name="T30" fmla="*/ 16 w 17"/>
                  <a:gd name="T31" fmla="*/ 8 h 17"/>
                  <a:gd name="T32" fmla="*/ 14 w 17"/>
                  <a:gd name="T33" fmla="*/ 11 h 17"/>
                  <a:gd name="T34" fmla="*/ 12 w 17"/>
                  <a:gd name="T35" fmla="*/ 13 h 17"/>
                  <a:gd name="T36" fmla="*/ 9 w 17"/>
                  <a:gd name="T37" fmla="*/ 14 h 17"/>
                  <a:gd name="T38" fmla="*/ 7 w 17"/>
                  <a:gd name="T39" fmla="*/ 16 h 17"/>
                  <a:gd name="T40" fmla="*/ 6 w 1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6" y="16"/>
                    </a:moveTo>
                    <a:lnTo>
                      <a:pt x="2" y="13"/>
                    </a:lnTo>
                    <a:lnTo>
                      <a:pt x="1" y="13"/>
                    </a:lnTo>
                    <a:lnTo>
                      <a:pt x="0" y="12"/>
                    </a:lnTo>
                    <a:lnTo>
                      <a:pt x="0" y="10"/>
                    </a:lnTo>
                    <a:lnTo>
                      <a:pt x="0" y="7"/>
                    </a:lnTo>
                    <a:lnTo>
                      <a:pt x="2" y="5"/>
                    </a:lnTo>
                    <a:lnTo>
                      <a:pt x="3" y="3"/>
                    </a:lnTo>
                    <a:lnTo>
                      <a:pt x="6" y="1"/>
                    </a:lnTo>
                    <a:lnTo>
                      <a:pt x="8" y="0"/>
                    </a:lnTo>
                    <a:lnTo>
                      <a:pt x="9" y="0"/>
                    </a:lnTo>
                    <a:lnTo>
                      <a:pt x="11" y="0"/>
                    </a:lnTo>
                    <a:lnTo>
                      <a:pt x="14" y="3"/>
                    </a:lnTo>
                    <a:lnTo>
                      <a:pt x="16" y="3"/>
                    </a:lnTo>
                    <a:lnTo>
                      <a:pt x="16" y="6"/>
                    </a:lnTo>
                    <a:lnTo>
                      <a:pt x="16" y="8"/>
                    </a:lnTo>
                    <a:lnTo>
                      <a:pt x="14" y="11"/>
                    </a:lnTo>
                    <a:lnTo>
                      <a:pt x="12" y="13"/>
                    </a:lnTo>
                    <a:lnTo>
                      <a:pt x="9" y="14"/>
                    </a:lnTo>
                    <a:lnTo>
                      <a:pt x="7" y="16"/>
                    </a:lnTo>
                    <a:lnTo>
                      <a:pt x="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76" name="Freeform 552">
                <a:extLst>
                  <a:ext uri="{FF2B5EF4-FFF2-40B4-BE49-F238E27FC236}">
                    <a16:creationId xmlns:a16="http://schemas.microsoft.com/office/drawing/2014/main" id="{4C299E85-A7B3-D87A-9F68-F0B3E7B4A169}"/>
                  </a:ext>
                </a:extLst>
              </p:cNvPr>
              <p:cNvSpPr>
                <a:spLocks/>
              </p:cNvSpPr>
              <p:nvPr/>
            </p:nvSpPr>
            <p:spPr bwMode="auto">
              <a:xfrm>
                <a:off x="2385" y="3181"/>
                <a:ext cx="16" cy="16"/>
              </a:xfrm>
              <a:custGeom>
                <a:avLst/>
                <a:gdLst>
                  <a:gd name="T0" fmla="*/ 13 w 17"/>
                  <a:gd name="T1" fmla="*/ 9 h 17"/>
                  <a:gd name="T2" fmla="*/ 14 w 17"/>
                  <a:gd name="T3" fmla="*/ 7 h 17"/>
                  <a:gd name="T4" fmla="*/ 16 w 17"/>
                  <a:gd name="T5" fmla="*/ 4 h 17"/>
                  <a:gd name="T6" fmla="*/ 14 w 17"/>
                  <a:gd name="T7" fmla="*/ 1 h 17"/>
                  <a:gd name="T8" fmla="*/ 13 w 17"/>
                  <a:gd name="T9" fmla="*/ 1 h 17"/>
                  <a:gd name="T10" fmla="*/ 10 w 17"/>
                  <a:gd name="T11" fmla="*/ 0 h 17"/>
                  <a:gd name="T12" fmla="*/ 8 w 17"/>
                  <a:gd name="T13" fmla="*/ 1 h 17"/>
                  <a:gd name="T14" fmla="*/ 5 w 17"/>
                  <a:gd name="T15" fmla="*/ 2 h 17"/>
                  <a:gd name="T16" fmla="*/ 2 w 17"/>
                  <a:gd name="T17" fmla="*/ 4 h 17"/>
                  <a:gd name="T18" fmla="*/ 1 w 17"/>
                  <a:gd name="T19" fmla="*/ 8 h 17"/>
                  <a:gd name="T20" fmla="*/ 0 w 17"/>
                  <a:gd name="T21" fmla="*/ 12 h 17"/>
                  <a:gd name="T22" fmla="*/ 1 w 17"/>
                  <a:gd name="T23" fmla="*/ 13 h 17"/>
                  <a:gd name="T24" fmla="*/ 1 w 17"/>
                  <a:gd name="T25" fmla="*/ 14 h 17"/>
                  <a:gd name="T26" fmla="*/ 2 w 17"/>
                  <a:gd name="T27" fmla="*/ 16 h 17"/>
                  <a:gd name="T28" fmla="*/ 4 w 17"/>
                  <a:gd name="T29" fmla="*/ 16 h 17"/>
                  <a:gd name="T30" fmla="*/ 8 w 17"/>
                  <a:gd name="T31" fmla="*/ 14 h 17"/>
                  <a:gd name="T32" fmla="*/ 10 w 17"/>
                  <a:gd name="T33" fmla="*/ 12 h 17"/>
                  <a:gd name="T34" fmla="*/ 13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3" y="9"/>
                    </a:moveTo>
                    <a:lnTo>
                      <a:pt x="14" y="7"/>
                    </a:lnTo>
                    <a:lnTo>
                      <a:pt x="16" y="4"/>
                    </a:lnTo>
                    <a:lnTo>
                      <a:pt x="14" y="1"/>
                    </a:lnTo>
                    <a:lnTo>
                      <a:pt x="13" y="1"/>
                    </a:lnTo>
                    <a:lnTo>
                      <a:pt x="10" y="0"/>
                    </a:lnTo>
                    <a:lnTo>
                      <a:pt x="8" y="1"/>
                    </a:lnTo>
                    <a:lnTo>
                      <a:pt x="5" y="2"/>
                    </a:lnTo>
                    <a:lnTo>
                      <a:pt x="2" y="4"/>
                    </a:lnTo>
                    <a:lnTo>
                      <a:pt x="1" y="8"/>
                    </a:lnTo>
                    <a:lnTo>
                      <a:pt x="0" y="12"/>
                    </a:lnTo>
                    <a:lnTo>
                      <a:pt x="1" y="13"/>
                    </a:lnTo>
                    <a:lnTo>
                      <a:pt x="1" y="14"/>
                    </a:lnTo>
                    <a:lnTo>
                      <a:pt x="2" y="16"/>
                    </a:lnTo>
                    <a:lnTo>
                      <a:pt x="4" y="16"/>
                    </a:lnTo>
                    <a:lnTo>
                      <a:pt x="8" y="14"/>
                    </a:lnTo>
                    <a:lnTo>
                      <a:pt x="10" y="12"/>
                    </a:lnTo>
                    <a:lnTo>
                      <a:pt x="13"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77" name="Freeform 553">
                <a:extLst>
                  <a:ext uri="{FF2B5EF4-FFF2-40B4-BE49-F238E27FC236}">
                    <a16:creationId xmlns:a16="http://schemas.microsoft.com/office/drawing/2014/main" id="{12BA484D-EFE0-38FB-73FC-AE3E9EC763E3}"/>
                  </a:ext>
                </a:extLst>
              </p:cNvPr>
              <p:cNvSpPr>
                <a:spLocks/>
              </p:cNvSpPr>
              <p:nvPr/>
            </p:nvSpPr>
            <p:spPr bwMode="auto">
              <a:xfrm>
                <a:off x="2283" y="3198"/>
                <a:ext cx="21" cy="40"/>
              </a:xfrm>
              <a:custGeom>
                <a:avLst/>
                <a:gdLst>
                  <a:gd name="T0" fmla="*/ 0 w 23"/>
                  <a:gd name="T1" fmla="*/ 28 h 42"/>
                  <a:gd name="T2" fmla="*/ 22 w 23"/>
                  <a:gd name="T3" fmla="*/ 41 h 42"/>
                  <a:gd name="T4" fmla="*/ 22 w 23"/>
                  <a:gd name="T5" fmla="*/ 13 h 42"/>
                  <a:gd name="T6" fmla="*/ 0 w 23"/>
                  <a:gd name="T7" fmla="*/ 0 h 42"/>
                  <a:gd name="T8" fmla="*/ 0 w 23"/>
                  <a:gd name="T9" fmla="*/ 28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0" y="28"/>
                    </a:moveTo>
                    <a:lnTo>
                      <a:pt x="22" y="41"/>
                    </a:lnTo>
                    <a:lnTo>
                      <a:pt x="22" y="13"/>
                    </a:lnTo>
                    <a:lnTo>
                      <a:pt x="0" y="0"/>
                    </a:lnTo>
                    <a:lnTo>
                      <a:pt x="0" y="28"/>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78" name="Freeform 554">
                <a:extLst>
                  <a:ext uri="{FF2B5EF4-FFF2-40B4-BE49-F238E27FC236}">
                    <a16:creationId xmlns:a16="http://schemas.microsoft.com/office/drawing/2014/main" id="{C0301C9B-9271-0E27-EE68-387A27649055}"/>
                  </a:ext>
                </a:extLst>
              </p:cNvPr>
              <p:cNvSpPr>
                <a:spLocks/>
              </p:cNvSpPr>
              <p:nvPr/>
            </p:nvSpPr>
            <p:spPr bwMode="auto">
              <a:xfrm>
                <a:off x="2278" y="3207"/>
                <a:ext cx="25" cy="16"/>
              </a:xfrm>
              <a:custGeom>
                <a:avLst/>
                <a:gdLst>
                  <a:gd name="T0" fmla="*/ 8 w 28"/>
                  <a:gd name="T1" fmla="*/ 0 h 17"/>
                  <a:gd name="T2" fmla="*/ 0 w 28"/>
                  <a:gd name="T3" fmla="*/ 5 h 17"/>
                  <a:gd name="T4" fmla="*/ 4 w 28"/>
                  <a:gd name="T5" fmla="*/ 13 h 17"/>
                  <a:gd name="T6" fmla="*/ 17 w 28"/>
                  <a:gd name="T7" fmla="*/ 16 h 17"/>
                  <a:gd name="T8" fmla="*/ 27 w 28"/>
                  <a:gd name="T9" fmla="*/ 10 h 17"/>
                  <a:gd name="T10" fmla="*/ 8 w 28"/>
                  <a:gd name="T11" fmla="*/ 0 h 17"/>
                  <a:gd name="T12" fmla="*/ 0 60000 65536"/>
                  <a:gd name="T13" fmla="*/ 0 60000 65536"/>
                  <a:gd name="T14" fmla="*/ 0 60000 65536"/>
                  <a:gd name="T15" fmla="*/ 0 60000 65536"/>
                  <a:gd name="T16" fmla="*/ 0 60000 65536"/>
                  <a:gd name="T17" fmla="*/ 0 60000 65536"/>
                  <a:gd name="T18" fmla="*/ 0 w 28"/>
                  <a:gd name="T19" fmla="*/ 0 h 17"/>
                  <a:gd name="T20" fmla="*/ 28 w 2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8" h="17">
                    <a:moveTo>
                      <a:pt x="8" y="0"/>
                    </a:moveTo>
                    <a:lnTo>
                      <a:pt x="0" y="5"/>
                    </a:lnTo>
                    <a:lnTo>
                      <a:pt x="4" y="13"/>
                    </a:lnTo>
                    <a:lnTo>
                      <a:pt x="17" y="16"/>
                    </a:lnTo>
                    <a:lnTo>
                      <a:pt x="27" y="10"/>
                    </a:lnTo>
                    <a:lnTo>
                      <a:pt x="8"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79" name="Freeform 555">
                <a:extLst>
                  <a:ext uri="{FF2B5EF4-FFF2-40B4-BE49-F238E27FC236}">
                    <a16:creationId xmlns:a16="http://schemas.microsoft.com/office/drawing/2014/main" id="{8B068BD7-8582-08D0-8721-AA5600F37C0D}"/>
                  </a:ext>
                </a:extLst>
              </p:cNvPr>
              <p:cNvSpPr>
                <a:spLocks/>
              </p:cNvSpPr>
              <p:nvPr/>
            </p:nvSpPr>
            <p:spPr bwMode="auto">
              <a:xfrm>
                <a:off x="2291" y="3217"/>
                <a:ext cx="15" cy="27"/>
              </a:xfrm>
              <a:custGeom>
                <a:avLst/>
                <a:gdLst>
                  <a:gd name="T0" fmla="*/ 16 w 17"/>
                  <a:gd name="T1" fmla="*/ 19 h 28"/>
                  <a:gd name="T2" fmla="*/ 0 w 17"/>
                  <a:gd name="T3" fmla="*/ 27 h 28"/>
                  <a:gd name="T4" fmla="*/ 0 w 17"/>
                  <a:gd name="T5" fmla="*/ 12 h 28"/>
                  <a:gd name="T6" fmla="*/ 4 w 17"/>
                  <a:gd name="T7" fmla="*/ 4 h 28"/>
                  <a:gd name="T8" fmla="*/ 16 w 17"/>
                  <a:gd name="T9" fmla="*/ 0 h 28"/>
                  <a:gd name="T10" fmla="*/ 16 w 17"/>
                  <a:gd name="T11" fmla="*/ 19 h 28"/>
                  <a:gd name="T12" fmla="*/ 0 60000 65536"/>
                  <a:gd name="T13" fmla="*/ 0 60000 65536"/>
                  <a:gd name="T14" fmla="*/ 0 60000 65536"/>
                  <a:gd name="T15" fmla="*/ 0 60000 65536"/>
                  <a:gd name="T16" fmla="*/ 0 60000 65536"/>
                  <a:gd name="T17" fmla="*/ 0 60000 65536"/>
                  <a:gd name="T18" fmla="*/ 0 w 17"/>
                  <a:gd name="T19" fmla="*/ 0 h 28"/>
                  <a:gd name="T20" fmla="*/ 17 w 17"/>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7" h="28">
                    <a:moveTo>
                      <a:pt x="16" y="19"/>
                    </a:moveTo>
                    <a:lnTo>
                      <a:pt x="0" y="27"/>
                    </a:lnTo>
                    <a:lnTo>
                      <a:pt x="0" y="12"/>
                    </a:lnTo>
                    <a:lnTo>
                      <a:pt x="4" y="4"/>
                    </a:lnTo>
                    <a:lnTo>
                      <a:pt x="16" y="0"/>
                    </a:lnTo>
                    <a:lnTo>
                      <a:pt x="16" y="19"/>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80" name="Freeform 556">
                <a:extLst>
                  <a:ext uri="{FF2B5EF4-FFF2-40B4-BE49-F238E27FC236}">
                    <a16:creationId xmlns:a16="http://schemas.microsoft.com/office/drawing/2014/main" id="{6E06FC28-B389-00DB-99AA-AD9635E5480D}"/>
                  </a:ext>
                </a:extLst>
              </p:cNvPr>
              <p:cNvSpPr>
                <a:spLocks/>
              </p:cNvSpPr>
              <p:nvPr/>
            </p:nvSpPr>
            <p:spPr bwMode="auto">
              <a:xfrm>
                <a:off x="2271" y="3228"/>
                <a:ext cx="21" cy="22"/>
              </a:xfrm>
              <a:custGeom>
                <a:avLst/>
                <a:gdLst>
                  <a:gd name="T0" fmla="*/ 21 w 22"/>
                  <a:gd name="T1" fmla="*/ 15 h 23"/>
                  <a:gd name="T2" fmla="*/ 19 w 22"/>
                  <a:gd name="T3" fmla="*/ 11 h 23"/>
                  <a:gd name="T4" fmla="*/ 9 w 22"/>
                  <a:gd name="T5" fmla="*/ 13 h 23"/>
                  <a:gd name="T6" fmla="*/ 2 w 22"/>
                  <a:gd name="T7" fmla="*/ 22 h 23"/>
                  <a:gd name="T8" fmla="*/ 0 w 22"/>
                  <a:gd name="T9" fmla="*/ 21 h 23"/>
                  <a:gd name="T10" fmla="*/ 3 w 22"/>
                  <a:gd name="T11" fmla="*/ 9 h 23"/>
                  <a:gd name="T12" fmla="*/ 21 w 22"/>
                  <a:gd name="T13" fmla="*/ 0 h 23"/>
                  <a:gd name="T14" fmla="*/ 21 w 22"/>
                  <a:gd name="T15" fmla="*/ 15 h 23"/>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23"/>
                  <a:gd name="T26" fmla="*/ 22 w 22"/>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23">
                    <a:moveTo>
                      <a:pt x="21" y="15"/>
                    </a:moveTo>
                    <a:lnTo>
                      <a:pt x="19" y="11"/>
                    </a:lnTo>
                    <a:lnTo>
                      <a:pt x="9" y="13"/>
                    </a:lnTo>
                    <a:lnTo>
                      <a:pt x="2" y="22"/>
                    </a:lnTo>
                    <a:lnTo>
                      <a:pt x="0" y="21"/>
                    </a:lnTo>
                    <a:lnTo>
                      <a:pt x="3" y="9"/>
                    </a:lnTo>
                    <a:lnTo>
                      <a:pt x="21" y="0"/>
                    </a:lnTo>
                    <a:lnTo>
                      <a:pt x="21" y="15"/>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81" name="Freeform 557">
                <a:extLst>
                  <a:ext uri="{FF2B5EF4-FFF2-40B4-BE49-F238E27FC236}">
                    <a16:creationId xmlns:a16="http://schemas.microsoft.com/office/drawing/2014/main" id="{60953809-C8F3-4562-E41F-B70136F721B6}"/>
                  </a:ext>
                </a:extLst>
              </p:cNvPr>
              <p:cNvSpPr>
                <a:spLocks/>
              </p:cNvSpPr>
              <p:nvPr/>
            </p:nvSpPr>
            <p:spPr bwMode="auto">
              <a:xfrm>
                <a:off x="2262" y="3232"/>
                <a:ext cx="16" cy="18"/>
              </a:xfrm>
              <a:custGeom>
                <a:avLst/>
                <a:gdLst>
                  <a:gd name="T0" fmla="*/ 0 w 17"/>
                  <a:gd name="T1" fmla="*/ 12 h 19"/>
                  <a:gd name="T2" fmla="*/ 12 w 17"/>
                  <a:gd name="T3" fmla="*/ 18 h 19"/>
                  <a:gd name="T4" fmla="*/ 16 w 17"/>
                  <a:gd name="T5" fmla="*/ 6 h 19"/>
                  <a:gd name="T6" fmla="*/ 6 w 17"/>
                  <a:gd name="T7" fmla="*/ 3 h 19"/>
                  <a:gd name="T8" fmla="*/ 0 w 17"/>
                  <a:gd name="T9" fmla="*/ 0 h 19"/>
                  <a:gd name="T10" fmla="*/ 0 w 17"/>
                  <a:gd name="T11" fmla="*/ 12 h 19"/>
                  <a:gd name="T12" fmla="*/ 0 60000 65536"/>
                  <a:gd name="T13" fmla="*/ 0 60000 65536"/>
                  <a:gd name="T14" fmla="*/ 0 60000 65536"/>
                  <a:gd name="T15" fmla="*/ 0 60000 65536"/>
                  <a:gd name="T16" fmla="*/ 0 60000 65536"/>
                  <a:gd name="T17" fmla="*/ 0 60000 65536"/>
                  <a:gd name="T18" fmla="*/ 0 w 17"/>
                  <a:gd name="T19" fmla="*/ 0 h 19"/>
                  <a:gd name="T20" fmla="*/ 17 w 17"/>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7" h="19">
                    <a:moveTo>
                      <a:pt x="0" y="12"/>
                    </a:moveTo>
                    <a:lnTo>
                      <a:pt x="12" y="18"/>
                    </a:lnTo>
                    <a:lnTo>
                      <a:pt x="16" y="6"/>
                    </a:lnTo>
                    <a:lnTo>
                      <a:pt x="6" y="3"/>
                    </a:lnTo>
                    <a:lnTo>
                      <a:pt x="0" y="0"/>
                    </a:lnTo>
                    <a:lnTo>
                      <a:pt x="0" y="12"/>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82" name="Freeform 558">
                <a:extLst>
                  <a:ext uri="{FF2B5EF4-FFF2-40B4-BE49-F238E27FC236}">
                    <a16:creationId xmlns:a16="http://schemas.microsoft.com/office/drawing/2014/main" id="{ADD7B304-A8C1-F2D3-836C-25EBA28E304D}"/>
                  </a:ext>
                </a:extLst>
              </p:cNvPr>
              <p:cNvSpPr>
                <a:spLocks/>
              </p:cNvSpPr>
              <p:nvPr/>
            </p:nvSpPr>
            <p:spPr bwMode="auto">
              <a:xfrm>
                <a:off x="2292" y="3218"/>
                <a:ext cx="16" cy="17"/>
              </a:xfrm>
              <a:custGeom>
                <a:avLst/>
                <a:gdLst>
                  <a:gd name="T0" fmla="*/ 16 w 17"/>
                  <a:gd name="T1" fmla="*/ 9 h 17"/>
                  <a:gd name="T2" fmla="*/ 0 w 17"/>
                  <a:gd name="T3" fmla="*/ 16 h 17"/>
                  <a:gd name="T4" fmla="*/ 4 w 17"/>
                  <a:gd name="T5" fmla="*/ 4 h 17"/>
                  <a:gd name="T6" fmla="*/ 16 w 17"/>
                  <a:gd name="T7" fmla="*/ 0 h 17"/>
                  <a:gd name="T8" fmla="*/ 16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9"/>
                    </a:moveTo>
                    <a:lnTo>
                      <a:pt x="0" y="16"/>
                    </a:lnTo>
                    <a:lnTo>
                      <a:pt x="4" y="4"/>
                    </a:lnTo>
                    <a:lnTo>
                      <a:pt x="16" y="0"/>
                    </a:lnTo>
                    <a:lnTo>
                      <a:pt x="16" y="9"/>
                    </a:lnTo>
                  </a:path>
                </a:pathLst>
              </a:custGeom>
              <a:solidFill>
                <a:srgbClr val="6E87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83" name="Freeform 559">
                <a:extLst>
                  <a:ext uri="{FF2B5EF4-FFF2-40B4-BE49-F238E27FC236}">
                    <a16:creationId xmlns:a16="http://schemas.microsoft.com/office/drawing/2014/main" id="{37759E8F-BEB9-E2E4-F4B6-9327B4840433}"/>
                  </a:ext>
                </a:extLst>
              </p:cNvPr>
              <p:cNvSpPr>
                <a:spLocks/>
              </p:cNvSpPr>
              <p:nvPr/>
            </p:nvSpPr>
            <p:spPr bwMode="auto">
              <a:xfrm>
                <a:off x="2260" y="3222"/>
                <a:ext cx="32" cy="17"/>
              </a:xfrm>
              <a:custGeom>
                <a:avLst/>
                <a:gdLst>
                  <a:gd name="T0" fmla="*/ 0 w 34"/>
                  <a:gd name="T1" fmla="*/ 13 h 18"/>
                  <a:gd name="T2" fmla="*/ 11 w 34"/>
                  <a:gd name="T3" fmla="*/ 17 h 18"/>
                  <a:gd name="T4" fmla="*/ 33 w 34"/>
                  <a:gd name="T5" fmla="*/ 3 h 18"/>
                  <a:gd name="T6" fmla="*/ 14 w 34"/>
                  <a:gd name="T7" fmla="*/ 0 h 18"/>
                  <a:gd name="T8" fmla="*/ 0 w 34"/>
                  <a:gd name="T9" fmla="*/ 13 h 18"/>
                  <a:gd name="T10" fmla="*/ 0 60000 65536"/>
                  <a:gd name="T11" fmla="*/ 0 60000 65536"/>
                  <a:gd name="T12" fmla="*/ 0 60000 65536"/>
                  <a:gd name="T13" fmla="*/ 0 60000 65536"/>
                  <a:gd name="T14" fmla="*/ 0 60000 65536"/>
                  <a:gd name="T15" fmla="*/ 0 w 34"/>
                  <a:gd name="T16" fmla="*/ 0 h 18"/>
                  <a:gd name="T17" fmla="*/ 34 w 34"/>
                  <a:gd name="T18" fmla="*/ 18 h 18"/>
                </a:gdLst>
                <a:ahLst/>
                <a:cxnLst>
                  <a:cxn ang="T10">
                    <a:pos x="T0" y="T1"/>
                  </a:cxn>
                  <a:cxn ang="T11">
                    <a:pos x="T2" y="T3"/>
                  </a:cxn>
                  <a:cxn ang="T12">
                    <a:pos x="T4" y="T5"/>
                  </a:cxn>
                  <a:cxn ang="T13">
                    <a:pos x="T6" y="T7"/>
                  </a:cxn>
                  <a:cxn ang="T14">
                    <a:pos x="T8" y="T9"/>
                  </a:cxn>
                </a:cxnLst>
                <a:rect l="T15" t="T16" r="T17" b="T18"/>
                <a:pathLst>
                  <a:path w="34" h="18">
                    <a:moveTo>
                      <a:pt x="0" y="13"/>
                    </a:moveTo>
                    <a:lnTo>
                      <a:pt x="11" y="17"/>
                    </a:lnTo>
                    <a:lnTo>
                      <a:pt x="33" y="3"/>
                    </a:lnTo>
                    <a:lnTo>
                      <a:pt x="14" y="0"/>
                    </a:lnTo>
                    <a:lnTo>
                      <a:pt x="0" y="13"/>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84" name="Freeform 560">
                <a:extLst>
                  <a:ext uri="{FF2B5EF4-FFF2-40B4-BE49-F238E27FC236}">
                    <a16:creationId xmlns:a16="http://schemas.microsoft.com/office/drawing/2014/main" id="{BF26BB5A-3248-ADB5-D0B9-F8CC341A2B5B}"/>
                  </a:ext>
                </a:extLst>
              </p:cNvPr>
              <p:cNvSpPr>
                <a:spLocks/>
              </p:cNvSpPr>
              <p:nvPr/>
            </p:nvSpPr>
            <p:spPr bwMode="auto">
              <a:xfrm>
                <a:off x="2276" y="3211"/>
                <a:ext cx="20" cy="20"/>
              </a:xfrm>
              <a:custGeom>
                <a:avLst/>
                <a:gdLst>
                  <a:gd name="T0" fmla="*/ 21 w 22"/>
                  <a:gd name="T1" fmla="*/ 10 h 21"/>
                  <a:gd name="T2" fmla="*/ 7 w 22"/>
                  <a:gd name="T3" fmla="*/ 0 h 21"/>
                  <a:gd name="T4" fmla="*/ 0 w 22"/>
                  <a:gd name="T5" fmla="*/ 11 h 21"/>
                  <a:gd name="T6" fmla="*/ 10 w 22"/>
                  <a:gd name="T7" fmla="*/ 20 h 21"/>
                  <a:gd name="T8" fmla="*/ 21 w 22"/>
                  <a:gd name="T9" fmla="*/ 10 h 21"/>
                  <a:gd name="T10" fmla="*/ 0 60000 65536"/>
                  <a:gd name="T11" fmla="*/ 0 60000 65536"/>
                  <a:gd name="T12" fmla="*/ 0 60000 65536"/>
                  <a:gd name="T13" fmla="*/ 0 60000 65536"/>
                  <a:gd name="T14" fmla="*/ 0 60000 65536"/>
                  <a:gd name="T15" fmla="*/ 0 w 22"/>
                  <a:gd name="T16" fmla="*/ 0 h 21"/>
                  <a:gd name="T17" fmla="*/ 22 w 22"/>
                  <a:gd name="T18" fmla="*/ 21 h 21"/>
                </a:gdLst>
                <a:ahLst/>
                <a:cxnLst>
                  <a:cxn ang="T10">
                    <a:pos x="T0" y="T1"/>
                  </a:cxn>
                  <a:cxn ang="T11">
                    <a:pos x="T2" y="T3"/>
                  </a:cxn>
                  <a:cxn ang="T12">
                    <a:pos x="T4" y="T5"/>
                  </a:cxn>
                  <a:cxn ang="T13">
                    <a:pos x="T6" y="T7"/>
                  </a:cxn>
                  <a:cxn ang="T14">
                    <a:pos x="T8" y="T9"/>
                  </a:cxn>
                </a:cxnLst>
                <a:rect l="T15" t="T16" r="T17" b="T18"/>
                <a:pathLst>
                  <a:path w="22" h="21">
                    <a:moveTo>
                      <a:pt x="21" y="10"/>
                    </a:moveTo>
                    <a:lnTo>
                      <a:pt x="7" y="0"/>
                    </a:lnTo>
                    <a:lnTo>
                      <a:pt x="0" y="11"/>
                    </a:lnTo>
                    <a:lnTo>
                      <a:pt x="10" y="20"/>
                    </a:lnTo>
                    <a:lnTo>
                      <a:pt x="21" y="10"/>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85" name="Freeform 561">
                <a:extLst>
                  <a:ext uri="{FF2B5EF4-FFF2-40B4-BE49-F238E27FC236}">
                    <a16:creationId xmlns:a16="http://schemas.microsoft.com/office/drawing/2014/main" id="{832921B7-7D4A-D59B-7213-5C769D38E01B}"/>
                  </a:ext>
                </a:extLst>
              </p:cNvPr>
              <p:cNvSpPr>
                <a:spLocks/>
              </p:cNvSpPr>
              <p:nvPr/>
            </p:nvSpPr>
            <p:spPr bwMode="auto">
              <a:xfrm>
                <a:off x="2300" y="3126"/>
                <a:ext cx="112" cy="67"/>
              </a:xfrm>
              <a:custGeom>
                <a:avLst/>
                <a:gdLst>
                  <a:gd name="T0" fmla="*/ 121 w 122"/>
                  <a:gd name="T1" fmla="*/ 13 h 70"/>
                  <a:gd name="T2" fmla="*/ 95 w 122"/>
                  <a:gd name="T3" fmla="*/ 0 h 70"/>
                  <a:gd name="T4" fmla="*/ 0 w 122"/>
                  <a:gd name="T5" fmla="*/ 55 h 70"/>
                  <a:gd name="T6" fmla="*/ 25 w 122"/>
                  <a:gd name="T7" fmla="*/ 69 h 70"/>
                  <a:gd name="T8" fmla="*/ 121 w 122"/>
                  <a:gd name="T9" fmla="*/ 13 h 70"/>
                  <a:gd name="T10" fmla="*/ 0 60000 65536"/>
                  <a:gd name="T11" fmla="*/ 0 60000 65536"/>
                  <a:gd name="T12" fmla="*/ 0 60000 65536"/>
                  <a:gd name="T13" fmla="*/ 0 60000 65536"/>
                  <a:gd name="T14" fmla="*/ 0 60000 65536"/>
                  <a:gd name="T15" fmla="*/ 0 w 122"/>
                  <a:gd name="T16" fmla="*/ 0 h 70"/>
                  <a:gd name="T17" fmla="*/ 122 w 122"/>
                  <a:gd name="T18" fmla="*/ 70 h 70"/>
                </a:gdLst>
                <a:ahLst/>
                <a:cxnLst>
                  <a:cxn ang="T10">
                    <a:pos x="T0" y="T1"/>
                  </a:cxn>
                  <a:cxn ang="T11">
                    <a:pos x="T2" y="T3"/>
                  </a:cxn>
                  <a:cxn ang="T12">
                    <a:pos x="T4" y="T5"/>
                  </a:cxn>
                  <a:cxn ang="T13">
                    <a:pos x="T6" y="T7"/>
                  </a:cxn>
                  <a:cxn ang="T14">
                    <a:pos x="T8" y="T9"/>
                  </a:cxn>
                </a:cxnLst>
                <a:rect l="T15" t="T16" r="T17" b="T18"/>
                <a:pathLst>
                  <a:path w="122" h="70">
                    <a:moveTo>
                      <a:pt x="121" y="13"/>
                    </a:moveTo>
                    <a:lnTo>
                      <a:pt x="95" y="0"/>
                    </a:lnTo>
                    <a:lnTo>
                      <a:pt x="0" y="55"/>
                    </a:lnTo>
                    <a:lnTo>
                      <a:pt x="25" y="69"/>
                    </a:lnTo>
                    <a:lnTo>
                      <a:pt x="121" y="13"/>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86" name="Freeform 562">
                <a:extLst>
                  <a:ext uri="{FF2B5EF4-FFF2-40B4-BE49-F238E27FC236}">
                    <a16:creationId xmlns:a16="http://schemas.microsoft.com/office/drawing/2014/main" id="{F45143BA-C24D-EFC6-C76F-352DCEB2CAE6}"/>
                  </a:ext>
                </a:extLst>
              </p:cNvPr>
              <p:cNvSpPr>
                <a:spLocks/>
              </p:cNvSpPr>
              <p:nvPr/>
            </p:nvSpPr>
            <p:spPr bwMode="auto">
              <a:xfrm>
                <a:off x="2323" y="3139"/>
                <a:ext cx="89" cy="80"/>
              </a:xfrm>
              <a:custGeom>
                <a:avLst/>
                <a:gdLst>
                  <a:gd name="T0" fmla="*/ 96 w 97"/>
                  <a:gd name="T1" fmla="*/ 0 h 84"/>
                  <a:gd name="T2" fmla="*/ 0 w 97"/>
                  <a:gd name="T3" fmla="*/ 54 h 84"/>
                  <a:gd name="T4" fmla="*/ 0 w 97"/>
                  <a:gd name="T5" fmla="*/ 83 h 84"/>
                  <a:gd name="T6" fmla="*/ 96 w 97"/>
                  <a:gd name="T7" fmla="*/ 28 h 84"/>
                  <a:gd name="T8" fmla="*/ 96 w 97"/>
                  <a:gd name="T9" fmla="*/ 0 h 84"/>
                  <a:gd name="T10" fmla="*/ 0 60000 65536"/>
                  <a:gd name="T11" fmla="*/ 0 60000 65536"/>
                  <a:gd name="T12" fmla="*/ 0 60000 65536"/>
                  <a:gd name="T13" fmla="*/ 0 60000 65536"/>
                  <a:gd name="T14" fmla="*/ 0 60000 65536"/>
                  <a:gd name="T15" fmla="*/ 0 w 97"/>
                  <a:gd name="T16" fmla="*/ 0 h 84"/>
                  <a:gd name="T17" fmla="*/ 97 w 97"/>
                  <a:gd name="T18" fmla="*/ 84 h 84"/>
                </a:gdLst>
                <a:ahLst/>
                <a:cxnLst>
                  <a:cxn ang="T10">
                    <a:pos x="T0" y="T1"/>
                  </a:cxn>
                  <a:cxn ang="T11">
                    <a:pos x="T2" y="T3"/>
                  </a:cxn>
                  <a:cxn ang="T12">
                    <a:pos x="T4" y="T5"/>
                  </a:cxn>
                  <a:cxn ang="T13">
                    <a:pos x="T6" y="T7"/>
                  </a:cxn>
                  <a:cxn ang="T14">
                    <a:pos x="T8" y="T9"/>
                  </a:cxn>
                </a:cxnLst>
                <a:rect l="T15" t="T16" r="T17" b="T18"/>
                <a:pathLst>
                  <a:path w="97" h="84">
                    <a:moveTo>
                      <a:pt x="96" y="0"/>
                    </a:moveTo>
                    <a:lnTo>
                      <a:pt x="0" y="54"/>
                    </a:lnTo>
                    <a:lnTo>
                      <a:pt x="0" y="83"/>
                    </a:lnTo>
                    <a:lnTo>
                      <a:pt x="96" y="28"/>
                    </a:lnTo>
                    <a:lnTo>
                      <a:pt x="96"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87" name="Freeform 563">
                <a:extLst>
                  <a:ext uri="{FF2B5EF4-FFF2-40B4-BE49-F238E27FC236}">
                    <a16:creationId xmlns:a16="http://schemas.microsoft.com/office/drawing/2014/main" id="{ACC21160-E6C5-9EA8-959D-9EE7F171E8B4}"/>
                  </a:ext>
                </a:extLst>
              </p:cNvPr>
              <p:cNvSpPr>
                <a:spLocks/>
              </p:cNvSpPr>
              <p:nvPr/>
            </p:nvSpPr>
            <p:spPr bwMode="auto">
              <a:xfrm>
                <a:off x="2300" y="3178"/>
                <a:ext cx="24" cy="41"/>
              </a:xfrm>
              <a:custGeom>
                <a:avLst/>
                <a:gdLst>
                  <a:gd name="T0" fmla="*/ 25 w 26"/>
                  <a:gd name="T1" fmla="*/ 13 h 43"/>
                  <a:gd name="T2" fmla="*/ 0 w 26"/>
                  <a:gd name="T3" fmla="*/ 0 h 43"/>
                  <a:gd name="T4" fmla="*/ 0 w 26"/>
                  <a:gd name="T5" fmla="*/ 28 h 43"/>
                  <a:gd name="T6" fmla="*/ 25 w 26"/>
                  <a:gd name="T7" fmla="*/ 42 h 43"/>
                  <a:gd name="T8" fmla="*/ 25 w 26"/>
                  <a:gd name="T9" fmla="*/ 13 h 43"/>
                  <a:gd name="T10" fmla="*/ 0 60000 65536"/>
                  <a:gd name="T11" fmla="*/ 0 60000 65536"/>
                  <a:gd name="T12" fmla="*/ 0 60000 65536"/>
                  <a:gd name="T13" fmla="*/ 0 60000 65536"/>
                  <a:gd name="T14" fmla="*/ 0 60000 65536"/>
                  <a:gd name="T15" fmla="*/ 0 w 26"/>
                  <a:gd name="T16" fmla="*/ 0 h 43"/>
                  <a:gd name="T17" fmla="*/ 26 w 26"/>
                  <a:gd name="T18" fmla="*/ 43 h 43"/>
                </a:gdLst>
                <a:ahLst/>
                <a:cxnLst>
                  <a:cxn ang="T10">
                    <a:pos x="T0" y="T1"/>
                  </a:cxn>
                  <a:cxn ang="T11">
                    <a:pos x="T2" y="T3"/>
                  </a:cxn>
                  <a:cxn ang="T12">
                    <a:pos x="T4" y="T5"/>
                  </a:cxn>
                  <a:cxn ang="T13">
                    <a:pos x="T6" y="T7"/>
                  </a:cxn>
                  <a:cxn ang="T14">
                    <a:pos x="T8" y="T9"/>
                  </a:cxn>
                </a:cxnLst>
                <a:rect l="T15" t="T16" r="T17" b="T18"/>
                <a:pathLst>
                  <a:path w="26" h="43">
                    <a:moveTo>
                      <a:pt x="25" y="13"/>
                    </a:moveTo>
                    <a:lnTo>
                      <a:pt x="0" y="0"/>
                    </a:lnTo>
                    <a:lnTo>
                      <a:pt x="0" y="28"/>
                    </a:lnTo>
                    <a:lnTo>
                      <a:pt x="25" y="42"/>
                    </a:lnTo>
                    <a:lnTo>
                      <a:pt x="25" y="13"/>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88" name="Freeform 564">
                <a:extLst>
                  <a:ext uri="{FF2B5EF4-FFF2-40B4-BE49-F238E27FC236}">
                    <a16:creationId xmlns:a16="http://schemas.microsoft.com/office/drawing/2014/main" id="{E5026BA5-6711-5FB5-EDB7-448368BCC4E3}"/>
                  </a:ext>
                </a:extLst>
              </p:cNvPr>
              <p:cNvSpPr>
                <a:spLocks/>
              </p:cNvSpPr>
              <p:nvPr/>
            </p:nvSpPr>
            <p:spPr bwMode="auto">
              <a:xfrm>
                <a:off x="2283" y="3194"/>
                <a:ext cx="32" cy="20"/>
              </a:xfrm>
              <a:custGeom>
                <a:avLst/>
                <a:gdLst>
                  <a:gd name="T0" fmla="*/ 11 w 35"/>
                  <a:gd name="T1" fmla="*/ 0 h 21"/>
                  <a:gd name="T2" fmla="*/ 0 w 35"/>
                  <a:gd name="T3" fmla="*/ 6 h 21"/>
                  <a:gd name="T4" fmla="*/ 21 w 35"/>
                  <a:gd name="T5" fmla="*/ 20 h 21"/>
                  <a:gd name="T6" fmla="*/ 34 w 35"/>
                  <a:gd name="T7" fmla="*/ 13 h 21"/>
                  <a:gd name="T8" fmla="*/ 11 w 35"/>
                  <a:gd name="T9" fmla="*/ 0 h 21"/>
                  <a:gd name="T10" fmla="*/ 0 60000 65536"/>
                  <a:gd name="T11" fmla="*/ 0 60000 65536"/>
                  <a:gd name="T12" fmla="*/ 0 60000 65536"/>
                  <a:gd name="T13" fmla="*/ 0 60000 65536"/>
                  <a:gd name="T14" fmla="*/ 0 60000 65536"/>
                  <a:gd name="T15" fmla="*/ 0 w 35"/>
                  <a:gd name="T16" fmla="*/ 0 h 21"/>
                  <a:gd name="T17" fmla="*/ 35 w 35"/>
                  <a:gd name="T18" fmla="*/ 21 h 21"/>
                </a:gdLst>
                <a:ahLst/>
                <a:cxnLst>
                  <a:cxn ang="T10">
                    <a:pos x="T0" y="T1"/>
                  </a:cxn>
                  <a:cxn ang="T11">
                    <a:pos x="T2" y="T3"/>
                  </a:cxn>
                  <a:cxn ang="T12">
                    <a:pos x="T4" y="T5"/>
                  </a:cxn>
                  <a:cxn ang="T13">
                    <a:pos x="T6" y="T7"/>
                  </a:cxn>
                  <a:cxn ang="T14">
                    <a:pos x="T8" y="T9"/>
                  </a:cxn>
                </a:cxnLst>
                <a:rect l="T15" t="T16" r="T17" b="T18"/>
                <a:pathLst>
                  <a:path w="35" h="21">
                    <a:moveTo>
                      <a:pt x="11" y="0"/>
                    </a:moveTo>
                    <a:lnTo>
                      <a:pt x="0" y="6"/>
                    </a:lnTo>
                    <a:lnTo>
                      <a:pt x="21" y="20"/>
                    </a:lnTo>
                    <a:lnTo>
                      <a:pt x="34" y="13"/>
                    </a:lnTo>
                    <a:lnTo>
                      <a:pt x="11" y="0"/>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89" name="Freeform 565">
                <a:extLst>
                  <a:ext uri="{FF2B5EF4-FFF2-40B4-BE49-F238E27FC236}">
                    <a16:creationId xmlns:a16="http://schemas.microsoft.com/office/drawing/2014/main" id="{943F5A51-2A09-119D-343D-AB5BB19486B2}"/>
                  </a:ext>
                </a:extLst>
              </p:cNvPr>
              <p:cNvSpPr>
                <a:spLocks/>
              </p:cNvSpPr>
              <p:nvPr/>
            </p:nvSpPr>
            <p:spPr bwMode="auto">
              <a:xfrm>
                <a:off x="2303" y="3206"/>
                <a:ext cx="16" cy="32"/>
              </a:xfrm>
              <a:custGeom>
                <a:avLst/>
                <a:gdLst>
                  <a:gd name="T0" fmla="*/ 16 w 17"/>
                  <a:gd name="T1" fmla="*/ 25 h 34"/>
                  <a:gd name="T2" fmla="*/ 0 w 17"/>
                  <a:gd name="T3" fmla="*/ 33 h 34"/>
                  <a:gd name="T4" fmla="*/ 0 w 17"/>
                  <a:gd name="T5" fmla="*/ 6 h 34"/>
                  <a:gd name="T6" fmla="*/ 16 w 17"/>
                  <a:gd name="T7" fmla="*/ 0 h 34"/>
                  <a:gd name="T8" fmla="*/ 16 w 17"/>
                  <a:gd name="T9" fmla="*/ 25 h 34"/>
                  <a:gd name="T10" fmla="*/ 0 60000 65536"/>
                  <a:gd name="T11" fmla="*/ 0 60000 65536"/>
                  <a:gd name="T12" fmla="*/ 0 60000 65536"/>
                  <a:gd name="T13" fmla="*/ 0 60000 65536"/>
                  <a:gd name="T14" fmla="*/ 0 60000 65536"/>
                  <a:gd name="T15" fmla="*/ 0 w 17"/>
                  <a:gd name="T16" fmla="*/ 0 h 34"/>
                  <a:gd name="T17" fmla="*/ 17 w 17"/>
                  <a:gd name="T18" fmla="*/ 34 h 34"/>
                </a:gdLst>
                <a:ahLst/>
                <a:cxnLst>
                  <a:cxn ang="T10">
                    <a:pos x="T0" y="T1"/>
                  </a:cxn>
                  <a:cxn ang="T11">
                    <a:pos x="T2" y="T3"/>
                  </a:cxn>
                  <a:cxn ang="T12">
                    <a:pos x="T4" y="T5"/>
                  </a:cxn>
                  <a:cxn ang="T13">
                    <a:pos x="T6" y="T7"/>
                  </a:cxn>
                  <a:cxn ang="T14">
                    <a:pos x="T8" y="T9"/>
                  </a:cxn>
                </a:cxnLst>
                <a:rect l="T15" t="T16" r="T17" b="T18"/>
                <a:pathLst>
                  <a:path w="17" h="34">
                    <a:moveTo>
                      <a:pt x="16" y="25"/>
                    </a:moveTo>
                    <a:lnTo>
                      <a:pt x="0" y="33"/>
                    </a:lnTo>
                    <a:lnTo>
                      <a:pt x="0" y="6"/>
                    </a:lnTo>
                    <a:lnTo>
                      <a:pt x="16" y="0"/>
                    </a:lnTo>
                    <a:lnTo>
                      <a:pt x="16" y="25"/>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90" name="Freeform 566">
                <a:extLst>
                  <a:ext uri="{FF2B5EF4-FFF2-40B4-BE49-F238E27FC236}">
                    <a16:creationId xmlns:a16="http://schemas.microsoft.com/office/drawing/2014/main" id="{A336B201-8DC6-F3DF-E195-484BA9CD46DF}"/>
                  </a:ext>
                </a:extLst>
              </p:cNvPr>
              <p:cNvSpPr>
                <a:spLocks/>
              </p:cNvSpPr>
              <p:nvPr/>
            </p:nvSpPr>
            <p:spPr bwMode="auto">
              <a:xfrm>
                <a:off x="2373" y="3169"/>
                <a:ext cx="113" cy="68"/>
              </a:xfrm>
              <a:custGeom>
                <a:avLst/>
                <a:gdLst>
                  <a:gd name="T0" fmla="*/ 122 w 123"/>
                  <a:gd name="T1" fmla="*/ 14 h 72"/>
                  <a:gd name="T2" fmla="*/ 97 w 123"/>
                  <a:gd name="T3" fmla="*/ 0 h 72"/>
                  <a:gd name="T4" fmla="*/ 0 w 123"/>
                  <a:gd name="T5" fmla="*/ 56 h 72"/>
                  <a:gd name="T6" fmla="*/ 24 w 123"/>
                  <a:gd name="T7" fmla="*/ 71 h 72"/>
                  <a:gd name="T8" fmla="*/ 122 w 123"/>
                  <a:gd name="T9" fmla="*/ 14 h 72"/>
                  <a:gd name="T10" fmla="*/ 0 60000 65536"/>
                  <a:gd name="T11" fmla="*/ 0 60000 65536"/>
                  <a:gd name="T12" fmla="*/ 0 60000 65536"/>
                  <a:gd name="T13" fmla="*/ 0 60000 65536"/>
                  <a:gd name="T14" fmla="*/ 0 60000 65536"/>
                  <a:gd name="T15" fmla="*/ 0 w 123"/>
                  <a:gd name="T16" fmla="*/ 0 h 72"/>
                  <a:gd name="T17" fmla="*/ 123 w 123"/>
                  <a:gd name="T18" fmla="*/ 72 h 72"/>
                </a:gdLst>
                <a:ahLst/>
                <a:cxnLst>
                  <a:cxn ang="T10">
                    <a:pos x="T0" y="T1"/>
                  </a:cxn>
                  <a:cxn ang="T11">
                    <a:pos x="T2" y="T3"/>
                  </a:cxn>
                  <a:cxn ang="T12">
                    <a:pos x="T4" y="T5"/>
                  </a:cxn>
                  <a:cxn ang="T13">
                    <a:pos x="T6" y="T7"/>
                  </a:cxn>
                  <a:cxn ang="T14">
                    <a:pos x="T8" y="T9"/>
                  </a:cxn>
                </a:cxnLst>
                <a:rect l="T15" t="T16" r="T17" b="T18"/>
                <a:pathLst>
                  <a:path w="123" h="72">
                    <a:moveTo>
                      <a:pt x="122" y="14"/>
                    </a:moveTo>
                    <a:lnTo>
                      <a:pt x="97" y="0"/>
                    </a:lnTo>
                    <a:lnTo>
                      <a:pt x="0" y="56"/>
                    </a:lnTo>
                    <a:lnTo>
                      <a:pt x="24" y="71"/>
                    </a:lnTo>
                    <a:lnTo>
                      <a:pt x="122"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91" name="Freeform 567">
                <a:extLst>
                  <a:ext uri="{FF2B5EF4-FFF2-40B4-BE49-F238E27FC236}">
                    <a16:creationId xmlns:a16="http://schemas.microsoft.com/office/drawing/2014/main" id="{4198A247-8728-CED7-1CCE-37F1A03DDBBE}"/>
                  </a:ext>
                </a:extLst>
              </p:cNvPr>
              <p:cNvSpPr>
                <a:spLocks/>
              </p:cNvSpPr>
              <p:nvPr/>
            </p:nvSpPr>
            <p:spPr bwMode="auto">
              <a:xfrm>
                <a:off x="2373" y="3222"/>
                <a:ext cx="24" cy="42"/>
              </a:xfrm>
              <a:custGeom>
                <a:avLst/>
                <a:gdLst>
                  <a:gd name="T0" fmla="*/ 25 w 26"/>
                  <a:gd name="T1" fmla="*/ 14 h 44"/>
                  <a:gd name="T2" fmla="*/ 0 w 26"/>
                  <a:gd name="T3" fmla="*/ 0 h 44"/>
                  <a:gd name="T4" fmla="*/ 0 w 26"/>
                  <a:gd name="T5" fmla="*/ 28 h 44"/>
                  <a:gd name="T6" fmla="*/ 25 w 26"/>
                  <a:gd name="T7" fmla="*/ 43 h 44"/>
                  <a:gd name="T8" fmla="*/ 25 w 26"/>
                  <a:gd name="T9" fmla="*/ 14 h 44"/>
                  <a:gd name="T10" fmla="*/ 0 60000 65536"/>
                  <a:gd name="T11" fmla="*/ 0 60000 65536"/>
                  <a:gd name="T12" fmla="*/ 0 60000 65536"/>
                  <a:gd name="T13" fmla="*/ 0 60000 65536"/>
                  <a:gd name="T14" fmla="*/ 0 60000 65536"/>
                  <a:gd name="T15" fmla="*/ 0 w 26"/>
                  <a:gd name="T16" fmla="*/ 0 h 44"/>
                  <a:gd name="T17" fmla="*/ 26 w 26"/>
                  <a:gd name="T18" fmla="*/ 44 h 44"/>
                </a:gdLst>
                <a:ahLst/>
                <a:cxnLst>
                  <a:cxn ang="T10">
                    <a:pos x="T0" y="T1"/>
                  </a:cxn>
                  <a:cxn ang="T11">
                    <a:pos x="T2" y="T3"/>
                  </a:cxn>
                  <a:cxn ang="T12">
                    <a:pos x="T4" y="T5"/>
                  </a:cxn>
                  <a:cxn ang="T13">
                    <a:pos x="T6" y="T7"/>
                  </a:cxn>
                  <a:cxn ang="T14">
                    <a:pos x="T8" y="T9"/>
                  </a:cxn>
                </a:cxnLst>
                <a:rect l="T15" t="T16" r="T17" b="T18"/>
                <a:pathLst>
                  <a:path w="26" h="44">
                    <a:moveTo>
                      <a:pt x="25" y="14"/>
                    </a:moveTo>
                    <a:lnTo>
                      <a:pt x="0" y="0"/>
                    </a:lnTo>
                    <a:lnTo>
                      <a:pt x="0" y="28"/>
                    </a:lnTo>
                    <a:lnTo>
                      <a:pt x="25" y="43"/>
                    </a:lnTo>
                    <a:lnTo>
                      <a:pt x="25" y="14"/>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292" name="Freeform 568">
                <a:extLst>
                  <a:ext uri="{FF2B5EF4-FFF2-40B4-BE49-F238E27FC236}">
                    <a16:creationId xmlns:a16="http://schemas.microsoft.com/office/drawing/2014/main" id="{4CA9B3D5-FF11-2F27-CFA3-6947D3B16D47}"/>
                  </a:ext>
                </a:extLst>
              </p:cNvPr>
              <p:cNvSpPr>
                <a:spLocks/>
              </p:cNvSpPr>
              <p:nvPr/>
            </p:nvSpPr>
            <p:spPr bwMode="auto">
              <a:xfrm>
                <a:off x="2396" y="3183"/>
                <a:ext cx="90" cy="81"/>
              </a:xfrm>
              <a:custGeom>
                <a:avLst/>
                <a:gdLst>
                  <a:gd name="T0" fmla="*/ 97 w 98"/>
                  <a:gd name="T1" fmla="*/ 0 h 85"/>
                  <a:gd name="T2" fmla="*/ 0 w 98"/>
                  <a:gd name="T3" fmla="*/ 55 h 85"/>
                  <a:gd name="T4" fmla="*/ 0 w 98"/>
                  <a:gd name="T5" fmla="*/ 84 h 85"/>
                  <a:gd name="T6" fmla="*/ 97 w 98"/>
                  <a:gd name="T7" fmla="*/ 28 h 85"/>
                  <a:gd name="T8" fmla="*/ 97 w 98"/>
                  <a:gd name="T9" fmla="*/ 0 h 85"/>
                  <a:gd name="T10" fmla="*/ 0 60000 65536"/>
                  <a:gd name="T11" fmla="*/ 0 60000 65536"/>
                  <a:gd name="T12" fmla="*/ 0 60000 65536"/>
                  <a:gd name="T13" fmla="*/ 0 60000 65536"/>
                  <a:gd name="T14" fmla="*/ 0 60000 65536"/>
                  <a:gd name="T15" fmla="*/ 0 w 98"/>
                  <a:gd name="T16" fmla="*/ 0 h 85"/>
                  <a:gd name="T17" fmla="*/ 98 w 98"/>
                  <a:gd name="T18" fmla="*/ 85 h 85"/>
                </a:gdLst>
                <a:ahLst/>
                <a:cxnLst>
                  <a:cxn ang="T10">
                    <a:pos x="T0" y="T1"/>
                  </a:cxn>
                  <a:cxn ang="T11">
                    <a:pos x="T2" y="T3"/>
                  </a:cxn>
                  <a:cxn ang="T12">
                    <a:pos x="T4" y="T5"/>
                  </a:cxn>
                  <a:cxn ang="T13">
                    <a:pos x="T6" y="T7"/>
                  </a:cxn>
                  <a:cxn ang="T14">
                    <a:pos x="T8" y="T9"/>
                  </a:cxn>
                </a:cxnLst>
                <a:rect l="T15" t="T16" r="T17" b="T18"/>
                <a:pathLst>
                  <a:path w="98" h="85">
                    <a:moveTo>
                      <a:pt x="97" y="0"/>
                    </a:moveTo>
                    <a:lnTo>
                      <a:pt x="0" y="55"/>
                    </a:lnTo>
                    <a:lnTo>
                      <a:pt x="0" y="84"/>
                    </a:lnTo>
                    <a:lnTo>
                      <a:pt x="97" y="28"/>
                    </a:lnTo>
                    <a:lnTo>
                      <a:pt x="97"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grpSp>
          <p:nvGrpSpPr>
            <p:cNvPr id="23605" name="Group 569">
              <a:extLst>
                <a:ext uri="{FF2B5EF4-FFF2-40B4-BE49-F238E27FC236}">
                  <a16:creationId xmlns:a16="http://schemas.microsoft.com/office/drawing/2014/main" id="{68D6366D-17DD-5E4D-AFE3-0C75624477F5}"/>
                </a:ext>
              </a:extLst>
            </p:cNvPr>
            <p:cNvGrpSpPr>
              <a:grpSpLocks/>
            </p:cNvGrpSpPr>
            <p:nvPr/>
          </p:nvGrpSpPr>
          <p:grpSpPr bwMode="auto">
            <a:xfrm>
              <a:off x="3976" y="2493"/>
              <a:ext cx="315" cy="115"/>
              <a:chOff x="2232" y="2859"/>
              <a:chExt cx="504" cy="405"/>
            </a:xfrm>
          </p:grpSpPr>
          <p:sp>
            <p:nvSpPr>
              <p:cNvPr id="24044" name="Line 570">
                <a:extLst>
                  <a:ext uri="{FF2B5EF4-FFF2-40B4-BE49-F238E27FC236}">
                    <a16:creationId xmlns:a16="http://schemas.microsoft.com/office/drawing/2014/main" id="{93848910-41CE-B8F4-38AC-D5DBDBB8A07F}"/>
                  </a:ext>
                </a:extLst>
              </p:cNvPr>
              <p:cNvSpPr>
                <a:spLocks noChangeShapeType="1"/>
              </p:cNvSpPr>
              <p:nvPr/>
            </p:nvSpPr>
            <p:spPr bwMode="auto">
              <a:xfrm flipV="1">
                <a:off x="2713" y="3071"/>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45" name="Freeform 571">
                <a:extLst>
                  <a:ext uri="{FF2B5EF4-FFF2-40B4-BE49-F238E27FC236}">
                    <a16:creationId xmlns:a16="http://schemas.microsoft.com/office/drawing/2014/main" id="{F40D2B99-FA56-E37B-90CB-0FFF4A68ED5E}"/>
                  </a:ext>
                </a:extLst>
              </p:cNvPr>
              <p:cNvSpPr>
                <a:spLocks/>
              </p:cNvSpPr>
              <p:nvPr/>
            </p:nvSpPr>
            <p:spPr bwMode="auto">
              <a:xfrm>
                <a:off x="2582" y="3050"/>
                <a:ext cx="24" cy="42"/>
              </a:xfrm>
              <a:custGeom>
                <a:avLst/>
                <a:gdLst>
                  <a:gd name="T0" fmla="*/ 25 w 26"/>
                  <a:gd name="T1" fmla="*/ 13 h 44"/>
                  <a:gd name="T2" fmla="*/ 0 w 26"/>
                  <a:gd name="T3" fmla="*/ 0 h 44"/>
                  <a:gd name="T4" fmla="*/ 0 w 26"/>
                  <a:gd name="T5" fmla="*/ 28 h 44"/>
                  <a:gd name="T6" fmla="*/ 25 w 26"/>
                  <a:gd name="T7" fmla="*/ 43 h 44"/>
                  <a:gd name="T8" fmla="*/ 25 w 26"/>
                  <a:gd name="T9" fmla="*/ 13 h 44"/>
                  <a:gd name="T10" fmla="*/ 0 60000 65536"/>
                  <a:gd name="T11" fmla="*/ 0 60000 65536"/>
                  <a:gd name="T12" fmla="*/ 0 60000 65536"/>
                  <a:gd name="T13" fmla="*/ 0 60000 65536"/>
                  <a:gd name="T14" fmla="*/ 0 60000 65536"/>
                  <a:gd name="T15" fmla="*/ 0 w 26"/>
                  <a:gd name="T16" fmla="*/ 0 h 44"/>
                  <a:gd name="T17" fmla="*/ 26 w 26"/>
                  <a:gd name="T18" fmla="*/ 44 h 44"/>
                </a:gdLst>
                <a:ahLst/>
                <a:cxnLst>
                  <a:cxn ang="T10">
                    <a:pos x="T0" y="T1"/>
                  </a:cxn>
                  <a:cxn ang="T11">
                    <a:pos x="T2" y="T3"/>
                  </a:cxn>
                  <a:cxn ang="T12">
                    <a:pos x="T4" y="T5"/>
                  </a:cxn>
                  <a:cxn ang="T13">
                    <a:pos x="T6" y="T7"/>
                  </a:cxn>
                  <a:cxn ang="T14">
                    <a:pos x="T8" y="T9"/>
                  </a:cxn>
                </a:cxnLst>
                <a:rect l="T15" t="T16" r="T17" b="T18"/>
                <a:pathLst>
                  <a:path w="26" h="44">
                    <a:moveTo>
                      <a:pt x="25" y="13"/>
                    </a:moveTo>
                    <a:lnTo>
                      <a:pt x="0" y="0"/>
                    </a:lnTo>
                    <a:lnTo>
                      <a:pt x="0" y="28"/>
                    </a:lnTo>
                    <a:lnTo>
                      <a:pt x="25" y="43"/>
                    </a:lnTo>
                    <a:lnTo>
                      <a:pt x="25" y="13"/>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46" name="Freeform 572">
                <a:extLst>
                  <a:ext uri="{FF2B5EF4-FFF2-40B4-BE49-F238E27FC236}">
                    <a16:creationId xmlns:a16="http://schemas.microsoft.com/office/drawing/2014/main" id="{3D0EA5F3-9677-39C9-3B69-117B03E6A901}"/>
                  </a:ext>
                </a:extLst>
              </p:cNvPr>
              <p:cNvSpPr>
                <a:spLocks/>
              </p:cNvSpPr>
              <p:nvPr/>
            </p:nvSpPr>
            <p:spPr bwMode="auto">
              <a:xfrm>
                <a:off x="2605" y="3010"/>
                <a:ext cx="89" cy="82"/>
              </a:xfrm>
              <a:custGeom>
                <a:avLst/>
                <a:gdLst>
                  <a:gd name="T0" fmla="*/ 96 w 97"/>
                  <a:gd name="T1" fmla="*/ 0 h 86"/>
                  <a:gd name="T2" fmla="*/ 0 w 97"/>
                  <a:gd name="T3" fmla="*/ 55 h 86"/>
                  <a:gd name="T4" fmla="*/ 0 w 97"/>
                  <a:gd name="T5" fmla="*/ 85 h 86"/>
                  <a:gd name="T6" fmla="*/ 96 w 97"/>
                  <a:gd name="T7" fmla="*/ 29 h 86"/>
                  <a:gd name="T8" fmla="*/ 96 w 97"/>
                  <a:gd name="T9" fmla="*/ 0 h 86"/>
                  <a:gd name="T10" fmla="*/ 0 60000 65536"/>
                  <a:gd name="T11" fmla="*/ 0 60000 65536"/>
                  <a:gd name="T12" fmla="*/ 0 60000 65536"/>
                  <a:gd name="T13" fmla="*/ 0 60000 65536"/>
                  <a:gd name="T14" fmla="*/ 0 60000 65536"/>
                  <a:gd name="T15" fmla="*/ 0 w 97"/>
                  <a:gd name="T16" fmla="*/ 0 h 86"/>
                  <a:gd name="T17" fmla="*/ 97 w 97"/>
                  <a:gd name="T18" fmla="*/ 86 h 86"/>
                </a:gdLst>
                <a:ahLst/>
                <a:cxnLst>
                  <a:cxn ang="T10">
                    <a:pos x="T0" y="T1"/>
                  </a:cxn>
                  <a:cxn ang="T11">
                    <a:pos x="T2" y="T3"/>
                  </a:cxn>
                  <a:cxn ang="T12">
                    <a:pos x="T4" y="T5"/>
                  </a:cxn>
                  <a:cxn ang="T13">
                    <a:pos x="T6" y="T7"/>
                  </a:cxn>
                  <a:cxn ang="T14">
                    <a:pos x="T8" y="T9"/>
                  </a:cxn>
                </a:cxnLst>
                <a:rect l="T15" t="T16" r="T17" b="T18"/>
                <a:pathLst>
                  <a:path w="97" h="86">
                    <a:moveTo>
                      <a:pt x="96" y="0"/>
                    </a:moveTo>
                    <a:lnTo>
                      <a:pt x="0" y="55"/>
                    </a:lnTo>
                    <a:lnTo>
                      <a:pt x="0" y="85"/>
                    </a:lnTo>
                    <a:lnTo>
                      <a:pt x="96" y="29"/>
                    </a:lnTo>
                    <a:lnTo>
                      <a:pt x="96"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47" name="Line 573">
                <a:extLst>
                  <a:ext uri="{FF2B5EF4-FFF2-40B4-BE49-F238E27FC236}">
                    <a16:creationId xmlns:a16="http://schemas.microsoft.com/office/drawing/2014/main" id="{46711F83-C5F8-C9BF-4C25-9F9E6342C298}"/>
                  </a:ext>
                </a:extLst>
              </p:cNvPr>
              <p:cNvSpPr>
                <a:spLocks noChangeShapeType="1"/>
              </p:cNvSpPr>
              <p:nvPr/>
            </p:nvSpPr>
            <p:spPr bwMode="auto">
              <a:xfrm flipV="1">
                <a:off x="2674" y="3046"/>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48" name="Freeform 574">
                <a:extLst>
                  <a:ext uri="{FF2B5EF4-FFF2-40B4-BE49-F238E27FC236}">
                    <a16:creationId xmlns:a16="http://schemas.microsoft.com/office/drawing/2014/main" id="{3C49710C-BB76-FDAB-6AB1-BA7D4BF5D3E6}"/>
                  </a:ext>
                </a:extLst>
              </p:cNvPr>
              <p:cNvSpPr>
                <a:spLocks/>
              </p:cNvSpPr>
              <p:nvPr/>
            </p:nvSpPr>
            <p:spPr bwMode="auto">
              <a:xfrm>
                <a:off x="2674" y="3052"/>
                <a:ext cx="15" cy="16"/>
              </a:xfrm>
              <a:custGeom>
                <a:avLst/>
                <a:gdLst>
                  <a:gd name="T0" fmla="*/ 3 w 17"/>
                  <a:gd name="T1" fmla="*/ 16 h 17"/>
                  <a:gd name="T2" fmla="*/ 0 w 17"/>
                  <a:gd name="T3" fmla="*/ 13 h 17"/>
                  <a:gd name="T4" fmla="*/ 0 w 17"/>
                  <a:gd name="T5" fmla="*/ 10 h 17"/>
                  <a:gd name="T6" fmla="*/ 0 w 17"/>
                  <a:gd name="T7" fmla="*/ 5 h 17"/>
                  <a:gd name="T8" fmla="*/ 0 w 17"/>
                  <a:gd name="T9" fmla="*/ 2 h 17"/>
                  <a:gd name="T10" fmla="*/ 3 w 17"/>
                  <a:gd name="T11" fmla="*/ 2 h 17"/>
                  <a:gd name="T12" fmla="*/ 6 w 17"/>
                  <a:gd name="T13" fmla="*/ 0 h 17"/>
                  <a:gd name="T14" fmla="*/ 9 w 17"/>
                  <a:gd name="T15" fmla="*/ 0 h 17"/>
                  <a:gd name="T16" fmla="*/ 12 w 17"/>
                  <a:gd name="T17" fmla="*/ 2 h 17"/>
                  <a:gd name="T18" fmla="*/ 16 w 17"/>
                  <a:gd name="T19" fmla="*/ 5 h 17"/>
                  <a:gd name="T20" fmla="*/ 12 w 17"/>
                  <a:gd name="T21" fmla="*/ 13 h 17"/>
                  <a:gd name="T22" fmla="*/ 9 w 17"/>
                  <a:gd name="T23" fmla="*/ 16 h 17"/>
                  <a:gd name="T24" fmla="*/ 6 w 17"/>
                  <a:gd name="T25" fmla="*/ 16 h 17"/>
                  <a:gd name="T26" fmla="*/ 3 w 17"/>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3" y="16"/>
                    </a:moveTo>
                    <a:lnTo>
                      <a:pt x="0" y="13"/>
                    </a:lnTo>
                    <a:lnTo>
                      <a:pt x="0" y="10"/>
                    </a:lnTo>
                    <a:lnTo>
                      <a:pt x="0" y="5"/>
                    </a:lnTo>
                    <a:lnTo>
                      <a:pt x="0" y="2"/>
                    </a:lnTo>
                    <a:lnTo>
                      <a:pt x="3" y="2"/>
                    </a:lnTo>
                    <a:lnTo>
                      <a:pt x="6" y="0"/>
                    </a:lnTo>
                    <a:lnTo>
                      <a:pt x="9" y="0"/>
                    </a:lnTo>
                    <a:lnTo>
                      <a:pt x="12" y="2"/>
                    </a:lnTo>
                    <a:lnTo>
                      <a:pt x="16" y="5"/>
                    </a:lnTo>
                    <a:lnTo>
                      <a:pt x="12" y="13"/>
                    </a:lnTo>
                    <a:lnTo>
                      <a:pt x="9" y="16"/>
                    </a:lnTo>
                    <a:lnTo>
                      <a:pt x="6" y="16"/>
                    </a:lnTo>
                    <a:lnTo>
                      <a:pt x="3"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49" name="Freeform 575">
                <a:extLst>
                  <a:ext uri="{FF2B5EF4-FFF2-40B4-BE49-F238E27FC236}">
                    <a16:creationId xmlns:a16="http://schemas.microsoft.com/office/drawing/2014/main" id="{AA26068B-ECDF-BB4E-2485-72C1B9EDEC8F}"/>
                  </a:ext>
                </a:extLst>
              </p:cNvPr>
              <p:cNvSpPr>
                <a:spLocks/>
              </p:cNvSpPr>
              <p:nvPr/>
            </p:nvSpPr>
            <p:spPr bwMode="auto">
              <a:xfrm>
                <a:off x="2674" y="3052"/>
                <a:ext cx="15" cy="16"/>
              </a:xfrm>
              <a:custGeom>
                <a:avLst/>
                <a:gdLst>
                  <a:gd name="T0" fmla="*/ 12 w 17"/>
                  <a:gd name="T1" fmla="*/ 12 h 17"/>
                  <a:gd name="T2" fmla="*/ 16 w 17"/>
                  <a:gd name="T3" fmla="*/ 3 h 17"/>
                  <a:gd name="T4" fmla="*/ 12 w 17"/>
                  <a:gd name="T5" fmla="*/ 0 h 17"/>
                  <a:gd name="T6" fmla="*/ 9 w 17"/>
                  <a:gd name="T7" fmla="*/ 3 h 17"/>
                  <a:gd name="T8" fmla="*/ 3 w 17"/>
                  <a:gd name="T9" fmla="*/ 6 h 17"/>
                  <a:gd name="T10" fmla="*/ 0 w 17"/>
                  <a:gd name="T11" fmla="*/ 12 h 17"/>
                  <a:gd name="T12" fmla="*/ 3 w 17"/>
                  <a:gd name="T13" fmla="*/ 16 h 17"/>
                  <a:gd name="T14" fmla="*/ 6 w 17"/>
                  <a:gd name="T15" fmla="*/ 16 h 17"/>
                  <a:gd name="T16" fmla="*/ 9 w 17"/>
                  <a:gd name="T17" fmla="*/ 16 h 17"/>
                  <a:gd name="T18" fmla="*/ 12 w 17"/>
                  <a:gd name="T19" fmla="*/ 1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2" y="12"/>
                    </a:moveTo>
                    <a:lnTo>
                      <a:pt x="16" y="3"/>
                    </a:lnTo>
                    <a:lnTo>
                      <a:pt x="12" y="0"/>
                    </a:lnTo>
                    <a:lnTo>
                      <a:pt x="9" y="3"/>
                    </a:lnTo>
                    <a:lnTo>
                      <a:pt x="3" y="6"/>
                    </a:lnTo>
                    <a:lnTo>
                      <a:pt x="0" y="12"/>
                    </a:lnTo>
                    <a:lnTo>
                      <a:pt x="3" y="16"/>
                    </a:lnTo>
                    <a:lnTo>
                      <a:pt x="6" y="16"/>
                    </a:lnTo>
                    <a:lnTo>
                      <a:pt x="9" y="16"/>
                    </a:lnTo>
                    <a:lnTo>
                      <a:pt x="12" y="12"/>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50" name="Freeform 576">
                <a:extLst>
                  <a:ext uri="{FF2B5EF4-FFF2-40B4-BE49-F238E27FC236}">
                    <a16:creationId xmlns:a16="http://schemas.microsoft.com/office/drawing/2014/main" id="{525101C0-E911-4D50-E6C2-D1590A9ACAE7}"/>
                  </a:ext>
                </a:extLst>
              </p:cNvPr>
              <p:cNvSpPr>
                <a:spLocks/>
              </p:cNvSpPr>
              <p:nvPr/>
            </p:nvSpPr>
            <p:spPr bwMode="auto">
              <a:xfrm>
                <a:off x="2622" y="3021"/>
                <a:ext cx="111" cy="67"/>
              </a:xfrm>
              <a:custGeom>
                <a:avLst/>
                <a:gdLst>
                  <a:gd name="T0" fmla="*/ 120 w 121"/>
                  <a:gd name="T1" fmla="*/ 14 h 71"/>
                  <a:gd name="T2" fmla="*/ 95 w 121"/>
                  <a:gd name="T3" fmla="*/ 0 h 71"/>
                  <a:gd name="T4" fmla="*/ 0 w 121"/>
                  <a:gd name="T5" fmla="*/ 55 h 71"/>
                  <a:gd name="T6" fmla="*/ 24 w 121"/>
                  <a:gd name="T7" fmla="*/ 70 h 71"/>
                  <a:gd name="T8" fmla="*/ 120 w 121"/>
                  <a:gd name="T9" fmla="*/ 14 h 71"/>
                  <a:gd name="T10" fmla="*/ 0 60000 65536"/>
                  <a:gd name="T11" fmla="*/ 0 60000 65536"/>
                  <a:gd name="T12" fmla="*/ 0 60000 65536"/>
                  <a:gd name="T13" fmla="*/ 0 60000 65536"/>
                  <a:gd name="T14" fmla="*/ 0 60000 65536"/>
                  <a:gd name="T15" fmla="*/ 0 w 121"/>
                  <a:gd name="T16" fmla="*/ 0 h 71"/>
                  <a:gd name="T17" fmla="*/ 121 w 121"/>
                  <a:gd name="T18" fmla="*/ 71 h 71"/>
                </a:gdLst>
                <a:ahLst/>
                <a:cxnLst>
                  <a:cxn ang="T10">
                    <a:pos x="T0" y="T1"/>
                  </a:cxn>
                  <a:cxn ang="T11">
                    <a:pos x="T2" y="T3"/>
                  </a:cxn>
                  <a:cxn ang="T12">
                    <a:pos x="T4" y="T5"/>
                  </a:cxn>
                  <a:cxn ang="T13">
                    <a:pos x="T6" y="T7"/>
                  </a:cxn>
                  <a:cxn ang="T14">
                    <a:pos x="T8" y="T9"/>
                  </a:cxn>
                </a:cxnLst>
                <a:rect l="T15" t="T16" r="T17" b="T18"/>
                <a:pathLst>
                  <a:path w="121" h="71">
                    <a:moveTo>
                      <a:pt x="120" y="14"/>
                    </a:moveTo>
                    <a:lnTo>
                      <a:pt x="95" y="0"/>
                    </a:lnTo>
                    <a:lnTo>
                      <a:pt x="0" y="55"/>
                    </a:lnTo>
                    <a:lnTo>
                      <a:pt x="24" y="70"/>
                    </a:lnTo>
                    <a:lnTo>
                      <a:pt x="120"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51" name="Freeform 577">
                <a:extLst>
                  <a:ext uri="{FF2B5EF4-FFF2-40B4-BE49-F238E27FC236}">
                    <a16:creationId xmlns:a16="http://schemas.microsoft.com/office/drawing/2014/main" id="{961C3D76-94D9-2FE6-5810-17BE08E41590}"/>
                  </a:ext>
                </a:extLst>
              </p:cNvPr>
              <p:cNvSpPr>
                <a:spLocks/>
              </p:cNvSpPr>
              <p:nvPr/>
            </p:nvSpPr>
            <p:spPr bwMode="auto">
              <a:xfrm>
                <a:off x="2644" y="3035"/>
                <a:ext cx="89" cy="81"/>
              </a:xfrm>
              <a:custGeom>
                <a:avLst/>
                <a:gdLst>
                  <a:gd name="T0" fmla="*/ 96 w 97"/>
                  <a:gd name="T1" fmla="*/ 0 h 85"/>
                  <a:gd name="T2" fmla="*/ 0 w 97"/>
                  <a:gd name="T3" fmla="*/ 55 h 85"/>
                  <a:gd name="T4" fmla="*/ 0 w 97"/>
                  <a:gd name="T5" fmla="*/ 84 h 85"/>
                  <a:gd name="T6" fmla="*/ 96 w 97"/>
                  <a:gd name="T7" fmla="*/ 28 h 85"/>
                  <a:gd name="T8" fmla="*/ 96 w 97"/>
                  <a:gd name="T9" fmla="*/ 0 h 85"/>
                  <a:gd name="T10" fmla="*/ 0 60000 65536"/>
                  <a:gd name="T11" fmla="*/ 0 60000 65536"/>
                  <a:gd name="T12" fmla="*/ 0 60000 65536"/>
                  <a:gd name="T13" fmla="*/ 0 60000 65536"/>
                  <a:gd name="T14" fmla="*/ 0 60000 65536"/>
                  <a:gd name="T15" fmla="*/ 0 w 97"/>
                  <a:gd name="T16" fmla="*/ 0 h 85"/>
                  <a:gd name="T17" fmla="*/ 97 w 97"/>
                  <a:gd name="T18" fmla="*/ 85 h 85"/>
                </a:gdLst>
                <a:ahLst/>
                <a:cxnLst>
                  <a:cxn ang="T10">
                    <a:pos x="T0" y="T1"/>
                  </a:cxn>
                  <a:cxn ang="T11">
                    <a:pos x="T2" y="T3"/>
                  </a:cxn>
                  <a:cxn ang="T12">
                    <a:pos x="T4" y="T5"/>
                  </a:cxn>
                  <a:cxn ang="T13">
                    <a:pos x="T6" y="T7"/>
                  </a:cxn>
                  <a:cxn ang="T14">
                    <a:pos x="T8" y="T9"/>
                  </a:cxn>
                </a:cxnLst>
                <a:rect l="T15" t="T16" r="T17" b="T18"/>
                <a:pathLst>
                  <a:path w="97" h="85">
                    <a:moveTo>
                      <a:pt x="96" y="0"/>
                    </a:moveTo>
                    <a:lnTo>
                      <a:pt x="0" y="55"/>
                    </a:lnTo>
                    <a:lnTo>
                      <a:pt x="0" y="84"/>
                    </a:lnTo>
                    <a:lnTo>
                      <a:pt x="96" y="28"/>
                    </a:lnTo>
                    <a:lnTo>
                      <a:pt x="96"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52" name="Freeform 578">
                <a:extLst>
                  <a:ext uri="{FF2B5EF4-FFF2-40B4-BE49-F238E27FC236}">
                    <a16:creationId xmlns:a16="http://schemas.microsoft.com/office/drawing/2014/main" id="{D6E0C621-0240-AB60-DE07-BD3990033358}"/>
                  </a:ext>
                </a:extLst>
              </p:cNvPr>
              <p:cNvSpPr>
                <a:spLocks/>
              </p:cNvSpPr>
              <p:nvPr/>
            </p:nvSpPr>
            <p:spPr bwMode="auto">
              <a:xfrm>
                <a:off x="2504" y="3003"/>
                <a:ext cx="24" cy="42"/>
              </a:xfrm>
              <a:custGeom>
                <a:avLst/>
                <a:gdLst>
                  <a:gd name="T0" fmla="*/ 25 w 26"/>
                  <a:gd name="T1" fmla="*/ 14 h 45"/>
                  <a:gd name="T2" fmla="*/ 0 w 26"/>
                  <a:gd name="T3" fmla="*/ 0 h 45"/>
                  <a:gd name="T4" fmla="*/ 0 w 26"/>
                  <a:gd name="T5" fmla="*/ 29 h 45"/>
                  <a:gd name="T6" fmla="*/ 25 w 26"/>
                  <a:gd name="T7" fmla="*/ 44 h 45"/>
                  <a:gd name="T8" fmla="*/ 25 w 26"/>
                  <a:gd name="T9" fmla="*/ 14 h 45"/>
                  <a:gd name="T10" fmla="*/ 0 60000 65536"/>
                  <a:gd name="T11" fmla="*/ 0 60000 65536"/>
                  <a:gd name="T12" fmla="*/ 0 60000 65536"/>
                  <a:gd name="T13" fmla="*/ 0 60000 65536"/>
                  <a:gd name="T14" fmla="*/ 0 60000 65536"/>
                  <a:gd name="T15" fmla="*/ 0 w 26"/>
                  <a:gd name="T16" fmla="*/ 0 h 45"/>
                  <a:gd name="T17" fmla="*/ 26 w 26"/>
                  <a:gd name="T18" fmla="*/ 45 h 45"/>
                </a:gdLst>
                <a:ahLst/>
                <a:cxnLst>
                  <a:cxn ang="T10">
                    <a:pos x="T0" y="T1"/>
                  </a:cxn>
                  <a:cxn ang="T11">
                    <a:pos x="T2" y="T3"/>
                  </a:cxn>
                  <a:cxn ang="T12">
                    <a:pos x="T4" y="T5"/>
                  </a:cxn>
                  <a:cxn ang="T13">
                    <a:pos x="T6" y="T7"/>
                  </a:cxn>
                  <a:cxn ang="T14">
                    <a:pos x="T8" y="T9"/>
                  </a:cxn>
                </a:cxnLst>
                <a:rect l="T15" t="T16" r="T17" b="T18"/>
                <a:pathLst>
                  <a:path w="26" h="45">
                    <a:moveTo>
                      <a:pt x="25" y="14"/>
                    </a:moveTo>
                    <a:lnTo>
                      <a:pt x="0" y="0"/>
                    </a:lnTo>
                    <a:lnTo>
                      <a:pt x="0" y="29"/>
                    </a:lnTo>
                    <a:lnTo>
                      <a:pt x="25" y="44"/>
                    </a:lnTo>
                    <a:lnTo>
                      <a:pt x="25" y="14"/>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53" name="Freeform 579">
                <a:extLst>
                  <a:ext uri="{FF2B5EF4-FFF2-40B4-BE49-F238E27FC236}">
                    <a16:creationId xmlns:a16="http://schemas.microsoft.com/office/drawing/2014/main" id="{107D7C28-00D0-3DC0-D365-047821C7CD68}"/>
                  </a:ext>
                </a:extLst>
              </p:cNvPr>
              <p:cNvSpPr>
                <a:spLocks/>
              </p:cNvSpPr>
              <p:nvPr/>
            </p:nvSpPr>
            <p:spPr bwMode="auto">
              <a:xfrm>
                <a:off x="2622" y="3073"/>
                <a:ext cx="23" cy="43"/>
              </a:xfrm>
              <a:custGeom>
                <a:avLst/>
                <a:gdLst>
                  <a:gd name="T0" fmla="*/ 24 w 25"/>
                  <a:gd name="T1" fmla="*/ 14 h 45"/>
                  <a:gd name="T2" fmla="*/ 0 w 25"/>
                  <a:gd name="T3" fmla="*/ 0 h 45"/>
                  <a:gd name="T4" fmla="*/ 0 w 25"/>
                  <a:gd name="T5" fmla="*/ 29 h 45"/>
                  <a:gd name="T6" fmla="*/ 24 w 25"/>
                  <a:gd name="T7" fmla="*/ 44 h 45"/>
                  <a:gd name="T8" fmla="*/ 24 w 25"/>
                  <a:gd name="T9" fmla="*/ 14 h 45"/>
                  <a:gd name="T10" fmla="*/ 0 60000 65536"/>
                  <a:gd name="T11" fmla="*/ 0 60000 65536"/>
                  <a:gd name="T12" fmla="*/ 0 60000 65536"/>
                  <a:gd name="T13" fmla="*/ 0 60000 65536"/>
                  <a:gd name="T14" fmla="*/ 0 60000 65536"/>
                  <a:gd name="T15" fmla="*/ 0 w 25"/>
                  <a:gd name="T16" fmla="*/ 0 h 45"/>
                  <a:gd name="T17" fmla="*/ 25 w 25"/>
                  <a:gd name="T18" fmla="*/ 45 h 45"/>
                </a:gdLst>
                <a:ahLst/>
                <a:cxnLst>
                  <a:cxn ang="T10">
                    <a:pos x="T0" y="T1"/>
                  </a:cxn>
                  <a:cxn ang="T11">
                    <a:pos x="T2" y="T3"/>
                  </a:cxn>
                  <a:cxn ang="T12">
                    <a:pos x="T4" y="T5"/>
                  </a:cxn>
                  <a:cxn ang="T13">
                    <a:pos x="T6" y="T7"/>
                  </a:cxn>
                  <a:cxn ang="T14">
                    <a:pos x="T8" y="T9"/>
                  </a:cxn>
                </a:cxnLst>
                <a:rect l="T15" t="T16" r="T17" b="T18"/>
                <a:pathLst>
                  <a:path w="25" h="45">
                    <a:moveTo>
                      <a:pt x="24" y="14"/>
                    </a:moveTo>
                    <a:lnTo>
                      <a:pt x="0" y="0"/>
                    </a:lnTo>
                    <a:lnTo>
                      <a:pt x="0" y="29"/>
                    </a:lnTo>
                    <a:lnTo>
                      <a:pt x="24" y="44"/>
                    </a:lnTo>
                    <a:lnTo>
                      <a:pt x="24" y="14"/>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54" name="Freeform 580">
                <a:extLst>
                  <a:ext uri="{FF2B5EF4-FFF2-40B4-BE49-F238E27FC236}">
                    <a16:creationId xmlns:a16="http://schemas.microsoft.com/office/drawing/2014/main" id="{EE64C393-853B-FF77-480B-1C390BD51C99}"/>
                  </a:ext>
                </a:extLst>
              </p:cNvPr>
              <p:cNvSpPr>
                <a:spLocks/>
              </p:cNvSpPr>
              <p:nvPr/>
            </p:nvSpPr>
            <p:spPr bwMode="auto">
              <a:xfrm>
                <a:off x="2527" y="2965"/>
                <a:ext cx="88" cy="80"/>
              </a:xfrm>
              <a:custGeom>
                <a:avLst/>
                <a:gdLst>
                  <a:gd name="T0" fmla="*/ 94 w 96"/>
                  <a:gd name="T1" fmla="*/ 0 h 85"/>
                  <a:gd name="T2" fmla="*/ 0 w 96"/>
                  <a:gd name="T3" fmla="*/ 55 h 85"/>
                  <a:gd name="T4" fmla="*/ 0 w 96"/>
                  <a:gd name="T5" fmla="*/ 84 h 85"/>
                  <a:gd name="T6" fmla="*/ 95 w 96"/>
                  <a:gd name="T7" fmla="*/ 28 h 85"/>
                  <a:gd name="T8" fmla="*/ 94 w 96"/>
                  <a:gd name="T9" fmla="*/ 0 h 85"/>
                  <a:gd name="T10" fmla="*/ 0 60000 65536"/>
                  <a:gd name="T11" fmla="*/ 0 60000 65536"/>
                  <a:gd name="T12" fmla="*/ 0 60000 65536"/>
                  <a:gd name="T13" fmla="*/ 0 60000 65536"/>
                  <a:gd name="T14" fmla="*/ 0 60000 65536"/>
                  <a:gd name="T15" fmla="*/ 0 w 96"/>
                  <a:gd name="T16" fmla="*/ 0 h 85"/>
                  <a:gd name="T17" fmla="*/ 96 w 96"/>
                  <a:gd name="T18" fmla="*/ 85 h 85"/>
                </a:gdLst>
                <a:ahLst/>
                <a:cxnLst>
                  <a:cxn ang="T10">
                    <a:pos x="T0" y="T1"/>
                  </a:cxn>
                  <a:cxn ang="T11">
                    <a:pos x="T2" y="T3"/>
                  </a:cxn>
                  <a:cxn ang="T12">
                    <a:pos x="T4" y="T5"/>
                  </a:cxn>
                  <a:cxn ang="T13">
                    <a:pos x="T6" y="T7"/>
                  </a:cxn>
                  <a:cxn ang="T14">
                    <a:pos x="T8" y="T9"/>
                  </a:cxn>
                </a:cxnLst>
                <a:rect l="T15" t="T16" r="T17" b="T18"/>
                <a:pathLst>
                  <a:path w="96" h="85">
                    <a:moveTo>
                      <a:pt x="94" y="0"/>
                    </a:moveTo>
                    <a:lnTo>
                      <a:pt x="0" y="55"/>
                    </a:lnTo>
                    <a:lnTo>
                      <a:pt x="0" y="84"/>
                    </a:lnTo>
                    <a:lnTo>
                      <a:pt x="95" y="28"/>
                    </a:lnTo>
                    <a:lnTo>
                      <a:pt x="94"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nvGrpSpPr>
              <p:cNvPr id="24055" name="Group 581">
                <a:extLst>
                  <a:ext uri="{FF2B5EF4-FFF2-40B4-BE49-F238E27FC236}">
                    <a16:creationId xmlns:a16="http://schemas.microsoft.com/office/drawing/2014/main" id="{6696FB0C-3A9A-0C65-BAEC-285AB54ECE74}"/>
                  </a:ext>
                </a:extLst>
              </p:cNvPr>
              <p:cNvGrpSpPr>
                <a:grpSpLocks/>
              </p:cNvGrpSpPr>
              <p:nvPr/>
            </p:nvGrpSpPr>
            <p:grpSpPr bwMode="auto">
              <a:xfrm>
                <a:off x="2587" y="2873"/>
                <a:ext cx="149" cy="130"/>
                <a:chOff x="2587" y="2873"/>
                <a:chExt cx="149" cy="130"/>
              </a:xfrm>
            </p:grpSpPr>
            <p:sp>
              <p:nvSpPr>
                <p:cNvPr id="24149" name="Line 582">
                  <a:extLst>
                    <a:ext uri="{FF2B5EF4-FFF2-40B4-BE49-F238E27FC236}">
                      <a16:creationId xmlns:a16="http://schemas.microsoft.com/office/drawing/2014/main" id="{C97244FC-98CA-F0BF-15F0-2C45B44F8FC9}"/>
                    </a:ext>
                  </a:extLst>
                </p:cNvPr>
                <p:cNvSpPr>
                  <a:spLocks noChangeShapeType="1"/>
                </p:cNvSpPr>
                <p:nvPr/>
              </p:nvSpPr>
              <p:spPr bwMode="auto">
                <a:xfrm flipV="1">
                  <a:off x="2662" y="2954"/>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150" name="Freeform 583">
                  <a:extLst>
                    <a:ext uri="{FF2B5EF4-FFF2-40B4-BE49-F238E27FC236}">
                      <a16:creationId xmlns:a16="http://schemas.microsoft.com/office/drawing/2014/main" id="{8756DF4E-154B-0CBF-F0C0-BF8D08E586B6}"/>
                    </a:ext>
                  </a:extLst>
                </p:cNvPr>
                <p:cNvSpPr>
                  <a:spLocks/>
                </p:cNvSpPr>
                <p:nvPr/>
              </p:nvSpPr>
              <p:spPr bwMode="auto">
                <a:xfrm>
                  <a:off x="2658" y="2960"/>
                  <a:ext cx="16" cy="16"/>
                </a:xfrm>
                <a:custGeom>
                  <a:avLst/>
                  <a:gdLst>
                    <a:gd name="T0" fmla="*/ 9 w 17"/>
                    <a:gd name="T1" fmla="*/ 13 h 17"/>
                    <a:gd name="T2" fmla="*/ 16 w 17"/>
                    <a:gd name="T3" fmla="*/ 11 h 17"/>
                    <a:gd name="T4" fmla="*/ 16 w 17"/>
                    <a:gd name="T5" fmla="*/ 9 h 17"/>
                    <a:gd name="T6" fmla="*/ 16 w 17"/>
                    <a:gd name="T7" fmla="*/ 4 h 17"/>
                    <a:gd name="T8" fmla="*/ 12 w 17"/>
                    <a:gd name="T9" fmla="*/ 2 h 17"/>
                    <a:gd name="T10" fmla="*/ 9 w 17"/>
                    <a:gd name="T11" fmla="*/ 0 h 17"/>
                    <a:gd name="T12" fmla="*/ 6 w 17"/>
                    <a:gd name="T13" fmla="*/ 0 h 17"/>
                    <a:gd name="T14" fmla="*/ 0 w 17"/>
                    <a:gd name="T15" fmla="*/ 2 h 17"/>
                    <a:gd name="T16" fmla="*/ 0 w 17"/>
                    <a:gd name="T17" fmla="*/ 4 h 17"/>
                    <a:gd name="T18" fmla="*/ 0 w 17"/>
                    <a:gd name="T19" fmla="*/ 9 h 17"/>
                    <a:gd name="T20" fmla="*/ 3 w 17"/>
                    <a:gd name="T21" fmla="*/ 11 h 17"/>
                    <a:gd name="T22" fmla="*/ 6 w 17"/>
                    <a:gd name="T23" fmla="*/ 13 h 17"/>
                    <a:gd name="T24" fmla="*/ 6 w 17"/>
                    <a:gd name="T25" fmla="*/ 16 h 17"/>
                    <a:gd name="T26" fmla="*/ 9 w 17"/>
                    <a:gd name="T27" fmla="*/ 13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9" y="13"/>
                      </a:moveTo>
                      <a:lnTo>
                        <a:pt x="16" y="11"/>
                      </a:lnTo>
                      <a:lnTo>
                        <a:pt x="16" y="9"/>
                      </a:lnTo>
                      <a:lnTo>
                        <a:pt x="16" y="4"/>
                      </a:lnTo>
                      <a:lnTo>
                        <a:pt x="12" y="2"/>
                      </a:lnTo>
                      <a:lnTo>
                        <a:pt x="9" y="0"/>
                      </a:lnTo>
                      <a:lnTo>
                        <a:pt x="6" y="0"/>
                      </a:lnTo>
                      <a:lnTo>
                        <a:pt x="0" y="2"/>
                      </a:lnTo>
                      <a:lnTo>
                        <a:pt x="0" y="4"/>
                      </a:lnTo>
                      <a:lnTo>
                        <a:pt x="0" y="9"/>
                      </a:lnTo>
                      <a:lnTo>
                        <a:pt x="3" y="11"/>
                      </a:lnTo>
                      <a:lnTo>
                        <a:pt x="6" y="13"/>
                      </a:lnTo>
                      <a:lnTo>
                        <a:pt x="6" y="16"/>
                      </a:lnTo>
                      <a:lnTo>
                        <a:pt x="9" y="13"/>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51" name="Freeform 584">
                  <a:extLst>
                    <a:ext uri="{FF2B5EF4-FFF2-40B4-BE49-F238E27FC236}">
                      <a16:creationId xmlns:a16="http://schemas.microsoft.com/office/drawing/2014/main" id="{2B490310-3E1A-118E-E7BC-EE6395202708}"/>
                    </a:ext>
                  </a:extLst>
                </p:cNvPr>
                <p:cNvSpPr>
                  <a:spLocks/>
                </p:cNvSpPr>
                <p:nvPr/>
              </p:nvSpPr>
              <p:spPr bwMode="auto">
                <a:xfrm>
                  <a:off x="2658" y="2961"/>
                  <a:ext cx="16" cy="16"/>
                </a:xfrm>
                <a:custGeom>
                  <a:avLst/>
                  <a:gdLst>
                    <a:gd name="T0" fmla="*/ 0 w 17"/>
                    <a:gd name="T1" fmla="*/ 8 h 17"/>
                    <a:gd name="T2" fmla="*/ 0 w 17"/>
                    <a:gd name="T3" fmla="*/ 2 h 17"/>
                    <a:gd name="T4" fmla="*/ 0 w 17"/>
                    <a:gd name="T5" fmla="*/ 0 h 17"/>
                    <a:gd name="T6" fmla="*/ 4 w 17"/>
                    <a:gd name="T7" fmla="*/ 0 h 17"/>
                    <a:gd name="T8" fmla="*/ 8 w 17"/>
                    <a:gd name="T9" fmla="*/ 0 h 17"/>
                    <a:gd name="T10" fmla="*/ 12 w 17"/>
                    <a:gd name="T11" fmla="*/ 5 h 17"/>
                    <a:gd name="T12" fmla="*/ 16 w 17"/>
                    <a:gd name="T13" fmla="*/ 10 h 17"/>
                    <a:gd name="T14" fmla="*/ 16 w 17"/>
                    <a:gd name="T15" fmla="*/ 13 h 17"/>
                    <a:gd name="T16" fmla="*/ 12 w 17"/>
                    <a:gd name="T17" fmla="*/ 13 h 17"/>
                    <a:gd name="T18" fmla="*/ 8 w 17"/>
                    <a:gd name="T19" fmla="*/ 16 h 17"/>
                    <a:gd name="T20" fmla="*/ 8 w 17"/>
                    <a:gd name="T21" fmla="*/ 13 h 17"/>
                    <a:gd name="T22" fmla="*/ 0 w 17"/>
                    <a:gd name="T23" fmla="*/ 8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0" y="8"/>
                      </a:moveTo>
                      <a:lnTo>
                        <a:pt x="0" y="2"/>
                      </a:lnTo>
                      <a:lnTo>
                        <a:pt x="0" y="0"/>
                      </a:lnTo>
                      <a:lnTo>
                        <a:pt x="4" y="0"/>
                      </a:lnTo>
                      <a:lnTo>
                        <a:pt x="8" y="0"/>
                      </a:lnTo>
                      <a:lnTo>
                        <a:pt x="12" y="5"/>
                      </a:lnTo>
                      <a:lnTo>
                        <a:pt x="16" y="10"/>
                      </a:lnTo>
                      <a:lnTo>
                        <a:pt x="16" y="13"/>
                      </a:lnTo>
                      <a:lnTo>
                        <a:pt x="12" y="13"/>
                      </a:lnTo>
                      <a:lnTo>
                        <a:pt x="8" y="16"/>
                      </a:lnTo>
                      <a:lnTo>
                        <a:pt x="8" y="13"/>
                      </a:lnTo>
                      <a:lnTo>
                        <a:pt x="0" y="8"/>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52" name="Freeform 585">
                  <a:extLst>
                    <a:ext uri="{FF2B5EF4-FFF2-40B4-BE49-F238E27FC236}">
                      <a16:creationId xmlns:a16="http://schemas.microsoft.com/office/drawing/2014/main" id="{FDC5FF4A-B2BE-A7BF-3EC5-CA2A2EAAEF83}"/>
                    </a:ext>
                  </a:extLst>
                </p:cNvPr>
                <p:cNvSpPr>
                  <a:spLocks/>
                </p:cNvSpPr>
                <p:nvPr/>
              </p:nvSpPr>
              <p:spPr bwMode="auto">
                <a:xfrm>
                  <a:off x="2668" y="2960"/>
                  <a:ext cx="16" cy="16"/>
                </a:xfrm>
                <a:custGeom>
                  <a:avLst/>
                  <a:gdLst>
                    <a:gd name="T0" fmla="*/ 9 w 17"/>
                    <a:gd name="T1" fmla="*/ 16 h 17"/>
                    <a:gd name="T2" fmla="*/ 13 w 17"/>
                    <a:gd name="T3" fmla="*/ 13 h 17"/>
                    <a:gd name="T4" fmla="*/ 14 w 17"/>
                    <a:gd name="T5" fmla="*/ 12 h 17"/>
                    <a:gd name="T6" fmla="*/ 16 w 17"/>
                    <a:gd name="T7" fmla="*/ 12 h 17"/>
                    <a:gd name="T8" fmla="*/ 16 w 17"/>
                    <a:gd name="T9" fmla="*/ 10 h 17"/>
                    <a:gd name="T10" fmla="*/ 16 w 17"/>
                    <a:gd name="T11" fmla="*/ 8 h 17"/>
                    <a:gd name="T12" fmla="*/ 13 w 17"/>
                    <a:gd name="T13" fmla="*/ 3 h 17"/>
                    <a:gd name="T14" fmla="*/ 12 w 17"/>
                    <a:gd name="T15" fmla="*/ 2 h 17"/>
                    <a:gd name="T16" fmla="*/ 9 w 17"/>
                    <a:gd name="T17" fmla="*/ 0 h 17"/>
                    <a:gd name="T18" fmla="*/ 7 w 17"/>
                    <a:gd name="T19" fmla="*/ 0 h 17"/>
                    <a:gd name="T20" fmla="*/ 6 w 17"/>
                    <a:gd name="T21" fmla="*/ 0 h 17"/>
                    <a:gd name="T22" fmla="*/ 4 w 17"/>
                    <a:gd name="T23" fmla="*/ 0 h 17"/>
                    <a:gd name="T24" fmla="*/ 1 w 17"/>
                    <a:gd name="T25" fmla="*/ 1 h 17"/>
                    <a:gd name="T26" fmla="*/ 1 w 17"/>
                    <a:gd name="T27" fmla="*/ 2 h 17"/>
                    <a:gd name="T28" fmla="*/ 0 w 17"/>
                    <a:gd name="T29" fmla="*/ 3 h 17"/>
                    <a:gd name="T30" fmla="*/ 0 w 17"/>
                    <a:gd name="T31" fmla="*/ 5 h 17"/>
                    <a:gd name="T32" fmla="*/ 0 w 17"/>
                    <a:gd name="T33" fmla="*/ 8 h 17"/>
                    <a:gd name="T34" fmla="*/ 1 w 17"/>
                    <a:gd name="T35" fmla="*/ 11 h 17"/>
                    <a:gd name="T36" fmla="*/ 3 w 17"/>
                    <a:gd name="T37" fmla="*/ 13 h 17"/>
                    <a:gd name="T38" fmla="*/ 6 w 17"/>
                    <a:gd name="T39" fmla="*/ 14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10"/>
                      </a:lnTo>
                      <a:lnTo>
                        <a:pt x="16" y="8"/>
                      </a:lnTo>
                      <a:lnTo>
                        <a:pt x="13" y="3"/>
                      </a:lnTo>
                      <a:lnTo>
                        <a:pt x="12" y="2"/>
                      </a:lnTo>
                      <a:lnTo>
                        <a:pt x="9" y="0"/>
                      </a:lnTo>
                      <a:lnTo>
                        <a:pt x="7" y="0"/>
                      </a:lnTo>
                      <a:lnTo>
                        <a:pt x="6" y="0"/>
                      </a:lnTo>
                      <a:lnTo>
                        <a:pt x="4" y="0"/>
                      </a:lnTo>
                      <a:lnTo>
                        <a:pt x="1" y="1"/>
                      </a:lnTo>
                      <a:lnTo>
                        <a:pt x="1" y="2"/>
                      </a:lnTo>
                      <a:lnTo>
                        <a:pt x="0" y="3"/>
                      </a:lnTo>
                      <a:lnTo>
                        <a:pt x="0" y="5"/>
                      </a:lnTo>
                      <a:lnTo>
                        <a:pt x="0" y="8"/>
                      </a:lnTo>
                      <a:lnTo>
                        <a:pt x="1" y="11"/>
                      </a:lnTo>
                      <a:lnTo>
                        <a:pt x="3" y="13"/>
                      </a:lnTo>
                      <a:lnTo>
                        <a:pt x="6" y="14"/>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53" name="Freeform 586">
                  <a:extLst>
                    <a:ext uri="{FF2B5EF4-FFF2-40B4-BE49-F238E27FC236}">
                      <a16:creationId xmlns:a16="http://schemas.microsoft.com/office/drawing/2014/main" id="{5AE98CDE-076D-F913-2865-164BF281FEF5}"/>
                    </a:ext>
                  </a:extLst>
                </p:cNvPr>
                <p:cNvSpPr>
                  <a:spLocks/>
                </p:cNvSpPr>
                <p:nvPr/>
              </p:nvSpPr>
              <p:spPr bwMode="auto">
                <a:xfrm>
                  <a:off x="2668" y="2961"/>
                  <a:ext cx="16" cy="16"/>
                </a:xfrm>
                <a:custGeom>
                  <a:avLst/>
                  <a:gdLst>
                    <a:gd name="T0" fmla="*/ 1 w 17"/>
                    <a:gd name="T1" fmla="*/ 11 h 17"/>
                    <a:gd name="T2" fmla="*/ 0 w 17"/>
                    <a:gd name="T3" fmla="*/ 7 h 17"/>
                    <a:gd name="T4" fmla="*/ 0 w 17"/>
                    <a:gd name="T5" fmla="*/ 4 h 17"/>
                    <a:gd name="T6" fmla="*/ 0 w 17"/>
                    <a:gd name="T7" fmla="*/ 2 h 17"/>
                    <a:gd name="T8" fmla="*/ 1 w 17"/>
                    <a:gd name="T9" fmla="*/ 1 h 17"/>
                    <a:gd name="T10" fmla="*/ 4 w 17"/>
                    <a:gd name="T11" fmla="*/ 0 h 17"/>
                    <a:gd name="T12" fmla="*/ 8 w 17"/>
                    <a:gd name="T13" fmla="*/ 1 h 17"/>
                    <a:gd name="T14" fmla="*/ 11 w 17"/>
                    <a:gd name="T15" fmla="*/ 2 h 17"/>
                    <a:gd name="T16" fmla="*/ 12 w 17"/>
                    <a:gd name="T17" fmla="*/ 6 h 17"/>
                    <a:gd name="T18" fmla="*/ 16 w 17"/>
                    <a:gd name="T19" fmla="*/ 8 h 17"/>
                    <a:gd name="T20" fmla="*/ 16 w 17"/>
                    <a:gd name="T21" fmla="*/ 11 h 17"/>
                    <a:gd name="T22" fmla="*/ 16 w 17"/>
                    <a:gd name="T23" fmla="*/ 14 h 17"/>
                    <a:gd name="T24" fmla="*/ 14 w 17"/>
                    <a:gd name="T25" fmla="*/ 14 h 17"/>
                    <a:gd name="T26" fmla="*/ 12 w 17"/>
                    <a:gd name="T27" fmla="*/ 16 h 17"/>
                    <a:gd name="T28" fmla="*/ 11 w 17"/>
                    <a:gd name="T29" fmla="*/ 16 h 17"/>
                    <a:gd name="T30" fmla="*/ 8 w 17"/>
                    <a:gd name="T31" fmla="*/ 14 h 17"/>
                    <a:gd name="T32" fmla="*/ 4 w 17"/>
                    <a:gd name="T33" fmla="*/ 13 h 17"/>
                    <a:gd name="T34" fmla="*/ 1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11"/>
                      </a:moveTo>
                      <a:lnTo>
                        <a:pt x="0" y="7"/>
                      </a:lnTo>
                      <a:lnTo>
                        <a:pt x="0" y="4"/>
                      </a:lnTo>
                      <a:lnTo>
                        <a:pt x="0" y="2"/>
                      </a:lnTo>
                      <a:lnTo>
                        <a:pt x="1" y="1"/>
                      </a:lnTo>
                      <a:lnTo>
                        <a:pt x="4" y="0"/>
                      </a:lnTo>
                      <a:lnTo>
                        <a:pt x="8" y="1"/>
                      </a:lnTo>
                      <a:lnTo>
                        <a:pt x="11" y="2"/>
                      </a:lnTo>
                      <a:lnTo>
                        <a:pt x="12" y="6"/>
                      </a:lnTo>
                      <a:lnTo>
                        <a:pt x="16" y="8"/>
                      </a:lnTo>
                      <a:lnTo>
                        <a:pt x="16" y="11"/>
                      </a:lnTo>
                      <a:lnTo>
                        <a:pt x="16" y="14"/>
                      </a:lnTo>
                      <a:lnTo>
                        <a:pt x="14" y="14"/>
                      </a:lnTo>
                      <a:lnTo>
                        <a:pt x="12" y="16"/>
                      </a:lnTo>
                      <a:lnTo>
                        <a:pt x="11" y="16"/>
                      </a:lnTo>
                      <a:lnTo>
                        <a:pt x="8" y="14"/>
                      </a:lnTo>
                      <a:lnTo>
                        <a:pt x="4"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54" name="Freeform 587">
                  <a:extLst>
                    <a:ext uri="{FF2B5EF4-FFF2-40B4-BE49-F238E27FC236}">
                      <a16:creationId xmlns:a16="http://schemas.microsoft.com/office/drawing/2014/main" id="{419C65F7-140C-1B24-479A-461506995A18}"/>
                    </a:ext>
                  </a:extLst>
                </p:cNvPr>
                <p:cNvSpPr>
                  <a:spLocks/>
                </p:cNvSpPr>
                <p:nvPr/>
              </p:nvSpPr>
              <p:spPr bwMode="auto">
                <a:xfrm>
                  <a:off x="2670" y="2963"/>
                  <a:ext cx="16" cy="16"/>
                </a:xfrm>
                <a:custGeom>
                  <a:avLst/>
                  <a:gdLst>
                    <a:gd name="T0" fmla="*/ 3 w 17"/>
                    <a:gd name="T1" fmla="*/ 11 h 17"/>
                    <a:gd name="T2" fmla="*/ 0 w 17"/>
                    <a:gd name="T3" fmla="*/ 6 h 17"/>
                    <a:gd name="T4" fmla="*/ 0 w 17"/>
                    <a:gd name="T5" fmla="*/ 2 h 17"/>
                    <a:gd name="T6" fmla="*/ 3 w 17"/>
                    <a:gd name="T7" fmla="*/ 2 h 17"/>
                    <a:gd name="T8" fmla="*/ 6 w 17"/>
                    <a:gd name="T9" fmla="*/ 0 h 17"/>
                    <a:gd name="T10" fmla="*/ 6 w 17"/>
                    <a:gd name="T11" fmla="*/ 2 h 17"/>
                    <a:gd name="T12" fmla="*/ 16 w 17"/>
                    <a:gd name="T13" fmla="*/ 6 h 17"/>
                    <a:gd name="T14" fmla="*/ 16 w 17"/>
                    <a:gd name="T15" fmla="*/ 9 h 17"/>
                    <a:gd name="T16" fmla="*/ 16 w 17"/>
                    <a:gd name="T17" fmla="*/ 13 h 17"/>
                    <a:gd name="T18" fmla="*/ 16 w 17"/>
                    <a:gd name="T19" fmla="*/ 16 h 17"/>
                    <a:gd name="T20" fmla="*/ 12 w 17"/>
                    <a:gd name="T21" fmla="*/ 16 h 17"/>
                    <a:gd name="T22" fmla="*/ 9 w 17"/>
                    <a:gd name="T23" fmla="*/ 16 h 17"/>
                    <a:gd name="T24" fmla="*/ 3 w 17"/>
                    <a:gd name="T25" fmla="*/ 11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11"/>
                      </a:moveTo>
                      <a:lnTo>
                        <a:pt x="0" y="6"/>
                      </a:lnTo>
                      <a:lnTo>
                        <a:pt x="0" y="2"/>
                      </a:lnTo>
                      <a:lnTo>
                        <a:pt x="3" y="2"/>
                      </a:lnTo>
                      <a:lnTo>
                        <a:pt x="6" y="0"/>
                      </a:lnTo>
                      <a:lnTo>
                        <a:pt x="6" y="2"/>
                      </a:lnTo>
                      <a:lnTo>
                        <a:pt x="16" y="6"/>
                      </a:lnTo>
                      <a:lnTo>
                        <a:pt x="16" y="9"/>
                      </a:lnTo>
                      <a:lnTo>
                        <a:pt x="16" y="13"/>
                      </a:lnTo>
                      <a:lnTo>
                        <a:pt x="16" y="16"/>
                      </a:lnTo>
                      <a:lnTo>
                        <a:pt x="12" y="16"/>
                      </a:lnTo>
                      <a:lnTo>
                        <a:pt x="9" y="16"/>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55" name="Freeform 588">
                  <a:extLst>
                    <a:ext uri="{FF2B5EF4-FFF2-40B4-BE49-F238E27FC236}">
                      <a16:creationId xmlns:a16="http://schemas.microsoft.com/office/drawing/2014/main" id="{D714FA27-4C0A-4869-6815-5BEC71EF5A9A}"/>
                    </a:ext>
                  </a:extLst>
                </p:cNvPr>
                <p:cNvSpPr>
                  <a:spLocks/>
                </p:cNvSpPr>
                <p:nvPr/>
              </p:nvSpPr>
              <p:spPr bwMode="auto">
                <a:xfrm>
                  <a:off x="2676" y="2965"/>
                  <a:ext cx="16" cy="17"/>
                </a:xfrm>
                <a:custGeom>
                  <a:avLst/>
                  <a:gdLst>
                    <a:gd name="T0" fmla="*/ 11 w 17"/>
                    <a:gd name="T1" fmla="*/ 16 h 17"/>
                    <a:gd name="T2" fmla="*/ 14 w 17"/>
                    <a:gd name="T3" fmla="*/ 13 h 17"/>
                    <a:gd name="T4" fmla="*/ 14 w 17"/>
                    <a:gd name="T5" fmla="*/ 12 h 17"/>
                    <a:gd name="T6" fmla="*/ 14 w 17"/>
                    <a:gd name="T7" fmla="*/ 11 h 17"/>
                    <a:gd name="T8" fmla="*/ 16 w 17"/>
                    <a:gd name="T9" fmla="*/ 10 h 17"/>
                    <a:gd name="T10" fmla="*/ 14 w 17"/>
                    <a:gd name="T11" fmla="*/ 6 h 17"/>
                    <a:gd name="T12" fmla="*/ 14 w 17"/>
                    <a:gd name="T13" fmla="*/ 3 h 17"/>
                    <a:gd name="T14" fmla="*/ 12 w 17"/>
                    <a:gd name="T15" fmla="*/ 1 h 17"/>
                    <a:gd name="T16" fmla="*/ 10 w 17"/>
                    <a:gd name="T17" fmla="*/ 0 h 17"/>
                    <a:gd name="T18" fmla="*/ 8 w 17"/>
                    <a:gd name="T19" fmla="*/ 0 h 17"/>
                    <a:gd name="T20" fmla="*/ 6 w 17"/>
                    <a:gd name="T21" fmla="*/ 0 h 17"/>
                    <a:gd name="T22" fmla="*/ 2 w 17"/>
                    <a:gd name="T23" fmla="*/ 1 h 17"/>
                    <a:gd name="T24" fmla="*/ 2 w 17"/>
                    <a:gd name="T25" fmla="*/ 2 h 17"/>
                    <a:gd name="T26" fmla="*/ 1 w 17"/>
                    <a:gd name="T27" fmla="*/ 3 h 17"/>
                    <a:gd name="T28" fmla="*/ 0 w 17"/>
                    <a:gd name="T29" fmla="*/ 5 h 17"/>
                    <a:gd name="T30" fmla="*/ 1 w 17"/>
                    <a:gd name="T31" fmla="*/ 8 h 17"/>
                    <a:gd name="T32" fmla="*/ 2 w 17"/>
                    <a:gd name="T33" fmla="*/ 10 h 17"/>
                    <a:gd name="T34" fmla="*/ 4 w 17"/>
                    <a:gd name="T35" fmla="*/ 13 h 17"/>
                    <a:gd name="T36" fmla="*/ 6 w 17"/>
                    <a:gd name="T37" fmla="*/ 14 h 17"/>
                    <a:gd name="T38" fmla="*/ 9 w 17"/>
                    <a:gd name="T39" fmla="*/ 16 h 17"/>
                    <a:gd name="T40" fmla="*/ 10 w 17"/>
                    <a:gd name="T41" fmla="*/ 16 h 17"/>
                    <a:gd name="T42" fmla="*/ 11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1" y="16"/>
                      </a:moveTo>
                      <a:lnTo>
                        <a:pt x="14" y="13"/>
                      </a:lnTo>
                      <a:lnTo>
                        <a:pt x="14" y="12"/>
                      </a:lnTo>
                      <a:lnTo>
                        <a:pt x="14" y="11"/>
                      </a:lnTo>
                      <a:lnTo>
                        <a:pt x="16" y="10"/>
                      </a:lnTo>
                      <a:lnTo>
                        <a:pt x="14" y="6"/>
                      </a:lnTo>
                      <a:lnTo>
                        <a:pt x="14" y="3"/>
                      </a:lnTo>
                      <a:lnTo>
                        <a:pt x="12" y="1"/>
                      </a:lnTo>
                      <a:lnTo>
                        <a:pt x="10" y="0"/>
                      </a:lnTo>
                      <a:lnTo>
                        <a:pt x="8" y="0"/>
                      </a:lnTo>
                      <a:lnTo>
                        <a:pt x="6" y="0"/>
                      </a:lnTo>
                      <a:lnTo>
                        <a:pt x="2" y="1"/>
                      </a:lnTo>
                      <a:lnTo>
                        <a:pt x="2" y="2"/>
                      </a:lnTo>
                      <a:lnTo>
                        <a:pt x="1" y="3"/>
                      </a:lnTo>
                      <a:lnTo>
                        <a:pt x="0" y="5"/>
                      </a:lnTo>
                      <a:lnTo>
                        <a:pt x="1" y="8"/>
                      </a:lnTo>
                      <a:lnTo>
                        <a:pt x="2" y="10"/>
                      </a:lnTo>
                      <a:lnTo>
                        <a:pt x="4" y="13"/>
                      </a:lnTo>
                      <a:lnTo>
                        <a:pt x="6" y="14"/>
                      </a:lnTo>
                      <a:lnTo>
                        <a:pt x="9" y="16"/>
                      </a:lnTo>
                      <a:lnTo>
                        <a:pt x="10" y="16"/>
                      </a:lnTo>
                      <a:lnTo>
                        <a:pt x="1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56" name="Freeform 589">
                  <a:extLst>
                    <a:ext uri="{FF2B5EF4-FFF2-40B4-BE49-F238E27FC236}">
                      <a16:creationId xmlns:a16="http://schemas.microsoft.com/office/drawing/2014/main" id="{C492D670-9CDD-157A-74BD-673771DCF73E}"/>
                    </a:ext>
                  </a:extLst>
                </p:cNvPr>
                <p:cNvSpPr>
                  <a:spLocks/>
                </p:cNvSpPr>
                <p:nvPr/>
              </p:nvSpPr>
              <p:spPr bwMode="auto">
                <a:xfrm>
                  <a:off x="2676" y="2966"/>
                  <a:ext cx="16" cy="17"/>
                </a:xfrm>
                <a:custGeom>
                  <a:avLst/>
                  <a:gdLst>
                    <a:gd name="T0" fmla="*/ 2 w 17"/>
                    <a:gd name="T1" fmla="*/ 9 h 17"/>
                    <a:gd name="T2" fmla="*/ 1 w 17"/>
                    <a:gd name="T3" fmla="*/ 7 h 17"/>
                    <a:gd name="T4" fmla="*/ 0 w 17"/>
                    <a:gd name="T5" fmla="*/ 4 h 17"/>
                    <a:gd name="T6" fmla="*/ 1 w 17"/>
                    <a:gd name="T7" fmla="*/ 2 h 17"/>
                    <a:gd name="T8" fmla="*/ 2 w 17"/>
                    <a:gd name="T9" fmla="*/ 1 h 17"/>
                    <a:gd name="T10" fmla="*/ 2 w 17"/>
                    <a:gd name="T11" fmla="*/ 0 h 17"/>
                    <a:gd name="T12" fmla="*/ 5 w 17"/>
                    <a:gd name="T13" fmla="*/ 0 h 17"/>
                    <a:gd name="T14" fmla="*/ 8 w 17"/>
                    <a:gd name="T15" fmla="*/ 1 h 17"/>
                    <a:gd name="T16" fmla="*/ 10 w 17"/>
                    <a:gd name="T17" fmla="*/ 2 h 17"/>
                    <a:gd name="T18" fmla="*/ 14 w 17"/>
                    <a:gd name="T19" fmla="*/ 6 h 17"/>
                    <a:gd name="T20" fmla="*/ 14 w 17"/>
                    <a:gd name="T21" fmla="*/ 8 h 17"/>
                    <a:gd name="T22" fmla="*/ 16 w 17"/>
                    <a:gd name="T23" fmla="*/ 11 h 17"/>
                    <a:gd name="T24" fmla="*/ 14 w 17"/>
                    <a:gd name="T25" fmla="*/ 14 h 17"/>
                    <a:gd name="T26" fmla="*/ 14 w 17"/>
                    <a:gd name="T27" fmla="*/ 16 h 17"/>
                    <a:gd name="T28" fmla="*/ 11 w 17"/>
                    <a:gd name="T29" fmla="*/ 16 h 17"/>
                    <a:gd name="T30" fmla="*/ 8 w 17"/>
                    <a:gd name="T31" fmla="*/ 14 h 17"/>
                    <a:gd name="T32" fmla="*/ 5 w 17"/>
                    <a:gd name="T33" fmla="*/ 13 h 17"/>
                    <a:gd name="T34" fmla="*/ 2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2" y="9"/>
                      </a:moveTo>
                      <a:lnTo>
                        <a:pt x="1" y="7"/>
                      </a:lnTo>
                      <a:lnTo>
                        <a:pt x="0" y="4"/>
                      </a:lnTo>
                      <a:lnTo>
                        <a:pt x="1" y="2"/>
                      </a:lnTo>
                      <a:lnTo>
                        <a:pt x="2" y="1"/>
                      </a:lnTo>
                      <a:lnTo>
                        <a:pt x="2" y="0"/>
                      </a:lnTo>
                      <a:lnTo>
                        <a:pt x="5" y="0"/>
                      </a:lnTo>
                      <a:lnTo>
                        <a:pt x="8" y="1"/>
                      </a:lnTo>
                      <a:lnTo>
                        <a:pt x="10" y="2"/>
                      </a:lnTo>
                      <a:lnTo>
                        <a:pt x="14" y="6"/>
                      </a:lnTo>
                      <a:lnTo>
                        <a:pt x="14" y="8"/>
                      </a:lnTo>
                      <a:lnTo>
                        <a:pt x="16" y="11"/>
                      </a:lnTo>
                      <a:lnTo>
                        <a:pt x="14" y="14"/>
                      </a:lnTo>
                      <a:lnTo>
                        <a:pt x="14" y="16"/>
                      </a:lnTo>
                      <a:lnTo>
                        <a:pt x="11" y="16"/>
                      </a:lnTo>
                      <a:lnTo>
                        <a:pt x="8" y="14"/>
                      </a:lnTo>
                      <a:lnTo>
                        <a:pt x="5" y="13"/>
                      </a:lnTo>
                      <a:lnTo>
                        <a:pt x="2"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57" name="Freeform 590">
                  <a:extLst>
                    <a:ext uri="{FF2B5EF4-FFF2-40B4-BE49-F238E27FC236}">
                      <a16:creationId xmlns:a16="http://schemas.microsoft.com/office/drawing/2014/main" id="{161490FA-EAFE-A100-789B-27C87E76FF0D}"/>
                    </a:ext>
                  </a:extLst>
                </p:cNvPr>
                <p:cNvSpPr>
                  <a:spLocks/>
                </p:cNvSpPr>
                <p:nvPr/>
              </p:nvSpPr>
              <p:spPr bwMode="auto">
                <a:xfrm>
                  <a:off x="2679" y="2967"/>
                  <a:ext cx="16" cy="17"/>
                </a:xfrm>
                <a:custGeom>
                  <a:avLst/>
                  <a:gdLst>
                    <a:gd name="T0" fmla="*/ 3 w 17"/>
                    <a:gd name="T1" fmla="*/ 11 h 17"/>
                    <a:gd name="T2" fmla="*/ 0 w 17"/>
                    <a:gd name="T3" fmla="*/ 6 h 17"/>
                    <a:gd name="T4" fmla="*/ 0 w 17"/>
                    <a:gd name="T5" fmla="*/ 4 h 17"/>
                    <a:gd name="T6" fmla="*/ 0 w 17"/>
                    <a:gd name="T7" fmla="*/ 2 h 17"/>
                    <a:gd name="T8" fmla="*/ 3 w 17"/>
                    <a:gd name="T9" fmla="*/ 2 h 17"/>
                    <a:gd name="T10" fmla="*/ 6 w 17"/>
                    <a:gd name="T11" fmla="*/ 0 h 17"/>
                    <a:gd name="T12" fmla="*/ 9 w 17"/>
                    <a:gd name="T13" fmla="*/ 2 h 17"/>
                    <a:gd name="T14" fmla="*/ 12 w 17"/>
                    <a:gd name="T15" fmla="*/ 4 h 17"/>
                    <a:gd name="T16" fmla="*/ 16 w 17"/>
                    <a:gd name="T17" fmla="*/ 9 h 17"/>
                    <a:gd name="T18" fmla="*/ 16 w 17"/>
                    <a:gd name="T19" fmla="*/ 11 h 17"/>
                    <a:gd name="T20" fmla="*/ 16 w 17"/>
                    <a:gd name="T21" fmla="*/ 13 h 17"/>
                    <a:gd name="T22" fmla="*/ 12 w 17"/>
                    <a:gd name="T23" fmla="*/ 16 h 17"/>
                    <a:gd name="T24" fmla="*/ 9 w 17"/>
                    <a:gd name="T25" fmla="*/ 16 h 17"/>
                    <a:gd name="T26" fmla="*/ 3 w 17"/>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3" y="11"/>
                      </a:moveTo>
                      <a:lnTo>
                        <a:pt x="0" y="6"/>
                      </a:lnTo>
                      <a:lnTo>
                        <a:pt x="0" y="4"/>
                      </a:lnTo>
                      <a:lnTo>
                        <a:pt x="0" y="2"/>
                      </a:lnTo>
                      <a:lnTo>
                        <a:pt x="3" y="2"/>
                      </a:lnTo>
                      <a:lnTo>
                        <a:pt x="6" y="0"/>
                      </a:lnTo>
                      <a:lnTo>
                        <a:pt x="9" y="2"/>
                      </a:lnTo>
                      <a:lnTo>
                        <a:pt x="12" y="4"/>
                      </a:lnTo>
                      <a:lnTo>
                        <a:pt x="16" y="9"/>
                      </a:lnTo>
                      <a:lnTo>
                        <a:pt x="16" y="11"/>
                      </a:lnTo>
                      <a:lnTo>
                        <a:pt x="16" y="13"/>
                      </a:lnTo>
                      <a:lnTo>
                        <a:pt x="12" y="16"/>
                      </a:lnTo>
                      <a:lnTo>
                        <a:pt x="9" y="16"/>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58" name="Freeform 591">
                  <a:extLst>
                    <a:ext uri="{FF2B5EF4-FFF2-40B4-BE49-F238E27FC236}">
                      <a16:creationId xmlns:a16="http://schemas.microsoft.com/office/drawing/2014/main" id="{750428BD-A256-2223-AF38-17A7DD0F12A8}"/>
                    </a:ext>
                  </a:extLst>
                </p:cNvPr>
                <p:cNvSpPr>
                  <a:spLocks/>
                </p:cNvSpPr>
                <p:nvPr/>
              </p:nvSpPr>
              <p:spPr bwMode="auto">
                <a:xfrm>
                  <a:off x="2664" y="2963"/>
                  <a:ext cx="15" cy="16"/>
                </a:xfrm>
                <a:custGeom>
                  <a:avLst/>
                  <a:gdLst>
                    <a:gd name="T0" fmla="*/ 11 w 17"/>
                    <a:gd name="T1" fmla="*/ 16 h 17"/>
                    <a:gd name="T2" fmla="*/ 14 w 17"/>
                    <a:gd name="T3" fmla="*/ 13 h 17"/>
                    <a:gd name="T4" fmla="*/ 16 w 17"/>
                    <a:gd name="T5" fmla="*/ 13 h 17"/>
                    <a:gd name="T6" fmla="*/ 16 w 17"/>
                    <a:gd name="T7" fmla="*/ 12 h 17"/>
                    <a:gd name="T8" fmla="*/ 16 w 17"/>
                    <a:gd name="T9" fmla="*/ 10 h 17"/>
                    <a:gd name="T10" fmla="*/ 16 w 17"/>
                    <a:gd name="T11" fmla="*/ 8 h 17"/>
                    <a:gd name="T12" fmla="*/ 14 w 17"/>
                    <a:gd name="T13" fmla="*/ 4 h 17"/>
                    <a:gd name="T14" fmla="*/ 12 w 17"/>
                    <a:gd name="T15" fmla="*/ 2 h 17"/>
                    <a:gd name="T16" fmla="*/ 11 w 17"/>
                    <a:gd name="T17" fmla="*/ 0 h 17"/>
                    <a:gd name="T18" fmla="*/ 8 w 17"/>
                    <a:gd name="T19" fmla="*/ 0 h 17"/>
                    <a:gd name="T20" fmla="*/ 7 w 17"/>
                    <a:gd name="T21" fmla="*/ 0 h 17"/>
                    <a:gd name="T22" fmla="*/ 6 w 17"/>
                    <a:gd name="T23" fmla="*/ 0 h 17"/>
                    <a:gd name="T24" fmla="*/ 2 w 17"/>
                    <a:gd name="T25" fmla="*/ 2 h 17"/>
                    <a:gd name="T26" fmla="*/ 1 w 17"/>
                    <a:gd name="T27" fmla="*/ 2 h 17"/>
                    <a:gd name="T28" fmla="*/ 0 w 17"/>
                    <a:gd name="T29" fmla="*/ 3 h 17"/>
                    <a:gd name="T30" fmla="*/ 0 w 17"/>
                    <a:gd name="T31" fmla="*/ 5 h 17"/>
                    <a:gd name="T32" fmla="*/ 0 w 17"/>
                    <a:gd name="T33" fmla="*/ 8 h 17"/>
                    <a:gd name="T34" fmla="*/ 2 w 17"/>
                    <a:gd name="T35" fmla="*/ 11 h 17"/>
                    <a:gd name="T36" fmla="*/ 4 w 17"/>
                    <a:gd name="T37" fmla="*/ 13 h 17"/>
                    <a:gd name="T38" fmla="*/ 7 w 17"/>
                    <a:gd name="T39" fmla="*/ 14 h 17"/>
                    <a:gd name="T40" fmla="*/ 8 w 17"/>
                    <a:gd name="T41" fmla="*/ 16 h 17"/>
                    <a:gd name="T42" fmla="*/ 9 w 17"/>
                    <a:gd name="T43" fmla="*/ 16 h 17"/>
                    <a:gd name="T44" fmla="*/ 11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1" y="16"/>
                      </a:moveTo>
                      <a:lnTo>
                        <a:pt x="14" y="13"/>
                      </a:lnTo>
                      <a:lnTo>
                        <a:pt x="16" y="13"/>
                      </a:lnTo>
                      <a:lnTo>
                        <a:pt x="16" y="12"/>
                      </a:lnTo>
                      <a:lnTo>
                        <a:pt x="16" y="10"/>
                      </a:lnTo>
                      <a:lnTo>
                        <a:pt x="16" y="8"/>
                      </a:lnTo>
                      <a:lnTo>
                        <a:pt x="14" y="4"/>
                      </a:lnTo>
                      <a:lnTo>
                        <a:pt x="12" y="2"/>
                      </a:lnTo>
                      <a:lnTo>
                        <a:pt x="11" y="0"/>
                      </a:lnTo>
                      <a:lnTo>
                        <a:pt x="8" y="0"/>
                      </a:lnTo>
                      <a:lnTo>
                        <a:pt x="7" y="0"/>
                      </a:lnTo>
                      <a:lnTo>
                        <a:pt x="6" y="0"/>
                      </a:lnTo>
                      <a:lnTo>
                        <a:pt x="2" y="2"/>
                      </a:lnTo>
                      <a:lnTo>
                        <a:pt x="1" y="2"/>
                      </a:lnTo>
                      <a:lnTo>
                        <a:pt x="0" y="3"/>
                      </a:lnTo>
                      <a:lnTo>
                        <a:pt x="0" y="5"/>
                      </a:lnTo>
                      <a:lnTo>
                        <a:pt x="0" y="8"/>
                      </a:lnTo>
                      <a:lnTo>
                        <a:pt x="2" y="11"/>
                      </a:lnTo>
                      <a:lnTo>
                        <a:pt x="4" y="13"/>
                      </a:lnTo>
                      <a:lnTo>
                        <a:pt x="7" y="14"/>
                      </a:lnTo>
                      <a:lnTo>
                        <a:pt x="8" y="16"/>
                      </a:lnTo>
                      <a:lnTo>
                        <a:pt x="9" y="16"/>
                      </a:lnTo>
                      <a:lnTo>
                        <a:pt x="1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59" name="Freeform 592">
                  <a:extLst>
                    <a:ext uri="{FF2B5EF4-FFF2-40B4-BE49-F238E27FC236}">
                      <a16:creationId xmlns:a16="http://schemas.microsoft.com/office/drawing/2014/main" id="{20DDDEFF-E481-C8B1-F2E0-CB84245580A1}"/>
                    </a:ext>
                  </a:extLst>
                </p:cNvPr>
                <p:cNvSpPr>
                  <a:spLocks/>
                </p:cNvSpPr>
                <p:nvPr/>
              </p:nvSpPr>
              <p:spPr bwMode="auto">
                <a:xfrm>
                  <a:off x="2664" y="2963"/>
                  <a:ext cx="15" cy="16"/>
                </a:xfrm>
                <a:custGeom>
                  <a:avLst/>
                  <a:gdLst>
                    <a:gd name="T0" fmla="*/ 3 w 17"/>
                    <a:gd name="T1" fmla="*/ 11 h 17"/>
                    <a:gd name="T2" fmla="*/ 0 w 17"/>
                    <a:gd name="T3" fmla="*/ 7 h 17"/>
                    <a:gd name="T4" fmla="*/ 0 w 17"/>
                    <a:gd name="T5" fmla="*/ 4 h 17"/>
                    <a:gd name="T6" fmla="*/ 0 w 17"/>
                    <a:gd name="T7" fmla="*/ 2 h 17"/>
                    <a:gd name="T8" fmla="*/ 1 w 17"/>
                    <a:gd name="T9" fmla="*/ 1 h 17"/>
                    <a:gd name="T10" fmla="*/ 3 w 17"/>
                    <a:gd name="T11" fmla="*/ 1 h 17"/>
                    <a:gd name="T12" fmla="*/ 6 w 17"/>
                    <a:gd name="T13" fmla="*/ 0 h 17"/>
                    <a:gd name="T14" fmla="*/ 9 w 17"/>
                    <a:gd name="T15" fmla="*/ 1 h 17"/>
                    <a:gd name="T16" fmla="*/ 11 w 17"/>
                    <a:gd name="T17" fmla="*/ 3 h 17"/>
                    <a:gd name="T18" fmla="*/ 14 w 17"/>
                    <a:gd name="T19" fmla="*/ 6 h 17"/>
                    <a:gd name="T20" fmla="*/ 16 w 17"/>
                    <a:gd name="T21" fmla="*/ 8 h 17"/>
                    <a:gd name="T22" fmla="*/ 16 w 17"/>
                    <a:gd name="T23" fmla="*/ 11 h 17"/>
                    <a:gd name="T24" fmla="*/ 16 w 17"/>
                    <a:gd name="T25" fmla="*/ 14 h 17"/>
                    <a:gd name="T26" fmla="*/ 14 w 17"/>
                    <a:gd name="T27" fmla="*/ 16 h 17"/>
                    <a:gd name="T28" fmla="*/ 11 w 17"/>
                    <a:gd name="T29" fmla="*/ 16 h 17"/>
                    <a:gd name="T30" fmla="*/ 9 w 17"/>
                    <a:gd name="T31" fmla="*/ 14 h 17"/>
                    <a:gd name="T32" fmla="*/ 6 w 17"/>
                    <a:gd name="T33" fmla="*/ 13 h 17"/>
                    <a:gd name="T34" fmla="*/ 3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3" y="11"/>
                      </a:moveTo>
                      <a:lnTo>
                        <a:pt x="0" y="7"/>
                      </a:lnTo>
                      <a:lnTo>
                        <a:pt x="0" y="4"/>
                      </a:lnTo>
                      <a:lnTo>
                        <a:pt x="0" y="2"/>
                      </a:lnTo>
                      <a:lnTo>
                        <a:pt x="1" y="1"/>
                      </a:lnTo>
                      <a:lnTo>
                        <a:pt x="3" y="1"/>
                      </a:lnTo>
                      <a:lnTo>
                        <a:pt x="6" y="0"/>
                      </a:lnTo>
                      <a:lnTo>
                        <a:pt x="9" y="1"/>
                      </a:lnTo>
                      <a:lnTo>
                        <a:pt x="11" y="3"/>
                      </a:lnTo>
                      <a:lnTo>
                        <a:pt x="14" y="6"/>
                      </a:lnTo>
                      <a:lnTo>
                        <a:pt x="16" y="8"/>
                      </a:lnTo>
                      <a:lnTo>
                        <a:pt x="16" y="11"/>
                      </a:lnTo>
                      <a:lnTo>
                        <a:pt x="16" y="14"/>
                      </a:lnTo>
                      <a:lnTo>
                        <a:pt x="14" y="16"/>
                      </a:lnTo>
                      <a:lnTo>
                        <a:pt x="11" y="16"/>
                      </a:lnTo>
                      <a:lnTo>
                        <a:pt x="9" y="14"/>
                      </a:lnTo>
                      <a:lnTo>
                        <a:pt x="6"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60" name="Freeform 593">
                  <a:extLst>
                    <a:ext uri="{FF2B5EF4-FFF2-40B4-BE49-F238E27FC236}">
                      <a16:creationId xmlns:a16="http://schemas.microsoft.com/office/drawing/2014/main" id="{8A3C4C18-07E7-6C14-C0F2-B8E2E87AF5FB}"/>
                    </a:ext>
                  </a:extLst>
                </p:cNvPr>
                <p:cNvSpPr>
                  <a:spLocks/>
                </p:cNvSpPr>
                <p:nvPr/>
              </p:nvSpPr>
              <p:spPr bwMode="auto">
                <a:xfrm>
                  <a:off x="2673" y="2967"/>
                  <a:ext cx="15" cy="17"/>
                </a:xfrm>
                <a:custGeom>
                  <a:avLst/>
                  <a:gdLst>
                    <a:gd name="T0" fmla="*/ 10 w 17"/>
                    <a:gd name="T1" fmla="*/ 16 h 17"/>
                    <a:gd name="T2" fmla="*/ 13 w 17"/>
                    <a:gd name="T3" fmla="*/ 13 h 17"/>
                    <a:gd name="T4" fmla="*/ 14 w 17"/>
                    <a:gd name="T5" fmla="*/ 12 h 17"/>
                    <a:gd name="T6" fmla="*/ 16 w 17"/>
                    <a:gd name="T7" fmla="*/ 10 h 17"/>
                    <a:gd name="T8" fmla="*/ 14 w 17"/>
                    <a:gd name="T9" fmla="*/ 6 h 17"/>
                    <a:gd name="T10" fmla="*/ 13 w 17"/>
                    <a:gd name="T11" fmla="*/ 3 h 17"/>
                    <a:gd name="T12" fmla="*/ 12 w 17"/>
                    <a:gd name="T13" fmla="*/ 2 h 17"/>
                    <a:gd name="T14" fmla="*/ 9 w 17"/>
                    <a:gd name="T15" fmla="*/ 0 h 17"/>
                    <a:gd name="T16" fmla="*/ 8 w 17"/>
                    <a:gd name="T17" fmla="*/ 0 h 17"/>
                    <a:gd name="T18" fmla="*/ 6 w 17"/>
                    <a:gd name="T19" fmla="*/ 0 h 17"/>
                    <a:gd name="T20" fmla="*/ 5 w 17"/>
                    <a:gd name="T21" fmla="*/ 0 h 17"/>
                    <a:gd name="T22" fmla="*/ 1 w 17"/>
                    <a:gd name="T23" fmla="*/ 1 h 17"/>
                    <a:gd name="T24" fmla="*/ 1 w 17"/>
                    <a:gd name="T25" fmla="*/ 2 h 17"/>
                    <a:gd name="T26" fmla="*/ 1 w 17"/>
                    <a:gd name="T27" fmla="*/ 3 h 17"/>
                    <a:gd name="T28" fmla="*/ 0 w 17"/>
                    <a:gd name="T29" fmla="*/ 5 h 17"/>
                    <a:gd name="T30" fmla="*/ 1 w 17"/>
                    <a:gd name="T31" fmla="*/ 8 h 17"/>
                    <a:gd name="T32" fmla="*/ 1 w 17"/>
                    <a:gd name="T33" fmla="*/ 11 h 17"/>
                    <a:gd name="T34" fmla="*/ 4 w 17"/>
                    <a:gd name="T35" fmla="*/ 13 h 17"/>
                    <a:gd name="T36" fmla="*/ 5 w 17"/>
                    <a:gd name="T37" fmla="*/ 14 h 17"/>
                    <a:gd name="T38" fmla="*/ 8 w 17"/>
                    <a:gd name="T39" fmla="*/ 16 h 17"/>
                    <a:gd name="T40" fmla="*/ 9 w 17"/>
                    <a:gd name="T41" fmla="*/ 16 h 17"/>
                    <a:gd name="T42" fmla="*/ 10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0" y="16"/>
                      </a:moveTo>
                      <a:lnTo>
                        <a:pt x="13" y="13"/>
                      </a:lnTo>
                      <a:lnTo>
                        <a:pt x="14" y="12"/>
                      </a:lnTo>
                      <a:lnTo>
                        <a:pt x="16" y="10"/>
                      </a:lnTo>
                      <a:lnTo>
                        <a:pt x="14" y="6"/>
                      </a:lnTo>
                      <a:lnTo>
                        <a:pt x="13" y="3"/>
                      </a:lnTo>
                      <a:lnTo>
                        <a:pt x="12" y="2"/>
                      </a:lnTo>
                      <a:lnTo>
                        <a:pt x="9" y="0"/>
                      </a:lnTo>
                      <a:lnTo>
                        <a:pt x="8" y="0"/>
                      </a:lnTo>
                      <a:lnTo>
                        <a:pt x="6" y="0"/>
                      </a:lnTo>
                      <a:lnTo>
                        <a:pt x="5" y="0"/>
                      </a:lnTo>
                      <a:lnTo>
                        <a:pt x="1" y="1"/>
                      </a:lnTo>
                      <a:lnTo>
                        <a:pt x="1" y="2"/>
                      </a:lnTo>
                      <a:lnTo>
                        <a:pt x="1" y="3"/>
                      </a:lnTo>
                      <a:lnTo>
                        <a:pt x="0" y="5"/>
                      </a:lnTo>
                      <a:lnTo>
                        <a:pt x="1" y="8"/>
                      </a:lnTo>
                      <a:lnTo>
                        <a:pt x="1" y="11"/>
                      </a:lnTo>
                      <a:lnTo>
                        <a:pt x="4" y="13"/>
                      </a:lnTo>
                      <a:lnTo>
                        <a:pt x="5" y="14"/>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61" name="Freeform 594">
                  <a:extLst>
                    <a:ext uri="{FF2B5EF4-FFF2-40B4-BE49-F238E27FC236}">
                      <a16:creationId xmlns:a16="http://schemas.microsoft.com/office/drawing/2014/main" id="{451C9C8C-2138-F4B3-05EA-871A458F1538}"/>
                    </a:ext>
                  </a:extLst>
                </p:cNvPr>
                <p:cNvSpPr>
                  <a:spLocks/>
                </p:cNvSpPr>
                <p:nvPr/>
              </p:nvSpPr>
              <p:spPr bwMode="auto">
                <a:xfrm>
                  <a:off x="2673" y="2967"/>
                  <a:ext cx="15" cy="17"/>
                </a:xfrm>
                <a:custGeom>
                  <a:avLst/>
                  <a:gdLst>
                    <a:gd name="T0" fmla="*/ 1 w 17"/>
                    <a:gd name="T1" fmla="*/ 11 h 17"/>
                    <a:gd name="T2" fmla="*/ 1 w 17"/>
                    <a:gd name="T3" fmla="*/ 7 h 17"/>
                    <a:gd name="T4" fmla="*/ 0 w 17"/>
                    <a:gd name="T5" fmla="*/ 4 h 17"/>
                    <a:gd name="T6" fmla="*/ 1 w 17"/>
                    <a:gd name="T7" fmla="*/ 2 h 17"/>
                    <a:gd name="T8" fmla="*/ 1 w 17"/>
                    <a:gd name="T9" fmla="*/ 1 h 17"/>
                    <a:gd name="T10" fmla="*/ 5 w 17"/>
                    <a:gd name="T11" fmla="*/ 0 h 17"/>
                    <a:gd name="T12" fmla="*/ 7 w 17"/>
                    <a:gd name="T13" fmla="*/ 1 h 17"/>
                    <a:gd name="T14" fmla="*/ 10 w 17"/>
                    <a:gd name="T15" fmla="*/ 2 h 17"/>
                    <a:gd name="T16" fmla="*/ 13 w 17"/>
                    <a:gd name="T17" fmla="*/ 6 h 17"/>
                    <a:gd name="T18" fmla="*/ 14 w 17"/>
                    <a:gd name="T19" fmla="*/ 8 h 17"/>
                    <a:gd name="T20" fmla="*/ 16 w 17"/>
                    <a:gd name="T21" fmla="*/ 11 h 17"/>
                    <a:gd name="T22" fmla="*/ 14 w 17"/>
                    <a:gd name="T23" fmla="*/ 14 h 17"/>
                    <a:gd name="T24" fmla="*/ 13 w 17"/>
                    <a:gd name="T25" fmla="*/ 14 h 17"/>
                    <a:gd name="T26" fmla="*/ 13 w 17"/>
                    <a:gd name="T27" fmla="*/ 16 h 17"/>
                    <a:gd name="T28" fmla="*/ 10 w 17"/>
                    <a:gd name="T29" fmla="*/ 16 h 17"/>
                    <a:gd name="T30" fmla="*/ 7 w 17"/>
                    <a:gd name="T31" fmla="*/ 14 h 17"/>
                    <a:gd name="T32" fmla="*/ 5 w 17"/>
                    <a:gd name="T33" fmla="*/ 13 h 17"/>
                    <a:gd name="T34" fmla="*/ 1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11"/>
                      </a:moveTo>
                      <a:lnTo>
                        <a:pt x="1" y="7"/>
                      </a:lnTo>
                      <a:lnTo>
                        <a:pt x="0" y="4"/>
                      </a:lnTo>
                      <a:lnTo>
                        <a:pt x="1" y="2"/>
                      </a:lnTo>
                      <a:lnTo>
                        <a:pt x="1" y="1"/>
                      </a:lnTo>
                      <a:lnTo>
                        <a:pt x="5" y="0"/>
                      </a:lnTo>
                      <a:lnTo>
                        <a:pt x="7" y="1"/>
                      </a:lnTo>
                      <a:lnTo>
                        <a:pt x="10" y="2"/>
                      </a:lnTo>
                      <a:lnTo>
                        <a:pt x="13" y="6"/>
                      </a:lnTo>
                      <a:lnTo>
                        <a:pt x="14" y="8"/>
                      </a:lnTo>
                      <a:lnTo>
                        <a:pt x="16" y="11"/>
                      </a:lnTo>
                      <a:lnTo>
                        <a:pt x="14" y="14"/>
                      </a:lnTo>
                      <a:lnTo>
                        <a:pt x="13" y="14"/>
                      </a:lnTo>
                      <a:lnTo>
                        <a:pt x="13" y="16"/>
                      </a:lnTo>
                      <a:lnTo>
                        <a:pt x="10" y="16"/>
                      </a:lnTo>
                      <a:lnTo>
                        <a:pt x="7" y="14"/>
                      </a:lnTo>
                      <a:lnTo>
                        <a:pt x="5"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62" name="Freeform 595">
                  <a:extLst>
                    <a:ext uri="{FF2B5EF4-FFF2-40B4-BE49-F238E27FC236}">
                      <a16:creationId xmlns:a16="http://schemas.microsoft.com/office/drawing/2014/main" id="{7ADBF67A-B0B2-1F56-6F0E-FC70C75E70E3}"/>
                    </a:ext>
                  </a:extLst>
                </p:cNvPr>
                <p:cNvSpPr>
                  <a:spLocks/>
                </p:cNvSpPr>
                <p:nvPr/>
              </p:nvSpPr>
              <p:spPr bwMode="auto">
                <a:xfrm>
                  <a:off x="2707" y="2986"/>
                  <a:ext cx="15" cy="17"/>
                </a:xfrm>
                <a:custGeom>
                  <a:avLst/>
                  <a:gdLst>
                    <a:gd name="T0" fmla="*/ 1 w 17"/>
                    <a:gd name="T1" fmla="*/ 9 h 17"/>
                    <a:gd name="T2" fmla="*/ 1 w 17"/>
                    <a:gd name="T3" fmla="*/ 6 h 17"/>
                    <a:gd name="T4" fmla="*/ 0 w 17"/>
                    <a:gd name="T5" fmla="*/ 3 h 17"/>
                    <a:gd name="T6" fmla="*/ 1 w 17"/>
                    <a:gd name="T7" fmla="*/ 1 h 17"/>
                    <a:gd name="T8" fmla="*/ 1 w 17"/>
                    <a:gd name="T9" fmla="*/ 0 h 17"/>
                    <a:gd name="T10" fmla="*/ 4 w 17"/>
                    <a:gd name="T11" fmla="*/ 0 h 17"/>
                    <a:gd name="T12" fmla="*/ 8 w 17"/>
                    <a:gd name="T13" fmla="*/ 0 h 17"/>
                    <a:gd name="T14" fmla="*/ 11 w 17"/>
                    <a:gd name="T15" fmla="*/ 1 h 17"/>
                    <a:gd name="T16" fmla="*/ 12 w 17"/>
                    <a:gd name="T17" fmla="*/ 4 h 17"/>
                    <a:gd name="T18" fmla="*/ 16 w 17"/>
                    <a:gd name="T19" fmla="*/ 8 h 17"/>
                    <a:gd name="T20" fmla="*/ 16 w 17"/>
                    <a:gd name="T21" fmla="*/ 11 h 17"/>
                    <a:gd name="T22" fmla="*/ 16 w 17"/>
                    <a:gd name="T23" fmla="*/ 13 h 17"/>
                    <a:gd name="T24" fmla="*/ 14 w 17"/>
                    <a:gd name="T25" fmla="*/ 13 h 17"/>
                    <a:gd name="T26" fmla="*/ 12 w 17"/>
                    <a:gd name="T27" fmla="*/ 14 h 17"/>
                    <a:gd name="T28" fmla="*/ 11 w 17"/>
                    <a:gd name="T29" fmla="*/ 16 h 17"/>
                    <a:gd name="T30" fmla="*/ 8 w 17"/>
                    <a:gd name="T31" fmla="*/ 14 h 17"/>
                    <a:gd name="T32" fmla="*/ 4 w 17"/>
                    <a:gd name="T33" fmla="*/ 13 h 17"/>
                    <a:gd name="T34" fmla="*/ 1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9"/>
                      </a:moveTo>
                      <a:lnTo>
                        <a:pt x="1" y="6"/>
                      </a:lnTo>
                      <a:lnTo>
                        <a:pt x="0" y="3"/>
                      </a:lnTo>
                      <a:lnTo>
                        <a:pt x="1" y="1"/>
                      </a:lnTo>
                      <a:lnTo>
                        <a:pt x="1" y="0"/>
                      </a:lnTo>
                      <a:lnTo>
                        <a:pt x="4" y="0"/>
                      </a:lnTo>
                      <a:lnTo>
                        <a:pt x="8" y="0"/>
                      </a:lnTo>
                      <a:lnTo>
                        <a:pt x="11" y="1"/>
                      </a:lnTo>
                      <a:lnTo>
                        <a:pt x="12" y="4"/>
                      </a:lnTo>
                      <a:lnTo>
                        <a:pt x="16" y="8"/>
                      </a:lnTo>
                      <a:lnTo>
                        <a:pt x="16" y="11"/>
                      </a:lnTo>
                      <a:lnTo>
                        <a:pt x="16" y="13"/>
                      </a:lnTo>
                      <a:lnTo>
                        <a:pt x="14" y="13"/>
                      </a:lnTo>
                      <a:lnTo>
                        <a:pt x="12" y="14"/>
                      </a:lnTo>
                      <a:lnTo>
                        <a:pt x="11" y="16"/>
                      </a:lnTo>
                      <a:lnTo>
                        <a:pt x="8" y="14"/>
                      </a:lnTo>
                      <a:lnTo>
                        <a:pt x="4" y="13"/>
                      </a:lnTo>
                      <a:lnTo>
                        <a:pt x="1"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63" name="Freeform 596">
                  <a:extLst>
                    <a:ext uri="{FF2B5EF4-FFF2-40B4-BE49-F238E27FC236}">
                      <a16:creationId xmlns:a16="http://schemas.microsoft.com/office/drawing/2014/main" id="{A4DEB2E4-B6B6-B036-8AAB-F0AEE2B485BD}"/>
                    </a:ext>
                  </a:extLst>
                </p:cNvPr>
                <p:cNvSpPr>
                  <a:spLocks/>
                </p:cNvSpPr>
                <p:nvPr/>
              </p:nvSpPr>
              <p:spPr bwMode="auto">
                <a:xfrm>
                  <a:off x="2675" y="2925"/>
                  <a:ext cx="24" cy="42"/>
                </a:xfrm>
                <a:custGeom>
                  <a:avLst/>
                  <a:gdLst>
                    <a:gd name="T0" fmla="*/ 0 w 27"/>
                    <a:gd name="T1" fmla="*/ 14 h 45"/>
                    <a:gd name="T2" fmla="*/ 26 w 27"/>
                    <a:gd name="T3" fmla="*/ 0 h 45"/>
                    <a:gd name="T4" fmla="*/ 26 w 27"/>
                    <a:gd name="T5" fmla="*/ 29 h 45"/>
                    <a:gd name="T6" fmla="*/ 0 w 27"/>
                    <a:gd name="T7" fmla="*/ 44 h 45"/>
                    <a:gd name="T8" fmla="*/ 0 w 27"/>
                    <a:gd name="T9" fmla="*/ 14 h 45"/>
                    <a:gd name="T10" fmla="*/ 0 60000 65536"/>
                    <a:gd name="T11" fmla="*/ 0 60000 65536"/>
                    <a:gd name="T12" fmla="*/ 0 60000 65536"/>
                    <a:gd name="T13" fmla="*/ 0 60000 65536"/>
                    <a:gd name="T14" fmla="*/ 0 60000 65536"/>
                    <a:gd name="T15" fmla="*/ 0 w 27"/>
                    <a:gd name="T16" fmla="*/ 0 h 45"/>
                    <a:gd name="T17" fmla="*/ 27 w 27"/>
                    <a:gd name="T18" fmla="*/ 45 h 45"/>
                  </a:gdLst>
                  <a:ahLst/>
                  <a:cxnLst>
                    <a:cxn ang="T10">
                      <a:pos x="T0" y="T1"/>
                    </a:cxn>
                    <a:cxn ang="T11">
                      <a:pos x="T2" y="T3"/>
                    </a:cxn>
                    <a:cxn ang="T12">
                      <a:pos x="T4" y="T5"/>
                    </a:cxn>
                    <a:cxn ang="T13">
                      <a:pos x="T6" y="T7"/>
                    </a:cxn>
                    <a:cxn ang="T14">
                      <a:pos x="T8" y="T9"/>
                    </a:cxn>
                  </a:cxnLst>
                  <a:rect l="T15" t="T16" r="T17" b="T18"/>
                  <a:pathLst>
                    <a:path w="27" h="45">
                      <a:moveTo>
                        <a:pt x="0" y="14"/>
                      </a:moveTo>
                      <a:lnTo>
                        <a:pt x="26" y="0"/>
                      </a:lnTo>
                      <a:lnTo>
                        <a:pt x="26" y="29"/>
                      </a:lnTo>
                      <a:lnTo>
                        <a:pt x="0" y="44"/>
                      </a:lnTo>
                      <a:lnTo>
                        <a:pt x="0" y="14"/>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64" name="Freeform 597">
                  <a:extLst>
                    <a:ext uri="{FF2B5EF4-FFF2-40B4-BE49-F238E27FC236}">
                      <a16:creationId xmlns:a16="http://schemas.microsoft.com/office/drawing/2014/main" id="{8499C671-C8A8-B2D6-56BB-41A0E9F800FC}"/>
                    </a:ext>
                  </a:extLst>
                </p:cNvPr>
                <p:cNvSpPr>
                  <a:spLocks/>
                </p:cNvSpPr>
                <p:nvPr/>
              </p:nvSpPr>
              <p:spPr bwMode="auto">
                <a:xfrm>
                  <a:off x="2600" y="2917"/>
                  <a:ext cx="16" cy="16"/>
                </a:xfrm>
                <a:custGeom>
                  <a:avLst/>
                  <a:gdLst>
                    <a:gd name="T0" fmla="*/ 9 w 17"/>
                    <a:gd name="T1" fmla="*/ 16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5 h 17"/>
                    <a:gd name="T14" fmla="*/ 12 w 17"/>
                    <a:gd name="T15" fmla="*/ 2 h 17"/>
                    <a:gd name="T16" fmla="*/ 9 w 17"/>
                    <a:gd name="T17" fmla="*/ 1 h 17"/>
                    <a:gd name="T18" fmla="*/ 7 w 17"/>
                    <a:gd name="T19" fmla="*/ 0 h 17"/>
                    <a:gd name="T20" fmla="*/ 6 w 17"/>
                    <a:gd name="T21" fmla="*/ 0 h 17"/>
                    <a:gd name="T22" fmla="*/ 6 w 17"/>
                    <a:gd name="T23" fmla="*/ 1 h 17"/>
                    <a:gd name="T24" fmla="*/ 2 w 17"/>
                    <a:gd name="T25" fmla="*/ 2 h 17"/>
                    <a:gd name="T26" fmla="*/ 1 w 17"/>
                    <a:gd name="T27" fmla="*/ 3 h 17"/>
                    <a:gd name="T28" fmla="*/ 0 w 17"/>
                    <a:gd name="T29" fmla="*/ 4 h 17"/>
                    <a:gd name="T30" fmla="*/ 0 w 17"/>
                    <a:gd name="T31" fmla="*/ 5 h 17"/>
                    <a:gd name="T32" fmla="*/ 0 w 17"/>
                    <a:gd name="T33" fmla="*/ 8 h 17"/>
                    <a:gd name="T34" fmla="*/ 2 w 17"/>
                    <a:gd name="T35" fmla="*/ 11 h 17"/>
                    <a:gd name="T36" fmla="*/ 3 w 17"/>
                    <a:gd name="T37" fmla="*/ 13 h 17"/>
                    <a:gd name="T38" fmla="*/ 6 w 17"/>
                    <a:gd name="T39" fmla="*/ 16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9"/>
                      </a:lnTo>
                      <a:lnTo>
                        <a:pt x="16" y="7"/>
                      </a:lnTo>
                      <a:lnTo>
                        <a:pt x="13" y="5"/>
                      </a:lnTo>
                      <a:lnTo>
                        <a:pt x="12" y="2"/>
                      </a:lnTo>
                      <a:lnTo>
                        <a:pt x="9" y="1"/>
                      </a:lnTo>
                      <a:lnTo>
                        <a:pt x="7" y="0"/>
                      </a:lnTo>
                      <a:lnTo>
                        <a:pt x="6" y="0"/>
                      </a:lnTo>
                      <a:lnTo>
                        <a:pt x="6" y="1"/>
                      </a:lnTo>
                      <a:lnTo>
                        <a:pt x="2" y="2"/>
                      </a:lnTo>
                      <a:lnTo>
                        <a:pt x="1" y="3"/>
                      </a:lnTo>
                      <a:lnTo>
                        <a:pt x="0" y="4"/>
                      </a:lnTo>
                      <a:lnTo>
                        <a:pt x="0" y="5"/>
                      </a:lnTo>
                      <a:lnTo>
                        <a:pt x="0" y="8"/>
                      </a:lnTo>
                      <a:lnTo>
                        <a:pt x="2" y="11"/>
                      </a:lnTo>
                      <a:lnTo>
                        <a:pt x="3" y="13"/>
                      </a:lnTo>
                      <a:lnTo>
                        <a:pt x="6" y="16"/>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65" name="Freeform 598">
                  <a:extLst>
                    <a:ext uri="{FF2B5EF4-FFF2-40B4-BE49-F238E27FC236}">
                      <a16:creationId xmlns:a16="http://schemas.microsoft.com/office/drawing/2014/main" id="{53F23BBD-45EB-DA0F-D57A-8949F297A94C}"/>
                    </a:ext>
                  </a:extLst>
                </p:cNvPr>
                <p:cNvSpPr>
                  <a:spLocks/>
                </p:cNvSpPr>
                <p:nvPr/>
              </p:nvSpPr>
              <p:spPr bwMode="auto">
                <a:xfrm>
                  <a:off x="2600" y="2920"/>
                  <a:ext cx="16" cy="16"/>
                </a:xfrm>
                <a:custGeom>
                  <a:avLst/>
                  <a:gdLst>
                    <a:gd name="T0" fmla="*/ 3 w 17"/>
                    <a:gd name="T1" fmla="*/ 11 h 17"/>
                    <a:gd name="T2" fmla="*/ 0 w 17"/>
                    <a:gd name="T3" fmla="*/ 7 h 17"/>
                    <a:gd name="T4" fmla="*/ 0 w 17"/>
                    <a:gd name="T5" fmla="*/ 3 h 17"/>
                    <a:gd name="T6" fmla="*/ 0 w 17"/>
                    <a:gd name="T7" fmla="*/ 2 h 17"/>
                    <a:gd name="T8" fmla="*/ 1 w 17"/>
                    <a:gd name="T9" fmla="*/ 1 h 17"/>
                    <a:gd name="T10" fmla="*/ 3 w 17"/>
                    <a:gd name="T11" fmla="*/ 0 h 17"/>
                    <a:gd name="T12" fmla="*/ 4 w 17"/>
                    <a:gd name="T13" fmla="*/ 0 h 17"/>
                    <a:gd name="T14" fmla="*/ 8 w 17"/>
                    <a:gd name="T15" fmla="*/ 0 h 17"/>
                    <a:gd name="T16" fmla="*/ 11 w 17"/>
                    <a:gd name="T17" fmla="*/ 2 h 17"/>
                    <a:gd name="T18" fmla="*/ 12 w 17"/>
                    <a:gd name="T19" fmla="*/ 4 h 17"/>
                    <a:gd name="T20" fmla="*/ 14 w 17"/>
                    <a:gd name="T21" fmla="*/ 8 h 17"/>
                    <a:gd name="T22" fmla="*/ 16 w 17"/>
                    <a:gd name="T23" fmla="*/ 12 h 17"/>
                    <a:gd name="T24" fmla="*/ 14 w 17"/>
                    <a:gd name="T25" fmla="*/ 13 h 17"/>
                    <a:gd name="T26" fmla="*/ 14 w 17"/>
                    <a:gd name="T27" fmla="*/ 14 h 17"/>
                    <a:gd name="T28" fmla="*/ 12 w 17"/>
                    <a:gd name="T29" fmla="*/ 16 h 17"/>
                    <a:gd name="T30" fmla="*/ 11 w 17"/>
                    <a:gd name="T31" fmla="*/ 16 h 17"/>
                    <a:gd name="T32" fmla="*/ 8 w 17"/>
                    <a:gd name="T33" fmla="*/ 16 h 17"/>
                    <a:gd name="T34" fmla="*/ 4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0" y="7"/>
                      </a:lnTo>
                      <a:lnTo>
                        <a:pt x="0" y="3"/>
                      </a:lnTo>
                      <a:lnTo>
                        <a:pt x="0" y="2"/>
                      </a:lnTo>
                      <a:lnTo>
                        <a:pt x="1" y="1"/>
                      </a:lnTo>
                      <a:lnTo>
                        <a:pt x="3" y="0"/>
                      </a:lnTo>
                      <a:lnTo>
                        <a:pt x="4" y="0"/>
                      </a:lnTo>
                      <a:lnTo>
                        <a:pt x="8" y="0"/>
                      </a:lnTo>
                      <a:lnTo>
                        <a:pt x="11" y="2"/>
                      </a:lnTo>
                      <a:lnTo>
                        <a:pt x="12" y="4"/>
                      </a:lnTo>
                      <a:lnTo>
                        <a:pt x="14" y="8"/>
                      </a:lnTo>
                      <a:lnTo>
                        <a:pt x="16" y="12"/>
                      </a:lnTo>
                      <a:lnTo>
                        <a:pt x="14" y="13"/>
                      </a:lnTo>
                      <a:lnTo>
                        <a:pt x="14" y="14"/>
                      </a:lnTo>
                      <a:lnTo>
                        <a:pt x="12" y="16"/>
                      </a:lnTo>
                      <a:lnTo>
                        <a:pt x="11" y="16"/>
                      </a:lnTo>
                      <a:lnTo>
                        <a:pt x="8" y="16"/>
                      </a:lnTo>
                      <a:lnTo>
                        <a:pt x="4"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66" name="Freeform 599">
                  <a:extLst>
                    <a:ext uri="{FF2B5EF4-FFF2-40B4-BE49-F238E27FC236}">
                      <a16:creationId xmlns:a16="http://schemas.microsoft.com/office/drawing/2014/main" id="{9A94E406-512E-6C7E-8E49-0E82B1B1D333}"/>
                    </a:ext>
                  </a:extLst>
                </p:cNvPr>
                <p:cNvSpPr>
                  <a:spLocks/>
                </p:cNvSpPr>
                <p:nvPr/>
              </p:nvSpPr>
              <p:spPr bwMode="auto">
                <a:xfrm>
                  <a:off x="2601" y="2922"/>
                  <a:ext cx="16" cy="16"/>
                </a:xfrm>
                <a:custGeom>
                  <a:avLst/>
                  <a:gdLst>
                    <a:gd name="T0" fmla="*/ 2 w 17"/>
                    <a:gd name="T1" fmla="*/ 11 h 17"/>
                    <a:gd name="T2" fmla="*/ 0 w 17"/>
                    <a:gd name="T3" fmla="*/ 9 h 17"/>
                    <a:gd name="T4" fmla="*/ 0 w 17"/>
                    <a:gd name="T5" fmla="*/ 4 h 17"/>
                    <a:gd name="T6" fmla="*/ 0 w 17"/>
                    <a:gd name="T7" fmla="*/ 2 h 17"/>
                    <a:gd name="T8" fmla="*/ 2 w 17"/>
                    <a:gd name="T9" fmla="*/ 0 h 17"/>
                    <a:gd name="T10" fmla="*/ 5 w 17"/>
                    <a:gd name="T11" fmla="*/ 0 h 17"/>
                    <a:gd name="T12" fmla="*/ 8 w 17"/>
                    <a:gd name="T13" fmla="*/ 0 h 17"/>
                    <a:gd name="T14" fmla="*/ 13 w 17"/>
                    <a:gd name="T15" fmla="*/ 6 h 17"/>
                    <a:gd name="T16" fmla="*/ 13 w 17"/>
                    <a:gd name="T17" fmla="*/ 9 h 17"/>
                    <a:gd name="T18" fmla="*/ 16 w 17"/>
                    <a:gd name="T19" fmla="*/ 11 h 17"/>
                    <a:gd name="T20" fmla="*/ 13 w 17"/>
                    <a:gd name="T21" fmla="*/ 13 h 17"/>
                    <a:gd name="T22" fmla="*/ 13 w 17"/>
                    <a:gd name="T23" fmla="*/ 16 h 17"/>
                    <a:gd name="T24" fmla="*/ 10 w 17"/>
                    <a:gd name="T25" fmla="*/ 16 h 17"/>
                    <a:gd name="T26" fmla="*/ 8 w 17"/>
                    <a:gd name="T27" fmla="*/ 16 h 17"/>
                    <a:gd name="T28" fmla="*/ 2 w 17"/>
                    <a:gd name="T29" fmla="*/ 1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2" y="11"/>
                      </a:moveTo>
                      <a:lnTo>
                        <a:pt x="0" y="9"/>
                      </a:lnTo>
                      <a:lnTo>
                        <a:pt x="0" y="4"/>
                      </a:lnTo>
                      <a:lnTo>
                        <a:pt x="0" y="2"/>
                      </a:lnTo>
                      <a:lnTo>
                        <a:pt x="2" y="0"/>
                      </a:lnTo>
                      <a:lnTo>
                        <a:pt x="5" y="0"/>
                      </a:lnTo>
                      <a:lnTo>
                        <a:pt x="8" y="0"/>
                      </a:lnTo>
                      <a:lnTo>
                        <a:pt x="13" y="6"/>
                      </a:lnTo>
                      <a:lnTo>
                        <a:pt x="13" y="9"/>
                      </a:lnTo>
                      <a:lnTo>
                        <a:pt x="16" y="11"/>
                      </a:lnTo>
                      <a:lnTo>
                        <a:pt x="13" y="13"/>
                      </a:lnTo>
                      <a:lnTo>
                        <a:pt x="13" y="16"/>
                      </a:lnTo>
                      <a:lnTo>
                        <a:pt x="10" y="16"/>
                      </a:lnTo>
                      <a:lnTo>
                        <a:pt x="8" y="16"/>
                      </a:lnTo>
                      <a:lnTo>
                        <a:pt x="2"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67" name="Freeform 600">
                  <a:extLst>
                    <a:ext uri="{FF2B5EF4-FFF2-40B4-BE49-F238E27FC236}">
                      <a16:creationId xmlns:a16="http://schemas.microsoft.com/office/drawing/2014/main" id="{FDCDB1E8-7208-AC88-F189-D032E497F7FB}"/>
                    </a:ext>
                  </a:extLst>
                </p:cNvPr>
                <p:cNvSpPr>
                  <a:spLocks/>
                </p:cNvSpPr>
                <p:nvPr/>
              </p:nvSpPr>
              <p:spPr bwMode="auto">
                <a:xfrm>
                  <a:off x="2608" y="2924"/>
                  <a:ext cx="15" cy="16"/>
                </a:xfrm>
                <a:custGeom>
                  <a:avLst/>
                  <a:gdLst>
                    <a:gd name="T0" fmla="*/ 10 w 17"/>
                    <a:gd name="T1" fmla="*/ 16 h 17"/>
                    <a:gd name="T2" fmla="*/ 14 w 17"/>
                    <a:gd name="T3" fmla="*/ 13 h 17"/>
                    <a:gd name="T4" fmla="*/ 14 w 17"/>
                    <a:gd name="T5" fmla="*/ 12 h 17"/>
                    <a:gd name="T6" fmla="*/ 14 w 17"/>
                    <a:gd name="T7" fmla="*/ 11 h 17"/>
                    <a:gd name="T8" fmla="*/ 16 w 17"/>
                    <a:gd name="T9" fmla="*/ 9 h 17"/>
                    <a:gd name="T10" fmla="*/ 14 w 17"/>
                    <a:gd name="T11" fmla="*/ 7 h 17"/>
                    <a:gd name="T12" fmla="*/ 14 w 17"/>
                    <a:gd name="T13" fmla="*/ 5 h 17"/>
                    <a:gd name="T14" fmla="*/ 11 w 17"/>
                    <a:gd name="T15" fmla="*/ 2 h 17"/>
                    <a:gd name="T16" fmla="*/ 10 w 17"/>
                    <a:gd name="T17" fmla="*/ 1 h 17"/>
                    <a:gd name="T18" fmla="*/ 8 w 17"/>
                    <a:gd name="T19" fmla="*/ 0 h 17"/>
                    <a:gd name="T20" fmla="*/ 6 w 17"/>
                    <a:gd name="T21" fmla="*/ 0 h 17"/>
                    <a:gd name="T22" fmla="*/ 5 w 17"/>
                    <a:gd name="T23" fmla="*/ 0 h 17"/>
                    <a:gd name="T24" fmla="*/ 2 w 17"/>
                    <a:gd name="T25" fmla="*/ 2 h 17"/>
                    <a:gd name="T26" fmla="*/ 1 w 17"/>
                    <a:gd name="T27" fmla="*/ 3 h 17"/>
                    <a:gd name="T28" fmla="*/ 1 w 17"/>
                    <a:gd name="T29" fmla="*/ 4 h 17"/>
                    <a:gd name="T30" fmla="*/ 0 w 17"/>
                    <a:gd name="T31" fmla="*/ 5 h 17"/>
                    <a:gd name="T32" fmla="*/ 1 w 17"/>
                    <a:gd name="T33" fmla="*/ 8 h 17"/>
                    <a:gd name="T34" fmla="*/ 2 w 17"/>
                    <a:gd name="T35" fmla="*/ 11 h 17"/>
                    <a:gd name="T36" fmla="*/ 4 w 17"/>
                    <a:gd name="T37" fmla="*/ 13 h 17"/>
                    <a:gd name="T38" fmla="*/ 6 w 17"/>
                    <a:gd name="T39" fmla="*/ 16 h 17"/>
                    <a:gd name="T40" fmla="*/ 8 w 17"/>
                    <a:gd name="T41" fmla="*/ 16 h 17"/>
                    <a:gd name="T42" fmla="*/ 9 w 17"/>
                    <a:gd name="T43" fmla="*/ 16 h 17"/>
                    <a:gd name="T44" fmla="*/ 1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6"/>
                      </a:moveTo>
                      <a:lnTo>
                        <a:pt x="14" y="13"/>
                      </a:lnTo>
                      <a:lnTo>
                        <a:pt x="14" y="12"/>
                      </a:lnTo>
                      <a:lnTo>
                        <a:pt x="14" y="11"/>
                      </a:lnTo>
                      <a:lnTo>
                        <a:pt x="16" y="9"/>
                      </a:lnTo>
                      <a:lnTo>
                        <a:pt x="14" y="7"/>
                      </a:lnTo>
                      <a:lnTo>
                        <a:pt x="14" y="5"/>
                      </a:lnTo>
                      <a:lnTo>
                        <a:pt x="11" y="2"/>
                      </a:lnTo>
                      <a:lnTo>
                        <a:pt x="10" y="1"/>
                      </a:lnTo>
                      <a:lnTo>
                        <a:pt x="8" y="0"/>
                      </a:lnTo>
                      <a:lnTo>
                        <a:pt x="6" y="0"/>
                      </a:lnTo>
                      <a:lnTo>
                        <a:pt x="5" y="0"/>
                      </a:lnTo>
                      <a:lnTo>
                        <a:pt x="2" y="2"/>
                      </a:lnTo>
                      <a:lnTo>
                        <a:pt x="1" y="3"/>
                      </a:lnTo>
                      <a:lnTo>
                        <a:pt x="1" y="4"/>
                      </a:lnTo>
                      <a:lnTo>
                        <a:pt x="0" y="5"/>
                      </a:lnTo>
                      <a:lnTo>
                        <a:pt x="1" y="8"/>
                      </a:lnTo>
                      <a:lnTo>
                        <a:pt x="2" y="11"/>
                      </a:lnTo>
                      <a:lnTo>
                        <a:pt x="4" y="13"/>
                      </a:lnTo>
                      <a:lnTo>
                        <a:pt x="6" y="16"/>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68" name="Freeform 601">
                  <a:extLst>
                    <a:ext uri="{FF2B5EF4-FFF2-40B4-BE49-F238E27FC236}">
                      <a16:creationId xmlns:a16="http://schemas.microsoft.com/office/drawing/2014/main" id="{FD6CAAE4-2778-E468-5417-12F2A929C89E}"/>
                    </a:ext>
                  </a:extLst>
                </p:cNvPr>
                <p:cNvSpPr>
                  <a:spLocks/>
                </p:cNvSpPr>
                <p:nvPr/>
              </p:nvSpPr>
              <p:spPr bwMode="auto">
                <a:xfrm>
                  <a:off x="2608" y="2925"/>
                  <a:ext cx="15" cy="16"/>
                </a:xfrm>
                <a:custGeom>
                  <a:avLst/>
                  <a:gdLst>
                    <a:gd name="T0" fmla="*/ 3 w 17"/>
                    <a:gd name="T1" fmla="*/ 11 h 17"/>
                    <a:gd name="T2" fmla="*/ 1 w 17"/>
                    <a:gd name="T3" fmla="*/ 7 h 17"/>
                    <a:gd name="T4" fmla="*/ 0 w 17"/>
                    <a:gd name="T5" fmla="*/ 3 h 17"/>
                    <a:gd name="T6" fmla="*/ 1 w 17"/>
                    <a:gd name="T7" fmla="*/ 2 h 17"/>
                    <a:gd name="T8" fmla="*/ 1 w 17"/>
                    <a:gd name="T9" fmla="*/ 1 h 17"/>
                    <a:gd name="T10" fmla="*/ 3 w 17"/>
                    <a:gd name="T11" fmla="*/ 0 h 17"/>
                    <a:gd name="T12" fmla="*/ 6 w 17"/>
                    <a:gd name="T13" fmla="*/ 0 h 17"/>
                    <a:gd name="T14" fmla="*/ 9 w 17"/>
                    <a:gd name="T15" fmla="*/ 0 h 17"/>
                    <a:gd name="T16" fmla="*/ 11 w 17"/>
                    <a:gd name="T17" fmla="*/ 2 h 17"/>
                    <a:gd name="T18" fmla="*/ 14 w 17"/>
                    <a:gd name="T19" fmla="*/ 4 h 17"/>
                    <a:gd name="T20" fmla="*/ 16 w 17"/>
                    <a:gd name="T21" fmla="*/ 8 h 17"/>
                    <a:gd name="T22" fmla="*/ 16 w 17"/>
                    <a:gd name="T23" fmla="*/ 11 h 17"/>
                    <a:gd name="T24" fmla="*/ 16 w 17"/>
                    <a:gd name="T25" fmla="*/ 13 h 17"/>
                    <a:gd name="T26" fmla="*/ 16 w 17"/>
                    <a:gd name="T27" fmla="*/ 14 h 17"/>
                    <a:gd name="T28" fmla="*/ 14 w 17"/>
                    <a:gd name="T29" fmla="*/ 16 h 17"/>
                    <a:gd name="T30" fmla="*/ 11 w 17"/>
                    <a:gd name="T31" fmla="*/ 16 h 17"/>
                    <a:gd name="T32" fmla="*/ 9 w 17"/>
                    <a:gd name="T33" fmla="*/ 16 h 17"/>
                    <a:gd name="T34" fmla="*/ 6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1" y="7"/>
                      </a:lnTo>
                      <a:lnTo>
                        <a:pt x="0" y="3"/>
                      </a:lnTo>
                      <a:lnTo>
                        <a:pt x="1" y="2"/>
                      </a:lnTo>
                      <a:lnTo>
                        <a:pt x="1" y="1"/>
                      </a:lnTo>
                      <a:lnTo>
                        <a:pt x="3" y="0"/>
                      </a:lnTo>
                      <a:lnTo>
                        <a:pt x="6" y="0"/>
                      </a:lnTo>
                      <a:lnTo>
                        <a:pt x="9" y="0"/>
                      </a:lnTo>
                      <a:lnTo>
                        <a:pt x="11" y="2"/>
                      </a:lnTo>
                      <a:lnTo>
                        <a:pt x="14" y="4"/>
                      </a:lnTo>
                      <a:lnTo>
                        <a:pt x="16" y="8"/>
                      </a:lnTo>
                      <a:lnTo>
                        <a:pt x="16" y="11"/>
                      </a:lnTo>
                      <a:lnTo>
                        <a:pt x="16" y="13"/>
                      </a:lnTo>
                      <a:lnTo>
                        <a:pt x="16" y="14"/>
                      </a:lnTo>
                      <a:lnTo>
                        <a:pt x="14" y="16"/>
                      </a:lnTo>
                      <a:lnTo>
                        <a:pt x="11" y="16"/>
                      </a:lnTo>
                      <a:lnTo>
                        <a:pt x="9" y="16"/>
                      </a:lnTo>
                      <a:lnTo>
                        <a:pt x="6"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69" name="Freeform 602">
                  <a:extLst>
                    <a:ext uri="{FF2B5EF4-FFF2-40B4-BE49-F238E27FC236}">
                      <a16:creationId xmlns:a16="http://schemas.microsoft.com/office/drawing/2014/main" id="{111BBBD8-AA86-5B4E-1DAC-03B4C20275B7}"/>
                    </a:ext>
                  </a:extLst>
                </p:cNvPr>
                <p:cNvSpPr>
                  <a:spLocks/>
                </p:cNvSpPr>
                <p:nvPr/>
              </p:nvSpPr>
              <p:spPr bwMode="auto">
                <a:xfrm>
                  <a:off x="2610" y="2927"/>
                  <a:ext cx="16" cy="16"/>
                </a:xfrm>
                <a:custGeom>
                  <a:avLst/>
                  <a:gdLst>
                    <a:gd name="T0" fmla="*/ 3 w 17"/>
                    <a:gd name="T1" fmla="*/ 10 h 17"/>
                    <a:gd name="T2" fmla="*/ 3 w 17"/>
                    <a:gd name="T3" fmla="*/ 8 h 17"/>
                    <a:gd name="T4" fmla="*/ 0 w 17"/>
                    <a:gd name="T5" fmla="*/ 5 h 17"/>
                    <a:gd name="T6" fmla="*/ 3 w 17"/>
                    <a:gd name="T7" fmla="*/ 2 h 17"/>
                    <a:gd name="T8" fmla="*/ 3 w 17"/>
                    <a:gd name="T9" fmla="*/ 0 h 17"/>
                    <a:gd name="T10" fmla="*/ 9 w 17"/>
                    <a:gd name="T11" fmla="*/ 0 h 17"/>
                    <a:gd name="T12" fmla="*/ 12 w 17"/>
                    <a:gd name="T13" fmla="*/ 8 h 17"/>
                    <a:gd name="T14" fmla="*/ 16 w 17"/>
                    <a:gd name="T15" fmla="*/ 8 h 17"/>
                    <a:gd name="T16" fmla="*/ 16 w 17"/>
                    <a:gd name="T17" fmla="*/ 13 h 17"/>
                    <a:gd name="T18" fmla="*/ 16 w 17"/>
                    <a:gd name="T19" fmla="*/ 16 h 17"/>
                    <a:gd name="T20" fmla="*/ 12 w 17"/>
                    <a:gd name="T21" fmla="*/ 16 h 17"/>
                    <a:gd name="T22" fmla="*/ 9 w 17"/>
                    <a:gd name="T23" fmla="*/ 16 h 17"/>
                    <a:gd name="T24" fmla="*/ 3 w 17"/>
                    <a:gd name="T25" fmla="*/ 1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10"/>
                      </a:moveTo>
                      <a:lnTo>
                        <a:pt x="3" y="8"/>
                      </a:lnTo>
                      <a:lnTo>
                        <a:pt x="0" y="5"/>
                      </a:lnTo>
                      <a:lnTo>
                        <a:pt x="3" y="2"/>
                      </a:lnTo>
                      <a:lnTo>
                        <a:pt x="3" y="0"/>
                      </a:lnTo>
                      <a:lnTo>
                        <a:pt x="9" y="0"/>
                      </a:lnTo>
                      <a:lnTo>
                        <a:pt x="12" y="8"/>
                      </a:lnTo>
                      <a:lnTo>
                        <a:pt x="16" y="8"/>
                      </a:lnTo>
                      <a:lnTo>
                        <a:pt x="16" y="13"/>
                      </a:lnTo>
                      <a:lnTo>
                        <a:pt x="16" y="16"/>
                      </a:lnTo>
                      <a:lnTo>
                        <a:pt x="12" y="16"/>
                      </a:lnTo>
                      <a:lnTo>
                        <a:pt x="9" y="16"/>
                      </a:lnTo>
                      <a:lnTo>
                        <a:pt x="3"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70" name="Freeform 603">
                  <a:extLst>
                    <a:ext uri="{FF2B5EF4-FFF2-40B4-BE49-F238E27FC236}">
                      <a16:creationId xmlns:a16="http://schemas.microsoft.com/office/drawing/2014/main" id="{8A8D443F-7021-6C3E-7A23-A3C3923FFA10}"/>
                    </a:ext>
                  </a:extLst>
                </p:cNvPr>
                <p:cNvSpPr>
                  <a:spLocks/>
                </p:cNvSpPr>
                <p:nvPr/>
              </p:nvSpPr>
              <p:spPr bwMode="auto">
                <a:xfrm>
                  <a:off x="2596" y="2920"/>
                  <a:ext cx="15" cy="16"/>
                </a:xfrm>
                <a:custGeom>
                  <a:avLst/>
                  <a:gdLst>
                    <a:gd name="T0" fmla="*/ 9 w 17"/>
                    <a:gd name="T1" fmla="*/ 16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5 h 17"/>
                    <a:gd name="T14" fmla="*/ 12 w 17"/>
                    <a:gd name="T15" fmla="*/ 2 h 17"/>
                    <a:gd name="T16" fmla="*/ 8 w 17"/>
                    <a:gd name="T17" fmla="*/ 1 h 17"/>
                    <a:gd name="T18" fmla="*/ 7 w 17"/>
                    <a:gd name="T19" fmla="*/ 0 h 17"/>
                    <a:gd name="T20" fmla="*/ 6 w 17"/>
                    <a:gd name="T21" fmla="*/ 0 h 17"/>
                    <a:gd name="T22" fmla="*/ 4 w 17"/>
                    <a:gd name="T23" fmla="*/ 1 h 17"/>
                    <a:gd name="T24" fmla="*/ 1 w 17"/>
                    <a:gd name="T25" fmla="*/ 2 h 17"/>
                    <a:gd name="T26" fmla="*/ 0 w 17"/>
                    <a:gd name="T27" fmla="*/ 3 h 17"/>
                    <a:gd name="T28" fmla="*/ 0 w 17"/>
                    <a:gd name="T29" fmla="*/ 4 h 17"/>
                    <a:gd name="T30" fmla="*/ 0 w 17"/>
                    <a:gd name="T31" fmla="*/ 6 h 17"/>
                    <a:gd name="T32" fmla="*/ 0 w 17"/>
                    <a:gd name="T33" fmla="*/ 8 h 17"/>
                    <a:gd name="T34" fmla="*/ 1 w 17"/>
                    <a:gd name="T35" fmla="*/ 11 h 17"/>
                    <a:gd name="T36" fmla="*/ 3 w 17"/>
                    <a:gd name="T37" fmla="*/ 13 h 17"/>
                    <a:gd name="T38" fmla="*/ 4 w 17"/>
                    <a:gd name="T39" fmla="*/ 16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9"/>
                      </a:lnTo>
                      <a:lnTo>
                        <a:pt x="16" y="7"/>
                      </a:lnTo>
                      <a:lnTo>
                        <a:pt x="13" y="5"/>
                      </a:lnTo>
                      <a:lnTo>
                        <a:pt x="12" y="2"/>
                      </a:lnTo>
                      <a:lnTo>
                        <a:pt x="8" y="1"/>
                      </a:lnTo>
                      <a:lnTo>
                        <a:pt x="7" y="0"/>
                      </a:lnTo>
                      <a:lnTo>
                        <a:pt x="6" y="0"/>
                      </a:lnTo>
                      <a:lnTo>
                        <a:pt x="4" y="1"/>
                      </a:lnTo>
                      <a:lnTo>
                        <a:pt x="1" y="2"/>
                      </a:lnTo>
                      <a:lnTo>
                        <a:pt x="0" y="3"/>
                      </a:lnTo>
                      <a:lnTo>
                        <a:pt x="0" y="4"/>
                      </a:lnTo>
                      <a:lnTo>
                        <a:pt x="0" y="6"/>
                      </a:lnTo>
                      <a:lnTo>
                        <a:pt x="0" y="8"/>
                      </a:lnTo>
                      <a:lnTo>
                        <a:pt x="1" y="11"/>
                      </a:lnTo>
                      <a:lnTo>
                        <a:pt x="3" y="13"/>
                      </a:lnTo>
                      <a:lnTo>
                        <a:pt x="4" y="16"/>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71" name="Freeform 604">
                  <a:extLst>
                    <a:ext uri="{FF2B5EF4-FFF2-40B4-BE49-F238E27FC236}">
                      <a16:creationId xmlns:a16="http://schemas.microsoft.com/office/drawing/2014/main" id="{35A9B3DF-274E-BA3E-CB31-CC4EF98D09A8}"/>
                    </a:ext>
                  </a:extLst>
                </p:cNvPr>
                <p:cNvSpPr>
                  <a:spLocks/>
                </p:cNvSpPr>
                <p:nvPr/>
              </p:nvSpPr>
              <p:spPr bwMode="auto">
                <a:xfrm>
                  <a:off x="2596" y="2922"/>
                  <a:ext cx="15" cy="16"/>
                </a:xfrm>
                <a:custGeom>
                  <a:avLst/>
                  <a:gdLst>
                    <a:gd name="T0" fmla="*/ 1 w 17"/>
                    <a:gd name="T1" fmla="*/ 11 h 17"/>
                    <a:gd name="T2" fmla="*/ 0 w 17"/>
                    <a:gd name="T3" fmla="*/ 7 h 17"/>
                    <a:gd name="T4" fmla="*/ 0 w 17"/>
                    <a:gd name="T5" fmla="*/ 4 h 17"/>
                    <a:gd name="T6" fmla="*/ 0 w 17"/>
                    <a:gd name="T7" fmla="*/ 2 h 17"/>
                    <a:gd name="T8" fmla="*/ 0 w 17"/>
                    <a:gd name="T9" fmla="*/ 1 h 17"/>
                    <a:gd name="T10" fmla="*/ 1 w 17"/>
                    <a:gd name="T11" fmla="*/ 0 h 17"/>
                    <a:gd name="T12" fmla="*/ 4 w 17"/>
                    <a:gd name="T13" fmla="*/ 0 h 17"/>
                    <a:gd name="T14" fmla="*/ 6 w 17"/>
                    <a:gd name="T15" fmla="*/ 1 h 17"/>
                    <a:gd name="T16" fmla="*/ 11 w 17"/>
                    <a:gd name="T17" fmla="*/ 3 h 17"/>
                    <a:gd name="T18" fmla="*/ 12 w 17"/>
                    <a:gd name="T19" fmla="*/ 4 h 17"/>
                    <a:gd name="T20" fmla="*/ 14 w 17"/>
                    <a:gd name="T21" fmla="*/ 8 h 17"/>
                    <a:gd name="T22" fmla="*/ 16 w 17"/>
                    <a:gd name="T23" fmla="*/ 12 h 17"/>
                    <a:gd name="T24" fmla="*/ 14 w 17"/>
                    <a:gd name="T25" fmla="*/ 13 h 17"/>
                    <a:gd name="T26" fmla="*/ 14 w 17"/>
                    <a:gd name="T27" fmla="*/ 14 h 17"/>
                    <a:gd name="T28" fmla="*/ 12 w 17"/>
                    <a:gd name="T29" fmla="*/ 16 h 17"/>
                    <a:gd name="T30" fmla="*/ 11 w 17"/>
                    <a:gd name="T31" fmla="*/ 16 h 17"/>
                    <a:gd name="T32" fmla="*/ 6 w 17"/>
                    <a:gd name="T33" fmla="*/ 16 h 17"/>
                    <a:gd name="T34" fmla="*/ 4 w 17"/>
                    <a:gd name="T35" fmla="*/ 13 h 17"/>
                    <a:gd name="T36" fmla="*/ 1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 y="11"/>
                      </a:moveTo>
                      <a:lnTo>
                        <a:pt x="0" y="7"/>
                      </a:lnTo>
                      <a:lnTo>
                        <a:pt x="0" y="4"/>
                      </a:lnTo>
                      <a:lnTo>
                        <a:pt x="0" y="2"/>
                      </a:lnTo>
                      <a:lnTo>
                        <a:pt x="0" y="1"/>
                      </a:lnTo>
                      <a:lnTo>
                        <a:pt x="1" y="0"/>
                      </a:lnTo>
                      <a:lnTo>
                        <a:pt x="4" y="0"/>
                      </a:lnTo>
                      <a:lnTo>
                        <a:pt x="6" y="1"/>
                      </a:lnTo>
                      <a:lnTo>
                        <a:pt x="11" y="3"/>
                      </a:lnTo>
                      <a:lnTo>
                        <a:pt x="12" y="4"/>
                      </a:lnTo>
                      <a:lnTo>
                        <a:pt x="14" y="8"/>
                      </a:lnTo>
                      <a:lnTo>
                        <a:pt x="16" y="12"/>
                      </a:lnTo>
                      <a:lnTo>
                        <a:pt x="14" y="13"/>
                      </a:lnTo>
                      <a:lnTo>
                        <a:pt x="14" y="14"/>
                      </a:lnTo>
                      <a:lnTo>
                        <a:pt x="12" y="16"/>
                      </a:lnTo>
                      <a:lnTo>
                        <a:pt x="11" y="16"/>
                      </a:lnTo>
                      <a:lnTo>
                        <a:pt x="6" y="16"/>
                      </a:lnTo>
                      <a:lnTo>
                        <a:pt x="4"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72" name="Freeform 605">
                  <a:extLst>
                    <a:ext uri="{FF2B5EF4-FFF2-40B4-BE49-F238E27FC236}">
                      <a16:creationId xmlns:a16="http://schemas.microsoft.com/office/drawing/2014/main" id="{493A0FE8-EA9D-AEE2-47DE-302270B4F50C}"/>
                    </a:ext>
                  </a:extLst>
                </p:cNvPr>
                <p:cNvSpPr>
                  <a:spLocks/>
                </p:cNvSpPr>
                <p:nvPr/>
              </p:nvSpPr>
              <p:spPr bwMode="auto">
                <a:xfrm>
                  <a:off x="2604" y="2926"/>
                  <a:ext cx="16" cy="16"/>
                </a:xfrm>
                <a:custGeom>
                  <a:avLst/>
                  <a:gdLst>
                    <a:gd name="T0" fmla="*/ 10 w 17"/>
                    <a:gd name="T1" fmla="*/ 16 h 17"/>
                    <a:gd name="T2" fmla="*/ 13 w 17"/>
                    <a:gd name="T3" fmla="*/ 13 h 17"/>
                    <a:gd name="T4" fmla="*/ 13 w 17"/>
                    <a:gd name="T5" fmla="*/ 12 h 17"/>
                    <a:gd name="T6" fmla="*/ 14 w 17"/>
                    <a:gd name="T7" fmla="*/ 12 h 17"/>
                    <a:gd name="T8" fmla="*/ 16 w 17"/>
                    <a:gd name="T9" fmla="*/ 9 h 17"/>
                    <a:gd name="T10" fmla="*/ 14 w 17"/>
                    <a:gd name="T11" fmla="*/ 7 h 17"/>
                    <a:gd name="T12" fmla="*/ 13 w 17"/>
                    <a:gd name="T13" fmla="*/ 5 h 17"/>
                    <a:gd name="T14" fmla="*/ 11 w 17"/>
                    <a:gd name="T15" fmla="*/ 2 h 17"/>
                    <a:gd name="T16" fmla="*/ 10 w 17"/>
                    <a:gd name="T17" fmla="*/ 1 h 17"/>
                    <a:gd name="T18" fmla="*/ 6 w 17"/>
                    <a:gd name="T19" fmla="*/ 0 h 17"/>
                    <a:gd name="T20" fmla="*/ 5 w 17"/>
                    <a:gd name="T21" fmla="*/ 0 h 17"/>
                    <a:gd name="T22" fmla="*/ 5 w 17"/>
                    <a:gd name="T23" fmla="*/ 1 h 17"/>
                    <a:gd name="T24" fmla="*/ 2 w 17"/>
                    <a:gd name="T25" fmla="*/ 2 h 17"/>
                    <a:gd name="T26" fmla="*/ 1 w 17"/>
                    <a:gd name="T27" fmla="*/ 3 h 17"/>
                    <a:gd name="T28" fmla="*/ 1 w 17"/>
                    <a:gd name="T29" fmla="*/ 4 h 17"/>
                    <a:gd name="T30" fmla="*/ 0 w 17"/>
                    <a:gd name="T31" fmla="*/ 5 h 17"/>
                    <a:gd name="T32" fmla="*/ 1 w 17"/>
                    <a:gd name="T33" fmla="*/ 8 h 17"/>
                    <a:gd name="T34" fmla="*/ 2 w 17"/>
                    <a:gd name="T35" fmla="*/ 11 h 17"/>
                    <a:gd name="T36" fmla="*/ 3 w 17"/>
                    <a:gd name="T37" fmla="*/ 13 h 17"/>
                    <a:gd name="T38" fmla="*/ 5 w 17"/>
                    <a:gd name="T39" fmla="*/ 16 h 17"/>
                    <a:gd name="T40" fmla="*/ 8 w 17"/>
                    <a:gd name="T41" fmla="*/ 16 h 17"/>
                    <a:gd name="T42" fmla="*/ 9 w 17"/>
                    <a:gd name="T43" fmla="*/ 16 h 17"/>
                    <a:gd name="T44" fmla="*/ 1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6"/>
                      </a:moveTo>
                      <a:lnTo>
                        <a:pt x="13" y="13"/>
                      </a:lnTo>
                      <a:lnTo>
                        <a:pt x="13" y="12"/>
                      </a:lnTo>
                      <a:lnTo>
                        <a:pt x="14" y="12"/>
                      </a:lnTo>
                      <a:lnTo>
                        <a:pt x="16" y="9"/>
                      </a:lnTo>
                      <a:lnTo>
                        <a:pt x="14" y="7"/>
                      </a:lnTo>
                      <a:lnTo>
                        <a:pt x="13" y="5"/>
                      </a:lnTo>
                      <a:lnTo>
                        <a:pt x="11" y="2"/>
                      </a:lnTo>
                      <a:lnTo>
                        <a:pt x="10" y="1"/>
                      </a:lnTo>
                      <a:lnTo>
                        <a:pt x="6" y="0"/>
                      </a:lnTo>
                      <a:lnTo>
                        <a:pt x="5" y="0"/>
                      </a:lnTo>
                      <a:lnTo>
                        <a:pt x="5" y="1"/>
                      </a:lnTo>
                      <a:lnTo>
                        <a:pt x="2" y="2"/>
                      </a:lnTo>
                      <a:lnTo>
                        <a:pt x="1" y="3"/>
                      </a:lnTo>
                      <a:lnTo>
                        <a:pt x="1" y="4"/>
                      </a:lnTo>
                      <a:lnTo>
                        <a:pt x="0" y="5"/>
                      </a:lnTo>
                      <a:lnTo>
                        <a:pt x="1" y="8"/>
                      </a:lnTo>
                      <a:lnTo>
                        <a:pt x="2" y="11"/>
                      </a:lnTo>
                      <a:lnTo>
                        <a:pt x="3" y="13"/>
                      </a:lnTo>
                      <a:lnTo>
                        <a:pt x="5" y="16"/>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73" name="Freeform 606">
                  <a:extLst>
                    <a:ext uri="{FF2B5EF4-FFF2-40B4-BE49-F238E27FC236}">
                      <a16:creationId xmlns:a16="http://schemas.microsoft.com/office/drawing/2014/main" id="{98747C7A-1BA2-8E60-0F53-828EF4525197}"/>
                    </a:ext>
                  </a:extLst>
                </p:cNvPr>
                <p:cNvSpPr>
                  <a:spLocks/>
                </p:cNvSpPr>
                <p:nvPr/>
              </p:nvSpPr>
              <p:spPr bwMode="auto">
                <a:xfrm>
                  <a:off x="2604" y="2927"/>
                  <a:ext cx="16" cy="16"/>
                </a:xfrm>
                <a:custGeom>
                  <a:avLst/>
                  <a:gdLst>
                    <a:gd name="T0" fmla="*/ 3 w 17"/>
                    <a:gd name="T1" fmla="*/ 11 h 17"/>
                    <a:gd name="T2" fmla="*/ 1 w 17"/>
                    <a:gd name="T3" fmla="*/ 7 h 17"/>
                    <a:gd name="T4" fmla="*/ 0 w 17"/>
                    <a:gd name="T5" fmla="*/ 3 h 17"/>
                    <a:gd name="T6" fmla="*/ 1 w 17"/>
                    <a:gd name="T7" fmla="*/ 2 h 17"/>
                    <a:gd name="T8" fmla="*/ 1 w 17"/>
                    <a:gd name="T9" fmla="*/ 1 h 17"/>
                    <a:gd name="T10" fmla="*/ 3 w 17"/>
                    <a:gd name="T11" fmla="*/ 0 h 17"/>
                    <a:gd name="T12" fmla="*/ 4 w 17"/>
                    <a:gd name="T13" fmla="*/ 0 h 17"/>
                    <a:gd name="T14" fmla="*/ 8 w 17"/>
                    <a:gd name="T15" fmla="*/ 0 h 17"/>
                    <a:gd name="T16" fmla="*/ 11 w 17"/>
                    <a:gd name="T17" fmla="*/ 2 h 17"/>
                    <a:gd name="T18" fmla="*/ 14 w 17"/>
                    <a:gd name="T19" fmla="*/ 4 h 17"/>
                    <a:gd name="T20" fmla="*/ 16 w 17"/>
                    <a:gd name="T21" fmla="*/ 8 h 17"/>
                    <a:gd name="T22" fmla="*/ 16 w 17"/>
                    <a:gd name="T23" fmla="*/ 12 h 17"/>
                    <a:gd name="T24" fmla="*/ 16 w 17"/>
                    <a:gd name="T25" fmla="*/ 13 h 17"/>
                    <a:gd name="T26" fmla="*/ 14 w 17"/>
                    <a:gd name="T27" fmla="*/ 14 h 17"/>
                    <a:gd name="T28" fmla="*/ 14 w 17"/>
                    <a:gd name="T29" fmla="*/ 16 h 17"/>
                    <a:gd name="T30" fmla="*/ 11 w 17"/>
                    <a:gd name="T31" fmla="*/ 16 h 17"/>
                    <a:gd name="T32" fmla="*/ 8 w 17"/>
                    <a:gd name="T33" fmla="*/ 16 h 17"/>
                    <a:gd name="T34" fmla="*/ 4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1" y="7"/>
                      </a:lnTo>
                      <a:lnTo>
                        <a:pt x="0" y="3"/>
                      </a:lnTo>
                      <a:lnTo>
                        <a:pt x="1" y="2"/>
                      </a:lnTo>
                      <a:lnTo>
                        <a:pt x="1" y="1"/>
                      </a:lnTo>
                      <a:lnTo>
                        <a:pt x="3" y="0"/>
                      </a:lnTo>
                      <a:lnTo>
                        <a:pt x="4" y="0"/>
                      </a:lnTo>
                      <a:lnTo>
                        <a:pt x="8" y="0"/>
                      </a:lnTo>
                      <a:lnTo>
                        <a:pt x="11" y="2"/>
                      </a:lnTo>
                      <a:lnTo>
                        <a:pt x="14" y="4"/>
                      </a:lnTo>
                      <a:lnTo>
                        <a:pt x="16" y="8"/>
                      </a:lnTo>
                      <a:lnTo>
                        <a:pt x="16" y="12"/>
                      </a:lnTo>
                      <a:lnTo>
                        <a:pt x="16" y="13"/>
                      </a:lnTo>
                      <a:lnTo>
                        <a:pt x="14" y="14"/>
                      </a:lnTo>
                      <a:lnTo>
                        <a:pt x="14" y="16"/>
                      </a:lnTo>
                      <a:lnTo>
                        <a:pt x="11" y="16"/>
                      </a:lnTo>
                      <a:lnTo>
                        <a:pt x="8" y="16"/>
                      </a:lnTo>
                      <a:lnTo>
                        <a:pt x="4"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74" name="Freeform 607">
                  <a:extLst>
                    <a:ext uri="{FF2B5EF4-FFF2-40B4-BE49-F238E27FC236}">
                      <a16:creationId xmlns:a16="http://schemas.microsoft.com/office/drawing/2014/main" id="{7F4A46BA-412B-7F35-0806-2424400F4FB8}"/>
                    </a:ext>
                  </a:extLst>
                </p:cNvPr>
                <p:cNvSpPr>
                  <a:spLocks/>
                </p:cNvSpPr>
                <p:nvPr/>
              </p:nvSpPr>
              <p:spPr bwMode="auto">
                <a:xfrm>
                  <a:off x="2587" y="2873"/>
                  <a:ext cx="112" cy="67"/>
                </a:xfrm>
                <a:custGeom>
                  <a:avLst/>
                  <a:gdLst>
                    <a:gd name="T0" fmla="*/ 0 w 123"/>
                    <a:gd name="T1" fmla="*/ 13 h 70"/>
                    <a:gd name="T2" fmla="*/ 24 w 123"/>
                    <a:gd name="T3" fmla="*/ 0 h 70"/>
                    <a:gd name="T4" fmla="*/ 122 w 123"/>
                    <a:gd name="T5" fmla="*/ 54 h 70"/>
                    <a:gd name="T6" fmla="*/ 96 w 123"/>
                    <a:gd name="T7" fmla="*/ 69 h 70"/>
                    <a:gd name="T8" fmla="*/ 0 w 123"/>
                    <a:gd name="T9" fmla="*/ 13 h 70"/>
                    <a:gd name="T10" fmla="*/ 0 60000 65536"/>
                    <a:gd name="T11" fmla="*/ 0 60000 65536"/>
                    <a:gd name="T12" fmla="*/ 0 60000 65536"/>
                    <a:gd name="T13" fmla="*/ 0 60000 65536"/>
                    <a:gd name="T14" fmla="*/ 0 60000 65536"/>
                    <a:gd name="T15" fmla="*/ 0 w 123"/>
                    <a:gd name="T16" fmla="*/ 0 h 70"/>
                    <a:gd name="T17" fmla="*/ 123 w 123"/>
                    <a:gd name="T18" fmla="*/ 70 h 70"/>
                  </a:gdLst>
                  <a:ahLst/>
                  <a:cxnLst>
                    <a:cxn ang="T10">
                      <a:pos x="T0" y="T1"/>
                    </a:cxn>
                    <a:cxn ang="T11">
                      <a:pos x="T2" y="T3"/>
                    </a:cxn>
                    <a:cxn ang="T12">
                      <a:pos x="T4" y="T5"/>
                    </a:cxn>
                    <a:cxn ang="T13">
                      <a:pos x="T6" y="T7"/>
                    </a:cxn>
                    <a:cxn ang="T14">
                      <a:pos x="T8" y="T9"/>
                    </a:cxn>
                  </a:cxnLst>
                  <a:rect l="T15" t="T16" r="T17" b="T18"/>
                  <a:pathLst>
                    <a:path w="123" h="70">
                      <a:moveTo>
                        <a:pt x="0" y="13"/>
                      </a:moveTo>
                      <a:lnTo>
                        <a:pt x="24" y="0"/>
                      </a:lnTo>
                      <a:lnTo>
                        <a:pt x="122" y="54"/>
                      </a:lnTo>
                      <a:lnTo>
                        <a:pt x="96" y="69"/>
                      </a:lnTo>
                      <a:lnTo>
                        <a:pt x="0" y="13"/>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75" name="Freeform 608">
                  <a:extLst>
                    <a:ext uri="{FF2B5EF4-FFF2-40B4-BE49-F238E27FC236}">
                      <a16:creationId xmlns:a16="http://schemas.microsoft.com/office/drawing/2014/main" id="{A9CEE766-8703-E5C2-F064-F94DA323A44C}"/>
                    </a:ext>
                  </a:extLst>
                </p:cNvPr>
                <p:cNvSpPr>
                  <a:spLocks/>
                </p:cNvSpPr>
                <p:nvPr/>
              </p:nvSpPr>
              <p:spPr bwMode="auto">
                <a:xfrm>
                  <a:off x="2587" y="2885"/>
                  <a:ext cx="89" cy="82"/>
                </a:xfrm>
                <a:custGeom>
                  <a:avLst/>
                  <a:gdLst>
                    <a:gd name="T0" fmla="*/ 0 w 97"/>
                    <a:gd name="T1" fmla="*/ 0 h 87"/>
                    <a:gd name="T2" fmla="*/ 96 w 97"/>
                    <a:gd name="T3" fmla="*/ 57 h 87"/>
                    <a:gd name="T4" fmla="*/ 96 w 97"/>
                    <a:gd name="T5" fmla="*/ 86 h 87"/>
                    <a:gd name="T6" fmla="*/ 0 w 97"/>
                    <a:gd name="T7" fmla="*/ 28 h 87"/>
                    <a:gd name="T8" fmla="*/ 0 w 97"/>
                    <a:gd name="T9" fmla="*/ 0 h 87"/>
                    <a:gd name="T10" fmla="*/ 0 60000 65536"/>
                    <a:gd name="T11" fmla="*/ 0 60000 65536"/>
                    <a:gd name="T12" fmla="*/ 0 60000 65536"/>
                    <a:gd name="T13" fmla="*/ 0 60000 65536"/>
                    <a:gd name="T14" fmla="*/ 0 60000 65536"/>
                    <a:gd name="T15" fmla="*/ 0 w 97"/>
                    <a:gd name="T16" fmla="*/ 0 h 87"/>
                    <a:gd name="T17" fmla="*/ 97 w 97"/>
                    <a:gd name="T18" fmla="*/ 87 h 87"/>
                  </a:gdLst>
                  <a:ahLst/>
                  <a:cxnLst>
                    <a:cxn ang="T10">
                      <a:pos x="T0" y="T1"/>
                    </a:cxn>
                    <a:cxn ang="T11">
                      <a:pos x="T2" y="T3"/>
                    </a:cxn>
                    <a:cxn ang="T12">
                      <a:pos x="T4" y="T5"/>
                    </a:cxn>
                    <a:cxn ang="T13">
                      <a:pos x="T6" y="T7"/>
                    </a:cxn>
                    <a:cxn ang="T14">
                      <a:pos x="T8" y="T9"/>
                    </a:cxn>
                  </a:cxnLst>
                  <a:rect l="T15" t="T16" r="T17" b="T18"/>
                  <a:pathLst>
                    <a:path w="97" h="87">
                      <a:moveTo>
                        <a:pt x="0" y="0"/>
                      </a:moveTo>
                      <a:lnTo>
                        <a:pt x="96" y="57"/>
                      </a:lnTo>
                      <a:lnTo>
                        <a:pt x="96" y="86"/>
                      </a:lnTo>
                      <a:lnTo>
                        <a:pt x="0" y="28"/>
                      </a:lnTo>
                      <a:lnTo>
                        <a:pt x="0" y="0"/>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76" name="Freeform 609">
                  <a:extLst>
                    <a:ext uri="{FF2B5EF4-FFF2-40B4-BE49-F238E27FC236}">
                      <a16:creationId xmlns:a16="http://schemas.microsoft.com/office/drawing/2014/main" id="{1B620C81-5D83-4E54-5FA2-27A9305296C4}"/>
                    </a:ext>
                  </a:extLst>
                </p:cNvPr>
                <p:cNvSpPr>
                  <a:spLocks/>
                </p:cNvSpPr>
                <p:nvPr/>
              </p:nvSpPr>
              <p:spPr bwMode="auto">
                <a:xfrm>
                  <a:off x="2720" y="2970"/>
                  <a:ext cx="16" cy="16"/>
                </a:xfrm>
                <a:custGeom>
                  <a:avLst/>
                  <a:gdLst>
                    <a:gd name="T0" fmla="*/ 4 w 17"/>
                    <a:gd name="T1" fmla="*/ 0 h 17"/>
                    <a:gd name="T2" fmla="*/ 16 w 17"/>
                    <a:gd name="T3" fmla="*/ 9 h 17"/>
                    <a:gd name="T4" fmla="*/ 12 w 17"/>
                    <a:gd name="T5" fmla="*/ 16 h 17"/>
                    <a:gd name="T6" fmla="*/ 0 w 17"/>
                    <a:gd name="T7" fmla="*/ 5 h 17"/>
                    <a:gd name="T8" fmla="*/ 4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4" y="0"/>
                      </a:moveTo>
                      <a:lnTo>
                        <a:pt x="16" y="9"/>
                      </a:lnTo>
                      <a:lnTo>
                        <a:pt x="12" y="16"/>
                      </a:lnTo>
                      <a:lnTo>
                        <a:pt x="0" y="5"/>
                      </a:lnTo>
                      <a:lnTo>
                        <a:pt x="4"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77" name="Freeform 610">
                  <a:extLst>
                    <a:ext uri="{FF2B5EF4-FFF2-40B4-BE49-F238E27FC236}">
                      <a16:creationId xmlns:a16="http://schemas.microsoft.com/office/drawing/2014/main" id="{D9C20196-CA67-14FB-5B53-21AED9B7FBD8}"/>
                    </a:ext>
                  </a:extLst>
                </p:cNvPr>
                <p:cNvSpPr>
                  <a:spLocks/>
                </p:cNvSpPr>
                <p:nvPr/>
              </p:nvSpPr>
              <p:spPr bwMode="auto">
                <a:xfrm>
                  <a:off x="2682" y="2940"/>
                  <a:ext cx="33" cy="20"/>
                </a:xfrm>
                <a:custGeom>
                  <a:avLst/>
                  <a:gdLst>
                    <a:gd name="T0" fmla="*/ 23 w 36"/>
                    <a:gd name="T1" fmla="*/ 0 h 21"/>
                    <a:gd name="T2" fmla="*/ 35 w 36"/>
                    <a:gd name="T3" fmla="*/ 7 h 21"/>
                    <a:gd name="T4" fmla="*/ 12 w 36"/>
                    <a:gd name="T5" fmla="*/ 20 h 21"/>
                    <a:gd name="T6" fmla="*/ 0 w 36"/>
                    <a:gd name="T7" fmla="*/ 12 h 21"/>
                    <a:gd name="T8" fmla="*/ 23 w 36"/>
                    <a:gd name="T9" fmla="*/ 0 h 21"/>
                    <a:gd name="T10" fmla="*/ 0 60000 65536"/>
                    <a:gd name="T11" fmla="*/ 0 60000 65536"/>
                    <a:gd name="T12" fmla="*/ 0 60000 65536"/>
                    <a:gd name="T13" fmla="*/ 0 60000 65536"/>
                    <a:gd name="T14" fmla="*/ 0 60000 65536"/>
                    <a:gd name="T15" fmla="*/ 0 w 36"/>
                    <a:gd name="T16" fmla="*/ 0 h 21"/>
                    <a:gd name="T17" fmla="*/ 36 w 36"/>
                    <a:gd name="T18" fmla="*/ 21 h 21"/>
                  </a:gdLst>
                  <a:ahLst/>
                  <a:cxnLst>
                    <a:cxn ang="T10">
                      <a:pos x="T0" y="T1"/>
                    </a:cxn>
                    <a:cxn ang="T11">
                      <a:pos x="T2" y="T3"/>
                    </a:cxn>
                    <a:cxn ang="T12">
                      <a:pos x="T4" y="T5"/>
                    </a:cxn>
                    <a:cxn ang="T13">
                      <a:pos x="T6" y="T7"/>
                    </a:cxn>
                    <a:cxn ang="T14">
                      <a:pos x="T8" y="T9"/>
                    </a:cxn>
                  </a:cxnLst>
                  <a:rect l="T15" t="T16" r="T17" b="T18"/>
                  <a:pathLst>
                    <a:path w="36" h="21">
                      <a:moveTo>
                        <a:pt x="23" y="0"/>
                      </a:moveTo>
                      <a:lnTo>
                        <a:pt x="35" y="7"/>
                      </a:lnTo>
                      <a:lnTo>
                        <a:pt x="12" y="20"/>
                      </a:lnTo>
                      <a:lnTo>
                        <a:pt x="0" y="12"/>
                      </a:lnTo>
                      <a:lnTo>
                        <a:pt x="23" y="0"/>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78" name="Freeform 611">
                  <a:extLst>
                    <a:ext uri="{FF2B5EF4-FFF2-40B4-BE49-F238E27FC236}">
                      <a16:creationId xmlns:a16="http://schemas.microsoft.com/office/drawing/2014/main" id="{4931F803-05DA-E545-A9EB-F279723B5677}"/>
                    </a:ext>
                  </a:extLst>
                </p:cNvPr>
                <p:cNvSpPr>
                  <a:spLocks/>
                </p:cNvSpPr>
                <p:nvPr/>
              </p:nvSpPr>
              <p:spPr bwMode="auto">
                <a:xfrm>
                  <a:off x="2682" y="2952"/>
                  <a:ext cx="16" cy="32"/>
                </a:xfrm>
                <a:custGeom>
                  <a:avLst/>
                  <a:gdLst>
                    <a:gd name="T0" fmla="*/ 0 w 17"/>
                    <a:gd name="T1" fmla="*/ 26 h 33"/>
                    <a:gd name="T2" fmla="*/ 16 w 17"/>
                    <a:gd name="T3" fmla="*/ 32 h 33"/>
                    <a:gd name="T4" fmla="*/ 16 w 17"/>
                    <a:gd name="T5" fmla="*/ 7 h 33"/>
                    <a:gd name="T6" fmla="*/ 0 w 17"/>
                    <a:gd name="T7" fmla="*/ 0 h 33"/>
                    <a:gd name="T8" fmla="*/ 0 w 17"/>
                    <a:gd name="T9" fmla="*/ 26 h 33"/>
                    <a:gd name="T10" fmla="*/ 0 60000 65536"/>
                    <a:gd name="T11" fmla="*/ 0 60000 65536"/>
                    <a:gd name="T12" fmla="*/ 0 60000 65536"/>
                    <a:gd name="T13" fmla="*/ 0 60000 65536"/>
                    <a:gd name="T14" fmla="*/ 0 60000 65536"/>
                    <a:gd name="T15" fmla="*/ 0 w 17"/>
                    <a:gd name="T16" fmla="*/ 0 h 33"/>
                    <a:gd name="T17" fmla="*/ 17 w 17"/>
                    <a:gd name="T18" fmla="*/ 33 h 33"/>
                  </a:gdLst>
                  <a:ahLst/>
                  <a:cxnLst>
                    <a:cxn ang="T10">
                      <a:pos x="T0" y="T1"/>
                    </a:cxn>
                    <a:cxn ang="T11">
                      <a:pos x="T2" y="T3"/>
                    </a:cxn>
                    <a:cxn ang="T12">
                      <a:pos x="T4" y="T5"/>
                    </a:cxn>
                    <a:cxn ang="T13">
                      <a:pos x="T6" y="T7"/>
                    </a:cxn>
                    <a:cxn ang="T14">
                      <a:pos x="T8" y="T9"/>
                    </a:cxn>
                  </a:cxnLst>
                  <a:rect l="T15" t="T16" r="T17" b="T18"/>
                  <a:pathLst>
                    <a:path w="17" h="33">
                      <a:moveTo>
                        <a:pt x="0" y="26"/>
                      </a:moveTo>
                      <a:lnTo>
                        <a:pt x="16" y="32"/>
                      </a:lnTo>
                      <a:lnTo>
                        <a:pt x="16" y="7"/>
                      </a:lnTo>
                      <a:lnTo>
                        <a:pt x="0" y="0"/>
                      </a:lnTo>
                      <a:lnTo>
                        <a:pt x="0" y="26"/>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79" name="Freeform 612">
                  <a:extLst>
                    <a:ext uri="{FF2B5EF4-FFF2-40B4-BE49-F238E27FC236}">
                      <a16:creationId xmlns:a16="http://schemas.microsoft.com/office/drawing/2014/main" id="{AFA29DCA-0B4D-91F2-0397-590C1C8F375E}"/>
                    </a:ext>
                  </a:extLst>
                </p:cNvPr>
                <p:cNvSpPr>
                  <a:spLocks/>
                </p:cNvSpPr>
                <p:nvPr/>
              </p:nvSpPr>
              <p:spPr bwMode="auto">
                <a:xfrm>
                  <a:off x="2693" y="2946"/>
                  <a:ext cx="22" cy="38"/>
                </a:xfrm>
                <a:custGeom>
                  <a:avLst/>
                  <a:gdLst>
                    <a:gd name="T0" fmla="*/ 23 w 24"/>
                    <a:gd name="T1" fmla="*/ 26 h 39"/>
                    <a:gd name="T2" fmla="*/ 0 w 24"/>
                    <a:gd name="T3" fmla="*/ 38 h 39"/>
                    <a:gd name="T4" fmla="*/ 0 w 24"/>
                    <a:gd name="T5" fmla="*/ 13 h 39"/>
                    <a:gd name="T6" fmla="*/ 23 w 24"/>
                    <a:gd name="T7" fmla="*/ 0 h 39"/>
                    <a:gd name="T8" fmla="*/ 23 w 24"/>
                    <a:gd name="T9" fmla="*/ 26 h 39"/>
                    <a:gd name="T10" fmla="*/ 0 60000 65536"/>
                    <a:gd name="T11" fmla="*/ 0 60000 65536"/>
                    <a:gd name="T12" fmla="*/ 0 60000 65536"/>
                    <a:gd name="T13" fmla="*/ 0 60000 65536"/>
                    <a:gd name="T14" fmla="*/ 0 60000 65536"/>
                    <a:gd name="T15" fmla="*/ 0 w 24"/>
                    <a:gd name="T16" fmla="*/ 0 h 39"/>
                    <a:gd name="T17" fmla="*/ 24 w 24"/>
                    <a:gd name="T18" fmla="*/ 39 h 39"/>
                  </a:gdLst>
                  <a:ahLst/>
                  <a:cxnLst>
                    <a:cxn ang="T10">
                      <a:pos x="T0" y="T1"/>
                    </a:cxn>
                    <a:cxn ang="T11">
                      <a:pos x="T2" y="T3"/>
                    </a:cxn>
                    <a:cxn ang="T12">
                      <a:pos x="T4" y="T5"/>
                    </a:cxn>
                    <a:cxn ang="T13">
                      <a:pos x="T6" y="T7"/>
                    </a:cxn>
                    <a:cxn ang="T14">
                      <a:pos x="T8" y="T9"/>
                    </a:cxn>
                  </a:cxnLst>
                  <a:rect l="T15" t="T16" r="T17" b="T18"/>
                  <a:pathLst>
                    <a:path w="24" h="39">
                      <a:moveTo>
                        <a:pt x="23" y="26"/>
                      </a:moveTo>
                      <a:lnTo>
                        <a:pt x="0" y="38"/>
                      </a:lnTo>
                      <a:lnTo>
                        <a:pt x="0" y="13"/>
                      </a:lnTo>
                      <a:lnTo>
                        <a:pt x="23" y="0"/>
                      </a:lnTo>
                      <a:lnTo>
                        <a:pt x="23" y="26"/>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80" name="Freeform 613">
                  <a:extLst>
                    <a:ext uri="{FF2B5EF4-FFF2-40B4-BE49-F238E27FC236}">
                      <a16:creationId xmlns:a16="http://schemas.microsoft.com/office/drawing/2014/main" id="{7695FA2D-AE4E-8909-78A5-F3A48FF65C74}"/>
                    </a:ext>
                  </a:extLst>
                </p:cNvPr>
                <p:cNvSpPr>
                  <a:spLocks/>
                </p:cNvSpPr>
                <p:nvPr/>
              </p:nvSpPr>
              <p:spPr bwMode="auto">
                <a:xfrm>
                  <a:off x="2695" y="2953"/>
                  <a:ext cx="25" cy="16"/>
                </a:xfrm>
                <a:custGeom>
                  <a:avLst/>
                  <a:gdLst>
                    <a:gd name="T0" fmla="*/ 18 w 27"/>
                    <a:gd name="T1" fmla="*/ 0 h 17"/>
                    <a:gd name="T2" fmla="*/ 26 w 27"/>
                    <a:gd name="T3" fmla="*/ 5 h 17"/>
                    <a:gd name="T4" fmla="*/ 21 w 27"/>
                    <a:gd name="T5" fmla="*/ 13 h 17"/>
                    <a:gd name="T6" fmla="*/ 9 w 27"/>
                    <a:gd name="T7" fmla="*/ 16 h 17"/>
                    <a:gd name="T8" fmla="*/ 0 w 27"/>
                    <a:gd name="T9" fmla="*/ 10 h 17"/>
                    <a:gd name="T10" fmla="*/ 18 w 27"/>
                    <a:gd name="T11" fmla="*/ 0 h 17"/>
                    <a:gd name="T12" fmla="*/ 0 60000 65536"/>
                    <a:gd name="T13" fmla="*/ 0 60000 65536"/>
                    <a:gd name="T14" fmla="*/ 0 60000 65536"/>
                    <a:gd name="T15" fmla="*/ 0 60000 65536"/>
                    <a:gd name="T16" fmla="*/ 0 60000 65536"/>
                    <a:gd name="T17" fmla="*/ 0 60000 65536"/>
                    <a:gd name="T18" fmla="*/ 0 w 27"/>
                    <a:gd name="T19" fmla="*/ 0 h 17"/>
                    <a:gd name="T20" fmla="*/ 27 w 2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7" h="17">
                      <a:moveTo>
                        <a:pt x="18" y="0"/>
                      </a:moveTo>
                      <a:lnTo>
                        <a:pt x="26" y="5"/>
                      </a:lnTo>
                      <a:lnTo>
                        <a:pt x="21" y="13"/>
                      </a:lnTo>
                      <a:lnTo>
                        <a:pt x="9" y="16"/>
                      </a:lnTo>
                      <a:lnTo>
                        <a:pt x="0" y="10"/>
                      </a:lnTo>
                      <a:lnTo>
                        <a:pt x="18"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81" name="Freeform 614">
                  <a:extLst>
                    <a:ext uri="{FF2B5EF4-FFF2-40B4-BE49-F238E27FC236}">
                      <a16:creationId xmlns:a16="http://schemas.microsoft.com/office/drawing/2014/main" id="{FA647F6B-7DB3-15BA-4B30-F34DC2D26A41}"/>
                    </a:ext>
                  </a:extLst>
                </p:cNvPr>
                <p:cNvSpPr>
                  <a:spLocks/>
                </p:cNvSpPr>
                <p:nvPr/>
              </p:nvSpPr>
              <p:spPr bwMode="auto">
                <a:xfrm>
                  <a:off x="2695" y="2963"/>
                  <a:ext cx="15" cy="28"/>
                </a:xfrm>
                <a:custGeom>
                  <a:avLst/>
                  <a:gdLst>
                    <a:gd name="T0" fmla="*/ 0 w 17"/>
                    <a:gd name="T1" fmla="*/ 20 h 30"/>
                    <a:gd name="T2" fmla="*/ 15 w 17"/>
                    <a:gd name="T3" fmla="*/ 29 h 30"/>
                    <a:gd name="T4" fmla="*/ 16 w 17"/>
                    <a:gd name="T5" fmla="*/ 13 h 30"/>
                    <a:gd name="T6" fmla="*/ 12 w 17"/>
                    <a:gd name="T7" fmla="*/ 4 h 30"/>
                    <a:gd name="T8" fmla="*/ 0 w 17"/>
                    <a:gd name="T9" fmla="*/ 0 h 30"/>
                    <a:gd name="T10" fmla="*/ 0 w 17"/>
                    <a:gd name="T11" fmla="*/ 20 h 30"/>
                    <a:gd name="T12" fmla="*/ 0 60000 65536"/>
                    <a:gd name="T13" fmla="*/ 0 60000 65536"/>
                    <a:gd name="T14" fmla="*/ 0 60000 65536"/>
                    <a:gd name="T15" fmla="*/ 0 60000 65536"/>
                    <a:gd name="T16" fmla="*/ 0 60000 65536"/>
                    <a:gd name="T17" fmla="*/ 0 60000 65536"/>
                    <a:gd name="T18" fmla="*/ 0 w 17"/>
                    <a:gd name="T19" fmla="*/ 0 h 30"/>
                    <a:gd name="T20" fmla="*/ 17 w 17"/>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17" h="30">
                      <a:moveTo>
                        <a:pt x="0" y="20"/>
                      </a:moveTo>
                      <a:lnTo>
                        <a:pt x="15" y="29"/>
                      </a:lnTo>
                      <a:lnTo>
                        <a:pt x="16" y="13"/>
                      </a:lnTo>
                      <a:lnTo>
                        <a:pt x="12" y="4"/>
                      </a:lnTo>
                      <a:lnTo>
                        <a:pt x="0" y="0"/>
                      </a:lnTo>
                      <a:lnTo>
                        <a:pt x="0" y="20"/>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82" name="Freeform 615">
                  <a:extLst>
                    <a:ext uri="{FF2B5EF4-FFF2-40B4-BE49-F238E27FC236}">
                      <a16:creationId xmlns:a16="http://schemas.microsoft.com/office/drawing/2014/main" id="{C9E22B15-0213-0777-DB9C-5CF71DEDB3AB}"/>
                    </a:ext>
                  </a:extLst>
                </p:cNvPr>
                <p:cNvSpPr>
                  <a:spLocks/>
                </p:cNvSpPr>
                <p:nvPr/>
              </p:nvSpPr>
              <p:spPr bwMode="auto">
                <a:xfrm>
                  <a:off x="2707" y="2975"/>
                  <a:ext cx="15" cy="21"/>
                </a:xfrm>
                <a:custGeom>
                  <a:avLst/>
                  <a:gdLst>
                    <a:gd name="T0" fmla="*/ 0 w 17"/>
                    <a:gd name="T1" fmla="*/ 15 h 22"/>
                    <a:gd name="T2" fmla="*/ 2 w 17"/>
                    <a:gd name="T3" fmla="*/ 10 h 22"/>
                    <a:gd name="T4" fmla="*/ 9 w 17"/>
                    <a:gd name="T5" fmla="*/ 12 h 22"/>
                    <a:gd name="T6" fmla="*/ 13 w 17"/>
                    <a:gd name="T7" fmla="*/ 21 h 22"/>
                    <a:gd name="T8" fmla="*/ 16 w 17"/>
                    <a:gd name="T9" fmla="*/ 20 h 22"/>
                    <a:gd name="T10" fmla="*/ 13 w 17"/>
                    <a:gd name="T11" fmla="*/ 8 h 22"/>
                    <a:gd name="T12" fmla="*/ 0 w 17"/>
                    <a:gd name="T13" fmla="*/ 0 h 22"/>
                    <a:gd name="T14" fmla="*/ 0 w 17"/>
                    <a:gd name="T15" fmla="*/ 15 h 22"/>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2"/>
                    <a:gd name="T26" fmla="*/ 17 w 17"/>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2">
                      <a:moveTo>
                        <a:pt x="0" y="15"/>
                      </a:moveTo>
                      <a:lnTo>
                        <a:pt x="2" y="10"/>
                      </a:lnTo>
                      <a:lnTo>
                        <a:pt x="9" y="12"/>
                      </a:lnTo>
                      <a:lnTo>
                        <a:pt x="13" y="21"/>
                      </a:lnTo>
                      <a:lnTo>
                        <a:pt x="16" y="20"/>
                      </a:lnTo>
                      <a:lnTo>
                        <a:pt x="13" y="8"/>
                      </a:lnTo>
                      <a:lnTo>
                        <a:pt x="0" y="0"/>
                      </a:lnTo>
                      <a:lnTo>
                        <a:pt x="0" y="15"/>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83" name="Freeform 616">
                  <a:extLst>
                    <a:ext uri="{FF2B5EF4-FFF2-40B4-BE49-F238E27FC236}">
                      <a16:creationId xmlns:a16="http://schemas.microsoft.com/office/drawing/2014/main" id="{C45073BC-A1B8-E4CA-03A0-4624FD38AB6C}"/>
                    </a:ext>
                  </a:extLst>
                </p:cNvPr>
                <p:cNvSpPr>
                  <a:spLocks/>
                </p:cNvSpPr>
                <p:nvPr/>
              </p:nvSpPr>
              <p:spPr bwMode="auto">
                <a:xfrm>
                  <a:off x="2720" y="2977"/>
                  <a:ext cx="16" cy="19"/>
                </a:xfrm>
                <a:custGeom>
                  <a:avLst/>
                  <a:gdLst>
                    <a:gd name="T0" fmla="*/ 16 w 17"/>
                    <a:gd name="T1" fmla="*/ 13 h 20"/>
                    <a:gd name="T2" fmla="*/ 2 w 17"/>
                    <a:gd name="T3" fmla="*/ 19 h 20"/>
                    <a:gd name="T4" fmla="*/ 0 w 17"/>
                    <a:gd name="T5" fmla="*/ 6 h 20"/>
                    <a:gd name="T6" fmla="*/ 9 w 17"/>
                    <a:gd name="T7" fmla="*/ 4 h 20"/>
                    <a:gd name="T8" fmla="*/ 14 w 17"/>
                    <a:gd name="T9" fmla="*/ 0 h 20"/>
                    <a:gd name="T10" fmla="*/ 16 w 17"/>
                    <a:gd name="T11" fmla="*/ 13 h 20"/>
                    <a:gd name="T12" fmla="*/ 0 60000 65536"/>
                    <a:gd name="T13" fmla="*/ 0 60000 65536"/>
                    <a:gd name="T14" fmla="*/ 0 60000 65536"/>
                    <a:gd name="T15" fmla="*/ 0 60000 65536"/>
                    <a:gd name="T16" fmla="*/ 0 60000 65536"/>
                    <a:gd name="T17" fmla="*/ 0 60000 65536"/>
                    <a:gd name="T18" fmla="*/ 0 w 17"/>
                    <a:gd name="T19" fmla="*/ 0 h 20"/>
                    <a:gd name="T20" fmla="*/ 17 w 17"/>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7" h="20">
                      <a:moveTo>
                        <a:pt x="16" y="13"/>
                      </a:moveTo>
                      <a:lnTo>
                        <a:pt x="2" y="19"/>
                      </a:lnTo>
                      <a:lnTo>
                        <a:pt x="0" y="6"/>
                      </a:lnTo>
                      <a:lnTo>
                        <a:pt x="9" y="4"/>
                      </a:lnTo>
                      <a:lnTo>
                        <a:pt x="14" y="0"/>
                      </a:lnTo>
                      <a:lnTo>
                        <a:pt x="16" y="13"/>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84" name="Freeform 617">
                  <a:extLst>
                    <a:ext uri="{FF2B5EF4-FFF2-40B4-BE49-F238E27FC236}">
                      <a16:creationId xmlns:a16="http://schemas.microsoft.com/office/drawing/2014/main" id="{B6FC3424-CDFA-1377-8713-7CE151CD863A}"/>
                    </a:ext>
                  </a:extLst>
                </p:cNvPr>
                <p:cNvSpPr>
                  <a:spLocks/>
                </p:cNvSpPr>
                <p:nvPr/>
              </p:nvSpPr>
              <p:spPr bwMode="auto">
                <a:xfrm>
                  <a:off x="2696" y="2965"/>
                  <a:ext cx="15" cy="17"/>
                </a:xfrm>
                <a:custGeom>
                  <a:avLst/>
                  <a:gdLst>
                    <a:gd name="T0" fmla="*/ 0 w 17"/>
                    <a:gd name="T1" fmla="*/ 9 h 17"/>
                    <a:gd name="T2" fmla="*/ 16 w 17"/>
                    <a:gd name="T3" fmla="*/ 16 h 17"/>
                    <a:gd name="T4" fmla="*/ 11 w 17"/>
                    <a:gd name="T5" fmla="*/ 4 h 17"/>
                    <a:gd name="T6" fmla="*/ 0 w 17"/>
                    <a:gd name="T7" fmla="*/ 0 h 17"/>
                    <a:gd name="T8" fmla="*/ 0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16" y="16"/>
                      </a:lnTo>
                      <a:lnTo>
                        <a:pt x="11" y="4"/>
                      </a:lnTo>
                      <a:lnTo>
                        <a:pt x="0" y="0"/>
                      </a:lnTo>
                      <a:lnTo>
                        <a:pt x="0" y="9"/>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85" name="Freeform 618">
                  <a:extLst>
                    <a:ext uri="{FF2B5EF4-FFF2-40B4-BE49-F238E27FC236}">
                      <a16:creationId xmlns:a16="http://schemas.microsoft.com/office/drawing/2014/main" id="{C988C796-21B5-7529-82B8-9F488F56F0EA}"/>
                    </a:ext>
                  </a:extLst>
                </p:cNvPr>
                <p:cNvSpPr>
                  <a:spLocks/>
                </p:cNvSpPr>
                <p:nvPr/>
              </p:nvSpPr>
              <p:spPr bwMode="auto">
                <a:xfrm>
                  <a:off x="2707" y="2973"/>
                  <a:ext cx="22" cy="16"/>
                </a:xfrm>
                <a:custGeom>
                  <a:avLst/>
                  <a:gdLst>
                    <a:gd name="T0" fmla="*/ 23 w 24"/>
                    <a:gd name="T1" fmla="*/ 12 h 17"/>
                    <a:gd name="T2" fmla="*/ 14 w 24"/>
                    <a:gd name="T3" fmla="*/ 16 h 17"/>
                    <a:gd name="T4" fmla="*/ 0 w 24"/>
                    <a:gd name="T5" fmla="*/ 3 h 17"/>
                    <a:gd name="T6" fmla="*/ 13 w 24"/>
                    <a:gd name="T7" fmla="*/ 0 h 17"/>
                    <a:gd name="T8" fmla="*/ 23 w 24"/>
                    <a:gd name="T9" fmla="*/ 12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23" y="12"/>
                      </a:moveTo>
                      <a:lnTo>
                        <a:pt x="14" y="16"/>
                      </a:lnTo>
                      <a:lnTo>
                        <a:pt x="0" y="3"/>
                      </a:lnTo>
                      <a:lnTo>
                        <a:pt x="13" y="0"/>
                      </a:lnTo>
                      <a:lnTo>
                        <a:pt x="23" y="12"/>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86" name="Freeform 619">
                  <a:extLst>
                    <a:ext uri="{FF2B5EF4-FFF2-40B4-BE49-F238E27FC236}">
                      <a16:creationId xmlns:a16="http://schemas.microsoft.com/office/drawing/2014/main" id="{54B58515-BB03-DAB0-781E-EBA49AA5FA16}"/>
                    </a:ext>
                  </a:extLst>
                </p:cNvPr>
                <p:cNvSpPr>
                  <a:spLocks/>
                </p:cNvSpPr>
                <p:nvPr/>
              </p:nvSpPr>
              <p:spPr bwMode="auto">
                <a:xfrm>
                  <a:off x="2719" y="2966"/>
                  <a:ext cx="15" cy="17"/>
                </a:xfrm>
                <a:custGeom>
                  <a:avLst/>
                  <a:gdLst>
                    <a:gd name="T0" fmla="*/ 0 w 17"/>
                    <a:gd name="T1" fmla="*/ 7 h 17"/>
                    <a:gd name="T2" fmla="*/ 3 w 17"/>
                    <a:gd name="T3" fmla="*/ 0 h 17"/>
                    <a:gd name="T4" fmla="*/ 16 w 17"/>
                    <a:gd name="T5" fmla="*/ 12 h 17"/>
                    <a:gd name="T6" fmla="*/ 11 w 17"/>
                    <a:gd name="T7" fmla="*/ 16 h 17"/>
                    <a:gd name="T8" fmla="*/ 0 w 17"/>
                    <a:gd name="T9" fmla="*/ 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7"/>
                      </a:moveTo>
                      <a:lnTo>
                        <a:pt x="3" y="0"/>
                      </a:lnTo>
                      <a:lnTo>
                        <a:pt x="16" y="12"/>
                      </a:lnTo>
                      <a:lnTo>
                        <a:pt x="11" y="16"/>
                      </a:lnTo>
                      <a:lnTo>
                        <a:pt x="0" y="7"/>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87" name="Freeform 620">
                  <a:extLst>
                    <a:ext uri="{FF2B5EF4-FFF2-40B4-BE49-F238E27FC236}">
                      <a16:creationId xmlns:a16="http://schemas.microsoft.com/office/drawing/2014/main" id="{F2669AE0-685B-7942-262F-49C1574DEE68}"/>
                    </a:ext>
                  </a:extLst>
                </p:cNvPr>
                <p:cNvSpPr>
                  <a:spLocks/>
                </p:cNvSpPr>
                <p:nvPr/>
              </p:nvSpPr>
              <p:spPr bwMode="auto">
                <a:xfrm>
                  <a:off x="2704" y="2961"/>
                  <a:ext cx="21" cy="18"/>
                </a:xfrm>
                <a:custGeom>
                  <a:avLst/>
                  <a:gdLst>
                    <a:gd name="T0" fmla="*/ 22 w 23"/>
                    <a:gd name="T1" fmla="*/ 13 h 19"/>
                    <a:gd name="T2" fmla="*/ 4 w 23"/>
                    <a:gd name="T3" fmla="*/ 18 h 19"/>
                    <a:gd name="T4" fmla="*/ 0 w 23"/>
                    <a:gd name="T5" fmla="*/ 4 h 19"/>
                    <a:gd name="T6" fmla="*/ 16 w 23"/>
                    <a:gd name="T7" fmla="*/ 0 h 19"/>
                    <a:gd name="T8" fmla="*/ 22 w 23"/>
                    <a:gd name="T9" fmla="*/ 13 h 19"/>
                    <a:gd name="T10" fmla="*/ 0 60000 65536"/>
                    <a:gd name="T11" fmla="*/ 0 60000 65536"/>
                    <a:gd name="T12" fmla="*/ 0 60000 65536"/>
                    <a:gd name="T13" fmla="*/ 0 60000 65536"/>
                    <a:gd name="T14" fmla="*/ 0 60000 65536"/>
                    <a:gd name="T15" fmla="*/ 0 w 23"/>
                    <a:gd name="T16" fmla="*/ 0 h 19"/>
                    <a:gd name="T17" fmla="*/ 23 w 23"/>
                    <a:gd name="T18" fmla="*/ 19 h 19"/>
                  </a:gdLst>
                  <a:ahLst/>
                  <a:cxnLst>
                    <a:cxn ang="T10">
                      <a:pos x="T0" y="T1"/>
                    </a:cxn>
                    <a:cxn ang="T11">
                      <a:pos x="T2" y="T3"/>
                    </a:cxn>
                    <a:cxn ang="T12">
                      <a:pos x="T4" y="T5"/>
                    </a:cxn>
                    <a:cxn ang="T13">
                      <a:pos x="T6" y="T7"/>
                    </a:cxn>
                    <a:cxn ang="T14">
                      <a:pos x="T8" y="T9"/>
                    </a:cxn>
                  </a:cxnLst>
                  <a:rect l="T15" t="T16" r="T17" b="T18"/>
                  <a:pathLst>
                    <a:path w="23" h="19">
                      <a:moveTo>
                        <a:pt x="22" y="13"/>
                      </a:moveTo>
                      <a:lnTo>
                        <a:pt x="4" y="18"/>
                      </a:lnTo>
                      <a:lnTo>
                        <a:pt x="0" y="4"/>
                      </a:lnTo>
                      <a:lnTo>
                        <a:pt x="16" y="0"/>
                      </a:lnTo>
                      <a:lnTo>
                        <a:pt x="22" y="13"/>
                      </a:lnTo>
                    </a:path>
                  </a:pathLst>
                </a:custGeom>
                <a:solidFill>
                  <a:srgbClr val="9DB9D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sp>
            <p:nvSpPr>
              <p:cNvPr id="24056" name="Freeform 621">
                <a:extLst>
                  <a:ext uri="{FF2B5EF4-FFF2-40B4-BE49-F238E27FC236}">
                    <a16:creationId xmlns:a16="http://schemas.microsoft.com/office/drawing/2014/main" id="{1EF5ADD8-3601-47E7-8D91-5AD3B3A48B7B}"/>
                  </a:ext>
                </a:extLst>
              </p:cNvPr>
              <p:cNvSpPr>
                <a:spLocks/>
              </p:cNvSpPr>
              <p:nvPr/>
            </p:nvSpPr>
            <p:spPr bwMode="auto">
              <a:xfrm>
                <a:off x="2582" y="2997"/>
                <a:ext cx="112" cy="67"/>
              </a:xfrm>
              <a:custGeom>
                <a:avLst/>
                <a:gdLst>
                  <a:gd name="T0" fmla="*/ 121 w 122"/>
                  <a:gd name="T1" fmla="*/ 14 h 71"/>
                  <a:gd name="T2" fmla="*/ 96 w 122"/>
                  <a:gd name="T3" fmla="*/ 0 h 71"/>
                  <a:gd name="T4" fmla="*/ 0 w 122"/>
                  <a:gd name="T5" fmla="*/ 56 h 71"/>
                  <a:gd name="T6" fmla="*/ 25 w 122"/>
                  <a:gd name="T7" fmla="*/ 70 h 71"/>
                  <a:gd name="T8" fmla="*/ 121 w 122"/>
                  <a:gd name="T9" fmla="*/ 14 h 71"/>
                  <a:gd name="T10" fmla="*/ 0 60000 65536"/>
                  <a:gd name="T11" fmla="*/ 0 60000 65536"/>
                  <a:gd name="T12" fmla="*/ 0 60000 65536"/>
                  <a:gd name="T13" fmla="*/ 0 60000 65536"/>
                  <a:gd name="T14" fmla="*/ 0 60000 65536"/>
                  <a:gd name="T15" fmla="*/ 0 w 122"/>
                  <a:gd name="T16" fmla="*/ 0 h 71"/>
                  <a:gd name="T17" fmla="*/ 122 w 122"/>
                  <a:gd name="T18" fmla="*/ 71 h 71"/>
                </a:gdLst>
                <a:ahLst/>
                <a:cxnLst>
                  <a:cxn ang="T10">
                    <a:pos x="T0" y="T1"/>
                  </a:cxn>
                  <a:cxn ang="T11">
                    <a:pos x="T2" y="T3"/>
                  </a:cxn>
                  <a:cxn ang="T12">
                    <a:pos x="T4" y="T5"/>
                  </a:cxn>
                  <a:cxn ang="T13">
                    <a:pos x="T6" y="T7"/>
                  </a:cxn>
                  <a:cxn ang="T14">
                    <a:pos x="T8" y="T9"/>
                  </a:cxn>
                </a:cxnLst>
                <a:rect l="T15" t="T16" r="T17" b="T18"/>
                <a:pathLst>
                  <a:path w="122" h="71">
                    <a:moveTo>
                      <a:pt x="121" y="14"/>
                    </a:moveTo>
                    <a:lnTo>
                      <a:pt x="96" y="0"/>
                    </a:lnTo>
                    <a:lnTo>
                      <a:pt x="0" y="56"/>
                    </a:lnTo>
                    <a:lnTo>
                      <a:pt x="25" y="70"/>
                    </a:lnTo>
                    <a:lnTo>
                      <a:pt x="121"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57" name="Freeform 622">
                <a:extLst>
                  <a:ext uri="{FF2B5EF4-FFF2-40B4-BE49-F238E27FC236}">
                    <a16:creationId xmlns:a16="http://schemas.microsoft.com/office/drawing/2014/main" id="{F5475B91-2457-A91F-2CCF-3512D55F1FF4}"/>
                  </a:ext>
                </a:extLst>
              </p:cNvPr>
              <p:cNvSpPr>
                <a:spLocks/>
              </p:cNvSpPr>
              <p:nvPr/>
            </p:nvSpPr>
            <p:spPr bwMode="auto">
              <a:xfrm>
                <a:off x="2504" y="2950"/>
                <a:ext cx="111" cy="68"/>
              </a:xfrm>
              <a:custGeom>
                <a:avLst/>
                <a:gdLst>
                  <a:gd name="T0" fmla="*/ 120 w 121"/>
                  <a:gd name="T1" fmla="*/ 14 h 71"/>
                  <a:gd name="T2" fmla="*/ 95 w 121"/>
                  <a:gd name="T3" fmla="*/ 0 h 71"/>
                  <a:gd name="T4" fmla="*/ 0 w 121"/>
                  <a:gd name="T5" fmla="*/ 55 h 71"/>
                  <a:gd name="T6" fmla="*/ 24 w 121"/>
                  <a:gd name="T7" fmla="*/ 70 h 71"/>
                  <a:gd name="T8" fmla="*/ 120 w 121"/>
                  <a:gd name="T9" fmla="*/ 14 h 71"/>
                  <a:gd name="T10" fmla="*/ 0 60000 65536"/>
                  <a:gd name="T11" fmla="*/ 0 60000 65536"/>
                  <a:gd name="T12" fmla="*/ 0 60000 65536"/>
                  <a:gd name="T13" fmla="*/ 0 60000 65536"/>
                  <a:gd name="T14" fmla="*/ 0 60000 65536"/>
                  <a:gd name="T15" fmla="*/ 0 w 121"/>
                  <a:gd name="T16" fmla="*/ 0 h 71"/>
                  <a:gd name="T17" fmla="*/ 121 w 121"/>
                  <a:gd name="T18" fmla="*/ 71 h 71"/>
                </a:gdLst>
                <a:ahLst/>
                <a:cxnLst>
                  <a:cxn ang="T10">
                    <a:pos x="T0" y="T1"/>
                  </a:cxn>
                  <a:cxn ang="T11">
                    <a:pos x="T2" y="T3"/>
                  </a:cxn>
                  <a:cxn ang="T12">
                    <a:pos x="T4" y="T5"/>
                  </a:cxn>
                  <a:cxn ang="T13">
                    <a:pos x="T6" y="T7"/>
                  </a:cxn>
                  <a:cxn ang="T14">
                    <a:pos x="T8" y="T9"/>
                  </a:cxn>
                </a:cxnLst>
                <a:rect l="T15" t="T16" r="T17" b="T18"/>
                <a:pathLst>
                  <a:path w="121" h="71">
                    <a:moveTo>
                      <a:pt x="120" y="14"/>
                    </a:moveTo>
                    <a:lnTo>
                      <a:pt x="95" y="0"/>
                    </a:lnTo>
                    <a:lnTo>
                      <a:pt x="0" y="55"/>
                    </a:lnTo>
                    <a:lnTo>
                      <a:pt x="24" y="70"/>
                    </a:lnTo>
                    <a:lnTo>
                      <a:pt x="120"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58" name="Freeform 623">
                <a:extLst>
                  <a:ext uri="{FF2B5EF4-FFF2-40B4-BE49-F238E27FC236}">
                    <a16:creationId xmlns:a16="http://schemas.microsoft.com/office/drawing/2014/main" id="{3C8321B9-B2BC-2D5A-D42E-891AFDDF4F56}"/>
                  </a:ext>
                </a:extLst>
              </p:cNvPr>
              <p:cNvSpPr>
                <a:spLocks/>
              </p:cNvSpPr>
              <p:nvPr/>
            </p:nvSpPr>
            <p:spPr bwMode="auto">
              <a:xfrm>
                <a:off x="2235" y="2975"/>
                <a:ext cx="84" cy="166"/>
              </a:xfrm>
              <a:custGeom>
                <a:avLst/>
                <a:gdLst>
                  <a:gd name="T0" fmla="*/ 91 w 92"/>
                  <a:gd name="T1" fmla="*/ 52 h 175"/>
                  <a:gd name="T2" fmla="*/ 0 w 92"/>
                  <a:gd name="T3" fmla="*/ 0 h 175"/>
                  <a:gd name="T4" fmla="*/ 0 w 92"/>
                  <a:gd name="T5" fmla="*/ 121 h 175"/>
                  <a:gd name="T6" fmla="*/ 91 w 92"/>
                  <a:gd name="T7" fmla="*/ 174 h 175"/>
                  <a:gd name="T8" fmla="*/ 91 w 92"/>
                  <a:gd name="T9" fmla="*/ 52 h 175"/>
                  <a:gd name="T10" fmla="*/ 0 60000 65536"/>
                  <a:gd name="T11" fmla="*/ 0 60000 65536"/>
                  <a:gd name="T12" fmla="*/ 0 60000 65536"/>
                  <a:gd name="T13" fmla="*/ 0 60000 65536"/>
                  <a:gd name="T14" fmla="*/ 0 60000 65536"/>
                  <a:gd name="T15" fmla="*/ 0 w 92"/>
                  <a:gd name="T16" fmla="*/ 0 h 175"/>
                  <a:gd name="T17" fmla="*/ 92 w 92"/>
                  <a:gd name="T18" fmla="*/ 175 h 175"/>
                </a:gdLst>
                <a:ahLst/>
                <a:cxnLst>
                  <a:cxn ang="T10">
                    <a:pos x="T0" y="T1"/>
                  </a:cxn>
                  <a:cxn ang="T11">
                    <a:pos x="T2" y="T3"/>
                  </a:cxn>
                  <a:cxn ang="T12">
                    <a:pos x="T4" y="T5"/>
                  </a:cxn>
                  <a:cxn ang="T13">
                    <a:pos x="T6" y="T7"/>
                  </a:cxn>
                  <a:cxn ang="T14">
                    <a:pos x="T8" y="T9"/>
                  </a:cxn>
                </a:cxnLst>
                <a:rect l="T15" t="T16" r="T17" b="T18"/>
                <a:pathLst>
                  <a:path w="92" h="175">
                    <a:moveTo>
                      <a:pt x="91" y="52"/>
                    </a:moveTo>
                    <a:lnTo>
                      <a:pt x="0" y="0"/>
                    </a:lnTo>
                    <a:lnTo>
                      <a:pt x="0" y="121"/>
                    </a:lnTo>
                    <a:lnTo>
                      <a:pt x="91" y="174"/>
                    </a:lnTo>
                    <a:lnTo>
                      <a:pt x="91" y="52"/>
                    </a:lnTo>
                  </a:path>
                </a:pathLst>
              </a:custGeom>
              <a:solidFill>
                <a:srgbClr val="A19ACB"/>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59" name="Freeform 624">
                <a:extLst>
                  <a:ext uri="{FF2B5EF4-FFF2-40B4-BE49-F238E27FC236}">
                    <a16:creationId xmlns:a16="http://schemas.microsoft.com/office/drawing/2014/main" id="{0A1076D7-0DB7-DEB1-B4C3-B31F6CAB344B}"/>
                  </a:ext>
                </a:extLst>
              </p:cNvPr>
              <p:cNvSpPr>
                <a:spLocks/>
              </p:cNvSpPr>
              <p:nvPr/>
            </p:nvSpPr>
            <p:spPr bwMode="auto">
              <a:xfrm>
                <a:off x="2235" y="2859"/>
                <a:ext cx="278" cy="167"/>
              </a:xfrm>
              <a:custGeom>
                <a:avLst/>
                <a:gdLst>
                  <a:gd name="T0" fmla="*/ 303 w 304"/>
                  <a:gd name="T1" fmla="*/ 53 h 176"/>
                  <a:gd name="T2" fmla="*/ 210 w 304"/>
                  <a:gd name="T3" fmla="*/ 0 h 176"/>
                  <a:gd name="T4" fmla="*/ 0 w 304"/>
                  <a:gd name="T5" fmla="*/ 121 h 176"/>
                  <a:gd name="T6" fmla="*/ 91 w 304"/>
                  <a:gd name="T7" fmla="*/ 175 h 176"/>
                  <a:gd name="T8" fmla="*/ 303 w 304"/>
                  <a:gd name="T9" fmla="*/ 53 h 176"/>
                  <a:gd name="T10" fmla="*/ 0 60000 65536"/>
                  <a:gd name="T11" fmla="*/ 0 60000 65536"/>
                  <a:gd name="T12" fmla="*/ 0 60000 65536"/>
                  <a:gd name="T13" fmla="*/ 0 60000 65536"/>
                  <a:gd name="T14" fmla="*/ 0 60000 65536"/>
                  <a:gd name="T15" fmla="*/ 0 w 304"/>
                  <a:gd name="T16" fmla="*/ 0 h 176"/>
                  <a:gd name="T17" fmla="*/ 304 w 304"/>
                  <a:gd name="T18" fmla="*/ 176 h 176"/>
                </a:gdLst>
                <a:ahLst/>
                <a:cxnLst>
                  <a:cxn ang="T10">
                    <a:pos x="T0" y="T1"/>
                  </a:cxn>
                  <a:cxn ang="T11">
                    <a:pos x="T2" y="T3"/>
                  </a:cxn>
                  <a:cxn ang="T12">
                    <a:pos x="T4" y="T5"/>
                  </a:cxn>
                  <a:cxn ang="T13">
                    <a:pos x="T6" y="T7"/>
                  </a:cxn>
                  <a:cxn ang="T14">
                    <a:pos x="T8" y="T9"/>
                  </a:cxn>
                </a:cxnLst>
                <a:rect l="T15" t="T16" r="T17" b="T18"/>
                <a:pathLst>
                  <a:path w="304" h="176">
                    <a:moveTo>
                      <a:pt x="303" y="53"/>
                    </a:moveTo>
                    <a:lnTo>
                      <a:pt x="210" y="0"/>
                    </a:lnTo>
                    <a:lnTo>
                      <a:pt x="0" y="121"/>
                    </a:lnTo>
                    <a:lnTo>
                      <a:pt x="91" y="175"/>
                    </a:lnTo>
                    <a:lnTo>
                      <a:pt x="303" y="53"/>
                    </a:lnTo>
                  </a:path>
                </a:pathLst>
              </a:custGeom>
              <a:solidFill>
                <a:srgbClr val="D0C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60" name="Freeform 625">
                <a:extLst>
                  <a:ext uri="{FF2B5EF4-FFF2-40B4-BE49-F238E27FC236}">
                    <a16:creationId xmlns:a16="http://schemas.microsoft.com/office/drawing/2014/main" id="{3F6C49F3-B8C5-7509-F11F-A97354B6C394}"/>
                  </a:ext>
                </a:extLst>
              </p:cNvPr>
              <p:cNvSpPr>
                <a:spLocks/>
              </p:cNvSpPr>
              <p:nvPr/>
            </p:nvSpPr>
            <p:spPr bwMode="auto">
              <a:xfrm>
                <a:off x="2318" y="2909"/>
                <a:ext cx="195" cy="232"/>
              </a:xfrm>
              <a:custGeom>
                <a:avLst/>
                <a:gdLst>
                  <a:gd name="T0" fmla="*/ 212 w 213"/>
                  <a:gd name="T1" fmla="*/ 0 h 244"/>
                  <a:gd name="T2" fmla="*/ 0 w 213"/>
                  <a:gd name="T3" fmla="*/ 121 h 244"/>
                  <a:gd name="T4" fmla="*/ 0 w 213"/>
                  <a:gd name="T5" fmla="*/ 243 h 244"/>
                  <a:gd name="T6" fmla="*/ 212 w 213"/>
                  <a:gd name="T7" fmla="*/ 121 h 244"/>
                  <a:gd name="T8" fmla="*/ 212 w 213"/>
                  <a:gd name="T9" fmla="*/ 0 h 244"/>
                  <a:gd name="T10" fmla="*/ 0 60000 65536"/>
                  <a:gd name="T11" fmla="*/ 0 60000 65536"/>
                  <a:gd name="T12" fmla="*/ 0 60000 65536"/>
                  <a:gd name="T13" fmla="*/ 0 60000 65536"/>
                  <a:gd name="T14" fmla="*/ 0 60000 65536"/>
                  <a:gd name="T15" fmla="*/ 0 w 213"/>
                  <a:gd name="T16" fmla="*/ 0 h 244"/>
                  <a:gd name="T17" fmla="*/ 213 w 213"/>
                  <a:gd name="T18" fmla="*/ 244 h 244"/>
                </a:gdLst>
                <a:ahLst/>
                <a:cxnLst>
                  <a:cxn ang="T10">
                    <a:pos x="T0" y="T1"/>
                  </a:cxn>
                  <a:cxn ang="T11">
                    <a:pos x="T2" y="T3"/>
                  </a:cxn>
                  <a:cxn ang="T12">
                    <a:pos x="T4" y="T5"/>
                  </a:cxn>
                  <a:cxn ang="T13">
                    <a:pos x="T6" y="T7"/>
                  </a:cxn>
                  <a:cxn ang="T14">
                    <a:pos x="T8" y="T9"/>
                  </a:cxn>
                </a:cxnLst>
                <a:rect l="T15" t="T16" r="T17" b="T18"/>
                <a:pathLst>
                  <a:path w="213" h="244">
                    <a:moveTo>
                      <a:pt x="212" y="0"/>
                    </a:moveTo>
                    <a:lnTo>
                      <a:pt x="0" y="121"/>
                    </a:lnTo>
                    <a:lnTo>
                      <a:pt x="0" y="243"/>
                    </a:lnTo>
                    <a:lnTo>
                      <a:pt x="212" y="121"/>
                    </a:lnTo>
                    <a:lnTo>
                      <a:pt x="212" y="0"/>
                    </a:lnTo>
                  </a:path>
                </a:pathLst>
              </a:custGeom>
              <a:solidFill>
                <a:srgbClr val="3E347E"/>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61" name="Freeform 626">
                <a:extLst>
                  <a:ext uri="{FF2B5EF4-FFF2-40B4-BE49-F238E27FC236}">
                    <a16:creationId xmlns:a16="http://schemas.microsoft.com/office/drawing/2014/main" id="{D262D3FA-9B64-B51F-773A-BF3F67D54371}"/>
                  </a:ext>
                </a:extLst>
              </p:cNvPr>
              <p:cNvSpPr>
                <a:spLocks/>
              </p:cNvSpPr>
              <p:nvPr/>
            </p:nvSpPr>
            <p:spPr bwMode="auto">
              <a:xfrm>
                <a:off x="2339" y="3044"/>
                <a:ext cx="170" cy="186"/>
              </a:xfrm>
              <a:custGeom>
                <a:avLst/>
                <a:gdLst>
                  <a:gd name="T0" fmla="*/ 184 w 185"/>
                  <a:gd name="T1" fmla="*/ 106 h 195"/>
                  <a:gd name="T2" fmla="*/ 0 w 185"/>
                  <a:gd name="T3" fmla="*/ 0 h 195"/>
                  <a:gd name="T4" fmla="*/ 0 w 185"/>
                  <a:gd name="T5" fmla="*/ 88 h 195"/>
                  <a:gd name="T6" fmla="*/ 184 w 185"/>
                  <a:gd name="T7" fmla="*/ 194 h 195"/>
                  <a:gd name="T8" fmla="*/ 184 w 185"/>
                  <a:gd name="T9" fmla="*/ 106 h 195"/>
                  <a:gd name="T10" fmla="*/ 0 60000 65536"/>
                  <a:gd name="T11" fmla="*/ 0 60000 65536"/>
                  <a:gd name="T12" fmla="*/ 0 60000 65536"/>
                  <a:gd name="T13" fmla="*/ 0 60000 65536"/>
                  <a:gd name="T14" fmla="*/ 0 60000 65536"/>
                  <a:gd name="T15" fmla="*/ 0 w 185"/>
                  <a:gd name="T16" fmla="*/ 0 h 195"/>
                  <a:gd name="T17" fmla="*/ 185 w 185"/>
                  <a:gd name="T18" fmla="*/ 195 h 195"/>
                </a:gdLst>
                <a:ahLst/>
                <a:cxnLst>
                  <a:cxn ang="T10">
                    <a:pos x="T0" y="T1"/>
                  </a:cxn>
                  <a:cxn ang="T11">
                    <a:pos x="T2" y="T3"/>
                  </a:cxn>
                  <a:cxn ang="T12">
                    <a:pos x="T4" y="T5"/>
                  </a:cxn>
                  <a:cxn ang="T13">
                    <a:pos x="T6" y="T7"/>
                  </a:cxn>
                  <a:cxn ang="T14">
                    <a:pos x="T8" y="T9"/>
                  </a:cxn>
                </a:cxnLst>
                <a:rect l="T15" t="T16" r="T17" b="T18"/>
                <a:pathLst>
                  <a:path w="185" h="195">
                    <a:moveTo>
                      <a:pt x="184" y="106"/>
                    </a:moveTo>
                    <a:lnTo>
                      <a:pt x="0" y="0"/>
                    </a:lnTo>
                    <a:lnTo>
                      <a:pt x="0" y="88"/>
                    </a:lnTo>
                    <a:lnTo>
                      <a:pt x="184" y="194"/>
                    </a:lnTo>
                    <a:lnTo>
                      <a:pt x="184" y="106"/>
                    </a:lnTo>
                  </a:path>
                </a:pathLst>
              </a:custGeom>
              <a:solidFill>
                <a:srgbClr val="A19ACB"/>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62" name="Freeform 627">
                <a:extLst>
                  <a:ext uri="{FF2B5EF4-FFF2-40B4-BE49-F238E27FC236}">
                    <a16:creationId xmlns:a16="http://schemas.microsoft.com/office/drawing/2014/main" id="{0978C319-2E72-DE65-0FE3-B4032E54413A}"/>
                  </a:ext>
                </a:extLst>
              </p:cNvPr>
              <p:cNvSpPr>
                <a:spLocks/>
              </p:cNvSpPr>
              <p:nvPr/>
            </p:nvSpPr>
            <p:spPr bwMode="auto">
              <a:xfrm>
                <a:off x="2339" y="2948"/>
                <a:ext cx="330" cy="199"/>
              </a:xfrm>
              <a:custGeom>
                <a:avLst/>
                <a:gdLst>
                  <a:gd name="T0" fmla="*/ 359 w 360"/>
                  <a:gd name="T1" fmla="*/ 107 h 209"/>
                  <a:gd name="T2" fmla="*/ 174 w 360"/>
                  <a:gd name="T3" fmla="*/ 0 h 209"/>
                  <a:gd name="T4" fmla="*/ 0 w 360"/>
                  <a:gd name="T5" fmla="*/ 100 h 209"/>
                  <a:gd name="T6" fmla="*/ 184 w 360"/>
                  <a:gd name="T7" fmla="*/ 208 h 209"/>
                  <a:gd name="T8" fmla="*/ 359 w 360"/>
                  <a:gd name="T9" fmla="*/ 107 h 209"/>
                  <a:gd name="T10" fmla="*/ 0 60000 65536"/>
                  <a:gd name="T11" fmla="*/ 0 60000 65536"/>
                  <a:gd name="T12" fmla="*/ 0 60000 65536"/>
                  <a:gd name="T13" fmla="*/ 0 60000 65536"/>
                  <a:gd name="T14" fmla="*/ 0 60000 65536"/>
                  <a:gd name="T15" fmla="*/ 0 w 360"/>
                  <a:gd name="T16" fmla="*/ 0 h 209"/>
                  <a:gd name="T17" fmla="*/ 360 w 360"/>
                  <a:gd name="T18" fmla="*/ 209 h 209"/>
                </a:gdLst>
                <a:ahLst/>
                <a:cxnLst>
                  <a:cxn ang="T10">
                    <a:pos x="T0" y="T1"/>
                  </a:cxn>
                  <a:cxn ang="T11">
                    <a:pos x="T2" y="T3"/>
                  </a:cxn>
                  <a:cxn ang="T12">
                    <a:pos x="T4" y="T5"/>
                  </a:cxn>
                  <a:cxn ang="T13">
                    <a:pos x="T6" y="T7"/>
                  </a:cxn>
                  <a:cxn ang="T14">
                    <a:pos x="T8" y="T9"/>
                  </a:cxn>
                </a:cxnLst>
                <a:rect l="T15" t="T16" r="T17" b="T18"/>
                <a:pathLst>
                  <a:path w="360" h="209">
                    <a:moveTo>
                      <a:pt x="359" y="107"/>
                    </a:moveTo>
                    <a:lnTo>
                      <a:pt x="174" y="0"/>
                    </a:lnTo>
                    <a:lnTo>
                      <a:pt x="0" y="100"/>
                    </a:lnTo>
                    <a:lnTo>
                      <a:pt x="184" y="208"/>
                    </a:lnTo>
                    <a:lnTo>
                      <a:pt x="359" y="107"/>
                    </a:lnTo>
                  </a:path>
                </a:pathLst>
              </a:custGeom>
              <a:solidFill>
                <a:srgbClr val="D0C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63" name="Freeform 628">
                <a:extLst>
                  <a:ext uri="{FF2B5EF4-FFF2-40B4-BE49-F238E27FC236}">
                    <a16:creationId xmlns:a16="http://schemas.microsoft.com/office/drawing/2014/main" id="{8590F657-5880-CADB-464F-AC54993B8C96}"/>
                  </a:ext>
                </a:extLst>
              </p:cNvPr>
              <p:cNvSpPr>
                <a:spLocks/>
              </p:cNvSpPr>
              <p:nvPr/>
            </p:nvSpPr>
            <p:spPr bwMode="auto">
              <a:xfrm>
                <a:off x="2508" y="3050"/>
                <a:ext cx="161" cy="180"/>
              </a:xfrm>
              <a:custGeom>
                <a:avLst/>
                <a:gdLst>
                  <a:gd name="T0" fmla="*/ 175 w 176"/>
                  <a:gd name="T1" fmla="*/ 0 h 189"/>
                  <a:gd name="T2" fmla="*/ 0 w 176"/>
                  <a:gd name="T3" fmla="*/ 100 h 189"/>
                  <a:gd name="T4" fmla="*/ 0 w 176"/>
                  <a:gd name="T5" fmla="*/ 188 h 189"/>
                  <a:gd name="T6" fmla="*/ 175 w 176"/>
                  <a:gd name="T7" fmla="*/ 87 h 189"/>
                  <a:gd name="T8" fmla="*/ 175 w 176"/>
                  <a:gd name="T9" fmla="*/ 0 h 189"/>
                  <a:gd name="T10" fmla="*/ 0 60000 65536"/>
                  <a:gd name="T11" fmla="*/ 0 60000 65536"/>
                  <a:gd name="T12" fmla="*/ 0 60000 65536"/>
                  <a:gd name="T13" fmla="*/ 0 60000 65536"/>
                  <a:gd name="T14" fmla="*/ 0 60000 65536"/>
                  <a:gd name="T15" fmla="*/ 0 w 176"/>
                  <a:gd name="T16" fmla="*/ 0 h 189"/>
                  <a:gd name="T17" fmla="*/ 176 w 176"/>
                  <a:gd name="T18" fmla="*/ 189 h 189"/>
                </a:gdLst>
                <a:ahLst/>
                <a:cxnLst>
                  <a:cxn ang="T10">
                    <a:pos x="T0" y="T1"/>
                  </a:cxn>
                  <a:cxn ang="T11">
                    <a:pos x="T2" y="T3"/>
                  </a:cxn>
                  <a:cxn ang="T12">
                    <a:pos x="T4" y="T5"/>
                  </a:cxn>
                  <a:cxn ang="T13">
                    <a:pos x="T6" y="T7"/>
                  </a:cxn>
                  <a:cxn ang="T14">
                    <a:pos x="T8" y="T9"/>
                  </a:cxn>
                </a:cxnLst>
                <a:rect l="T15" t="T16" r="T17" b="T18"/>
                <a:pathLst>
                  <a:path w="176" h="189">
                    <a:moveTo>
                      <a:pt x="175" y="0"/>
                    </a:moveTo>
                    <a:lnTo>
                      <a:pt x="0" y="100"/>
                    </a:lnTo>
                    <a:lnTo>
                      <a:pt x="0" y="188"/>
                    </a:lnTo>
                    <a:lnTo>
                      <a:pt x="175" y="87"/>
                    </a:lnTo>
                    <a:lnTo>
                      <a:pt x="175" y="0"/>
                    </a:lnTo>
                  </a:path>
                </a:pathLst>
              </a:custGeom>
              <a:solidFill>
                <a:srgbClr val="3E347E"/>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64" name="Freeform 629">
                <a:extLst>
                  <a:ext uri="{FF2B5EF4-FFF2-40B4-BE49-F238E27FC236}">
                    <a16:creationId xmlns:a16="http://schemas.microsoft.com/office/drawing/2014/main" id="{9BDBBF96-9283-C527-9F9E-8A07D7DA837B}"/>
                  </a:ext>
                </a:extLst>
              </p:cNvPr>
              <p:cNvSpPr>
                <a:spLocks/>
              </p:cNvSpPr>
              <p:nvPr/>
            </p:nvSpPr>
            <p:spPr bwMode="auto">
              <a:xfrm>
                <a:off x="2350" y="3088"/>
                <a:ext cx="30" cy="59"/>
              </a:xfrm>
              <a:custGeom>
                <a:avLst/>
                <a:gdLst>
                  <a:gd name="T0" fmla="*/ 31 w 32"/>
                  <a:gd name="T1" fmla="*/ 61 h 62"/>
                  <a:gd name="T2" fmla="*/ 31 w 32"/>
                  <a:gd name="T3" fmla="*/ 18 h 62"/>
                  <a:gd name="T4" fmla="*/ 0 w 32"/>
                  <a:gd name="T5" fmla="*/ 0 h 62"/>
                  <a:gd name="T6" fmla="*/ 0 w 32"/>
                  <a:gd name="T7" fmla="*/ 42 h 62"/>
                  <a:gd name="T8" fmla="*/ 31 w 32"/>
                  <a:gd name="T9" fmla="*/ 61 h 62"/>
                  <a:gd name="T10" fmla="*/ 0 60000 65536"/>
                  <a:gd name="T11" fmla="*/ 0 60000 65536"/>
                  <a:gd name="T12" fmla="*/ 0 60000 65536"/>
                  <a:gd name="T13" fmla="*/ 0 60000 65536"/>
                  <a:gd name="T14" fmla="*/ 0 60000 65536"/>
                  <a:gd name="T15" fmla="*/ 0 w 32"/>
                  <a:gd name="T16" fmla="*/ 0 h 62"/>
                  <a:gd name="T17" fmla="*/ 32 w 32"/>
                  <a:gd name="T18" fmla="*/ 62 h 62"/>
                </a:gdLst>
                <a:ahLst/>
                <a:cxnLst>
                  <a:cxn ang="T10">
                    <a:pos x="T0" y="T1"/>
                  </a:cxn>
                  <a:cxn ang="T11">
                    <a:pos x="T2" y="T3"/>
                  </a:cxn>
                  <a:cxn ang="T12">
                    <a:pos x="T4" y="T5"/>
                  </a:cxn>
                  <a:cxn ang="T13">
                    <a:pos x="T6" y="T7"/>
                  </a:cxn>
                  <a:cxn ang="T14">
                    <a:pos x="T8" y="T9"/>
                  </a:cxn>
                </a:cxnLst>
                <a:rect l="T15" t="T16" r="T17" b="T18"/>
                <a:pathLst>
                  <a:path w="32" h="62">
                    <a:moveTo>
                      <a:pt x="31" y="61"/>
                    </a:moveTo>
                    <a:lnTo>
                      <a:pt x="31" y="18"/>
                    </a:lnTo>
                    <a:lnTo>
                      <a:pt x="0" y="0"/>
                    </a:lnTo>
                    <a:lnTo>
                      <a:pt x="0" y="42"/>
                    </a:lnTo>
                    <a:lnTo>
                      <a:pt x="31" y="6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65" name="Freeform 630">
                <a:extLst>
                  <a:ext uri="{FF2B5EF4-FFF2-40B4-BE49-F238E27FC236}">
                    <a16:creationId xmlns:a16="http://schemas.microsoft.com/office/drawing/2014/main" id="{92F5713F-9CDA-BE49-1523-1C708E665A05}"/>
                  </a:ext>
                </a:extLst>
              </p:cNvPr>
              <p:cNvSpPr>
                <a:spLocks/>
              </p:cNvSpPr>
              <p:nvPr/>
            </p:nvSpPr>
            <p:spPr bwMode="auto">
              <a:xfrm>
                <a:off x="2350" y="3126"/>
                <a:ext cx="30" cy="21"/>
              </a:xfrm>
              <a:custGeom>
                <a:avLst/>
                <a:gdLst>
                  <a:gd name="T0" fmla="*/ 31 w 32"/>
                  <a:gd name="T1" fmla="*/ 14 h 22"/>
                  <a:gd name="T2" fmla="*/ 5 w 32"/>
                  <a:gd name="T3" fmla="*/ 0 h 22"/>
                  <a:gd name="T4" fmla="*/ 0 w 32"/>
                  <a:gd name="T5" fmla="*/ 3 h 22"/>
                  <a:gd name="T6" fmla="*/ 31 w 32"/>
                  <a:gd name="T7" fmla="*/ 21 h 22"/>
                  <a:gd name="T8" fmla="*/ 31 w 32"/>
                  <a:gd name="T9" fmla="*/ 14 h 22"/>
                  <a:gd name="T10" fmla="*/ 0 60000 65536"/>
                  <a:gd name="T11" fmla="*/ 0 60000 65536"/>
                  <a:gd name="T12" fmla="*/ 0 60000 65536"/>
                  <a:gd name="T13" fmla="*/ 0 60000 65536"/>
                  <a:gd name="T14" fmla="*/ 0 60000 65536"/>
                  <a:gd name="T15" fmla="*/ 0 w 32"/>
                  <a:gd name="T16" fmla="*/ 0 h 22"/>
                  <a:gd name="T17" fmla="*/ 32 w 32"/>
                  <a:gd name="T18" fmla="*/ 22 h 22"/>
                </a:gdLst>
                <a:ahLst/>
                <a:cxnLst>
                  <a:cxn ang="T10">
                    <a:pos x="T0" y="T1"/>
                  </a:cxn>
                  <a:cxn ang="T11">
                    <a:pos x="T2" y="T3"/>
                  </a:cxn>
                  <a:cxn ang="T12">
                    <a:pos x="T4" y="T5"/>
                  </a:cxn>
                  <a:cxn ang="T13">
                    <a:pos x="T6" y="T7"/>
                  </a:cxn>
                  <a:cxn ang="T14">
                    <a:pos x="T8" y="T9"/>
                  </a:cxn>
                </a:cxnLst>
                <a:rect l="T15" t="T16" r="T17" b="T18"/>
                <a:pathLst>
                  <a:path w="32" h="22">
                    <a:moveTo>
                      <a:pt x="31" y="14"/>
                    </a:moveTo>
                    <a:lnTo>
                      <a:pt x="5" y="0"/>
                    </a:lnTo>
                    <a:lnTo>
                      <a:pt x="0" y="3"/>
                    </a:lnTo>
                    <a:lnTo>
                      <a:pt x="31" y="21"/>
                    </a:lnTo>
                    <a:lnTo>
                      <a:pt x="31" y="14"/>
                    </a:lnTo>
                  </a:path>
                </a:pathLst>
              </a:custGeom>
              <a:solidFill>
                <a:srgbClr val="D0C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66" name="Freeform 631">
                <a:extLst>
                  <a:ext uri="{FF2B5EF4-FFF2-40B4-BE49-F238E27FC236}">
                    <a16:creationId xmlns:a16="http://schemas.microsoft.com/office/drawing/2014/main" id="{2B5A0FBE-A2D1-0C53-DD1E-6BB5BEC1850E}"/>
                  </a:ext>
                </a:extLst>
              </p:cNvPr>
              <p:cNvSpPr>
                <a:spLocks/>
              </p:cNvSpPr>
              <p:nvPr/>
            </p:nvSpPr>
            <p:spPr bwMode="auto">
              <a:xfrm>
                <a:off x="2387" y="3111"/>
                <a:ext cx="29" cy="58"/>
              </a:xfrm>
              <a:custGeom>
                <a:avLst/>
                <a:gdLst>
                  <a:gd name="T0" fmla="*/ 31 w 32"/>
                  <a:gd name="T1" fmla="*/ 60 h 61"/>
                  <a:gd name="T2" fmla="*/ 31 w 32"/>
                  <a:gd name="T3" fmla="*/ 17 h 61"/>
                  <a:gd name="T4" fmla="*/ 0 w 32"/>
                  <a:gd name="T5" fmla="*/ 0 h 61"/>
                  <a:gd name="T6" fmla="*/ 0 w 32"/>
                  <a:gd name="T7" fmla="*/ 42 h 61"/>
                  <a:gd name="T8" fmla="*/ 31 w 32"/>
                  <a:gd name="T9" fmla="*/ 60 h 61"/>
                  <a:gd name="T10" fmla="*/ 0 60000 65536"/>
                  <a:gd name="T11" fmla="*/ 0 60000 65536"/>
                  <a:gd name="T12" fmla="*/ 0 60000 65536"/>
                  <a:gd name="T13" fmla="*/ 0 60000 65536"/>
                  <a:gd name="T14" fmla="*/ 0 60000 65536"/>
                  <a:gd name="T15" fmla="*/ 0 w 32"/>
                  <a:gd name="T16" fmla="*/ 0 h 61"/>
                  <a:gd name="T17" fmla="*/ 32 w 32"/>
                  <a:gd name="T18" fmla="*/ 61 h 61"/>
                </a:gdLst>
                <a:ahLst/>
                <a:cxnLst>
                  <a:cxn ang="T10">
                    <a:pos x="T0" y="T1"/>
                  </a:cxn>
                  <a:cxn ang="T11">
                    <a:pos x="T2" y="T3"/>
                  </a:cxn>
                  <a:cxn ang="T12">
                    <a:pos x="T4" y="T5"/>
                  </a:cxn>
                  <a:cxn ang="T13">
                    <a:pos x="T6" y="T7"/>
                  </a:cxn>
                  <a:cxn ang="T14">
                    <a:pos x="T8" y="T9"/>
                  </a:cxn>
                </a:cxnLst>
                <a:rect l="T15" t="T16" r="T17" b="T18"/>
                <a:pathLst>
                  <a:path w="32" h="61">
                    <a:moveTo>
                      <a:pt x="31" y="60"/>
                    </a:moveTo>
                    <a:lnTo>
                      <a:pt x="31" y="17"/>
                    </a:lnTo>
                    <a:lnTo>
                      <a:pt x="0" y="0"/>
                    </a:lnTo>
                    <a:lnTo>
                      <a:pt x="0" y="42"/>
                    </a:lnTo>
                    <a:lnTo>
                      <a:pt x="31" y="6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67" name="Freeform 632">
                <a:extLst>
                  <a:ext uri="{FF2B5EF4-FFF2-40B4-BE49-F238E27FC236}">
                    <a16:creationId xmlns:a16="http://schemas.microsoft.com/office/drawing/2014/main" id="{8357B3C5-9541-095B-8D48-4051A67F8A85}"/>
                  </a:ext>
                </a:extLst>
              </p:cNvPr>
              <p:cNvSpPr>
                <a:spLocks/>
              </p:cNvSpPr>
              <p:nvPr/>
            </p:nvSpPr>
            <p:spPr bwMode="auto">
              <a:xfrm>
                <a:off x="2423" y="3132"/>
                <a:ext cx="29" cy="59"/>
              </a:xfrm>
              <a:custGeom>
                <a:avLst/>
                <a:gdLst>
                  <a:gd name="T0" fmla="*/ 31 w 32"/>
                  <a:gd name="T1" fmla="*/ 61 h 62"/>
                  <a:gd name="T2" fmla="*/ 31 w 32"/>
                  <a:gd name="T3" fmla="*/ 18 h 62"/>
                  <a:gd name="T4" fmla="*/ 0 w 32"/>
                  <a:gd name="T5" fmla="*/ 0 h 62"/>
                  <a:gd name="T6" fmla="*/ 0 w 32"/>
                  <a:gd name="T7" fmla="*/ 42 h 62"/>
                  <a:gd name="T8" fmla="*/ 31 w 32"/>
                  <a:gd name="T9" fmla="*/ 61 h 62"/>
                  <a:gd name="T10" fmla="*/ 0 60000 65536"/>
                  <a:gd name="T11" fmla="*/ 0 60000 65536"/>
                  <a:gd name="T12" fmla="*/ 0 60000 65536"/>
                  <a:gd name="T13" fmla="*/ 0 60000 65536"/>
                  <a:gd name="T14" fmla="*/ 0 60000 65536"/>
                  <a:gd name="T15" fmla="*/ 0 w 32"/>
                  <a:gd name="T16" fmla="*/ 0 h 62"/>
                  <a:gd name="T17" fmla="*/ 32 w 32"/>
                  <a:gd name="T18" fmla="*/ 62 h 62"/>
                </a:gdLst>
                <a:ahLst/>
                <a:cxnLst>
                  <a:cxn ang="T10">
                    <a:pos x="T0" y="T1"/>
                  </a:cxn>
                  <a:cxn ang="T11">
                    <a:pos x="T2" y="T3"/>
                  </a:cxn>
                  <a:cxn ang="T12">
                    <a:pos x="T4" y="T5"/>
                  </a:cxn>
                  <a:cxn ang="T13">
                    <a:pos x="T6" y="T7"/>
                  </a:cxn>
                  <a:cxn ang="T14">
                    <a:pos x="T8" y="T9"/>
                  </a:cxn>
                </a:cxnLst>
                <a:rect l="T15" t="T16" r="T17" b="T18"/>
                <a:pathLst>
                  <a:path w="32" h="62">
                    <a:moveTo>
                      <a:pt x="31" y="61"/>
                    </a:moveTo>
                    <a:lnTo>
                      <a:pt x="31" y="18"/>
                    </a:lnTo>
                    <a:lnTo>
                      <a:pt x="0" y="0"/>
                    </a:lnTo>
                    <a:lnTo>
                      <a:pt x="0" y="42"/>
                    </a:lnTo>
                    <a:lnTo>
                      <a:pt x="31" y="6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68" name="Freeform 633">
                <a:extLst>
                  <a:ext uri="{FF2B5EF4-FFF2-40B4-BE49-F238E27FC236}">
                    <a16:creationId xmlns:a16="http://schemas.microsoft.com/office/drawing/2014/main" id="{B32CAC5C-2F5F-8B24-50DE-BCBEE646AEA1}"/>
                  </a:ext>
                </a:extLst>
              </p:cNvPr>
              <p:cNvSpPr>
                <a:spLocks/>
              </p:cNvSpPr>
              <p:nvPr/>
            </p:nvSpPr>
            <p:spPr bwMode="auto">
              <a:xfrm>
                <a:off x="2459" y="3155"/>
                <a:ext cx="30" cy="59"/>
              </a:xfrm>
              <a:custGeom>
                <a:avLst/>
                <a:gdLst>
                  <a:gd name="T0" fmla="*/ 32 w 33"/>
                  <a:gd name="T1" fmla="*/ 61 h 62"/>
                  <a:gd name="T2" fmla="*/ 32 w 33"/>
                  <a:gd name="T3" fmla="*/ 18 h 62"/>
                  <a:gd name="T4" fmla="*/ 0 w 33"/>
                  <a:gd name="T5" fmla="*/ 0 h 62"/>
                  <a:gd name="T6" fmla="*/ 0 w 33"/>
                  <a:gd name="T7" fmla="*/ 42 h 62"/>
                  <a:gd name="T8" fmla="*/ 32 w 33"/>
                  <a:gd name="T9" fmla="*/ 61 h 62"/>
                  <a:gd name="T10" fmla="*/ 0 60000 65536"/>
                  <a:gd name="T11" fmla="*/ 0 60000 65536"/>
                  <a:gd name="T12" fmla="*/ 0 60000 65536"/>
                  <a:gd name="T13" fmla="*/ 0 60000 65536"/>
                  <a:gd name="T14" fmla="*/ 0 60000 65536"/>
                  <a:gd name="T15" fmla="*/ 0 w 33"/>
                  <a:gd name="T16" fmla="*/ 0 h 62"/>
                  <a:gd name="T17" fmla="*/ 33 w 33"/>
                  <a:gd name="T18" fmla="*/ 62 h 62"/>
                </a:gdLst>
                <a:ahLst/>
                <a:cxnLst>
                  <a:cxn ang="T10">
                    <a:pos x="T0" y="T1"/>
                  </a:cxn>
                  <a:cxn ang="T11">
                    <a:pos x="T2" y="T3"/>
                  </a:cxn>
                  <a:cxn ang="T12">
                    <a:pos x="T4" y="T5"/>
                  </a:cxn>
                  <a:cxn ang="T13">
                    <a:pos x="T6" y="T7"/>
                  </a:cxn>
                  <a:cxn ang="T14">
                    <a:pos x="T8" y="T9"/>
                  </a:cxn>
                </a:cxnLst>
                <a:rect l="T15" t="T16" r="T17" b="T18"/>
                <a:pathLst>
                  <a:path w="33" h="62">
                    <a:moveTo>
                      <a:pt x="32" y="61"/>
                    </a:moveTo>
                    <a:lnTo>
                      <a:pt x="32" y="18"/>
                    </a:lnTo>
                    <a:lnTo>
                      <a:pt x="0" y="0"/>
                    </a:lnTo>
                    <a:lnTo>
                      <a:pt x="0" y="42"/>
                    </a:lnTo>
                    <a:lnTo>
                      <a:pt x="32" y="6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69" name="Line 634">
                <a:extLst>
                  <a:ext uri="{FF2B5EF4-FFF2-40B4-BE49-F238E27FC236}">
                    <a16:creationId xmlns:a16="http://schemas.microsoft.com/office/drawing/2014/main" id="{353C40F5-D1DC-D556-C9E5-F4ADDCFF3CBD}"/>
                  </a:ext>
                </a:extLst>
              </p:cNvPr>
              <p:cNvSpPr>
                <a:spLocks noChangeShapeType="1"/>
              </p:cNvSpPr>
              <p:nvPr/>
            </p:nvSpPr>
            <p:spPr bwMode="auto">
              <a:xfrm>
                <a:off x="2239" y="2998"/>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70" name="Line 635">
                <a:extLst>
                  <a:ext uri="{FF2B5EF4-FFF2-40B4-BE49-F238E27FC236}">
                    <a16:creationId xmlns:a16="http://schemas.microsoft.com/office/drawing/2014/main" id="{0DA77B9B-9909-8085-E69F-17B85259A927}"/>
                  </a:ext>
                </a:extLst>
              </p:cNvPr>
              <p:cNvSpPr>
                <a:spLocks noChangeShapeType="1"/>
              </p:cNvSpPr>
              <p:nvPr/>
            </p:nvSpPr>
            <p:spPr bwMode="auto">
              <a:xfrm>
                <a:off x="2239" y="3002"/>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71" name="Line 636">
                <a:extLst>
                  <a:ext uri="{FF2B5EF4-FFF2-40B4-BE49-F238E27FC236}">
                    <a16:creationId xmlns:a16="http://schemas.microsoft.com/office/drawing/2014/main" id="{6EE4C07A-D8A2-0C44-585A-76525E057897}"/>
                  </a:ext>
                </a:extLst>
              </p:cNvPr>
              <p:cNvSpPr>
                <a:spLocks noChangeShapeType="1"/>
              </p:cNvSpPr>
              <p:nvPr/>
            </p:nvSpPr>
            <p:spPr bwMode="auto">
              <a:xfrm>
                <a:off x="2239" y="3006"/>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72" name="Line 637">
                <a:extLst>
                  <a:ext uri="{FF2B5EF4-FFF2-40B4-BE49-F238E27FC236}">
                    <a16:creationId xmlns:a16="http://schemas.microsoft.com/office/drawing/2014/main" id="{A9059448-B0C7-4F49-C6F5-6A51EAD160C2}"/>
                  </a:ext>
                </a:extLst>
              </p:cNvPr>
              <p:cNvSpPr>
                <a:spLocks noChangeShapeType="1"/>
              </p:cNvSpPr>
              <p:nvPr/>
            </p:nvSpPr>
            <p:spPr bwMode="auto">
              <a:xfrm>
                <a:off x="2239" y="3010"/>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73" name="Line 638">
                <a:extLst>
                  <a:ext uri="{FF2B5EF4-FFF2-40B4-BE49-F238E27FC236}">
                    <a16:creationId xmlns:a16="http://schemas.microsoft.com/office/drawing/2014/main" id="{21D2CF8B-A696-BA50-7EF9-52E1A4364AD0}"/>
                  </a:ext>
                </a:extLst>
              </p:cNvPr>
              <p:cNvSpPr>
                <a:spLocks noChangeShapeType="1"/>
              </p:cNvSpPr>
              <p:nvPr/>
            </p:nvSpPr>
            <p:spPr bwMode="auto">
              <a:xfrm>
                <a:off x="2239" y="3015"/>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74" name="Line 639">
                <a:extLst>
                  <a:ext uri="{FF2B5EF4-FFF2-40B4-BE49-F238E27FC236}">
                    <a16:creationId xmlns:a16="http://schemas.microsoft.com/office/drawing/2014/main" id="{A4CBB0B1-2ED3-1B84-C0BC-40EAB3CD7045}"/>
                  </a:ext>
                </a:extLst>
              </p:cNvPr>
              <p:cNvSpPr>
                <a:spLocks noChangeShapeType="1"/>
              </p:cNvSpPr>
              <p:nvPr/>
            </p:nvSpPr>
            <p:spPr bwMode="auto">
              <a:xfrm>
                <a:off x="2239" y="3020"/>
                <a:ext cx="79" cy="45"/>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75" name="Line 640">
                <a:extLst>
                  <a:ext uri="{FF2B5EF4-FFF2-40B4-BE49-F238E27FC236}">
                    <a16:creationId xmlns:a16="http://schemas.microsoft.com/office/drawing/2014/main" id="{5B5D1E1F-21CF-3B8F-85CA-57CA48B2C03E}"/>
                  </a:ext>
                </a:extLst>
              </p:cNvPr>
              <p:cNvSpPr>
                <a:spLocks noChangeShapeType="1"/>
              </p:cNvSpPr>
              <p:nvPr/>
            </p:nvSpPr>
            <p:spPr bwMode="auto">
              <a:xfrm>
                <a:off x="2239" y="3024"/>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76" name="Line 641">
                <a:extLst>
                  <a:ext uri="{FF2B5EF4-FFF2-40B4-BE49-F238E27FC236}">
                    <a16:creationId xmlns:a16="http://schemas.microsoft.com/office/drawing/2014/main" id="{79DCB0C8-CCF1-1ED8-51AD-F0A0A303886B}"/>
                  </a:ext>
                </a:extLst>
              </p:cNvPr>
              <p:cNvSpPr>
                <a:spLocks noChangeShapeType="1"/>
              </p:cNvSpPr>
              <p:nvPr/>
            </p:nvSpPr>
            <p:spPr bwMode="auto">
              <a:xfrm>
                <a:off x="2239" y="3029"/>
                <a:ext cx="79" cy="47"/>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77" name="Line 642">
                <a:extLst>
                  <a:ext uri="{FF2B5EF4-FFF2-40B4-BE49-F238E27FC236}">
                    <a16:creationId xmlns:a16="http://schemas.microsoft.com/office/drawing/2014/main" id="{F437F4B5-7A17-758A-6B3E-B0D684D64724}"/>
                  </a:ext>
                </a:extLst>
              </p:cNvPr>
              <p:cNvSpPr>
                <a:spLocks noChangeShapeType="1"/>
              </p:cNvSpPr>
              <p:nvPr/>
            </p:nvSpPr>
            <p:spPr bwMode="auto">
              <a:xfrm>
                <a:off x="2239" y="3034"/>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78" name="Line 643">
                <a:extLst>
                  <a:ext uri="{FF2B5EF4-FFF2-40B4-BE49-F238E27FC236}">
                    <a16:creationId xmlns:a16="http://schemas.microsoft.com/office/drawing/2014/main" id="{091C6419-FDFC-7A71-12E5-D0B908C89CE0}"/>
                  </a:ext>
                </a:extLst>
              </p:cNvPr>
              <p:cNvSpPr>
                <a:spLocks noChangeShapeType="1"/>
              </p:cNvSpPr>
              <p:nvPr/>
            </p:nvSpPr>
            <p:spPr bwMode="auto">
              <a:xfrm>
                <a:off x="2239" y="3038"/>
                <a:ext cx="79" cy="45"/>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79" name="Line 644">
                <a:extLst>
                  <a:ext uri="{FF2B5EF4-FFF2-40B4-BE49-F238E27FC236}">
                    <a16:creationId xmlns:a16="http://schemas.microsoft.com/office/drawing/2014/main" id="{77773600-0504-7990-3B1C-CD91A347311C}"/>
                  </a:ext>
                </a:extLst>
              </p:cNvPr>
              <p:cNvSpPr>
                <a:spLocks noChangeShapeType="1"/>
              </p:cNvSpPr>
              <p:nvPr/>
            </p:nvSpPr>
            <p:spPr bwMode="auto">
              <a:xfrm>
                <a:off x="2239" y="3042"/>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80" name="Line 645">
                <a:extLst>
                  <a:ext uri="{FF2B5EF4-FFF2-40B4-BE49-F238E27FC236}">
                    <a16:creationId xmlns:a16="http://schemas.microsoft.com/office/drawing/2014/main" id="{3563ACE6-822F-885D-1D9C-6B4A1BC002EA}"/>
                  </a:ext>
                </a:extLst>
              </p:cNvPr>
              <p:cNvSpPr>
                <a:spLocks noChangeShapeType="1"/>
              </p:cNvSpPr>
              <p:nvPr/>
            </p:nvSpPr>
            <p:spPr bwMode="auto">
              <a:xfrm>
                <a:off x="2239" y="3047"/>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81" name="Line 646">
                <a:extLst>
                  <a:ext uri="{FF2B5EF4-FFF2-40B4-BE49-F238E27FC236}">
                    <a16:creationId xmlns:a16="http://schemas.microsoft.com/office/drawing/2014/main" id="{A0574210-78E5-0463-0013-9C0C9CF84A79}"/>
                  </a:ext>
                </a:extLst>
              </p:cNvPr>
              <p:cNvSpPr>
                <a:spLocks noChangeShapeType="1"/>
              </p:cNvSpPr>
              <p:nvPr/>
            </p:nvSpPr>
            <p:spPr bwMode="auto">
              <a:xfrm>
                <a:off x="2239" y="3051"/>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82" name="Line 647">
                <a:extLst>
                  <a:ext uri="{FF2B5EF4-FFF2-40B4-BE49-F238E27FC236}">
                    <a16:creationId xmlns:a16="http://schemas.microsoft.com/office/drawing/2014/main" id="{E4F89F77-3DB7-D0B1-5596-01F4A5955EED}"/>
                  </a:ext>
                </a:extLst>
              </p:cNvPr>
              <p:cNvSpPr>
                <a:spLocks noChangeShapeType="1"/>
              </p:cNvSpPr>
              <p:nvPr/>
            </p:nvSpPr>
            <p:spPr bwMode="auto">
              <a:xfrm>
                <a:off x="2239" y="3057"/>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83" name="Line 648">
                <a:extLst>
                  <a:ext uri="{FF2B5EF4-FFF2-40B4-BE49-F238E27FC236}">
                    <a16:creationId xmlns:a16="http://schemas.microsoft.com/office/drawing/2014/main" id="{5A41DC5E-6D5D-37E6-C5B3-CF9161179B85}"/>
                  </a:ext>
                </a:extLst>
              </p:cNvPr>
              <p:cNvSpPr>
                <a:spLocks noChangeShapeType="1"/>
              </p:cNvSpPr>
              <p:nvPr/>
            </p:nvSpPr>
            <p:spPr bwMode="auto">
              <a:xfrm>
                <a:off x="2239" y="3061"/>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84" name="Line 649">
                <a:extLst>
                  <a:ext uri="{FF2B5EF4-FFF2-40B4-BE49-F238E27FC236}">
                    <a16:creationId xmlns:a16="http://schemas.microsoft.com/office/drawing/2014/main" id="{671591F1-19A6-95AB-7CF1-605A3208C894}"/>
                  </a:ext>
                </a:extLst>
              </p:cNvPr>
              <p:cNvSpPr>
                <a:spLocks noChangeShapeType="1"/>
              </p:cNvSpPr>
              <p:nvPr/>
            </p:nvSpPr>
            <p:spPr bwMode="auto">
              <a:xfrm>
                <a:off x="2239" y="3065"/>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85" name="Line 650">
                <a:extLst>
                  <a:ext uri="{FF2B5EF4-FFF2-40B4-BE49-F238E27FC236}">
                    <a16:creationId xmlns:a16="http://schemas.microsoft.com/office/drawing/2014/main" id="{B113FFD1-CDF3-2D84-FDAD-71770C47685F}"/>
                  </a:ext>
                </a:extLst>
              </p:cNvPr>
              <p:cNvSpPr>
                <a:spLocks noChangeShapeType="1"/>
              </p:cNvSpPr>
              <p:nvPr/>
            </p:nvSpPr>
            <p:spPr bwMode="auto">
              <a:xfrm>
                <a:off x="2239" y="3069"/>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86" name="Line 651">
                <a:extLst>
                  <a:ext uri="{FF2B5EF4-FFF2-40B4-BE49-F238E27FC236}">
                    <a16:creationId xmlns:a16="http://schemas.microsoft.com/office/drawing/2014/main" id="{D91364E3-EF7E-50CC-69BF-4F106981C198}"/>
                  </a:ext>
                </a:extLst>
              </p:cNvPr>
              <p:cNvSpPr>
                <a:spLocks noChangeShapeType="1"/>
              </p:cNvSpPr>
              <p:nvPr/>
            </p:nvSpPr>
            <p:spPr bwMode="auto">
              <a:xfrm>
                <a:off x="2239" y="3074"/>
                <a:ext cx="79" cy="45"/>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87" name="Line 652">
                <a:extLst>
                  <a:ext uri="{FF2B5EF4-FFF2-40B4-BE49-F238E27FC236}">
                    <a16:creationId xmlns:a16="http://schemas.microsoft.com/office/drawing/2014/main" id="{B3D38255-58F6-59EA-6ED6-5D0BAEB67C20}"/>
                  </a:ext>
                </a:extLst>
              </p:cNvPr>
              <p:cNvSpPr>
                <a:spLocks noChangeShapeType="1"/>
              </p:cNvSpPr>
              <p:nvPr/>
            </p:nvSpPr>
            <p:spPr bwMode="auto">
              <a:xfrm>
                <a:off x="2239" y="3079"/>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88" name="Line 653">
                <a:extLst>
                  <a:ext uri="{FF2B5EF4-FFF2-40B4-BE49-F238E27FC236}">
                    <a16:creationId xmlns:a16="http://schemas.microsoft.com/office/drawing/2014/main" id="{9FA1D6DF-27F4-B553-FA45-31EFFF525620}"/>
                  </a:ext>
                </a:extLst>
              </p:cNvPr>
              <p:cNvSpPr>
                <a:spLocks noChangeShapeType="1"/>
              </p:cNvSpPr>
              <p:nvPr/>
            </p:nvSpPr>
            <p:spPr bwMode="auto">
              <a:xfrm>
                <a:off x="2239" y="3082"/>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89" name="Line 654">
                <a:extLst>
                  <a:ext uri="{FF2B5EF4-FFF2-40B4-BE49-F238E27FC236}">
                    <a16:creationId xmlns:a16="http://schemas.microsoft.com/office/drawing/2014/main" id="{8029756A-9CF9-7D5A-DBD7-2B9FE21E5CF0}"/>
                  </a:ext>
                </a:extLst>
              </p:cNvPr>
              <p:cNvSpPr>
                <a:spLocks noChangeShapeType="1"/>
              </p:cNvSpPr>
              <p:nvPr/>
            </p:nvSpPr>
            <p:spPr bwMode="auto">
              <a:xfrm>
                <a:off x="2239" y="3088"/>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90" name="Line 655">
                <a:extLst>
                  <a:ext uri="{FF2B5EF4-FFF2-40B4-BE49-F238E27FC236}">
                    <a16:creationId xmlns:a16="http://schemas.microsoft.com/office/drawing/2014/main" id="{D98EBDE9-2DC2-4C3A-742D-27DAD8475624}"/>
                  </a:ext>
                </a:extLst>
              </p:cNvPr>
              <p:cNvSpPr>
                <a:spLocks noChangeShapeType="1"/>
              </p:cNvSpPr>
              <p:nvPr/>
            </p:nvSpPr>
            <p:spPr bwMode="auto">
              <a:xfrm>
                <a:off x="2239" y="3092"/>
                <a:ext cx="79" cy="45"/>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91" name="Freeform 656">
                <a:extLst>
                  <a:ext uri="{FF2B5EF4-FFF2-40B4-BE49-F238E27FC236}">
                    <a16:creationId xmlns:a16="http://schemas.microsoft.com/office/drawing/2014/main" id="{6E6CFD29-5981-6FDE-4107-9A337F108F73}"/>
                  </a:ext>
                </a:extLst>
              </p:cNvPr>
              <p:cNvSpPr>
                <a:spLocks/>
              </p:cNvSpPr>
              <p:nvPr/>
            </p:nvSpPr>
            <p:spPr bwMode="auto">
              <a:xfrm>
                <a:off x="2232" y="2976"/>
                <a:ext cx="16" cy="121"/>
              </a:xfrm>
              <a:custGeom>
                <a:avLst/>
                <a:gdLst>
                  <a:gd name="T0" fmla="*/ 0 w 17"/>
                  <a:gd name="T1" fmla="*/ 122 h 127"/>
                  <a:gd name="T2" fmla="*/ 0 w 17"/>
                  <a:gd name="T3" fmla="*/ 0 h 127"/>
                  <a:gd name="T4" fmla="*/ 16 w 17"/>
                  <a:gd name="T5" fmla="*/ 4 h 127"/>
                  <a:gd name="T6" fmla="*/ 16 w 17"/>
                  <a:gd name="T7" fmla="*/ 126 h 127"/>
                  <a:gd name="T8" fmla="*/ 0 w 17"/>
                  <a:gd name="T9" fmla="*/ 122 h 127"/>
                  <a:gd name="T10" fmla="*/ 0 60000 65536"/>
                  <a:gd name="T11" fmla="*/ 0 60000 65536"/>
                  <a:gd name="T12" fmla="*/ 0 60000 65536"/>
                  <a:gd name="T13" fmla="*/ 0 60000 65536"/>
                  <a:gd name="T14" fmla="*/ 0 60000 65536"/>
                  <a:gd name="T15" fmla="*/ 0 w 17"/>
                  <a:gd name="T16" fmla="*/ 0 h 127"/>
                  <a:gd name="T17" fmla="*/ 17 w 17"/>
                  <a:gd name="T18" fmla="*/ 127 h 127"/>
                </a:gdLst>
                <a:ahLst/>
                <a:cxnLst>
                  <a:cxn ang="T10">
                    <a:pos x="T0" y="T1"/>
                  </a:cxn>
                  <a:cxn ang="T11">
                    <a:pos x="T2" y="T3"/>
                  </a:cxn>
                  <a:cxn ang="T12">
                    <a:pos x="T4" y="T5"/>
                  </a:cxn>
                  <a:cxn ang="T13">
                    <a:pos x="T6" y="T7"/>
                  </a:cxn>
                  <a:cxn ang="T14">
                    <a:pos x="T8" y="T9"/>
                  </a:cxn>
                </a:cxnLst>
                <a:rect l="T15" t="T16" r="T17" b="T18"/>
                <a:pathLst>
                  <a:path w="17" h="127">
                    <a:moveTo>
                      <a:pt x="0" y="122"/>
                    </a:moveTo>
                    <a:lnTo>
                      <a:pt x="0" y="0"/>
                    </a:lnTo>
                    <a:lnTo>
                      <a:pt x="16" y="4"/>
                    </a:lnTo>
                    <a:lnTo>
                      <a:pt x="16" y="126"/>
                    </a:lnTo>
                    <a:lnTo>
                      <a:pt x="0" y="122"/>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92" name="Freeform 657">
                <a:extLst>
                  <a:ext uri="{FF2B5EF4-FFF2-40B4-BE49-F238E27FC236}">
                    <a16:creationId xmlns:a16="http://schemas.microsoft.com/office/drawing/2014/main" id="{9E8B34CB-2AC4-B1BA-1C1E-80800B401846}"/>
                  </a:ext>
                </a:extLst>
              </p:cNvPr>
              <p:cNvSpPr>
                <a:spLocks/>
              </p:cNvSpPr>
              <p:nvPr/>
            </p:nvSpPr>
            <p:spPr bwMode="auto">
              <a:xfrm>
                <a:off x="2251" y="2989"/>
                <a:ext cx="16" cy="120"/>
              </a:xfrm>
              <a:custGeom>
                <a:avLst/>
                <a:gdLst>
                  <a:gd name="T0" fmla="*/ 0 w 17"/>
                  <a:gd name="T1" fmla="*/ 120 h 126"/>
                  <a:gd name="T2" fmla="*/ 0 w 17"/>
                  <a:gd name="T3" fmla="*/ 0 h 126"/>
                  <a:gd name="T4" fmla="*/ 16 w 17"/>
                  <a:gd name="T5" fmla="*/ 4 h 126"/>
                  <a:gd name="T6" fmla="*/ 16 w 17"/>
                  <a:gd name="T7" fmla="*/ 125 h 126"/>
                  <a:gd name="T8" fmla="*/ 0 w 17"/>
                  <a:gd name="T9" fmla="*/ 120 h 126"/>
                  <a:gd name="T10" fmla="*/ 0 60000 65536"/>
                  <a:gd name="T11" fmla="*/ 0 60000 65536"/>
                  <a:gd name="T12" fmla="*/ 0 60000 65536"/>
                  <a:gd name="T13" fmla="*/ 0 60000 65536"/>
                  <a:gd name="T14" fmla="*/ 0 60000 65536"/>
                  <a:gd name="T15" fmla="*/ 0 w 17"/>
                  <a:gd name="T16" fmla="*/ 0 h 126"/>
                  <a:gd name="T17" fmla="*/ 17 w 17"/>
                  <a:gd name="T18" fmla="*/ 126 h 126"/>
                </a:gdLst>
                <a:ahLst/>
                <a:cxnLst>
                  <a:cxn ang="T10">
                    <a:pos x="T0" y="T1"/>
                  </a:cxn>
                  <a:cxn ang="T11">
                    <a:pos x="T2" y="T3"/>
                  </a:cxn>
                  <a:cxn ang="T12">
                    <a:pos x="T4" y="T5"/>
                  </a:cxn>
                  <a:cxn ang="T13">
                    <a:pos x="T6" y="T7"/>
                  </a:cxn>
                  <a:cxn ang="T14">
                    <a:pos x="T8" y="T9"/>
                  </a:cxn>
                </a:cxnLst>
                <a:rect l="T15" t="T16" r="T17" b="T18"/>
                <a:pathLst>
                  <a:path w="17" h="126">
                    <a:moveTo>
                      <a:pt x="0" y="120"/>
                    </a:moveTo>
                    <a:lnTo>
                      <a:pt x="0" y="0"/>
                    </a:lnTo>
                    <a:lnTo>
                      <a:pt x="16" y="4"/>
                    </a:lnTo>
                    <a:lnTo>
                      <a:pt x="16" y="125"/>
                    </a:lnTo>
                    <a:lnTo>
                      <a:pt x="0" y="120"/>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93" name="Freeform 658">
                <a:extLst>
                  <a:ext uri="{FF2B5EF4-FFF2-40B4-BE49-F238E27FC236}">
                    <a16:creationId xmlns:a16="http://schemas.microsoft.com/office/drawing/2014/main" id="{513D2EA0-DC22-3CC1-9A7C-4869D4E3410A}"/>
                  </a:ext>
                </a:extLst>
              </p:cNvPr>
              <p:cNvSpPr>
                <a:spLocks/>
              </p:cNvSpPr>
              <p:nvPr/>
            </p:nvSpPr>
            <p:spPr bwMode="auto">
              <a:xfrm>
                <a:off x="2271" y="3000"/>
                <a:ext cx="16" cy="119"/>
              </a:xfrm>
              <a:custGeom>
                <a:avLst/>
                <a:gdLst>
                  <a:gd name="T0" fmla="*/ 0 w 17"/>
                  <a:gd name="T1" fmla="*/ 120 h 125"/>
                  <a:gd name="T2" fmla="*/ 0 w 17"/>
                  <a:gd name="T3" fmla="*/ 0 h 125"/>
                  <a:gd name="T4" fmla="*/ 16 w 17"/>
                  <a:gd name="T5" fmla="*/ 2 h 125"/>
                  <a:gd name="T6" fmla="*/ 16 w 17"/>
                  <a:gd name="T7" fmla="*/ 124 h 125"/>
                  <a:gd name="T8" fmla="*/ 0 w 17"/>
                  <a:gd name="T9" fmla="*/ 120 h 125"/>
                  <a:gd name="T10" fmla="*/ 0 60000 65536"/>
                  <a:gd name="T11" fmla="*/ 0 60000 65536"/>
                  <a:gd name="T12" fmla="*/ 0 60000 65536"/>
                  <a:gd name="T13" fmla="*/ 0 60000 65536"/>
                  <a:gd name="T14" fmla="*/ 0 60000 65536"/>
                  <a:gd name="T15" fmla="*/ 0 w 17"/>
                  <a:gd name="T16" fmla="*/ 0 h 125"/>
                  <a:gd name="T17" fmla="*/ 17 w 17"/>
                  <a:gd name="T18" fmla="*/ 125 h 125"/>
                </a:gdLst>
                <a:ahLst/>
                <a:cxnLst>
                  <a:cxn ang="T10">
                    <a:pos x="T0" y="T1"/>
                  </a:cxn>
                  <a:cxn ang="T11">
                    <a:pos x="T2" y="T3"/>
                  </a:cxn>
                  <a:cxn ang="T12">
                    <a:pos x="T4" y="T5"/>
                  </a:cxn>
                  <a:cxn ang="T13">
                    <a:pos x="T6" y="T7"/>
                  </a:cxn>
                  <a:cxn ang="T14">
                    <a:pos x="T8" y="T9"/>
                  </a:cxn>
                </a:cxnLst>
                <a:rect l="T15" t="T16" r="T17" b="T18"/>
                <a:pathLst>
                  <a:path w="17" h="125">
                    <a:moveTo>
                      <a:pt x="0" y="120"/>
                    </a:moveTo>
                    <a:lnTo>
                      <a:pt x="0" y="0"/>
                    </a:lnTo>
                    <a:lnTo>
                      <a:pt x="16" y="2"/>
                    </a:lnTo>
                    <a:lnTo>
                      <a:pt x="16" y="124"/>
                    </a:lnTo>
                    <a:lnTo>
                      <a:pt x="0" y="120"/>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94" name="Freeform 659">
                <a:extLst>
                  <a:ext uri="{FF2B5EF4-FFF2-40B4-BE49-F238E27FC236}">
                    <a16:creationId xmlns:a16="http://schemas.microsoft.com/office/drawing/2014/main" id="{5ED82365-F9E9-55B9-D1FE-4D23A903D5E1}"/>
                  </a:ext>
                </a:extLst>
              </p:cNvPr>
              <p:cNvSpPr>
                <a:spLocks/>
              </p:cNvSpPr>
              <p:nvPr/>
            </p:nvSpPr>
            <p:spPr bwMode="auto">
              <a:xfrm>
                <a:off x="2290" y="3011"/>
                <a:ext cx="15" cy="121"/>
              </a:xfrm>
              <a:custGeom>
                <a:avLst/>
                <a:gdLst>
                  <a:gd name="T0" fmla="*/ 1 w 17"/>
                  <a:gd name="T1" fmla="*/ 122 h 127"/>
                  <a:gd name="T2" fmla="*/ 0 w 17"/>
                  <a:gd name="T3" fmla="*/ 0 h 127"/>
                  <a:gd name="T4" fmla="*/ 16 w 17"/>
                  <a:gd name="T5" fmla="*/ 4 h 127"/>
                  <a:gd name="T6" fmla="*/ 16 w 17"/>
                  <a:gd name="T7" fmla="*/ 126 h 127"/>
                  <a:gd name="T8" fmla="*/ 1 w 17"/>
                  <a:gd name="T9" fmla="*/ 122 h 127"/>
                  <a:gd name="T10" fmla="*/ 0 60000 65536"/>
                  <a:gd name="T11" fmla="*/ 0 60000 65536"/>
                  <a:gd name="T12" fmla="*/ 0 60000 65536"/>
                  <a:gd name="T13" fmla="*/ 0 60000 65536"/>
                  <a:gd name="T14" fmla="*/ 0 60000 65536"/>
                  <a:gd name="T15" fmla="*/ 0 w 17"/>
                  <a:gd name="T16" fmla="*/ 0 h 127"/>
                  <a:gd name="T17" fmla="*/ 17 w 17"/>
                  <a:gd name="T18" fmla="*/ 127 h 127"/>
                </a:gdLst>
                <a:ahLst/>
                <a:cxnLst>
                  <a:cxn ang="T10">
                    <a:pos x="T0" y="T1"/>
                  </a:cxn>
                  <a:cxn ang="T11">
                    <a:pos x="T2" y="T3"/>
                  </a:cxn>
                  <a:cxn ang="T12">
                    <a:pos x="T4" y="T5"/>
                  </a:cxn>
                  <a:cxn ang="T13">
                    <a:pos x="T6" y="T7"/>
                  </a:cxn>
                  <a:cxn ang="T14">
                    <a:pos x="T8" y="T9"/>
                  </a:cxn>
                </a:cxnLst>
                <a:rect l="T15" t="T16" r="T17" b="T18"/>
                <a:pathLst>
                  <a:path w="17" h="127">
                    <a:moveTo>
                      <a:pt x="1" y="122"/>
                    </a:moveTo>
                    <a:lnTo>
                      <a:pt x="0" y="0"/>
                    </a:lnTo>
                    <a:lnTo>
                      <a:pt x="16" y="4"/>
                    </a:lnTo>
                    <a:lnTo>
                      <a:pt x="16" y="126"/>
                    </a:lnTo>
                    <a:lnTo>
                      <a:pt x="1" y="122"/>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95" name="Freeform 660">
                <a:extLst>
                  <a:ext uri="{FF2B5EF4-FFF2-40B4-BE49-F238E27FC236}">
                    <a16:creationId xmlns:a16="http://schemas.microsoft.com/office/drawing/2014/main" id="{6787E3C8-BC3F-6BC8-D685-88C6F897CAEE}"/>
                  </a:ext>
                </a:extLst>
              </p:cNvPr>
              <p:cNvSpPr>
                <a:spLocks/>
              </p:cNvSpPr>
              <p:nvPr/>
            </p:nvSpPr>
            <p:spPr bwMode="auto">
              <a:xfrm>
                <a:off x="2311" y="3023"/>
                <a:ext cx="15" cy="120"/>
              </a:xfrm>
              <a:custGeom>
                <a:avLst/>
                <a:gdLst>
                  <a:gd name="T0" fmla="*/ 0 w 17"/>
                  <a:gd name="T1" fmla="*/ 121 h 127"/>
                  <a:gd name="T2" fmla="*/ 0 w 17"/>
                  <a:gd name="T3" fmla="*/ 0 h 127"/>
                  <a:gd name="T4" fmla="*/ 16 w 17"/>
                  <a:gd name="T5" fmla="*/ 4 h 127"/>
                  <a:gd name="T6" fmla="*/ 16 w 17"/>
                  <a:gd name="T7" fmla="*/ 126 h 127"/>
                  <a:gd name="T8" fmla="*/ 0 w 17"/>
                  <a:gd name="T9" fmla="*/ 121 h 127"/>
                  <a:gd name="T10" fmla="*/ 0 60000 65536"/>
                  <a:gd name="T11" fmla="*/ 0 60000 65536"/>
                  <a:gd name="T12" fmla="*/ 0 60000 65536"/>
                  <a:gd name="T13" fmla="*/ 0 60000 65536"/>
                  <a:gd name="T14" fmla="*/ 0 60000 65536"/>
                  <a:gd name="T15" fmla="*/ 0 w 17"/>
                  <a:gd name="T16" fmla="*/ 0 h 127"/>
                  <a:gd name="T17" fmla="*/ 17 w 17"/>
                  <a:gd name="T18" fmla="*/ 127 h 127"/>
                </a:gdLst>
                <a:ahLst/>
                <a:cxnLst>
                  <a:cxn ang="T10">
                    <a:pos x="T0" y="T1"/>
                  </a:cxn>
                  <a:cxn ang="T11">
                    <a:pos x="T2" y="T3"/>
                  </a:cxn>
                  <a:cxn ang="T12">
                    <a:pos x="T4" y="T5"/>
                  </a:cxn>
                  <a:cxn ang="T13">
                    <a:pos x="T6" y="T7"/>
                  </a:cxn>
                  <a:cxn ang="T14">
                    <a:pos x="T8" y="T9"/>
                  </a:cxn>
                </a:cxnLst>
                <a:rect l="T15" t="T16" r="T17" b="T18"/>
                <a:pathLst>
                  <a:path w="17" h="127">
                    <a:moveTo>
                      <a:pt x="0" y="121"/>
                    </a:moveTo>
                    <a:lnTo>
                      <a:pt x="0" y="0"/>
                    </a:lnTo>
                    <a:lnTo>
                      <a:pt x="16" y="4"/>
                    </a:lnTo>
                    <a:lnTo>
                      <a:pt x="16" y="126"/>
                    </a:lnTo>
                    <a:lnTo>
                      <a:pt x="0" y="121"/>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96" name="Freeform 661">
                <a:extLst>
                  <a:ext uri="{FF2B5EF4-FFF2-40B4-BE49-F238E27FC236}">
                    <a16:creationId xmlns:a16="http://schemas.microsoft.com/office/drawing/2014/main" id="{A890A9F0-D706-A0EF-A649-86629BF7323F}"/>
                  </a:ext>
                </a:extLst>
              </p:cNvPr>
              <p:cNvSpPr>
                <a:spLocks/>
              </p:cNvSpPr>
              <p:nvPr/>
            </p:nvSpPr>
            <p:spPr bwMode="auto">
              <a:xfrm>
                <a:off x="2264" y="3103"/>
                <a:ext cx="112" cy="69"/>
              </a:xfrm>
              <a:custGeom>
                <a:avLst/>
                <a:gdLst>
                  <a:gd name="T0" fmla="*/ 121 w 122"/>
                  <a:gd name="T1" fmla="*/ 14 h 72"/>
                  <a:gd name="T2" fmla="*/ 97 w 122"/>
                  <a:gd name="T3" fmla="*/ 0 h 72"/>
                  <a:gd name="T4" fmla="*/ 0 w 122"/>
                  <a:gd name="T5" fmla="*/ 56 h 72"/>
                  <a:gd name="T6" fmla="*/ 24 w 122"/>
                  <a:gd name="T7" fmla="*/ 71 h 72"/>
                  <a:gd name="T8" fmla="*/ 121 w 122"/>
                  <a:gd name="T9" fmla="*/ 14 h 72"/>
                  <a:gd name="T10" fmla="*/ 0 60000 65536"/>
                  <a:gd name="T11" fmla="*/ 0 60000 65536"/>
                  <a:gd name="T12" fmla="*/ 0 60000 65536"/>
                  <a:gd name="T13" fmla="*/ 0 60000 65536"/>
                  <a:gd name="T14" fmla="*/ 0 60000 65536"/>
                  <a:gd name="T15" fmla="*/ 0 w 122"/>
                  <a:gd name="T16" fmla="*/ 0 h 72"/>
                  <a:gd name="T17" fmla="*/ 122 w 122"/>
                  <a:gd name="T18" fmla="*/ 72 h 72"/>
                </a:gdLst>
                <a:ahLst/>
                <a:cxnLst>
                  <a:cxn ang="T10">
                    <a:pos x="T0" y="T1"/>
                  </a:cxn>
                  <a:cxn ang="T11">
                    <a:pos x="T2" y="T3"/>
                  </a:cxn>
                  <a:cxn ang="T12">
                    <a:pos x="T4" y="T5"/>
                  </a:cxn>
                  <a:cxn ang="T13">
                    <a:pos x="T6" y="T7"/>
                  </a:cxn>
                  <a:cxn ang="T14">
                    <a:pos x="T8" y="T9"/>
                  </a:cxn>
                </a:cxnLst>
                <a:rect l="T15" t="T16" r="T17" b="T18"/>
                <a:pathLst>
                  <a:path w="122" h="72">
                    <a:moveTo>
                      <a:pt x="121" y="14"/>
                    </a:moveTo>
                    <a:lnTo>
                      <a:pt x="97" y="0"/>
                    </a:lnTo>
                    <a:lnTo>
                      <a:pt x="0" y="56"/>
                    </a:lnTo>
                    <a:lnTo>
                      <a:pt x="24" y="71"/>
                    </a:lnTo>
                    <a:lnTo>
                      <a:pt x="121"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97" name="Freeform 662">
                <a:extLst>
                  <a:ext uri="{FF2B5EF4-FFF2-40B4-BE49-F238E27FC236}">
                    <a16:creationId xmlns:a16="http://schemas.microsoft.com/office/drawing/2014/main" id="{08BE0DE1-A3C2-2EFC-237C-7FD7F462DED4}"/>
                  </a:ext>
                </a:extLst>
              </p:cNvPr>
              <p:cNvSpPr>
                <a:spLocks/>
              </p:cNvSpPr>
              <p:nvPr/>
            </p:nvSpPr>
            <p:spPr bwMode="auto">
              <a:xfrm>
                <a:off x="2264" y="3157"/>
                <a:ext cx="23" cy="41"/>
              </a:xfrm>
              <a:custGeom>
                <a:avLst/>
                <a:gdLst>
                  <a:gd name="T0" fmla="*/ 24 w 25"/>
                  <a:gd name="T1" fmla="*/ 14 h 44"/>
                  <a:gd name="T2" fmla="*/ 0 w 25"/>
                  <a:gd name="T3" fmla="*/ 0 h 44"/>
                  <a:gd name="T4" fmla="*/ 0 w 25"/>
                  <a:gd name="T5" fmla="*/ 28 h 44"/>
                  <a:gd name="T6" fmla="*/ 24 w 25"/>
                  <a:gd name="T7" fmla="*/ 43 h 44"/>
                  <a:gd name="T8" fmla="*/ 24 w 25"/>
                  <a:gd name="T9" fmla="*/ 14 h 44"/>
                  <a:gd name="T10" fmla="*/ 0 60000 65536"/>
                  <a:gd name="T11" fmla="*/ 0 60000 65536"/>
                  <a:gd name="T12" fmla="*/ 0 60000 65536"/>
                  <a:gd name="T13" fmla="*/ 0 60000 65536"/>
                  <a:gd name="T14" fmla="*/ 0 60000 65536"/>
                  <a:gd name="T15" fmla="*/ 0 w 25"/>
                  <a:gd name="T16" fmla="*/ 0 h 44"/>
                  <a:gd name="T17" fmla="*/ 25 w 25"/>
                  <a:gd name="T18" fmla="*/ 44 h 44"/>
                </a:gdLst>
                <a:ahLst/>
                <a:cxnLst>
                  <a:cxn ang="T10">
                    <a:pos x="T0" y="T1"/>
                  </a:cxn>
                  <a:cxn ang="T11">
                    <a:pos x="T2" y="T3"/>
                  </a:cxn>
                  <a:cxn ang="T12">
                    <a:pos x="T4" y="T5"/>
                  </a:cxn>
                  <a:cxn ang="T13">
                    <a:pos x="T6" y="T7"/>
                  </a:cxn>
                  <a:cxn ang="T14">
                    <a:pos x="T8" y="T9"/>
                  </a:cxn>
                </a:cxnLst>
                <a:rect l="T15" t="T16" r="T17" b="T18"/>
                <a:pathLst>
                  <a:path w="25" h="44">
                    <a:moveTo>
                      <a:pt x="24" y="14"/>
                    </a:moveTo>
                    <a:lnTo>
                      <a:pt x="0" y="0"/>
                    </a:lnTo>
                    <a:lnTo>
                      <a:pt x="0" y="28"/>
                    </a:lnTo>
                    <a:lnTo>
                      <a:pt x="24" y="43"/>
                    </a:lnTo>
                    <a:lnTo>
                      <a:pt x="24" y="14"/>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98" name="Freeform 663">
                <a:extLst>
                  <a:ext uri="{FF2B5EF4-FFF2-40B4-BE49-F238E27FC236}">
                    <a16:creationId xmlns:a16="http://schemas.microsoft.com/office/drawing/2014/main" id="{1B21002F-FB08-7DE0-9FFD-6AACDED8F2C5}"/>
                  </a:ext>
                </a:extLst>
              </p:cNvPr>
              <p:cNvSpPr>
                <a:spLocks/>
              </p:cNvSpPr>
              <p:nvPr/>
            </p:nvSpPr>
            <p:spPr bwMode="auto">
              <a:xfrm>
                <a:off x="2286" y="3117"/>
                <a:ext cx="90" cy="81"/>
              </a:xfrm>
              <a:custGeom>
                <a:avLst/>
                <a:gdLst>
                  <a:gd name="T0" fmla="*/ 97 w 98"/>
                  <a:gd name="T1" fmla="*/ 0 h 86"/>
                  <a:gd name="T2" fmla="*/ 0 w 98"/>
                  <a:gd name="T3" fmla="*/ 56 h 86"/>
                  <a:gd name="T4" fmla="*/ 0 w 98"/>
                  <a:gd name="T5" fmla="*/ 85 h 86"/>
                  <a:gd name="T6" fmla="*/ 97 w 98"/>
                  <a:gd name="T7" fmla="*/ 28 h 86"/>
                  <a:gd name="T8" fmla="*/ 97 w 98"/>
                  <a:gd name="T9" fmla="*/ 0 h 86"/>
                  <a:gd name="T10" fmla="*/ 0 60000 65536"/>
                  <a:gd name="T11" fmla="*/ 0 60000 65536"/>
                  <a:gd name="T12" fmla="*/ 0 60000 65536"/>
                  <a:gd name="T13" fmla="*/ 0 60000 65536"/>
                  <a:gd name="T14" fmla="*/ 0 60000 65536"/>
                  <a:gd name="T15" fmla="*/ 0 w 98"/>
                  <a:gd name="T16" fmla="*/ 0 h 86"/>
                  <a:gd name="T17" fmla="*/ 98 w 98"/>
                  <a:gd name="T18" fmla="*/ 86 h 86"/>
                </a:gdLst>
                <a:ahLst/>
                <a:cxnLst>
                  <a:cxn ang="T10">
                    <a:pos x="T0" y="T1"/>
                  </a:cxn>
                  <a:cxn ang="T11">
                    <a:pos x="T2" y="T3"/>
                  </a:cxn>
                  <a:cxn ang="T12">
                    <a:pos x="T4" y="T5"/>
                  </a:cxn>
                  <a:cxn ang="T13">
                    <a:pos x="T6" y="T7"/>
                  </a:cxn>
                  <a:cxn ang="T14">
                    <a:pos x="T8" y="T9"/>
                  </a:cxn>
                </a:cxnLst>
                <a:rect l="T15" t="T16" r="T17" b="T18"/>
                <a:pathLst>
                  <a:path w="98" h="86">
                    <a:moveTo>
                      <a:pt x="97" y="0"/>
                    </a:moveTo>
                    <a:lnTo>
                      <a:pt x="0" y="56"/>
                    </a:lnTo>
                    <a:lnTo>
                      <a:pt x="0" y="85"/>
                    </a:lnTo>
                    <a:lnTo>
                      <a:pt x="97" y="28"/>
                    </a:lnTo>
                    <a:lnTo>
                      <a:pt x="97"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99" name="Freeform 664">
                <a:extLst>
                  <a:ext uri="{FF2B5EF4-FFF2-40B4-BE49-F238E27FC236}">
                    <a16:creationId xmlns:a16="http://schemas.microsoft.com/office/drawing/2014/main" id="{42DB663D-8553-7E8B-7843-2270E079F578}"/>
                  </a:ext>
                </a:extLst>
              </p:cNvPr>
              <p:cNvSpPr>
                <a:spLocks/>
              </p:cNvSpPr>
              <p:nvPr/>
            </p:nvSpPr>
            <p:spPr bwMode="auto">
              <a:xfrm>
                <a:off x="2353" y="3150"/>
                <a:ext cx="16" cy="16"/>
              </a:xfrm>
              <a:custGeom>
                <a:avLst/>
                <a:gdLst>
                  <a:gd name="T0" fmla="*/ 4 w 17"/>
                  <a:gd name="T1" fmla="*/ 16 h 17"/>
                  <a:gd name="T2" fmla="*/ 1 w 17"/>
                  <a:gd name="T3" fmla="*/ 13 h 17"/>
                  <a:gd name="T4" fmla="*/ 1 w 17"/>
                  <a:gd name="T5" fmla="*/ 12 h 17"/>
                  <a:gd name="T6" fmla="*/ 1 w 17"/>
                  <a:gd name="T7" fmla="*/ 11 h 17"/>
                  <a:gd name="T8" fmla="*/ 0 w 17"/>
                  <a:gd name="T9" fmla="*/ 9 h 17"/>
                  <a:gd name="T10" fmla="*/ 1 w 17"/>
                  <a:gd name="T11" fmla="*/ 7 h 17"/>
                  <a:gd name="T12" fmla="*/ 1 w 17"/>
                  <a:gd name="T13" fmla="*/ 5 h 17"/>
                  <a:gd name="T14" fmla="*/ 3 w 17"/>
                  <a:gd name="T15" fmla="*/ 2 h 17"/>
                  <a:gd name="T16" fmla="*/ 5 w 17"/>
                  <a:gd name="T17" fmla="*/ 1 h 17"/>
                  <a:gd name="T18" fmla="*/ 8 w 17"/>
                  <a:gd name="T19" fmla="*/ 0 h 17"/>
                  <a:gd name="T20" fmla="*/ 9 w 17"/>
                  <a:gd name="T21" fmla="*/ 0 h 17"/>
                  <a:gd name="T22" fmla="*/ 13 w 17"/>
                  <a:gd name="T23" fmla="*/ 2 h 17"/>
                  <a:gd name="T24" fmla="*/ 13 w 17"/>
                  <a:gd name="T25" fmla="*/ 3 h 17"/>
                  <a:gd name="T26" fmla="*/ 14 w 17"/>
                  <a:gd name="T27" fmla="*/ 4 h 17"/>
                  <a:gd name="T28" fmla="*/ 16 w 17"/>
                  <a:gd name="T29" fmla="*/ 5 h 17"/>
                  <a:gd name="T30" fmla="*/ 14 w 17"/>
                  <a:gd name="T31" fmla="*/ 8 h 17"/>
                  <a:gd name="T32" fmla="*/ 13 w 17"/>
                  <a:gd name="T33" fmla="*/ 11 h 17"/>
                  <a:gd name="T34" fmla="*/ 11 w 17"/>
                  <a:gd name="T35" fmla="*/ 13 h 17"/>
                  <a:gd name="T36" fmla="*/ 9 w 17"/>
                  <a:gd name="T37" fmla="*/ 16 h 17"/>
                  <a:gd name="T38" fmla="*/ 6 w 17"/>
                  <a:gd name="T39" fmla="*/ 16 h 17"/>
                  <a:gd name="T40" fmla="*/ 5 w 17"/>
                  <a:gd name="T41" fmla="*/ 16 h 17"/>
                  <a:gd name="T42" fmla="*/ 4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4" y="16"/>
                    </a:moveTo>
                    <a:lnTo>
                      <a:pt x="1" y="13"/>
                    </a:lnTo>
                    <a:lnTo>
                      <a:pt x="1" y="12"/>
                    </a:lnTo>
                    <a:lnTo>
                      <a:pt x="1" y="11"/>
                    </a:lnTo>
                    <a:lnTo>
                      <a:pt x="0" y="9"/>
                    </a:lnTo>
                    <a:lnTo>
                      <a:pt x="1" y="7"/>
                    </a:lnTo>
                    <a:lnTo>
                      <a:pt x="1" y="5"/>
                    </a:lnTo>
                    <a:lnTo>
                      <a:pt x="3" y="2"/>
                    </a:lnTo>
                    <a:lnTo>
                      <a:pt x="5" y="1"/>
                    </a:lnTo>
                    <a:lnTo>
                      <a:pt x="8" y="0"/>
                    </a:lnTo>
                    <a:lnTo>
                      <a:pt x="9" y="0"/>
                    </a:lnTo>
                    <a:lnTo>
                      <a:pt x="13" y="2"/>
                    </a:lnTo>
                    <a:lnTo>
                      <a:pt x="13" y="3"/>
                    </a:lnTo>
                    <a:lnTo>
                      <a:pt x="14" y="4"/>
                    </a:lnTo>
                    <a:lnTo>
                      <a:pt x="16" y="5"/>
                    </a:lnTo>
                    <a:lnTo>
                      <a:pt x="14" y="8"/>
                    </a:lnTo>
                    <a:lnTo>
                      <a:pt x="13" y="11"/>
                    </a:lnTo>
                    <a:lnTo>
                      <a:pt x="11" y="13"/>
                    </a:lnTo>
                    <a:lnTo>
                      <a:pt x="9" y="16"/>
                    </a:lnTo>
                    <a:lnTo>
                      <a:pt x="6" y="16"/>
                    </a:lnTo>
                    <a:lnTo>
                      <a:pt x="5" y="16"/>
                    </a:lnTo>
                    <a:lnTo>
                      <a:pt x="4"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00" name="Freeform 665">
                <a:extLst>
                  <a:ext uri="{FF2B5EF4-FFF2-40B4-BE49-F238E27FC236}">
                    <a16:creationId xmlns:a16="http://schemas.microsoft.com/office/drawing/2014/main" id="{402C2080-0E4C-1054-637E-F986A1EA366E}"/>
                  </a:ext>
                </a:extLst>
              </p:cNvPr>
              <p:cNvSpPr>
                <a:spLocks/>
              </p:cNvSpPr>
              <p:nvPr/>
            </p:nvSpPr>
            <p:spPr bwMode="auto">
              <a:xfrm>
                <a:off x="2355" y="3152"/>
                <a:ext cx="15" cy="16"/>
              </a:xfrm>
              <a:custGeom>
                <a:avLst/>
                <a:gdLst>
                  <a:gd name="T0" fmla="*/ 13 w 17"/>
                  <a:gd name="T1" fmla="*/ 11 h 17"/>
                  <a:gd name="T2" fmla="*/ 14 w 17"/>
                  <a:gd name="T3" fmla="*/ 7 h 17"/>
                  <a:gd name="T4" fmla="*/ 16 w 17"/>
                  <a:gd name="T5" fmla="*/ 3 h 17"/>
                  <a:gd name="T6" fmla="*/ 14 w 17"/>
                  <a:gd name="T7" fmla="*/ 2 h 17"/>
                  <a:gd name="T8" fmla="*/ 13 w 17"/>
                  <a:gd name="T9" fmla="*/ 1 h 17"/>
                  <a:gd name="T10" fmla="*/ 13 w 17"/>
                  <a:gd name="T11" fmla="*/ 0 h 17"/>
                  <a:gd name="T12" fmla="*/ 10 w 17"/>
                  <a:gd name="T13" fmla="*/ 0 h 17"/>
                  <a:gd name="T14" fmla="*/ 7 w 17"/>
                  <a:gd name="T15" fmla="*/ 0 h 17"/>
                  <a:gd name="T16" fmla="*/ 4 w 17"/>
                  <a:gd name="T17" fmla="*/ 2 h 17"/>
                  <a:gd name="T18" fmla="*/ 1 w 17"/>
                  <a:gd name="T19" fmla="*/ 4 h 17"/>
                  <a:gd name="T20" fmla="*/ 1 w 17"/>
                  <a:gd name="T21" fmla="*/ 8 h 17"/>
                  <a:gd name="T22" fmla="*/ 0 w 17"/>
                  <a:gd name="T23" fmla="*/ 11 h 17"/>
                  <a:gd name="T24" fmla="*/ 1 w 17"/>
                  <a:gd name="T25" fmla="*/ 13 h 17"/>
                  <a:gd name="T26" fmla="*/ 1 w 17"/>
                  <a:gd name="T27" fmla="*/ 14 h 17"/>
                  <a:gd name="T28" fmla="*/ 1 w 17"/>
                  <a:gd name="T29" fmla="*/ 16 h 17"/>
                  <a:gd name="T30" fmla="*/ 4 w 17"/>
                  <a:gd name="T31" fmla="*/ 16 h 17"/>
                  <a:gd name="T32" fmla="*/ 7 w 17"/>
                  <a:gd name="T33" fmla="*/ 16 h 17"/>
                  <a:gd name="T34" fmla="*/ 10 w 17"/>
                  <a:gd name="T35" fmla="*/ 13 h 17"/>
                  <a:gd name="T36" fmla="*/ 1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3" y="11"/>
                    </a:moveTo>
                    <a:lnTo>
                      <a:pt x="14" y="7"/>
                    </a:lnTo>
                    <a:lnTo>
                      <a:pt x="16" y="3"/>
                    </a:lnTo>
                    <a:lnTo>
                      <a:pt x="14" y="2"/>
                    </a:lnTo>
                    <a:lnTo>
                      <a:pt x="13" y="1"/>
                    </a:lnTo>
                    <a:lnTo>
                      <a:pt x="13" y="0"/>
                    </a:lnTo>
                    <a:lnTo>
                      <a:pt x="10" y="0"/>
                    </a:lnTo>
                    <a:lnTo>
                      <a:pt x="7" y="0"/>
                    </a:lnTo>
                    <a:lnTo>
                      <a:pt x="4" y="2"/>
                    </a:lnTo>
                    <a:lnTo>
                      <a:pt x="1" y="4"/>
                    </a:lnTo>
                    <a:lnTo>
                      <a:pt x="1" y="8"/>
                    </a:lnTo>
                    <a:lnTo>
                      <a:pt x="0" y="11"/>
                    </a:lnTo>
                    <a:lnTo>
                      <a:pt x="1" y="13"/>
                    </a:lnTo>
                    <a:lnTo>
                      <a:pt x="1" y="14"/>
                    </a:lnTo>
                    <a:lnTo>
                      <a:pt x="1" y="16"/>
                    </a:lnTo>
                    <a:lnTo>
                      <a:pt x="4" y="16"/>
                    </a:lnTo>
                    <a:lnTo>
                      <a:pt x="7" y="16"/>
                    </a:lnTo>
                    <a:lnTo>
                      <a:pt x="10" y="13"/>
                    </a:lnTo>
                    <a:lnTo>
                      <a:pt x="1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01" name="Freeform 666">
                <a:extLst>
                  <a:ext uri="{FF2B5EF4-FFF2-40B4-BE49-F238E27FC236}">
                    <a16:creationId xmlns:a16="http://schemas.microsoft.com/office/drawing/2014/main" id="{018319B9-E119-2955-8AFA-5CEC72B338CB}"/>
                  </a:ext>
                </a:extLst>
              </p:cNvPr>
              <p:cNvSpPr>
                <a:spLocks/>
              </p:cNvSpPr>
              <p:nvPr/>
            </p:nvSpPr>
            <p:spPr bwMode="auto">
              <a:xfrm>
                <a:off x="2357" y="3155"/>
                <a:ext cx="15" cy="16"/>
              </a:xfrm>
              <a:custGeom>
                <a:avLst/>
                <a:gdLst>
                  <a:gd name="T0" fmla="*/ 16 w 17"/>
                  <a:gd name="T1" fmla="*/ 10 h 17"/>
                  <a:gd name="T2" fmla="*/ 16 w 17"/>
                  <a:gd name="T3" fmla="*/ 8 h 17"/>
                  <a:gd name="T4" fmla="*/ 16 w 17"/>
                  <a:gd name="T5" fmla="*/ 5 h 17"/>
                  <a:gd name="T6" fmla="*/ 16 w 17"/>
                  <a:gd name="T7" fmla="*/ 2 h 17"/>
                  <a:gd name="T8" fmla="*/ 16 w 17"/>
                  <a:gd name="T9" fmla="*/ 0 h 17"/>
                  <a:gd name="T10" fmla="*/ 12 w 17"/>
                  <a:gd name="T11" fmla="*/ 0 h 17"/>
                  <a:gd name="T12" fmla="*/ 8 w 17"/>
                  <a:gd name="T13" fmla="*/ 0 h 17"/>
                  <a:gd name="T14" fmla="*/ 4 w 17"/>
                  <a:gd name="T15" fmla="*/ 8 h 17"/>
                  <a:gd name="T16" fmla="*/ 0 w 17"/>
                  <a:gd name="T17" fmla="*/ 8 h 17"/>
                  <a:gd name="T18" fmla="*/ 0 w 17"/>
                  <a:gd name="T19" fmla="*/ 13 h 17"/>
                  <a:gd name="T20" fmla="*/ 0 w 17"/>
                  <a:gd name="T21" fmla="*/ 16 h 17"/>
                  <a:gd name="T22" fmla="*/ 4 w 17"/>
                  <a:gd name="T23" fmla="*/ 16 h 17"/>
                  <a:gd name="T24" fmla="*/ 8 w 17"/>
                  <a:gd name="T25" fmla="*/ 16 h 17"/>
                  <a:gd name="T26" fmla="*/ 16 w 17"/>
                  <a:gd name="T27" fmla="*/ 1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16" y="10"/>
                    </a:moveTo>
                    <a:lnTo>
                      <a:pt x="16" y="8"/>
                    </a:lnTo>
                    <a:lnTo>
                      <a:pt x="16" y="5"/>
                    </a:lnTo>
                    <a:lnTo>
                      <a:pt x="16" y="2"/>
                    </a:lnTo>
                    <a:lnTo>
                      <a:pt x="16" y="0"/>
                    </a:lnTo>
                    <a:lnTo>
                      <a:pt x="12" y="0"/>
                    </a:lnTo>
                    <a:lnTo>
                      <a:pt x="8" y="0"/>
                    </a:lnTo>
                    <a:lnTo>
                      <a:pt x="4" y="8"/>
                    </a:lnTo>
                    <a:lnTo>
                      <a:pt x="0" y="8"/>
                    </a:lnTo>
                    <a:lnTo>
                      <a:pt x="0" y="13"/>
                    </a:lnTo>
                    <a:lnTo>
                      <a:pt x="0" y="16"/>
                    </a:lnTo>
                    <a:lnTo>
                      <a:pt x="4" y="16"/>
                    </a:lnTo>
                    <a:lnTo>
                      <a:pt x="8" y="16"/>
                    </a:lnTo>
                    <a:lnTo>
                      <a:pt x="16"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02" name="Freeform 667">
                <a:extLst>
                  <a:ext uri="{FF2B5EF4-FFF2-40B4-BE49-F238E27FC236}">
                    <a16:creationId xmlns:a16="http://schemas.microsoft.com/office/drawing/2014/main" id="{874351EA-1DD7-C261-7952-C299EA3EC3F0}"/>
                  </a:ext>
                </a:extLst>
              </p:cNvPr>
              <p:cNvSpPr>
                <a:spLocks/>
              </p:cNvSpPr>
              <p:nvPr/>
            </p:nvSpPr>
            <p:spPr bwMode="auto">
              <a:xfrm>
                <a:off x="2343" y="3156"/>
                <a:ext cx="15" cy="16"/>
              </a:xfrm>
              <a:custGeom>
                <a:avLst/>
                <a:gdLst>
                  <a:gd name="T0" fmla="*/ 6 w 17"/>
                  <a:gd name="T1" fmla="*/ 16 h 17"/>
                  <a:gd name="T2" fmla="*/ 2 w 17"/>
                  <a:gd name="T3" fmla="*/ 13 h 17"/>
                  <a:gd name="T4" fmla="*/ 1 w 17"/>
                  <a:gd name="T5" fmla="*/ 13 h 17"/>
                  <a:gd name="T6" fmla="*/ 0 w 17"/>
                  <a:gd name="T7" fmla="*/ 12 h 17"/>
                  <a:gd name="T8" fmla="*/ 0 w 17"/>
                  <a:gd name="T9" fmla="*/ 10 h 17"/>
                  <a:gd name="T10" fmla="*/ 0 w 17"/>
                  <a:gd name="T11" fmla="*/ 8 h 17"/>
                  <a:gd name="T12" fmla="*/ 2 w 17"/>
                  <a:gd name="T13" fmla="*/ 4 h 17"/>
                  <a:gd name="T14" fmla="*/ 3 w 17"/>
                  <a:gd name="T15" fmla="*/ 2 h 17"/>
                  <a:gd name="T16" fmla="*/ 6 w 17"/>
                  <a:gd name="T17" fmla="*/ 1 h 17"/>
                  <a:gd name="T18" fmla="*/ 8 w 17"/>
                  <a:gd name="T19" fmla="*/ 0 h 17"/>
                  <a:gd name="T20" fmla="*/ 9 w 17"/>
                  <a:gd name="T21" fmla="*/ 0 h 17"/>
                  <a:gd name="T22" fmla="*/ 11 w 17"/>
                  <a:gd name="T23" fmla="*/ 0 h 17"/>
                  <a:gd name="T24" fmla="*/ 14 w 17"/>
                  <a:gd name="T25" fmla="*/ 2 h 17"/>
                  <a:gd name="T26" fmla="*/ 16 w 17"/>
                  <a:gd name="T27" fmla="*/ 3 h 17"/>
                  <a:gd name="T28" fmla="*/ 16 w 17"/>
                  <a:gd name="T29" fmla="*/ 5 h 17"/>
                  <a:gd name="T30" fmla="*/ 16 w 17"/>
                  <a:gd name="T31" fmla="*/ 9 h 17"/>
                  <a:gd name="T32" fmla="*/ 14 w 17"/>
                  <a:gd name="T33" fmla="*/ 12 h 17"/>
                  <a:gd name="T34" fmla="*/ 12 w 17"/>
                  <a:gd name="T35" fmla="*/ 13 h 17"/>
                  <a:gd name="T36" fmla="*/ 9 w 17"/>
                  <a:gd name="T37" fmla="*/ 16 h 17"/>
                  <a:gd name="T38" fmla="*/ 7 w 17"/>
                  <a:gd name="T39" fmla="*/ 16 h 17"/>
                  <a:gd name="T40" fmla="*/ 6 w 1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6" y="16"/>
                    </a:moveTo>
                    <a:lnTo>
                      <a:pt x="2" y="13"/>
                    </a:lnTo>
                    <a:lnTo>
                      <a:pt x="1" y="13"/>
                    </a:lnTo>
                    <a:lnTo>
                      <a:pt x="0" y="12"/>
                    </a:lnTo>
                    <a:lnTo>
                      <a:pt x="0" y="10"/>
                    </a:lnTo>
                    <a:lnTo>
                      <a:pt x="0" y="8"/>
                    </a:lnTo>
                    <a:lnTo>
                      <a:pt x="2" y="4"/>
                    </a:lnTo>
                    <a:lnTo>
                      <a:pt x="3" y="2"/>
                    </a:lnTo>
                    <a:lnTo>
                      <a:pt x="6" y="1"/>
                    </a:lnTo>
                    <a:lnTo>
                      <a:pt x="8" y="0"/>
                    </a:lnTo>
                    <a:lnTo>
                      <a:pt x="9" y="0"/>
                    </a:lnTo>
                    <a:lnTo>
                      <a:pt x="11" y="0"/>
                    </a:lnTo>
                    <a:lnTo>
                      <a:pt x="14" y="2"/>
                    </a:lnTo>
                    <a:lnTo>
                      <a:pt x="16" y="3"/>
                    </a:lnTo>
                    <a:lnTo>
                      <a:pt x="16" y="5"/>
                    </a:lnTo>
                    <a:lnTo>
                      <a:pt x="16" y="9"/>
                    </a:lnTo>
                    <a:lnTo>
                      <a:pt x="14" y="12"/>
                    </a:lnTo>
                    <a:lnTo>
                      <a:pt x="12" y="13"/>
                    </a:lnTo>
                    <a:lnTo>
                      <a:pt x="9" y="16"/>
                    </a:lnTo>
                    <a:lnTo>
                      <a:pt x="7" y="16"/>
                    </a:lnTo>
                    <a:lnTo>
                      <a:pt x="6"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03" name="Freeform 668">
                <a:extLst>
                  <a:ext uri="{FF2B5EF4-FFF2-40B4-BE49-F238E27FC236}">
                    <a16:creationId xmlns:a16="http://schemas.microsoft.com/office/drawing/2014/main" id="{D4140799-8E3C-E87E-66A1-DC08E845A35A}"/>
                  </a:ext>
                </a:extLst>
              </p:cNvPr>
              <p:cNvSpPr>
                <a:spLocks/>
              </p:cNvSpPr>
              <p:nvPr/>
            </p:nvSpPr>
            <p:spPr bwMode="auto">
              <a:xfrm>
                <a:off x="2345" y="3156"/>
                <a:ext cx="15" cy="16"/>
              </a:xfrm>
              <a:custGeom>
                <a:avLst/>
                <a:gdLst>
                  <a:gd name="T0" fmla="*/ 14 w 17"/>
                  <a:gd name="T1" fmla="*/ 12 h 17"/>
                  <a:gd name="T2" fmla="*/ 16 w 17"/>
                  <a:gd name="T3" fmla="*/ 8 h 17"/>
                  <a:gd name="T4" fmla="*/ 16 w 17"/>
                  <a:gd name="T5" fmla="*/ 4 h 17"/>
                  <a:gd name="T6" fmla="*/ 16 w 17"/>
                  <a:gd name="T7" fmla="*/ 2 h 17"/>
                  <a:gd name="T8" fmla="*/ 14 w 17"/>
                  <a:gd name="T9" fmla="*/ 1 h 17"/>
                  <a:gd name="T10" fmla="*/ 11 w 17"/>
                  <a:gd name="T11" fmla="*/ 0 h 17"/>
                  <a:gd name="T12" fmla="*/ 8 w 17"/>
                  <a:gd name="T13" fmla="*/ 1 h 17"/>
                  <a:gd name="T14" fmla="*/ 4 w 17"/>
                  <a:gd name="T15" fmla="*/ 3 h 17"/>
                  <a:gd name="T16" fmla="*/ 3 w 17"/>
                  <a:gd name="T17" fmla="*/ 6 h 17"/>
                  <a:gd name="T18" fmla="*/ 0 w 17"/>
                  <a:gd name="T19" fmla="*/ 9 h 17"/>
                  <a:gd name="T20" fmla="*/ 0 w 17"/>
                  <a:gd name="T21" fmla="*/ 12 h 17"/>
                  <a:gd name="T22" fmla="*/ 0 w 17"/>
                  <a:gd name="T23" fmla="*/ 14 h 17"/>
                  <a:gd name="T24" fmla="*/ 1 w 17"/>
                  <a:gd name="T25" fmla="*/ 16 h 17"/>
                  <a:gd name="T26" fmla="*/ 3 w 17"/>
                  <a:gd name="T27" fmla="*/ 16 h 17"/>
                  <a:gd name="T28" fmla="*/ 4 w 17"/>
                  <a:gd name="T29" fmla="*/ 16 h 17"/>
                  <a:gd name="T30" fmla="*/ 8 w 17"/>
                  <a:gd name="T31" fmla="*/ 16 h 17"/>
                  <a:gd name="T32" fmla="*/ 11 w 17"/>
                  <a:gd name="T33" fmla="*/ 13 h 17"/>
                  <a:gd name="T34" fmla="*/ 14 w 17"/>
                  <a:gd name="T35" fmla="*/ 12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4" y="12"/>
                    </a:moveTo>
                    <a:lnTo>
                      <a:pt x="16" y="8"/>
                    </a:lnTo>
                    <a:lnTo>
                      <a:pt x="16" y="4"/>
                    </a:lnTo>
                    <a:lnTo>
                      <a:pt x="16" y="2"/>
                    </a:lnTo>
                    <a:lnTo>
                      <a:pt x="14" y="1"/>
                    </a:lnTo>
                    <a:lnTo>
                      <a:pt x="11" y="0"/>
                    </a:lnTo>
                    <a:lnTo>
                      <a:pt x="8" y="1"/>
                    </a:lnTo>
                    <a:lnTo>
                      <a:pt x="4" y="3"/>
                    </a:lnTo>
                    <a:lnTo>
                      <a:pt x="3" y="6"/>
                    </a:lnTo>
                    <a:lnTo>
                      <a:pt x="0" y="9"/>
                    </a:lnTo>
                    <a:lnTo>
                      <a:pt x="0" y="12"/>
                    </a:lnTo>
                    <a:lnTo>
                      <a:pt x="0" y="14"/>
                    </a:lnTo>
                    <a:lnTo>
                      <a:pt x="1" y="16"/>
                    </a:lnTo>
                    <a:lnTo>
                      <a:pt x="3" y="16"/>
                    </a:lnTo>
                    <a:lnTo>
                      <a:pt x="4" y="16"/>
                    </a:lnTo>
                    <a:lnTo>
                      <a:pt x="8" y="16"/>
                    </a:lnTo>
                    <a:lnTo>
                      <a:pt x="11" y="13"/>
                    </a:lnTo>
                    <a:lnTo>
                      <a:pt x="14" y="12"/>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04" name="Freeform 669">
                <a:extLst>
                  <a:ext uri="{FF2B5EF4-FFF2-40B4-BE49-F238E27FC236}">
                    <a16:creationId xmlns:a16="http://schemas.microsoft.com/office/drawing/2014/main" id="{BCFB92AB-8ACA-D249-EC9E-A40A23877729}"/>
                  </a:ext>
                </a:extLst>
              </p:cNvPr>
              <p:cNvSpPr>
                <a:spLocks/>
              </p:cNvSpPr>
              <p:nvPr/>
            </p:nvSpPr>
            <p:spPr bwMode="auto">
              <a:xfrm>
                <a:off x="2347" y="3159"/>
                <a:ext cx="16" cy="17"/>
              </a:xfrm>
              <a:custGeom>
                <a:avLst/>
                <a:gdLst>
                  <a:gd name="T0" fmla="*/ 12 w 17"/>
                  <a:gd name="T1" fmla="*/ 10 h 17"/>
                  <a:gd name="T2" fmla="*/ 16 w 17"/>
                  <a:gd name="T3" fmla="*/ 8 h 17"/>
                  <a:gd name="T4" fmla="*/ 16 w 17"/>
                  <a:gd name="T5" fmla="*/ 5 h 17"/>
                  <a:gd name="T6" fmla="*/ 16 w 17"/>
                  <a:gd name="T7" fmla="*/ 2 h 17"/>
                  <a:gd name="T8" fmla="*/ 12 w 17"/>
                  <a:gd name="T9" fmla="*/ 0 h 17"/>
                  <a:gd name="T10" fmla="*/ 9 w 17"/>
                  <a:gd name="T11" fmla="*/ 0 h 17"/>
                  <a:gd name="T12" fmla="*/ 0 w 17"/>
                  <a:gd name="T13" fmla="*/ 8 h 17"/>
                  <a:gd name="T14" fmla="*/ 0 w 17"/>
                  <a:gd name="T15" fmla="*/ 13 h 17"/>
                  <a:gd name="T16" fmla="*/ 0 w 17"/>
                  <a:gd name="T17" fmla="*/ 16 h 17"/>
                  <a:gd name="T18" fmla="*/ 3 w 17"/>
                  <a:gd name="T19" fmla="*/ 16 h 17"/>
                  <a:gd name="T20" fmla="*/ 9 w 17"/>
                  <a:gd name="T21" fmla="*/ 16 h 17"/>
                  <a:gd name="T22" fmla="*/ 12 w 17"/>
                  <a:gd name="T23" fmla="*/ 1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12" y="10"/>
                    </a:moveTo>
                    <a:lnTo>
                      <a:pt x="16" y="8"/>
                    </a:lnTo>
                    <a:lnTo>
                      <a:pt x="16" y="5"/>
                    </a:lnTo>
                    <a:lnTo>
                      <a:pt x="16" y="2"/>
                    </a:lnTo>
                    <a:lnTo>
                      <a:pt x="12" y="0"/>
                    </a:lnTo>
                    <a:lnTo>
                      <a:pt x="9" y="0"/>
                    </a:lnTo>
                    <a:lnTo>
                      <a:pt x="0" y="8"/>
                    </a:lnTo>
                    <a:lnTo>
                      <a:pt x="0" y="13"/>
                    </a:lnTo>
                    <a:lnTo>
                      <a:pt x="0" y="16"/>
                    </a:lnTo>
                    <a:lnTo>
                      <a:pt x="3" y="16"/>
                    </a:lnTo>
                    <a:lnTo>
                      <a:pt x="9" y="16"/>
                    </a:lnTo>
                    <a:lnTo>
                      <a:pt x="12"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05" name="Line 670">
                <a:extLst>
                  <a:ext uri="{FF2B5EF4-FFF2-40B4-BE49-F238E27FC236}">
                    <a16:creationId xmlns:a16="http://schemas.microsoft.com/office/drawing/2014/main" id="{7E1FD34A-A647-F467-6610-619BD33A78C5}"/>
                  </a:ext>
                </a:extLst>
              </p:cNvPr>
              <p:cNvSpPr>
                <a:spLocks noChangeShapeType="1"/>
              </p:cNvSpPr>
              <p:nvPr/>
            </p:nvSpPr>
            <p:spPr bwMode="auto">
              <a:xfrm flipV="1">
                <a:off x="2301" y="3186"/>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106" name="Freeform 671">
                <a:extLst>
                  <a:ext uri="{FF2B5EF4-FFF2-40B4-BE49-F238E27FC236}">
                    <a16:creationId xmlns:a16="http://schemas.microsoft.com/office/drawing/2014/main" id="{2D8CDDE5-A9D2-FAB6-1D51-34746490BD8E}"/>
                  </a:ext>
                </a:extLst>
              </p:cNvPr>
              <p:cNvSpPr>
                <a:spLocks/>
              </p:cNvSpPr>
              <p:nvPr/>
            </p:nvSpPr>
            <p:spPr bwMode="auto">
              <a:xfrm>
                <a:off x="2356" y="3152"/>
                <a:ext cx="15" cy="16"/>
              </a:xfrm>
              <a:custGeom>
                <a:avLst/>
                <a:gdLst>
                  <a:gd name="T0" fmla="*/ 5 w 17"/>
                  <a:gd name="T1" fmla="*/ 16 h 17"/>
                  <a:gd name="T2" fmla="*/ 2 w 17"/>
                  <a:gd name="T3" fmla="*/ 13 h 17"/>
                  <a:gd name="T4" fmla="*/ 1 w 17"/>
                  <a:gd name="T5" fmla="*/ 12 h 17"/>
                  <a:gd name="T6" fmla="*/ 0 w 17"/>
                  <a:gd name="T7" fmla="*/ 9 h 17"/>
                  <a:gd name="T8" fmla="*/ 1 w 17"/>
                  <a:gd name="T9" fmla="*/ 7 h 17"/>
                  <a:gd name="T10" fmla="*/ 2 w 17"/>
                  <a:gd name="T11" fmla="*/ 5 h 17"/>
                  <a:gd name="T12" fmla="*/ 3 w 17"/>
                  <a:gd name="T13" fmla="*/ 2 h 17"/>
                  <a:gd name="T14" fmla="*/ 5 w 17"/>
                  <a:gd name="T15" fmla="*/ 1 h 17"/>
                  <a:gd name="T16" fmla="*/ 8 w 17"/>
                  <a:gd name="T17" fmla="*/ 0 h 17"/>
                  <a:gd name="T18" fmla="*/ 9 w 17"/>
                  <a:gd name="T19" fmla="*/ 0 h 17"/>
                  <a:gd name="T20" fmla="*/ 10 w 17"/>
                  <a:gd name="T21" fmla="*/ 1 h 17"/>
                  <a:gd name="T22" fmla="*/ 13 w 17"/>
                  <a:gd name="T23" fmla="*/ 2 h 17"/>
                  <a:gd name="T24" fmla="*/ 13 w 17"/>
                  <a:gd name="T25" fmla="*/ 3 h 17"/>
                  <a:gd name="T26" fmla="*/ 14 w 17"/>
                  <a:gd name="T27" fmla="*/ 4 h 17"/>
                  <a:gd name="T28" fmla="*/ 16 w 17"/>
                  <a:gd name="T29" fmla="*/ 5 h 17"/>
                  <a:gd name="T30" fmla="*/ 14 w 17"/>
                  <a:gd name="T31" fmla="*/ 8 h 17"/>
                  <a:gd name="T32" fmla="*/ 13 w 17"/>
                  <a:gd name="T33" fmla="*/ 11 h 17"/>
                  <a:gd name="T34" fmla="*/ 11 w 17"/>
                  <a:gd name="T35" fmla="*/ 13 h 17"/>
                  <a:gd name="T36" fmla="*/ 10 w 17"/>
                  <a:gd name="T37" fmla="*/ 16 h 17"/>
                  <a:gd name="T38" fmla="*/ 8 w 17"/>
                  <a:gd name="T39" fmla="*/ 16 h 17"/>
                  <a:gd name="T40" fmla="*/ 5 w 1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5" y="16"/>
                    </a:moveTo>
                    <a:lnTo>
                      <a:pt x="2" y="13"/>
                    </a:lnTo>
                    <a:lnTo>
                      <a:pt x="1" y="12"/>
                    </a:lnTo>
                    <a:lnTo>
                      <a:pt x="0" y="9"/>
                    </a:lnTo>
                    <a:lnTo>
                      <a:pt x="1" y="7"/>
                    </a:lnTo>
                    <a:lnTo>
                      <a:pt x="2" y="5"/>
                    </a:lnTo>
                    <a:lnTo>
                      <a:pt x="3" y="2"/>
                    </a:lnTo>
                    <a:lnTo>
                      <a:pt x="5" y="1"/>
                    </a:lnTo>
                    <a:lnTo>
                      <a:pt x="8" y="0"/>
                    </a:lnTo>
                    <a:lnTo>
                      <a:pt x="9" y="0"/>
                    </a:lnTo>
                    <a:lnTo>
                      <a:pt x="10" y="1"/>
                    </a:lnTo>
                    <a:lnTo>
                      <a:pt x="13" y="2"/>
                    </a:lnTo>
                    <a:lnTo>
                      <a:pt x="13" y="3"/>
                    </a:lnTo>
                    <a:lnTo>
                      <a:pt x="14" y="4"/>
                    </a:lnTo>
                    <a:lnTo>
                      <a:pt x="16" y="5"/>
                    </a:lnTo>
                    <a:lnTo>
                      <a:pt x="14" y="8"/>
                    </a:lnTo>
                    <a:lnTo>
                      <a:pt x="13" y="11"/>
                    </a:lnTo>
                    <a:lnTo>
                      <a:pt x="11" y="13"/>
                    </a:lnTo>
                    <a:lnTo>
                      <a:pt x="10" y="16"/>
                    </a:lnTo>
                    <a:lnTo>
                      <a:pt x="8" y="16"/>
                    </a:lnTo>
                    <a:lnTo>
                      <a:pt x="5"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07" name="Freeform 672">
                <a:extLst>
                  <a:ext uri="{FF2B5EF4-FFF2-40B4-BE49-F238E27FC236}">
                    <a16:creationId xmlns:a16="http://schemas.microsoft.com/office/drawing/2014/main" id="{6455E1B8-F554-A14D-D827-3F7B01DA3470}"/>
                  </a:ext>
                </a:extLst>
              </p:cNvPr>
              <p:cNvSpPr>
                <a:spLocks/>
              </p:cNvSpPr>
              <p:nvPr/>
            </p:nvSpPr>
            <p:spPr bwMode="auto">
              <a:xfrm>
                <a:off x="2358" y="3155"/>
                <a:ext cx="16" cy="16"/>
              </a:xfrm>
              <a:custGeom>
                <a:avLst/>
                <a:gdLst>
                  <a:gd name="T0" fmla="*/ 13 w 17"/>
                  <a:gd name="T1" fmla="*/ 11 h 17"/>
                  <a:gd name="T2" fmla="*/ 14 w 17"/>
                  <a:gd name="T3" fmla="*/ 7 h 17"/>
                  <a:gd name="T4" fmla="*/ 16 w 17"/>
                  <a:gd name="T5" fmla="*/ 3 h 17"/>
                  <a:gd name="T6" fmla="*/ 14 w 17"/>
                  <a:gd name="T7" fmla="*/ 2 h 17"/>
                  <a:gd name="T8" fmla="*/ 13 w 17"/>
                  <a:gd name="T9" fmla="*/ 1 h 17"/>
                  <a:gd name="T10" fmla="*/ 13 w 17"/>
                  <a:gd name="T11" fmla="*/ 0 h 17"/>
                  <a:gd name="T12" fmla="*/ 10 w 17"/>
                  <a:gd name="T13" fmla="*/ 0 h 17"/>
                  <a:gd name="T14" fmla="*/ 8 w 17"/>
                  <a:gd name="T15" fmla="*/ 0 h 17"/>
                  <a:gd name="T16" fmla="*/ 5 w 17"/>
                  <a:gd name="T17" fmla="*/ 2 h 17"/>
                  <a:gd name="T18" fmla="*/ 2 w 17"/>
                  <a:gd name="T19" fmla="*/ 4 h 17"/>
                  <a:gd name="T20" fmla="*/ 1 w 17"/>
                  <a:gd name="T21" fmla="*/ 8 h 17"/>
                  <a:gd name="T22" fmla="*/ 0 w 17"/>
                  <a:gd name="T23" fmla="*/ 12 h 17"/>
                  <a:gd name="T24" fmla="*/ 1 w 17"/>
                  <a:gd name="T25" fmla="*/ 13 h 17"/>
                  <a:gd name="T26" fmla="*/ 2 w 17"/>
                  <a:gd name="T27" fmla="*/ 14 h 17"/>
                  <a:gd name="T28" fmla="*/ 2 w 17"/>
                  <a:gd name="T29" fmla="*/ 16 h 17"/>
                  <a:gd name="T30" fmla="*/ 5 w 17"/>
                  <a:gd name="T31" fmla="*/ 16 h 17"/>
                  <a:gd name="T32" fmla="*/ 8 w 17"/>
                  <a:gd name="T33" fmla="*/ 16 h 17"/>
                  <a:gd name="T34" fmla="*/ 10 w 17"/>
                  <a:gd name="T35" fmla="*/ 13 h 17"/>
                  <a:gd name="T36" fmla="*/ 1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3" y="11"/>
                    </a:moveTo>
                    <a:lnTo>
                      <a:pt x="14" y="7"/>
                    </a:lnTo>
                    <a:lnTo>
                      <a:pt x="16" y="3"/>
                    </a:lnTo>
                    <a:lnTo>
                      <a:pt x="14" y="2"/>
                    </a:lnTo>
                    <a:lnTo>
                      <a:pt x="13" y="1"/>
                    </a:lnTo>
                    <a:lnTo>
                      <a:pt x="13" y="0"/>
                    </a:lnTo>
                    <a:lnTo>
                      <a:pt x="10" y="0"/>
                    </a:lnTo>
                    <a:lnTo>
                      <a:pt x="8" y="0"/>
                    </a:lnTo>
                    <a:lnTo>
                      <a:pt x="5" y="2"/>
                    </a:lnTo>
                    <a:lnTo>
                      <a:pt x="2" y="4"/>
                    </a:lnTo>
                    <a:lnTo>
                      <a:pt x="1" y="8"/>
                    </a:lnTo>
                    <a:lnTo>
                      <a:pt x="0" y="12"/>
                    </a:lnTo>
                    <a:lnTo>
                      <a:pt x="1" y="13"/>
                    </a:lnTo>
                    <a:lnTo>
                      <a:pt x="2" y="14"/>
                    </a:lnTo>
                    <a:lnTo>
                      <a:pt x="2" y="16"/>
                    </a:lnTo>
                    <a:lnTo>
                      <a:pt x="5" y="16"/>
                    </a:lnTo>
                    <a:lnTo>
                      <a:pt x="8" y="16"/>
                    </a:lnTo>
                    <a:lnTo>
                      <a:pt x="10" y="13"/>
                    </a:lnTo>
                    <a:lnTo>
                      <a:pt x="1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08" name="Freeform 673">
                <a:extLst>
                  <a:ext uri="{FF2B5EF4-FFF2-40B4-BE49-F238E27FC236}">
                    <a16:creationId xmlns:a16="http://schemas.microsoft.com/office/drawing/2014/main" id="{D5D429E2-9F51-D0CE-D65C-182170133C23}"/>
                  </a:ext>
                </a:extLst>
              </p:cNvPr>
              <p:cNvSpPr>
                <a:spLocks/>
              </p:cNvSpPr>
              <p:nvPr/>
            </p:nvSpPr>
            <p:spPr bwMode="auto">
              <a:xfrm>
                <a:off x="2360" y="3156"/>
                <a:ext cx="16" cy="16"/>
              </a:xfrm>
              <a:custGeom>
                <a:avLst/>
                <a:gdLst>
                  <a:gd name="T0" fmla="*/ 12 w 17"/>
                  <a:gd name="T1" fmla="*/ 11 h 17"/>
                  <a:gd name="T2" fmla="*/ 16 w 17"/>
                  <a:gd name="T3" fmla="*/ 6 h 17"/>
                  <a:gd name="T4" fmla="*/ 16 w 17"/>
                  <a:gd name="T5" fmla="*/ 4 h 17"/>
                  <a:gd name="T6" fmla="*/ 16 w 17"/>
                  <a:gd name="T7" fmla="*/ 2 h 17"/>
                  <a:gd name="T8" fmla="*/ 12 w 17"/>
                  <a:gd name="T9" fmla="*/ 0 h 17"/>
                  <a:gd name="T10" fmla="*/ 9 w 17"/>
                  <a:gd name="T11" fmla="*/ 0 h 17"/>
                  <a:gd name="T12" fmla="*/ 3 w 17"/>
                  <a:gd name="T13" fmla="*/ 6 h 17"/>
                  <a:gd name="T14" fmla="*/ 0 w 17"/>
                  <a:gd name="T15" fmla="*/ 6 h 17"/>
                  <a:gd name="T16" fmla="*/ 0 w 17"/>
                  <a:gd name="T17" fmla="*/ 11 h 17"/>
                  <a:gd name="T18" fmla="*/ 0 w 17"/>
                  <a:gd name="T19" fmla="*/ 13 h 17"/>
                  <a:gd name="T20" fmla="*/ 3 w 17"/>
                  <a:gd name="T21" fmla="*/ 16 h 17"/>
                  <a:gd name="T22" fmla="*/ 6 w 17"/>
                  <a:gd name="T23" fmla="*/ 16 h 17"/>
                  <a:gd name="T24" fmla="*/ 9 w 17"/>
                  <a:gd name="T25" fmla="*/ 16 h 17"/>
                  <a:gd name="T26" fmla="*/ 12 w 17"/>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12" y="11"/>
                    </a:moveTo>
                    <a:lnTo>
                      <a:pt x="16" y="6"/>
                    </a:lnTo>
                    <a:lnTo>
                      <a:pt x="16" y="4"/>
                    </a:lnTo>
                    <a:lnTo>
                      <a:pt x="16" y="2"/>
                    </a:lnTo>
                    <a:lnTo>
                      <a:pt x="12" y="0"/>
                    </a:lnTo>
                    <a:lnTo>
                      <a:pt x="9" y="0"/>
                    </a:lnTo>
                    <a:lnTo>
                      <a:pt x="3" y="6"/>
                    </a:lnTo>
                    <a:lnTo>
                      <a:pt x="0" y="6"/>
                    </a:lnTo>
                    <a:lnTo>
                      <a:pt x="0" y="11"/>
                    </a:lnTo>
                    <a:lnTo>
                      <a:pt x="0" y="13"/>
                    </a:lnTo>
                    <a:lnTo>
                      <a:pt x="3" y="16"/>
                    </a:lnTo>
                    <a:lnTo>
                      <a:pt x="6" y="16"/>
                    </a:lnTo>
                    <a:lnTo>
                      <a:pt x="9" y="16"/>
                    </a:lnTo>
                    <a:lnTo>
                      <a:pt x="12"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09" name="Freeform 674">
                <a:extLst>
                  <a:ext uri="{FF2B5EF4-FFF2-40B4-BE49-F238E27FC236}">
                    <a16:creationId xmlns:a16="http://schemas.microsoft.com/office/drawing/2014/main" id="{4C39CF3B-17C9-DFDB-B409-8A80F0790B1D}"/>
                  </a:ext>
                </a:extLst>
              </p:cNvPr>
              <p:cNvSpPr>
                <a:spLocks/>
              </p:cNvSpPr>
              <p:nvPr/>
            </p:nvSpPr>
            <p:spPr bwMode="auto">
              <a:xfrm>
                <a:off x="2347" y="3158"/>
                <a:ext cx="16" cy="16"/>
              </a:xfrm>
              <a:custGeom>
                <a:avLst/>
                <a:gdLst>
                  <a:gd name="T0" fmla="*/ 4 w 17"/>
                  <a:gd name="T1" fmla="*/ 16 h 17"/>
                  <a:gd name="T2" fmla="*/ 1 w 17"/>
                  <a:gd name="T3" fmla="*/ 14 h 17"/>
                  <a:gd name="T4" fmla="*/ 0 w 17"/>
                  <a:gd name="T5" fmla="*/ 13 h 17"/>
                  <a:gd name="T6" fmla="*/ 0 w 17"/>
                  <a:gd name="T7" fmla="*/ 12 h 17"/>
                  <a:gd name="T8" fmla="*/ 0 w 17"/>
                  <a:gd name="T9" fmla="*/ 10 h 17"/>
                  <a:gd name="T10" fmla="*/ 0 w 17"/>
                  <a:gd name="T11" fmla="*/ 8 h 17"/>
                  <a:gd name="T12" fmla="*/ 1 w 17"/>
                  <a:gd name="T13" fmla="*/ 5 h 17"/>
                  <a:gd name="T14" fmla="*/ 3 w 17"/>
                  <a:gd name="T15" fmla="*/ 2 h 17"/>
                  <a:gd name="T16" fmla="*/ 4 w 17"/>
                  <a:gd name="T17" fmla="*/ 1 h 17"/>
                  <a:gd name="T18" fmla="*/ 8 w 17"/>
                  <a:gd name="T19" fmla="*/ 0 h 17"/>
                  <a:gd name="T20" fmla="*/ 9 w 17"/>
                  <a:gd name="T21" fmla="*/ 0 h 17"/>
                  <a:gd name="T22" fmla="*/ 13 w 17"/>
                  <a:gd name="T23" fmla="*/ 2 h 17"/>
                  <a:gd name="T24" fmla="*/ 14 w 17"/>
                  <a:gd name="T25" fmla="*/ 3 h 17"/>
                  <a:gd name="T26" fmla="*/ 16 w 17"/>
                  <a:gd name="T27" fmla="*/ 4 h 17"/>
                  <a:gd name="T28" fmla="*/ 16 w 17"/>
                  <a:gd name="T29" fmla="*/ 5 h 17"/>
                  <a:gd name="T30" fmla="*/ 16 w 17"/>
                  <a:gd name="T31" fmla="*/ 9 h 17"/>
                  <a:gd name="T32" fmla="*/ 13 w 17"/>
                  <a:gd name="T33" fmla="*/ 12 h 17"/>
                  <a:gd name="T34" fmla="*/ 12 w 17"/>
                  <a:gd name="T35" fmla="*/ 14 h 17"/>
                  <a:gd name="T36" fmla="*/ 9 w 17"/>
                  <a:gd name="T37" fmla="*/ 16 h 17"/>
                  <a:gd name="T38" fmla="*/ 7 w 17"/>
                  <a:gd name="T39" fmla="*/ 16 h 17"/>
                  <a:gd name="T40" fmla="*/ 6 w 17"/>
                  <a:gd name="T41" fmla="*/ 16 h 17"/>
                  <a:gd name="T42" fmla="*/ 4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4" y="16"/>
                    </a:moveTo>
                    <a:lnTo>
                      <a:pt x="1" y="14"/>
                    </a:lnTo>
                    <a:lnTo>
                      <a:pt x="0" y="13"/>
                    </a:lnTo>
                    <a:lnTo>
                      <a:pt x="0" y="12"/>
                    </a:lnTo>
                    <a:lnTo>
                      <a:pt x="0" y="10"/>
                    </a:lnTo>
                    <a:lnTo>
                      <a:pt x="0" y="8"/>
                    </a:lnTo>
                    <a:lnTo>
                      <a:pt x="1" y="5"/>
                    </a:lnTo>
                    <a:lnTo>
                      <a:pt x="3" y="2"/>
                    </a:lnTo>
                    <a:lnTo>
                      <a:pt x="4" y="1"/>
                    </a:lnTo>
                    <a:lnTo>
                      <a:pt x="8" y="0"/>
                    </a:lnTo>
                    <a:lnTo>
                      <a:pt x="9" y="0"/>
                    </a:lnTo>
                    <a:lnTo>
                      <a:pt x="13" y="2"/>
                    </a:lnTo>
                    <a:lnTo>
                      <a:pt x="14" y="3"/>
                    </a:lnTo>
                    <a:lnTo>
                      <a:pt x="16" y="4"/>
                    </a:lnTo>
                    <a:lnTo>
                      <a:pt x="16" y="5"/>
                    </a:lnTo>
                    <a:lnTo>
                      <a:pt x="16" y="9"/>
                    </a:lnTo>
                    <a:lnTo>
                      <a:pt x="13" y="12"/>
                    </a:lnTo>
                    <a:lnTo>
                      <a:pt x="12" y="14"/>
                    </a:lnTo>
                    <a:lnTo>
                      <a:pt x="9" y="16"/>
                    </a:lnTo>
                    <a:lnTo>
                      <a:pt x="7" y="16"/>
                    </a:lnTo>
                    <a:lnTo>
                      <a:pt x="6" y="16"/>
                    </a:lnTo>
                    <a:lnTo>
                      <a:pt x="4"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10" name="Freeform 675">
                <a:extLst>
                  <a:ext uri="{FF2B5EF4-FFF2-40B4-BE49-F238E27FC236}">
                    <a16:creationId xmlns:a16="http://schemas.microsoft.com/office/drawing/2014/main" id="{96626DC5-A62D-C87B-540F-A8F63CF38E73}"/>
                  </a:ext>
                </a:extLst>
              </p:cNvPr>
              <p:cNvSpPr>
                <a:spLocks/>
              </p:cNvSpPr>
              <p:nvPr/>
            </p:nvSpPr>
            <p:spPr bwMode="auto">
              <a:xfrm>
                <a:off x="2350" y="3158"/>
                <a:ext cx="16" cy="16"/>
              </a:xfrm>
              <a:custGeom>
                <a:avLst/>
                <a:gdLst>
                  <a:gd name="T0" fmla="*/ 12 w 17"/>
                  <a:gd name="T1" fmla="*/ 12 h 17"/>
                  <a:gd name="T2" fmla="*/ 16 w 17"/>
                  <a:gd name="T3" fmla="*/ 8 h 17"/>
                  <a:gd name="T4" fmla="*/ 16 w 17"/>
                  <a:gd name="T5" fmla="*/ 4 h 17"/>
                  <a:gd name="T6" fmla="*/ 16 w 17"/>
                  <a:gd name="T7" fmla="*/ 3 h 17"/>
                  <a:gd name="T8" fmla="*/ 14 w 17"/>
                  <a:gd name="T9" fmla="*/ 2 h 17"/>
                  <a:gd name="T10" fmla="*/ 12 w 17"/>
                  <a:gd name="T11" fmla="*/ 1 h 17"/>
                  <a:gd name="T12" fmla="*/ 11 w 17"/>
                  <a:gd name="T13" fmla="*/ 0 h 17"/>
                  <a:gd name="T14" fmla="*/ 8 w 17"/>
                  <a:gd name="T15" fmla="*/ 1 h 17"/>
                  <a:gd name="T16" fmla="*/ 4 w 17"/>
                  <a:gd name="T17" fmla="*/ 3 h 17"/>
                  <a:gd name="T18" fmla="*/ 1 w 17"/>
                  <a:gd name="T19" fmla="*/ 6 h 17"/>
                  <a:gd name="T20" fmla="*/ 0 w 17"/>
                  <a:gd name="T21" fmla="*/ 9 h 17"/>
                  <a:gd name="T22" fmla="*/ 0 w 17"/>
                  <a:gd name="T23" fmla="*/ 12 h 17"/>
                  <a:gd name="T24" fmla="*/ 0 w 17"/>
                  <a:gd name="T25" fmla="*/ 14 h 17"/>
                  <a:gd name="T26" fmla="*/ 0 w 17"/>
                  <a:gd name="T27" fmla="*/ 16 h 17"/>
                  <a:gd name="T28" fmla="*/ 1 w 17"/>
                  <a:gd name="T29" fmla="*/ 16 h 17"/>
                  <a:gd name="T30" fmla="*/ 4 w 17"/>
                  <a:gd name="T31" fmla="*/ 16 h 17"/>
                  <a:gd name="T32" fmla="*/ 8 w 17"/>
                  <a:gd name="T33" fmla="*/ 16 h 17"/>
                  <a:gd name="T34" fmla="*/ 11 w 17"/>
                  <a:gd name="T35" fmla="*/ 14 h 17"/>
                  <a:gd name="T36" fmla="*/ 12 w 17"/>
                  <a:gd name="T37" fmla="*/ 12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2" y="12"/>
                    </a:moveTo>
                    <a:lnTo>
                      <a:pt x="16" y="8"/>
                    </a:lnTo>
                    <a:lnTo>
                      <a:pt x="16" y="4"/>
                    </a:lnTo>
                    <a:lnTo>
                      <a:pt x="16" y="3"/>
                    </a:lnTo>
                    <a:lnTo>
                      <a:pt x="14" y="2"/>
                    </a:lnTo>
                    <a:lnTo>
                      <a:pt x="12" y="1"/>
                    </a:lnTo>
                    <a:lnTo>
                      <a:pt x="11" y="0"/>
                    </a:lnTo>
                    <a:lnTo>
                      <a:pt x="8" y="1"/>
                    </a:lnTo>
                    <a:lnTo>
                      <a:pt x="4" y="3"/>
                    </a:lnTo>
                    <a:lnTo>
                      <a:pt x="1" y="6"/>
                    </a:lnTo>
                    <a:lnTo>
                      <a:pt x="0" y="9"/>
                    </a:lnTo>
                    <a:lnTo>
                      <a:pt x="0" y="12"/>
                    </a:lnTo>
                    <a:lnTo>
                      <a:pt x="0" y="14"/>
                    </a:lnTo>
                    <a:lnTo>
                      <a:pt x="0" y="16"/>
                    </a:lnTo>
                    <a:lnTo>
                      <a:pt x="1" y="16"/>
                    </a:lnTo>
                    <a:lnTo>
                      <a:pt x="4" y="16"/>
                    </a:lnTo>
                    <a:lnTo>
                      <a:pt x="8" y="16"/>
                    </a:lnTo>
                    <a:lnTo>
                      <a:pt x="11" y="14"/>
                    </a:lnTo>
                    <a:lnTo>
                      <a:pt x="12" y="12"/>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11" name="Freeform 676">
                <a:extLst>
                  <a:ext uri="{FF2B5EF4-FFF2-40B4-BE49-F238E27FC236}">
                    <a16:creationId xmlns:a16="http://schemas.microsoft.com/office/drawing/2014/main" id="{E2A6F6CA-74A8-572D-D211-02B53951AB31}"/>
                  </a:ext>
                </a:extLst>
              </p:cNvPr>
              <p:cNvSpPr>
                <a:spLocks/>
              </p:cNvSpPr>
              <p:nvPr/>
            </p:nvSpPr>
            <p:spPr bwMode="auto">
              <a:xfrm>
                <a:off x="2351" y="3161"/>
                <a:ext cx="16" cy="16"/>
              </a:xfrm>
              <a:custGeom>
                <a:avLst/>
                <a:gdLst>
                  <a:gd name="T0" fmla="*/ 16 w 17"/>
                  <a:gd name="T1" fmla="*/ 10 h 17"/>
                  <a:gd name="T2" fmla="*/ 16 w 17"/>
                  <a:gd name="T3" fmla="*/ 8 h 17"/>
                  <a:gd name="T4" fmla="*/ 16 w 17"/>
                  <a:gd name="T5" fmla="*/ 5 h 17"/>
                  <a:gd name="T6" fmla="*/ 16 w 17"/>
                  <a:gd name="T7" fmla="*/ 2 h 17"/>
                  <a:gd name="T8" fmla="*/ 16 w 17"/>
                  <a:gd name="T9" fmla="*/ 0 h 17"/>
                  <a:gd name="T10" fmla="*/ 12 w 17"/>
                  <a:gd name="T11" fmla="*/ 0 h 17"/>
                  <a:gd name="T12" fmla="*/ 9 w 17"/>
                  <a:gd name="T13" fmla="*/ 0 h 17"/>
                  <a:gd name="T14" fmla="*/ 3 w 17"/>
                  <a:gd name="T15" fmla="*/ 8 h 17"/>
                  <a:gd name="T16" fmla="*/ 0 w 17"/>
                  <a:gd name="T17" fmla="*/ 8 h 17"/>
                  <a:gd name="T18" fmla="*/ 0 w 17"/>
                  <a:gd name="T19" fmla="*/ 13 h 17"/>
                  <a:gd name="T20" fmla="*/ 0 w 17"/>
                  <a:gd name="T21" fmla="*/ 16 h 17"/>
                  <a:gd name="T22" fmla="*/ 3 w 17"/>
                  <a:gd name="T23" fmla="*/ 16 h 17"/>
                  <a:gd name="T24" fmla="*/ 6 w 17"/>
                  <a:gd name="T25" fmla="*/ 16 h 17"/>
                  <a:gd name="T26" fmla="*/ 9 w 17"/>
                  <a:gd name="T27" fmla="*/ 16 h 17"/>
                  <a:gd name="T28" fmla="*/ 16 w 17"/>
                  <a:gd name="T29" fmla="*/ 1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16" y="10"/>
                    </a:moveTo>
                    <a:lnTo>
                      <a:pt x="16" y="8"/>
                    </a:lnTo>
                    <a:lnTo>
                      <a:pt x="16" y="5"/>
                    </a:lnTo>
                    <a:lnTo>
                      <a:pt x="16" y="2"/>
                    </a:lnTo>
                    <a:lnTo>
                      <a:pt x="16" y="0"/>
                    </a:lnTo>
                    <a:lnTo>
                      <a:pt x="12" y="0"/>
                    </a:lnTo>
                    <a:lnTo>
                      <a:pt x="9" y="0"/>
                    </a:lnTo>
                    <a:lnTo>
                      <a:pt x="3" y="8"/>
                    </a:lnTo>
                    <a:lnTo>
                      <a:pt x="0" y="8"/>
                    </a:lnTo>
                    <a:lnTo>
                      <a:pt x="0" y="13"/>
                    </a:lnTo>
                    <a:lnTo>
                      <a:pt x="0" y="16"/>
                    </a:lnTo>
                    <a:lnTo>
                      <a:pt x="3" y="16"/>
                    </a:lnTo>
                    <a:lnTo>
                      <a:pt x="6" y="16"/>
                    </a:lnTo>
                    <a:lnTo>
                      <a:pt x="9" y="16"/>
                    </a:lnTo>
                    <a:lnTo>
                      <a:pt x="16"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12" name="Freeform 677">
                <a:extLst>
                  <a:ext uri="{FF2B5EF4-FFF2-40B4-BE49-F238E27FC236}">
                    <a16:creationId xmlns:a16="http://schemas.microsoft.com/office/drawing/2014/main" id="{682BA445-3686-0238-F1AA-6D5F0FECDF3F}"/>
                  </a:ext>
                </a:extLst>
              </p:cNvPr>
              <p:cNvSpPr>
                <a:spLocks/>
              </p:cNvSpPr>
              <p:nvPr/>
            </p:nvSpPr>
            <p:spPr bwMode="auto">
              <a:xfrm>
                <a:off x="2299" y="3192"/>
                <a:ext cx="15" cy="16"/>
              </a:xfrm>
              <a:custGeom>
                <a:avLst/>
                <a:gdLst>
                  <a:gd name="T0" fmla="*/ 8 w 17"/>
                  <a:gd name="T1" fmla="*/ 16 h 17"/>
                  <a:gd name="T2" fmla="*/ 2 w 17"/>
                  <a:gd name="T3" fmla="*/ 13 h 17"/>
                  <a:gd name="T4" fmla="*/ 0 w 17"/>
                  <a:gd name="T5" fmla="*/ 10 h 17"/>
                  <a:gd name="T6" fmla="*/ 2 w 17"/>
                  <a:gd name="T7" fmla="*/ 5 h 17"/>
                  <a:gd name="T8" fmla="*/ 5 w 17"/>
                  <a:gd name="T9" fmla="*/ 2 h 17"/>
                  <a:gd name="T10" fmla="*/ 8 w 17"/>
                  <a:gd name="T11" fmla="*/ 0 h 17"/>
                  <a:gd name="T12" fmla="*/ 10 w 17"/>
                  <a:gd name="T13" fmla="*/ 0 h 17"/>
                  <a:gd name="T14" fmla="*/ 16 w 17"/>
                  <a:gd name="T15" fmla="*/ 2 h 17"/>
                  <a:gd name="T16" fmla="*/ 16 w 17"/>
                  <a:gd name="T17" fmla="*/ 5 h 17"/>
                  <a:gd name="T18" fmla="*/ 16 w 17"/>
                  <a:gd name="T19" fmla="*/ 10 h 17"/>
                  <a:gd name="T20" fmla="*/ 13 w 17"/>
                  <a:gd name="T21" fmla="*/ 13 h 17"/>
                  <a:gd name="T22" fmla="*/ 10 w 17"/>
                  <a:gd name="T23" fmla="*/ 16 h 17"/>
                  <a:gd name="T24" fmla="*/ 8 w 17"/>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8" y="16"/>
                    </a:moveTo>
                    <a:lnTo>
                      <a:pt x="2" y="13"/>
                    </a:lnTo>
                    <a:lnTo>
                      <a:pt x="0" y="10"/>
                    </a:lnTo>
                    <a:lnTo>
                      <a:pt x="2" y="5"/>
                    </a:lnTo>
                    <a:lnTo>
                      <a:pt x="5" y="2"/>
                    </a:lnTo>
                    <a:lnTo>
                      <a:pt x="8" y="0"/>
                    </a:lnTo>
                    <a:lnTo>
                      <a:pt x="10" y="0"/>
                    </a:lnTo>
                    <a:lnTo>
                      <a:pt x="16" y="2"/>
                    </a:lnTo>
                    <a:lnTo>
                      <a:pt x="16" y="5"/>
                    </a:lnTo>
                    <a:lnTo>
                      <a:pt x="16" y="10"/>
                    </a:lnTo>
                    <a:lnTo>
                      <a:pt x="13" y="13"/>
                    </a:lnTo>
                    <a:lnTo>
                      <a:pt x="10" y="16"/>
                    </a:lnTo>
                    <a:lnTo>
                      <a:pt x="8"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13" name="Freeform 678">
                <a:extLst>
                  <a:ext uri="{FF2B5EF4-FFF2-40B4-BE49-F238E27FC236}">
                    <a16:creationId xmlns:a16="http://schemas.microsoft.com/office/drawing/2014/main" id="{C56B07C5-A66D-E637-AF9E-008869D8E3D8}"/>
                  </a:ext>
                </a:extLst>
              </p:cNvPr>
              <p:cNvSpPr>
                <a:spLocks/>
              </p:cNvSpPr>
              <p:nvPr/>
            </p:nvSpPr>
            <p:spPr bwMode="auto">
              <a:xfrm>
                <a:off x="2301" y="3192"/>
                <a:ext cx="15" cy="16"/>
              </a:xfrm>
              <a:custGeom>
                <a:avLst/>
                <a:gdLst>
                  <a:gd name="T0" fmla="*/ 16 w 17"/>
                  <a:gd name="T1" fmla="*/ 10 h 17"/>
                  <a:gd name="T2" fmla="*/ 16 w 17"/>
                  <a:gd name="T3" fmla="*/ 5 h 17"/>
                  <a:gd name="T4" fmla="*/ 16 w 17"/>
                  <a:gd name="T5" fmla="*/ 2 h 17"/>
                  <a:gd name="T6" fmla="*/ 12 w 17"/>
                  <a:gd name="T7" fmla="*/ 0 h 17"/>
                  <a:gd name="T8" fmla="*/ 8 w 17"/>
                  <a:gd name="T9" fmla="*/ 2 h 17"/>
                  <a:gd name="T10" fmla="*/ 4 w 17"/>
                  <a:gd name="T11" fmla="*/ 8 h 17"/>
                  <a:gd name="T12" fmla="*/ 0 w 17"/>
                  <a:gd name="T13" fmla="*/ 13 h 17"/>
                  <a:gd name="T14" fmla="*/ 0 w 17"/>
                  <a:gd name="T15" fmla="*/ 16 h 17"/>
                  <a:gd name="T16" fmla="*/ 4 w 17"/>
                  <a:gd name="T17" fmla="*/ 16 h 17"/>
                  <a:gd name="T18" fmla="*/ 8 w 17"/>
                  <a:gd name="T19" fmla="*/ 16 h 17"/>
                  <a:gd name="T20" fmla="*/ 16 w 17"/>
                  <a:gd name="T21" fmla="*/ 1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16" y="10"/>
                    </a:moveTo>
                    <a:lnTo>
                      <a:pt x="16" y="5"/>
                    </a:lnTo>
                    <a:lnTo>
                      <a:pt x="16" y="2"/>
                    </a:lnTo>
                    <a:lnTo>
                      <a:pt x="12" y="0"/>
                    </a:lnTo>
                    <a:lnTo>
                      <a:pt x="8" y="2"/>
                    </a:lnTo>
                    <a:lnTo>
                      <a:pt x="4" y="8"/>
                    </a:lnTo>
                    <a:lnTo>
                      <a:pt x="0" y="13"/>
                    </a:lnTo>
                    <a:lnTo>
                      <a:pt x="0" y="16"/>
                    </a:lnTo>
                    <a:lnTo>
                      <a:pt x="4" y="16"/>
                    </a:lnTo>
                    <a:lnTo>
                      <a:pt x="8" y="16"/>
                    </a:lnTo>
                    <a:lnTo>
                      <a:pt x="16" y="1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14" name="Line 679">
                <a:extLst>
                  <a:ext uri="{FF2B5EF4-FFF2-40B4-BE49-F238E27FC236}">
                    <a16:creationId xmlns:a16="http://schemas.microsoft.com/office/drawing/2014/main" id="{69CCD328-5751-D016-13A0-3BCFB3F8532F}"/>
                  </a:ext>
                </a:extLst>
              </p:cNvPr>
              <p:cNvSpPr>
                <a:spLocks noChangeShapeType="1"/>
              </p:cNvSpPr>
              <p:nvPr/>
            </p:nvSpPr>
            <p:spPr bwMode="auto">
              <a:xfrm flipV="1">
                <a:off x="2336" y="3210"/>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115" name="Freeform 680">
                <a:extLst>
                  <a:ext uri="{FF2B5EF4-FFF2-40B4-BE49-F238E27FC236}">
                    <a16:creationId xmlns:a16="http://schemas.microsoft.com/office/drawing/2014/main" id="{EF05401F-C871-196D-77D8-55FF7723FE66}"/>
                  </a:ext>
                </a:extLst>
              </p:cNvPr>
              <p:cNvSpPr>
                <a:spLocks/>
              </p:cNvSpPr>
              <p:nvPr/>
            </p:nvSpPr>
            <p:spPr bwMode="auto">
              <a:xfrm>
                <a:off x="2318" y="3213"/>
                <a:ext cx="16" cy="16"/>
              </a:xfrm>
              <a:custGeom>
                <a:avLst/>
                <a:gdLst>
                  <a:gd name="T0" fmla="*/ 5 w 17"/>
                  <a:gd name="T1" fmla="*/ 16 h 17"/>
                  <a:gd name="T2" fmla="*/ 2 w 17"/>
                  <a:gd name="T3" fmla="*/ 13 h 17"/>
                  <a:gd name="T4" fmla="*/ 1 w 17"/>
                  <a:gd name="T5" fmla="*/ 12 h 17"/>
                  <a:gd name="T6" fmla="*/ 1 w 17"/>
                  <a:gd name="T7" fmla="*/ 11 h 17"/>
                  <a:gd name="T8" fmla="*/ 0 w 17"/>
                  <a:gd name="T9" fmla="*/ 10 h 17"/>
                  <a:gd name="T10" fmla="*/ 1 w 17"/>
                  <a:gd name="T11" fmla="*/ 8 h 17"/>
                  <a:gd name="T12" fmla="*/ 2 w 17"/>
                  <a:gd name="T13" fmla="*/ 5 h 17"/>
                  <a:gd name="T14" fmla="*/ 4 w 17"/>
                  <a:gd name="T15" fmla="*/ 2 h 17"/>
                  <a:gd name="T16" fmla="*/ 6 w 17"/>
                  <a:gd name="T17" fmla="*/ 1 h 17"/>
                  <a:gd name="T18" fmla="*/ 8 w 17"/>
                  <a:gd name="T19" fmla="*/ 0 h 17"/>
                  <a:gd name="T20" fmla="*/ 10 w 17"/>
                  <a:gd name="T21" fmla="*/ 0 h 17"/>
                  <a:gd name="T22" fmla="*/ 11 w 17"/>
                  <a:gd name="T23" fmla="*/ 1 h 17"/>
                  <a:gd name="T24" fmla="*/ 14 w 17"/>
                  <a:gd name="T25" fmla="*/ 2 h 17"/>
                  <a:gd name="T26" fmla="*/ 14 w 17"/>
                  <a:gd name="T27" fmla="*/ 3 h 17"/>
                  <a:gd name="T28" fmla="*/ 14 w 17"/>
                  <a:gd name="T29" fmla="*/ 4 h 17"/>
                  <a:gd name="T30" fmla="*/ 16 w 17"/>
                  <a:gd name="T31" fmla="*/ 6 h 17"/>
                  <a:gd name="T32" fmla="*/ 14 w 17"/>
                  <a:gd name="T33" fmla="*/ 8 h 17"/>
                  <a:gd name="T34" fmla="*/ 14 w 17"/>
                  <a:gd name="T35" fmla="*/ 11 h 17"/>
                  <a:gd name="T36" fmla="*/ 12 w 17"/>
                  <a:gd name="T37" fmla="*/ 13 h 17"/>
                  <a:gd name="T38" fmla="*/ 10 w 17"/>
                  <a:gd name="T39" fmla="*/ 16 h 17"/>
                  <a:gd name="T40" fmla="*/ 8 w 17"/>
                  <a:gd name="T41" fmla="*/ 16 h 17"/>
                  <a:gd name="T42" fmla="*/ 6 w 17"/>
                  <a:gd name="T43" fmla="*/ 16 h 17"/>
                  <a:gd name="T44" fmla="*/ 5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5" y="16"/>
                    </a:moveTo>
                    <a:lnTo>
                      <a:pt x="2" y="13"/>
                    </a:lnTo>
                    <a:lnTo>
                      <a:pt x="1" y="12"/>
                    </a:lnTo>
                    <a:lnTo>
                      <a:pt x="1" y="11"/>
                    </a:lnTo>
                    <a:lnTo>
                      <a:pt x="0" y="10"/>
                    </a:lnTo>
                    <a:lnTo>
                      <a:pt x="1" y="8"/>
                    </a:lnTo>
                    <a:lnTo>
                      <a:pt x="2" y="5"/>
                    </a:lnTo>
                    <a:lnTo>
                      <a:pt x="4" y="2"/>
                    </a:lnTo>
                    <a:lnTo>
                      <a:pt x="6" y="1"/>
                    </a:lnTo>
                    <a:lnTo>
                      <a:pt x="8" y="0"/>
                    </a:lnTo>
                    <a:lnTo>
                      <a:pt x="10" y="0"/>
                    </a:lnTo>
                    <a:lnTo>
                      <a:pt x="11" y="1"/>
                    </a:lnTo>
                    <a:lnTo>
                      <a:pt x="14" y="2"/>
                    </a:lnTo>
                    <a:lnTo>
                      <a:pt x="14" y="3"/>
                    </a:lnTo>
                    <a:lnTo>
                      <a:pt x="14" y="4"/>
                    </a:lnTo>
                    <a:lnTo>
                      <a:pt x="16" y="6"/>
                    </a:lnTo>
                    <a:lnTo>
                      <a:pt x="14" y="8"/>
                    </a:lnTo>
                    <a:lnTo>
                      <a:pt x="14" y="11"/>
                    </a:lnTo>
                    <a:lnTo>
                      <a:pt x="12" y="13"/>
                    </a:lnTo>
                    <a:lnTo>
                      <a:pt x="10" y="16"/>
                    </a:lnTo>
                    <a:lnTo>
                      <a:pt x="8" y="16"/>
                    </a:lnTo>
                    <a:lnTo>
                      <a:pt x="6" y="16"/>
                    </a:lnTo>
                    <a:lnTo>
                      <a:pt x="5"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16" name="Freeform 681">
                <a:extLst>
                  <a:ext uri="{FF2B5EF4-FFF2-40B4-BE49-F238E27FC236}">
                    <a16:creationId xmlns:a16="http://schemas.microsoft.com/office/drawing/2014/main" id="{C428BD12-3D2A-B05E-0E47-22164771F581}"/>
                  </a:ext>
                </a:extLst>
              </p:cNvPr>
              <p:cNvSpPr>
                <a:spLocks/>
              </p:cNvSpPr>
              <p:nvPr/>
            </p:nvSpPr>
            <p:spPr bwMode="auto">
              <a:xfrm>
                <a:off x="2322" y="3215"/>
                <a:ext cx="15" cy="16"/>
              </a:xfrm>
              <a:custGeom>
                <a:avLst/>
                <a:gdLst>
                  <a:gd name="T0" fmla="*/ 14 w 17"/>
                  <a:gd name="T1" fmla="*/ 11 h 17"/>
                  <a:gd name="T2" fmla="*/ 14 w 17"/>
                  <a:gd name="T3" fmla="*/ 7 h 17"/>
                  <a:gd name="T4" fmla="*/ 16 w 17"/>
                  <a:gd name="T5" fmla="*/ 4 h 17"/>
                  <a:gd name="T6" fmla="*/ 14 w 17"/>
                  <a:gd name="T7" fmla="*/ 2 h 17"/>
                  <a:gd name="T8" fmla="*/ 14 w 17"/>
                  <a:gd name="T9" fmla="*/ 1 h 17"/>
                  <a:gd name="T10" fmla="*/ 14 w 17"/>
                  <a:gd name="T11" fmla="*/ 0 h 17"/>
                  <a:gd name="T12" fmla="*/ 11 w 17"/>
                  <a:gd name="T13" fmla="*/ 0 h 17"/>
                  <a:gd name="T14" fmla="*/ 8 w 17"/>
                  <a:gd name="T15" fmla="*/ 1 h 17"/>
                  <a:gd name="T16" fmla="*/ 4 w 17"/>
                  <a:gd name="T17" fmla="*/ 3 h 17"/>
                  <a:gd name="T18" fmla="*/ 3 w 17"/>
                  <a:gd name="T19" fmla="*/ 6 h 17"/>
                  <a:gd name="T20" fmla="*/ 0 w 17"/>
                  <a:gd name="T21" fmla="*/ 8 h 17"/>
                  <a:gd name="T22" fmla="*/ 0 w 17"/>
                  <a:gd name="T23" fmla="*/ 11 h 17"/>
                  <a:gd name="T24" fmla="*/ 0 w 17"/>
                  <a:gd name="T25" fmla="*/ 14 h 17"/>
                  <a:gd name="T26" fmla="*/ 1 w 17"/>
                  <a:gd name="T27" fmla="*/ 16 h 17"/>
                  <a:gd name="T28" fmla="*/ 3 w 17"/>
                  <a:gd name="T29" fmla="*/ 16 h 17"/>
                  <a:gd name="T30" fmla="*/ 4 w 17"/>
                  <a:gd name="T31" fmla="*/ 16 h 17"/>
                  <a:gd name="T32" fmla="*/ 8 w 17"/>
                  <a:gd name="T33" fmla="*/ 16 h 17"/>
                  <a:gd name="T34" fmla="*/ 11 w 17"/>
                  <a:gd name="T35" fmla="*/ 13 h 17"/>
                  <a:gd name="T36" fmla="*/ 14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4" y="11"/>
                    </a:moveTo>
                    <a:lnTo>
                      <a:pt x="14" y="7"/>
                    </a:lnTo>
                    <a:lnTo>
                      <a:pt x="16" y="4"/>
                    </a:lnTo>
                    <a:lnTo>
                      <a:pt x="14" y="2"/>
                    </a:lnTo>
                    <a:lnTo>
                      <a:pt x="14" y="1"/>
                    </a:lnTo>
                    <a:lnTo>
                      <a:pt x="14" y="0"/>
                    </a:lnTo>
                    <a:lnTo>
                      <a:pt x="11" y="0"/>
                    </a:lnTo>
                    <a:lnTo>
                      <a:pt x="8" y="1"/>
                    </a:lnTo>
                    <a:lnTo>
                      <a:pt x="4" y="3"/>
                    </a:lnTo>
                    <a:lnTo>
                      <a:pt x="3" y="6"/>
                    </a:lnTo>
                    <a:lnTo>
                      <a:pt x="0" y="8"/>
                    </a:lnTo>
                    <a:lnTo>
                      <a:pt x="0" y="11"/>
                    </a:lnTo>
                    <a:lnTo>
                      <a:pt x="0" y="14"/>
                    </a:lnTo>
                    <a:lnTo>
                      <a:pt x="1" y="16"/>
                    </a:lnTo>
                    <a:lnTo>
                      <a:pt x="3" y="16"/>
                    </a:lnTo>
                    <a:lnTo>
                      <a:pt x="4" y="16"/>
                    </a:lnTo>
                    <a:lnTo>
                      <a:pt x="8" y="16"/>
                    </a:lnTo>
                    <a:lnTo>
                      <a:pt x="11" y="13"/>
                    </a:lnTo>
                    <a:lnTo>
                      <a:pt x="14"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17" name="Freeform 682">
                <a:extLst>
                  <a:ext uri="{FF2B5EF4-FFF2-40B4-BE49-F238E27FC236}">
                    <a16:creationId xmlns:a16="http://schemas.microsoft.com/office/drawing/2014/main" id="{54737B06-7CE8-805E-E2FF-830B001F8F37}"/>
                  </a:ext>
                </a:extLst>
              </p:cNvPr>
              <p:cNvSpPr>
                <a:spLocks/>
              </p:cNvSpPr>
              <p:nvPr/>
            </p:nvSpPr>
            <p:spPr bwMode="auto">
              <a:xfrm>
                <a:off x="2323" y="3217"/>
                <a:ext cx="15" cy="17"/>
              </a:xfrm>
              <a:custGeom>
                <a:avLst/>
                <a:gdLst>
                  <a:gd name="T0" fmla="*/ 13 w 17"/>
                  <a:gd name="T1" fmla="*/ 11 h 17"/>
                  <a:gd name="T2" fmla="*/ 13 w 17"/>
                  <a:gd name="T3" fmla="*/ 6 h 17"/>
                  <a:gd name="T4" fmla="*/ 16 w 17"/>
                  <a:gd name="T5" fmla="*/ 6 h 17"/>
                  <a:gd name="T6" fmla="*/ 13 w 17"/>
                  <a:gd name="T7" fmla="*/ 2 h 17"/>
                  <a:gd name="T8" fmla="*/ 13 w 17"/>
                  <a:gd name="T9" fmla="*/ 0 h 17"/>
                  <a:gd name="T10" fmla="*/ 10 w 17"/>
                  <a:gd name="T11" fmla="*/ 0 h 17"/>
                  <a:gd name="T12" fmla="*/ 8 w 17"/>
                  <a:gd name="T13" fmla="*/ 2 h 17"/>
                  <a:gd name="T14" fmla="*/ 2 w 17"/>
                  <a:gd name="T15" fmla="*/ 6 h 17"/>
                  <a:gd name="T16" fmla="*/ 0 w 17"/>
                  <a:gd name="T17" fmla="*/ 9 h 17"/>
                  <a:gd name="T18" fmla="*/ 0 w 17"/>
                  <a:gd name="T19" fmla="*/ 11 h 17"/>
                  <a:gd name="T20" fmla="*/ 0 w 17"/>
                  <a:gd name="T21" fmla="*/ 13 h 17"/>
                  <a:gd name="T22" fmla="*/ 2 w 17"/>
                  <a:gd name="T23" fmla="*/ 16 h 17"/>
                  <a:gd name="T24" fmla="*/ 5 w 17"/>
                  <a:gd name="T25" fmla="*/ 16 h 17"/>
                  <a:gd name="T26" fmla="*/ 8 w 17"/>
                  <a:gd name="T27" fmla="*/ 13 h 17"/>
                  <a:gd name="T28" fmla="*/ 13 w 17"/>
                  <a:gd name="T29" fmla="*/ 1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13" y="11"/>
                    </a:moveTo>
                    <a:lnTo>
                      <a:pt x="13" y="6"/>
                    </a:lnTo>
                    <a:lnTo>
                      <a:pt x="16" y="6"/>
                    </a:lnTo>
                    <a:lnTo>
                      <a:pt x="13" y="2"/>
                    </a:lnTo>
                    <a:lnTo>
                      <a:pt x="13" y="0"/>
                    </a:lnTo>
                    <a:lnTo>
                      <a:pt x="10" y="0"/>
                    </a:lnTo>
                    <a:lnTo>
                      <a:pt x="8" y="2"/>
                    </a:lnTo>
                    <a:lnTo>
                      <a:pt x="2" y="6"/>
                    </a:lnTo>
                    <a:lnTo>
                      <a:pt x="0" y="9"/>
                    </a:lnTo>
                    <a:lnTo>
                      <a:pt x="0" y="11"/>
                    </a:lnTo>
                    <a:lnTo>
                      <a:pt x="0" y="13"/>
                    </a:lnTo>
                    <a:lnTo>
                      <a:pt x="2" y="16"/>
                    </a:lnTo>
                    <a:lnTo>
                      <a:pt x="5" y="16"/>
                    </a:lnTo>
                    <a:lnTo>
                      <a:pt x="8" y="13"/>
                    </a:lnTo>
                    <a:lnTo>
                      <a:pt x="1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18" name="Freeform 683">
                <a:extLst>
                  <a:ext uri="{FF2B5EF4-FFF2-40B4-BE49-F238E27FC236}">
                    <a16:creationId xmlns:a16="http://schemas.microsoft.com/office/drawing/2014/main" id="{44CD8209-CDF4-03C0-E4ED-8068C7638DBD}"/>
                  </a:ext>
                </a:extLst>
              </p:cNvPr>
              <p:cNvSpPr>
                <a:spLocks/>
              </p:cNvSpPr>
              <p:nvPr/>
            </p:nvSpPr>
            <p:spPr bwMode="auto">
              <a:xfrm>
                <a:off x="2311" y="3217"/>
                <a:ext cx="15" cy="17"/>
              </a:xfrm>
              <a:custGeom>
                <a:avLst/>
                <a:gdLst>
                  <a:gd name="T0" fmla="*/ 4 w 17"/>
                  <a:gd name="T1" fmla="*/ 14 h 17"/>
                  <a:gd name="T2" fmla="*/ 1 w 17"/>
                  <a:gd name="T3" fmla="*/ 13 h 17"/>
                  <a:gd name="T4" fmla="*/ 1 w 17"/>
                  <a:gd name="T5" fmla="*/ 12 h 17"/>
                  <a:gd name="T6" fmla="*/ 0 w 17"/>
                  <a:gd name="T7" fmla="*/ 11 h 17"/>
                  <a:gd name="T8" fmla="*/ 0 w 17"/>
                  <a:gd name="T9" fmla="*/ 10 h 17"/>
                  <a:gd name="T10" fmla="*/ 0 w 17"/>
                  <a:gd name="T11" fmla="*/ 8 h 17"/>
                  <a:gd name="T12" fmla="*/ 1 w 17"/>
                  <a:gd name="T13" fmla="*/ 4 h 17"/>
                  <a:gd name="T14" fmla="*/ 3 w 17"/>
                  <a:gd name="T15" fmla="*/ 2 h 17"/>
                  <a:gd name="T16" fmla="*/ 6 w 17"/>
                  <a:gd name="T17" fmla="*/ 1 h 17"/>
                  <a:gd name="T18" fmla="*/ 8 w 17"/>
                  <a:gd name="T19" fmla="*/ 0 h 17"/>
                  <a:gd name="T20" fmla="*/ 9 w 17"/>
                  <a:gd name="T21" fmla="*/ 0 h 17"/>
                  <a:gd name="T22" fmla="*/ 9 w 17"/>
                  <a:gd name="T23" fmla="*/ 1 h 17"/>
                  <a:gd name="T24" fmla="*/ 13 w 17"/>
                  <a:gd name="T25" fmla="*/ 2 h 17"/>
                  <a:gd name="T26" fmla="*/ 14 w 17"/>
                  <a:gd name="T27" fmla="*/ 3 h 17"/>
                  <a:gd name="T28" fmla="*/ 16 w 17"/>
                  <a:gd name="T29" fmla="*/ 4 h 17"/>
                  <a:gd name="T30" fmla="*/ 16 w 17"/>
                  <a:gd name="T31" fmla="*/ 5 h 17"/>
                  <a:gd name="T32" fmla="*/ 16 w 17"/>
                  <a:gd name="T33" fmla="*/ 8 h 17"/>
                  <a:gd name="T34" fmla="*/ 13 w 17"/>
                  <a:gd name="T35" fmla="*/ 11 h 17"/>
                  <a:gd name="T36" fmla="*/ 12 w 17"/>
                  <a:gd name="T37" fmla="*/ 13 h 17"/>
                  <a:gd name="T38" fmla="*/ 9 w 17"/>
                  <a:gd name="T39" fmla="*/ 14 h 17"/>
                  <a:gd name="T40" fmla="*/ 7 w 17"/>
                  <a:gd name="T41" fmla="*/ 16 h 17"/>
                  <a:gd name="T42" fmla="*/ 6 w 17"/>
                  <a:gd name="T43" fmla="*/ 16 h 17"/>
                  <a:gd name="T44" fmla="*/ 4 w 17"/>
                  <a:gd name="T45" fmla="*/ 14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4" y="14"/>
                    </a:moveTo>
                    <a:lnTo>
                      <a:pt x="1" y="13"/>
                    </a:lnTo>
                    <a:lnTo>
                      <a:pt x="1" y="12"/>
                    </a:lnTo>
                    <a:lnTo>
                      <a:pt x="0" y="11"/>
                    </a:lnTo>
                    <a:lnTo>
                      <a:pt x="0" y="10"/>
                    </a:lnTo>
                    <a:lnTo>
                      <a:pt x="0" y="8"/>
                    </a:lnTo>
                    <a:lnTo>
                      <a:pt x="1" y="4"/>
                    </a:lnTo>
                    <a:lnTo>
                      <a:pt x="3" y="2"/>
                    </a:lnTo>
                    <a:lnTo>
                      <a:pt x="6" y="1"/>
                    </a:lnTo>
                    <a:lnTo>
                      <a:pt x="8" y="0"/>
                    </a:lnTo>
                    <a:lnTo>
                      <a:pt x="9" y="0"/>
                    </a:lnTo>
                    <a:lnTo>
                      <a:pt x="9" y="1"/>
                    </a:lnTo>
                    <a:lnTo>
                      <a:pt x="13" y="2"/>
                    </a:lnTo>
                    <a:lnTo>
                      <a:pt x="14" y="3"/>
                    </a:lnTo>
                    <a:lnTo>
                      <a:pt x="16" y="4"/>
                    </a:lnTo>
                    <a:lnTo>
                      <a:pt x="16" y="5"/>
                    </a:lnTo>
                    <a:lnTo>
                      <a:pt x="16" y="8"/>
                    </a:lnTo>
                    <a:lnTo>
                      <a:pt x="13" y="11"/>
                    </a:lnTo>
                    <a:lnTo>
                      <a:pt x="12" y="13"/>
                    </a:lnTo>
                    <a:lnTo>
                      <a:pt x="9" y="14"/>
                    </a:lnTo>
                    <a:lnTo>
                      <a:pt x="7" y="16"/>
                    </a:lnTo>
                    <a:lnTo>
                      <a:pt x="6" y="16"/>
                    </a:lnTo>
                    <a:lnTo>
                      <a:pt x="4" y="14"/>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19" name="Freeform 684">
                <a:extLst>
                  <a:ext uri="{FF2B5EF4-FFF2-40B4-BE49-F238E27FC236}">
                    <a16:creationId xmlns:a16="http://schemas.microsoft.com/office/drawing/2014/main" id="{549A4FCD-BBA8-E6BD-0FFF-3DF545397BD9}"/>
                  </a:ext>
                </a:extLst>
              </p:cNvPr>
              <p:cNvSpPr>
                <a:spLocks/>
              </p:cNvSpPr>
              <p:nvPr/>
            </p:nvSpPr>
            <p:spPr bwMode="auto">
              <a:xfrm>
                <a:off x="2314" y="3219"/>
                <a:ext cx="15" cy="16"/>
              </a:xfrm>
              <a:custGeom>
                <a:avLst/>
                <a:gdLst>
                  <a:gd name="T0" fmla="*/ 12 w 17"/>
                  <a:gd name="T1" fmla="*/ 11 h 17"/>
                  <a:gd name="T2" fmla="*/ 16 w 17"/>
                  <a:gd name="T3" fmla="*/ 7 h 17"/>
                  <a:gd name="T4" fmla="*/ 16 w 17"/>
                  <a:gd name="T5" fmla="*/ 3 h 17"/>
                  <a:gd name="T6" fmla="*/ 16 w 17"/>
                  <a:gd name="T7" fmla="*/ 2 h 17"/>
                  <a:gd name="T8" fmla="*/ 14 w 17"/>
                  <a:gd name="T9" fmla="*/ 1 h 17"/>
                  <a:gd name="T10" fmla="*/ 12 w 17"/>
                  <a:gd name="T11" fmla="*/ 0 h 17"/>
                  <a:gd name="T12" fmla="*/ 11 w 17"/>
                  <a:gd name="T13" fmla="*/ 0 h 17"/>
                  <a:gd name="T14" fmla="*/ 8 w 17"/>
                  <a:gd name="T15" fmla="*/ 1 h 17"/>
                  <a:gd name="T16" fmla="*/ 4 w 17"/>
                  <a:gd name="T17" fmla="*/ 2 h 17"/>
                  <a:gd name="T18" fmla="*/ 1 w 17"/>
                  <a:gd name="T19" fmla="*/ 6 h 17"/>
                  <a:gd name="T20" fmla="*/ 1 w 17"/>
                  <a:gd name="T21" fmla="*/ 8 h 17"/>
                  <a:gd name="T22" fmla="*/ 0 w 17"/>
                  <a:gd name="T23" fmla="*/ 11 h 17"/>
                  <a:gd name="T24" fmla="*/ 1 w 17"/>
                  <a:gd name="T25" fmla="*/ 14 h 17"/>
                  <a:gd name="T26" fmla="*/ 4 w 17"/>
                  <a:gd name="T27" fmla="*/ 16 h 17"/>
                  <a:gd name="T28" fmla="*/ 8 w 17"/>
                  <a:gd name="T29" fmla="*/ 14 h 17"/>
                  <a:gd name="T30" fmla="*/ 11 w 17"/>
                  <a:gd name="T31" fmla="*/ 13 h 17"/>
                  <a:gd name="T32" fmla="*/ 12 w 17"/>
                  <a:gd name="T33" fmla="*/ 11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12" y="11"/>
                    </a:moveTo>
                    <a:lnTo>
                      <a:pt x="16" y="7"/>
                    </a:lnTo>
                    <a:lnTo>
                      <a:pt x="16" y="3"/>
                    </a:lnTo>
                    <a:lnTo>
                      <a:pt x="16" y="2"/>
                    </a:lnTo>
                    <a:lnTo>
                      <a:pt x="14" y="1"/>
                    </a:lnTo>
                    <a:lnTo>
                      <a:pt x="12" y="0"/>
                    </a:lnTo>
                    <a:lnTo>
                      <a:pt x="11" y="0"/>
                    </a:lnTo>
                    <a:lnTo>
                      <a:pt x="8" y="1"/>
                    </a:lnTo>
                    <a:lnTo>
                      <a:pt x="4" y="2"/>
                    </a:lnTo>
                    <a:lnTo>
                      <a:pt x="1" y="6"/>
                    </a:lnTo>
                    <a:lnTo>
                      <a:pt x="1" y="8"/>
                    </a:lnTo>
                    <a:lnTo>
                      <a:pt x="0" y="11"/>
                    </a:lnTo>
                    <a:lnTo>
                      <a:pt x="1" y="14"/>
                    </a:lnTo>
                    <a:lnTo>
                      <a:pt x="4" y="16"/>
                    </a:lnTo>
                    <a:lnTo>
                      <a:pt x="8" y="14"/>
                    </a:lnTo>
                    <a:lnTo>
                      <a:pt x="11" y="13"/>
                    </a:lnTo>
                    <a:lnTo>
                      <a:pt x="12"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20" name="Freeform 685">
                <a:extLst>
                  <a:ext uri="{FF2B5EF4-FFF2-40B4-BE49-F238E27FC236}">
                    <a16:creationId xmlns:a16="http://schemas.microsoft.com/office/drawing/2014/main" id="{C1B8EA19-30F8-FC1B-9D01-AE230BBB83CB}"/>
                  </a:ext>
                </a:extLst>
              </p:cNvPr>
              <p:cNvSpPr>
                <a:spLocks/>
              </p:cNvSpPr>
              <p:nvPr/>
            </p:nvSpPr>
            <p:spPr bwMode="auto">
              <a:xfrm>
                <a:off x="2314" y="3222"/>
                <a:ext cx="16" cy="16"/>
              </a:xfrm>
              <a:custGeom>
                <a:avLst/>
                <a:gdLst>
                  <a:gd name="T0" fmla="*/ 13 w 17"/>
                  <a:gd name="T1" fmla="*/ 11 h 17"/>
                  <a:gd name="T2" fmla="*/ 16 w 17"/>
                  <a:gd name="T3" fmla="*/ 6 h 17"/>
                  <a:gd name="T4" fmla="*/ 16 w 17"/>
                  <a:gd name="T5" fmla="*/ 4 h 17"/>
                  <a:gd name="T6" fmla="*/ 16 w 17"/>
                  <a:gd name="T7" fmla="*/ 2 h 17"/>
                  <a:gd name="T8" fmla="*/ 13 w 17"/>
                  <a:gd name="T9" fmla="*/ 0 h 17"/>
                  <a:gd name="T10" fmla="*/ 10 w 17"/>
                  <a:gd name="T11" fmla="*/ 0 h 17"/>
                  <a:gd name="T12" fmla="*/ 8 w 17"/>
                  <a:gd name="T13" fmla="*/ 2 h 17"/>
                  <a:gd name="T14" fmla="*/ 2 w 17"/>
                  <a:gd name="T15" fmla="*/ 6 h 17"/>
                  <a:gd name="T16" fmla="*/ 2 w 17"/>
                  <a:gd name="T17" fmla="*/ 9 h 17"/>
                  <a:gd name="T18" fmla="*/ 0 w 17"/>
                  <a:gd name="T19" fmla="*/ 11 h 17"/>
                  <a:gd name="T20" fmla="*/ 2 w 17"/>
                  <a:gd name="T21" fmla="*/ 13 h 17"/>
                  <a:gd name="T22" fmla="*/ 2 w 17"/>
                  <a:gd name="T23" fmla="*/ 16 h 17"/>
                  <a:gd name="T24" fmla="*/ 5 w 17"/>
                  <a:gd name="T25" fmla="*/ 16 h 17"/>
                  <a:gd name="T26" fmla="*/ 8 w 17"/>
                  <a:gd name="T27" fmla="*/ 13 h 17"/>
                  <a:gd name="T28" fmla="*/ 13 w 17"/>
                  <a:gd name="T29" fmla="*/ 1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13" y="11"/>
                    </a:moveTo>
                    <a:lnTo>
                      <a:pt x="16" y="6"/>
                    </a:lnTo>
                    <a:lnTo>
                      <a:pt x="16" y="4"/>
                    </a:lnTo>
                    <a:lnTo>
                      <a:pt x="16" y="2"/>
                    </a:lnTo>
                    <a:lnTo>
                      <a:pt x="13" y="0"/>
                    </a:lnTo>
                    <a:lnTo>
                      <a:pt x="10" y="0"/>
                    </a:lnTo>
                    <a:lnTo>
                      <a:pt x="8" y="2"/>
                    </a:lnTo>
                    <a:lnTo>
                      <a:pt x="2" y="6"/>
                    </a:lnTo>
                    <a:lnTo>
                      <a:pt x="2" y="9"/>
                    </a:lnTo>
                    <a:lnTo>
                      <a:pt x="0" y="11"/>
                    </a:lnTo>
                    <a:lnTo>
                      <a:pt x="2" y="13"/>
                    </a:lnTo>
                    <a:lnTo>
                      <a:pt x="2" y="16"/>
                    </a:lnTo>
                    <a:lnTo>
                      <a:pt x="5" y="16"/>
                    </a:lnTo>
                    <a:lnTo>
                      <a:pt x="8" y="13"/>
                    </a:lnTo>
                    <a:lnTo>
                      <a:pt x="1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21" name="Freeform 686">
                <a:extLst>
                  <a:ext uri="{FF2B5EF4-FFF2-40B4-BE49-F238E27FC236}">
                    <a16:creationId xmlns:a16="http://schemas.microsoft.com/office/drawing/2014/main" id="{8A43CCBC-11BA-5224-AFCE-2870936E8A03}"/>
                  </a:ext>
                </a:extLst>
              </p:cNvPr>
              <p:cNvSpPr>
                <a:spLocks/>
              </p:cNvSpPr>
              <p:nvPr/>
            </p:nvSpPr>
            <p:spPr bwMode="auto">
              <a:xfrm>
                <a:off x="2323" y="3216"/>
                <a:ext cx="15" cy="16"/>
              </a:xfrm>
              <a:custGeom>
                <a:avLst/>
                <a:gdLst>
                  <a:gd name="T0" fmla="*/ 6 w 17"/>
                  <a:gd name="T1" fmla="*/ 16 h 17"/>
                  <a:gd name="T2" fmla="*/ 1 w 17"/>
                  <a:gd name="T3" fmla="*/ 13 h 17"/>
                  <a:gd name="T4" fmla="*/ 1 w 17"/>
                  <a:gd name="T5" fmla="*/ 12 h 17"/>
                  <a:gd name="T6" fmla="*/ 0 w 17"/>
                  <a:gd name="T7" fmla="*/ 12 h 17"/>
                  <a:gd name="T8" fmla="*/ 0 w 17"/>
                  <a:gd name="T9" fmla="*/ 10 h 17"/>
                  <a:gd name="T10" fmla="*/ 0 w 17"/>
                  <a:gd name="T11" fmla="*/ 8 h 17"/>
                  <a:gd name="T12" fmla="*/ 1 w 17"/>
                  <a:gd name="T13" fmla="*/ 4 h 17"/>
                  <a:gd name="T14" fmla="*/ 4 w 17"/>
                  <a:gd name="T15" fmla="*/ 1 h 17"/>
                  <a:gd name="T16" fmla="*/ 6 w 17"/>
                  <a:gd name="T17" fmla="*/ 0 h 17"/>
                  <a:gd name="T18" fmla="*/ 8 w 17"/>
                  <a:gd name="T19" fmla="*/ 0 h 17"/>
                  <a:gd name="T20" fmla="*/ 9 w 17"/>
                  <a:gd name="T21" fmla="*/ 0 h 17"/>
                  <a:gd name="T22" fmla="*/ 11 w 17"/>
                  <a:gd name="T23" fmla="*/ 0 h 17"/>
                  <a:gd name="T24" fmla="*/ 14 w 17"/>
                  <a:gd name="T25" fmla="*/ 1 h 17"/>
                  <a:gd name="T26" fmla="*/ 16 w 17"/>
                  <a:gd name="T27" fmla="*/ 2 h 17"/>
                  <a:gd name="T28" fmla="*/ 16 w 17"/>
                  <a:gd name="T29" fmla="*/ 3 h 17"/>
                  <a:gd name="T30" fmla="*/ 16 w 17"/>
                  <a:gd name="T31" fmla="*/ 5 h 17"/>
                  <a:gd name="T32" fmla="*/ 16 w 17"/>
                  <a:gd name="T33" fmla="*/ 8 h 17"/>
                  <a:gd name="T34" fmla="*/ 14 w 17"/>
                  <a:gd name="T35" fmla="*/ 11 h 17"/>
                  <a:gd name="T36" fmla="*/ 12 w 17"/>
                  <a:gd name="T37" fmla="*/ 13 h 17"/>
                  <a:gd name="T38" fmla="*/ 9 w 17"/>
                  <a:gd name="T39" fmla="*/ 16 h 17"/>
                  <a:gd name="T40" fmla="*/ 8 w 17"/>
                  <a:gd name="T41" fmla="*/ 16 h 17"/>
                  <a:gd name="T42" fmla="*/ 7 w 17"/>
                  <a:gd name="T43" fmla="*/ 16 h 17"/>
                  <a:gd name="T44" fmla="*/ 6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6" y="16"/>
                    </a:moveTo>
                    <a:lnTo>
                      <a:pt x="1" y="13"/>
                    </a:lnTo>
                    <a:lnTo>
                      <a:pt x="1" y="12"/>
                    </a:lnTo>
                    <a:lnTo>
                      <a:pt x="0" y="12"/>
                    </a:lnTo>
                    <a:lnTo>
                      <a:pt x="0" y="10"/>
                    </a:lnTo>
                    <a:lnTo>
                      <a:pt x="0" y="8"/>
                    </a:lnTo>
                    <a:lnTo>
                      <a:pt x="1" y="4"/>
                    </a:lnTo>
                    <a:lnTo>
                      <a:pt x="4" y="1"/>
                    </a:lnTo>
                    <a:lnTo>
                      <a:pt x="6" y="0"/>
                    </a:lnTo>
                    <a:lnTo>
                      <a:pt x="8" y="0"/>
                    </a:lnTo>
                    <a:lnTo>
                      <a:pt x="9" y="0"/>
                    </a:lnTo>
                    <a:lnTo>
                      <a:pt x="11" y="0"/>
                    </a:lnTo>
                    <a:lnTo>
                      <a:pt x="14" y="1"/>
                    </a:lnTo>
                    <a:lnTo>
                      <a:pt x="16" y="2"/>
                    </a:lnTo>
                    <a:lnTo>
                      <a:pt x="16" y="3"/>
                    </a:lnTo>
                    <a:lnTo>
                      <a:pt x="16" y="5"/>
                    </a:lnTo>
                    <a:lnTo>
                      <a:pt x="16" y="8"/>
                    </a:lnTo>
                    <a:lnTo>
                      <a:pt x="14" y="11"/>
                    </a:lnTo>
                    <a:lnTo>
                      <a:pt x="12" y="13"/>
                    </a:lnTo>
                    <a:lnTo>
                      <a:pt x="9" y="16"/>
                    </a:lnTo>
                    <a:lnTo>
                      <a:pt x="8" y="16"/>
                    </a:lnTo>
                    <a:lnTo>
                      <a:pt x="7" y="16"/>
                    </a:lnTo>
                    <a:lnTo>
                      <a:pt x="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22" name="Freeform 687">
                <a:extLst>
                  <a:ext uri="{FF2B5EF4-FFF2-40B4-BE49-F238E27FC236}">
                    <a16:creationId xmlns:a16="http://schemas.microsoft.com/office/drawing/2014/main" id="{F765449D-1AF4-C752-9BD3-208F40334618}"/>
                  </a:ext>
                </a:extLst>
              </p:cNvPr>
              <p:cNvSpPr>
                <a:spLocks/>
              </p:cNvSpPr>
              <p:nvPr/>
            </p:nvSpPr>
            <p:spPr bwMode="auto">
              <a:xfrm>
                <a:off x="2325" y="3217"/>
                <a:ext cx="16" cy="17"/>
              </a:xfrm>
              <a:custGeom>
                <a:avLst/>
                <a:gdLst>
                  <a:gd name="T0" fmla="*/ 14 w 17"/>
                  <a:gd name="T1" fmla="*/ 11 h 17"/>
                  <a:gd name="T2" fmla="*/ 16 w 17"/>
                  <a:gd name="T3" fmla="*/ 7 h 17"/>
                  <a:gd name="T4" fmla="*/ 16 w 17"/>
                  <a:gd name="T5" fmla="*/ 4 h 17"/>
                  <a:gd name="T6" fmla="*/ 16 w 17"/>
                  <a:gd name="T7" fmla="*/ 2 h 17"/>
                  <a:gd name="T8" fmla="*/ 16 w 17"/>
                  <a:gd name="T9" fmla="*/ 1 h 17"/>
                  <a:gd name="T10" fmla="*/ 14 w 17"/>
                  <a:gd name="T11" fmla="*/ 0 h 17"/>
                  <a:gd name="T12" fmla="*/ 10 w 17"/>
                  <a:gd name="T13" fmla="*/ 0 h 17"/>
                  <a:gd name="T14" fmla="*/ 7 w 17"/>
                  <a:gd name="T15" fmla="*/ 1 h 17"/>
                  <a:gd name="T16" fmla="*/ 5 w 17"/>
                  <a:gd name="T17" fmla="*/ 3 h 17"/>
                  <a:gd name="T18" fmla="*/ 1 w 17"/>
                  <a:gd name="T19" fmla="*/ 6 h 17"/>
                  <a:gd name="T20" fmla="*/ 0 w 17"/>
                  <a:gd name="T21" fmla="*/ 8 h 17"/>
                  <a:gd name="T22" fmla="*/ 0 w 17"/>
                  <a:gd name="T23" fmla="*/ 12 h 17"/>
                  <a:gd name="T24" fmla="*/ 0 w 17"/>
                  <a:gd name="T25" fmla="*/ 14 h 17"/>
                  <a:gd name="T26" fmla="*/ 0 w 17"/>
                  <a:gd name="T27" fmla="*/ 16 h 17"/>
                  <a:gd name="T28" fmla="*/ 1 w 17"/>
                  <a:gd name="T29" fmla="*/ 16 h 17"/>
                  <a:gd name="T30" fmla="*/ 5 w 17"/>
                  <a:gd name="T31" fmla="*/ 16 h 17"/>
                  <a:gd name="T32" fmla="*/ 7 w 17"/>
                  <a:gd name="T33" fmla="*/ 16 h 17"/>
                  <a:gd name="T34" fmla="*/ 10 w 17"/>
                  <a:gd name="T35" fmla="*/ 13 h 17"/>
                  <a:gd name="T36" fmla="*/ 14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4" y="11"/>
                    </a:moveTo>
                    <a:lnTo>
                      <a:pt x="16" y="7"/>
                    </a:lnTo>
                    <a:lnTo>
                      <a:pt x="16" y="4"/>
                    </a:lnTo>
                    <a:lnTo>
                      <a:pt x="16" y="2"/>
                    </a:lnTo>
                    <a:lnTo>
                      <a:pt x="16" y="1"/>
                    </a:lnTo>
                    <a:lnTo>
                      <a:pt x="14" y="0"/>
                    </a:lnTo>
                    <a:lnTo>
                      <a:pt x="10" y="0"/>
                    </a:lnTo>
                    <a:lnTo>
                      <a:pt x="7" y="1"/>
                    </a:lnTo>
                    <a:lnTo>
                      <a:pt x="5" y="3"/>
                    </a:lnTo>
                    <a:lnTo>
                      <a:pt x="1" y="6"/>
                    </a:lnTo>
                    <a:lnTo>
                      <a:pt x="0" y="8"/>
                    </a:lnTo>
                    <a:lnTo>
                      <a:pt x="0" y="12"/>
                    </a:lnTo>
                    <a:lnTo>
                      <a:pt x="0" y="14"/>
                    </a:lnTo>
                    <a:lnTo>
                      <a:pt x="0" y="16"/>
                    </a:lnTo>
                    <a:lnTo>
                      <a:pt x="1" y="16"/>
                    </a:lnTo>
                    <a:lnTo>
                      <a:pt x="5" y="16"/>
                    </a:lnTo>
                    <a:lnTo>
                      <a:pt x="7" y="16"/>
                    </a:lnTo>
                    <a:lnTo>
                      <a:pt x="10" y="13"/>
                    </a:lnTo>
                    <a:lnTo>
                      <a:pt x="14"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23" name="Freeform 688">
                <a:extLst>
                  <a:ext uri="{FF2B5EF4-FFF2-40B4-BE49-F238E27FC236}">
                    <a16:creationId xmlns:a16="http://schemas.microsoft.com/office/drawing/2014/main" id="{BBCAD038-5C3E-CF0B-5B67-B16EC6F5731F}"/>
                  </a:ext>
                </a:extLst>
              </p:cNvPr>
              <p:cNvSpPr>
                <a:spLocks/>
              </p:cNvSpPr>
              <p:nvPr/>
            </p:nvSpPr>
            <p:spPr bwMode="auto">
              <a:xfrm>
                <a:off x="2314" y="3220"/>
                <a:ext cx="16" cy="16"/>
              </a:xfrm>
              <a:custGeom>
                <a:avLst/>
                <a:gdLst>
                  <a:gd name="T0" fmla="*/ 6 w 17"/>
                  <a:gd name="T1" fmla="*/ 14 h 17"/>
                  <a:gd name="T2" fmla="*/ 2 w 17"/>
                  <a:gd name="T3" fmla="*/ 13 h 17"/>
                  <a:gd name="T4" fmla="*/ 1 w 17"/>
                  <a:gd name="T5" fmla="*/ 12 h 17"/>
                  <a:gd name="T6" fmla="*/ 0 w 17"/>
                  <a:gd name="T7" fmla="*/ 11 h 17"/>
                  <a:gd name="T8" fmla="*/ 0 w 17"/>
                  <a:gd name="T9" fmla="*/ 10 h 17"/>
                  <a:gd name="T10" fmla="*/ 0 w 17"/>
                  <a:gd name="T11" fmla="*/ 8 h 17"/>
                  <a:gd name="T12" fmla="*/ 2 w 17"/>
                  <a:gd name="T13" fmla="*/ 5 h 17"/>
                  <a:gd name="T14" fmla="*/ 3 w 17"/>
                  <a:gd name="T15" fmla="*/ 2 h 17"/>
                  <a:gd name="T16" fmla="*/ 7 w 17"/>
                  <a:gd name="T17" fmla="*/ 1 h 17"/>
                  <a:gd name="T18" fmla="*/ 8 w 17"/>
                  <a:gd name="T19" fmla="*/ 0 h 17"/>
                  <a:gd name="T20" fmla="*/ 9 w 17"/>
                  <a:gd name="T21" fmla="*/ 0 h 17"/>
                  <a:gd name="T22" fmla="*/ 11 w 17"/>
                  <a:gd name="T23" fmla="*/ 1 h 17"/>
                  <a:gd name="T24" fmla="*/ 14 w 17"/>
                  <a:gd name="T25" fmla="*/ 2 h 17"/>
                  <a:gd name="T26" fmla="*/ 14 w 17"/>
                  <a:gd name="T27" fmla="*/ 3 h 17"/>
                  <a:gd name="T28" fmla="*/ 16 w 17"/>
                  <a:gd name="T29" fmla="*/ 4 h 17"/>
                  <a:gd name="T30" fmla="*/ 16 w 17"/>
                  <a:gd name="T31" fmla="*/ 6 h 17"/>
                  <a:gd name="T32" fmla="*/ 16 w 17"/>
                  <a:gd name="T33" fmla="*/ 8 h 17"/>
                  <a:gd name="T34" fmla="*/ 14 w 17"/>
                  <a:gd name="T35" fmla="*/ 11 h 17"/>
                  <a:gd name="T36" fmla="*/ 12 w 17"/>
                  <a:gd name="T37" fmla="*/ 13 h 17"/>
                  <a:gd name="T38" fmla="*/ 11 w 17"/>
                  <a:gd name="T39" fmla="*/ 14 h 17"/>
                  <a:gd name="T40" fmla="*/ 7 w 17"/>
                  <a:gd name="T41" fmla="*/ 16 h 17"/>
                  <a:gd name="T42" fmla="*/ 6 w 17"/>
                  <a:gd name="T43" fmla="*/ 14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6" y="14"/>
                    </a:moveTo>
                    <a:lnTo>
                      <a:pt x="2" y="13"/>
                    </a:lnTo>
                    <a:lnTo>
                      <a:pt x="1" y="12"/>
                    </a:lnTo>
                    <a:lnTo>
                      <a:pt x="0" y="11"/>
                    </a:lnTo>
                    <a:lnTo>
                      <a:pt x="0" y="10"/>
                    </a:lnTo>
                    <a:lnTo>
                      <a:pt x="0" y="8"/>
                    </a:lnTo>
                    <a:lnTo>
                      <a:pt x="2" y="5"/>
                    </a:lnTo>
                    <a:lnTo>
                      <a:pt x="3" y="2"/>
                    </a:lnTo>
                    <a:lnTo>
                      <a:pt x="7" y="1"/>
                    </a:lnTo>
                    <a:lnTo>
                      <a:pt x="8" y="0"/>
                    </a:lnTo>
                    <a:lnTo>
                      <a:pt x="9" y="0"/>
                    </a:lnTo>
                    <a:lnTo>
                      <a:pt x="11" y="1"/>
                    </a:lnTo>
                    <a:lnTo>
                      <a:pt x="14" y="2"/>
                    </a:lnTo>
                    <a:lnTo>
                      <a:pt x="14" y="3"/>
                    </a:lnTo>
                    <a:lnTo>
                      <a:pt x="16" y="4"/>
                    </a:lnTo>
                    <a:lnTo>
                      <a:pt x="16" y="6"/>
                    </a:lnTo>
                    <a:lnTo>
                      <a:pt x="16" y="8"/>
                    </a:lnTo>
                    <a:lnTo>
                      <a:pt x="14" y="11"/>
                    </a:lnTo>
                    <a:lnTo>
                      <a:pt x="12" y="13"/>
                    </a:lnTo>
                    <a:lnTo>
                      <a:pt x="11" y="14"/>
                    </a:lnTo>
                    <a:lnTo>
                      <a:pt x="7" y="16"/>
                    </a:lnTo>
                    <a:lnTo>
                      <a:pt x="6" y="14"/>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24" name="Freeform 689">
                <a:extLst>
                  <a:ext uri="{FF2B5EF4-FFF2-40B4-BE49-F238E27FC236}">
                    <a16:creationId xmlns:a16="http://schemas.microsoft.com/office/drawing/2014/main" id="{BAF43A81-FC12-0E08-89A5-BFE5150E8207}"/>
                  </a:ext>
                </a:extLst>
              </p:cNvPr>
              <p:cNvSpPr>
                <a:spLocks/>
              </p:cNvSpPr>
              <p:nvPr/>
            </p:nvSpPr>
            <p:spPr bwMode="auto">
              <a:xfrm>
                <a:off x="2316" y="3222"/>
                <a:ext cx="16" cy="16"/>
              </a:xfrm>
              <a:custGeom>
                <a:avLst/>
                <a:gdLst>
                  <a:gd name="T0" fmla="*/ 14 w 17"/>
                  <a:gd name="T1" fmla="*/ 11 h 17"/>
                  <a:gd name="T2" fmla="*/ 16 w 17"/>
                  <a:gd name="T3" fmla="*/ 7 h 17"/>
                  <a:gd name="T4" fmla="*/ 16 w 17"/>
                  <a:gd name="T5" fmla="*/ 4 h 17"/>
                  <a:gd name="T6" fmla="*/ 16 w 17"/>
                  <a:gd name="T7" fmla="*/ 2 h 17"/>
                  <a:gd name="T8" fmla="*/ 14 w 17"/>
                  <a:gd name="T9" fmla="*/ 1 h 17"/>
                  <a:gd name="T10" fmla="*/ 14 w 17"/>
                  <a:gd name="T11" fmla="*/ 0 h 17"/>
                  <a:gd name="T12" fmla="*/ 11 w 17"/>
                  <a:gd name="T13" fmla="*/ 0 h 17"/>
                  <a:gd name="T14" fmla="*/ 9 w 17"/>
                  <a:gd name="T15" fmla="*/ 1 h 17"/>
                  <a:gd name="T16" fmla="*/ 4 w 17"/>
                  <a:gd name="T17" fmla="*/ 3 h 17"/>
                  <a:gd name="T18" fmla="*/ 3 w 17"/>
                  <a:gd name="T19" fmla="*/ 6 h 17"/>
                  <a:gd name="T20" fmla="*/ 1 w 17"/>
                  <a:gd name="T21" fmla="*/ 8 h 17"/>
                  <a:gd name="T22" fmla="*/ 0 w 17"/>
                  <a:gd name="T23" fmla="*/ 11 h 17"/>
                  <a:gd name="T24" fmla="*/ 1 w 17"/>
                  <a:gd name="T25" fmla="*/ 14 h 17"/>
                  <a:gd name="T26" fmla="*/ 3 w 17"/>
                  <a:gd name="T27" fmla="*/ 14 h 17"/>
                  <a:gd name="T28" fmla="*/ 4 w 17"/>
                  <a:gd name="T29" fmla="*/ 16 h 17"/>
                  <a:gd name="T30" fmla="*/ 9 w 17"/>
                  <a:gd name="T31" fmla="*/ 14 h 17"/>
                  <a:gd name="T32" fmla="*/ 11 w 17"/>
                  <a:gd name="T33" fmla="*/ 13 h 17"/>
                  <a:gd name="T34" fmla="*/ 14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4" y="11"/>
                    </a:moveTo>
                    <a:lnTo>
                      <a:pt x="16" y="7"/>
                    </a:lnTo>
                    <a:lnTo>
                      <a:pt x="16" y="4"/>
                    </a:lnTo>
                    <a:lnTo>
                      <a:pt x="16" y="2"/>
                    </a:lnTo>
                    <a:lnTo>
                      <a:pt x="14" y="1"/>
                    </a:lnTo>
                    <a:lnTo>
                      <a:pt x="14" y="0"/>
                    </a:lnTo>
                    <a:lnTo>
                      <a:pt x="11" y="0"/>
                    </a:lnTo>
                    <a:lnTo>
                      <a:pt x="9" y="1"/>
                    </a:lnTo>
                    <a:lnTo>
                      <a:pt x="4" y="3"/>
                    </a:lnTo>
                    <a:lnTo>
                      <a:pt x="3" y="6"/>
                    </a:lnTo>
                    <a:lnTo>
                      <a:pt x="1" y="8"/>
                    </a:lnTo>
                    <a:lnTo>
                      <a:pt x="0" y="11"/>
                    </a:lnTo>
                    <a:lnTo>
                      <a:pt x="1" y="14"/>
                    </a:lnTo>
                    <a:lnTo>
                      <a:pt x="3" y="14"/>
                    </a:lnTo>
                    <a:lnTo>
                      <a:pt x="4" y="16"/>
                    </a:lnTo>
                    <a:lnTo>
                      <a:pt x="9" y="14"/>
                    </a:lnTo>
                    <a:lnTo>
                      <a:pt x="11" y="13"/>
                    </a:lnTo>
                    <a:lnTo>
                      <a:pt x="14"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25" name="Freeform 690">
                <a:extLst>
                  <a:ext uri="{FF2B5EF4-FFF2-40B4-BE49-F238E27FC236}">
                    <a16:creationId xmlns:a16="http://schemas.microsoft.com/office/drawing/2014/main" id="{0D403BE6-E629-D416-38D6-234AA2F829F6}"/>
                  </a:ext>
                </a:extLst>
              </p:cNvPr>
              <p:cNvSpPr>
                <a:spLocks/>
              </p:cNvSpPr>
              <p:nvPr/>
            </p:nvSpPr>
            <p:spPr bwMode="auto">
              <a:xfrm>
                <a:off x="2388" y="3172"/>
                <a:ext cx="15" cy="16"/>
              </a:xfrm>
              <a:custGeom>
                <a:avLst/>
                <a:gdLst>
                  <a:gd name="T0" fmla="*/ 6 w 17"/>
                  <a:gd name="T1" fmla="*/ 16 h 17"/>
                  <a:gd name="T2" fmla="*/ 2 w 17"/>
                  <a:gd name="T3" fmla="*/ 13 h 17"/>
                  <a:gd name="T4" fmla="*/ 1 w 17"/>
                  <a:gd name="T5" fmla="*/ 13 h 17"/>
                  <a:gd name="T6" fmla="*/ 0 w 17"/>
                  <a:gd name="T7" fmla="*/ 12 h 17"/>
                  <a:gd name="T8" fmla="*/ 0 w 17"/>
                  <a:gd name="T9" fmla="*/ 9 h 17"/>
                  <a:gd name="T10" fmla="*/ 0 w 17"/>
                  <a:gd name="T11" fmla="*/ 7 h 17"/>
                  <a:gd name="T12" fmla="*/ 2 w 17"/>
                  <a:gd name="T13" fmla="*/ 5 h 17"/>
                  <a:gd name="T14" fmla="*/ 3 w 17"/>
                  <a:gd name="T15" fmla="*/ 3 h 17"/>
                  <a:gd name="T16" fmla="*/ 6 w 17"/>
                  <a:gd name="T17" fmla="*/ 1 h 17"/>
                  <a:gd name="T18" fmla="*/ 8 w 17"/>
                  <a:gd name="T19" fmla="*/ 0 h 17"/>
                  <a:gd name="T20" fmla="*/ 9 w 17"/>
                  <a:gd name="T21" fmla="*/ 0 h 17"/>
                  <a:gd name="T22" fmla="*/ 13 w 17"/>
                  <a:gd name="T23" fmla="*/ 3 h 17"/>
                  <a:gd name="T24" fmla="*/ 14 w 17"/>
                  <a:gd name="T25" fmla="*/ 3 h 17"/>
                  <a:gd name="T26" fmla="*/ 16 w 17"/>
                  <a:gd name="T27" fmla="*/ 6 h 17"/>
                  <a:gd name="T28" fmla="*/ 14 w 17"/>
                  <a:gd name="T29" fmla="*/ 8 h 17"/>
                  <a:gd name="T30" fmla="*/ 13 w 17"/>
                  <a:gd name="T31" fmla="*/ 10 h 17"/>
                  <a:gd name="T32" fmla="*/ 12 w 17"/>
                  <a:gd name="T33" fmla="*/ 13 h 17"/>
                  <a:gd name="T34" fmla="*/ 9 w 17"/>
                  <a:gd name="T35" fmla="*/ 14 h 17"/>
                  <a:gd name="T36" fmla="*/ 7 w 17"/>
                  <a:gd name="T37" fmla="*/ 16 h 17"/>
                  <a:gd name="T38" fmla="*/ 6 w 17"/>
                  <a:gd name="T39" fmla="*/ 16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6" y="16"/>
                    </a:moveTo>
                    <a:lnTo>
                      <a:pt x="2" y="13"/>
                    </a:lnTo>
                    <a:lnTo>
                      <a:pt x="1" y="13"/>
                    </a:lnTo>
                    <a:lnTo>
                      <a:pt x="0" y="12"/>
                    </a:lnTo>
                    <a:lnTo>
                      <a:pt x="0" y="9"/>
                    </a:lnTo>
                    <a:lnTo>
                      <a:pt x="0" y="7"/>
                    </a:lnTo>
                    <a:lnTo>
                      <a:pt x="2" y="5"/>
                    </a:lnTo>
                    <a:lnTo>
                      <a:pt x="3" y="3"/>
                    </a:lnTo>
                    <a:lnTo>
                      <a:pt x="6" y="1"/>
                    </a:lnTo>
                    <a:lnTo>
                      <a:pt x="8" y="0"/>
                    </a:lnTo>
                    <a:lnTo>
                      <a:pt x="9" y="0"/>
                    </a:lnTo>
                    <a:lnTo>
                      <a:pt x="13" y="3"/>
                    </a:lnTo>
                    <a:lnTo>
                      <a:pt x="14" y="3"/>
                    </a:lnTo>
                    <a:lnTo>
                      <a:pt x="16" y="6"/>
                    </a:lnTo>
                    <a:lnTo>
                      <a:pt x="14" y="8"/>
                    </a:lnTo>
                    <a:lnTo>
                      <a:pt x="13" y="10"/>
                    </a:lnTo>
                    <a:lnTo>
                      <a:pt x="12" y="13"/>
                    </a:lnTo>
                    <a:lnTo>
                      <a:pt x="9" y="14"/>
                    </a:lnTo>
                    <a:lnTo>
                      <a:pt x="7" y="16"/>
                    </a:lnTo>
                    <a:lnTo>
                      <a:pt x="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26" name="Freeform 691">
                <a:extLst>
                  <a:ext uri="{FF2B5EF4-FFF2-40B4-BE49-F238E27FC236}">
                    <a16:creationId xmlns:a16="http://schemas.microsoft.com/office/drawing/2014/main" id="{B5234B35-8886-A22E-94B5-AE6C56FD118D}"/>
                  </a:ext>
                </a:extLst>
              </p:cNvPr>
              <p:cNvSpPr>
                <a:spLocks/>
              </p:cNvSpPr>
              <p:nvPr/>
            </p:nvSpPr>
            <p:spPr bwMode="auto">
              <a:xfrm>
                <a:off x="2391" y="3174"/>
                <a:ext cx="15" cy="16"/>
              </a:xfrm>
              <a:custGeom>
                <a:avLst/>
                <a:gdLst>
                  <a:gd name="T0" fmla="*/ 12 w 17"/>
                  <a:gd name="T1" fmla="*/ 9 h 17"/>
                  <a:gd name="T2" fmla="*/ 14 w 17"/>
                  <a:gd name="T3" fmla="*/ 7 h 17"/>
                  <a:gd name="T4" fmla="*/ 16 w 17"/>
                  <a:gd name="T5" fmla="*/ 4 h 17"/>
                  <a:gd name="T6" fmla="*/ 14 w 17"/>
                  <a:gd name="T7" fmla="*/ 1 h 17"/>
                  <a:gd name="T8" fmla="*/ 12 w 17"/>
                  <a:gd name="T9" fmla="*/ 1 h 17"/>
                  <a:gd name="T10" fmla="*/ 11 w 17"/>
                  <a:gd name="T11" fmla="*/ 0 h 17"/>
                  <a:gd name="T12" fmla="*/ 8 w 17"/>
                  <a:gd name="T13" fmla="*/ 1 h 17"/>
                  <a:gd name="T14" fmla="*/ 4 w 17"/>
                  <a:gd name="T15" fmla="*/ 2 h 17"/>
                  <a:gd name="T16" fmla="*/ 3 w 17"/>
                  <a:gd name="T17" fmla="*/ 4 h 17"/>
                  <a:gd name="T18" fmla="*/ 0 w 17"/>
                  <a:gd name="T19" fmla="*/ 8 h 17"/>
                  <a:gd name="T20" fmla="*/ 0 w 17"/>
                  <a:gd name="T21" fmla="*/ 12 h 17"/>
                  <a:gd name="T22" fmla="*/ 0 w 17"/>
                  <a:gd name="T23" fmla="*/ 13 h 17"/>
                  <a:gd name="T24" fmla="*/ 1 w 17"/>
                  <a:gd name="T25" fmla="*/ 14 h 17"/>
                  <a:gd name="T26" fmla="*/ 3 w 17"/>
                  <a:gd name="T27" fmla="*/ 16 h 17"/>
                  <a:gd name="T28" fmla="*/ 4 w 17"/>
                  <a:gd name="T29" fmla="*/ 16 h 17"/>
                  <a:gd name="T30" fmla="*/ 8 w 17"/>
                  <a:gd name="T31" fmla="*/ 14 h 17"/>
                  <a:gd name="T32" fmla="*/ 11 w 17"/>
                  <a:gd name="T33" fmla="*/ 13 h 17"/>
                  <a:gd name="T34" fmla="*/ 12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2" y="9"/>
                    </a:moveTo>
                    <a:lnTo>
                      <a:pt x="14" y="7"/>
                    </a:lnTo>
                    <a:lnTo>
                      <a:pt x="16" y="4"/>
                    </a:lnTo>
                    <a:lnTo>
                      <a:pt x="14" y="1"/>
                    </a:lnTo>
                    <a:lnTo>
                      <a:pt x="12" y="1"/>
                    </a:lnTo>
                    <a:lnTo>
                      <a:pt x="11" y="0"/>
                    </a:lnTo>
                    <a:lnTo>
                      <a:pt x="8" y="1"/>
                    </a:lnTo>
                    <a:lnTo>
                      <a:pt x="4" y="2"/>
                    </a:lnTo>
                    <a:lnTo>
                      <a:pt x="3" y="4"/>
                    </a:lnTo>
                    <a:lnTo>
                      <a:pt x="0" y="8"/>
                    </a:lnTo>
                    <a:lnTo>
                      <a:pt x="0" y="12"/>
                    </a:lnTo>
                    <a:lnTo>
                      <a:pt x="0" y="13"/>
                    </a:lnTo>
                    <a:lnTo>
                      <a:pt x="1" y="14"/>
                    </a:lnTo>
                    <a:lnTo>
                      <a:pt x="3" y="16"/>
                    </a:lnTo>
                    <a:lnTo>
                      <a:pt x="4" y="16"/>
                    </a:lnTo>
                    <a:lnTo>
                      <a:pt x="8" y="14"/>
                    </a:lnTo>
                    <a:lnTo>
                      <a:pt x="11" y="13"/>
                    </a:lnTo>
                    <a:lnTo>
                      <a:pt x="12"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27" name="Freeform 692">
                <a:extLst>
                  <a:ext uri="{FF2B5EF4-FFF2-40B4-BE49-F238E27FC236}">
                    <a16:creationId xmlns:a16="http://schemas.microsoft.com/office/drawing/2014/main" id="{BFE347C4-8B2E-B3A4-0DFA-76D66ED8C149}"/>
                  </a:ext>
                </a:extLst>
              </p:cNvPr>
              <p:cNvSpPr>
                <a:spLocks/>
              </p:cNvSpPr>
              <p:nvPr/>
            </p:nvSpPr>
            <p:spPr bwMode="auto">
              <a:xfrm>
                <a:off x="2391" y="3177"/>
                <a:ext cx="16" cy="16"/>
              </a:xfrm>
              <a:custGeom>
                <a:avLst/>
                <a:gdLst>
                  <a:gd name="T0" fmla="*/ 13 w 17"/>
                  <a:gd name="T1" fmla="*/ 8 h 17"/>
                  <a:gd name="T2" fmla="*/ 16 w 17"/>
                  <a:gd name="T3" fmla="*/ 8 h 17"/>
                  <a:gd name="T4" fmla="*/ 16 w 17"/>
                  <a:gd name="T5" fmla="*/ 2 h 17"/>
                  <a:gd name="T6" fmla="*/ 16 w 17"/>
                  <a:gd name="T7" fmla="*/ 0 h 17"/>
                  <a:gd name="T8" fmla="*/ 13 w 17"/>
                  <a:gd name="T9" fmla="*/ 0 h 17"/>
                  <a:gd name="T10" fmla="*/ 10 w 17"/>
                  <a:gd name="T11" fmla="*/ 0 h 17"/>
                  <a:gd name="T12" fmla="*/ 8 w 17"/>
                  <a:gd name="T13" fmla="*/ 0 h 17"/>
                  <a:gd name="T14" fmla="*/ 2 w 17"/>
                  <a:gd name="T15" fmla="*/ 5 h 17"/>
                  <a:gd name="T16" fmla="*/ 0 w 17"/>
                  <a:gd name="T17" fmla="*/ 8 h 17"/>
                  <a:gd name="T18" fmla="*/ 0 w 17"/>
                  <a:gd name="T19" fmla="*/ 10 h 17"/>
                  <a:gd name="T20" fmla="*/ 0 w 17"/>
                  <a:gd name="T21" fmla="*/ 13 h 17"/>
                  <a:gd name="T22" fmla="*/ 2 w 17"/>
                  <a:gd name="T23" fmla="*/ 16 h 17"/>
                  <a:gd name="T24" fmla="*/ 5 w 17"/>
                  <a:gd name="T25" fmla="*/ 16 h 17"/>
                  <a:gd name="T26" fmla="*/ 8 w 17"/>
                  <a:gd name="T27" fmla="*/ 16 h 17"/>
                  <a:gd name="T28" fmla="*/ 13 w 17"/>
                  <a:gd name="T29" fmla="*/ 8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13" y="8"/>
                    </a:moveTo>
                    <a:lnTo>
                      <a:pt x="16" y="8"/>
                    </a:lnTo>
                    <a:lnTo>
                      <a:pt x="16" y="2"/>
                    </a:lnTo>
                    <a:lnTo>
                      <a:pt x="16" y="0"/>
                    </a:lnTo>
                    <a:lnTo>
                      <a:pt x="13" y="0"/>
                    </a:lnTo>
                    <a:lnTo>
                      <a:pt x="10" y="0"/>
                    </a:lnTo>
                    <a:lnTo>
                      <a:pt x="8" y="0"/>
                    </a:lnTo>
                    <a:lnTo>
                      <a:pt x="2" y="5"/>
                    </a:lnTo>
                    <a:lnTo>
                      <a:pt x="0" y="8"/>
                    </a:lnTo>
                    <a:lnTo>
                      <a:pt x="0" y="10"/>
                    </a:lnTo>
                    <a:lnTo>
                      <a:pt x="0" y="13"/>
                    </a:lnTo>
                    <a:lnTo>
                      <a:pt x="2" y="16"/>
                    </a:lnTo>
                    <a:lnTo>
                      <a:pt x="5" y="16"/>
                    </a:lnTo>
                    <a:lnTo>
                      <a:pt x="8" y="16"/>
                    </a:lnTo>
                    <a:lnTo>
                      <a:pt x="13" y="8"/>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28" name="Freeform 693">
                <a:extLst>
                  <a:ext uri="{FF2B5EF4-FFF2-40B4-BE49-F238E27FC236}">
                    <a16:creationId xmlns:a16="http://schemas.microsoft.com/office/drawing/2014/main" id="{114B22A4-64D6-CBD2-C6A7-FB8CE20C0700}"/>
                  </a:ext>
                </a:extLst>
              </p:cNvPr>
              <p:cNvSpPr>
                <a:spLocks/>
              </p:cNvSpPr>
              <p:nvPr/>
            </p:nvSpPr>
            <p:spPr bwMode="auto">
              <a:xfrm>
                <a:off x="2379" y="3177"/>
                <a:ext cx="15" cy="17"/>
              </a:xfrm>
              <a:custGeom>
                <a:avLst/>
                <a:gdLst>
                  <a:gd name="T0" fmla="*/ 4 w 17"/>
                  <a:gd name="T1" fmla="*/ 16 h 17"/>
                  <a:gd name="T2" fmla="*/ 1 w 17"/>
                  <a:gd name="T3" fmla="*/ 12 h 17"/>
                  <a:gd name="T4" fmla="*/ 0 w 17"/>
                  <a:gd name="T5" fmla="*/ 12 h 17"/>
                  <a:gd name="T6" fmla="*/ 0 w 17"/>
                  <a:gd name="T7" fmla="*/ 9 h 17"/>
                  <a:gd name="T8" fmla="*/ 0 w 17"/>
                  <a:gd name="T9" fmla="*/ 7 h 17"/>
                  <a:gd name="T10" fmla="*/ 1 w 17"/>
                  <a:gd name="T11" fmla="*/ 5 h 17"/>
                  <a:gd name="T12" fmla="*/ 3 w 17"/>
                  <a:gd name="T13" fmla="*/ 2 h 17"/>
                  <a:gd name="T14" fmla="*/ 6 w 17"/>
                  <a:gd name="T15" fmla="*/ 1 h 17"/>
                  <a:gd name="T16" fmla="*/ 8 w 17"/>
                  <a:gd name="T17" fmla="*/ 0 h 17"/>
                  <a:gd name="T18" fmla="*/ 9 w 17"/>
                  <a:gd name="T19" fmla="*/ 0 h 17"/>
                  <a:gd name="T20" fmla="*/ 14 w 17"/>
                  <a:gd name="T21" fmla="*/ 2 h 17"/>
                  <a:gd name="T22" fmla="*/ 16 w 17"/>
                  <a:gd name="T23" fmla="*/ 3 h 17"/>
                  <a:gd name="T24" fmla="*/ 16 w 17"/>
                  <a:gd name="T25" fmla="*/ 6 h 17"/>
                  <a:gd name="T26" fmla="*/ 16 w 17"/>
                  <a:gd name="T27" fmla="*/ 8 h 17"/>
                  <a:gd name="T28" fmla="*/ 14 w 17"/>
                  <a:gd name="T29" fmla="*/ 10 h 17"/>
                  <a:gd name="T30" fmla="*/ 12 w 17"/>
                  <a:gd name="T31" fmla="*/ 12 h 17"/>
                  <a:gd name="T32" fmla="*/ 9 w 17"/>
                  <a:gd name="T33" fmla="*/ 14 h 17"/>
                  <a:gd name="T34" fmla="*/ 7 w 17"/>
                  <a:gd name="T35" fmla="*/ 16 h 17"/>
                  <a:gd name="T36" fmla="*/ 6 w 17"/>
                  <a:gd name="T37" fmla="*/ 16 h 17"/>
                  <a:gd name="T38" fmla="*/ 4 w 17"/>
                  <a:gd name="T39" fmla="*/ 16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4" y="16"/>
                    </a:moveTo>
                    <a:lnTo>
                      <a:pt x="1" y="12"/>
                    </a:lnTo>
                    <a:lnTo>
                      <a:pt x="0" y="12"/>
                    </a:lnTo>
                    <a:lnTo>
                      <a:pt x="0" y="9"/>
                    </a:lnTo>
                    <a:lnTo>
                      <a:pt x="0" y="7"/>
                    </a:lnTo>
                    <a:lnTo>
                      <a:pt x="1" y="5"/>
                    </a:lnTo>
                    <a:lnTo>
                      <a:pt x="3" y="2"/>
                    </a:lnTo>
                    <a:lnTo>
                      <a:pt x="6" y="1"/>
                    </a:lnTo>
                    <a:lnTo>
                      <a:pt x="8" y="0"/>
                    </a:lnTo>
                    <a:lnTo>
                      <a:pt x="9" y="0"/>
                    </a:lnTo>
                    <a:lnTo>
                      <a:pt x="14" y="2"/>
                    </a:lnTo>
                    <a:lnTo>
                      <a:pt x="16" y="3"/>
                    </a:lnTo>
                    <a:lnTo>
                      <a:pt x="16" y="6"/>
                    </a:lnTo>
                    <a:lnTo>
                      <a:pt x="16" y="8"/>
                    </a:lnTo>
                    <a:lnTo>
                      <a:pt x="14" y="10"/>
                    </a:lnTo>
                    <a:lnTo>
                      <a:pt x="12" y="12"/>
                    </a:lnTo>
                    <a:lnTo>
                      <a:pt x="9" y="14"/>
                    </a:lnTo>
                    <a:lnTo>
                      <a:pt x="7" y="16"/>
                    </a:lnTo>
                    <a:lnTo>
                      <a:pt x="6" y="16"/>
                    </a:lnTo>
                    <a:lnTo>
                      <a:pt x="4"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29" name="Freeform 694">
                <a:extLst>
                  <a:ext uri="{FF2B5EF4-FFF2-40B4-BE49-F238E27FC236}">
                    <a16:creationId xmlns:a16="http://schemas.microsoft.com/office/drawing/2014/main" id="{FD8CCCC8-A4EB-287E-438A-8DF7300DD524}"/>
                  </a:ext>
                </a:extLst>
              </p:cNvPr>
              <p:cNvSpPr>
                <a:spLocks/>
              </p:cNvSpPr>
              <p:nvPr/>
            </p:nvSpPr>
            <p:spPr bwMode="auto">
              <a:xfrm>
                <a:off x="2381" y="3178"/>
                <a:ext cx="16" cy="17"/>
              </a:xfrm>
              <a:custGeom>
                <a:avLst/>
                <a:gdLst>
                  <a:gd name="T0" fmla="*/ 14 w 17"/>
                  <a:gd name="T1" fmla="*/ 9 h 17"/>
                  <a:gd name="T2" fmla="*/ 16 w 17"/>
                  <a:gd name="T3" fmla="*/ 7 h 17"/>
                  <a:gd name="T4" fmla="*/ 16 w 17"/>
                  <a:gd name="T5" fmla="*/ 4 h 17"/>
                  <a:gd name="T6" fmla="*/ 16 w 17"/>
                  <a:gd name="T7" fmla="*/ 1 h 17"/>
                  <a:gd name="T8" fmla="*/ 14 w 17"/>
                  <a:gd name="T9" fmla="*/ 0 h 17"/>
                  <a:gd name="T10" fmla="*/ 11 w 17"/>
                  <a:gd name="T11" fmla="*/ 0 h 17"/>
                  <a:gd name="T12" fmla="*/ 8 w 17"/>
                  <a:gd name="T13" fmla="*/ 0 h 17"/>
                  <a:gd name="T14" fmla="*/ 4 w 17"/>
                  <a:gd name="T15" fmla="*/ 2 h 17"/>
                  <a:gd name="T16" fmla="*/ 1 w 17"/>
                  <a:gd name="T17" fmla="*/ 4 h 17"/>
                  <a:gd name="T18" fmla="*/ 1 w 17"/>
                  <a:gd name="T19" fmla="*/ 8 h 17"/>
                  <a:gd name="T20" fmla="*/ 0 w 17"/>
                  <a:gd name="T21" fmla="*/ 12 h 17"/>
                  <a:gd name="T22" fmla="*/ 1 w 17"/>
                  <a:gd name="T23" fmla="*/ 13 h 17"/>
                  <a:gd name="T24" fmla="*/ 1 w 17"/>
                  <a:gd name="T25" fmla="*/ 14 h 17"/>
                  <a:gd name="T26" fmla="*/ 1 w 17"/>
                  <a:gd name="T27" fmla="*/ 16 h 17"/>
                  <a:gd name="T28" fmla="*/ 4 w 17"/>
                  <a:gd name="T29" fmla="*/ 16 h 17"/>
                  <a:gd name="T30" fmla="*/ 8 w 17"/>
                  <a:gd name="T31" fmla="*/ 14 h 17"/>
                  <a:gd name="T32" fmla="*/ 11 w 17"/>
                  <a:gd name="T33" fmla="*/ 12 h 17"/>
                  <a:gd name="T34" fmla="*/ 14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4" y="9"/>
                    </a:moveTo>
                    <a:lnTo>
                      <a:pt x="16" y="7"/>
                    </a:lnTo>
                    <a:lnTo>
                      <a:pt x="16" y="4"/>
                    </a:lnTo>
                    <a:lnTo>
                      <a:pt x="16" y="1"/>
                    </a:lnTo>
                    <a:lnTo>
                      <a:pt x="14" y="0"/>
                    </a:lnTo>
                    <a:lnTo>
                      <a:pt x="11" y="0"/>
                    </a:lnTo>
                    <a:lnTo>
                      <a:pt x="8" y="0"/>
                    </a:lnTo>
                    <a:lnTo>
                      <a:pt x="4" y="2"/>
                    </a:lnTo>
                    <a:lnTo>
                      <a:pt x="1" y="4"/>
                    </a:lnTo>
                    <a:lnTo>
                      <a:pt x="1" y="8"/>
                    </a:lnTo>
                    <a:lnTo>
                      <a:pt x="0" y="12"/>
                    </a:lnTo>
                    <a:lnTo>
                      <a:pt x="1" y="13"/>
                    </a:lnTo>
                    <a:lnTo>
                      <a:pt x="1" y="14"/>
                    </a:lnTo>
                    <a:lnTo>
                      <a:pt x="1" y="16"/>
                    </a:lnTo>
                    <a:lnTo>
                      <a:pt x="4" y="16"/>
                    </a:lnTo>
                    <a:lnTo>
                      <a:pt x="8" y="14"/>
                    </a:lnTo>
                    <a:lnTo>
                      <a:pt x="11" y="12"/>
                    </a:lnTo>
                    <a:lnTo>
                      <a:pt x="14"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30" name="Freeform 695">
                <a:extLst>
                  <a:ext uri="{FF2B5EF4-FFF2-40B4-BE49-F238E27FC236}">
                    <a16:creationId xmlns:a16="http://schemas.microsoft.com/office/drawing/2014/main" id="{AB2ADC0C-57F1-BE6B-A0E2-DB6003F07AC4}"/>
                  </a:ext>
                </a:extLst>
              </p:cNvPr>
              <p:cNvSpPr>
                <a:spLocks/>
              </p:cNvSpPr>
              <p:nvPr/>
            </p:nvSpPr>
            <p:spPr bwMode="auto">
              <a:xfrm>
                <a:off x="2383" y="3181"/>
                <a:ext cx="16" cy="16"/>
              </a:xfrm>
              <a:custGeom>
                <a:avLst/>
                <a:gdLst>
                  <a:gd name="T0" fmla="*/ 16 w 17"/>
                  <a:gd name="T1" fmla="*/ 8 h 17"/>
                  <a:gd name="T2" fmla="*/ 16 w 17"/>
                  <a:gd name="T3" fmla="*/ 8 h 17"/>
                  <a:gd name="T4" fmla="*/ 16 w 17"/>
                  <a:gd name="T5" fmla="*/ 2 h 17"/>
                  <a:gd name="T6" fmla="*/ 16 w 17"/>
                  <a:gd name="T7" fmla="*/ 0 h 17"/>
                  <a:gd name="T8" fmla="*/ 12 w 17"/>
                  <a:gd name="T9" fmla="*/ 0 h 17"/>
                  <a:gd name="T10" fmla="*/ 8 w 17"/>
                  <a:gd name="T11" fmla="*/ 0 h 17"/>
                  <a:gd name="T12" fmla="*/ 4 w 17"/>
                  <a:gd name="T13" fmla="*/ 2 h 17"/>
                  <a:gd name="T14" fmla="*/ 0 w 17"/>
                  <a:gd name="T15" fmla="*/ 8 h 17"/>
                  <a:gd name="T16" fmla="*/ 0 w 17"/>
                  <a:gd name="T17" fmla="*/ 10 h 17"/>
                  <a:gd name="T18" fmla="*/ 0 w 17"/>
                  <a:gd name="T19" fmla="*/ 13 h 17"/>
                  <a:gd name="T20" fmla="*/ 4 w 17"/>
                  <a:gd name="T21" fmla="*/ 16 h 17"/>
                  <a:gd name="T22" fmla="*/ 8 w 17"/>
                  <a:gd name="T23" fmla="*/ 16 h 17"/>
                  <a:gd name="T24" fmla="*/ 16 w 17"/>
                  <a:gd name="T25" fmla="*/ 8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16" y="8"/>
                    </a:moveTo>
                    <a:lnTo>
                      <a:pt x="16" y="8"/>
                    </a:lnTo>
                    <a:lnTo>
                      <a:pt x="16" y="2"/>
                    </a:lnTo>
                    <a:lnTo>
                      <a:pt x="16" y="0"/>
                    </a:lnTo>
                    <a:lnTo>
                      <a:pt x="12" y="0"/>
                    </a:lnTo>
                    <a:lnTo>
                      <a:pt x="8" y="0"/>
                    </a:lnTo>
                    <a:lnTo>
                      <a:pt x="4" y="2"/>
                    </a:lnTo>
                    <a:lnTo>
                      <a:pt x="0" y="8"/>
                    </a:lnTo>
                    <a:lnTo>
                      <a:pt x="0" y="10"/>
                    </a:lnTo>
                    <a:lnTo>
                      <a:pt x="0" y="13"/>
                    </a:lnTo>
                    <a:lnTo>
                      <a:pt x="4" y="16"/>
                    </a:lnTo>
                    <a:lnTo>
                      <a:pt x="8" y="16"/>
                    </a:lnTo>
                    <a:lnTo>
                      <a:pt x="16" y="8"/>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31" name="Freeform 696">
                <a:extLst>
                  <a:ext uri="{FF2B5EF4-FFF2-40B4-BE49-F238E27FC236}">
                    <a16:creationId xmlns:a16="http://schemas.microsoft.com/office/drawing/2014/main" id="{72AD0764-F019-01F0-3198-1C40B648AD31}"/>
                  </a:ext>
                </a:extLst>
              </p:cNvPr>
              <p:cNvSpPr>
                <a:spLocks/>
              </p:cNvSpPr>
              <p:nvPr/>
            </p:nvSpPr>
            <p:spPr bwMode="auto">
              <a:xfrm>
                <a:off x="2391" y="3175"/>
                <a:ext cx="16" cy="16"/>
              </a:xfrm>
              <a:custGeom>
                <a:avLst/>
                <a:gdLst>
                  <a:gd name="T0" fmla="*/ 6 w 17"/>
                  <a:gd name="T1" fmla="*/ 16 h 17"/>
                  <a:gd name="T2" fmla="*/ 2 w 17"/>
                  <a:gd name="T3" fmla="*/ 13 h 17"/>
                  <a:gd name="T4" fmla="*/ 1 w 17"/>
                  <a:gd name="T5" fmla="*/ 13 h 17"/>
                  <a:gd name="T6" fmla="*/ 0 w 17"/>
                  <a:gd name="T7" fmla="*/ 12 h 17"/>
                  <a:gd name="T8" fmla="*/ 0 w 17"/>
                  <a:gd name="T9" fmla="*/ 10 h 17"/>
                  <a:gd name="T10" fmla="*/ 0 w 17"/>
                  <a:gd name="T11" fmla="*/ 7 h 17"/>
                  <a:gd name="T12" fmla="*/ 2 w 17"/>
                  <a:gd name="T13" fmla="*/ 5 h 17"/>
                  <a:gd name="T14" fmla="*/ 3 w 17"/>
                  <a:gd name="T15" fmla="*/ 3 h 17"/>
                  <a:gd name="T16" fmla="*/ 6 w 17"/>
                  <a:gd name="T17" fmla="*/ 1 h 17"/>
                  <a:gd name="T18" fmla="*/ 8 w 17"/>
                  <a:gd name="T19" fmla="*/ 0 h 17"/>
                  <a:gd name="T20" fmla="*/ 9 w 17"/>
                  <a:gd name="T21" fmla="*/ 0 h 17"/>
                  <a:gd name="T22" fmla="*/ 11 w 17"/>
                  <a:gd name="T23" fmla="*/ 0 h 17"/>
                  <a:gd name="T24" fmla="*/ 14 w 17"/>
                  <a:gd name="T25" fmla="*/ 3 h 17"/>
                  <a:gd name="T26" fmla="*/ 16 w 17"/>
                  <a:gd name="T27" fmla="*/ 3 h 17"/>
                  <a:gd name="T28" fmla="*/ 16 w 17"/>
                  <a:gd name="T29" fmla="*/ 6 h 17"/>
                  <a:gd name="T30" fmla="*/ 16 w 17"/>
                  <a:gd name="T31" fmla="*/ 8 h 17"/>
                  <a:gd name="T32" fmla="*/ 14 w 17"/>
                  <a:gd name="T33" fmla="*/ 11 h 17"/>
                  <a:gd name="T34" fmla="*/ 12 w 17"/>
                  <a:gd name="T35" fmla="*/ 13 h 17"/>
                  <a:gd name="T36" fmla="*/ 9 w 17"/>
                  <a:gd name="T37" fmla="*/ 14 h 17"/>
                  <a:gd name="T38" fmla="*/ 7 w 17"/>
                  <a:gd name="T39" fmla="*/ 16 h 17"/>
                  <a:gd name="T40" fmla="*/ 6 w 1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6" y="16"/>
                    </a:moveTo>
                    <a:lnTo>
                      <a:pt x="2" y="13"/>
                    </a:lnTo>
                    <a:lnTo>
                      <a:pt x="1" y="13"/>
                    </a:lnTo>
                    <a:lnTo>
                      <a:pt x="0" y="12"/>
                    </a:lnTo>
                    <a:lnTo>
                      <a:pt x="0" y="10"/>
                    </a:lnTo>
                    <a:lnTo>
                      <a:pt x="0" y="7"/>
                    </a:lnTo>
                    <a:lnTo>
                      <a:pt x="2" y="5"/>
                    </a:lnTo>
                    <a:lnTo>
                      <a:pt x="3" y="3"/>
                    </a:lnTo>
                    <a:lnTo>
                      <a:pt x="6" y="1"/>
                    </a:lnTo>
                    <a:lnTo>
                      <a:pt x="8" y="0"/>
                    </a:lnTo>
                    <a:lnTo>
                      <a:pt x="9" y="0"/>
                    </a:lnTo>
                    <a:lnTo>
                      <a:pt x="11" y="0"/>
                    </a:lnTo>
                    <a:lnTo>
                      <a:pt x="14" y="3"/>
                    </a:lnTo>
                    <a:lnTo>
                      <a:pt x="16" y="3"/>
                    </a:lnTo>
                    <a:lnTo>
                      <a:pt x="16" y="6"/>
                    </a:lnTo>
                    <a:lnTo>
                      <a:pt x="16" y="8"/>
                    </a:lnTo>
                    <a:lnTo>
                      <a:pt x="14" y="11"/>
                    </a:lnTo>
                    <a:lnTo>
                      <a:pt x="12" y="13"/>
                    </a:lnTo>
                    <a:lnTo>
                      <a:pt x="9" y="14"/>
                    </a:lnTo>
                    <a:lnTo>
                      <a:pt x="7" y="16"/>
                    </a:lnTo>
                    <a:lnTo>
                      <a:pt x="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32" name="Freeform 697">
                <a:extLst>
                  <a:ext uri="{FF2B5EF4-FFF2-40B4-BE49-F238E27FC236}">
                    <a16:creationId xmlns:a16="http://schemas.microsoft.com/office/drawing/2014/main" id="{A183F417-8E20-0AE8-78FF-E99CABAB73A6}"/>
                  </a:ext>
                </a:extLst>
              </p:cNvPr>
              <p:cNvSpPr>
                <a:spLocks/>
              </p:cNvSpPr>
              <p:nvPr/>
            </p:nvSpPr>
            <p:spPr bwMode="auto">
              <a:xfrm>
                <a:off x="2385" y="3181"/>
                <a:ext cx="16" cy="16"/>
              </a:xfrm>
              <a:custGeom>
                <a:avLst/>
                <a:gdLst>
                  <a:gd name="T0" fmla="*/ 13 w 17"/>
                  <a:gd name="T1" fmla="*/ 9 h 17"/>
                  <a:gd name="T2" fmla="*/ 14 w 17"/>
                  <a:gd name="T3" fmla="*/ 7 h 17"/>
                  <a:gd name="T4" fmla="*/ 16 w 17"/>
                  <a:gd name="T5" fmla="*/ 4 h 17"/>
                  <a:gd name="T6" fmla="*/ 14 w 17"/>
                  <a:gd name="T7" fmla="*/ 1 h 17"/>
                  <a:gd name="T8" fmla="*/ 13 w 17"/>
                  <a:gd name="T9" fmla="*/ 1 h 17"/>
                  <a:gd name="T10" fmla="*/ 10 w 17"/>
                  <a:gd name="T11" fmla="*/ 0 h 17"/>
                  <a:gd name="T12" fmla="*/ 8 w 17"/>
                  <a:gd name="T13" fmla="*/ 1 h 17"/>
                  <a:gd name="T14" fmla="*/ 5 w 17"/>
                  <a:gd name="T15" fmla="*/ 2 h 17"/>
                  <a:gd name="T16" fmla="*/ 2 w 17"/>
                  <a:gd name="T17" fmla="*/ 4 h 17"/>
                  <a:gd name="T18" fmla="*/ 1 w 17"/>
                  <a:gd name="T19" fmla="*/ 8 h 17"/>
                  <a:gd name="T20" fmla="*/ 0 w 17"/>
                  <a:gd name="T21" fmla="*/ 12 h 17"/>
                  <a:gd name="T22" fmla="*/ 1 w 17"/>
                  <a:gd name="T23" fmla="*/ 13 h 17"/>
                  <a:gd name="T24" fmla="*/ 1 w 17"/>
                  <a:gd name="T25" fmla="*/ 14 h 17"/>
                  <a:gd name="T26" fmla="*/ 2 w 17"/>
                  <a:gd name="T27" fmla="*/ 16 h 17"/>
                  <a:gd name="T28" fmla="*/ 4 w 17"/>
                  <a:gd name="T29" fmla="*/ 16 h 17"/>
                  <a:gd name="T30" fmla="*/ 8 w 17"/>
                  <a:gd name="T31" fmla="*/ 14 h 17"/>
                  <a:gd name="T32" fmla="*/ 10 w 17"/>
                  <a:gd name="T33" fmla="*/ 12 h 17"/>
                  <a:gd name="T34" fmla="*/ 13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3" y="9"/>
                    </a:moveTo>
                    <a:lnTo>
                      <a:pt x="14" y="7"/>
                    </a:lnTo>
                    <a:lnTo>
                      <a:pt x="16" y="4"/>
                    </a:lnTo>
                    <a:lnTo>
                      <a:pt x="14" y="1"/>
                    </a:lnTo>
                    <a:lnTo>
                      <a:pt x="13" y="1"/>
                    </a:lnTo>
                    <a:lnTo>
                      <a:pt x="10" y="0"/>
                    </a:lnTo>
                    <a:lnTo>
                      <a:pt x="8" y="1"/>
                    </a:lnTo>
                    <a:lnTo>
                      <a:pt x="5" y="2"/>
                    </a:lnTo>
                    <a:lnTo>
                      <a:pt x="2" y="4"/>
                    </a:lnTo>
                    <a:lnTo>
                      <a:pt x="1" y="8"/>
                    </a:lnTo>
                    <a:lnTo>
                      <a:pt x="0" y="12"/>
                    </a:lnTo>
                    <a:lnTo>
                      <a:pt x="1" y="13"/>
                    </a:lnTo>
                    <a:lnTo>
                      <a:pt x="1" y="14"/>
                    </a:lnTo>
                    <a:lnTo>
                      <a:pt x="2" y="16"/>
                    </a:lnTo>
                    <a:lnTo>
                      <a:pt x="4" y="16"/>
                    </a:lnTo>
                    <a:lnTo>
                      <a:pt x="8" y="14"/>
                    </a:lnTo>
                    <a:lnTo>
                      <a:pt x="10" y="12"/>
                    </a:lnTo>
                    <a:lnTo>
                      <a:pt x="13"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33" name="Freeform 698">
                <a:extLst>
                  <a:ext uri="{FF2B5EF4-FFF2-40B4-BE49-F238E27FC236}">
                    <a16:creationId xmlns:a16="http://schemas.microsoft.com/office/drawing/2014/main" id="{9FD66F40-3914-F133-8AB8-89295A3352F1}"/>
                  </a:ext>
                </a:extLst>
              </p:cNvPr>
              <p:cNvSpPr>
                <a:spLocks/>
              </p:cNvSpPr>
              <p:nvPr/>
            </p:nvSpPr>
            <p:spPr bwMode="auto">
              <a:xfrm>
                <a:off x="2283" y="3198"/>
                <a:ext cx="21" cy="40"/>
              </a:xfrm>
              <a:custGeom>
                <a:avLst/>
                <a:gdLst>
                  <a:gd name="T0" fmla="*/ 0 w 23"/>
                  <a:gd name="T1" fmla="*/ 28 h 42"/>
                  <a:gd name="T2" fmla="*/ 22 w 23"/>
                  <a:gd name="T3" fmla="*/ 41 h 42"/>
                  <a:gd name="T4" fmla="*/ 22 w 23"/>
                  <a:gd name="T5" fmla="*/ 13 h 42"/>
                  <a:gd name="T6" fmla="*/ 0 w 23"/>
                  <a:gd name="T7" fmla="*/ 0 h 42"/>
                  <a:gd name="T8" fmla="*/ 0 w 23"/>
                  <a:gd name="T9" fmla="*/ 28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0" y="28"/>
                    </a:moveTo>
                    <a:lnTo>
                      <a:pt x="22" y="41"/>
                    </a:lnTo>
                    <a:lnTo>
                      <a:pt x="22" y="13"/>
                    </a:lnTo>
                    <a:lnTo>
                      <a:pt x="0" y="0"/>
                    </a:lnTo>
                    <a:lnTo>
                      <a:pt x="0" y="28"/>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34" name="Freeform 699">
                <a:extLst>
                  <a:ext uri="{FF2B5EF4-FFF2-40B4-BE49-F238E27FC236}">
                    <a16:creationId xmlns:a16="http://schemas.microsoft.com/office/drawing/2014/main" id="{23CDDBEC-0564-77F2-0F6B-1A78ED654C0F}"/>
                  </a:ext>
                </a:extLst>
              </p:cNvPr>
              <p:cNvSpPr>
                <a:spLocks/>
              </p:cNvSpPr>
              <p:nvPr/>
            </p:nvSpPr>
            <p:spPr bwMode="auto">
              <a:xfrm>
                <a:off x="2278" y="3207"/>
                <a:ext cx="25" cy="16"/>
              </a:xfrm>
              <a:custGeom>
                <a:avLst/>
                <a:gdLst>
                  <a:gd name="T0" fmla="*/ 8 w 28"/>
                  <a:gd name="T1" fmla="*/ 0 h 17"/>
                  <a:gd name="T2" fmla="*/ 0 w 28"/>
                  <a:gd name="T3" fmla="*/ 5 h 17"/>
                  <a:gd name="T4" fmla="*/ 4 w 28"/>
                  <a:gd name="T5" fmla="*/ 13 h 17"/>
                  <a:gd name="T6" fmla="*/ 17 w 28"/>
                  <a:gd name="T7" fmla="*/ 16 h 17"/>
                  <a:gd name="T8" fmla="*/ 27 w 28"/>
                  <a:gd name="T9" fmla="*/ 10 h 17"/>
                  <a:gd name="T10" fmla="*/ 8 w 28"/>
                  <a:gd name="T11" fmla="*/ 0 h 17"/>
                  <a:gd name="T12" fmla="*/ 0 60000 65536"/>
                  <a:gd name="T13" fmla="*/ 0 60000 65536"/>
                  <a:gd name="T14" fmla="*/ 0 60000 65536"/>
                  <a:gd name="T15" fmla="*/ 0 60000 65536"/>
                  <a:gd name="T16" fmla="*/ 0 60000 65536"/>
                  <a:gd name="T17" fmla="*/ 0 60000 65536"/>
                  <a:gd name="T18" fmla="*/ 0 w 28"/>
                  <a:gd name="T19" fmla="*/ 0 h 17"/>
                  <a:gd name="T20" fmla="*/ 28 w 2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8" h="17">
                    <a:moveTo>
                      <a:pt x="8" y="0"/>
                    </a:moveTo>
                    <a:lnTo>
                      <a:pt x="0" y="5"/>
                    </a:lnTo>
                    <a:lnTo>
                      <a:pt x="4" y="13"/>
                    </a:lnTo>
                    <a:lnTo>
                      <a:pt x="17" y="16"/>
                    </a:lnTo>
                    <a:lnTo>
                      <a:pt x="27" y="10"/>
                    </a:lnTo>
                    <a:lnTo>
                      <a:pt x="8"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35" name="Freeform 700">
                <a:extLst>
                  <a:ext uri="{FF2B5EF4-FFF2-40B4-BE49-F238E27FC236}">
                    <a16:creationId xmlns:a16="http://schemas.microsoft.com/office/drawing/2014/main" id="{C31C79A5-FBFC-5A7D-9FFA-4043185FB628}"/>
                  </a:ext>
                </a:extLst>
              </p:cNvPr>
              <p:cNvSpPr>
                <a:spLocks/>
              </p:cNvSpPr>
              <p:nvPr/>
            </p:nvSpPr>
            <p:spPr bwMode="auto">
              <a:xfrm>
                <a:off x="2291" y="3217"/>
                <a:ext cx="15" cy="27"/>
              </a:xfrm>
              <a:custGeom>
                <a:avLst/>
                <a:gdLst>
                  <a:gd name="T0" fmla="*/ 16 w 17"/>
                  <a:gd name="T1" fmla="*/ 19 h 28"/>
                  <a:gd name="T2" fmla="*/ 0 w 17"/>
                  <a:gd name="T3" fmla="*/ 27 h 28"/>
                  <a:gd name="T4" fmla="*/ 0 w 17"/>
                  <a:gd name="T5" fmla="*/ 12 h 28"/>
                  <a:gd name="T6" fmla="*/ 4 w 17"/>
                  <a:gd name="T7" fmla="*/ 4 h 28"/>
                  <a:gd name="T8" fmla="*/ 16 w 17"/>
                  <a:gd name="T9" fmla="*/ 0 h 28"/>
                  <a:gd name="T10" fmla="*/ 16 w 17"/>
                  <a:gd name="T11" fmla="*/ 19 h 28"/>
                  <a:gd name="T12" fmla="*/ 0 60000 65536"/>
                  <a:gd name="T13" fmla="*/ 0 60000 65536"/>
                  <a:gd name="T14" fmla="*/ 0 60000 65536"/>
                  <a:gd name="T15" fmla="*/ 0 60000 65536"/>
                  <a:gd name="T16" fmla="*/ 0 60000 65536"/>
                  <a:gd name="T17" fmla="*/ 0 60000 65536"/>
                  <a:gd name="T18" fmla="*/ 0 w 17"/>
                  <a:gd name="T19" fmla="*/ 0 h 28"/>
                  <a:gd name="T20" fmla="*/ 17 w 17"/>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7" h="28">
                    <a:moveTo>
                      <a:pt x="16" y="19"/>
                    </a:moveTo>
                    <a:lnTo>
                      <a:pt x="0" y="27"/>
                    </a:lnTo>
                    <a:lnTo>
                      <a:pt x="0" y="12"/>
                    </a:lnTo>
                    <a:lnTo>
                      <a:pt x="4" y="4"/>
                    </a:lnTo>
                    <a:lnTo>
                      <a:pt x="16" y="0"/>
                    </a:lnTo>
                    <a:lnTo>
                      <a:pt x="16" y="19"/>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36" name="Freeform 701">
                <a:extLst>
                  <a:ext uri="{FF2B5EF4-FFF2-40B4-BE49-F238E27FC236}">
                    <a16:creationId xmlns:a16="http://schemas.microsoft.com/office/drawing/2014/main" id="{8C9F4D15-3C58-09A4-28E7-9865BF64A85A}"/>
                  </a:ext>
                </a:extLst>
              </p:cNvPr>
              <p:cNvSpPr>
                <a:spLocks/>
              </p:cNvSpPr>
              <p:nvPr/>
            </p:nvSpPr>
            <p:spPr bwMode="auto">
              <a:xfrm>
                <a:off x="2271" y="3228"/>
                <a:ext cx="21" cy="22"/>
              </a:xfrm>
              <a:custGeom>
                <a:avLst/>
                <a:gdLst>
                  <a:gd name="T0" fmla="*/ 21 w 22"/>
                  <a:gd name="T1" fmla="*/ 15 h 23"/>
                  <a:gd name="T2" fmla="*/ 19 w 22"/>
                  <a:gd name="T3" fmla="*/ 11 h 23"/>
                  <a:gd name="T4" fmla="*/ 9 w 22"/>
                  <a:gd name="T5" fmla="*/ 13 h 23"/>
                  <a:gd name="T6" fmla="*/ 2 w 22"/>
                  <a:gd name="T7" fmla="*/ 22 h 23"/>
                  <a:gd name="T8" fmla="*/ 0 w 22"/>
                  <a:gd name="T9" fmla="*/ 21 h 23"/>
                  <a:gd name="T10" fmla="*/ 3 w 22"/>
                  <a:gd name="T11" fmla="*/ 9 h 23"/>
                  <a:gd name="T12" fmla="*/ 21 w 22"/>
                  <a:gd name="T13" fmla="*/ 0 h 23"/>
                  <a:gd name="T14" fmla="*/ 21 w 22"/>
                  <a:gd name="T15" fmla="*/ 15 h 23"/>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23"/>
                  <a:gd name="T26" fmla="*/ 22 w 22"/>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23">
                    <a:moveTo>
                      <a:pt x="21" y="15"/>
                    </a:moveTo>
                    <a:lnTo>
                      <a:pt x="19" y="11"/>
                    </a:lnTo>
                    <a:lnTo>
                      <a:pt x="9" y="13"/>
                    </a:lnTo>
                    <a:lnTo>
                      <a:pt x="2" y="22"/>
                    </a:lnTo>
                    <a:lnTo>
                      <a:pt x="0" y="21"/>
                    </a:lnTo>
                    <a:lnTo>
                      <a:pt x="3" y="9"/>
                    </a:lnTo>
                    <a:lnTo>
                      <a:pt x="21" y="0"/>
                    </a:lnTo>
                    <a:lnTo>
                      <a:pt x="21" y="15"/>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37" name="Freeform 702">
                <a:extLst>
                  <a:ext uri="{FF2B5EF4-FFF2-40B4-BE49-F238E27FC236}">
                    <a16:creationId xmlns:a16="http://schemas.microsoft.com/office/drawing/2014/main" id="{87AAD681-CD1D-2B76-52B2-E9EE4EF2A82A}"/>
                  </a:ext>
                </a:extLst>
              </p:cNvPr>
              <p:cNvSpPr>
                <a:spLocks/>
              </p:cNvSpPr>
              <p:nvPr/>
            </p:nvSpPr>
            <p:spPr bwMode="auto">
              <a:xfrm>
                <a:off x="2262" y="3232"/>
                <a:ext cx="16" cy="18"/>
              </a:xfrm>
              <a:custGeom>
                <a:avLst/>
                <a:gdLst>
                  <a:gd name="T0" fmla="*/ 0 w 17"/>
                  <a:gd name="T1" fmla="*/ 12 h 19"/>
                  <a:gd name="T2" fmla="*/ 12 w 17"/>
                  <a:gd name="T3" fmla="*/ 18 h 19"/>
                  <a:gd name="T4" fmla="*/ 16 w 17"/>
                  <a:gd name="T5" fmla="*/ 6 h 19"/>
                  <a:gd name="T6" fmla="*/ 6 w 17"/>
                  <a:gd name="T7" fmla="*/ 3 h 19"/>
                  <a:gd name="T8" fmla="*/ 0 w 17"/>
                  <a:gd name="T9" fmla="*/ 0 h 19"/>
                  <a:gd name="T10" fmla="*/ 0 w 17"/>
                  <a:gd name="T11" fmla="*/ 12 h 19"/>
                  <a:gd name="T12" fmla="*/ 0 60000 65536"/>
                  <a:gd name="T13" fmla="*/ 0 60000 65536"/>
                  <a:gd name="T14" fmla="*/ 0 60000 65536"/>
                  <a:gd name="T15" fmla="*/ 0 60000 65536"/>
                  <a:gd name="T16" fmla="*/ 0 60000 65536"/>
                  <a:gd name="T17" fmla="*/ 0 60000 65536"/>
                  <a:gd name="T18" fmla="*/ 0 w 17"/>
                  <a:gd name="T19" fmla="*/ 0 h 19"/>
                  <a:gd name="T20" fmla="*/ 17 w 17"/>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7" h="19">
                    <a:moveTo>
                      <a:pt x="0" y="12"/>
                    </a:moveTo>
                    <a:lnTo>
                      <a:pt x="12" y="18"/>
                    </a:lnTo>
                    <a:lnTo>
                      <a:pt x="16" y="6"/>
                    </a:lnTo>
                    <a:lnTo>
                      <a:pt x="6" y="3"/>
                    </a:lnTo>
                    <a:lnTo>
                      <a:pt x="0" y="0"/>
                    </a:lnTo>
                    <a:lnTo>
                      <a:pt x="0" y="12"/>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38" name="Freeform 703">
                <a:extLst>
                  <a:ext uri="{FF2B5EF4-FFF2-40B4-BE49-F238E27FC236}">
                    <a16:creationId xmlns:a16="http://schemas.microsoft.com/office/drawing/2014/main" id="{0E03EFB3-BE33-53F4-1ED5-DBD8D7CC8752}"/>
                  </a:ext>
                </a:extLst>
              </p:cNvPr>
              <p:cNvSpPr>
                <a:spLocks/>
              </p:cNvSpPr>
              <p:nvPr/>
            </p:nvSpPr>
            <p:spPr bwMode="auto">
              <a:xfrm>
                <a:off x="2292" y="3218"/>
                <a:ext cx="16" cy="17"/>
              </a:xfrm>
              <a:custGeom>
                <a:avLst/>
                <a:gdLst>
                  <a:gd name="T0" fmla="*/ 16 w 17"/>
                  <a:gd name="T1" fmla="*/ 9 h 17"/>
                  <a:gd name="T2" fmla="*/ 0 w 17"/>
                  <a:gd name="T3" fmla="*/ 16 h 17"/>
                  <a:gd name="T4" fmla="*/ 4 w 17"/>
                  <a:gd name="T5" fmla="*/ 4 h 17"/>
                  <a:gd name="T6" fmla="*/ 16 w 17"/>
                  <a:gd name="T7" fmla="*/ 0 h 17"/>
                  <a:gd name="T8" fmla="*/ 16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9"/>
                    </a:moveTo>
                    <a:lnTo>
                      <a:pt x="0" y="16"/>
                    </a:lnTo>
                    <a:lnTo>
                      <a:pt x="4" y="4"/>
                    </a:lnTo>
                    <a:lnTo>
                      <a:pt x="16" y="0"/>
                    </a:lnTo>
                    <a:lnTo>
                      <a:pt x="16" y="9"/>
                    </a:lnTo>
                  </a:path>
                </a:pathLst>
              </a:custGeom>
              <a:solidFill>
                <a:srgbClr val="6E87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39" name="Freeform 704">
                <a:extLst>
                  <a:ext uri="{FF2B5EF4-FFF2-40B4-BE49-F238E27FC236}">
                    <a16:creationId xmlns:a16="http://schemas.microsoft.com/office/drawing/2014/main" id="{B9CA293B-1C93-E4ED-3862-C450F2BFDDDA}"/>
                  </a:ext>
                </a:extLst>
              </p:cNvPr>
              <p:cNvSpPr>
                <a:spLocks/>
              </p:cNvSpPr>
              <p:nvPr/>
            </p:nvSpPr>
            <p:spPr bwMode="auto">
              <a:xfrm>
                <a:off x="2260" y="3222"/>
                <a:ext cx="32" cy="17"/>
              </a:xfrm>
              <a:custGeom>
                <a:avLst/>
                <a:gdLst>
                  <a:gd name="T0" fmla="*/ 0 w 34"/>
                  <a:gd name="T1" fmla="*/ 13 h 18"/>
                  <a:gd name="T2" fmla="*/ 11 w 34"/>
                  <a:gd name="T3" fmla="*/ 17 h 18"/>
                  <a:gd name="T4" fmla="*/ 33 w 34"/>
                  <a:gd name="T5" fmla="*/ 3 h 18"/>
                  <a:gd name="T6" fmla="*/ 14 w 34"/>
                  <a:gd name="T7" fmla="*/ 0 h 18"/>
                  <a:gd name="T8" fmla="*/ 0 w 34"/>
                  <a:gd name="T9" fmla="*/ 13 h 18"/>
                  <a:gd name="T10" fmla="*/ 0 60000 65536"/>
                  <a:gd name="T11" fmla="*/ 0 60000 65536"/>
                  <a:gd name="T12" fmla="*/ 0 60000 65536"/>
                  <a:gd name="T13" fmla="*/ 0 60000 65536"/>
                  <a:gd name="T14" fmla="*/ 0 60000 65536"/>
                  <a:gd name="T15" fmla="*/ 0 w 34"/>
                  <a:gd name="T16" fmla="*/ 0 h 18"/>
                  <a:gd name="T17" fmla="*/ 34 w 34"/>
                  <a:gd name="T18" fmla="*/ 18 h 18"/>
                </a:gdLst>
                <a:ahLst/>
                <a:cxnLst>
                  <a:cxn ang="T10">
                    <a:pos x="T0" y="T1"/>
                  </a:cxn>
                  <a:cxn ang="T11">
                    <a:pos x="T2" y="T3"/>
                  </a:cxn>
                  <a:cxn ang="T12">
                    <a:pos x="T4" y="T5"/>
                  </a:cxn>
                  <a:cxn ang="T13">
                    <a:pos x="T6" y="T7"/>
                  </a:cxn>
                  <a:cxn ang="T14">
                    <a:pos x="T8" y="T9"/>
                  </a:cxn>
                </a:cxnLst>
                <a:rect l="T15" t="T16" r="T17" b="T18"/>
                <a:pathLst>
                  <a:path w="34" h="18">
                    <a:moveTo>
                      <a:pt x="0" y="13"/>
                    </a:moveTo>
                    <a:lnTo>
                      <a:pt x="11" y="17"/>
                    </a:lnTo>
                    <a:lnTo>
                      <a:pt x="33" y="3"/>
                    </a:lnTo>
                    <a:lnTo>
                      <a:pt x="14" y="0"/>
                    </a:lnTo>
                    <a:lnTo>
                      <a:pt x="0" y="13"/>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40" name="Freeform 705">
                <a:extLst>
                  <a:ext uri="{FF2B5EF4-FFF2-40B4-BE49-F238E27FC236}">
                    <a16:creationId xmlns:a16="http://schemas.microsoft.com/office/drawing/2014/main" id="{02AC696A-066A-D2A8-32B4-5C209A242B09}"/>
                  </a:ext>
                </a:extLst>
              </p:cNvPr>
              <p:cNvSpPr>
                <a:spLocks/>
              </p:cNvSpPr>
              <p:nvPr/>
            </p:nvSpPr>
            <p:spPr bwMode="auto">
              <a:xfrm>
                <a:off x="2276" y="3211"/>
                <a:ext cx="20" cy="20"/>
              </a:xfrm>
              <a:custGeom>
                <a:avLst/>
                <a:gdLst>
                  <a:gd name="T0" fmla="*/ 21 w 22"/>
                  <a:gd name="T1" fmla="*/ 10 h 21"/>
                  <a:gd name="T2" fmla="*/ 7 w 22"/>
                  <a:gd name="T3" fmla="*/ 0 h 21"/>
                  <a:gd name="T4" fmla="*/ 0 w 22"/>
                  <a:gd name="T5" fmla="*/ 11 h 21"/>
                  <a:gd name="T6" fmla="*/ 10 w 22"/>
                  <a:gd name="T7" fmla="*/ 20 h 21"/>
                  <a:gd name="T8" fmla="*/ 21 w 22"/>
                  <a:gd name="T9" fmla="*/ 10 h 21"/>
                  <a:gd name="T10" fmla="*/ 0 60000 65536"/>
                  <a:gd name="T11" fmla="*/ 0 60000 65536"/>
                  <a:gd name="T12" fmla="*/ 0 60000 65536"/>
                  <a:gd name="T13" fmla="*/ 0 60000 65536"/>
                  <a:gd name="T14" fmla="*/ 0 60000 65536"/>
                  <a:gd name="T15" fmla="*/ 0 w 22"/>
                  <a:gd name="T16" fmla="*/ 0 h 21"/>
                  <a:gd name="T17" fmla="*/ 22 w 22"/>
                  <a:gd name="T18" fmla="*/ 21 h 21"/>
                </a:gdLst>
                <a:ahLst/>
                <a:cxnLst>
                  <a:cxn ang="T10">
                    <a:pos x="T0" y="T1"/>
                  </a:cxn>
                  <a:cxn ang="T11">
                    <a:pos x="T2" y="T3"/>
                  </a:cxn>
                  <a:cxn ang="T12">
                    <a:pos x="T4" y="T5"/>
                  </a:cxn>
                  <a:cxn ang="T13">
                    <a:pos x="T6" y="T7"/>
                  </a:cxn>
                  <a:cxn ang="T14">
                    <a:pos x="T8" y="T9"/>
                  </a:cxn>
                </a:cxnLst>
                <a:rect l="T15" t="T16" r="T17" b="T18"/>
                <a:pathLst>
                  <a:path w="22" h="21">
                    <a:moveTo>
                      <a:pt x="21" y="10"/>
                    </a:moveTo>
                    <a:lnTo>
                      <a:pt x="7" y="0"/>
                    </a:lnTo>
                    <a:lnTo>
                      <a:pt x="0" y="11"/>
                    </a:lnTo>
                    <a:lnTo>
                      <a:pt x="10" y="20"/>
                    </a:lnTo>
                    <a:lnTo>
                      <a:pt x="21" y="10"/>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41" name="Freeform 706">
                <a:extLst>
                  <a:ext uri="{FF2B5EF4-FFF2-40B4-BE49-F238E27FC236}">
                    <a16:creationId xmlns:a16="http://schemas.microsoft.com/office/drawing/2014/main" id="{6ECB5A48-BDFF-E28C-810F-026713971FCC}"/>
                  </a:ext>
                </a:extLst>
              </p:cNvPr>
              <p:cNvSpPr>
                <a:spLocks/>
              </p:cNvSpPr>
              <p:nvPr/>
            </p:nvSpPr>
            <p:spPr bwMode="auto">
              <a:xfrm>
                <a:off x="2300" y="3126"/>
                <a:ext cx="112" cy="67"/>
              </a:xfrm>
              <a:custGeom>
                <a:avLst/>
                <a:gdLst>
                  <a:gd name="T0" fmla="*/ 121 w 122"/>
                  <a:gd name="T1" fmla="*/ 13 h 70"/>
                  <a:gd name="T2" fmla="*/ 95 w 122"/>
                  <a:gd name="T3" fmla="*/ 0 h 70"/>
                  <a:gd name="T4" fmla="*/ 0 w 122"/>
                  <a:gd name="T5" fmla="*/ 55 h 70"/>
                  <a:gd name="T6" fmla="*/ 25 w 122"/>
                  <a:gd name="T7" fmla="*/ 69 h 70"/>
                  <a:gd name="T8" fmla="*/ 121 w 122"/>
                  <a:gd name="T9" fmla="*/ 13 h 70"/>
                  <a:gd name="T10" fmla="*/ 0 60000 65536"/>
                  <a:gd name="T11" fmla="*/ 0 60000 65536"/>
                  <a:gd name="T12" fmla="*/ 0 60000 65536"/>
                  <a:gd name="T13" fmla="*/ 0 60000 65536"/>
                  <a:gd name="T14" fmla="*/ 0 60000 65536"/>
                  <a:gd name="T15" fmla="*/ 0 w 122"/>
                  <a:gd name="T16" fmla="*/ 0 h 70"/>
                  <a:gd name="T17" fmla="*/ 122 w 122"/>
                  <a:gd name="T18" fmla="*/ 70 h 70"/>
                </a:gdLst>
                <a:ahLst/>
                <a:cxnLst>
                  <a:cxn ang="T10">
                    <a:pos x="T0" y="T1"/>
                  </a:cxn>
                  <a:cxn ang="T11">
                    <a:pos x="T2" y="T3"/>
                  </a:cxn>
                  <a:cxn ang="T12">
                    <a:pos x="T4" y="T5"/>
                  </a:cxn>
                  <a:cxn ang="T13">
                    <a:pos x="T6" y="T7"/>
                  </a:cxn>
                  <a:cxn ang="T14">
                    <a:pos x="T8" y="T9"/>
                  </a:cxn>
                </a:cxnLst>
                <a:rect l="T15" t="T16" r="T17" b="T18"/>
                <a:pathLst>
                  <a:path w="122" h="70">
                    <a:moveTo>
                      <a:pt x="121" y="13"/>
                    </a:moveTo>
                    <a:lnTo>
                      <a:pt x="95" y="0"/>
                    </a:lnTo>
                    <a:lnTo>
                      <a:pt x="0" y="55"/>
                    </a:lnTo>
                    <a:lnTo>
                      <a:pt x="25" y="69"/>
                    </a:lnTo>
                    <a:lnTo>
                      <a:pt x="121" y="13"/>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42" name="Freeform 707">
                <a:extLst>
                  <a:ext uri="{FF2B5EF4-FFF2-40B4-BE49-F238E27FC236}">
                    <a16:creationId xmlns:a16="http://schemas.microsoft.com/office/drawing/2014/main" id="{51889389-4311-E1F5-DAF5-FB936A06E9E1}"/>
                  </a:ext>
                </a:extLst>
              </p:cNvPr>
              <p:cNvSpPr>
                <a:spLocks/>
              </p:cNvSpPr>
              <p:nvPr/>
            </p:nvSpPr>
            <p:spPr bwMode="auto">
              <a:xfrm>
                <a:off x="2323" y="3139"/>
                <a:ext cx="89" cy="80"/>
              </a:xfrm>
              <a:custGeom>
                <a:avLst/>
                <a:gdLst>
                  <a:gd name="T0" fmla="*/ 96 w 97"/>
                  <a:gd name="T1" fmla="*/ 0 h 84"/>
                  <a:gd name="T2" fmla="*/ 0 w 97"/>
                  <a:gd name="T3" fmla="*/ 54 h 84"/>
                  <a:gd name="T4" fmla="*/ 0 w 97"/>
                  <a:gd name="T5" fmla="*/ 83 h 84"/>
                  <a:gd name="T6" fmla="*/ 96 w 97"/>
                  <a:gd name="T7" fmla="*/ 28 h 84"/>
                  <a:gd name="T8" fmla="*/ 96 w 97"/>
                  <a:gd name="T9" fmla="*/ 0 h 84"/>
                  <a:gd name="T10" fmla="*/ 0 60000 65536"/>
                  <a:gd name="T11" fmla="*/ 0 60000 65536"/>
                  <a:gd name="T12" fmla="*/ 0 60000 65536"/>
                  <a:gd name="T13" fmla="*/ 0 60000 65536"/>
                  <a:gd name="T14" fmla="*/ 0 60000 65536"/>
                  <a:gd name="T15" fmla="*/ 0 w 97"/>
                  <a:gd name="T16" fmla="*/ 0 h 84"/>
                  <a:gd name="T17" fmla="*/ 97 w 97"/>
                  <a:gd name="T18" fmla="*/ 84 h 84"/>
                </a:gdLst>
                <a:ahLst/>
                <a:cxnLst>
                  <a:cxn ang="T10">
                    <a:pos x="T0" y="T1"/>
                  </a:cxn>
                  <a:cxn ang="T11">
                    <a:pos x="T2" y="T3"/>
                  </a:cxn>
                  <a:cxn ang="T12">
                    <a:pos x="T4" y="T5"/>
                  </a:cxn>
                  <a:cxn ang="T13">
                    <a:pos x="T6" y="T7"/>
                  </a:cxn>
                  <a:cxn ang="T14">
                    <a:pos x="T8" y="T9"/>
                  </a:cxn>
                </a:cxnLst>
                <a:rect l="T15" t="T16" r="T17" b="T18"/>
                <a:pathLst>
                  <a:path w="97" h="84">
                    <a:moveTo>
                      <a:pt x="96" y="0"/>
                    </a:moveTo>
                    <a:lnTo>
                      <a:pt x="0" y="54"/>
                    </a:lnTo>
                    <a:lnTo>
                      <a:pt x="0" y="83"/>
                    </a:lnTo>
                    <a:lnTo>
                      <a:pt x="96" y="28"/>
                    </a:lnTo>
                    <a:lnTo>
                      <a:pt x="96"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43" name="Freeform 708">
                <a:extLst>
                  <a:ext uri="{FF2B5EF4-FFF2-40B4-BE49-F238E27FC236}">
                    <a16:creationId xmlns:a16="http://schemas.microsoft.com/office/drawing/2014/main" id="{90BE60BF-7AE4-D341-1DBD-8D40649AD03D}"/>
                  </a:ext>
                </a:extLst>
              </p:cNvPr>
              <p:cNvSpPr>
                <a:spLocks/>
              </p:cNvSpPr>
              <p:nvPr/>
            </p:nvSpPr>
            <p:spPr bwMode="auto">
              <a:xfrm>
                <a:off x="2300" y="3178"/>
                <a:ext cx="24" cy="41"/>
              </a:xfrm>
              <a:custGeom>
                <a:avLst/>
                <a:gdLst>
                  <a:gd name="T0" fmla="*/ 25 w 26"/>
                  <a:gd name="T1" fmla="*/ 13 h 43"/>
                  <a:gd name="T2" fmla="*/ 0 w 26"/>
                  <a:gd name="T3" fmla="*/ 0 h 43"/>
                  <a:gd name="T4" fmla="*/ 0 w 26"/>
                  <a:gd name="T5" fmla="*/ 28 h 43"/>
                  <a:gd name="T6" fmla="*/ 25 w 26"/>
                  <a:gd name="T7" fmla="*/ 42 h 43"/>
                  <a:gd name="T8" fmla="*/ 25 w 26"/>
                  <a:gd name="T9" fmla="*/ 13 h 43"/>
                  <a:gd name="T10" fmla="*/ 0 60000 65536"/>
                  <a:gd name="T11" fmla="*/ 0 60000 65536"/>
                  <a:gd name="T12" fmla="*/ 0 60000 65536"/>
                  <a:gd name="T13" fmla="*/ 0 60000 65536"/>
                  <a:gd name="T14" fmla="*/ 0 60000 65536"/>
                  <a:gd name="T15" fmla="*/ 0 w 26"/>
                  <a:gd name="T16" fmla="*/ 0 h 43"/>
                  <a:gd name="T17" fmla="*/ 26 w 26"/>
                  <a:gd name="T18" fmla="*/ 43 h 43"/>
                </a:gdLst>
                <a:ahLst/>
                <a:cxnLst>
                  <a:cxn ang="T10">
                    <a:pos x="T0" y="T1"/>
                  </a:cxn>
                  <a:cxn ang="T11">
                    <a:pos x="T2" y="T3"/>
                  </a:cxn>
                  <a:cxn ang="T12">
                    <a:pos x="T4" y="T5"/>
                  </a:cxn>
                  <a:cxn ang="T13">
                    <a:pos x="T6" y="T7"/>
                  </a:cxn>
                  <a:cxn ang="T14">
                    <a:pos x="T8" y="T9"/>
                  </a:cxn>
                </a:cxnLst>
                <a:rect l="T15" t="T16" r="T17" b="T18"/>
                <a:pathLst>
                  <a:path w="26" h="43">
                    <a:moveTo>
                      <a:pt x="25" y="13"/>
                    </a:moveTo>
                    <a:lnTo>
                      <a:pt x="0" y="0"/>
                    </a:lnTo>
                    <a:lnTo>
                      <a:pt x="0" y="28"/>
                    </a:lnTo>
                    <a:lnTo>
                      <a:pt x="25" y="42"/>
                    </a:lnTo>
                    <a:lnTo>
                      <a:pt x="25" y="13"/>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44" name="Freeform 709">
                <a:extLst>
                  <a:ext uri="{FF2B5EF4-FFF2-40B4-BE49-F238E27FC236}">
                    <a16:creationId xmlns:a16="http://schemas.microsoft.com/office/drawing/2014/main" id="{F7057E1F-03BF-3F88-FD4B-5517AC45EEAF}"/>
                  </a:ext>
                </a:extLst>
              </p:cNvPr>
              <p:cNvSpPr>
                <a:spLocks/>
              </p:cNvSpPr>
              <p:nvPr/>
            </p:nvSpPr>
            <p:spPr bwMode="auto">
              <a:xfrm>
                <a:off x="2283" y="3194"/>
                <a:ext cx="32" cy="20"/>
              </a:xfrm>
              <a:custGeom>
                <a:avLst/>
                <a:gdLst>
                  <a:gd name="T0" fmla="*/ 11 w 35"/>
                  <a:gd name="T1" fmla="*/ 0 h 21"/>
                  <a:gd name="T2" fmla="*/ 0 w 35"/>
                  <a:gd name="T3" fmla="*/ 6 h 21"/>
                  <a:gd name="T4" fmla="*/ 21 w 35"/>
                  <a:gd name="T5" fmla="*/ 20 h 21"/>
                  <a:gd name="T6" fmla="*/ 34 w 35"/>
                  <a:gd name="T7" fmla="*/ 13 h 21"/>
                  <a:gd name="T8" fmla="*/ 11 w 35"/>
                  <a:gd name="T9" fmla="*/ 0 h 21"/>
                  <a:gd name="T10" fmla="*/ 0 60000 65536"/>
                  <a:gd name="T11" fmla="*/ 0 60000 65536"/>
                  <a:gd name="T12" fmla="*/ 0 60000 65536"/>
                  <a:gd name="T13" fmla="*/ 0 60000 65536"/>
                  <a:gd name="T14" fmla="*/ 0 60000 65536"/>
                  <a:gd name="T15" fmla="*/ 0 w 35"/>
                  <a:gd name="T16" fmla="*/ 0 h 21"/>
                  <a:gd name="T17" fmla="*/ 35 w 35"/>
                  <a:gd name="T18" fmla="*/ 21 h 21"/>
                </a:gdLst>
                <a:ahLst/>
                <a:cxnLst>
                  <a:cxn ang="T10">
                    <a:pos x="T0" y="T1"/>
                  </a:cxn>
                  <a:cxn ang="T11">
                    <a:pos x="T2" y="T3"/>
                  </a:cxn>
                  <a:cxn ang="T12">
                    <a:pos x="T4" y="T5"/>
                  </a:cxn>
                  <a:cxn ang="T13">
                    <a:pos x="T6" y="T7"/>
                  </a:cxn>
                  <a:cxn ang="T14">
                    <a:pos x="T8" y="T9"/>
                  </a:cxn>
                </a:cxnLst>
                <a:rect l="T15" t="T16" r="T17" b="T18"/>
                <a:pathLst>
                  <a:path w="35" h="21">
                    <a:moveTo>
                      <a:pt x="11" y="0"/>
                    </a:moveTo>
                    <a:lnTo>
                      <a:pt x="0" y="6"/>
                    </a:lnTo>
                    <a:lnTo>
                      <a:pt x="21" y="20"/>
                    </a:lnTo>
                    <a:lnTo>
                      <a:pt x="34" y="13"/>
                    </a:lnTo>
                    <a:lnTo>
                      <a:pt x="11" y="0"/>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45" name="Freeform 710">
                <a:extLst>
                  <a:ext uri="{FF2B5EF4-FFF2-40B4-BE49-F238E27FC236}">
                    <a16:creationId xmlns:a16="http://schemas.microsoft.com/office/drawing/2014/main" id="{04C40D6A-DCB2-C167-B019-853CC654B332}"/>
                  </a:ext>
                </a:extLst>
              </p:cNvPr>
              <p:cNvSpPr>
                <a:spLocks/>
              </p:cNvSpPr>
              <p:nvPr/>
            </p:nvSpPr>
            <p:spPr bwMode="auto">
              <a:xfrm>
                <a:off x="2303" y="3206"/>
                <a:ext cx="16" cy="32"/>
              </a:xfrm>
              <a:custGeom>
                <a:avLst/>
                <a:gdLst>
                  <a:gd name="T0" fmla="*/ 16 w 17"/>
                  <a:gd name="T1" fmla="*/ 25 h 34"/>
                  <a:gd name="T2" fmla="*/ 0 w 17"/>
                  <a:gd name="T3" fmla="*/ 33 h 34"/>
                  <a:gd name="T4" fmla="*/ 0 w 17"/>
                  <a:gd name="T5" fmla="*/ 6 h 34"/>
                  <a:gd name="T6" fmla="*/ 16 w 17"/>
                  <a:gd name="T7" fmla="*/ 0 h 34"/>
                  <a:gd name="T8" fmla="*/ 16 w 17"/>
                  <a:gd name="T9" fmla="*/ 25 h 34"/>
                  <a:gd name="T10" fmla="*/ 0 60000 65536"/>
                  <a:gd name="T11" fmla="*/ 0 60000 65536"/>
                  <a:gd name="T12" fmla="*/ 0 60000 65536"/>
                  <a:gd name="T13" fmla="*/ 0 60000 65536"/>
                  <a:gd name="T14" fmla="*/ 0 60000 65536"/>
                  <a:gd name="T15" fmla="*/ 0 w 17"/>
                  <a:gd name="T16" fmla="*/ 0 h 34"/>
                  <a:gd name="T17" fmla="*/ 17 w 17"/>
                  <a:gd name="T18" fmla="*/ 34 h 34"/>
                </a:gdLst>
                <a:ahLst/>
                <a:cxnLst>
                  <a:cxn ang="T10">
                    <a:pos x="T0" y="T1"/>
                  </a:cxn>
                  <a:cxn ang="T11">
                    <a:pos x="T2" y="T3"/>
                  </a:cxn>
                  <a:cxn ang="T12">
                    <a:pos x="T4" y="T5"/>
                  </a:cxn>
                  <a:cxn ang="T13">
                    <a:pos x="T6" y="T7"/>
                  </a:cxn>
                  <a:cxn ang="T14">
                    <a:pos x="T8" y="T9"/>
                  </a:cxn>
                </a:cxnLst>
                <a:rect l="T15" t="T16" r="T17" b="T18"/>
                <a:pathLst>
                  <a:path w="17" h="34">
                    <a:moveTo>
                      <a:pt x="16" y="25"/>
                    </a:moveTo>
                    <a:lnTo>
                      <a:pt x="0" y="33"/>
                    </a:lnTo>
                    <a:lnTo>
                      <a:pt x="0" y="6"/>
                    </a:lnTo>
                    <a:lnTo>
                      <a:pt x="16" y="0"/>
                    </a:lnTo>
                    <a:lnTo>
                      <a:pt x="16" y="25"/>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46" name="Freeform 711">
                <a:extLst>
                  <a:ext uri="{FF2B5EF4-FFF2-40B4-BE49-F238E27FC236}">
                    <a16:creationId xmlns:a16="http://schemas.microsoft.com/office/drawing/2014/main" id="{0FA3A166-3670-8ABD-686A-C705831F1421}"/>
                  </a:ext>
                </a:extLst>
              </p:cNvPr>
              <p:cNvSpPr>
                <a:spLocks/>
              </p:cNvSpPr>
              <p:nvPr/>
            </p:nvSpPr>
            <p:spPr bwMode="auto">
              <a:xfrm>
                <a:off x="2373" y="3169"/>
                <a:ext cx="113" cy="68"/>
              </a:xfrm>
              <a:custGeom>
                <a:avLst/>
                <a:gdLst>
                  <a:gd name="T0" fmla="*/ 122 w 123"/>
                  <a:gd name="T1" fmla="*/ 14 h 72"/>
                  <a:gd name="T2" fmla="*/ 97 w 123"/>
                  <a:gd name="T3" fmla="*/ 0 h 72"/>
                  <a:gd name="T4" fmla="*/ 0 w 123"/>
                  <a:gd name="T5" fmla="*/ 56 h 72"/>
                  <a:gd name="T6" fmla="*/ 24 w 123"/>
                  <a:gd name="T7" fmla="*/ 71 h 72"/>
                  <a:gd name="T8" fmla="*/ 122 w 123"/>
                  <a:gd name="T9" fmla="*/ 14 h 72"/>
                  <a:gd name="T10" fmla="*/ 0 60000 65536"/>
                  <a:gd name="T11" fmla="*/ 0 60000 65536"/>
                  <a:gd name="T12" fmla="*/ 0 60000 65536"/>
                  <a:gd name="T13" fmla="*/ 0 60000 65536"/>
                  <a:gd name="T14" fmla="*/ 0 60000 65536"/>
                  <a:gd name="T15" fmla="*/ 0 w 123"/>
                  <a:gd name="T16" fmla="*/ 0 h 72"/>
                  <a:gd name="T17" fmla="*/ 123 w 123"/>
                  <a:gd name="T18" fmla="*/ 72 h 72"/>
                </a:gdLst>
                <a:ahLst/>
                <a:cxnLst>
                  <a:cxn ang="T10">
                    <a:pos x="T0" y="T1"/>
                  </a:cxn>
                  <a:cxn ang="T11">
                    <a:pos x="T2" y="T3"/>
                  </a:cxn>
                  <a:cxn ang="T12">
                    <a:pos x="T4" y="T5"/>
                  </a:cxn>
                  <a:cxn ang="T13">
                    <a:pos x="T6" y="T7"/>
                  </a:cxn>
                  <a:cxn ang="T14">
                    <a:pos x="T8" y="T9"/>
                  </a:cxn>
                </a:cxnLst>
                <a:rect l="T15" t="T16" r="T17" b="T18"/>
                <a:pathLst>
                  <a:path w="123" h="72">
                    <a:moveTo>
                      <a:pt x="122" y="14"/>
                    </a:moveTo>
                    <a:lnTo>
                      <a:pt x="97" y="0"/>
                    </a:lnTo>
                    <a:lnTo>
                      <a:pt x="0" y="56"/>
                    </a:lnTo>
                    <a:lnTo>
                      <a:pt x="24" y="71"/>
                    </a:lnTo>
                    <a:lnTo>
                      <a:pt x="122"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47" name="Freeform 712">
                <a:extLst>
                  <a:ext uri="{FF2B5EF4-FFF2-40B4-BE49-F238E27FC236}">
                    <a16:creationId xmlns:a16="http://schemas.microsoft.com/office/drawing/2014/main" id="{83DCF2D4-B222-1222-3CF1-118D4C1BDD50}"/>
                  </a:ext>
                </a:extLst>
              </p:cNvPr>
              <p:cNvSpPr>
                <a:spLocks/>
              </p:cNvSpPr>
              <p:nvPr/>
            </p:nvSpPr>
            <p:spPr bwMode="auto">
              <a:xfrm>
                <a:off x="2373" y="3222"/>
                <a:ext cx="24" cy="42"/>
              </a:xfrm>
              <a:custGeom>
                <a:avLst/>
                <a:gdLst>
                  <a:gd name="T0" fmla="*/ 25 w 26"/>
                  <a:gd name="T1" fmla="*/ 14 h 44"/>
                  <a:gd name="T2" fmla="*/ 0 w 26"/>
                  <a:gd name="T3" fmla="*/ 0 h 44"/>
                  <a:gd name="T4" fmla="*/ 0 w 26"/>
                  <a:gd name="T5" fmla="*/ 28 h 44"/>
                  <a:gd name="T6" fmla="*/ 25 w 26"/>
                  <a:gd name="T7" fmla="*/ 43 h 44"/>
                  <a:gd name="T8" fmla="*/ 25 w 26"/>
                  <a:gd name="T9" fmla="*/ 14 h 44"/>
                  <a:gd name="T10" fmla="*/ 0 60000 65536"/>
                  <a:gd name="T11" fmla="*/ 0 60000 65536"/>
                  <a:gd name="T12" fmla="*/ 0 60000 65536"/>
                  <a:gd name="T13" fmla="*/ 0 60000 65536"/>
                  <a:gd name="T14" fmla="*/ 0 60000 65536"/>
                  <a:gd name="T15" fmla="*/ 0 w 26"/>
                  <a:gd name="T16" fmla="*/ 0 h 44"/>
                  <a:gd name="T17" fmla="*/ 26 w 26"/>
                  <a:gd name="T18" fmla="*/ 44 h 44"/>
                </a:gdLst>
                <a:ahLst/>
                <a:cxnLst>
                  <a:cxn ang="T10">
                    <a:pos x="T0" y="T1"/>
                  </a:cxn>
                  <a:cxn ang="T11">
                    <a:pos x="T2" y="T3"/>
                  </a:cxn>
                  <a:cxn ang="T12">
                    <a:pos x="T4" y="T5"/>
                  </a:cxn>
                  <a:cxn ang="T13">
                    <a:pos x="T6" y="T7"/>
                  </a:cxn>
                  <a:cxn ang="T14">
                    <a:pos x="T8" y="T9"/>
                  </a:cxn>
                </a:cxnLst>
                <a:rect l="T15" t="T16" r="T17" b="T18"/>
                <a:pathLst>
                  <a:path w="26" h="44">
                    <a:moveTo>
                      <a:pt x="25" y="14"/>
                    </a:moveTo>
                    <a:lnTo>
                      <a:pt x="0" y="0"/>
                    </a:lnTo>
                    <a:lnTo>
                      <a:pt x="0" y="28"/>
                    </a:lnTo>
                    <a:lnTo>
                      <a:pt x="25" y="43"/>
                    </a:lnTo>
                    <a:lnTo>
                      <a:pt x="25" y="14"/>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148" name="Freeform 713">
                <a:extLst>
                  <a:ext uri="{FF2B5EF4-FFF2-40B4-BE49-F238E27FC236}">
                    <a16:creationId xmlns:a16="http://schemas.microsoft.com/office/drawing/2014/main" id="{CAED1C6B-86C8-2BCC-AC47-C57C577B8637}"/>
                  </a:ext>
                </a:extLst>
              </p:cNvPr>
              <p:cNvSpPr>
                <a:spLocks/>
              </p:cNvSpPr>
              <p:nvPr/>
            </p:nvSpPr>
            <p:spPr bwMode="auto">
              <a:xfrm>
                <a:off x="2396" y="3183"/>
                <a:ext cx="90" cy="81"/>
              </a:xfrm>
              <a:custGeom>
                <a:avLst/>
                <a:gdLst>
                  <a:gd name="T0" fmla="*/ 97 w 98"/>
                  <a:gd name="T1" fmla="*/ 0 h 85"/>
                  <a:gd name="T2" fmla="*/ 0 w 98"/>
                  <a:gd name="T3" fmla="*/ 55 h 85"/>
                  <a:gd name="T4" fmla="*/ 0 w 98"/>
                  <a:gd name="T5" fmla="*/ 84 h 85"/>
                  <a:gd name="T6" fmla="*/ 97 w 98"/>
                  <a:gd name="T7" fmla="*/ 28 h 85"/>
                  <a:gd name="T8" fmla="*/ 97 w 98"/>
                  <a:gd name="T9" fmla="*/ 0 h 85"/>
                  <a:gd name="T10" fmla="*/ 0 60000 65536"/>
                  <a:gd name="T11" fmla="*/ 0 60000 65536"/>
                  <a:gd name="T12" fmla="*/ 0 60000 65536"/>
                  <a:gd name="T13" fmla="*/ 0 60000 65536"/>
                  <a:gd name="T14" fmla="*/ 0 60000 65536"/>
                  <a:gd name="T15" fmla="*/ 0 w 98"/>
                  <a:gd name="T16" fmla="*/ 0 h 85"/>
                  <a:gd name="T17" fmla="*/ 98 w 98"/>
                  <a:gd name="T18" fmla="*/ 85 h 85"/>
                </a:gdLst>
                <a:ahLst/>
                <a:cxnLst>
                  <a:cxn ang="T10">
                    <a:pos x="T0" y="T1"/>
                  </a:cxn>
                  <a:cxn ang="T11">
                    <a:pos x="T2" y="T3"/>
                  </a:cxn>
                  <a:cxn ang="T12">
                    <a:pos x="T4" y="T5"/>
                  </a:cxn>
                  <a:cxn ang="T13">
                    <a:pos x="T6" y="T7"/>
                  </a:cxn>
                  <a:cxn ang="T14">
                    <a:pos x="T8" y="T9"/>
                  </a:cxn>
                </a:cxnLst>
                <a:rect l="T15" t="T16" r="T17" b="T18"/>
                <a:pathLst>
                  <a:path w="98" h="85">
                    <a:moveTo>
                      <a:pt x="97" y="0"/>
                    </a:moveTo>
                    <a:lnTo>
                      <a:pt x="0" y="55"/>
                    </a:lnTo>
                    <a:lnTo>
                      <a:pt x="0" y="84"/>
                    </a:lnTo>
                    <a:lnTo>
                      <a:pt x="97" y="28"/>
                    </a:lnTo>
                    <a:lnTo>
                      <a:pt x="97"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grpSp>
          <p:nvGrpSpPr>
            <p:cNvPr id="23606" name="Group 714">
              <a:extLst>
                <a:ext uri="{FF2B5EF4-FFF2-40B4-BE49-F238E27FC236}">
                  <a16:creationId xmlns:a16="http://schemas.microsoft.com/office/drawing/2014/main" id="{790A03FA-980D-623F-AB5A-EA1D3227EDD0}"/>
                </a:ext>
              </a:extLst>
            </p:cNvPr>
            <p:cNvGrpSpPr>
              <a:grpSpLocks/>
            </p:cNvGrpSpPr>
            <p:nvPr/>
          </p:nvGrpSpPr>
          <p:grpSpPr bwMode="auto">
            <a:xfrm>
              <a:off x="3976" y="2665"/>
              <a:ext cx="315" cy="115"/>
              <a:chOff x="2232" y="2859"/>
              <a:chExt cx="504" cy="405"/>
            </a:xfrm>
          </p:grpSpPr>
          <p:sp>
            <p:nvSpPr>
              <p:cNvPr id="23900" name="Line 715">
                <a:extLst>
                  <a:ext uri="{FF2B5EF4-FFF2-40B4-BE49-F238E27FC236}">
                    <a16:creationId xmlns:a16="http://schemas.microsoft.com/office/drawing/2014/main" id="{C024B15B-E1DE-28E5-8C7A-88A340B24747}"/>
                  </a:ext>
                </a:extLst>
              </p:cNvPr>
              <p:cNvSpPr>
                <a:spLocks noChangeShapeType="1"/>
              </p:cNvSpPr>
              <p:nvPr/>
            </p:nvSpPr>
            <p:spPr bwMode="auto">
              <a:xfrm flipV="1">
                <a:off x="2713" y="3071"/>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01" name="Freeform 716">
                <a:extLst>
                  <a:ext uri="{FF2B5EF4-FFF2-40B4-BE49-F238E27FC236}">
                    <a16:creationId xmlns:a16="http://schemas.microsoft.com/office/drawing/2014/main" id="{510228C6-2ACC-21FD-883B-3CBE6662746F}"/>
                  </a:ext>
                </a:extLst>
              </p:cNvPr>
              <p:cNvSpPr>
                <a:spLocks/>
              </p:cNvSpPr>
              <p:nvPr/>
            </p:nvSpPr>
            <p:spPr bwMode="auto">
              <a:xfrm>
                <a:off x="2582" y="3050"/>
                <a:ext cx="24" cy="42"/>
              </a:xfrm>
              <a:custGeom>
                <a:avLst/>
                <a:gdLst>
                  <a:gd name="T0" fmla="*/ 25 w 26"/>
                  <a:gd name="T1" fmla="*/ 13 h 44"/>
                  <a:gd name="T2" fmla="*/ 0 w 26"/>
                  <a:gd name="T3" fmla="*/ 0 h 44"/>
                  <a:gd name="T4" fmla="*/ 0 w 26"/>
                  <a:gd name="T5" fmla="*/ 28 h 44"/>
                  <a:gd name="T6" fmla="*/ 25 w 26"/>
                  <a:gd name="T7" fmla="*/ 43 h 44"/>
                  <a:gd name="T8" fmla="*/ 25 w 26"/>
                  <a:gd name="T9" fmla="*/ 13 h 44"/>
                  <a:gd name="T10" fmla="*/ 0 60000 65536"/>
                  <a:gd name="T11" fmla="*/ 0 60000 65536"/>
                  <a:gd name="T12" fmla="*/ 0 60000 65536"/>
                  <a:gd name="T13" fmla="*/ 0 60000 65536"/>
                  <a:gd name="T14" fmla="*/ 0 60000 65536"/>
                  <a:gd name="T15" fmla="*/ 0 w 26"/>
                  <a:gd name="T16" fmla="*/ 0 h 44"/>
                  <a:gd name="T17" fmla="*/ 26 w 26"/>
                  <a:gd name="T18" fmla="*/ 44 h 44"/>
                </a:gdLst>
                <a:ahLst/>
                <a:cxnLst>
                  <a:cxn ang="T10">
                    <a:pos x="T0" y="T1"/>
                  </a:cxn>
                  <a:cxn ang="T11">
                    <a:pos x="T2" y="T3"/>
                  </a:cxn>
                  <a:cxn ang="T12">
                    <a:pos x="T4" y="T5"/>
                  </a:cxn>
                  <a:cxn ang="T13">
                    <a:pos x="T6" y="T7"/>
                  </a:cxn>
                  <a:cxn ang="T14">
                    <a:pos x="T8" y="T9"/>
                  </a:cxn>
                </a:cxnLst>
                <a:rect l="T15" t="T16" r="T17" b="T18"/>
                <a:pathLst>
                  <a:path w="26" h="44">
                    <a:moveTo>
                      <a:pt x="25" y="13"/>
                    </a:moveTo>
                    <a:lnTo>
                      <a:pt x="0" y="0"/>
                    </a:lnTo>
                    <a:lnTo>
                      <a:pt x="0" y="28"/>
                    </a:lnTo>
                    <a:lnTo>
                      <a:pt x="25" y="43"/>
                    </a:lnTo>
                    <a:lnTo>
                      <a:pt x="25" y="13"/>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02" name="Freeform 717">
                <a:extLst>
                  <a:ext uri="{FF2B5EF4-FFF2-40B4-BE49-F238E27FC236}">
                    <a16:creationId xmlns:a16="http://schemas.microsoft.com/office/drawing/2014/main" id="{ACD6A715-2BD1-3CDF-CD10-CF973E4F2B90}"/>
                  </a:ext>
                </a:extLst>
              </p:cNvPr>
              <p:cNvSpPr>
                <a:spLocks/>
              </p:cNvSpPr>
              <p:nvPr/>
            </p:nvSpPr>
            <p:spPr bwMode="auto">
              <a:xfrm>
                <a:off x="2605" y="3010"/>
                <a:ext cx="89" cy="82"/>
              </a:xfrm>
              <a:custGeom>
                <a:avLst/>
                <a:gdLst>
                  <a:gd name="T0" fmla="*/ 96 w 97"/>
                  <a:gd name="T1" fmla="*/ 0 h 86"/>
                  <a:gd name="T2" fmla="*/ 0 w 97"/>
                  <a:gd name="T3" fmla="*/ 55 h 86"/>
                  <a:gd name="T4" fmla="*/ 0 w 97"/>
                  <a:gd name="T5" fmla="*/ 85 h 86"/>
                  <a:gd name="T6" fmla="*/ 96 w 97"/>
                  <a:gd name="T7" fmla="*/ 29 h 86"/>
                  <a:gd name="T8" fmla="*/ 96 w 97"/>
                  <a:gd name="T9" fmla="*/ 0 h 86"/>
                  <a:gd name="T10" fmla="*/ 0 60000 65536"/>
                  <a:gd name="T11" fmla="*/ 0 60000 65536"/>
                  <a:gd name="T12" fmla="*/ 0 60000 65536"/>
                  <a:gd name="T13" fmla="*/ 0 60000 65536"/>
                  <a:gd name="T14" fmla="*/ 0 60000 65536"/>
                  <a:gd name="T15" fmla="*/ 0 w 97"/>
                  <a:gd name="T16" fmla="*/ 0 h 86"/>
                  <a:gd name="T17" fmla="*/ 97 w 97"/>
                  <a:gd name="T18" fmla="*/ 86 h 86"/>
                </a:gdLst>
                <a:ahLst/>
                <a:cxnLst>
                  <a:cxn ang="T10">
                    <a:pos x="T0" y="T1"/>
                  </a:cxn>
                  <a:cxn ang="T11">
                    <a:pos x="T2" y="T3"/>
                  </a:cxn>
                  <a:cxn ang="T12">
                    <a:pos x="T4" y="T5"/>
                  </a:cxn>
                  <a:cxn ang="T13">
                    <a:pos x="T6" y="T7"/>
                  </a:cxn>
                  <a:cxn ang="T14">
                    <a:pos x="T8" y="T9"/>
                  </a:cxn>
                </a:cxnLst>
                <a:rect l="T15" t="T16" r="T17" b="T18"/>
                <a:pathLst>
                  <a:path w="97" h="86">
                    <a:moveTo>
                      <a:pt x="96" y="0"/>
                    </a:moveTo>
                    <a:lnTo>
                      <a:pt x="0" y="55"/>
                    </a:lnTo>
                    <a:lnTo>
                      <a:pt x="0" y="85"/>
                    </a:lnTo>
                    <a:lnTo>
                      <a:pt x="96" y="29"/>
                    </a:lnTo>
                    <a:lnTo>
                      <a:pt x="96"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03" name="Line 718">
                <a:extLst>
                  <a:ext uri="{FF2B5EF4-FFF2-40B4-BE49-F238E27FC236}">
                    <a16:creationId xmlns:a16="http://schemas.microsoft.com/office/drawing/2014/main" id="{5640668D-64FE-E766-7969-2BC72034368C}"/>
                  </a:ext>
                </a:extLst>
              </p:cNvPr>
              <p:cNvSpPr>
                <a:spLocks noChangeShapeType="1"/>
              </p:cNvSpPr>
              <p:nvPr/>
            </p:nvSpPr>
            <p:spPr bwMode="auto">
              <a:xfrm flipV="1">
                <a:off x="2674" y="3046"/>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04" name="Freeform 719">
                <a:extLst>
                  <a:ext uri="{FF2B5EF4-FFF2-40B4-BE49-F238E27FC236}">
                    <a16:creationId xmlns:a16="http://schemas.microsoft.com/office/drawing/2014/main" id="{6A9214EE-73AD-31B3-C896-8A852F77D12A}"/>
                  </a:ext>
                </a:extLst>
              </p:cNvPr>
              <p:cNvSpPr>
                <a:spLocks/>
              </p:cNvSpPr>
              <p:nvPr/>
            </p:nvSpPr>
            <p:spPr bwMode="auto">
              <a:xfrm>
                <a:off x="2674" y="3052"/>
                <a:ext cx="15" cy="16"/>
              </a:xfrm>
              <a:custGeom>
                <a:avLst/>
                <a:gdLst>
                  <a:gd name="T0" fmla="*/ 3 w 17"/>
                  <a:gd name="T1" fmla="*/ 16 h 17"/>
                  <a:gd name="T2" fmla="*/ 0 w 17"/>
                  <a:gd name="T3" fmla="*/ 13 h 17"/>
                  <a:gd name="T4" fmla="*/ 0 w 17"/>
                  <a:gd name="T5" fmla="*/ 10 h 17"/>
                  <a:gd name="T6" fmla="*/ 0 w 17"/>
                  <a:gd name="T7" fmla="*/ 5 h 17"/>
                  <a:gd name="T8" fmla="*/ 0 w 17"/>
                  <a:gd name="T9" fmla="*/ 2 h 17"/>
                  <a:gd name="T10" fmla="*/ 3 w 17"/>
                  <a:gd name="T11" fmla="*/ 2 h 17"/>
                  <a:gd name="T12" fmla="*/ 6 w 17"/>
                  <a:gd name="T13" fmla="*/ 0 h 17"/>
                  <a:gd name="T14" fmla="*/ 9 w 17"/>
                  <a:gd name="T15" fmla="*/ 0 h 17"/>
                  <a:gd name="T16" fmla="*/ 12 w 17"/>
                  <a:gd name="T17" fmla="*/ 2 h 17"/>
                  <a:gd name="T18" fmla="*/ 16 w 17"/>
                  <a:gd name="T19" fmla="*/ 5 h 17"/>
                  <a:gd name="T20" fmla="*/ 12 w 17"/>
                  <a:gd name="T21" fmla="*/ 13 h 17"/>
                  <a:gd name="T22" fmla="*/ 9 w 17"/>
                  <a:gd name="T23" fmla="*/ 16 h 17"/>
                  <a:gd name="T24" fmla="*/ 6 w 17"/>
                  <a:gd name="T25" fmla="*/ 16 h 17"/>
                  <a:gd name="T26" fmla="*/ 3 w 17"/>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3" y="16"/>
                    </a:moveTo>
                    <a:lnTo>
                      <a:pt x="0" y="13"/>
                    </a:lnTo>
                    <a:lnTo>
                      <a:pt x="0" y="10"/>
                    </a:lnTo>
                    <a:lnTo>
                      <a:pt x="0" y="5"/>
                    </a:lnTo>
                    <a:lnTo>
                      <a:pt x="0" y="2"/>
                    </a:lnTo>
                    <a:lnTo>
                      <a:pt x="3" y="2"/>
                    </a:lnTo>
                    <a:lnTo>
                      <a:pt x="6" y="0"/>
                    </a:lnTo>
                    <a:lnTo>
                      <a:pt x="9" y="0"/>
                    </a:lnTo>
                    <a:lnTo>
                      <a:pt x="12" y="2"/>
                    </a:lnTo>
                    <a:lnTo>
                      <a:pt x="16" y="5"/>
                    </a:lnTo>
                    <a:lnTo>
                      <a:pt x="12" y="13"/>
                    </a:lnTo>
                    <a:lnTo>
                      <a:pt x="9" y="16"/>
                    </a:lnTo>
                    <a:lnTo>
                      <a:pt x="6" y="16"/>
                    </a:lnTo>
                    <a:lnTo>
                      <a:pt x="3"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05" name="Freeform 720">
                <a:extLst>
                  <a:ext uri="{FF2B5EF4-FFF2-40B4-BE49-F238E27FC236}">
                    <a16:creationId xmlns:a16="http://schemas.microsoft.com/office/drawing/2014/main" id="{0CB17C71-A01E-E590-AE29-290FD4826DBF}"/>
                  </a:ext>
                </a:extLst>
              </p:cNvPr>
              <p:cNvSpPr>
                <a:spLocks/>
              </p:cNvSpPr>
              <p:nvPr/>
            </p:nvSpPr>
            <p:spPr bwMode="auto">
              <a:xfrm>
                <a:off x="2674" y="3052"/>
                <a:ext cx="15" cy="16"/>
              </a:xfrm>
              <a:custGeom>
                <a:avLst/>
                <a:gdLst>
                  <a:gd name="T0" fmla="*/ 12 w 17"/>
                  <a:gd name="T1" fmla="*/ 12 h 17"/>
                  <a:gd name="T2" fmla="*/ 16 w 17"/>
                  <a:gd name="T3" fmla="*/ 3 h 17"/>
                  <a:gd name="T4" fmla="*/ 12 w 17"/>
                  <a:gd name="T5" fmla="*/ 0 h 17"/>
                  <a:gd name="T6" fmla="*/ 9 w 17"/>
                  <a:gd name="T7" fmla="*/ 3 h 17"/>
                  <a:gd name="T8" fmla="*/ 3 w 17"/>
                  <a:gd name="T9" fmla="*/ 6 h 17"/>
                  <a:gd name="T10" fmla="*/ 0 w 17"/>
                  <a:gd name="T11" fmla="*/ 12 h 17"/>
                  <a:gd name="T12" fmla="*/ 3 w 17"/>
                  <a:gd name="T13" fmla="*/ 16 h 17"/>
                  <a:gd name="T14" fmla="*/ 6 w 17"/>
                  <a:gd name="T15" fmla="*/ 16 h 17"/>
                  <a:gd name="T16" fmla="*/ 9 w 17"/>
                  <a:gd name="T17" fmla="*/ 16 h 17"/>
                  <a:gd name="T18" fmla="*/ 12 w 17"/>
                  <a:gd name="T19" fmla="*/ 1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2" y="12"/>
                    </a:moveTo>
                    <a:lnTo>
                      <a:pt x="16" y="3"/>
                    </a:lnTo>
                    <a:lnTo>
                      <a:pt x="12" y="0"/>
                    </a:lnTo>
                    <a:lnTo>
                      <a:pt x="9" y="3"/>
                    </a:lnTo>
                    <a:lnTo>
                      <a:pt x="3" y="6"/>
                    </a:lnTo>
                    <a:lnTo>
                      <a:pt x="0" y="12"/>
                    </a:lnTo>
                    <a:lnTo>
                      <a:pt x="3" y="16"/>
                    </a:lnTo>
                    <a:lnTo>
                      <a:pt x="6" y="16"/>
                    </a:lnTo>
                    <a:lnTo>
                      <a:pt x="9" y="16"/>
                    </a:lnTo>
                    <a:lnTo>
                      <a:pt x="12" y="12"/>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06" name="Freeform 721">
                <a:extLst>
                  <a:ext uri="{FF2B5EF4-FFF2-40B4-BE49-F238E27FC236}">
                    <a16:creationId xmlns:a16="http://schemas.microsoft.com/office/drawing/2014/main" id="{E5F964A8-26BC-A556-1646-4DF8670B2365}"/>
                  </a:ext>
                </a:extLst>
              </p:cNvPr>
              <p:cNvSpPr>
                <a:spLocks/>
              </p:cNvSpPr>
              <p:nvPr/>
            </p:nvSpPr>
            <p:spPr bwMode="auto">
              <a:xfrm>
                <a:off x="2622" y="3021"/>
                <a:ext cx="111" cy="67"/>
              </a:xfrm>
              <a:custGeom>
                <a:avLst/>
                <a:gdLst>
                  <a:gd name="T0" fmla="*/ 120 w 121"/>
                  <a:gd name="T1" fmla="*/ 14 h 71"/>
                  <a:gd name="T2" fmla="*/ 95 w 121"/>
                  <a:gd name="T3" fmla="*/ 0 h 71"/>
                  <a:gd name="T4" fmla="*/ 0 w 121"/>
                  <a:gd name="T5" fmla="*/ 55 h 71"/>
                  <a:gd name="T6" fmla="*/ 24 w 121"/>
                  <a:gd name="T7" fmla="*/ 70 h 71"/>
                  <a:gd name="T8" fmla="*/ 120 w 121"/>
                  <a:gd name="T9" fmla="*/ 14 h 71"/>
                  <a:gd name="T10" fmla="*/ 0 60000 65536"/>
                  <a:gd name="T11" fmla="*/ 0 60000 65536"/>
                  <a:gd name="T12" fmla="*/ 0 60000 65536"/>
                  <a:gd name="T13" fmla="*/ 0 60000 65536"/>
                  <a:gd name="T14" fmla="*/ 0 60000 65536"/>
                  <a:gd name="T15" fmla="*/ 0 w 121"/>
                  <a:gd name="T16" fmla="*/ 0 h 71"/>
                  <a:gd name="T17" fmla="*/ 121 w 121"/>
                  <a:gd name="T18" fmla="*/ 71 h 71"/>
                </a:gdLst>
                <a:ahLst/>
                <a:cxnLst>
                  <a:cxn ang="T10">
                    <a:pos x="T0" y="T1"/>
                  </a:cxn>
                  <a:cxn ang="T11">
                    <a:pos x="T2" y="T3"/>
                  </a:cxn>
                  <a:cxn ang="T12">
                    <a:pos x="T4" y="T5"/>
                  </a:cxn>
                  <a:cxn ang="T13">
                    <a:pos x="T6" y="T7"/>
                  </a:cxn>
                  <a:cxn ang="T14">
                    <a:pos x="T8" y="T9"/>
                  </a:cxn>
                </a:cxnLst>
                <a:rect l="T15" t="T16" r="T17" b="T18"/>
                <a:pathLst>
                  <a:path w="121" h="71">
                    <a:moveTo>
                      <a:pt x="120" y="14"/>
                    </a:moveTo>
                    <a:lnTo>
                      <a:pt x="95" y="0"/>
                    </a:lnTo>
                    <a:lnTo>
                      <a:pt x="0" y="55"/>
                    </a:lnTo>
                    <a:lnTo>
                      <a:pt x="24" y="70"/>
                    </a:lnTo>
                    <a:lnTo>
                      <a:pt x="120"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07" name="Freeform 722">
                <a:extLst>
                  <a:ext uri="{FF2B5EF4-FFF2-40B4-BE49-F238E27FC236}">
                    <a16:creationId xmlns:a16="http://schemas.microsoft.com/office/drawing/2014/main" id="{E4C1B055-533F-8E49-613C-EE3A00D52EF2}"/>
                  </a:ext>
                </a:extLst>
              </p:cNvPr>
              <p:cNvSpPr>
                <a:spLocks/>
              </p:cNvSpPr>
              <p:nvPr/>
            </p:nvSpPr>
            <p:spPr bwMode="auto">
              <a:xfrm>
                <a:off x="2644" y="3035"/>
                <a:ext cx="89" cy="81"/>
              </a:xfrm>
              <a:custGeom>
                <a:avLst/>
                <a:gdLst>
                  <a:gd name="T0" fmla="*/ 96 w 97"/>
                  <a:gd name="T1" fmla="*/ 0 h 85"/>
                  <a:gd name="T2" fmla="*/ 0 w 97"/>
                  <a:gd name="T3" fmla="*/ 55 h 85"/>
                  <a:gd name="T4" fmla="*/ 0 w 97"/>
                  <a:gd name="T5" fmla="*/ 84 h 85"/>
                  <a:gd name="T6" fmla="*/ 96 w 97"/>
                  <a:gd name="T7" fmla="*/ 28 h 85"/>
                  <a:gd name="T8" fmla="*/ 96 w 97"/>
                  <a:gd name="T9" fmla="*/ 0 h 85"/>
                  <a:gd name="T10" fmla="*/ 0 60000 65536"/>
                  <a:gd name="T11" fmla="*/ 0 60000 65536"/>
                  <a:gd name="T12" fmla="*/ 0 60000 65536"/>
                  <a:gd name="T13" fmla="*/ 0 60000 65536"/>
                  <a:gd name="T14" fmla="*/ 0 60000 65536"/>
                  <a:gd name="T15" fmla="*/ 0 w 97"/>
                  <a:gd name="T16" fmla="*/ 0 h 85"/>
                  <a:gd name="T17" fmla="*/ 97 w 97"/>
                  <a:gd name="T18" fmla="*/ 85 h 85"/>
                </a:gdLst>
                <a:ahLst/>
                <a:cxnLst>
                  <a:cxn ang="T10">
                    <a:pos x="T0" y="T1"/>
                  </a:cxn>
                  <a:cxn ang="T11">
                    <a:pos x="T2" y="T3"/>
                  </a:cxn>
                  <a:cxn ang="T12">
                    <a:pos x="T4" y="T5"/>
                  </a:cxn>
                  <a:cxn ang="T13">
                    <a:pos x="T6" y="T7"/>
                  </a:cxn>
                  <a:cxn ang="T14">
                    <a:pos x="T8" y="T9"/>
                  </a:cxn>
                </a:cxnLst>
                <a:rect l="T15" t="T16" r="T17" b="T18"/>
                <a:pathLst>
                  <a:path w="97" h="85">
                    <a:moveTo>
                      <a:pt x="96" y="0"/>
                    </a:moveTo>
                    <a:lnTo>
                      <a:pt x="0" y="55"/>
                    </a:lnTo>
                    <a:lnTo>
                      <a:pt x="0" y="84"/>
                    </a:lnTo>
                    <a:lnTo>
                      <a:pt x="96" y="28"/>
                    </a:lnTo>
                    <a:lnTo>
                      <a:pt x="96"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08" name="Freeform 723">
                <a:extLst>
                  <a:ext uri="{FF2B5EF4-FFF2-40B4-BE49-F238E27FC236}">
                    <a16:creationId xmlns:a16="http://schemas.microsoft.com/office/drawing/2014/main" id="{4C6DB6EA-3649-F8C5-05EC-62CF37BE8807}"/>
                  </a:ext>
                </a:extLst>
              </p:cNvPr>
              <p:cNvSpPr>
                <a:spLocks/>
              </p:cNvSpPr>
              <p:nvPr/>
            </p:nvSpPr>
            <p:spPr bwMode="auto">
              <a:xfrm>
                <a:off x="2504" y="3003"/>
                <a:ext cx="24" cy="42"/>
              </a:xfrm>
              <a:custGeom>
                <a:avLst/>
                <a:gdLst>
                  <a:gd name="T0" fmla="*/ 25 w 26"/>
                  <a:gd name="T1" fmla="*/ 14 h 45"/>
                  <a:gd name="T2" fmla="*/ 0 w 26"/>
                  <a:gd name="T3" fmla="*/ 0 h 45"/>
                  <a:gd name="T4" fmla="*/ 0 w 26"/>
                  <a:gd name="T5" fmla="*/ 29 h 45"/>
                  <a:gd name="T6" fmla="*/ 25 w 26"/>
                  <a:gd name="T7" fmla="*/ 44 h 45"/>
                  <a:gd name="T8" fmla="*/ 25 w 26"/>
                  <a:gd name="T9" fmla="*/ 14 h 45"/>
                  <a:gd name="T10" fmla="*/ 0 60000 65536"/>
                  <a:gd name="T11" fmla="*/ 0 60000 65536"/>
                  <a:gd name="T12" fmla="*/ 0 60000 65536"/>
                  <a:gd name="T13" fmla="*/ 0 60000 65536"/>
                  <a:gd name="T14" fmla="*/ 0 60000 65536"/>
                  <a:gd name="T15" fmla="*/ 0 w 26"/>
                  <a:gd name="T16" fmla="*/ 0 h 45"/>
                  <a:gd name="T17" fmla="*/ 26 w 26"/>
                  <a:gd name="T18" fmla="*/ 45 h 45"/>
                </a:gdLst>
                <a:ahLst/>
                <a:cxnLst>
                  <a:cxn ang="T10">
                    <a:pos x="T0" y="T1"/>
                  </a:cxn>
                  <a:cxn ang="T11">
                    <a:pos x="T2" y="T3"/>
                  </a:cxn>
                  <a:cxn ang="T12">
                    <a:pos x="T4" y="T5"/>
                  </a:cxn>
                  <a:cxn ang="T13">
                    <a:pos x="T6" y="T7"/>
                  </a:cxn>
                  <a:cxn ang="T14">
                    <a:pos x="T8" y="T9"/>
                  </a:cxn>
                </a:cxnLst>
                <a:rect l="T15" t="T16" r="T17" b="T18"/>
                <a:pathLst>
                  <a:path w="26" h="45">
                    <a:moveTo>
                      <a:pt x="25" y="14"/>
                    </a:moveTo>
                    <a:lnTo>
                      <a:pt x="0" y="0"/>
                    </a:lnTo>
                    <a:lnTo>
                      <a:pt x="0" y="29"/>
                    </a:lnTo>
                    <a:lnTo>
                      <a:pt x="25" y="44"/>
                    </a:lnTo>
                    <a:lnTo>
                      <a:pt x="25" y="14"/>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09" name="Freeform 724">
                <a:extLst>
                  <a:ext uri="{FF2B5EF4-FFF2-40B4-BE49-F238E27FC236}">
                    <a16:creationId xmlns:a16="http://schemas.microsoft.com/office/drawing/2014/main" id="{955B3021-17CC-5CA2-0698-F37A08DF0B34}"/>
                  </a:ext>
                </a:extLst>
              </p:cNvPr>
              <p:cNvSpPr>
                <a:spLocks/>
              </p:cNvSpPr>
              <p:nvPr/>
            </p:nvSpPr>
            <p:spPr bwMode="auto">
              <a:xfrm>
                <a:off x="2622" y="3073"/>
                <a:ext cx="23" cy="43"/>
              </a:xfrm>
              <a:custGeom>
                <a:avLst/>
                <a:gdLst>
                  <a:gd name="T0" fmla="*/ 24 w 25"/>
                  <a:gd name="T1" fmla="*/ 14 h 45"/>
                  <a:gd name="T2" fmla="*/ 0 w 25"/>
                  <a:gd name="T3" fmla="*/ 0 h 45"/>
                  <a:gd name="T4" fmla="*/ 0 w 25"/>
                  <a:gd name="T5" fmla="*/ 29 h 45"/>
                  <a:gd name="T6" fmla="*/ 24 w 25"/>
                  <a:gd name="T7" fmla="*/ 44 h 45"/>
                  <a:gd name="T8" fmla="*/ 24 w 25"/>
                  <a:gd name="T9" fmla="*/ 14 h 45"/>
                  <a:gd name="T10" fmla="*/ 0 60000 65536"/>
                  <a:gd name="T11" fmla="*/ 0 60000 65536"/>
                  <a:gd name="T12" fmla="*/ 0 60000 65536"/>
                  <a:gd name="T13" fmla="*/ 0 60000 65536"/>
                  <a:gd name="T14" fmla="*/ 0 60000 65536"/>
                  <a:gd name="T15" fmla="*/ 0 w 25"/>
                  <a:gd name="T16" fmla="*/ 0 h 45"/>
                  <a:gd name="T17" fmla="*/ 25 w 25"/>
                  <a:gd name="T18" fmla="*/ 45 h 45"/>
                </a:gdLst>
                <a:ahLst/>
                <a:cxnLst>
                  <a:cxn ang="T10">
                    <a:pos x="T0" y="T1"/>
                  </a:cxn>
                  <a:cxn ang="T11">
                    <a:pos x="T2" y="T3"/>
                  </a:cxn>
                  <a:cxn ang="T12">
                    <a:pos x="T4" y="T5"/>
                  </a:cxn>
                  <a:cxn ang="T13">
                    <a:pos x="T6" y="T7"/>
                  </a:cxn>
                  <a:cxn ang="T14">
                    <a:pos x="T8" y="T9"/>
                  </a:cxn>
                </a:cxnLst>
                <a:rect l="T15" t="T16" r="T17" b="T18"/>
                <a:pathLst>
                  <a:path w="25" h="45">
                    <a:moveTo>
                      <a:pt x="24" y="14"/>
                    </a:moveTo>
                    <a:lnTo>
                      <a:pt x="0" y="0"/>
                    </a:lnTo>
                    <a:lnTo>
                      <a:pt x="0" y="29"/>
                    </a:lnTo>
                    <a:lnTo>
                      <a:pt x="24" y="44"/>
                    </a:lnTo>
                    <a:lnTo>
                      <a:pt x="24" y="14"/>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10" name="Freeform 725">
                <a:extLst>
                  <a:ext uri="{FF2B5EF4-FFF2-40B4-BE49-F238E27FC236}">
                    <a16:creationId xmlns:a16="http://schemas.microsoft.com/office/drawing/2014/main" id="{AB0E234F-11D0-6199-0202-42B212113524}"/>
                  </a:ext>
                </a:extLst>
              </p:cNvPr>
              <p:cNvSpPr>
                <a:spLocks/>
              </p:cNvSpPr>
              <p:nvPr/>
            </p:nvSpPr>
            <p:spPr bwMode="auto">
              <a:xfrm>
                <a:off x="2527" y="2965"/>
                <a:ext cx="88" cy="80"/>
              </a:xfrm>
              <a:custGeom>
                <a:avLst/>
                <a:gdLst>
                  <a:gd name="T0" fmla="*/ 94 w 96"/>
                  <a:gd name="T1" fmla="*/ 0 h 85"/>
                  <a:gd name="T2" fmla="*/ 0 w 96"/>
                  <a:gd name="T3" fmla="*/ 55 h 85"/>
                  <a:gd name="T4" fmla="*/ 0 w 96"/>
                  <a:gd name="T5" fmla="*/ 84 h 85"/>
                  <a:gd name="T6" fmla="*/ 95 w 96"/>
                  <a:gd name="T7" fmla="*/ 28 h 85"/>
                  <a:gd name="T8" fmla="*/ 94 w 96"/>
                  <a:gd name="T9" fmla="*/ 0 h 85"/>
                  <a:gd name="T10" fmla="*/ 0 60000 65536"/>
                  <a:gd name="T11" fmla="*/ 0 60000 65536"/>
                  <a:gd name="T12" fmla="*/ 0 60000 65536"/>
                  <a:gd name="T13" fmla="*/ 0 60000 65536"/>
                  <a:gd name="T14" fmla="*/ 0 60000 65536"/>
                  <a:gd name="T15" fmla="*/ 0 w 96"/>
                  <a:gd name="T16" fmla="*/ 0 h 85"/>
                  <a:gd name="T17" fmla="*/ 96 w 96"/>
                  <a:gd name="T18" fmla="*/ 85 h 85"/>
                </a:gdLst>
                <a:ahLst/>
                <a:cxnLst>
                  <a:cxn ang="T10">
                    <a:pos x="T0" y="T1"/>
                  </a:cxn>
                  <a:cxn ang="T11">
                    <a:pos x="T2" y="T3"/>
                  </a:cxn>
                  <a:cxn ang="T12">
                    <a:pos x="T4" y="T5"/>
                  </a:cxn>
                  <a:cxn ang="T13">
                    <a:pos x="T6" y="T7"/>
                  </a:cxn>
                  <a:cxn ang="T14">
                    <a:pos x="T8" y="T9"/>
                  </a:cxn>
                </a:cxnLst>
                <a:rect l="T15" t="T16" r="T17" b="T18"/>
                <a:pathLst>
                  <a:path w="96" h="85">
                    <a:moveTo>
                      <a:pt x="94" y="0"/>
                    </a:moveTo>
                    <a:lnTo>
                      <a:pt x="0" y="55"/>
                    </a:lnTo>
                    <a:lnTo>
                      <a:pt x="0" y="84"/>
                    </a:lnTo>
                    <a:lnTo>
                      <a:pt x="95" y="28"/>
                    </a:lnTo>
                    <a:lnTo>
                      <a:pt x="94"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nvGrpSpPr>
              <p:cNvPr id="23911" name="Group 726">
                <a:extLst>
                  <a:ext uri="{FF2B5EF4-FFF2-40B4-BE49-F238E27FC236}">
                    <a16:creationId xmlns:a16="http://schemas.microsoft.com/office/drawing/2014/main" id="{4F281185-57CD-98F0-079B-A3D5BF765128}"/>
                  </a:ext>
                </a:extLst>
              </p:cNvPr>
              <p:cNvGrpSpPr>
                <a:grpSpLocks/>
              </p:cNvGrpSpPr>
              <p:nvPr/>
            </p:nvGrpSpPr>
            <p:grpSpPr bwMode="auto">
              <a:xfrm>
                <a:off x="2587" y="2873"/>
                <a:ext cx="149" cy="130"/>
                <a:chOff x="2587" y="2873"/>
                <a:chExt cx="149" cy="130"/>
              </a:xfrm>
            </p:grpSpPr>
            <p:sp>
              <p:nvSpPr>
                <p:cNvPr id="24005" name="Line 727">
                  <a:extLst>
                    <a:ext uri="{FF2B5EF4-FFF2-40B4-BE49-F238E27FC236}">
                      <a16:creationId xmlns:a16="http://schemas.microsoft.com/office/drawing/2014/main" id="{2D47AA69-63A8-1F46-8DD5-239B9D9A2494}"/>
                    </a:ext>
                  </a:extLst>
                </p:cNvPr>
                <p:cNvSpPr>
                  <a:spLocks noChangeShapeType="1"/>
                </p:cNvSpPr>
                <p:nvPr/>
              </p:nvSpPr>
              <p:spPr bwMode="auto">
                <a:xfrm flipV="1">
                  <a:off x="2662" y="2954"/>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4006" name="Freeform 728">
                  <a:extLst>
                    <a:ext uri="{FF2B5EF4-FFF2-40B4-BE49-F238E27FC236}">
                      <a16:creationId xmlns:a16="http://schemas.microsoft.com/office/drawing/2014/main" id="{1F58CAAE-D02B-3D52-415A-1FFF4C637A06}"/>
                    </a:ext>
                  </a:extLst>
                </p:cNvPr>
                <p:cNvSpPr>
                  <a:spLocks/>
                </p:cNvSpPr>
                <p:nvPr/>
              </p:nvSpPr>
              <p:spPr bwMode="auto">
                <a:xfrm>
                  <a:off x="2658" y="2960"/>
                  <a:ext cx="16" cy="16"/>
                </a:xfrm>
                <a:custGeom>
                  <a:avLst/>
                  <a:gdLst>
                    <a:gd name="T0" fmla="*/ 9 w 17"/>
                    <a:gd name="T1" fmla="*/ 13 h 17"/>
                    <a:gd name="T2" fmla="*/ 16 w 17"/>
                    <a:gd name="T3" fmla="*/ 11 h 17"/>
                    <a:gd name="T4" fmla="*/ 16 w 17"/>
                    <a:gd name="T5" fmla="*/ 9 h 17"/>
                    <a:gd name="T6" fmla="*/ 16 w 17"/>
                    <a:gd name="T7" fmla="*/ 4 h 17"/>
                    <a:gd name="T8" fmla="*/ 12 w 17"/>
                    <a:gd name="T9" fmla="*/ 2 h 17"/>
                    <a:gd name="T10" fmla="*/ 9 w 17"/>
                    <a:gd name="T11" fmla="*/ 0 h 17"/>
                    <a:gd name="T12" fmla="*/ 6 w 17"/>
                    <a:gd name="T13" fmla="*/ 0 h 17"/>
                    <a:gd name="T14" fmla="*/ 0 w 17"/>
                    <a:gd name="T15" fmla="*/ 2 h 17"/>
                    <a:gd name="T16" fmla="*/ 0 w 17"/>
                    <a:gd name="T17" fmla="*/ 4 h 17"/>
                    <a:gd name="T18" fmla="*/ 0 w 17"/>
                    <a:gd name="T19" fmla="*/ 9 h 17"/>
                    <a:gd name="T20" fmla="*/ 3 w 17"/>
                    <a:gd name="T21" fmla="*/ 11 h 17"/>
                    <a:gd name="T22" fmla="*/ 6 w 17"/>
                    <a:gd name="T23" fmla="*/ 13 h 17"/>
                    <a:gd name="T24" fmla="*/ 6 w 17"/>
                    <a:gd name="T25" fmla="*/ 16 h 17"/>
                    <a:gd name="T26" fmla="*/ 9 w 17"/>
                    <a:gd name="T27" fmla="*/ 13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9" y="13"/>
                      </a:moveTo>
                      <a:lnTo>
                        <a:pt x="16" y="11"/>
                      </a:lnTo>
                      <a:lnTo>
                        <a:pt x="16" y="9"/>
                      </a:lnTo>
                      <a:lnTo>
                        <a:pt x="16" y="4"/>
                      </a:lnTo>
                      <a:lnTo>
                        <a:pt x="12" y="2"/>
                      </a:lnTo>
                      <a:lnTo>
                        <a:pt x="9" y="0"/>
                      </a:lnTo>
                      <a:lnTo>
                        <a:pt x="6" y="0"/>
                      </a:lnTo>
                      <a:lnTo>
                        <a:pt x="0" y="2"/>
                      </a:lnTo>
                      <a:lnTo>
                        <a:pt x="0" y="4"/>
                      </a:lnTo>
                      <a:lnTo>
                        <a:pt x="0" y="9"/>
                      </a:lnTo>
                      <a:lnTo>
                        <a:pt x="3" y="11"/>
                      </a:lnTo>
                      <a:lnTo>
                        <a:pt x="6" y="13"/>
                      </a:lnTo>
                      <a:lnTo>
                        <a:pt x="6" y="16"/>
                      </a:lnTo>
                      <a:lnTo>
                        <a:pt x="9" y="13"/>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07" name="Freeform 729">
                  <a:extLst>
                    <a:ext uri="{FF2B5EF4-FFF2-40B4-BE49-F238E27FC236}">
                      <a16:creationId xmlns:a16="http://schemas.microsoft.com/office/drawing/2014/main" id="{E62B9DB8-7B10-EACB-7D2D-4A3D2C04CEEA}"/>
                    </a:ext>
                  </a:extLst>
                </p:cNvPr>
                <p:cNvSpPr>
                  <a:spLocks/>
                </p:cNvSpPr>
                <p:nvPr/>
              </p:nvSpPr>
              <p:spPr bwMode="auto">
                <a:xfrm>
                  <a:off x="2658" y="2961"/>
                  <a:ext cx="16" cy="16"/>
                </a:xfrm>
                <a:custGeom>
                  <a:avLst/>
                  <a:gdLst>
                    <a:gd name="T0" fmla="*/ 0 w 17"/>
                    <a:gd name="T1" fmla="*/ 8 h 17"/>
                    <a:gd name="T2" fmla="*/ 0 w 17"/>
                    <a:gd name="T3" fmla="*/ 2 h 17"/>
                    <a:gd name="T4" fmla="*/ 0 w 17"/>
                    <a:gd name="T5" fmla="*/ 0 h 17"/>
                    <a:gd name="T6" fmla="*/ 4 w 17"/>
                    <a:gd name="T7" fmla="*/ 0 h 17"/>
                    <a:gd name="T8" fmla="*/ 8 w 17"/>
                    <a:gd name="T9" fmla="*/ 0 h 17"/>
                    <a:gd name="T10" fmla="*/ 12 w 17"/>
                    <a:gd name="T11" fmla="*/ 5 h 17"/>
                    <a:gd name="T12" fmla="*/ 16 w 17"/>
                    <a:gd name="T13" fmla="*/ 10 h 17"/>
                    <a:gd name="T14" fmla="*/ 16 w 17"/>
                    <a:gd name="T15" fmla="*/ 13 h 17"/>
                    <a:gd name="T16" fmla="*/ 12 w 17"/>
                    <a:gd name="T17" fmla="*/ 13 h 17"/>
                    <a:gd name="T18" fmla="*/ 8 w 17"/>
                    <a:gd name="T19" fmla="*/ 16 h 17"/>
                    <a:gd name="T20" fmla="*/ 8 w 17"/>
                    <a:gd name="T21" fmla="*/ 13 h 17"/>
                    <a:gd name="T22" fmla="*/ 0 w 17"/>
                    <a:gd name="T23" fmla="*/ 8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0" y="8"/>
                      </a:moveTo>
                      <a:lnTo>
                        <a:pt x="0" y="2"/>
                      </a:lnTo>
                      <a:lnTo>
                        <a:pt x="0" y="0"/>
                      </a:lnTo>
                      <a:lnTo>
                        <a:pt x="4" y="0"/>
                      </a:lnTo>
                      <a:lnTo>
                        <a:pt x="8" y="0"/>
                      </a:lnTo>
                      <a:lnTo>
                        <a:pt x="12" y="5"/>
                      </a:lnTo>
                      <a:lnTo>
                        <a:pt x="16" y="10"/>
                      </a:lnTo>
                      <a:lnTo>
                        <a:pt x="16" y="13"/>
                      </a:lnTo>
                      <a:lnTo>
                        <a:pt x="12" y="13"/>
                      </a:lnTo>
                      <a:lnTo>
                        <a:pt x="8" y="16"/>
                      </a:lnTo>
                      <a:lnTo>
                        <a:pt x="8" y="13"/>
                      </a:lnTo>
                      <a:lnTo>
                        <a:pt x="0" y="8"/>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08" name="Freeform 730">
                  <a:extLst>
                    <a:ext uri="{FF2B5EF4-FFF2-40B4-BE49-F238E27FC236}">
                      <a16:creationId xmlns:a16="http://schemas.microsoft.com/office/drawing/2014/main" id="{294C3EEC-15A5-077F-3E40-02966EC3CBCD}"/>
                    </a:ext>
                  </a:extLst>
                </p:cNvPr>
                <p:cNvSpPr>
                  <a:spLocks/>
                </p:cNvSpPr>
                <p:nvPr/>
              </p:nvSpPr>
              <p:spPr bwMode="auto">
                <a:xfrm>
                  <a:off x="2668" y="2960"/>
                  <a:ext cx="16" cy="16"/>
                </a:xfrm>
                <a:custGeom>
                  <a:avLst/>
                  <a:gdLst>
                    <a:gd name="T0" fmla="*/ 9 w 17"/>
                    <a:gd name="T1" fmla="*/ 16 h 17"/>
                    <a:gd name="T2" fmla="*/ 13 w 17"/>
                    <a:gd name="T3" fmla="*/ 13 h 17"/>
                    <a:gd name="T4" fmla="*/ 14 w 17"/>
                    <a:gd name="T5" fmla="*/ 12 h 17"/>
                    <a:gd name="T6" fmla="*/ 16 w 17"/>
                    <a:gd name="T7" fmla="*/ 12 h 17"/>
                    <a:gd name="T8" fmla="*/ 16 w 17"/>
                    <a:gd name="T9" fmla="*/ 10 h 17"/>
                    <a:gd name="T10" fmla="*/ 16 w 17"/>
                    <a:gd name="T11" fmla="*/ 8 h 17"/>
                    <a:gd name="T12" fmla="*/ 13 w 17"/>
                    <a:gd name="T13" fmla="*/ 3 h 17"/>
                    <a:gd name="T14" fmla="*/ 12 w 17"/>
                    <a:gd name="T15" fmla="*/ 2 h 17"/>
                    <a:gd name="T16" fmla="*/ 9 w 17"/>
                    <a:gd name="T17" fmla="*/ 0 h 17"/>
                    <a:gd name="T18" fmla="*/ 7 w 17"/>
                    <a:gd name="T19" fmla="*/ 0 h 17"/>
                    <a:gd name="T20" fmla="*/ 6 w 17"/>
                    <a:gd name="T21" fmla="*/ 0 h 17"/>
                    <a:gd name="T22" fmla="*/ 4 w 17"/>
                    <a:gd name="T23" fmla="*/ 0 h 17"/>
                    <a:gd name="T24" fmla="*/ 1 w 17"/>
                    <a:gd name="T25" fmla="*/ 1 h 17"/>
                    <a:gd name="T26" fmla="*/ 1 w 17"/>
                    <a:gd name="T27" fmla="*/ 2 h 17"/>
                    <a:gd name="T28" fmla="*/ 0 w 17"/>
                    <a:gd name="T29" fmla="*/ 3 h 17"/>
                    <a:gd name="T30" fmla="*/ 0 w 17"/>
                    <a:gd name="T31" fmla="*/ 5 h 17"/>
                    <a:gd name="T32" fmla="*/ 0 w 17"/>
                    <a:gd name="T33" fmla="*/ 8 h 17"/>
                    <a:gd name="T34" fmla="*/ 1 w 17"/>
                    <a:gd name="T35" fmla="*/ 11 h 17"/>
                    <a:gd name="T36" fmla="*/ 3 w 17"/>
                    <a:gd name="T37" fmla="*/ 13 h 17"/>
                    <a:gd name="T38" fmla="*/ 6 w 17"/>
                    <a:gd name="T39" fmla="*/ 14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10"/>
                      </a:lnTo>
                      <a:lnTo>
                        <a:pt x="16" y="8"/>
                      </a:lnTo>
                      <a:lnTo>
                        <a:pt x="13" y="3"/>
                      </a:lnTo>
                      <a:lnTo>
                        <a:pt x="12" y="2"/>
                      </a:lnTo>
                      <a:lnTo>
                        <a:pt x="9" y="0"/>
                      </a:lnTo>
                      <a:lnTo>
                        <a:pt x="7" y="0"/>
                      </a:lnTo>
                      <a:lnTo>
                        <a:pt x="6" y="0"/>
                      </a:lnTo>
                      <a:lnTo>
                        <a:pt x="4" y="0"/>
                      </a:lnTo>
                      <a:lnTo>
                        <a:pt x="1" y="1"/>
                      </a:lnTo>
                      <a:lnTo>
                        <a:pt x="1" y="2"/>
                      </a:lnTo>
                      <a:lnTo>
                        <a:pt x="0" y="3"/>
                      </a:lnTo>
                      <a:lnTo>
                        <a:pt x="0" y="5"/>
                      </a:lnTo>
                      <a:lnTo>
                        <a:pt x="0" y="8"/>
                      </a:lnTo>
                      <a:lnTo>
                        <a:pt x="1" y="11"/>
                      </a:lnTo>
                      <a:lnTo>
                        <a:pt x="3" y="13"/>
                      </a:lnTo>
                      <a:lnTo>
                        <a:pt x="6" y="14"/>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09" name="Freeform 731">
                  <a:extLst>
                    <a:ext uri="{FF2B5EF4-FFF2-40B4-BE49-F238E27FC236}">
                      <a16:creationId xmlns:a16="http://schemas.microsoft.com/office/drawing/2014/main" id="{A9277018-5EC7-7CA2-A754-69A967BBD3E7}"/>
                    </a:ext>
                  </a:extLst>
                </p:cNvPr>
                <p:cNvSpPr>
                  <a:spLocks/>
                </p:cNvSpPr>
                <p:nvPr/>
              </p:nvSpPr>
              <p:spPr bwMode="auto">
                <a:xfrm>
                  <a:off x="2668" y="2961"/>
                  <a:ext cx="16" cy="16"/>
                </a:xfrm>
                <a:custGeom>
                  <a:avLst/>
                  <a:gdLst>
                    <a:gd name="T0" fmla="*/ 1 w 17"/>
                    <a:gd name="T1" fmla="*/ 11 h 17"/>
                    <a:gd name="T2" fmla="*/ 0 w 17"/>
                    <a:gd name="T3" fmla="*/ 7 h 17"/>
                    <a:gd name="T4" fmla="*/ 0 w 17"/>
                    <a:gd name="T5" fmla="*/ 4 h 17"/>
                    <a:gd name="T6" fmla="*/ 0 w 17"/>
                    <a:gd name="T7" fmla="*/ 2 h 17"/>
                    <a:gd name="T8" fmla="*/ 1 w 17"/>
                    <a:gd name="T9" fmla="*/ 1 h 17"/>
                    <a:gd name="T10" fmla="*/ 4 w 17"/>
                    <a:gd name="T11" fmla="*/ 0 h 17"/>
                    <a:gd name="T12" fmla="*/ 8 w 17"/>
                    <a:gd name="T13" fmla="*/ 1 h 17"/>
                    <a:gd name="T14" fmla="*/ 11 w 17"/>
                    <a:gd name="T15" fmla="*/ 2 h 17"/>
                    <a:gd name="T16" fmla="*/ 12 w 17"/>
                    <a:gd name="T17" fmla="*/ 6 h 17"/>
                    <a:gd name="T18" fmla="*/ 16 w 17"/>
                    <a:gd name="T19" fmla="*/ 8 h 17"/>
                    <a:gd name="T20" fmla="*/ 16 w 17"/>
                    <a:gd name="T21" fmla="*/ 11 h 17"/>
                    <a:gd name="T22" fmla="*/ 16 w 17"/>
                    <a:gd name="T23" fmla="*/ 14 h 17"/>
                    <a:gd name="T24" fmla="*/ 14 w 17"/>
                    <a:gd name="T25" fmla="*/ 14 h 17"/>
                    <a:gd name="T26" fmla="*/ 12 w 17"/>
                    <a:gd name="T27" fmla="*/ 16 h 17"/>
                    <a:gd name="T28" fmla="*/ 11 w 17"/>
                    <a:gd name="T29" fmla="*/ 16 h 17"/>
                    <a:gd name="T30" fmla="*/ 8 w 17"/>
                    <a:gd name="T31" fmla="*/ 14 h 17"/>
                    <a:gd name="T32" fmla="*/ 4 w 17"/>
                    <a:gd name="T33" fmla="*/ 13 h 17"/>
                    <a:gd name="T34" fmla="*/ 1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11"/>
                      </a:moveTo>
                      <a:lnTo>
                        <a:pt x="0" y="7"/>
                      </a:lnTo>
                      <a:lnTo>
                        <a:pt x="0" y="4"/>
                      </a:lnTo>
                      <a:lnTo>
                        <a:pt x="0" y="2"/>
                      </a:lnTo>
                      <a:lnTo>
                        <a:pt x="1" y="1"/>
                      </a:lnTo>
                      <a:lnTo>
                        <a:pt x="4" y="0"/>
                      </a:lnTo>
                      <a:lnTo>
                        <a:pt x="8" y="1"/>
                      </a:lnTo>
                      <a:lnTo>
                        <a:pt x="11" y="2"/>
                      </a:lnTo>
                      <a:lnTo>
                        <a:pt x="12" y="6"/>
                      </a:lnTo>
                      <a:lnTo>
                        <a:pt x="16" y="8"/>
                      </a:lnTo>
                      <a:lnTo>
                        <a:pt x="16" y="11"/>
                      </a:lnTo>
                      <a:lnTo>
                        <a:pt x="16" y="14"/>
                      </a:lnTo>
                      <a:lnTo>
                        <a:pt x="14" y="14"/>
                      </a:lnTo>
                      <a:lnTo>
                        <a:pt x="12" y="16"/>
                      </a:lnTo>
                      <a:lnTo>
                        <a:pt x="11" y="16"/>
                      </a:lnTo>
                      <a:lnTo>
                        <a:pt x="8" y="14"/>
                      </a:lnTo>
                      <a:lnTo>
                        <a:pt x="4"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10" name="Freeform 732">
                  <a:extLst>
                    <a:ext uri="{FF2B5EF4-FFF2-40B4-BE49-F238E27FC236}">
                      <a16:creationId xmlns:a16="http://schemas.microsoft.com/office/drawing/2014/main" id="{478940CD-946B-6BDA-C388-0C725376A225}"/>
                    </a:ext>
                  </a:extLst>
                </p:cNvPr>
                <p:cNvSpPr>
                  <a:spLocks/>
                </p:cNvSpPr>
                <p:nvPr/>
              </p:nvSpPr>
              <p:spPr bwMode="auto">
                <a:xfrm>
                  <a:off x="2670" y="2963"/>
                  <a:ext cx="16" cy="16"/>
                </a:xfrm>
                <a:custGeom>
                  <a:avLst/>
                  <a:gdLst>
                    <a:gd name="T0" fmla="*/ 3 w 17"/>
                    <a:gd name="T1" fmla="*/ 11 h 17"/>
                    <a:gd name="T2" fmla="*/ 0 w 17"/>
                    <a:gd name="T3" fmla="*/ 6 h 17"/>
                    <a:gd name="T4" fmla="*/ 0 w 17"/>
                    <a:gd name="T5" fmla="*/ 2 h 17"/>
                    <a:gd name="T6" fmla="*/ 3 w 17"/>
                    <a:gd name="T7" fmla="*/ 2 h 17"/>
                    <a:gd name="T8" fmla="*/ 6 w 17"/>
                    <a:gd name="T9" fmla="*/ 0 h 17"/>
                    <a:gd name="T10" fmla="*/ 6 w 17"/>
                    <a:gd name="T11" fmla="*/ 2 h 17"/>
                    <a:gd name="T12" fmla="*/ 16 w 17"/>
                    <a:gd name="T13" fmla="*/ 6 h 17"/>
                    <a:gd name="T14" fmla="*/ 16 w 17"/>
                    <a:gd name="T15" fmla="*/ 9 h 17"/>
                    <a:gd name="T16" fmla="*/ 16 w 17"/>
                    <a:gd name="T17" fmla="*/ 13 h 17"/>
                    <a:gd name="T18" fmla="*/ 16 w 17"/>
                    <a:gd name="T19" fmla="*/ 16 h 17"/>
                    <a:gd name="T20" fmla="*/ 12 w 17"/>
                    <a:gd name="T21" fmla="*/ 16 h 17"/>
                    <a:gd name="T22" fmla="*/ 9 w 17"/>
                    <a:gd name="T23" fmla="*/ 16 h 17"/>
                    <a:gd name="T24" fmla="*/ 3 w 17"/>
                    <a:gd name="T25" fmla="*/ 11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11"/>
                      </a:moveTo>
                      <a:lnTo>
                        <a:pt x="0" y="6"/>
                      </a:lnTo>
                      <a:lnTo>
                        <a:pt x="0" y="2"/>
                      </a:lnTo>
                      <a:lnTo>
                        <a:pt x="3" y="2"/>
                      </a:lnTo>
                      <a:lnTo>
                        <a:pt x="6" y="0"/>
                      </a:lnTo>
                      <a:lnTo>
                        <a:pt x="6" y="2"/>
                      </a:lnTo>
                      <a:lnTo>
                        <a:pt x="16" y="6"/>
                      </a:lnTo>
                      <a:lnTo>
                        <a:pt x="16" y="9"/>
                      </a:lnTo>
                      <a:lnTo>
                        <a:pt x="16" y="13"/>
                      </a:lnTo>
                      <a:lnTo>
                        <a:pt x="16" y="16"/>
                      </a:lnTo>
                      <a:lnTo>
                        <a:pt x="12" y="16"/>
                      </a:lnTo>
                      <a:lnTo>
                        <a:pt x="9" y="16"/>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11" name="Freeform 733">
                  <a:extLst>
                    <a:ext uri="{FF2B5EF4-FFF2-40B4-BE49-F238E27FC236}">
                      <a16:creationId xmlns:a16="http://schemas.microsoft.com/office/drawing/2014/main" id="{2E0E1AD2-3ECE-3693-36D3-96035B196DB1}"/>
                    </a:ext>
                  </a:extLst>
                </p:cNvPr>
                <p:cNvSpPr>
                  <a:spLocks/>
                </p:cNvSpPr>
                <p:nvPr/>
              </p:nvSpPr>
              <p:spPr bwMode="auto">
                <a:xfrm>
                  <a:off x="2676" y="2965"/>
                  <a:ext cx="16" cy="17"/>
                </a:xfrm>
                <a:custGeom>
                  <a:avLst/>
                  <a:gdLst>
                    <a:gd name="T0" fmla="*/ 11 w 17"/>
                    <a:gd name="T1" fmla="*/ 16 h 17"/>
                    <a:gd name="T2" fmla="*/ 14 w 17"/>
                    <a:gd name="T3" fmla="*/ 13 h 17"/>
                    <a:gd name="T4" fmla="*/ 14 w 17"/>
                    <a:gd name="T5" fmla="*/ 12 h 17"/>
                    <a:gd name="T6" fmla="*/ 14 w 17"/>
                    <a:gd name="T7" fmla="*/ 11 h 17"/>
                    <a:gd name="T8" fmla="*/ 16 w 17"/>
                    <a:gd name="T9" fmla="*/ 10 h 17"/>
                    <a:gd name="T10" fmla="*/ 14 w 17"/>
                    <a:gd name="T11" fmla="*/ 6 h 17"/>
                    <a:gd name="T12" fmla="*/ 14 w 17"/>
                    <a:gd name="T13" fmla="*/ 3 h 17"/>
                    <a:gd name="T14" fmla="*/ 12 w 17"/>
                    <a:gd name="T15" fmla="*/ 1 h 17"/>
                    <a:gd name="T16" fmla="*/ 10 w 17"/>
                    <a:gd name="T17" fmla="*/ 0 h 17"/>
                    <a:gd name="T18" fmla="*/ 8 w 17"/>
                    <a:gd name="T19" fmla="*/ 0 h 17"/>
                    <a:gd name="T20" fmla="*/ 6 w 17"/>
                    <a:gd name="T21" fmla="*/ 0 h 17"/>
                    <a:gd name="T22" fmla="*/ 2 w 17"/>
                    <a:gd name="T23" fmla="*/ 1 h 17"/>
                    <a:gd name="T24" fmla="*/ 2 w 17"/>
                    <a:gd name="T25" fmla="*/ 2 h 17"/>
                    <a:gd name="T26" fmla="*/ 1 w 17"/>
                    <a:gd name="T27" fmla="*/ 3 h 17"/>
                    <a:gd name="T28" fmla="*/ 0 w 17"/>
                    <a:gd name="T29" fmla="*/ 5 h 17"/>
                    <a:gd name="T30" fmla="*/ 1 w 17"/>
                    <a:gd name="T31" fmla="*/ 8 h 17"/>
                    <a:gd name="T32" fmla="*/ 2 w 17"/>
                    <a:gd name="T33" fmla="*/ 10 h 17"/>
                    <a:gd name="T34" fmla="*/ 4 w 17"/>
                    <a:gd name="T35" fmla="*/ 13 h 17"/>
                    <a:gd name="T36" fmla="*/ 6 w 17"/>
                    <a:gd name="T37" fmla="*/ 14 h 17"/>
                    <a:gd name="T38" fmla="*/ 9 w 17"/>
                    <a:gd name="T39" fmla="*/ 16 h 17"/>
                    <a:gd name="T40" fmla="*/ 10 w 17"/>
                    <a:gd name="T41" fmla="*/ 16 h 17"/>
                    <a:gd name="T42" fmla="*/ 11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1" y="16"/>
                      </a:moveTo>
                      <a:lnTo>
                        <a:pt x="14" y="13"/>
                      </a:lnTo>
                      <a:lnTo>
                        <a:pt x="14" y="12"/>
                      </a:lnTo>
                      <a:lnTo>
                        <a:pt x="14" y="11"/>
                      </a:lnTo>
                      <a:lnTo>
                        <a:pt x="16" y="10"/>
                      </a:lnTo>
                      <a:lnTo>
                        <a:pt x="14" y="6"/>
                      </a:lnTo>
                      <a:lnTo>
                        <a:pt x="14" y="3"/>
                      </a:lnTo>
                      <a:lnTo>
                        <a:pt x="12" y="1"/>
                      </a:lnTo>
                      <a:lnTo>
                        <a:pt x="10" y="0"/>
                      </a:lnTo>
                      <a:lnTo>
                        <a:pt x="8" y="0"/>
                      </a:lnTo>
                      <a:lnTo>
                        <a:pt x="6" y="0"/>
                      </a:lnTo>
                      <a:lnTo>
                        <a:pt x="2" y="1"/>
                      </a:lnTo>
                      <a:lnTo>
                        <a:pt x="2" y="2"/>
                      </a:lnTo>
                      <a:lnTo>
                        <a:pt x="1" y="3"/>
                      </a:lnTo>
                      <a:lnTo>
                        <a:pt x="0" y="5"/>
                      </a:lnTo>
                      <a:lnTo>
                        <a:pt x="1" y="8"/>
                      </a:lnTo>
                      <a:lnTo>
                        <a:pt x="2" y="10"/>
                      </a:lnTo>
                      <a:lnTo>
                        <a:pt x="4" y="13"/>
                      </a:lnTo>
                      <a:lnTo>
                        <a:pt x="6" y="14"/>
                      </a:lnTo>
                      <a:lnTo>
                        <a:pt x="9" y="16"/>
                      </a:lnTo>
                      <a:lnTo>
                        <a:pt x="10" y="16"/>
                      </a:lnTo>
                      <a:lnTo>
                        <a:pt x="1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12" name="Freeform 734">
                  <a:extLst>
                    <a:ext uri="{FF2B5EF4-FFF2-40B4-BE49-F238E27FC236}">
                      <a16:creationId xmlns:a16="http://schemas.microsoft.com/office/drawing/2014/main" id="{8409A56F-CB96-FAB8-E497-0AE2B63BF384}"/>
                    </a:ext>
                  </a:extLst>
                </p:cNvPr>
                <p:cNvSpPr>
                  <a:spLocks/>
                </p:cNvSpPr>
                <p:nvPr/>
              </p:nvSpPr>
              <p:spPr bwMode="auto">
                <a:xfrm>
                  <a:off x="2676" y="2966"/>
                  <a:ext cx="16" cy="17"/>
                </a:xfrm>
                <a:custGeom>
                  <a:avLst/>
                  <a:gdLst>
                    <a:gd name="T0" fmla="*/ 2 w 17"/>
                    <a:gd name="T1" fmla="*/ 9 h 17"/>
                    <a:gd name="T2" fmla="*/ 1 w 17"/>
                    <a:gd name="T3" fmla="*/ 7 h 17"/>
                    <a:gd name="T4" fmla="*/ 0 w 17"/>
                    <a:gd name="T5" fmla="*/ 4 h 17"/>
                    <a:gd name="T6" fmla="*/ 1 w 17"/>
                    <a:gd name="T7" fmla="*/ 2 h 17"/>
                    <a:gd name="T8" fmla="*/ 2 w 17"/>
                    <a:gd name="T9" fmla="*/ 1 h 17"/>
                    <a:gd name="T10" fmla="*/ 2 w 17"/>
                    <a:gd name="T11" fmla="*/ 0 h 17"/>
                    <a:gd name="T12" fmla="*/ 5 w 17"/>
                    <a:gd name="T13" fmla="*/ 0 h 17"/>
                    <a:gd name="T14" fmla="*/ 8 w 17"/>
                    <a:gd name="T15" fmla="*/ 1 h 17"/>
                    <a:gd name="T16" fmla="*/ 10 w 17"/>
                    <a:gd name="T17" fmla="*/ 2 h 17"/>
                    <a:gd name="T18" fmla="*/ 14 w 17"/>
                    <a:gd name="T19" fmla="*/ 6 h 17"/>
                    <a:gd name="T20" fmla="*/ 14 w 17"/>
                    <a:gd name="T21" fmla="*/ 8 h 17"/>
                    <a:gd name="T22" fmla="*/ 16 w 17"/>
                    <a:gd name="T23" fmla="*/ 11 h 17"/>
                    <a:gd name="T24" fmla="*/ 14 w 17"/>
                    <a:gd name="T25" fmla="*/ 14 h 17"/>
                    <a:gd name="T26" fmla="*/ 14 w 17"/>
                    <a:gd name="T27" fmla="*/ 16 h 17"/>
                    <a:gd name="T28" fmla="*/ 11 w 17"/>
                    <a:gd name="T29" fmla="*/ 16 h 17"/>
                    <a:gd name="T30" fmla="*/ 8 w 17"/>
                    <a:gd name="T31" fmla="*/ 14 h 17"/>
                    <a:gd name="T32" fmla="*/ 5 w 17"/>
                    <a:gd name="T33" fmla="*/ 13 h 17"/>
                    <a:gd name="T34" fmla="*/ 2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2" y="9"/>
                      </a:moveTo>
                      <a:lnTo>
                        <a:pt x="1" y="7"/>
                      </a:lnTo>
                      <a:lnTo>
                        <a:pt x="0" y="4"/>
                      </a:lnTo>
                      <a:lnTo>
                        <a:pt x="1" y="2"/>
                      </a:lnTo>
                      <a:lnTo>
                        <a:pt x="2" y="1"/>
                      </a:lnTo>
                      <a:lnTo>
                        <a:pt x="2" y="0"/>
                      </a:lnTo>
                      <a:lnTo>
                        <a:pt x="5" y="0"/>
                      </a:lnTo>
                      <a:lnTo>
                        <a:pt x="8" y="1"/>
                      </a:lnTo>
                      <a:lnTo>
                        <a:pt x="10" y="2"/>
                      </a:lnTo>
                      <a:lnTo>
                        <a:pt x="14" y="6"/>
                      </a:lnTo>
                      <a:lnTo>
                        <a:pt x="14" y="8"/>
                      </a:lnTo>
                      <a:lnTo>
                        <a:pt x="16" y="11"/>
                      </a:lnTo>
                      <a:lnTo>
                        <a:pt x="14" y="14"/>
                      </a:lnTo>
                      <a:lnTo>
                        <a:pt x="14" y="16"/>
                      </a:lnTo>
                      <a:lnTo>
                        <a:pt x="11" y="16"/>
                      </a:lnTo>
                      <a:lnTo>
                        <a:pt x="8" y="14"/>
                      </a:lnTo>
                      <a:lnTo>
                        <a:pt x="5" y="13"/>
                      </a:lnTo>
                      <a:lnTo>
                        <a:pt x="2"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13" name="Freeform 735">
                  <a:extLst>
                    <a:ext uri="{FF2B5EF4-FFF2-40B4-BE49-F238E27FC236}">
                      <a16:creationId xmlns:a16="http://schemas.microsoft.com/office/drawing/2014/main" id="{AEA26740-8131-B0E9-ED14-01B866BAE1FE}"/>
                    </a:ext>
                  </a:extLst>
                </p:cNvPr>
                <p:cNvSpPr>
                  <a:spLocks/>
                </p:cNvSpPr>
                <p:nvPr/>
              </p:nvSpPr>
              <p:spPr bwMode="auto">
                <a:xfrm>
                  <a:off x="2679" y="2967"/>
                  <a:ext cx="16" cy="17"/>
                </a:xfrm>
                <a:custGeom>
                  <a:avLst/>
                  <a:gdLst>
                    <a:gd name="T0" fmla="*/ 3 w 17"/>
                    <a:gd name="T1" fmla="*/ 11 h 17"/>
                    <a:gd name="T2" fmla="*/ 0 w 17"/>
                    <a:gd name="T3" fmla="*/ 6 h 17"/>
                    <a:gd name="T4" fmla="*/ 0 w 17"/>
                    <a:gd name="T5" fmla="*/ 4 h 17"/>
                    <a:gd name="T6" fmla="*/ 0 w 17"/>
                    <a:gd name="T7" fmla="*/ 2 h 17"/>
                    <a:gd name="T8" fmla="*/ 3 w 17"/>
                    <a:gd name="T9" fmla="*/ 2 h 17"/>
                    <a:gd name="T10" fmla="*/ 6 w 17"/>
                    <a:gd name="T11" fmla="*/ 0 h 17"/>
                    <a:gd name="T12" fmla="*/ 9 w 17"/>
                    <a:gd name="T13" fmla="*/ 2 h 17"/>
                    <a:gd name="T14" fmla="*/ 12 w 17"/>
                    <a:gd name="T15" fmla="*/ 4 h 17"/>
                    <a:gd name="T16" fmla="*/ 16 w 17"/>
                    <a:gd name="T17" fmla="*/ 9 h 17"/>
                    <a:gd name="T18" fmla="*/ 16 w 17"/>
                    <a:gd name="T19" fmla="*/ 11 h 17"/>
                    <a:gd name="T20" fmla="*/ 16 w 17"/>
                    <a:gd name="T21" fmla="*/ 13 h 17"/>
                    <a:gd name="T22" fmla="*/ 12 w 17"/>
                    <a:gd name="T23" fmla="*/ 16 h 17"/>
                    <a:gd name="T24" fmla="*/ 9 w 17"/>
                    <a:gd name="T25" fmla="*/ 16 h 17"/>
                    <a:gd name="T26" fmla="*/ 3 w 17"/>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3" y="11"/>
                      </a:moveTo>
                      <a:lnTo>
                        <a:pt x="0" y="6"/>
                      </a:lnTo>
                      <a:lnTo>
                        <a:pt x="0" y="4"/>
                      </a:lnTo>
                      <a:lnTo>
                        <a:pt x="0" y="2"/>
                      </a:lnTo>
                      <a:lnTo>
                        <a:pt x="3" y="2"/>
                      </a:lnTo>
                      <a:lnTo>
                        <a:pt x="6" y="0"/>
                      </a:lnTo>
                      <a:lnTo>
                        <a:pt x="9" y="2"/>
                      </a:lnTo>
                      <a:lnTo>
                        <a:pt x="12" y="4"/>
                      </a:lnTo>
                      <a:lnTo>
                        <a:pt x="16" y="9"/>
                      </a:lnTo>
                      <a:lnTo>
                        <a:pt x="16" y="11"/>
                      </a:lnTo>
                      <a:lnTo>
                        <a:pt x="16" y="13"/>
                      </a:lnTo>
                      <a:lnTo>
                        <a:pt x="12" y="16"/>
                      </a:lnTo>
                      <a:lnTo>
                        <a:pt x="9" y="16"/>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14" name="Freeform 736">
                  <a:extLst>
                    <a:ext uri="{FF2B5EF4-FFF2-40B4-BE49-F238E27FC236}">
                      <a16:creationId xmlns:a16="http://schemas.microsoft.com/office/drawing/2014/main" id="{850267B8-6ABD-5E05-09D4-9C504418179B}"/>
                    </a:ext>
                  </a:extLst>
                </p:cNvPr>
                <p:cNvSpPr>
                  <a:spLocks/>
                </p:cNvSpPr>
                <p:nvPr/>
              </p:nvSpPr>
              <p:spPr bwMode="auto">
                <a:xfrm>
                  <a:off x="2664" y="2963"/>
                  <a:ext cx="15" cy="16"/>
                </a:xfrm>
                <a:custGeom>
                  <a:avLst/>
                  <a:gdLst>
                    <a:gd name="T0" fmla="*/ 11 w 17"/>
                    <a:gd name="T1" fmla="*/ 16 h 17"/>
                    <a:gd name="T2" fmla="*/ 14 w 17"/>
                    <a:gd name="T3" fmla="*/ 13 h 17"/>
                    <a:gd name="T4" fmla="*/ 16 w 17"/>
                    <a:gd name="T5" fmla="*/ 13 h 17"/>
                    <a:gd name="T6" fmla="*/ 16 w 17"/>
                    <a:gd name="T7" fmla="*/ 12 h 17"/>
                    <a:gd name="T8" fmla="*/ 16 w 17"/>
                    <a:gd name="T9" fmla="*/ 10 h 17"/>
                    <a:gd name="T10" fmla="*/ 16 w 17"/>
                    <a:gd name="T11" fmla="*/ 8 h 17"/>
                    <a:gd name="T12" fmla="*/ 14 w 17"/>
                    <a:gd name="T13" fmla="*/ 4 h 17"/>
                    <a:gd name="T14" fmla="*/ 12 w 17"/>
                    <a:gd name="T15" fmla="*/ 2 h 17"/>
                    <a:gd name="T16" fmla="*/ 11 w 17"/>
                    <a:gd name="T17" fmla="*/ 0 h 17"/>
                    <a:gd name="T18" fmla="*/ 8 w 17"/>
                    <a:gd name="T19" fmla="*/ 0 h 17"/>
                    <a:gd name="T20" fmla="*/ 7 w 17"/>
                    <a:gd name="T21" fmla="*/ 0 h 17"/>
                    <a:gd name="T22" fmla="*/ 6 w 17"/>
                    <a:gd name="T23" fmla="*/ 0 h 17"/>
                    <a:gd name="T24" fmla="*/ 2 w 17"/>
                    <a:gd name="T25" fmla="*/ 2 h 17"/>
                    <a:gd name="T26" fmla="*/ 1 w 17"/>
                    <a:gd name="T27" fmla="*/ 2 h 17"/>
                    <a:gd name="T28" fmla="*/ 0 w 17"/>
                    <a:gd name="T29" fmla="*/ 3 h 17"/>
                    <a:gd name="T30" fmla="*/ 0 w 17"/>
                    <a:gd name="T31" fmla="*/ 5 h 17"/>
                    <a:gd name="T32" fmla="*/ 0 w 17"/>
                    <a:gd name="T33" fmla="*/ 8 h 17"/>
                    <a:gd name="T34" fmla="*/ 2 w 17"/>
                    <a:gd name="T35" fmla="*/ 11 h 17"/>
                    <a:gd name="T36" fmla="*/ 4 w 17"/>
                    <a:gd name="T37" fmla="*/ 13 h 17"/>
                    <a:gd name="T38" fmla="*/ 7 w 17"/>
                    <a:gd name="T39" fmla="*/ 14 h 17"/>
                    <a:gd name="T40" fmla="*/ 8 w 17"/>
                    <a:gd name="T41" fmla="*/ 16 h 17"/>
                    <a:gd name="T42" fmla="*/ 9 w 17"/>
                    <a:gd name="T43" fmla="*/ 16 h 17"/>
                    <a:gd name="T44" fmla="*/ 11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1" y="16"/>
                      </a:moveTo>
                      <a:lnTo>
                        <a:pt x="14" y="13"/>
                      </a:lnTo>
                      <a:lnTo>
                        <a:pt x="16" y="13"/>
                      </a:lnTo>
                      <a:lnTo>
                        <a:pt x="16" y="12"/>
                      </a:lnTo>
                      <a:lnTo>
                        <a:pt x="16" y="10"/>
                      </a:lnTo>
                      <a:lnTo>
                        <a:pt x="16" y="8"/>
                      </a:lnTo>
                      <a:lnTo>
                        <a:pt x="14" y="4"/>
                      </a:lnTo>
                      <a:lnTo>
                        <a:pt x="12" y="2"/>
                      </a:lnTo>
                      <a:lnTo>
                        <a:pt x="11" y="0"/>
                      </a:lnTo>
                      <a:lnTo>
                        <a:pt x="8" y="0"/>
                      </a:lnTo>
                      <a:lnTo>
                        <a:pt x="7" y="0"/>
                      </a:lnTo>
                      <a:lnTo>
                        <a:pt x="6" y="0"/>
                      </a:lnTo>
                      <a:lnTo>
                        <a:pt x="2" y="2"/>
                      </a:lnTo>
                      <a:lnTo>
                        <a:pt x="1" y="2"/>
                      </a:lnTo>
                      <a:lnTo>
                        <a:pt x="0" y="3"/>
                      </a:lnTo>
                      <a:lnTo>
                        <a:pt x="0" y="5"/>
                      </a:lnTo>
                      <a:lnTo>
                        <a:pt x="0" y="8"/>
                      </a:lnTo>
                      <a:lnTo>
                        <a:pt x="2" y="11"/>
                      </a:lnTo>
                      <a:lnTo>
                        <a:pt x="4" y="13"/>
                      </a:lnTo>
                      <a:lnTo>
                        <a:pt x="7" y="14"/>
                      </a:lnTo>
                      <a:lnTo>
                        <a:pt x="8" y="16"/>
                      </a:lnTo>
                      <a:lnTo>
                        <a:pt x="9" y="16"/>
                      </a:lnTo>
                      <a:lnTo>
                        <a:pt x="1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15" name="Freeform 737">
                  <a:extLst>
                    <a:ext uri="{FF2B5EF4-FFF2-40B4-BE49-F238E27FC236}">
                      <a16:creationId xmlns:a16="http://schemas.microsoft.com/office/drawing/2014/main" id="{6440FF64-2A08-90E3-E5A1-00B05347EB69}"/>
                    </a:ext>
                  </a:extLst>
                </p:cNvPr>
                <p:cNvSpPr>
                  <a:spLocks/>
                </p:cNvSpPr>
                <p:nvPr/>
              </p:nvSpPr>
              <p:spPr bwMode="auto">
                <a:xfrm>
                  <a:off x="2664" y="2963"/>
                  <a:ext cx="15" cy="16"/>
                </a:xfrm>
                <a:custGeom>
                  <a:avLst/>
                  <a:gdLst>
                    <a:gd name="T0" fmla="*/ 3 w 17"/>
                    <a:gd name="T1" fmla="*/ 11 h 17"/>
                    <a:gd name="T2" fmla="*/ 0 w 17"/>
                    <a:gd name="T3" fmla="*/ 7 h 17"/>
                    <a:gd name="T4" fmla="*/ 0 w 17"/>
                    <a:gd name="T5" fmla="*/ 4 h 17"/>
                    <a:gd name="T6" fmla="*/ 0 w 17"/>
                    <a:gd name="T7" fmla="*/ 2 h 17"/>
                    <a:gd name="T8" fmla="*/ 1 w 17"/>
                    <a:gd name="T9" fmla="*/ 1 h 17"/>
                    <a:gd name="T10" fmla="*/ 3 w 17"/>
                    <a:gd name="T11" fmla="*/ 1 h 17"/>
                    <a:gd name="T12" fmla="*/ 6 w 17"/>
                    <a:gd name="T13" fmla="*/ 0 h 17"/>
                    <a:gd name="T14" fmla="*/ 9 w 17"/>
                    <a:gd name="T15" fmla="*/ 1 h 17"/>
                    <a:gd name="T16" fmla="*/ 11 w 17"/>
                    <a:gd name="T17" fmla="*/ 3 h 17"/>
                    <a:gd name="T18" fmla="*/ 14 w 17"/>
                    <a:gd name="T19" fmla="*/ 6 h 17"/>
                    <a:gd name="T20" fmla="*/ 16 w 17"/>
                    <a:gd name="T21" fmla="*/ 8 h 17"/>
                    <a:gd name="T22" fmla="*/ 16 w 17"/>
                    <a:gd name="T23" fmla="*/ 11 h 17"/>
                    <a:gd name="T24" fmla="*/ 16 w 17"/>
                    <a:gd name="T25" fmla="*/ 14 h 17"/>
                    <a:gd name="T26" fmla="*/ 14 w 17"/>
                    <a:gd name="T27" fmla="*/ 16 h 17"/>
                    <a:gd name="T28" fmla="*/ 11 w 17"/>
                    <a:gd name="T29" fmla="*/ 16 h 17"/>
                    <a:gd name="T30" fmla="*/ 9 w 17"/>
                    <a:gd name="T31" fmla="*/ 14 h 17"/>
                    <a:gd name="T32" fmla="*/ 6 w 17"/>
                    <a:gd name="T33" fmla="*/ 13 h 17"/>
                    <a:gd name="T34" fmla="*/ 3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3" y="11"/>
                      </a:moveTo>
                      <a:lnTo>
                        <a:pt x="0" y="7"/>
                      </a:lnTo>
                      <a:lnTo>
                        <a:pt x="0" y="4"/>
                      </a:lnTo>
                      <a:lnTo>
                        <a:pt x="0" y="2"/>
                      </a:lnTo>
                      <a:lnTo>
                        <a:pt x="1" y="1"/>
                      </a:lnTo>
                      <a:lnTo>
                        <a:pt x="3" y="1"/>
                      </a:lnTo>
                      <a:lnTo>
                        <a:pt x="6" y="0"/>
                      </a:lnTo>
                      <a:lnTo>
                        <a:pt x="9" y="1"/>
                      </a:lnTo>
                      <a:lnTo>
                        <a:pt x="11" y="3"/>
                      </a:lnTo>
                      <a:lnTo>
                        <a:pt x="14" y="6"/>
                      </a:lnTo>
                      <a:lnTo>
                        <a:pt x="16" y="8"/>
                      </a:lnTo>
                      <a:lnTo>
                        <a:pt x="16" y="11"/>
                      </a:lnTo>
                      <a:lnTo>
                        <a:pt x="16" y="14"/>
                      </a:lnTo>
                      <a:lnTo>
                        <a:pt x="14" y="16"/>
                      </a:lnTo>
                      <a:lnTo>
                        <a:pt x="11" y="16"/>
                      </a:lnTo>
                      <a:lnTo>
                        <a:pt x="9" y="14"/>
                      </a:lnTo>
                      <a:lnTo>
                        <a:pt x="6"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16" name="Freeform 738">
                  <a:extLst>
                    <a:ext uri="{FF2B5EF4-FFF2-40B4-BE49-F238E27FC236}">
                      <a16:creationId xmlns:a16="http://schemas.microsoft.com/office/drawing/2014/main" id="{DFC96387-64AD-7527-447F-6AEAC4EA3147}"/>
                    </a:ext>
                  </a:extLst>
                </p:cNvPr>
                <p:cNvSpPr>
                  <a:spLocks/>
                </p:cNvSpPr>
                <p:nvPr/>
              </p:nvSpPr>
              <p:spPr bwMode="auto">
                <a:xfrm>
                  <a:off x="2673" y="2967"/>
                  <a:ext cx="15" cy="17"/>
                </a:xfrm>
                <a:custGeom>
                  <a:avLst/>
                  <a:gdLst>
                    <a:gd name="T0" fmla="*/ 10 w 17"/>
                    <a:gd name="T1" fmla="*/ 16 h 17"/>
                    <a:gd name="T2" fmla="*/ 13 w 17"/>
                    <a:gd name="T3" fmla="*/ 13 h 17"/>
                    <a:gd name="T4" fmla="*/ 14 w 17"/>
                    <a:gd name="T5" fmla="*/ 12 h 17"/>
                    <a:gd name="T6" fmla="*/ 16 w 17"/>
                    <a:gd name="T7" fmla="*/ 10 h 17"/>
                    <a:gd name="T8" fmla="*/ 14 w 17"/>
                    <a:gd name="T9" fmla="*/ 6 h 17"/>
                    <a:gd name="T10" fmla="*/ 13 w 17"/>
                    <a:gd name="T11" fmla="*/ 3 h 17"/>
                    <a:gd name="T12" fmla="*/ 12 w 17"/>
                    <a:gd name="T13" fmla="*/ 2 h 17"/>
                    <a:gd name="T14" fmla="*/ 9 w 17"/>
                    <a:gd name="T15" fmla="*/ 0 h 17"/>
                    <a:gd name="T16" fmla="*/ 8 w 17"/>
                    <a:gd name="T17" fmla="*/ 0 h 17"/>
                    <a:gd name="T18" fmla="*/ 6 w 17"/>
                    <a:gd name="T19" fmla="*/ 0 h 17"/>
                    <a:gd name="T20" fmla="*/ 5 w 17"/>
                    <a:gd name="T21" fmla="*/ 0 h 17"/>
                    <a:gd name="T22" fmla="*/ 1 w 17"/>
                    <a:gd name="T23" fmla="*/ 1 h 17"/>
                    <a:gd name="T24" fmla="*/ 1 w 17"/>
                    <a:gd name="T25" fmla="*/ 2 h 17"/>
                    <a:gd name="T26" fmla="*/ 1 w 17"/>
                    <a:gd name="T27" fmla="*/ 3 h 17"/>
                    <a:gd name="T28" fmla="*/ 0 w 17"/>
                    <a:gd name="T29" fmla="*/ 5 h 17"/>
                    <a:gd name="T30" fmla="*/ 1 w 17"/>
                    <a:gd name="T31" fmla="*/ 8 h 17"/>
                    <a:gd name="T32" fmla="*/ 1 w 17"/>
                    <a:gd name="T33" fmla="*/ 11 h 17"/>
                    <a:gd name="T34" fmla="*/ 4 w 17"/>
                    <a:gd name="T35" fmla="*/ 13 h 17"/>
                    <a:gd name="T36" fmla="*/ 5 w 17"/>
                    <a:gd name="T37" fmla="*/ 14 h 17"/>
                    <a:gd name="T38" fmla="*/ 8 w 17"/>
                    <a:gd name="T39" fmla="*/ 16 h 17"/>
                    <a:gd name="T40" fmla="*/ 9 w 17"/>
                    <a:gd name="T41" fmla="*/ 16 h 17"/>
                    <a:gd name="T42" fmla="*/ 10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0" y="16"/>
                      </a:moveTo>
                      <a:lnTo>
                        <a:pt x="13" y="13"/>
                      </a:lnTo>
                      <a:lnTo>
                        <a:pt x="14" y="12"/>
                      </a:lnTo>
                      <a:lnTo>
                        <a:pt x="16" y="10"/>
                      </a:lnTo>
                      <a:lnTo>
                        <a:pt x="14" y="6"/>
                      </a:lnTo>
                      <a:lnTo>
                        <a:pt x="13" y="3"/>
                      </a:lnTo>
                      <a:lnTo>
                        <a:pt x="12" y="2"/>
                      </a:lnTo>
                      <a:lnTo>
                        <a:pt x="9" y="0"/>
                      </a:lnTo>
                      <a:lnTo>
                        <a:pt x="8" y="0"/>
                      </a:lnTo>
                      <a:lnTo>
                        <a:pt x="6" y="0"/>
                      </a:lnTo>
                      <a:lnTo>
                        <a:pt x="5" y="0"/>
                      </a:lnTo>
                      <a:lnTo>
                        <a:pt x="1" y="1"/>
                      </a:lnTo>
                      <a:lnTo>
                        <a:pt x="1" y="2"/>
                      </a:lnTo>
                      <a:lnTo>
                        <a:pt x="1" y="3"/>
                      </a:lnTo>
                      <a:lnTo>
                        <a:pt x="0" y="5"/>
                      </a:lnTo>
                      <a:lnTo>
                        <a:pt x="1" y="8"/>
                      </a:lnTo>
                      <a:lnTo>
                        <a:pt x="1" y="11"/>
                      </a:lnTo>
                      <a:lnTo>
                        <a:pt x="4" y="13"/>
                      </a:lnTo>
                      <a:lnTo>
                        <a:pt x="5" y="14"/>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17" name="Freeform 739">
                  <a:extLst>
                    <a:ext uri="{FF2B5EF4-FFF2-40B4-BE49-F238E27FC236}">
                      <a16:creationId xmlns:a16="http://schemas.microsoft.com/office/drawing/2014/main" id="{9D496739-5924-0643-80BF-70B5E29A8639}"/>
                    </a:ext>
                  </a:extLst>
                </p:cNvPr>
                <p:cNvSpPr>
                  <a:spLocks/>
                </p:cNvSpPr>
                <p:nvPr/>
              </p:nvSpPr>
              <p:spPr bwMode="auto">
                <a:xfrm>
                  <a:off x="2673" y="2967"/>
                  <a:ext cx="15" cy="17"/>
                </a:xfrm>
                <a:custGeom>
                  <a:avLst/>
                  <a:gdLst>
                    <a:gd name="T0" fmla="*/ 1 w 17"/>
                    <a:gd name="T1" fmla="*/ 11 h 17"/>
                    <a:gd name="T2" fmla="*/ 1 w 17"/>
                    <a:gd name="T3" fmla="*/ 7 h 17"/>
                    <a:gd name="T4" fmla="*/ 0 w 17"/>
                    <a:gd name="T5" fmla="*/ 4 h 17"/>
                    <a:gd name="T6" fmla="*/ 1 w 17"/>
                    <a:gd name="T7" fmla="*/ 2 h 17"/>
                    <a:gd name="T8" fmla="*/ 1 w 17"/>
                    <a:gd name="T9" fmla="*/ 1 h 17"/>
                    <a:gd name="T10" fmla="*/ 5 w 17"/>
                    <a:gd name="T11" fmla="*/ 0 h 17"/>
                    <a:gd name="T12" fmla="*/ 7 w 17"/>
                    <a:gd name="T13" fmla="*/ 1 h 17"/>
                    <a:gd name="T14" fmla="*/ 10 w 17"/>
                    <a:gd name="T15" fmla="*/ 2 h 17"/>
                    <a:gd name="T16" fmla="*/ 13 w 17"/>
                    <a:gd name="T17" fmla="*/ 6 h 17"/>
                    <a:gd name="T18" fmla="*/ 14 w 17"/>
                    <a:gd name="T19" fmla="*/ 8 h 17"/>
                    <a:gd name="T20" fmla="*/ 16 w 17"/>
                    <a:gd name="T21" fmla="*/ 11 h 17"/>
                    <a:gd name="T22" fmla="*/ 14 w 17"/>
                    <a:gd name="T23" fmla="*/ 14 h 17"/>
                    <a:gd name="T24" fmla="*/ 13 w 17"/>
                    <a:gd name="T25" fmla="*/ 14 h 17"/>
                    <a:gd name="T26" fmla="*/ 13 w 17"/>
                    <a:gd name="T27" fmla="*/ 16 h 17"/>
                    <a:gd name="T28" fmla="*/ 10 w 17"/>
                    <a:gd name="T29" fmla="*/ 16 h 17"/>
                    <a:gd name="T30" fmla="*/ 7 w 17"/>
                    <a:gd name="T31" fmla="*/ 14 h 17"/>
                    <a:gd name="T32" fmla="*/ 5 w 17"/>
                    <a:gd name="T33" fmla="*/ 13 h 17"/>
                    <a:gd name="T34" fmla="*/ 1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11"/>
                      </a:moveTo>
                      <a:lnTo>
                        <a:pt x="1" y="7"/>
                      </a:lnTo>
                      <a:lnTo>
                        <a:pt x="0" y="4"/>
                      </a:lnTo>
                      <a:lnTo>
                        <a:pt x="1" y="2"/>
                      </a:lnTo>
                      <a:lnTo>
                        <a:pt x="1" y="1"/>
                      </a:lnTo>
                      <a:lnTo>
                        <a:pt x="5" y="0"/>
                      </a:lnTo>
                      <a:lnTo>
                        <a:pt x="7" y="1"/>
                      </a:lnTo>
                      <a:lnTo>
                        <a:pt x="10" y="2"/>
                      </a:lnTo>
                      <a:lnTo>
                        <a:pt x="13" y="6"/>
                      </a:lnTo>
                      <a:lnTo>
                        <a:pt x="14" y="8"/>
                      </a:lnTo>
                      <a:lnTo>
                        <a:pt x="16" y="11"/>
                      </a:lnTo>
                      <a:lnTo>
                        <a:pt x="14" y="14"/>
                      </a:lnTo>
                      <a:lnTo>
                        <a:pt x="13" y="14"/>
                      </a:lnTo>
                      <a:lnTo>
                        <a:pt x="13" y="16"/>
                      </a:lnTo>
                      <a:lnTo>
                        <a:pt x="10" y="16"/>
                      </a:lnTo>
                      <a:lnTo>
                        <a:pt x="7" y="14"/>
                      </a:lnTo>
                      <a:lnTo>
                        <a:pt x="5"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18" name="Freeform 740">
                  <a:extLst>
                    <a:ext uri="{FF2B5EF4-FFF2-40B4-BE49-F238E27FC236}">
                      <a16:creationId xmlns:a16="http://schemas.microsoft.com/office/drawing/2014/main" id="{7B8794C5-3EA3-11E4-FFA6-559CBFD10AF8}"/>
                    </a:ext>
                  </a:extLst>
                </p:cNvPr>
                <p:cNvSpPr>
                  <a:spLocks/>
                </p:cNvSpPr>
                <p:nvPr/>
              </p:nvSpPr>
              <p:spPr bwMode="auto">
                <a:xfrm>
                  <a:off x="2707" y="2986"/>
                  <a:ext cx="15" cy="17"/>
                </a:xfrm>
                <a:custGeom>
                  <a:avLst/>
                  <a:gdLst>
                    <a:gd name="T0" fmla="*/ 1 w 17"/>
                    <a:gd name="T1" fmla="*/ 9 h 17"/>
                    <a:gd name="T2" fmla="*/ 1 w 17"/>
                    <a:gd name="T3" fmla="*/ 6 h 17"/>
                    <a:gd name="T4" fmla="*/ 0 w 17"/>
                    <a:gd name="T5" fmla="*/ 3 h 17"/>
                    <a:gd name="T6" fmla="*/ 1 w 17"/>
                    <a:gd name="T7" fmla="*/ 1 h 17"/>
                    <a:gd name="T8" fmla="*/ 1 w 17"/>
                    <a:gd name="T9" fmla="*/ 0 h 17"/>
                    <a:gd name="T10" fmla="*/ 4 w 17"/>
                    <a:gd name="T11" fmla="*/ 0 h 17"/>
                    <a:gd name="T12" fmla="*/ 8 w 17"/>
                    <a:gd name="T13" fmla="*/ 0 h 17"/>
                    <a:gd name="T14" fmla="*/ 11 w 17"/>
                    <a:gd name="T15" fmla="*/ 1 h 17"/>
                    <a:gd name="T16" fmla="*/ 12 w 17"/>
                    <a:gd name="T17" fmla="*/ 4 h 17"/>
                    <a:gd name="T18" fmla="*/ 16 w 17"/>
                    <a:gd name="T19" fmla="*/ 8 h 17"/>
                    <a:gd name="T20" fmla="*/ 16 w 17"/>
                    <a:gd name="T21" fmla="*/ 11 h 17"/>
                    <a:gd name="T22" fmla="*/ 16 w 17"/>
                    <a:gd name="T23" fmla="*/ 13 h 17"/>
                    <a:gd name="T24" fmla="*/ 14 w 17"/>
                    <a:gd name="T25" fmla="*/ 13 h 17"/>
                    <a:gd name="T26" fmla="*/ 12 w 17"/>
                    <a:gd name="T27" fmla="*/ 14 h 17"/>
                    <a:gd name="T28" fmla="*/ 11 w 17"/>
                    <a:gd name="T29" fmla="*/ 16 h 17"/>
                    <a:gd name="T30" fmla="*/ 8 w 17"/>
                    <a:gd name="T31" fmla="*/ 14 h 17"/>
                    <a:gd name="T32" fmla="*/ 4 w 17"/>
                    <a:gd name="T33" fmla="*/ 13 h 17"/>
                    <a:gd name="T34" fmla="*/ 1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9"/>
                      </a:moveTo>
                      <a:lnTo>
                        <a:pt x="1" y="6"/>
                      </a:lnTo>
                      <a:lnTo>
                        <a:pt x="0" y="3"/>
                      </a:lnTo>
                      <a:lnTo>
                        <a:pt x="1" y="1"/>
                      </a:lnTo>
                      <a:lnTo>
                        <a:pt x="1" y="0"/>
                      </a:lnTo>
                      <a:lnTo>
                        <a:pt x="4" y="0"/>
                      </a:lnTo>
                      <a:lnTo>
                        <a:pt x="8" y="0"/>
                      </a:lnTo>
                      <a:lnTo>
                        <a:pt x="11" y="1"/>
                      </a:lnTo>
                      <a:lnTo>
                        <a:pt x="12" y="4"/>
                      </a:lnTo>
                      <a:lnTo>
                        <a:pt x="16" y="8"/>
                      </a:lnTo>
                      <a:lnTo>
                        <a:pt x="16" y="11"/>
                      </a:lnTo>
                      <a:lnTo>
                        <a:pt x="16" y="13"/>
                      </a:lnTo>
                      <a:lnTo>
                        <a:pt x="14" y="13"/>
                      </a:lnTo>
                      <a:lnTo>
                        <a:pt x="12" y="14"/>
                      </a:lnTo>
                      <a:lnTo>
                        <a:pt x="11" y="16"/>
                      </a:lnTo>
                      <a:lnTo>
                        <a:pt x="8" y="14"/>
                      </a:lnTo>
                      <a:lnTo>
                        <a:pt x="4" y="13"/>
                      </a:lnTo>
                      <a:lnTo>
                        <a:pt x="1"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19" name="Freeform 741">
                  <a:extLst>
                    <a:ext uri="{FF2B5EF4-FFF2-40B4-BE49-F238E27FC236}">
                      <a16:creationId xmlns:a16="http://schemas.microsoft.com/office/drawing/2014/main" id="{BB4015B7-DF80-9458-9B93-5F3E7EC8329E}"/>
                    </a:ext>
                  </a:extLst>
                </p:cNvPr>
                <p:cNvSpPr>
                  <a:spLocks/>
                </p:cNvSpPr>
                <p:nvPr/>
              </p:nvSpPr>
              <p:spPr bwMode="auto">
                <a:xfrm>
                  <a:off x="2675" y="2925"/>
                  <a:ext cx="24" cy="42"/>
                </a:xfrm>
                <a:custGeom>
                  <a:avLst/>
                  <a:gdLst>
                    <a:gd name="T0" fmla="*/ 0 w 27"/>
                    <a:gd name="T1" fmla="*/ 14 h 45"/>
                    <a:gd name="T2" fmla="*/ 26 w 27"/>
                    <a:gd name="T3" fmla="*/ 0 h 45"/>
                    <a:gd name="T4" fmla="*/ 26 w 27"/>
                    <a:gd name="T5" fmla="*/ 29 h 45"/>
                    <a:gd name="T6" fmla="*/ 0 w 27"/>
                    <a:gd name="T7" fmla="*/ 44 h 45"/>
                    <a:gd name="T8" fmla="*/ 0 w 27"/>
                    <a:gd name="T9" fmla="*/ 14 h 45"/>
                    <a:gd name="T10" fmla="*/ 0 60000 65536"/>
                    <a:gd name="T11" fmla="*/ 0 60000 65536"/>
                    <a:gd name="T12" fmla="*/ 0 60000 65536"/>
                    <a:gd name="T13" fmla="*/ 0 60000 65536"/>
                    <a:gd name="T14" fmla="*/ 0 60000 65536"/>
                    <a:gd name="T15" fmla="*/ 0 w 27"/>
                    <a:gd name="T16" fmla="*/ 0 h 45"/>
                    <a:gd name="T17" fmla="*/ 27 w 27"/>
                    <a:gd name="T18" fmla="*/ 45 h 45"/>
                  </a:gdLst>
                  <a:ahLst/>
                  <a:cxnLst>
                    <a:cxn ang="T10">
                      <a:pos x="T0" y="T1"/>
                    </a:cxn>
                    <a:cxn ang="T11">
                      <a:pos x="T2" y="T3"/>
                    </a:cxn>
                    <a:cxn ang="T12">
                      <a:pos x="T4" y="T5"/>
                    </a:cxn>
                    <a:cxn ang="T13">
                      <a:pos x="T6" y="T7"/>
                    </a:cxn>
                    <a:cxn ang="T14">
                      <a:pos x="T8" y="T9"/>
                    </a:cxn>
                  </a:cxnLst>
                  <a:rect l="T15" t="T16" r="T17" b="T18"/>
                  <a:pathLst>
                    <a:path w="27" h="45">
                      <a:moveTo>
                        <a:pt x="0" y="14"/>
                      </a:moveTo>
                      <a:lnTo>
                        <a:pt x="26" y="0"/>
                      </a:lnTo>
                      <a:lnTo>
                        <a:pt x="26" y="29"/>
                      </a:lnTo>
                      <a:lnTo>
                        <a:pt x="0" y="44"/>
                      </a:lnTo>
                      <a:lnTo>
                        <a:pt x="0" y="14"/>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20" name="Freeform 742">
                  <a:extLst>
                    <a:ext uri="{FF2B5EF4-FFF2-40B4-BE49-F238E27FC236}">
                      <a16:creationId xmlns:a16="http://schemas.microsoft.com/office/drawing/2014/main" id="{9874B63D-2DFA-DD11-C676-98552FBE92BF}"/>
                    </a:ext>
                  </a:extLst>
                </p:cNvPr>
                <p:cNvSpPr>
                  <a:spLocks/>
                </p:cNvSpPr>
                <p:nvPr/>
              </p:nvSpPr>
              <p:spPr bwMode="auto">
                <a:xfrm>
                  <a:off x="2600" y="2917"/>
                  <a:ext cx="16" cy="16"/>
                </a:xfrm>
                <a:custGeom>
                  <a:avLst/>
                  <a:gdLst>
                    <a:gd name="T0" fmla="*/ 9 w 17"/>
                    <a:gd name="T1" fmla="*/ 16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5 h 17"/>
                    <a:gd name="T14" fmla="*/ 12 w 17"/>
                    <a:gd name="T15" fmla="*/ 2 h 17"/>
                    <a:gd name="T16" fmla="*/ 9 w 17"/>
                    <a:gd name="T17" fmla="*/ 1 h 17"/>
                    <a:gd name="T18" fmla="*/ 7 w 17"/>
                    <a:gd name="T19" fmla="*/ 0 h 17"/>
                    <a:gd name="T20" fmla="*/ 6 w 17"/>
                    <a:gd name="T21" fmla="*/ 0 h 17"/>
                    <a:gd name="T22" fmla="*/ 6 w 17"/>
                    <a:gd name="T23" fmla="*/ 1 h 17"/>
                    <a:gd name="T24" fmla="*/ 2 w 17"/>
                    <a:gd name="T25" fmla="*/ 2 h 17"/>
                    <a:gd name="T26" fmla="*/ 1 w 17"/>
                    <a:gd name="T27" fmla="*/ 3 h 17"/>
                    <a:gd name="T28" fmla="*/ 0 w 17"/>
                    <a:gd name="T29" fmla="*/ 4 h 17"/>
                    <a:gd name="T30" fmla="*/ 0 w 17"/>
                    <a:gd name="T31" fmla="*/ 5 h 17"/>
                    <a:gd name="T32" fmla="*/ 0 w 17"/>
                    <a:gd name="T33" fmla="*/ 8 h 17"/>
                    <a:gd name="T34" fmla="*/ 2 w 17"/>
                    <a:gd name="T35" fmla="*/ 11 h 17"/>
                    <a:gd name="T36" fmla="*/ 3 w 17"/>
                    <a:gd name="T37" fmla="*/ 13 h 17"/>
                    <a:gd name="T38" fmla="*/ 6 w 17"/>
                    <a:gd name="T39" fmla="*/ 16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9"/>
                      </a:lnTo>
                      <a:lnTo>
                        <a:pt x="16" y="7"/>
                      </a:lnTo>
                      <a:lnTo>
                        <a:pt x="13" y="5"/>
                      </a:lnTo>
                      <a:lnTo>
                        <a:pt x="12" y="2"/>
                      </a:lnTo>
                      <a:lnTo>
                        <a:pt x="9" y="1"/>
                      </a:lnTo>
                      <a:lnTo>
                        <a:pt x="7" y="0"/>
                      </a:lnTo>
                      <a:lnTo>
                        <a:pt x="6" y="0"/>
                      </a:lnTo>
                      <a:lnTo>
                        <a:pt x="6" y="1"/>
                      </a:lnTo>
                      <a:lnTo>
                        <a:pt x="2" y="2"/>
                      </a:lnTo>
                      <a:lnTo>
                        <a:pt x="1" y="3"/>
                      </a:lnTo>
                      <a:lnTo>
                        <a:pt x="0" y="4"/>
                      </a:lnTo>
                      <a:lnTo>
                        <a:pt x="0" y="5"/>
                      </a:lnTo>
                      <a:lnTo>
                        <a:pt x="0" y="8"/>
                      </a:lnTo>
                      <a:lnTo>
                        <a:pt x="2" y="11"/>
                      </a:lnTo>
                      <a:lnTo>
                        <a:pt x="3" y="13"/>
                      </a:lnTo>
                      <a:lnTo>
                        <a:pt x="6" y="16"/>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21" name="Freeform 743">
                  <a:extLst>
                    <a:ext uri="{FF2B5EF4-FFF2-40B4-BE49-F238E27FC236}">
                      <a16:creationId xmlns:a16="http://schemas.microsoft.com/office/drawing/2014/main" id="{50CC5744-7D57-DB71-9B66-94747B17FF1F}"/>
                    </a:ext>
                  </a:extLst>
                </p:cNvPr>
                <p:cNvSpPr>
                  <a:spLocks/>
                </p:cNvSpPr>
                <p:nvPr/>
              </p:nvSpPr>
              <p:spPr bwMode="auto">
                <a:xfrm>
                  <a:off x="2600" y="2920"/>
                  <a:ext cx="16" cy="16"/>
                </a:xfrm>
                <a:custGeom>
                  <a:avLst/>
                  <a:gdLst>
                    <a:gd name="T0" fmla="*/ 3 w 17"/>
                    <a:gd name="T1" fmla="*/ 11 h 17"/>
                    <a:gd name="T2" fmla="*/ 0 w 17"/>
                    <a:gd name="T3" fmla="*/ 7 h 17"/>
                    <a:gd name="T4" fmla="*/ 0 w 17"/>
                    <a:gd name="T5" fmla="*/ 3 h 17"/>
                    <a:gd name="T6" fmla="*/ 0 w 17"/>
                    <a:gd name="T7" fmla="*/ 2 h 17"/>
                    <a:gd name="T8" fmla="*/ 1 w 17"/>
                    <a:gd name="T9" fmla="*/ 1 h 17"/>
                    <a:gd name="T10" fmla="*/ 3 w 17"/>
                    <a:gd name="T11" fmla="*/ 0 h 17"/>
                    <a:gd name="T12" fmla="*/ 4 w 17"/>
                    <a:gd name="T13" fmla="*/ 0 h 17"/>
                    <a:gd name="T14" fmla="*/ 8 w 17"/>
                    <a:gd name="T15" fmla="*/ 0 h 17"/>
                    <a:gd name="T16" fmla="*/ 11 w 17"/>
                    <a:gd name="T17" fmla="*/ 2 h 17"/>
                    <a:gd name="T18" fmla="*/ 12 w 17"/>
                    <a:gd name="T19" fmla="*/ 4 h 17"/>
                    <a:gd name="T20" fmla="*/ 14 w 17"/>
                    <a:gd name="T21" fmla="*/ 8 h 17"/>
                    <a:gd name="T22" fmla="*/ 16 w 17"/>
                    <a:gd name="T23" fmla="*/ 12 h 17"/>
                    <a:gd name="T24" fmla="*/ 14 w 17"/>
                    <a:gd name="T25" fmla="*/ 13 h 17"/>
                    <a:gd name="T26" fmla="*/ 14 w 17"/>
                    <a:gd name="T27" fmla="*/ 14 h 17"/>
                    <a:gd name="T28" fmla="*/ 12 w 17"/>
                    <a:gd name="T29" fmla="*/ 16 h 17"/>
                    <a:gd name="T30" fmla="*/ 11 w 17"/>
                    <a:gd name="T31" fmla="*/ 16 h 17"/>
                    <a:gd name="T32" fmla="*/ 8 w 17"/>
                    <a:gd name="T33" fmla="*/ 16 h 17"/>
                    <a:gd name="T34" fmla="*/ 4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0" y="7"/>
                      </a:lnTo>
                      <a:lnTo>
                        <a:pt x="0" y="3"/>
                      </a:lnTo>
                      <a:lnTo>
                        <a:pt x="0" y="2"/>
                      </a:lnTo>
                      <a:lnTo>
                        <a:pt x="1" y="1"/>
                      </a:lnTo>
                      <a:lnTo>
                        <a:pt x="3" y="0"/>
                      </a:lnTo>
                      <a:lnTo>
                        <a:pt x="4" y="0"/>
                      </a:lnTo>
                      <a:lnTo>
                        <a:pt x="8" y="0"/>
                      </a:lnTo>
                      <a:lnTo>
                        <a:pt x="11" y="2"/>
                      </a:lnTo>
                      <a:lnTo>
                        <a:pt x="12" y="4"/>
                      </a:lnTo>
                      <a:lnTo>
                        <a:pt x="14" y="8"/>
                      </a:lnTo>
                      <a:lnTo>
                        <a:pt x="16" y="12"/>
                      </a:lnTo>
                      <a:lnTo>
                        <a:pt x="14" y="13"/>
                      </a:lnTo>
                      <a:lnTo>
                        <a:pt x="14" y="14"/>
                      </a:lnTo>
                      <a:lnTo>
                        <a:pt x="12" y="16"/>
                      </a:lnTo>
                      <a:lnTo>
                        <a:pt x="11" y="16"/>
                      </a:lnTo>
                      <a:lnTo>
                        <a:pt x="8" y="16"/>
                      </a:lnTo>
                      <a:lnTo>
                        <a:pt x="4"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22" name="Freeform 744">
                  <a:extLst>
                    <a:ext uri="{FF2B5EF4-FFF2-40B4-BE49-F238E27FC236}">
                      <a16:creationId xmlns:a16="http://schemas.microsoft.com/office/drawing/2014/main" id="{78F97908-B9B7-6B73-F512-28D959D96662}"/>
                    </a:ext>
                  </a:extLst>
                </p:cNvPr>
                <p:cNvSpPr>
                  <a:spLocks/>
                </p:cNvSpPr>
                <p:nvPr/>
              </p:nvSpPr>
              <p:spPr bwMode="auto">
                <a:xfrm>
                  <a:off x="2601" y="2922"/>
                  <a:ext cx="16" cy="16"/>
                </a:xfrm>
                <a:custGeom>
                  <a:avLst/>
                  <a:gdLst>
                    <a:gd name="T0" fmla="*/ 2 w 17"/>
                    <a:gd name="T1" fmla="*/ 11 h 17"/>
                    <a:gd name="T2" fmla="*/ 0 w 17"/>
                    <a:gd name="T3" fmla="*/ 9 h 17"/>
                    <a:gd name="T4" fmla="*/ 0 w 17"/>
                    <a:gd name="T5" fmla="*/ 4 h 17"/>
                    <a:gd name="T6" fmla="*/ 0 w 17"/>
                    <a:gd name="T7" fmla="*/ 2 h 17"/>
                    <a:gd name="T8" fmla="*/ 2 w 17"/>
                    <a:gd name="T9" fmla="*/ 0 h 17"/>
                    <a:gd name="T10" fmla="*/ 5 w 17"/>
                    <a:gd name="T11" fmla="*/ 0 h 17"/>
                    <a:gd name="T12" fmla="*/ 8 w 17"/>
                    <a:gd name="T13" fmla="*/ 0 h 17"/>
                    <a:gd name="T14" fmla="*/ 13 w 17"/>
                    <a:gd name="T15" fmla="*/ 6 h 17"/>
                    <a:gd name="T16" fmla="*/ 13 w 17"/>
                    <a:gd name="T17" fmla="*/ 9 h 17"/>
                    <a:gd name="T18" fmla="*/ 16 w 17"/>
                    <a:gd name="T19" fmla="*/ 11 h 17"/>
                    <a:gd name="T20" fmla="*/ 13 w 17"/>
                    <a:gd name="T21" fmla="*/ 13 h 17"/>
                    <a:gd name="T22" fmla="*/ 13 w 17"/>
                    <a:gd name="T23" fmla="*/ 16 h 17"/>
                    <a:gd name="T24" fmla="*/ 10 w 17"/>
                    <a:gd name="T25" fmla="*/ 16 h 17"/>
                    <a:gd name="T26" fmla="*/ 8 w 17"/>
                    <a:gd name="T27" fmla="*/ 16 h 17"/>
                    <a:gd name="T28" fmla="*/ 2 w 17"/>
                    <a:gd name="T29" fmla="*/ 1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2" y="11"/>
                      </a:moveTo>
                      <a:lnTo>
                        <a:pt x="0" y="9"/>
                      </a:lnTo>
                      <a:lnTo>
                        <a:pt x="0" y="4"/>
                      </a:lnTo>
                      <a:lnTo>
                        <a:pt x="0" y="2"/>
                      </a:lnTo>
                      <a:lnTo>
                        <a:pt x="2" y="0"/>
                      </a:lnTo>
                      <a:lnTo>
                        <a:pt x="5" y="0"/>
                      </a:lnTo>
                      <a:lnTo>
                        <a:pt x="8" y="0"/>
                      </a:lnTo>
                      <a:lnTo>
                        <a:pt x="13" y="6"/>
                      </a:lnTo>
                      <a:lnTo>
                        <a:pt x="13" y="9"/>
                      </a:lnTo>
                      <a:lnTo>
                        <a:pt x="16" y="11"/>
                      </a:lnTo>
                      <a:lnTo>
                        <a:pt x="13" y="13"/>
                      </a:lnTo>
                      <a:lnTo>
                        <a:pt x="13" y="16"/>
                      </a:lnTo>
                      <a:lnTo>
                        <a:pt x="10" y="16"/>
                      </a:lnTo>
                      <a:lnTo>
                        <a:pt x="8" y="16"/>
                      </a:lnTo>
                      <a:lnTo>
                        <a:pt x="2"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23" name="Freeform 745">
                  <a:extLst>
                    <a:ext uri="{FF2B5EF4-FFF2-40B4-BE49-F238E27FC236}">
                      <a16:creationId xmlns:a16="http://schemas.microsoft.com/office/drawing/2014/main" id="{D22F76AD-9956-AF50-A07C-288A91374452}"/>
                    </a:ext>
                  </a:extLst>
                </p:cNvPr>
                <p:cNvSpPr>
                  <a:spLocks/>
                </p:cNvSpPr>
                <p:nvPr/>
              </p:nvSpPr>
              <p:spPr bwMode="auto">
                <a:xfrm>
                  <a:off x="2608" y="2924"/>
                  <a:ext cx="15" cy="16"/>
                </a:xfrm>
                <a:custGeom>
                  <a:avLst/>
                  <a:gdLst>
                    <a:gd name="T0" fmla="*/ 10 w 17"/>
                    <a:gd name="T1" fmla="*/ 16 h 17"/>
                    <a:gd name="T2" fmla="*/ 14 w 17"/>
                    <a:gd name="T3" fmla="*/ 13 h 17"/>
                    <a:gd name="T4" fmla="*/ 14 w 17"/>
                    <a:gd name="T5" fmla="*/ 12 h 17"/>
                    <a:gd name="T6" fmla="*/ 14 w 17"/>
                    <a:gd name="T7" fmla="*/ 11 h 17"/>
                    <a:gd name="T8" fmla="*/ 16 w 17"/>
                    <a:gd name="T9" fmla="*/ 9 h 17"/>
                    <a:gd name="T10" fmla="*/ 14 w 17"/>
                    <a:gd name="T11" fmla="*/ 7 h 17"/>
                    <a:gd name="T12" fmla="*/ 14 w 17"/>
                    <a:gd name="T13" fmla="*/ 5 h 17"/>
                    <a:gd name="T14" fmla="*/ 11 w 17"/>
                    <a:gd name="T15" fmla="*/ 2 h 17"/>
                    <a:gd name="T16" fmla="*/ 10 w 17"/>
                    <a:gd name="T17" fmla="*/ 1 h 17"/>
                    <a:gd name="T18" fmla="*/ 8 w 17"/>
                    <a:gd name="T19" fmla="*/ 0 h 17"/>
                    <a:gd name="T20" fmla="*/ 6 w 17"/>
                    <a:gd name="T21" fmla="*/ 0 h 17"/>
                    <a:gd name="T22" fmla="*/ 5 w 17"/>
                    <a:gd name="T23" fmla="*/ 0 h 17"/>
                    <a:gd name="T24" fmla="*/ 2 w 17"/>
                    <a:gd name="T25" fmla="*/ 2 h 17"/>
                    <a:gd name="T26" fmla="*/ 1 w 17"/>
                    <a:gd name="T27" fmla="*/ 3 h 17"/>
                    <a:gd name="T28" fmla="*/ 1 w 17"/>
                    <a:gd name="T29" fmla="*/ 4 h 17"/>
                    <a:gd name="T30" fmla="*/ 0 w 17"/>
                    <a:gd name="T31" fmla="*/ 5 h 17"/>
                    <a:gd name="T32" fmla="*/ 1 w 17"/>
                    <a:gd name="T33" fmla="*/ 8 h 17"/>
                    <a:gd name="T34" fmla="*/ 2 w 17"/>
                    <a:gd name="T35" fmla="*/ 11 h 17"/>
                    <a:gd name="T36" fmla="*/ 4 w 17"/>
                    <a:gd name="T37" fmla="*/ 13 h 17"/>
                    <a:gd name="T38" fmla="*/ 6 w 17"/>
                    <a:gd name="T39" fmla="*/ 16 h 17"/>
                    <a:gd name="T40" fmla="*/ 8 w 17"/>
                    <a:gd name="T41" fmla="*/ 16 h 17"/>
                    <a:gd name="T42" fmla="*/ 9 w 17"/>
                    <a:gd name="T43" fmla="*/ 16 h 17"/>
                    <a:gd name="T44" fmla="*/ 1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6"/>
                      </a:moveTo>
                      <a:lnTo>
                        <a:pt x="14" y="13"/>
                      </a:lnTo>
                      <a:lnTo>
                        <a:pt x="14" y="12"/>
                      </a:lnTo>
                      <a:lnTo>
                        <a:pt x="14" y="11"/>
                      </a:lnTo>
                      <a:lnTo>
                        <a:pt x="16" y="9"/>
                      </a:lnTo>
                      <a:lnTo>
                        <a:pt x="14" y="7"/>
                      </a:lnTo>
                      <a:lnTo>
                        <a:pt x="14" y="5"/>
                      </a:lnTo>
                      <a:lnTo>
                        <a:pt x="11" y="2"/>
                      </a:lnTo>
                      <a:lnTo>
                        <a:pt x="10" y="1"/>
                      </a:lnTo>
                      <a:lnTo>
                        <a:pt x="8" y="0"/>
                      </a:lnTo>
                      <a:lnTo>
                        <a:pt x="6" y="0"/>
                      </a:lnTo>
                      <a:lnTo>
                        <a:pt x="5" y="0"/>
                      </a:lnTo>
                      <a:lnTo>
                        <a:pt x="2" y="2"/>
                      </a:lnTo>
                      <a:lnTo>
                        <a:pt x="1" y="3"/>
                      </a:lnTo>
                      <a:lnTo>
                        <a:pt x="1" y="4"/>
                      </a:lnTo>
                      <a:lnTo>
                        <a:pt x="0" y="5"/>
                      </a:lnTo>
                      <a:lnTo>
                        <a:pt x="1" y="8"/>
                      </a:lnTo>
                      <a:lnTo>
                        <a:pt x="2" y="11"/>
                      </a:lnTo>
                      <a:lnTo>
                        <a:pt x="4" y="13"/>
                      </a:lnTo>
                      <a:lnTo>
                        <a:pt x="6" y="16"/>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24" name="Freeform 746">
                  <a:extLst>
                    <a:ext uri="{FF2B5EF4-FFF2-40B4-BE49-F238E27FC236}">
                      <a16:creationId xmlns:a16="http://schemas.microsoft.com/office/drawing/2014/main" id="{EC64F109-AB0F-35EB-927A-729C1F5AD374}"/>
                    </a:ext>
                  </a:extLst>
                </p:cNvPr>
                <p:cNvSpPr>
                  <a:spLocks/>
                </p:cNvSpPr>
                <p:nvPr/>
              </p:nvSpPr>
              <p:spPr bwMode="auto">
                <a:xfrm>
                  <a:off x="2608" y="2925"/>
                  <a:ext cx="15" cy="16"/>
                </a:xfrm>
                <a:custGeom>
                  <a:avLst/>
                  <a:gdLst>
                    <a:gd name="T0" fmla="*/ 3 w 17"/>
                    <a:gd name="T1" fmla="*/ 11 h 17"/>
                    <a:gd name="T2" fmla="*/ 1 w 17"/>
                    <a:gd name="T3" fmla="*/ 7 h 17"/>
                    <a:gd name="T4" fmla="*/ 0 w 17"/>
                    <a:gd name="T5" fmla="*/ 3 h 17"/>
                    <a:gd name="T6" fmla="*/ 1 w 17"/>
                    <a:gd name="T7" fmla="*/ 2 h 17"/>
                    <a:gd name="T8" fmla="*/ 1 w 17"/>
                    <a:gd name="T9" fmla="*/ 1 h 17"/>
                    <a:gd name="T10" fmla="*/ 3 w 17"/>
                    <a:gd name="T11" fmla="*/ 0 h 17"/>
                    <a:gd name="T12" fmla="*/ 6 w 17"/>
                    <a:gd name="T13" fmla="*/ 0 h 17"/>
                    <a:gd name="T14" fmla="*/ 9 w 17"/>
                    <a:gd name="T15" fmla="*/ 0 h 17"/>
                    <a:gd name="T16" fmla="*/ 11 w 17"/>
                    <a:gd name="T17" fmla="*/ 2 h 17"/>
                    <a:gd name="T18" fmla="*/ 14 w 17"/>
                    <a:gd name="T19" fmla="*/ 4 h 17"/>
                    <a:gd name="T20" fmla="*/ 16 w 17"/>
                    <a:gd name="T21" fmla="*/ 8 h 17"/>
                    <a:gd name="T22" fmla="*/ 16 w 17"/>
                    <a:gd name="T23" fmla="*/ 11 h 17"/>
                    <a:gd name="T24" fmla="*/ 16 w 17"/>
                    <a:gd name="T25" fmla="*/ 13 h 17"/>
                    <a:gd name="T26" fmla="*/ 16 w 17"/>
                    <a:gd name="T27" fmla="*/ 14 h 17"/>
                    <a:gd name="T28" fmla="*/ 14 w 17"/>
                    <a:gd name="T29" fmla="*/ 16 h 17"/>
                    <a:gd name="T30" fmla="*/ 11 w 17"/>
                    <a:gd name="T31" fmla="*/ 16 h 17"/>
                    <a:gd name="T32" fmla="*/ 9 w 17"/>
                    <a:gd name="T33" fmla="*/ 16 h 17"/>
                    <a:gd name="T34" fmla="*/ 6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1" y="7"/>
                      </a:lnTo>
                      <a:lnTo>
                        <a:pt x="0" y="3"/>
                      </a:lnTo>
                      <a:lnTo>
                        <a:pt x="1" y="2"/>
                      </a:lnTo>
                      <a:lnTo>
                        <a:pt x="1" y="1"/>
                      </a:lnTo>
                      <a:lnTo>
                        <a:pt x="3" y="0"/>
                      </a:lnTo>
                      <a:lnTo>
                        <a:pt x="6" y="0"/>
                      </a:lnTo>
                      <a:lnTo>
                        <a:pt x="9" y="0"/>
                      </a:lnTo>
                      <a:lnTo>
                        <a:pt x="11" y="2"/>
                      </a:lnTo>
                      <a:lnTo>
                        <a:pt x="14" y="4"/>
                      </a:lnTo>
                      <a:lnTo>
                        <a:pt x="16" y="8"/>
                      </a:lnTo>
                      <a:lnTo>
                        <a:pt x="16" y="11"/>
                      </a:lnTo>
                      <a:lnTo>
                        <a:pt x="16" y="13"/>
                      </a:lnTo>
                      <a:lnTo>
                        <a:pt x="16" y="14"/>
                      </a:lnTo>
                      <a:lnTo>
                        <a:pt x="14" y="16"/>
                      </a:lnTo>
                      <a:lnTo>
                        <a:pt x="11" y="16"/>
                      </a:lnTo>
                      <a:lnTo>
                        <a:pt x="9" y="16"/>
                      </a:lnTo>
                      <a:lnTo>
                        <a:pt x="6"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25" name="Freeform 747">
                  <a:extLst>
                    <a:ext uri="{FF2B5EF4-FFF2-40B4-BE49-F238E27FC236}">
                      <a16:creationId xmlns:a16="http://schemas.microsoft.com/office/drawing/2014/main" id="{1798C040-F225-845B-74A2-7932006630FA}"/>
                    </a:ext>
                  </a:extLst>
                </p:cNvPr>
                <p:cNvSpPr>
                  <a:spLocks/>
                </p:cNvSpPr>
                <p:nvPr/>
              </p:nvSpPr>
              <p:spPr bwMode="auto">
                <a:xfrm>
                  <a:off x="2610" y="2927"/>
                  <a:ext cx="16" cy="16"/>
                </a:xfrm>
                <a:custGeom>
                  <a:avLst/>
                  <a:gdLst>
                    <a:gd name="T0" fmla="*/ 3 w 17"/>
                    <a:gd name="T1" fmla="*/ 10 h 17"/>
                    <a:gd name="T2" fmla="*/ 3 w 17"/>
                    <a:gd name="T3" fmla="*/ 8 h 17"/>
                    <a:gd name="T4" fmla="*/ 0 w 17"/>
                    <a:gd name="T5" fmla="*/ 5 h 17"/>
                    <a:gd name="T6" fmla="*/ 3 w 17"/>
                    <a:gd name="T7" fmla="*/ 2 h 17"/>
                    <a:gd name="T8" fmla="*/ 3 w 17"/>
                    <a:gd name="T9" fmla="*/ 0 h 17"/>
                    <a:gd name="T10" fmla="*/ 9 w 17"/>
                    <a:gd name="T11" fmla="*/ 0 h 17"/>
                    <a:gd name="T12" fmla="*/ 12 w 17"/>
                    <a:gd name="T13" fmla="*/ 8 h 17"/>
                    <a:gd name="T14" fmla="*/ 16 w 17"/>
                    <a:gd name="T15" fmla="*/ 8 h 17"/>
                    <a:gd name="T16" fmla="*/ 16 w 17"/>
                    <a:gd name="T17" fmla="*/ 13 h 17"/>
                    <a:gd name="T18" fmla="*/ 16 w 17"/>
                    <a:gd name="T19" fmla="*/ 16 h 17"/>
                    <a:gd name="T20" fmla="*/ 12 w 17"/>
                    <a:gd name="T21" fmla="*/ 16 h 17"/>
                    <a:gd name="T22" fmla="*/ 9 w 17"/>
                    <a:gd name="T23" fmla="*/ 16 h 17"/>
                    <a:gd name="T24" fmla="*/ 3 w 17"/>
                    <a:gd name="T25" fmla="*/ 1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10"/>
                      </a:moveTo>
                      <a:lnTo>
                        <a:pt x="3" y="8"/>
                      </a:lnTo>
                      <a:lnTo>
                        <a:pt x="0" y="5"/>
                      </a:lnTo>
                      <a:lnTo>
                        <a:pt x="3" y="2"/>
                      </a:lnTo>
                      <a:lnTo>
                        <a:pt x="3" y="0"/>
                      </a:lnTo>
                      <a:lnTo>
                        <a:pt x="9" y="0"/>
                      </a:lnTo>
                      <a:lnTo>
                        <a:pt x="12" y="8"/>
                      </a:lnTo>
                      <a:lnTo>
                        <a:pt x="16" y="8"/>
                      </a:lnTo>
                      <a:lnTo>
                        <a:pt x="16" y="13"/>
                      </a:lnTo>
                      <a:lnTo>
                        <a:pt x="16" y="16"/>
                      </a:lnTo>
                      <a:lnTo>
                        <a:pt x="12" y="16"/>
                      </a:lnTo>
                      <a:lnTo>
                        <a:pt x="9" y="16"/>
                      </a:lnTo>
                      <a:lnTo>
                        <a:pt x="3"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26" name="Freeform 748">
                  <a:extLst>
                    <a:ext uri="{FF2B5EF4-FFF2-40B4-BE49-F238E27FC236}">
                      <a16:creationId xmlns:a16="http://schemas.microsoft.com/office/drawing/2014/main" id="{37AAB3D0-3F66-DC26-9167-5AB2F4E75C26}"/>
                    </a:ext>
                  </a:extLst>
                </p:cNvPr>
                <p:cNvSpPr>
                  <a:spLocks/>
                </p:cNvSpPr>
                <p:nvPr/>
              </p:nvSpPr>
              <p:spPr bwMode="auto">
                <a:xfrm>
                  <a:off x="2596" y="2920"/>
                  <a:ext cx="15" cy="16"/>
                </a:xfrm>
                <a:custGeom>
                  <a:avLst/>
                  <a:gdLst>
                    <a:gd name="T0" fmla="*/ 9 w 17"/>
                    <a:gd name="T1" fmla="*/ 16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5 h 17"/>
                    <a:gd name="T14" fmla="*/ 12 w 17"/>
                    <a:gd name="T15" fmla="*/ 2 h 17"/>
                    <a:gd name="T16" fmla="*/ 8 w 17"/>
                    <a:gd name="T17" fmla="*/ 1 h 17"/>
                    <a:gd name="T18" fmla="*/ 7 w 17"/>
                    <a:gd name="T19" fmla="*/ 0 h 17"/>
                    <a:gd name="T20" fmla="*/ 6 w 17"/>
                    <a:gd name="T21" fmla="*/ 0 h 17"/>
                    <a:gd name="T22" fmla="*/ 4 w 17"/>
                    <a:gd name="T23" fmla="*/ 1 h 17"/>
                    <a:gd name="T24" fmla="*/ 1 w 17"/>
                    <a:gd name="T25" fmla="*/ 2 h 17"/>
                    <a:gd name="T26" fmla="*/ 0 w 17"/>
                    <a:gd name="T27" fmla="*/ 3 h 17"/>
                    <a:gd name="T28" fmla="*/ 0 w 17"/>
                    <a:gd name="T29" fmla="*/ 4 h 17"/>
                    <a:gd name="T30" fmla="*/ 0 w 17"/>
                    <a:gd name="T31" fmla="*/ 6 h 17"/>
                    <a:gd name="T32" fmla="*/ 0 w 17"/>
                    <a:gd name="T33" fmla="*/ 8 h 17"/>
                    <a:gd name="T34" fmla="*/ 1 w 17"/>
                    <a:gd name="T35" fmla="*/ 11 h 17"/>
                    <a:gd name="T36" fmla="*/ 3 w 17"/>
                    <a:gd name="T37" fmla="*/ 13 h 17"/>
                    <a:gd name="T38" fmla="*/ 4 w 17"/>
                    <a:gd name="T39" fmla="*/ 16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9"/>
                      </a:lnTo>
                      <a:lnTo>
                        <a:pt x="16" y="7"/>
                      </a:lnTo>
                      <a:lnTo>
                        <a:pt x="13" y="5"/>
                      </a:lnTo>
                      <a:lnTo>
                        <a:pt x="12" y="2"/>
                      </a:lnTo>
                      <a:lnTo>
                        <a:pt x="8" y="1"/>
                      </a:lnTo>
                      <a:lnTo>
                        <a:pt x="7" y="0"/>
                      </a:lnTo>
                      <a:lnTo>
                        <a:pt x="6" y="0"/>
                      </a:lnTo>
                      <a:lnTo>
                        <a:pt x="4" y="1"/>
                      </a:lnTo>
                      <a:lnTo>
                        <a:pt x="1" y="2"/>
                      </a:lnTo>
                      <a:lnTo>
                        <a:pt x="0" y="3"/>
                      </a:lnTo>
                      <a:lnTo>
                        <a:pt x="0" y="4"/>
                      </a:lnTo>
                      <a:lnTo>
                        <a:pt x="0" y="6"/>
                      </a:lnTo>
                      <a:lnTo>
                        <a:pt x="0" y="8"/>
                      </a:lnTo>
                      <a:lnTo>
                        <a:pt x="1" y="11"/>
                      </a:lnTo>
                      <a:lnTo>
                        <a:pt x="3" y="13"/>
                      </a:lnTo>
                      <a:lnTo>
                        <a:pt x="4" y="16"/>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27" name="Freeform 749">
                  <a:extLst>
                    <a:ext uri="{FF2B5EF4-FFF2-40B4-BE49-F238E27FC236}">
                      <a16:creationId xmlns:a16="http://schemas.microsoft.com/office/drawing/2014/main" id="{2B4FC684-E902-1DA2-15ED-6859C07E59E0}"/>
                    </a:ext>
                  </a:extLst>
                </p:cNvPr>
                <p:cNvSpPr>
                  <a:spLocks/>
                </p:cNvSpPr>
                <p:nvPr/>
              </p:nvSpPr>
              <p:spPr bwMode="auto">
                <a:xfrm>
                  <a:off x="2596" y="2922"/>
                  <a:ext cx="15" cy="16"/>
                </a:xfrm>
                <a:custGeom>
                  <a:avLst/>
                  <a:gdLst>
                    <a:gd name="T0" fmla="*/ 1 w 17"/>
                    <a:gd name="T1" fmla="*/ 11 h 17"/>
                    <a:gd name="T2" fmla="*/ 0 w 17"/>
                    <a:gd name="T3" fmla="*/ 7 h 17"/>
                    <a:gd name="T4" fmla="*/ 0 w 17"/>
                    <a:gd name="T5" fmla="*/ 4 h 17"/>
                    <a:gd name="T6" fmla="*/ 0 w 17"/>
                    <a:gd name="T7" fmla="*/ 2 h 17"/>
                    <a:gd name="T8" fmla="*/ 0 w 17"/>
                    <a:gd name="T9" fmla="*/ 1 h 17"/>
                    <a:gd name="T10" fmla="*/ 1 w 17"/>
                    <a:gd name="T11" fmla="*/ 0 h 17"/>
                    <a:gd name="T12" fmla="*/ 4 w 17"/>
                    <a:gd name="T13" fmla="*/ 0 h 17"/>
                    <a:gd name="T14" fmla="*/ 6 w 17"/>
                    <a:gd name="T15" fmla="*/ 1 h 17"/>
                    <a:gd name="T16" fmla="*/ 11 w 17"/>
                    <a:gd name="T17" fmla="*/ 3 h 17"/>
                    <a:gd name="T18" fmla="*/ 12 w 17"/>
                    <a:gd name="T19" fmla="*/ 4 h 17"/>
                    <a:gd name="T20" fmla="*/ 14 w 17"/>
                    <a:gd name="T21" fmla="*/ 8 h 17"/>
                    <a:gd name="T22" fmla="*/ 16 w 17"/>
                    <a:gd name="T23" fmla="*/ 12 h 17"/>
                    <a:gd name="T24" fmla="*/ 14 w 17"/>
                    <a:gd name="T25" fmla="*/ 13 h 17"/>
                    <a:gd name="T26" fmla="*/ 14 w 17"/>
                    <a:gd name="T27" fmla="*/ 14 h 17"/>
                    <a:gd name="T28" fmla="*/ 12 w 17"/>
                    <a:gd name="T29" fmla="*/ 16 h 17"/>
                    <a:gd name="T30" fmla="*/ 11 w 17"/>
                    <a:gd name="T31" fmla="*/ 16 h 17"/>
                    <a:gd name="T32" fmla="*/ 6 w 17"/>
                    <a:gd name="T33" fmla="*/ 16 h 17"/>
                    <a:gd name="T34" fmla="*/ 4 w 17"/>
                    <a:gd name="T35" fmla="*/ 13 h 17"/>
                    <a:gd name="T36" fmla="*/ 1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 y="11"/>
                      </a:moveTo>
                      <a:lnTo>
                        <a:pt x="0" y="7"/>
                      </a:lnTo>
                      <a:lnTo>
                        <a:pt x="0" y="4"/>
                      </a:lnTo>
                      <a:lnTo>
                        <a:pt x="0" y="2"/>
                      </a:lnTo>
                      <a:lnTo>
                        <a:pt x="0" y="1"/>
                      </a:lnTo>
                      <a:lnTo>
                        <a:pt x="1" y="0"/>
                      </a:lnTo>
                      <a:lnTo>
                        <a:pt x="4" y="0"/>
                      </a:lnTo>
                      <a:lnTo>
                        <a:pt x="6" y="1"/>
                      </a:lnTo>
                      <a:lnTo>
                        <a:pt x="11" y="3"/>
                      </a:lnTo>
                      <a:lnTo>
                        <a:pt x="12" y="4"/>
                      </a:lnTo>
                      <a:lnTo>
                        <a:pt x="14" y="8"/>
                      </a:lnTo>
                      <a:lnTo>
                        <a:pt x="16" y="12"/>
                      </a:lnTo>
                      <a:lnTo>
                        <a:pt x="14" y="13"/>
                      </a:lnTo>
                      <a:lnTo>
                        <a:pt x="14" y="14"/>
                      </a:lnTo>
                      <a:lnTo>
                        <a:pt x="12" y="16"/>
                      </a:lnTo>
                      <a:lnTo>
                        <a:pt x="11" y="16"/>
                      </a:lnTo>
                      <a:lnTo>
                        <a:pt x="6" y="16"/>
                      </a:lnTo>
                      <a:lnTo>
                        <a:pt x="4"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28" name="Freeform 750">
                  <a:extLst>
                    <a:ext uri="{FF2B5EF4-FFF2-40B4-BE49-F238E27FC236}">
                      <a16:creationId xmlns:a16="http://schemas.microsoft.com/office/drawing/2014/main" id="{D4935186-FFD9-067D-825B-27BDD71D368C}"/>
                    </a:ext>
                  </a:extLst>
                </p:cNvPr>
                <p:cNvSpPr>
                  <a:spLocks/>
                </p:cNvSpPr>
                <p:nvPr/>
              </p:nvSpPr>
              <p:spPr bwMode="auto">
                <a:xfrm>
                  <a:off x="2604" y="2926"/>
                  <a:ext cx="16" cy="16"/>
                </a:xfrm>
                <a:custGeom>
                  <a:avLst/>
                  <a:gdLst>
                    <a:gd name="T0" fmla="*/ 10 w 17"/>
                    <a:gd name="T1" fmla="*/ 16 h 17"/>
                    <a:gd name="T2" fmla="*/ 13 w 17"/>
                    <a:gd name="T3" fmla="*/ 13 h 17"/>
                    <a:gd name="T4" fmla="*/ 13 w 17"/>
                    <a:gd name="T5" fmla="*/ 12 h 17"/>
                    <a:gd name="T6" fmla="*/ 14 w 17"/>
                    <a:gd name="T7" fmla="*/ 12 h 17"/>
                    <a:gd name="T8" fmla="*/ 16 w 17"/>
                    <a:gd name="T9" fmla="*/ 9 h 17"/>
                    <a:gd name="T10" fmla="*/ 14 w 17"/>
                    <a:gd name="T11" fmla="*/ 7 h 17"/>
                    <a:gd name="T12" fmla="*/ 13 w 17"/>
                    <a:gd name="T13" fmla="*/ 5 h 17"/>
                    <a:gd name="T14" fmla="*/ 11 w 17"/>
                    <a:gd name="T15" fmla="*/ 2 h 17"/>
                    <a:gd name="T16" fmla="*/ 10 w 17"/>
                    <a:gd name="T17" fmla="*/ 1 h 17"/>
                    <a:gd name="T18" fmla="*/ 6 w 17"/>
                    <a:gd name="T19" fmla="*/ 0 h 17"/>
                    <a:gd name="T20" fmla="*/ 5 w 17"/>
                    <a:gd name="T21" fmla="*/ 0 h 17"/>
                    <a:gd name="T22" fmla="*/ 5 w 17"/>
                    <a:gd name="T23" fmla="*/ 1 h 17"/>
                    <a:gd name="T24" fmla="*/ 2 w 17"/>
                    <a:gd name="T25" fmla="*/ 2 h 17"/>
                    <a:gd name="T26" fmla="*/ 1 w 17"/>
                    <a:gd name="T27" fmla="*/ 3 h 17"/>
                    <a:gd name="T28" fmla="*/ 1 w 17"/>
                    <a:gd name="T29" fmla="*/ 4 h 17"/>
                    <a:gd name="T30" fmla="*/ 0 w 17"/>
                    <a:gd name="T31" fmla="*/ 5 h 17"/>
                    <a:gd name="T32" fmla="*/ 1 w 17"/>
                    <a:gd name="T33" fmla="*/ 8 h 17"/>
                    <a:gd name="T34" fmla="*/ 2 w 17"/>
                    <a:gd name="T35" fmla="*/ 11 h 17"/>
                    <a:gd name="T36" fmla="*/ 3 w 17"/>
                    <a:gd name="T37" fmla="*/ 13 h 17"/>
                    <a:gd name="T38" fmla="*/ 5 w 17"/>
                    <a:gd name="T39" fmla="*/ 16 h 17"/>
                    <a:gd name="T40" fmla="*/ 8 w 17"/>
                    <a:gd name="T41" fmla="*/ 16 h 17"/>
                    <a:gd name="T42" fmla="*/ 9 w 17"/>
                    <a:gd name="T43" fmla="*/ 16 h 17"/>
                    <a:gd name="T44" fmla="*/ 1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6"/>
                      </a:moveTo>
                      <a:lnTo>
                        <a:pt x="13" y="13"/>
                      </a:lnTo>
                      <a:lnTo>
                        <a:pt x="13" y="12"/>
                      </a:lnTo>
                      <a:lnTo>
                        <a:pt x="14" y="12"/>
                      </a:lnTo>
                      <a:lnTo>
                        <a:pt x="16" y="9"/>
                      </a:lnTo>
                      <a:lnTo>
                        <a:pt x="14" y="7"/>
                      </a:lnTo>
                      <a:lnTo>
                        <a:pt x="13" y="5"/>
                      </a:lnTo>
                      <a:lnTo>
                        <a:pt x="11" y="2"/>
                      </a:lnTo>
                      <a:lnTo>
                        <a:pt x="10" y="1"/>
                      </a:lnTo>
                      <a:lnTo>
                        <a:pt x="6" y="0"/>
                      </a:lnTo>
                      <a:lnTo>
                        <a:pt x="5" y="0"/>
                      </a:lnTo>
                      <a:lnTo>
                        <a:pt x="5" y="1"/>
                      </a:lnTo>
                      <a:lnTo>
                        <a:pt x="2" y="2"/>
                      </a:lnTo>
                      <a:lnTo>
                        <a:pt x="1" y="3"/>
                      </a:lnTo>
                      <a:lnTo>
                        <a:pt x="1" y="4"/>
                      </a:lnTo>
                      <a:lnTo>
                        <a:pt x="0" y="5"/>
                      </a:lnTo>
                      <a:lnTo>
                        <a:pt x="1" y="8"/>
                      </a:lnTo>
                      <a:lnTo>
                        <a:pt x="2" y="11"/>
                      </a:lnTo>
                      <a:lnTo>
                        <a:pt x="3" y="13"/>
                      </a:lnTo>
                      <a:lnTo>
                        <a:pt x="5" y="16"/>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29" name="Freeform 751">
                  <a:extLst>
                    <a:ext uri="{FF2B5EF4-FFF2-40B4-BE49-F238E27FC236}">
                      <a16:creationId xmlns:a16="http://schemas.microsoft.com/office/drawing/2014/main" id="{3D72621E-3D3A-A598-C213-521CE6E87650}"/>
                    </a:ext>
                  </a:extLst>
                </p:cNvPr>
                <p:cNvSpPr>
                  <a:spLocks/>
                </p:cNvSpPr>
                <p:nvPr/>
              </p:nvSpPr>
              <p:spPr bwMode="auto">
                <a:xfrm>
                  <a:off x="2604" y="2927"/>
                  <a:ext cx="16" cy="16"/>
                </a:xfrm>
                <a:custGeom>
                  <a:avLst/>
                  <a:gdLst>
                    <a:gd name="T0" fmla="*/ 3 w 17"/>
                    <a:gd name="T1" fmla="*/ 11 h 17"/>
                    <a:gd name="T2" fmla="*/ 1 w 17"/>
                    <a:gd name="T3" fmla="*/ 7 h 17"/>
                    <a:gd name="T4" fmla="*/ 0 w 17"/>
                    <a:gd name="T5" fmla="*/ 3 h 17"/>
                    <a:gd name="T6" fmla="*/ 1 w 17"/>
                    <a:gd name="T7" fmla="*/ 2 h 17"/>
                    <a:gd name="T8" fmla="*/ 1 w 17"/>
                    <a:gd name="T9" fmla="*/ 1 h 17"/>
                    <a:gd name="T10" fmla="*/ 3 w 17"/>
                    <a:gd name="T11" fmla="*/ 0 h 17"/>
                    <a:gd name="T12" fmla="*/ 4 w 17"/>
                    <a:gd name="T13" fmla="*/ 0 h 17"/>
                    <a:gd name="T14" fmla="*/ 8 w 17"/>
                    <a:gd name="T15" fmla="*/ 0 h 17"/>
                    <a:gd name="T16" fmla="*/ 11 w 17"/>
                    <a:gd name="T17" fmla="*/ 2 h 17"/>
                    <a:gd name="T18" fmla="*/ 14 w 17"/>
                    <a:gd name="T19" fmla="*/ 4 h 17"/>
                    <a:gd name="T20" fmla="*/ 16 w 17"/>
                    <a:gd name="T21" fmla="*/ 8 h 17"/>
                    <a:gd name="T22" fmla="*/ 16 w 17"/>
                    <a:gd name="T23" fmla="*/ 12 h 17"/>
                    <a:gd name="T24" fmla="*/ 16 w 17"/>
                    <a:gd name="T25" fmla="*/ 13 h 17"/>
                    <a:gd name="T26" fmla="*/ 14 w 17"/>
                    <a:gd name="T27" fmla="*/ 14 h 17"/>
                    <a:gd name="T28" fmla="*/ 14 w 17"/>
                    <a:gd name="T29" fmla="*/ 16 h 17"/>
                    <a:gd name="T30" fmla="*/ 11 w 17"/>
                    <a:gd name="T31" fmla="*/ 16 h 17"/>
                    <a:gd name="T32" fmla="*/ 8 w 17"/>
                    <a:gd name="T33" fmla="*/ 16 h 17"/>
                    <a:gd name="T34" fmla="*/ 4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1" y="7"/>
                      </a:lnTo>
                      <a:lnTo>
                        <a:pt x="0" y="3"/>
                      </a:lnTo>
                      <a:lnTo>
                        <a:pt x="1" y="2"/>
                      </a:lnTo>
                      <a:lnTo>
                        <a:pt x="1" y="1"/>
                      </a:lnTo>
                      <a:lnTo>
                        <a:pt x="3" y="0"/>
                      </a:lnTo>
                      <a:lnTo>
                        <a:pt x="4" y="0"/>
                      </a:lnTo>
                      <a:lnTo>
                        <a:pt x="8" y="0"/>
                      </a:lnTo>
                      <a:lnTo>
                        <a:pt x="11" y="2"/>
                      </a:lnTo>
                      <a:lnTo>
                        <a:pt x="14" y="4"/>
                      </a:lnTo>
                      <a:lnTo>
                        <a:pt x="16" y="8"/>
                      </a:lnTo>
                      <a:lnTo>
                        <a:pt x="16" y="12"/>
                      </a:lnTo>
                      <a:lnTo>
                        <a:pt x="16" y="13"/>
                      </a:lnTo>
                      <a:lnTo>
                        <a:pt x="14" y="14"/>
                      </a:lnTo>
                      <a:lnTo>
                        <a:pt x="14" y="16"/>
                      </a:lnTo>
                      <a:lnTo>
                        <a:pt x="11" y="16"/>
                      </a:lnTo>
                      <a:lnTo>
                        <a:pt x="8" y="16"/>
                      </a:lnTo>
                      <a:lnTo>
                        <a:pt x="4"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30" name="Freeform 752">
                  <a:extLst>
                    <a:ext uri="{FF2B5EF4-FFF2-40B4-BE49-F238E27FC236}">
                      <a16:creationId xmlns:a16="http://schemas.microsoft.com/office/drawing/2014/main" id="{D78B8CD2-6D03-6A72-7DDE-D1C8C727DCD5}"/>
                    </a:ext>
                  </a:extLst>
                </p:cNvPr>
                <p:cNvSpPr>
                  <a:spLocks/>
                </p:cNvSpPr>
                <p:nvPr/>
              </p:nvSpPr>
              <p:spPr bwMode="auto">
                <a:xfrm>
                  <a:off x="2587" y="2873"/>
                  <a:ext cx="112" cy="67"/>
                </a:xfrm>
                <a:custGeom>
                  <a:avLst/>
                  <a:gdLst>
                    <a:gd name="T0" fmla="*/ 0 w 123"/>
                    <a:gd name="T1" fmla="*/ 13 h 70"/>
                    <a:gd name="T2" fmla="*/ 24 w 123"/>
                    <a:gd name="T3" fmla="*/ 0 h 70"/>
                    <a:gd name="T4" fmla="*/ 122 w 123"/>
                    <a:gd name="T5" fmla="*/ 54 h 70"/>
                    <a:gd name="T6" fmla="*/ 96 w 123"/>
                    <a:gd name="T7" fmla="*/ 69 h 70"/>
                    <a:gd name="T8" fmla="*/ 0 w 123"/>
                    <a:gd name="T9" fmla="*/ 13 h 70"/>
                    <a:gd name="T10" fmla="*/ 0 60000 65536"/>
                    <a:gd name="T11" fmla="*/ 0 60000 65536"/>
                    <a:gd name="T12" fmla="*/ 0 60000 65536"/>
                    <a:gd name="T13" fmla="*/ 0 60000 65536"/>
                    <a:gd name="T14" fmla="*/ 0 60000 65536"/>
                    <a:gd name="T15" fmla="*/ 0 w 123"/>
                    <a:gd name="T16" fmla="*/ 0 h 70"/>
                    <a:gd name="T17" fmla="*/ 123 w 123"/>
                    <a:gd name="T18" fmla="*/ 70 h 70"/>
                  </a:gdLst>
                  <a:ahLst/>
                  <a:cxnLst>
                    <a:cxn ang="T10">
                      <a:pos x="T0" y="T1"/>
                    </a:cxn>
                    <a:cxn ang="T11">
                      <a:pos x="T2" y="T3"/>
                    </a:cxn>
                    <a:cxn ang="T12">
                      <a:pos x="T4" y="T5"/>
                    </a:cxn>
                    <a:cxn ang="T13">
                      <a:pos x="T6" y="T7"/>
                    </a:cxn>
                    <a:cxn ang="T14">
                      <a:pos x="T8" y="T9"/>
                    </a:cxn>
                  </a:cxnLst>
                  <a:rect l="T15" t="T16" r="T17" b="T18"/>
                  <a:pathLst>
                    <a:path w="123" h="70">
                      <a:moveTo>
                        <a:pt x="0" y="13"/>
                      </a:moveTo>
                      <a:lnTo>
                        <a:pt x="24" y="0"/>
                      </a:lnTo>
                      <a:lnTo>
                        <a:pt x="122" y="54"/>
                      </a:lnTo>
                      <a:lnTo>
                        <a:pt x="96" y="69"/>
                      </a:lnTo>
                      <a:lnTo>
                        <a:pt x="0" y="13"/>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31" name="Freeform 753">
                  <a:extLst>
                    <a:ext uri="{FF2B5EF4-FFF2-40B4-BE49-F238E27FC236}">
                      <a16:creationId xmlns:a16="http://schemas.microsoft.com/office/drawing/2014/main" id="{27C703C8-722D-B646-4D1F-43A4B1000274}"/>
                    </a:ext>
                  </a:extLst>
                </p:cNvPr>
                <p:cNvSpPr>
                  <a:spLocks/>
                </p:cNvSpPr>
                <p:nvPr/>
              </p:nvSpPr>
              <p:spPr bwMode="auto">
                <a:xfrm>
                  <a:off x="2587" y="2885"/>
                  <a:ext cx="89" cy="82"/>
                </a:xfrm>
                <a:custGeom>
                  <a:avLst/>
                  <a:gdLst>
                    <a:gd name="T0" fmla="*/ 0 w 97"/>
                    <a:gd name="T1" fmla="*/ 0 h 87"/>
                    <a:gd name="T2" fmla="*/ 96 w 97"/>
                    <a:gd name="T3" fmla="*/ 57 h 87"/>
                    <a:gd name="T4" fmla="*/ 96 w 97"/>
                    <a:gd name="T5" fmla="*/ 86 h 87"/>
                    <a:gd name="T6" fmla="*/ 0 w 97"/>
                    <a:gd name="T7" fmla="*/ 28 h 87"/>
                    <a:gd name="T8" fmla="*/ 0 w 97"/>
                    <a:gd name="T9" fmla="*/ 0 h 87"/>
                    <a:gd name="T10" fmla="*/ 0 60000 65536"/>
                    <a:gd name="T11" fmla="*/ 0 60000 65536"/>
                    <a:gd name="T12" fmla="*/ 0 60000 65536"/>
                    <a:gd name="T13" fmla="*/ 0 60000 65536"/>
                    <a:gd name="T14" fmla="*/ 0 60000 65536"/>
                    <a:gd name="T15" fmla="*/ 0 w 97"/>
                    <a:gd name="T16" fmla="*/ 0 h 87"/>
                    <a:gd name="T17" fmla="*/ 97 w 97"/>
                    <a:gd name="T18" fmla="*/ 87 h 87"/>
                  </a:gdLst>
                  <a:ahLst/>
                  <a:cxnLst>
                    <a:cxn ang="T10">
                      <a:pos x="T0" y="T1"/>
                    </a:cxn>
                    <a:cxn ang="T11">
                      <a:pos x="T2" y="T3"/>
                    </a:cxn>
                    <a:cxn ang="T12">
                      <a:pos x="T4" y="T5"/>
                    </a:cxn>
                    <a:cxn ang="T13">
                      <a:pos x="T6" y="T7"/>
                    </a:cxn>
                    <a:cxn ang="T14">
                      <a:pos x="T8" y="T9"/>
                    </a:cxn>
                  </a:cxnLst>
                  <a:rect l="T15" t="T16" r="T17" b="T18"/>
                  <a:pathLst>
                    <a:path w="97" h="87">
                      <a:moveTo>
                        <a:pt x="0" y="0"/>
                      </a:moveTo>
                      <a:lnTo>
                        <a:pt x="96" y="57"/>
                      </a:lnTo>
                      <a:lnTo>
                        <a:pt x="96" y="86"/>
                      </a:lnTo>
                      <a:lnTo>
                        <a:pt x="0" y="28"/>
                      </a:lnTo>
                      <a:lnTo>
                        <a:pt x="0" y="0"/>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32" name="Freeform 754">
                  <a:extLst>
                    <a:ext uri="{FF2B5EF4-FFF2-40B4-BE49-F238E27FC236}">
                      <a16:creationId xmlns:a16="http://schemas.microsoft.com/office/drawing/2014/main" id="{A57DFB1C-E35E-DFF8-2DC5-9D801A7DA64C}"/>
                    </a:ext>
                  </a:extLst>
                </p:cNvPr>
                <p:cNvSpPr>
                  <a:spLocks/>
                </p:cNvSpPr>
                <p:nvPr/>
              </p:nvSpPr>
              <p:spPr bwMode="auto">
                <a:xfrm>
                  <a:off x="2720" y="2970"/>
                  <a:ext cx="16" cy="16"/>
                </a:xfrm>
                <a:custGeom>
                  <a:avLst/>
                  <a:gdLst>
                    <a:gd name="T0" fmla="*/ 4 w 17"/>
                    <a:gd name="T1" fmla="*/ 0 h 17"/>
                    <a:gd name="T2" fmla="*/ 16 w 17"/>
                    <a:gd name="T3" fmla="*/ 9 h 17"/>
                    <a:gd name="T4" fmla="*/ 12 w 17"/>
                    <a:gd name="T5" fmla="*/ 16 h 17"/>
                    <a:gd name="T6" fmla="*/ 0 w 17"/>
                    <a:gd name="T7" fmla="*/ 5 h 17"/>
                    <a:gd name="T8" fmla="*/ 4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4" y="0"/>
                      </a:moveTo>
                      <a:lnTo>
                        <a:pt x="16" y="9"/>
                      </a:lnTo>
                      <a:lnTo>
                        <a:pt x="12" y="16"/>
                      </a:lnTo>
                      <a:lnTo>
                        <a:pt x="0" y="5"/>
                      </a:lnTo>
                      <a:lnTo>
                        <a:pt x="4"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33" name="Freeform 755">
                  <a:extLst>
                    <a:ext uri="{FF2B5EF4-FFF2-40B4-BE49-F238E27FC236}">
                      <a16:creationId xmlns:a16="http://schemas.microsoft.com/office/drawing/2014/main" id="{6EC1D613-37C6-77E3-EFAD-132BD571766B}"/>
                    </a:ext>
                  </a:extLst>
                </p:cNvPr>
                <p:cNvSpPr>
                  <a:spLocks/>
                </p:cNvSpPr>
                <p:nvPr/>
              </p:nvSpPr>
              <p:spPr bwMode="auto">
                <a:xfrm>
                  <a:off x="2682" y="2940"/>
                  <a:ext cx="33" cy="20"/>
                </a:xfrm>
                <a:custGeom>
                  <a:avLst/>
                  <a:gdLst>
                    <a:gd name="T0" fmla="*/ 23 w 36"/>
                    <a:gd name="T1" fmla="*/ 0 h 21"/>
                    <a:gd name="T2" fmla="*/ 35 w 36"/>
                    <a:gd name="T3" fmla="*/ 7 h 21"/>
                    <a:gd name="T4" fmla="*/ 12 w 36"/>
                    <a:gd name="T5" fmla="*/ 20 h 21"/>
                    <a:gd name="T6" fmla="*/ 0 w 36"/>
                    <a:gd name="T7" fmla="*/ 12 h 21"/>
                    <a:gd name="T8" fmla="*/ 23 w 36"/>
                    <a:gd name="T9" fmla="*/ 0 h 21"/>
                    <a:gd name="T10" fmla="*/ 0 60000 65536"/>
                    <a:gd name="T11" fmla="*/ 0 60000 65536"/>
                    <a:gd name="T12" fmla="*/ 0 60000 65536"/>
                    <a:gd name="T13" fmla="*/ 0 60000 65536"/>
                    <a:gd name="T14" fmla="*/ 0 60000 65536"/>
                    <a:gd name="T15" fmla="*/ 0 w 36"/>
                    <a:gd name="T16" fmla="*/ 0 h 21"/>
                    <a:gd name="T17" fmla="*/ 36 w 36"/>
                    <a:gd name="T18" fmla="*/ 21 h 21"/>
                  </a:gdLst>
                  <a:ahLst/>
                  <a:cxnLst>
                    <a:cxn ang="T10">
                      <a:pos x="T0" y="T1"/>
                    </a:cxn>
                    <a:cxn ang="T11">
                      <a:pos x="T2" y="T3"/>
                    </a:cxn>
                    <a:cxn ang="T12">
                      <a:pos x="T4" y="T5"/>
                    </a:cxn>
                    <a:cxn ang="T13">
                      <a:pos x="T6" y="T7"/>
                    </a:cxn>
                    <a:cxn ang="T14">
                      <a:pos x="T8" y="T9"/>
                    </a:cxn>
                  </a:cxnLst>
                  <a:rect l="T15" t="T16" r="T17" b="T18"/>
                  <a:pathLst>
                    <a:path w="36" h="21">
                      <a:moveTo>
                        <a:pt x="23" y="0"/>
                      </a:moveTo>
                      <a:lnTo>
                        <a:pt x="35" y="7"/>
                      </a:lnTo>
                      <a:lnTo>
                        <a:pt x="12" y="20"/>
                      </a:lnTo>
                      <a:lnTo>
                        <a:pt x="0" y="12"/>
                      </a:lnTo>
                      <a:lnTo>
                        <a:pt x="23" y="0"/>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34" name="Freeform 756">
                  <a:extLst>
                    <a:ext uri="{FF2B5EF4-FFF2-40B4-BE49-F238E27FC236}">
                      <a16:creationId xmlns:a16="http://schemas.microsoft.com/office/drawing/2014/main" id="{B9D102F5-FED6-03C7-53EF-8610504130AD}"/>
                    </a:ext>
                  </a:extLst>
                </p:cNvPr>
                <p:cNvSpPr>
                  <a:spLocks/>
                </p:cNvSpPr>
                <p:nvPr/>
              </p:nvSpPr>
              <p:spPr bwMode="auto">
                <a:xfrm>
                  <a:off x="2682" y="2952"/>
                  <a:ext cx="16" cy="32"/>
                </a:xfrm>
                <a:custGeom>
                  <a:avLst/>
                  <a:gdLst>
                    <a:gd name="T0" fmla="*/ 0 w 17"/>
                    <a:gd name="T1" fmla="*/ 26 h 33"/>
                    <a:gd name="T2" fmla="*/ 16 w 17"/>
                    <a:gd name="T3" fmla="*/ 32 h 33"/>
                    <a:gd name="T4" fmla="*/ 16 w 17"/>
                    <a:gd name="T5" fmla="*/ 7 h 33"/>
                    <a:gd name="T6" fmla="*/ 0 w 17"/>
                    <a:gd name="T7" fmla="*/ 0 h 33"/>
                    <a:gd name="T8" fmla="*/ 0 w 17"/>
                    <a:gd name="T9" fmla="*/ 26 h 33"/>
                    <a:gd name="T10" fmla="*/ 0 60000 65536"/>
                    <a:gd name="T11" fmla="*/ 0 60000 65536"/>
                    <a:gd name="T12" fmla="*/ 0 60000 65536"/>
                    <a:gd name="T13" fmla="*/ 0 60000 65536"/>
                    <a:gd name="T14" fmla="*/ 0 60000 65536"/>
                    <a:gd name="T15" fmla="*/ 0 w 17"/>
                    <a:gd name="T16" fmla="*/ 0 h 33"/>
                    <a:gd name="T17" fmla="*/ 17 w 17"/>
                    <a:gd name="T18" fmla="*/ 33 h 33"/>
                  </a:gdLst>
                  <a:ahLst/>
                  <a:cxnLst>
                    <a:cxn ang="T10">
                      <a:pos x="T0" y="T1"/>
                    </a:cxn>
                    <a:cxn ang="T11">
                      <a:pos x="T2" y="T3"/>
                    </a:cxn>
                    <a:cxn ang="T12">
                      <a:pos x="T4" y="T5"/>
                    </a:cxn>
                    <a:cxn ang="T13">
                      <a:pos x="T6" y="T7"/>
                    </a:cxn>
                    <a:cxn ang="T14">
                      <a:pos x="T8" y="T9"/>
                    </a:cxn>
                  </a:cxnLst>
                  <a:rect l="T15" t="T16" r="T17" b="T18"/>
                  <a:pathLst>
                    <a:path w="17" h="33">
                      <a:moveTo>
                        <a:pt x="0" y="26"/>
                      </a:moveTo>
                      <a:lnTo>
                        <a:pt x="16" y="32"/>
                      </a:lnTo>
                      <a:lnTo>
                        <a:pt x="16" y="7"/>
                      </a:lnTo>
                      <a:lnTo>
                        <a:pt x="0" y="0"/>
                      </a:lnTo>
                      <a:lnTo>
                        <a:pt x="0" y="26"/>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35" name="Freeform 757">
                  <a:extLst>
                    <a:ext uri="{FF2B5EF4-FFF2-40B4-BE49-F238E27FC236}">
                      <a16:creationId xmlns:a16="http://schemas.microsoft.com/office/drawing/2014/main" id="{061D5553-0A89-D8F8-7829-EB94BBA212DA}"/>
                    </a:ext>
                  </a:extLst>
                </p:cNvPr>
                <p:cNvSpPr>
                  <a:spLocks/>
                </p:cNvSpPr>
                <p:nvPr/>
              </p:nvSpPr>
              <p:spPr bwMode="auto">
                <a:xfrm>
                  <a:off x="2693" y="2946"/>
                  <a:ext cx="22" cy="38"/>
                </a:xfrm>
                <a:custGeom>
                  <a:avLst/>
                  <a:gdLst>
                    <a:gd name="T0" fmla="*/ 23 w 24"/>
                    <a:gd name="T1" fmla="*/ 26 h 39"/>
                    <a:gd name="T2" fmla="*/ 0 w 24"/>
                    <a:gd name="T3" fmla="*/ 38 h 39"/>
                    <a:gd name="T4" fmla="*/ 0 w 24"/>
                    <a:gd name="T5" fmla="*/ 13 h 39"/>
                    <a:gd name="T6" fmla="*/ 23 w 24"/>
                    <a:gd name="T7" fmla="*/ 0 h 39"/>
                    <a:gd name="T8" fmla="*/ 23 w 24"/>
                    <a:gd name="T9" fmla="*/ 26 h 39"/>
                    <a:gd name="T10" fmla="*/ 0 60000 65536"/>
                    <a:gd name="T11" fmla="*/ 0 60000 65536"/>
                    <a:gd name="T12" fmla="*/ 0 60000 65536"/>
                    <a:gd name="T13" fmla="*/ 0 60000 65536"/>
                    <a:gd name="T14" fmla="*/ 0 60000 65536"/>
                    <a:gd name="T15" fmla="*/ 0 w 24"/>
                    <a:gd name="T16" fmla="*/ 0 h 39"/>
                    <a:gd name="T17" fmla="*/ 24 w 24"/>
                    <a:gd name="T18" fmla="*/ 39 h 39"/>
                  </a:gdLst>
                  <a:ahLst/>
                  <a:cxnLst>
                    <a:cxn ang="T10">
                      <a:pos x="T0" y="T1"/>
                    </a:cxn>
                    <a:cxn ang="T11">
                      <a:pos x="T2" y="T3"/>
                    </a:cxn>
                    <a:cxn ang="T12">
                      <a:pos x="T4" y="T5"/>
                    </a:cxn>
                    <a:cxn ang="T13">
                      <a:pos x="T6" y="T7"/>
                    </a:cxn>
                    <a:cxn ang="T14">
                      <a:pos x="T8" y="T9"/>
                    </a:cxn>
                  </a:cxnLst>
                  <a:rect l="T15" t="T16" r="T17" b="T18"/>
                  <a:pathLst>
                    <a:path w="24" h="39">
                      <a:moveTo>
                        <a:pt x="23" y="26"/>
                      </a:moveTo>
                      <a:lnTo>
                        <a:pt x="0" y="38"/>
                      </a:lnTo>
                      <a:lnTo>
                        <a:pt x="0" y="13"/>
                      </a:lnTo>
                      <a:lnTo>
                        <a:pt x="23" y="0"/>
                      </a:lnTo>
                      <a:lnTo>
                        <a:pt x="23" y="26"/>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36" name="Freeform 758">
                  <a:extLst>
                    <a:ext uri="{FF2B5EF4-FFF2-40B4-BE49-F238E27FC236}">
                      <a16:creationId xmlns:a16="http://schemas.microsoft.com/office/drawing/2014/main" id="{A31AE590-ADB6-5EEA-6B1A-4A39155E2313}"/>
                    </a:ext>
                  </a:extLst>
                </p:cNvPr>
                <p:cNvSpPr>
                  <a:spLocks/>
                </p:cNvSpPr>
                <p:nvPr/>
              </p:nvSpPr>
              <p:spPr bwMode="auto">
                <a:xfrm>
                  <a:off x="2695" y="2953"/>
                  <a:ext cx="25" cy="16"/>
                </a:xfrm>
                <a:custGeom>
                  <a:avLst/>
                  <a:gdLst>
                    <a:gd name="T0" fmla="*/ 18 w 27"/>
                    <a:gd name="T1" fmla="*/ 0 h 17"/>
                    <a:gd name="T2" fmla="*/ 26 w 27"/>
                    <a:gd name="T3" fmla="*/ 5 h 17"/>
                    <a:gd name="T4" fmla="*/ 21 w 27"/>
                    <a:gd name="T5" fmla="*/ 13 h 17"/>
                    <a:gd name="T6" fmla="*/ 9 w 27"/>
                    <a:gd name="T7" fmla="*/ 16 h 17"/>
                    <a:gd name="T8" fmla="*/ 0 w 27"/>
                    <a:gd name="T9" fmla="*/ 10 h 17"/>
                    <a:gd name="T10" fmla="*/ 18 w 27"/>
                    <a:gd name="T11" fmla="*/ 0 h 17"/>
                    <a:gd name="T12" fmla="*/ 0 60000 65536"/>
                    <a:gd name="T13" fmla="*/ 0 60000 65536"/>
                    <a:gd name="T14" fmla="*/ 0 60000 65536"/>
                    <a:gd name="T15" fmla="*/ 0 60000 65536"/>
                    <a:gd name="T16" fmla="*/ 0 60000 65536"/>
                    <a:gd name="T17" fmla="*/ 0 60000 65536"/>
                    <a:gd name="T18" fmla="*/ 0 w 27"/>
                    <a:gd name="T19" fmla="*/ 0 h 17"/>
                    <a:gd name="T20" fmla="*/ 27 w 2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7" h="17">
                      <a:moveTo>
                        <a:pt x="18" y="0"/>
                      </a:moveTo>
                      <a:lnTo>
                        <a:pt x="26" y="5"/>
                      </a:lnTo>
                      <a:lnTo>
                        <a:pt x="21" y="13"/>
                      </a:lnTo>
                      <a:lnTo>
                        <a:pt x="9" y="16"/>
                      </a:lnTo>
                      <a:lnTo>
                        <a:pt x="0" y="10"/>
                      </a:lnTo>
                      <a:lnTo>
                        <a:pt x="18"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37" name="Freeform 759">
                  <a:extLst>
                    <a:ext uri="{FF2B5EF4-FFF2-40B4-BE49-F238E27FC236}">
                      <a16:creationId xmlns:a16="http://schemas.microsoft.com/office/drawing/2014/main" id="{3AC415BD-7613-5C07-47EB-6F6EEF8B1F4D}"/>
                    </a:ext>
                  </a:extLst>
                </p:cNvPr>
                <p:cNvSpPr>
                  <a:spLocks/>
                </p:cNvSpPr>
                <p:nvPr/>
              </p:nvSpPr>
              <p:spPr bwMode="auto">
                <a:xfrm>
                  <a:off x="2695" y="2963"/>
                  <a:ext cx="15" cy="28"/>
                </a:xfrm>
                <a:custGeom>
                  <a:avLst/>
                  <a:gdLst>
                    <a:gd name="T0" fmla="*/ 0 w 17"/>
                    <a:gd name="T1" fmla="*/ 20 h 30"/>
                    <a:gd name="T2" fmla="*/ 15 w 17"/>
                    <a:gd name="T3" fmla="*/ 29 h 30"/>
                    <a:gd name="T4" fmla="*/ 16 w 17"/>
                    <a:gd name="T5" fmla="*/ 13 h 30"/>
                    <a:gd name="T6" fmla="*/ 12 w 17"/>
                    <a:gd name="T7" fmla="*/ 4 h 30"/>
                    <a:gd name="T8" fmla="*/ 0 w 17"/>
                    <a:gd name="T9" fmla="*/ 0 h 30"/>
                    <a:gd name="T10" fmla="*/ 0 w 17"/>
                    <a:gd name="T11" fmla="*/ 20 h 30"/>
                    <a:gd name="T12" fmla="*/ 0 60000 65536"/>
                    <a:gd name="T13" fmla="*/ 0 60000 65536"/>
                    <a:gd name="T14" fmla="*/ 0 60000 65536"/>
                    <a:gd name="T15" fmla="*/ 0 60000 65536"/>
                    <a:gd name="T16" fmla="*/ 0 60000 65536"/>
                    <a:gd name="T17" fmla="*/ 0 60000 65536"/>
                    <a:gd name="T18" fmla="*/ 0 w 17"/>
                    <a:gd name="T19" fmla="*/ 0 h 30"/>
                    <a:gd name="T20" fmla="*/ 17 w 17"/>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17" h="30">
                      <a:moveTo>
                        <a:pt x="0" y="20"/>
                      </a:moveTo>
                      <a:lnTo>
                        <a:pt x="15" y="29"/>
                      </a:lnTo>
                      <a:lnTo>
                        <a:pt x="16" y="13"/>
                      </a:lnTo>
                      <a:lnTo>
                        <a:pt x="12" y="4"/>
                      </a:lnTo>
                      <a:lnTo>
                        <a:pt x="0" y="0"/>
                      </a:lnTo>
                      <a:lnTo>
                        <a:pt x="0" y="20"/>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38" name="Freeform 760">
                  <a:extLst>
                    <a:ext uri="{FF2B5EF4-FFF2-40B4-BE49-F238E27FC236}">
                      <a16:creationId xmlns:a16="http://schemas.microsoft.com/office/drawing/2014/main" id="{D0F3E7B7-570E-38BD-D98C-13ECA5F1C9E2}"/>
                    </a:ext>
                  </a:extLst>
                </p:cNvPr>
                <p:cNvSpPr>
                  <a:spLocks/>
                </p:cNvSpPr>
                <p:nvPr/>
              </p:nvSpPr>
              <p:spPr bwMode="auto">
                <a:xfrm>
                  <a:off x="2707" y="2975"/>
                  <a:ext cx="15" cy="21"/>
                </a:xfrm>
                <a:custGeom>
                  <a:avLst/>
                  <a:gdLst>
                    <a:gd name="T0" fmla="*/ 0 w 17"/>
                    <a:gd name="T1" fmla="*/ 15 h 22"/>
                    <a:gd name="T2" fmla="*/ 2 w 17"/>
                    <a:gd name="T3" fmla="*/ 10 h 22"/>
                    <a:gd name="T4" fmla="*/ 9 w 17"/>
                    <a:gd name="T5" fmla="*/ 12 h 22"/>
                    <a:gd name="T6" fmla="*/ 13 w 17"/>
                    <a:gd name="T7" fmla="*/ 21 h 22"/>
                    <a:gd name="T8" fmla="*/ 16 w 17"/>
                    <a:gd name="T9" fmla="*/ 20 h 22"/>
                    <a:gd name="T10" fmla="*/ 13 w 17"/>
                    <a:gd name="T11" fmla="*/ 8 h 22"/>
                    <a:gd name="T12" fmla="*/ 0 w 17"/>
                    <a:gd name="T13" fmla="*/ 0 h 22"/>
                    <a:gd name="T14" fmla="*/ 0 w 17"/>
                    <a:gd name="T15" fmla="*/ 15 h 22"/>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2"/>
                    <a:gd name="T26" fmla="*/ 17 w 17"/>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2">
                      <a:moveTo>
                        <a:pt x="0" y="15"/>
                      </a:moveTo>
                      <a:lnTo>
                        <a:pt x="2" y="10"/>
                      </a:lnTo>
                      <a:lnTo>
                        <a:pt x="9" y="12"/>
                      </a:lnTo>
                      <a:lnTo>
                        <a:pt x="13" y="21"/>
                      </a:lnTo>
                      <a:lnTo>
                        <a:pt x="16" y="20"/>
                      </a:lnTo>
                      <a:lnTo>
                        <a:pt x="13" y="8"/>
                      </a:lnTo>
                      <a:lnTo>
                        <a:pt x="0" y="0"/>
                      </a:lnTo>
                      <a:lnTo>
                        <a:pt x="0" y="15"/>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39" name="Freeform 761">
                  <a:extLst>
                    <a:ext uri="{FF2B5EF4-FFF2-40B4-BE49-F238E27FC236}">
                      <a16:creationId xmlns:a16="http://schemas.microsoft.com/office/drawing/2014/main" id="{2298BD8F-9D8B-1434-B4F8-6F1A7EC12FF5}"/>
                    </a:ext>
                  </a:extLst>
                </p:cNvPr>
                <p:cNvSpPr>
                  <a:spLocks/>
                </p:cNvSpPr>
                <p:nvPr/>
              </p:nvSpPr>
              <p:spPr bwMode="auto">
                <a:xfrm>
                  <a:off x="2720" y="2977"/>
                  <a:ext cx="16" cy="19"/>
                </a:xfrm>
                <a:custGeom>
                  <a:avLst/>
                  <a:gdLst>
                    <a:gd name="T0" fmla="*/ 16 w 17"/>
                    <a:gd name="T1" fmla="*/ 13 h 20"/>
                    <a:gd name="T2" fmla="*/ 2 w 17"/>
                    <a:gd name="T3" fmla="*/ 19 h 20"/>
                    <a:gd name="T4" fmla="*/ 0 w 17"/>
                    <a:gd name="T5" fmla="*/ 6 h 20"/>
                    <a:gd name="T6" fmla="*/ 9 w 17"/>
                    <a:gd name="T7" fmla="*/ 4 h 20"/>
                    <a:gd name="T8" fmla="*/ 14 w 17"/>
                    <a:gd name="T9" fmla="*/ 0 h 20"/>
                    <a:gd name="T10" fmla="*/ 16 w 17"/>
                    <a:gd name="T11" fmla="*/ 13 h 20"/>
                    <a:gd name="T12" fmla="*/ 0 60000 65536"/>
                    <a:gd name="T13" fmla="*/ 0 60000 65536"/>
                    <a:gd name="T14" fmla="*/ 0 60000 65536"/>
                    <a:gd name="T15" fmla="*/ 0 60000 65536"/>
                    <a:gd name="T16" fmla="*/ 0 60000 65536"/>
                    <a:gd name="T17" fmla="*/ 0 60000 65536"/>
                    <a:gd name="T18" fmla="*/ 0 w 17"/>
                    <a:gd name="T19" fmla="*/ 0 h 20"/>
                    <a:gd name="T20" fmla="*/ 17 w 17"/>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7" h="20">
                      <a:moveTo>
                        <a:pt x="16" y="13"/>
                      </a:moveTo>
                      <a:lnTo>
                        <a:pt x="2" y="19"/>
                      </a:lnTo>
                      <a:lnTo>
                        <a:pt x="0" y="6"/>
                      </a:lnTo>
                      <a:lnTo>
                        <a:pt x="9" y="4"/>
                      </a:lnTo>
                      <a:lnTo>
                        <a:pt x="14" y="0"/>
                      </a:lnTo>
                      <a:lnTo>
                        <a:pt x="16" y="13"/>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40" name="Freeform 762">
                  <a:extLst>
                    <a:ext uri="{FF2B5EF4-FFF2-40B4-BE49-F238E27FC236}">
                      <a16:creationId xmlns:a16="http://schemas.microsoft.com/office/drawing/2014/main" id="{9E549A5D-0419-DD57-AD96-6A0BE6B0E405}"/>
                    </a:ext>
                  </a:extLst>
                </p:cNvPr>
                <p:cNvSpPr>
                  <a:spLocks/>
                </p:cNvSpPr>
                <p:nvPr/>
              </p:nvSpPr>
              <p:spPr bwMode="auto">
                <a:xfrm>
                  <a:off x="2696" y="2965"/>
                  <a:ext cx="15" cy="17"/>
                </a:xfrm>
                <a:custGeom>
                  <a:avLst/>
                  <a:gdLst>
                    <a:gd name="T0" fmla="*/ 0 w 17"/>
                    <a:gd name="T1" fmla="*/ 9 h 17"/>
                    <a:gd name="T2" fmla="*/ 16 w 17"/>
                    <a:gd name="T3" fmla="*/ 16 h 17"/>
                    <a:gd name="T4" fmla="*/ 11 w 17"/>
                    <a:gd name="T5" fmla="*/ 4 h 17"/>
                    <a:gd name="T6" fmla="*/ 0 w 17"/>
                    <a:gd name="T7" fmla="*/ 0 h 17"/>
                    <a:gd name="T8" fmla="*/ 0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16" y="16"/>
                      </a:lnTo>
                      <a:lnTo>
                        <a:pt x="11" y="4"/>
                      </a:lnTo>
                      <a:lnTo>
                        <a:pt x="0" y="0"/>
                      </a:lnTo>
                      <a:lnTo>
                        <a:pt x="0" y="9"/>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41" name="Freeform 763">
                  <a:extLst>
                    <a:ext uri="{FF2B5EF4-FFF2-40B4-BE49-F238E27FC236}">
                      <a16:creationId xmlns:a16="http://schemas.microsoft.com/office/drawing/2014/main" id="{78208D79-885B-80FE-E1AC-CD7E249A674C}"/>
                    </a:ext>
                  </a:extLst>
                </p:cNvPr>
                <p:cNvSpPr>
                  <a:spLocks/>
                </p:cNvSpPr>
                <p:nvPr/>
              </p:nvSpPr>
              <p:spPr bwMode="auto">
                <a:xfrm>
                  <a:off x="2707" y="2973"/>
                  <a:ext cx="22" cy="16"/>
                </a:xfrm>
                <a:custGeom>
                  <a:avLst/>
                  <a:gdLst>
                    <a:gd name="T0" fmla="*/ 23 w 24"/>
                    <a:gd name="T1" fmla="*/ 12 h 17"/>
                    <a:gd name="T2" fmla="*/ 14 w 24"/>
                    <a:gd name="T3" fmla="*/ 16 h 17"/>
                    <a:gd name="T4" fmla="*/ 0 w 24"/>
                    <a:gd name="T5" fmla="*/ 3 h 17"/>
                    <a:gd name="T6" fmla="*/ 13 w 24"/>
                    <a:gd name="T7" fmla="*/ 0 h 17"/>
                    <a:gd name="T8" fmla="*/ 23 w 24"/>
                    <a:gd name="T9" fmla="*/ 12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23" y="12"/>
                      </a:moveTo>
                      <a:lnTo>
                        <a:pt x="14" y="16"/>
                      </a:lnTo>
                      <a:lnTo>
                        <a:pt x="0" y="3"/>
                      </a:lnTo>
                      <a:lnTo>
                        <a:pt x="13" y="0"/>
                      </a:lnTo>
                      <a:lnTo>
                        <a:pt x="23" y="12"/>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42" name="Freeform 764">
                  <a:extLst>
                    <a:ext uri="{FF2B5EF4-FFF2-40B4-BE49-F238E27FC236}">
                      <a16:creationId xmlns:a16="http://schemas.microsoft.com/office/drawing/2014/main" id="{C2E405A0-9724-1971-D5AF-C3E024EA19A8}"/>
                    </a:ext>
                  </a:extLst>
                </p:cNvPr>
                <p:cNvSpPr>
                  <a:spLocks/>
                </p:cNvSpPr>
                <p:nvPr/>
              </p:nvSpPr>
              <p:spPr bwMode="auto">
                <a:xfrm>
                  <a:off x="2719" y="2966"/>
                  <a:ext cx="15" cy="17"/>
                </a:xfrm>
                <a:custGeom>
                  <a:avLst/>
                  <a:gdLst>
                    <a:gd name="T0" fmla="*/ 0 w 17"/>
                    <a:gd name="T1" fmla="*/ 7 h 17"/>
                    <a:gd name="T2" fmla="*/ 3 w 17"/>
                    <a:gd name="T3" fmla="*/ 0 h 17"/>
                    <a:gd name="T4" fmla="*/ 16 w 17"/>
                    <a:gd name="T5" fmla="*/ 12 h 17"/>
                    <a:gd name="T6" fmla="*/ 11 w 17"/>
                    <a:gd name="T7" fmla="*/ 16 h 17"/>
                    <a:gd name="T8" fmla="*/ 0 w 17"/>
                    <a:gd name="T9" fmla="*/ 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7"/>
                      </a:moveTo>
                      <a:lnTo>
                        <a:pt x="3" y="0"/>
                      </a:lnTo>
                      <a:lnTo>
                        <a:pt x="16" y="12"/>
                      </a:lnTo>
                      <a:lnTo>
                        <a:pt x="11" y="16"/>
                      </a:lnTo>
                      <a:lnTo>
                        <a:pt x="0" y="7"/>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43" name="Freeform 765">
                  <a:extLst>
                    <a:ext uri="{FF2B5EF4-FFF2-40B4-BE49-F238E27FC236}">
                      <a16:creationId xmlns:a16="http://schemas.microsoft.com/office/drawing/2014/main" id="{E325593B-E84C-558E-CA34-A00BC01E05AF}"/>
                    </a:ext>
                  </a:extLst>
                </p:cNvPr>
                <p:cNvSpPr>
                  <a:spLocks/>
                </p:cNvSpPr>
                <p:nvPr/>
              </p:nvSpPr>
              <p:spPr bwMode="auto">
                <a:xfrm>
                  <a:off x="2704" y="2961"/>
                  <a:ext cx="21" cy="18"/>
                </a:xfrm>
                <a:custGeom>
                  <a:avLst/>
                  <a:gdLst>
                    <a:gd name="T0" fmla="*/ 22 w 23"/>
                    <a:gd name="T1" fmla="*/ 13 h 19"/>
                    <a:gd name="T2" fmla="*/ 4 w 23"/>
                    <a:gd name="T3" fmla="*/ 18 h 19"/>
                    <a:gd name="T4" fmla="*/ 0 w 23"/>
                    <a:gd name="T5" fmla="*/ 4 h 19"/>
                    <a:gd name="T6" fmla="*/ 16 w 23"/>
                    <a:gd name="T7" fmla="*/ 0 h 19"/>
                    <a:gd name="T8" fmla="*/ 22 w 23"/>
                    <a:gd name="T9" fmla="*/ 13 h 19"/>
                    <a:gd name="T10" fmla="*/ 0 60000 65536"/>
                    <a:gd name="T11" fmla="*/ 0 60000 65536"/>
                    <a:gd name="T12" fmla="*/ 0 60000 65536"/>
                    <a:gd name="T13" fmla="*/ 0 60000 65536"/>
                    <a:gd name="T14" fmla="*/ 0 60000 65536"/>
                    <a:gd name="T15" fmla="*/ 0 w 23"/>
                    <a:gd name="T16" fmla="*/ 0 h 19"/>
                    <a:gd name="T17" fmla="*/ 23 w 23"/>
                    <a:gd name="T18" fmla="*/ 19 h 19"/>
                  </a:gdLst>
                  <a:ahLst/>
                  <a:cxnLst>
                    <a:cxn ang="T10">
                      <a:pos x="T0" y="T1"/>
                    </a:cxn>
                    <a:cxn ang="T11">
                      <a:pos x="T2" y="T3"/>
                    </a:cxn>
                    <a:cxn ang="T12">
                      <a:pos x="T4" y="T5"/>
                    </a:cxn>
                    <a:cxn ang="T13">
                      <a:pos x="T6" y="T7"/>
                    </a:cxn>
                    <a:cxn ang="T14">
                      <a:pos x="T8" y="T9"/>
                    </a:cxn>
                  </a:cxnLst>
                  <a:rect l="T15" t="T16" r="T17" b="T18"/>
                  <a:pathLst>
                    <a:path w="23" h="19">
                      <a:moveTo>
                        <a:pt x="22" y="13"/>
                      </a:moveTo>
                      <a:lnTo>
                        <a:pt x="4" y="18"/>
                      </a:lnTo>
                      <a:lnTo>
                        <a:pt x="0" y="4"/>
                      </a:lnTo>
                      <a:lnTo>
                        <a:pt x="16" y="0"/>
                      </a:lnTo>
                      <a:lnTo>
                        <a:pt x="22" y="13"/>
                      </a:lnTo>
                    </a:path>
                  </a:pathLst>
                </a:custGeom>
                <a:solidFill>
                  <a:srgbClr val="9DB9D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sp>
            <p:nvSpPr>
              <p:cNvPr id="23912" name="Freeform 766">
                <a:extLst>
                  <a:ext uri="{FF2B5EF4-FFF2-40B4-BE49-F238E27FC236}">
                    <a16:creationId xmlns:a16="http://schemas.microsoft.com/office/drawing/2014/main" id="{E9FBF4B8-3571-20E2-C646-3E18BBC751D3}"/>
                  </a:ext>
                </a:extLst>
              </p:cNvPr>
              <p:cNvSpPr>
                <a:spLocks/>
              </p:cNvSpPr>
              <p:nvPr/>
            </p:nvSpPr>
            <p:spPr bwMode="auto">
              <a:xfrm>
                <a:off x="2582" y="2997"/>
                <a:ext cx="112" cy="67"/>
              </a:xfrm>
              <a:custGeom>
                <a:avLst/>
                <a:gdLst>
                  <a:gd name="T0" fmla="*/ 121 w 122"/>
                  <a:gd name="T1" fmla="*/ 14 h 71"/>
                  <a:gd name="T2" fmla="*/ 96 w 122"/>
                  <a:gd name="T3" fmla="*/ 0 h 71"/>
                  <a:gd name="T4" fmla="*/ 0 w 122"/>
                  <a:gd name="T5" fmla="*/ 56 h 71"/>
                  <a:gd name="T6" fmla="*/ 25 w 122"/>
                  <a:gd name="T7" fmla="*/ 70 h 71"/>
                  <a:gd name="T8" fmla="*/ 121 w 122"/>
                  <a:gd name="T9" fmla="*/ 14 h 71"/>
                  <a:gd name="T10" fmla="*/ 0 60000 65536"/>
                  <a:gd name="T11" fmla="*/ 0 60000 65536"/>
                  <a:gd name="T12" fmla="*/ 0 60000 65536"/>
                  <a:gd name="T13" fmla="*/ 0 60000 65536"/>
                  <a:gd name="T14" fmla="*/ 0 60000 65536"/>
                  <a:gd name="T15" fmla="*/ 0 w 122"/>
                  <a:gd name="T16" fmla="*/ 0 h 71"/>
                  <a:gd name="T17" fmla="*/ 122 w 122"/>
                  <a:gd name="T18" fmla="*/ 71 h 71"/>
                </a:gdLst>
                <a:ahLst/>
                <a:cxnLst>
                  <a:cxn ang="T10">
                    <a:pos x="T0" y="T1"/>
                  </a:cxn>
                  <a:cxn ang="T11">
                    <a:pos x="T2" y="T3"/>
                  </a:cxn>
                  <a:cxn ang="T12">
                    <a:pos x="T4" y="T5"/>
                  </a:cxn>
                  <a:cxn ang="T13">
                    <a:pos x="T6" y="T7"/>
                  </a:cxn>
                  <a:cxn ang="T14">
                    <a:pos x="T8" y="T9"/>
                  </a:cxn>
                </a:cxnLst>
                <a:rect l="T15" t="T16" r="T17" b="T18"/>
                <a:pathLst>
                  <a:path w="122" h="71">
                    <a:moveTo>
                      <a:pt x="121" y="14"/>
                    </a:moveTo>
                    <a:lnTo>
                      <a:pt x="96" y="0"/>
                    </a:lnTo>
                    <a:lnTo>
                      <a:pt x="0" y="56"/>
                    </a:lnTo>
                    <a:lnTo>
                      <a:pt x="25" y="70"/>
                    </a:lnTo>
                    <a:lnTo>
                      <a:pt x="121"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13" name="Freeform 767">
                <a:extLst>
                  <a:ext uri="{FF2B5EF4-FFF2-40B4-BE49-F238E27FC236}">
                    <a16:creationId xmlns:a16="http://schemas.microsoft.com/office/drawing/2014/main" id="{944F8F15-D483-6184-6347-8D009D51A293}"/>
                  </a:ext>
                </a:extLst>
              </p:cNvPr>
              <p:cNvSpPr>
                <a:spLocks/>
              </p:cNvSpPr>
              <p:nvPr/>
            </p:nvSpPr>
            <p:spPr bwMode="auto">
              <a:xfrm>
                <a:off x="2504" y="2950"/>
                <a:ext cx="111" cy="68"/>
              </a:xfrm>
              <a:custGeom>
                <a:avLst/>
                <a:gdLst>
                  <a:gd name="T0" fmla="*/ 120 w 121"/>
                  <a:gd name="T1" fmla="*/ 14 h 71"/>
                  <a:gd name="T2" fmla="*/ 95 w 121"/>
                  <a:gd name="T3" fmla="*/ 0 h 71"/>
                  <a:gd name="T4" fmla="*/ 0 w 121"/>
                  <a:gd name="T5" fmla="*/ 55 h 71"/>
                  <a:gd name="T6" fmla="*/ 24 w 121"/>
                  <a:gd name="T7" fmla="*/ 70 h 71"/>
                  <a:gd name="T8" fmla="*/ 120 w 121"/>
                  <a:gd name="T9" fmla="*/ 14 h 71"/>
                  <a:gd name="T10" fmla="*/ 0 60000 65536"/>
                  <a:gd name="T11" fmla="*/ 0 60000 65536"/>
                  <a:gd name="T12" fmla="*/ 0 60000 65536"/>
                  <a:gd name="T13" fmla="*/ 0 60000 65536"/>
                  <a:gd name="T14" fmla="*/ 0 60000 65536"/>
                  <a:gd name="T15" fmla="*/ 0 w 121"/>
                  <a:gd name="T16" fmla="*/ 0 h 71"/>
                  <a:gd name="T17" fmla="*/ 121 w 121"/>
                  <a:gd name="T18" fmla="*/ 71 h 71"/>
                </a:gdLst>
                <a:ahLst/>
                <a:cxnLst>
                  <a:cxn ang="T10">
                    <a:pos x="T0" y="T1"/>
                  </a:cxn>
                  <a:cxn ang="T11">
                    <a:pos x="T2" y="T3"/>
                  </a:cxn>
                  <a:cxn ang="T12">
                    <a:pos x="T4" y="T5"/>
                  </a:cxn>
                  <a:cxn ang="T13">
                    <a:pos x="T6" y="T7"/>
                  </a:cxn>
                  <a:cxn ang="T14">
                    <a:pos x="T8" y="T9"/>
                  </a:cxn>
                </a:cxnLst>
                <a:rect l="T15" t="T16" r="T17" b="T18"/>
                <a:pathLst>
                  <a:path w="121" h="71">
                    <a:moveTo>
                      <a:pt x="120" y="14"/>
                    </a:moveTo>
                    <a:lnTo>
                      <a:pt x="95" y="0"/>
                    </a:lnTo>
                    <a:lnTo>
                      <a:pt x="0" y="55"/>
                    </a:lnTo>
                    <a:lnTo>
                      <a:pt x="24" y="70"/>
                    </a:lnTo>
                    <a:lnTo>
                      <a:pt x="120"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14" name="Freeform 768">
                <a:extLst>
                  <a:ext uri="{FF2B5EF4-FFF2-40B4-BE49-F238E27FC236}">
                    <a16:creationId xmlns:a16="http://schemas.microsoft.com/office/drawing/2014/main" id="{E1D390F1-0049-6ED6-2D6F-E4E97E02A178}"/>
                  </a:ext>
                </a:extLst>
              </p:cNvPr>
              <p:cNvSpPr>
                <a:spLocks/>
              </p:cNvSpPr>
              <p:nvPr/>
            </p:nvSpPr>
            <p:spPr bwMode="auto">
              <a:xfrm>
                <a:off x="2235" y="2975"/>
                <a:ext cx="84" cy="166"/>
              </a:xfrm>
              <a:custGeom>
                <a:avLst/>
                <a:gdLst>
                  <a:gd name="T0" fmla="*/ 91 w 92"/>
                  <a:gd name="T1" fmla="*/ 52 h 175"/>
                  <a:gd name="T2" fmla="*/ 0 w 92"/>
                  <a:gd name="T3" fmla="*/ 0 h 175"/>
                  <a:gd name="T4" fmla="*/ 0 w 92"/>
                  <a:gd name="T5" fmla="*/ 121 h 175"/>
                  <a:gd name="T6" fmla="*/ 91 w 92"/>
                  <a:gd name="T7" fmla="*/ 174 h 175"/>
                  <a:gd name="T8" fmla="*/ 91 w 92"/>
                  <a:gd name="T9" fmla="*/ 52 h 175"/>
                  <a:gd name="T10" fmla="*/ 0 60000 65536"/>
                  <a:gd name="T11" fmla="*/ 0 60000 65536"/>
                  <a:gd name="T12" fmla="*/ 0 60000 65536"/>
                  <a:gd name="T13" fmla="*/ 0 60000 65536"/>
                  <a:gd name="T14" fmla="*/ 0 60000 65536"/>
                  <a:gd name="T15" fmla="*/ 0 w 92"/>
                  <a:gd name="T16" fmla="*/ 0 h 175"/>
                  <a:gd name="T17" fmla="*/ 92 w 92"/>
                  <a:gd name="T18" fmla="*/ 175 h 175"/>
                </a:gdLst>
                <a:ahLst/>
                <a:cxnLst>
                  <a:cxn ang="T10">
                    <a:pos x="T0" y="T1"/>
                  </a:cxn>
                  <a:cxn ang="T11">
                    <a:pos x="T2" y="T3"/>
                  </a:cxn>
                  <a:cxn ang="T12">
                    <a:pos x="T4" y="T5"/>
                  </a:cxn>
                  <a:cxn ang="T13">
                    <a:pos x="T6" y="T7"/>
                  </a:cxn>
                  <a:cxn ang="T14">
                    <a:pos x="T8" y="T9"/>
                  </a:cxn>
                </a:cxnLst>
                <a:rect l="T15" t="T16" r="T17" b="T18"/>
                <a:pathLst>
                  <a:path w="92" h="175">
                    <a:moveTo>
                      <a:pt x="91" y="52"/>
                    </a:moveTo>
                    <a:lnTo>
                      <a:pt x="0" y="0"/>
                    </a:lnTo>
                    <a:lnTo>
                      <a:pt x="0" y="121"/>
                    </a:lnTo>
                    <a:lnTo>
                      <a:pt x="91" y="174"/>
                    </a:lnTo>
                    <a:lnTo>
                      <a:pt x="91" y="52"/>
                    </a:lnTo>
                  </a:path>
                </a:pathLst>
              </a:custGeom>
              <a:solidFill>
                <a:srgbClr val="A19ACB"/>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15" name="Freeform 769">
                <a:extLst>
                  <a:ext uri="{FF2B5EF4-FFF2-40B4-BE49-F238E27FC236}">
                    <a16:creationId xmlns:a16="http://schemas.microsoft.com/office/drawing/2014/main" id="{6A2BF6D6-0549-2CDA-FF2D-AB5ED49B28F7}"/>
                  </a:ext>
                </a:extLst>
              </p:cNvPr>
              <p:cNvSpPr>
                <a:spLocks/>
              </p:cNvSpPr>
              <p:nvPr/>
            </p:nvSpPr>
            <p:spPr bwMode="auto">
              <a:xfrm>
                <a:off x="2235" y="2859"/>
                <a:ext cx="278" cy="167"/>
              </a:xfrm>
              <a:custGeom>
                <a:avLst/>
                <a:gdLst>
                  <a:gd name="T0" fmla="*/ 303 w 304"/>
                  <a:gd name="T1" fmla="*/ 53 h 176"/>
                  <a:gd name="T2" fmla="*/ 210 w 304"/>
                  <a:gd name="T3" fmla="*/ 0 h 176"/>
                  <a:gd name="T4" fmla="*/ 0 w 304"/>
                  <a:gd name="T5" fmla="*/ 121 h 176"/>
                  <a:gd name="T6" fmla="*/ 91 w 304"/>
                  <a:gd name="T7" fmla="*/ 175 h 176"/>
                  <a:gd name="T8" fmla="*/ 303 w 304"/>
                  <a:gd name="T9" fmla="*/ 53 h 176"/>
                  <a:gd name="T10" fmla="*/ 0 60000 65536"/>
                  <a:gd name="T11" fmla="*/ 0 60000 65536"/>
                  <a:gd name="T12" fmla="*/ 0 60000 65536"/>
                  <a:gd name="T13" fmla="*/ 0 60000 65536"/>
                  <a:gd name="T14" fmla="*/ 0 60000 65536"/>
                  <a:gd name="T15" fmla="*/ 0 w 304"/>
                  <a:gd name="T16" fmla="*/ 0 h 176"/>
                  <a:gd name="T17" fmla="*/ 304 w 304"/>
                  <a:gd name="T18" fmla="*/ 176 h 176"/>
                </a:gdLst>
                <a:ahLst/>
                <a:cxnLst>
                  <a:cxn ang="T10">
                    <a:pos x="T0" y="T1"/>
                  </a:cxn>
                  <a:cxn ang="T11">
                    <a:pos x="T2" y="T3"/>
                  </a:cxn>
                  <a:cxn ang="T12">
                    <a:pos x="T4" y="T5"/>
                  </a:cxn>
                  <a:cxn ang="T13">
                    <a:pos x="T6" y="T7"/>
                  </a:cxn>
                  <a:cxn ang="T14">
                    <a:pos x="T8" y="T9"/>
                  </a:cxn>
                </a:cxnLst>
                <a:rect l="T15" t="T16" r="T17" b="T18"/>
                <a:pathLst>
                  <a:path w="304" h="176">
                    <a:moveTo>
                      <a:pt x="303" y="53"/>
                    </a:moveTo>
                    <a:lnTo>
                      <a:pt x="210" y="0"/>
                    </a:lnTo>
                    <a:lnTo>
                      <a:pt x="0" y="121"/>
                    </a:lnTo>
                    <a:lnTo>
                      <a:pt x="91" y="175"/>
                    </a:lnTo>
                    <a:lnTo>
                      <a:pt x="303" y="53"/>
                    </a:lnTo>
                  </a:path>
                </a:pathLst>
              </a:custGeom>
              <a:solidFill>
                <a:srgbClr val="D0C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16" name="Freeform 770">
                <a:extLst>
                  <a:ext uri="{FF2B5EF4-FFF2-40B4-BE49-F238E27FC236}">
                    <a16:creationId xmlns:a16="http://schemas.microsoft.com/office/drawing/2014/main" id="{585AA3DB-46C7-14C0-6F1A-AD6256173E50}"/>
                  </a:ext>
                </a:extLst>
              </p:cNvPr>
              <p:cNvSpPr>
                <a:spLocks/>
              </p:cNvSpPr>
              <p:nvPr/>
            </p:nvSpPr>
            <p:spPr bwMode="auto">
              <a:xfrm>
                <a:off x="2318" y="2909"/>
                <a:ext cx="195" cy="232"/>
              </a:xfrm>
              <a:custGeom>
                <a:avLst/>
                <a:gdLst>
                  <a:gd name="T0" fmla="*/ 212 w 213"/>
                  <a:gd name="T1" fmla="*/ 0 h 244"/>
                  <a:gd name="T2" fmla="*/ 0 w 213"/>
                  <a:gd name="T3" fmla="*/ 121 h 244"/>
                  <a:gd name="T4" fmla="*/ 0 w 213"/>
                  <a:gd name="T5" fmla="*/ 243 h 244"/>
                  <a:gd name="T6" fmla="*/ 212 w 213"/>
                  <a:gd name="T7" fmla="*/ 121 h 244"/>
                  <a:gd name="T8" fmla="*/ 212 w 213"/>
                  <a:gd name="T9" fmla="*/ 0 h 244"/>
                  <a:gd name="T10" fmla="*/ 0 60000 65536"/>
                  <a:gd name="T11" fmla="*/ 0 60000 65536"/>
                  <a:gd name="T12" fmla="*/ 0 60000 65536"/>
                  <a:gd name="T13" fmla="*/ 0 60000 65536"/>
                  <a:gd name="T14" fmla="*/ 0 60000 65536"/>
                  <a:gd name="T15" fmla="*/ 0 w 213"/>
                  <a:gd name="T16" fmla="*/ 0 h 244"/>
                  <a:gd name="T17" fmla="*/ 213 w 213"/>
                  <a:gd name="T18" fmla="*/ 244 h 244"/>
                </a:gdLst>
                <a:ahLst/>
                <a:cxnLst>
                  <a:cxn ang="T10">
                    <a:pos x="T0" y="T1"/>
                  </a:cxn>
                  <a:cxn ang="T11">
                    <a:pos x="T2" y="T3"/>
                  </a:cxn>
                  <a:cxn ang="T12">
                    <a:pos x="T4" y="T5"/>
                  </a:cxn>
                  <a:cxn ang="T13">
                    <a:pos x="T6" y="T7"/>
                  </a:cxn>
                  <a:cxn ang="T14">
                    <a:pos x="T8" y="T9"/>
                  </a:cxn>
                </a:cxnLst>
                <a:rect l="T15" t="T16" r="T17" b="T18"/>
                <a:pathLst>
                  <a:path w="213" h="244">
                    <a:moveTo>
                      <a:pt x="212" y="0"/>
                    </a:moveTo>
                    <a:lnTo>
                      <a:pt x="0" y="121"/>
                    </a:lnTo>
                    <a:lnTo>
                      <a:pt x="0" y="243"/>
                    </a:lnTo>
                    <a:lnTo>
                      <a:pt x="212" y="121"/>
                    </a:lnTo>
                    <a:lnTo>
                      <a:pt x="212" y="0"/>
                    </a:lnTo>
                  </a:path>
                </a:pathLst>
              </a:custGeom>
              <a:solidFill>
                <a:srgbClr val="3E347E"/>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17" name="Freeform 771">
                <a:extLst>
                  <a:ext uri="{FF2B5EF4-FFF2-40B4-BE49-F238E27FC236}">
                    <a16:creationId xmlns:a16="http://schemas.microsoft.com/office/drawing/2014/main" id="{8210D16A-4DEE-1E91-E9FD-5E57E127B9F0}"/>
                  </a:ext>
                </a:extLst>
              </p:cNvPr>
              <p:cNvSpPr>
                <a:spLocks/>
              </p:cNvSpPr>
              <p:nvPr/>
            </p:nvSpPr>
            <p:spPr bwMode="auto">
              <a:xfrm>
                <a:off x="2339" y="3044"/>
                <a:ext cx="170" cy="186"/>
              </a:xfrm>
              <a:custGeom>
                <a:avLst/>
                <a:gdLst>
                  <a:gd name="T0" fmla="*/ 184 w 185"/>
                  <a:gd name="T1" fmla="*/ 106 h 195"/>
                  <a:gd name="T2" fmla="*/ 0 w 185"/>
                  <a:gd name="T3" fmla="*/ 0 h 195"/>
                  <a:gd name="T4" fmla="*/ 0 w 185"/>
                  <a:gd name="T5" fmla="*/ 88 h 195"/>
                  <a:gd name="T6" fmla="*/ 184 w 185"/>
                  <a:gd name="T7" fmla="*/ 194 h 195"/>
                  <a:gd name="T8" fmla="*/ 184 w 185"/>
                  <a:gd name="T9" fmla="*/ 106 h 195"/>
                  <a:gd name="T10" fmla="*/ 0 60000 65536"/>
                  <a:gd name="T11" fmla="*/ 0 60000 65536"/>
                  <a:gd name="T12" fmla="*/ 0 60000 65536"/>
                  <a:gd name="T13" fmla="*/ 0 60000 65536"/>
                  <a:gd name="T14" fmla="*/ 0 60000 65536"/>
                  <a:gd name="T15" fmla="*/ 0 w 185"/>
                  <a:gd name="T16" fmla="*/ 0 h 195"/>
                  <a:gd name="T17" fmla="*/ 185 w 185"/>
                  <a:gd name="T18" fmla="*/ 195 h 195"/>
                </a:gdLst>
                <a:ahLst/>
                <a:cxnLst>
                  <a:cxn ang="T10">
                    <a:pos x="T0" y="T1"/>
                  </a:cxn>
                  <a:cxn ang="T11">
                    <a:pos x="T2" y="T3"/>
                  </a:cxn>
                  <a:cxn ang="T12">
                    <a:pos x="T4" y="T5"/>
                  </a:cxn>
                  <a:cxn ang="T13">
                    <a:pos x="T6" y="T7"/>
                  </a:cxn>
                  <a:cxn ang="T14">
                    <a:pos x="T8" y="T9"/>
                  </a:cxn>
                </a:cxnLst>
                <a:rect l="T15" t="T16" r="T17" b="T18"/>
                <a:pathLst>
                  <a:path w="185" h="195">
                    <a:moveTo>
                      <a:pt x="184" y="106"/>
                    </a:moveTo>
                    <a:lnTo>
                      <a:pt x="0" y="0"/>
                    </a:lnTo>
                    <a:lnTo>
                      <a:pt x="0" y="88"/>
                    </a:lnTo>
                    <a:lnTo>
                      <a:pt x="184" y="194"/>
                    </a:lnTo>
                    <a:lnTo>
                      <a:pt x="184" y="106"/>
                    </a:lnTo>
                  </a:path>
                </a:pathLst>
              </a:custGeom>
              <a:solidFill>
                <a:srgbClr val="A19ACB"/>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18" name="Freeform 772">
                <a:extLst>
                  <a:ext uri="{FF2B5EF4-FFF2-40B4-BE49-F238E27FC236}">
                    <a16:creationId xmlns:a16="http://schemas.microsoft.com/office/drawing/2014/main" id="{07C414DB-9639-9035-EE0D-76F077BA3DFD}"/>
                  </a:ext>
                </a:extLst>
              </p:cNvPr>
              <p:cNvSpPr>
                <a:spLocks/>
              </p:cNvSpPr>
              <p:nvPr/>
            </p:nvSpPr>
            <p:spPr bwMode="auto">
              <a:xfrm>
                <a:off x="2339" y="2948"/>
                <a:ext cx="330" cy="199"/>
              </a:xfrm>
              <a:custGeom>
                <a:avLst/>
                <a:gdLst>
                  <a:gd name="T0" fmla="*/ 359 w 360"/>
                  <a:gd name="T1" fmla="*/ 107 h 209"/>
                  <a:gd name="T2" fmla="*/ 174 w 360"/>
                  <a:gd name="T3" fmla="*/ 0 h 209"/>
                  <a:gd name="T4" fmla="*/ 0 w 360"/>
                  <a:gd name="T5" fmla="*/ 100 h 209"/>
                  <a:gd name="T6" fmla="*/ 184 w 360"/>
                  <a:gd name="T7" fmla="*/ 208 h 209"/>
                  <a:gd name="T8" fmla="*/ 359 w 360"/>
                  <a:gd name="T9" fmla="*/ 107 h 209"/>
                  <a:gd name="T10" fmla="*/ 0 60000 65536"/>
                  <a:gd name="T11" fmla="*/ 0 60000 65536"/>
                  <a:gd name="T12" fmla="*/ 0 60000 65536"/>
                  <a:gd name="T13" fmla="*/ 0 60000 65536"/>
                  <a:gd name="T14" fmla="*/ 0 60000 65536"/>
                  <a:gd name="T15" fmla="*/ 0 w 360"/>
                  <a:gd name="T16" fmla="*/ 0 h 209"/>
                  <a:gd name="T17" fmla="*/ 360 w 360"/>
                  <a:gd name="T18" fmla="*/ 209 h 209"/>
                </a:gdLst>
                <a:ahLst/>
                <a:cxnLst>
                  <a:cxn ang="T10">
                    <a:pos x="T0" y="T1"/>
                  </a:cxn>
                  <a:cxn ang="T11">
                    <a:pos x="T2" y="T3"/>
                  </a:cxn>
                  <a:cxn ang="T12">
                    <a:pos x="T4" y="T5"/>
                  </a:cxn>
                  <a:cxn ang="T13">
                    <a:pos x="T6" y="T7"/>
                  </a:cxn>
                  <a:cxn ang="T14">
                    <a:pos x="T8" y="T9"/>
                  </a:cxn>
                </a:cxnLst>
                <a:rect l="T15" t="T16" r="T17" b="T18"/>
                <a:pathLst>
                  <a:path w="360" h="209">
                    <a:moveTo>
                      <a:pt x="359" y="107"/>
                    </a:moveTo>
                    <a:lnTo>
                      <a:pt x="174" y="0"/>
                    </a:lnTo>
                    <a:lnTo>
                      <a:pt x="0" y="100"/>
                    </a:lnTo>
                    <a:lnTo>
                      <a:pt x="184" y="208"/>
                    </a:lnTo>
                    <a:lnTo>
                      <a:pt x="359" y="107"/>
                    </a:lnTo>
                  </a:path>
                </a:pathLst>
              </a:custGeom>
              <a:solidFill>
                <a:srgbClr val="D0C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19" name="Freeform 773">
                <a:extLst>
                  <a:ext uri="{FF2B5EF4-FFF2-40B4-BE49-F238E27FC236}">
                    <a16:creationId xmlns:a16="http://schemas.microsoft.com/office/drawing/2014/main" id="{70AC8D9B-6EE8-28DE-52D0-7C3BACAF7AFD}"/>
                  </a:ext>
                </a:extLst>
              </p:cNvPr>
              <p:cNvSpPr>
                <a:spLocks/>
              </p:cNvSpPr>
              <p:nvPr/>
            </p:nvSpPr>
            <p:spPr bwMode="auto">
              <a:xfrm>
                <a:off x="2508" y="3050"/>
                <a:ext cx="161" cy="180"/>
              </a:xfrm>
              <a:custGeom>
                <a:avLst/>
                <a:gdLst>
                  <a:gd name="T0" fmla="*/ 175 w 176"/>
                  <a:gd name="T1" fmla="*/ 0 h 189"/>
                  <a:gd name="T2" fmla="*/ 0 w 176"/>
                  <a:gd name="T3" fmla="*/ 100 h 189"/>
                  <a:gd name="T4" fmla="*/ 0 w 176"/>
                  <a:gd name="T5" fmla="*/ 188 h 189"/>
                  <a:gd name="T6" fmla="*/ 175 w 176"/>
                  <a:gd name="T7" fmla="*/ 87 h 189"/>
                  <a:gd name="T8" fmla="*/ 175 w 176"/>
                  <a:gd name="T9" fmla="*/ 0 h 189"/>
                  <a:gd name="T10" fmla="*/ 0 60000 65536"/>
                  <a:gd name="T11" fmla="*/ 0 60000 65536"/>
                  <a:gd name="T12" fmla="*/ 0 60000 65536"/>
                  <a:gd name="T13" fmla="*/ 0 60000 65536"/>
                  <a:gd name="T14" fmla="*/ 0 60000 65536"/>
                  <a:gd name="T15" fmla="*/ 0 w 176"/>
                  <a:gd name="T16" fmla="*/ 0 h 189"/>
                  <a:gd name="T17" fmla="*/ 176 w 176"/>
                  <a:gd name="T18" fmla="*/ 189 h 189"/>
                </a:gdLst>
                <a:ahLst/>
                <a:cxnLst>
                  <a:cxn ang="T10">
                    <a:pos x="T0" y="T1"/>
                  </a:cxn>
                  <a:cxn ang="T11">
                    <a:pos x="T2" y="T3"/>
                  </a:cxn>
                  <a:cxn ang="T12">
                    <a:pos x="T4" y="T5"/>
                  </a:cxn>
                  <a:cxn ang="T13">
                    <a:pos x="T6" y="T7"/>
                  </a:cxn>
                  <a:cxn ang="T14">
                    <a:pos x="T8" y="T9"/>
                  </a:cxn>
                </a:cxnLst>
                <a:rect l="T15" t="T16" r="T17" b="T18"/>
                <a:pathLst>
                  <a:path w="176" h="189">
                    <a:moveTo>
                      <a:pt x="175" y="0"/>
                    </a:moveTo>
                    <a:lnTo>
                      <a:pt x="0" y="100"/>
                    </a:lnTo>
                    <a:lnTo>
                      <a:pt x="0" y="188"/>
                    </a:lnTo>
                    <a:lnTo>
                      <a:pt x="175" y="87"/>
                    </a:lnTo>
                    <a:lnTo>
                      <a:pt x="175" y="0"/>
                    </a:lnTo>
                  </a:path>
                </a:pathLst>
              </a:custGeom>
              <a:solidFill>
                <a:srgbClr val="3E347E"/>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20" name="Freeform 774">
                <a:extLst>
                  <a:ext uri="{FF2B5EF4-FFF2-40B4-BE49-F238E27FC236}">
                    <a16:creationId xmlns:a16="http://schemas.microsoft.com/office/drawing/2014/main" id="{78322125-5E85-E39C-51F6-02CD2AC0AD0B}"/>
                  </a:ext>
                </a:extLst>
              </p:cNvPr>
              <p:cNvSpPr>
                <a:spLocks/>
              </p:cNvSpPr>
              <p:nvPr/>
            </p:nvSpPr>
            <p:spPr bwMode="auto">
              <a:xfrm>
                <a:off x="2350" y="3088"/>
                <a:ext cx="30" cy="59"/>
              </a:xfrm>
              <a:custGeom>
                <a:avLst/>
                <a:gdLst>
                  <a:gd name="T0" fmla="*/ 31 w 32"/>
                  <a:gd name="T1" fmla="*/ 61 h 62"/>
                  <a:gd name="T2" fmla="*/ 31 w 32"/>
                  <a:gd name="T3" fmla="*/ 18 h 62"/>
                  <a:gd name="T4" fmla="*/ 0 w 32"/>
                  <a:gd name="T5" fmla="*/ 0 h 62"/>
                  <a:gd name="T6" fmla="*/ 0 w 32"/>
                  <a:gd name="T7" fmla="*/ 42 h 62"/>
                  <a:gd name="T8" fmla="*/ 31 w 32"/>
                  <a:gd name="T9" fmla="*/ 61 h 62"/>
                  <a:gd name="T10" fmla="*/ 0 60000 65536"/>
                  <a:gd name="T11" fmla="*/ 0 60000 65536"/>
                  <a:gd name="T12" fmla="*/ 0 60000 65536"/>
                  <a:gd name="T13" fmla="*/ 0 60000 65536"/>
                  <a:gd name="T14" fmla="*/ 0 60000 65536"/>
                  <a:gd name="T15" fmla="*/ 0 w 32"/>
                  <a:gd name="T16" fmla="*/ 0 h 62"/>
                  <a:gd name="T17" fmla="*/ 32 w 32"/>
                  <a:gd name="T18" fmla="*/ 62 h 62"/>
                </a:gdLst>
                <a:ahLst/>
                <a:cxnLst>
                  <a:cxn ang="T10">
                    <a:pos x="T0" y="T1"/>
                  </a:cxn>
                  <a:cxn ang="T11">
                    <a:pos x="T2" y="T3"/>
                  </a:cxn>
                  <a:cxn ang="T12">
                    <a:pos x="T4" y="T5"/>
                  </a:cxn>
                  <a:cxn ang="T13">
                    <a:pos x="T6" y="T7"/>
                  </a:cxn>
                  <a:cxn ang="T14">
                    <a:pos x="T8" y="T9"/>
                  </a:cxn>
                </a:cxnLst>
                <a:rect l="T15" t="T16" r="T17" b="T18"/>
                <a:pathLst>
                  <a:path w="32" h="62">
                    <a:moveTo>
                      <a:pt x="31" y="61"/>
                    </a:moveTo>
                    <a:lnTo>
                      <a:pt x="31" y="18"/>
                    </a:lnTo>
                    <a:lnTo>
                      <a:pt x="0" y="0"/>
                    </a:lnTo>
                    <a:lnTo>
                      <a:pt x="0" y="42"/>
                    </a:lnTo>
                    <a:lnTo>
                      <a:pt x="31" y="6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21" name="Freeform 775">
                <a:extLst>
                  <a:ext uri="{FF2B5EF4-FFF2-40B4-BE49-F238E27FC236}">
                    <a16:creationId xmlns:a16="http://schemas.microsoft.com/office/drawing/2014/main" id="{7A69A422-DA31-AD66-7BD4-B1C670379B7C}"/>
                  </a:ext>
                </a:extLst>
              </p:cNvPr>
              <p:cNvSpPr>
                <a:spLocks/>
              </p:cNvSpPr>
              <p:nvPr/>
            </p:nvSpPr>
            <p:spPr bwMode="auto">
              <a:xfrm>
                <a:off x="2350" y="3126"/>
                <a:ext cx="30" cy="21"/>
              </a:xfrm>
              <a:custGeom>
                <a:avLst/>
                <a:gdLst>
                  <a:gd name="T0" fmla="*/ 31 w 32"/>
                  <a:gd name="T1" fmla="*/ 14 h 22"/>
                  <a:gd name="T2" fmla="*/ 5 w 32"/>
                  <a:gd name="T3" fmla="*/ 0 h 22"/>
                  <a:gd name="T4" fmla="*/ 0 w 32"/>
                  <a:gd name="T5" fmla="*/ 3 h 22"/>
                  <a:gd name="T6" fmla="*/ 31 w 32"/>
                  <a:gd name="T7" fmla="*/ 21 h 22"/>
                  <a:gd name="T8" fmla="*/ 31 w 32"/>
                  <a:gd name="T9" fmla="*/ 14 h 22"/>
                  <a:gd name="T10" fmla="*/ 0 60000 65536"/>
                  <a:gd name="T11" fmla="*/ 0 60000 65536"/>
                  <a:gd name="T12" fmla="*/ 0 60000 65536"/>
                  <a:gd name="T13" fmla="*/ 0 60000 65536"/>
                  <a:gd name="T14" fmla="*/ 0 60000 65536"/>
                  <a:gd name="T15" fmla="*/ 0 w 32"/>
                  <a:gd name="T16" fmla="*/ 0 h 22"/>
                  <a:gd name="T17" fmla="*/ 32 w 32"/>
                  <a:gd name="T18" fmla="*/ 22 h 22"/>
                </a:gdLst>
                <a:ahLst/>
                <a:cxnLst>
                  <a:cxn ang="T10">
                    <a:pos x="T0" y="T1"/>
                  </a:cxn>
                  <a:cxn ang="T11">
                    <a:pos x="T2" y="T3"/>
                  </a:cxn>
                  <a:cxn ang="T12">
                    <a:pos x="T4" y="T5"/>
                  </a:cxn>
                  <a:cxn ang="T13">
                    <a:pos x="T6" y="T7"/>
                  </a:cxn>
                  <a:cxn ang="T14">
                    <a:pos x="T8" y="T9"/>
                  </a:cxn>
                </a:cxnLst>
                <a:rect l="T15" t="T16" r="T17" b="T18"/>
                <a:pathLst>
                  <a:path w="32" h="22">
                    <a:moveTo>
                      <a:pt x="31" y="14"/>
                    </a:moveTo>
                    <a:lnTo>
                      <a:pt x="5" y="0"/>
                    </a:lnTo>
                    <a:lnTo>
                      <a:pt x="0" y="3"/>
                    </a:lnTo>
                    <a:lnTo>
                      <a:pt x="31" y="21"/>
                    </a:lnTo>
                    <a:lnTo>
                      <a:pt x="31" y="14"/>
                    </a:lnTo>
                  </a:path>
                </a:pathLst>
              </a:custGeom>
              <a:solidFill>
                <a:srgbClr val="D0C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22" name="Freeform 776">
                <a:extLst>
                  <a:ext uri="{FF2B5EF4-FFF2-40B4-BE49-F238E27FC236}">
                    <a16:creationId xmlns:a16="http://schemas.microsoft.com/office/drawing/2014/main" id="{86FF797C-9968-C9F6-2D60-C4A676062C6E}"/>
                  </a:ext>
                </a:extLst>
              </p:cNvPr>
              <p:cNvSpPr>
                <a:spLocks/>
              </p:cNvSpPr>
              <p:nvPr/>
            </p:nvSpPr>
            <p:spPr bwMode="auto">
              <a:xfrm>
                <a:off x="2387" y="3111"/>
                <a:ext cx="29" cy="58"/>
              </a:xfrm>
              <a:custGeom>
                <a:avLst/>
                <a:gdLst>
                  <a:gd name="T0" fmla="*/ 31 w 32"/>
                  <a:gd name="T1" fmla="*/ 60 h 61"/>
                  <a:gd name="T2" fmla="*/ 31 w 32"/>
                  <a:gd name="T3" fmla="*/ 17 h 61"/>
                  <a:gd name="T4" fmla="*/ 0 w 32"/>
                  <a:gd name="T5" fmla="*/ 0 h 61"/>
                  <a:gd name="T6" fmla="*/ 0 w 32"/>
                  <a:gd name="T7" fmla="*/ 42 h 61"/>
                  <a:gd name="T8" fmla="*/ 31 w 32"/>
                  <a:gd name="T9" fmla="*/ 60 h 61"/>
                  <a:gd name="T10" fmla="*/ 0 60000 65536"/>
                  <a:gd name="T11" fmla="*/ 0 60000 65536"/>
                  <a:gd name="T12" fmla="*/ 0 60000 65536"/>
                  <a:gd name="T13" fmla="*/ 0 60000 65536"/>
                  <a:gd name="T14" fmla="*/ 0 60000 65536"/>
                  <a:gd name="T15" fmla="*/ 0 w 32"/>
                  <a:gd name="T16" fmla="*/ 0 h 61"/>
                  <a:gd name="T17" fmla="*/ 32 w 32"/>
                  <a:gd name="T18" fmla="*/ 61 h 61"/>
                </a:gdLst>
                <a:ahLst/>
                <a:cxnLst>
                  <a:cxn ang="T10">
                    <a:pos x="T0" y="T1"/>
                  </a:cxn>
                  <a:cxn ang="T11">
                    <a:pos x="T2" y="T3"/>
                  </a:cxn>
                  <a:cxn ang="T12">
                    <a:pos x="T4" y="T5"/>
                  </a:cxn>
                  <a:cxn ang="T13">
                    <a:pos x="T6" y="T7"/>
                  </a:cxn>
                  <a:cxn ang="T14">
                    <a:pos x="T8" y="T9"/>
                  </a:cxn>
                </a:cxnLst>
                <a:rect l="T15" t="T16" r="T17" b="T18"/>
                <a:pathLst>
                  <a:path w="32" h="61">
                    <a:moveTo>
                      <a:pt x="31" y="60"/>
                    </a:moveTo>
                    <a:lnTo>
                      <a:pt x="31" y="17"/>
                    </a:lnTo>
                    <a:lnTo>
                      <a:pt x="0" y="0"/>
                    </a:lnTo>
                    <a:lnTo>
                      <a:pt x="0" y="42"/>
                    </a:lnTo>
                    <a:lnTo>
                      <a:pt x="31" y="6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23" name="Freeform 777">
                <a:extLst>
                  <a:ext uri="{FF2B5EF4-FFF2-40B4-BE49-F238E27FC236}">
                    <a16:creationId xmlns:a16="http://schemas.microsoft.com/office/drawing/2014/main" id="{B31C690A-DA7E-6E52-1378-2B940AFEB592}"/>
                  </a:ext>
                </a:extLst>
              </p:cNvPr>
              <p:cNvSpPr>
                <a:spLocks/>
              </p:cNvSpPr>
              <p:nvPr/>
            </p:nvSpPr>
            <p:spPr bwMode="auto">
              <a:xfrm>
                <a:off x="2423" y="3132"/>
                <a:ext cx="29" cy="59"/>
              </a:xfrm>
              <a:custGeom>
                <a:avLst/>
                <a:gdLst>
                  <a:gd name="T0" fmla="*/ 31 w 32"/>
                  <a:gd name="T1" fmla="*/ 61 h 62"/>
                  <a:gd name="T2" fmla="*/ 31 w 32"/>
                  <a:gd name="T3" fmla="*/ 18 h 62"/>
                  <a:gd name="T4" fmla="*/ 0 w 32"/>
                  <a:gd name="T5" fmla="*/ 0 h 62"/>
                  <a:gd name="T6" fmla="*/ 0 w 32"/>
                  <a:gd name="T7" fmla="*/ 42 h 62"/>
                  <a:gd name="T8" fmla="*/ 31 w 32"/>
                  <a:gd name="T9" fmla="*/ 61 h 62"/>
                  <a:gd name="T10" fmla="*/ 0 60000 65536"/>
                  <a:gd name="T11" fmla="*/ 0 60000 65536"/>
                  <a:gd name="T12" fmla="*/ 0 60000 65536"/>
                  <a:gd name="T13" fmla="*/ 0 60000 65536"/>
                  <a:gd name="T14" fmla="*/ 0 60000 65536"/>
                  <a:gd name="T15" fmla="*/ 0 w 32"/>
                  <a:gd name="T16" fmla="*/ 0 h 62"/>
                  <a:gd name="T17" fmla="*/ 32 w 32"/>
                  <a:gd name="T18" fmla="*/ 62 h 62"/>
                </a:gdLst>
                <a:ahLst/>
                <a:cxnLst>
                  <a:cxn ang="T10">
                    <a:pos x="T0" y="T1"/>
                  </a:cxn>
                  <a:cxn ang="T11">
                    <a:pos x="T2" y="T3"/>
                  </a:cxn>
                  <a:cxn ang="T12">
                    <a:pos x="T4" y="T5"/>
                  </a:cxn>
                  <a:cxn ang="T13">
                    <a:pos x="T6" y="T7"/>
                  </a:cxn>
                  <a:cxn ang="T14">
                    <a:pos x="T8" y="T9"/>
                  </a:cxn>
                </a:cxnLst>
                <a:rect l="T15" t="T16" r="T17" b="T18"/>
                <a:pathLst>
                  <a:path w="32" h="62">
                    <a:moveTo>
                      <a:pt x="31" y="61"/>
                    </a:moveTo>
                    <a:lnTo>
                      <a:pt x="31" y="18"/>
                    </a:lnTo>
                    <a:lnTo>
                      <a:pt x="0" y="0"/>
                    </a:lnTo>
                    <a:lnTo>
                      <a:pt x="0" y="42"/>
                    </a:lnTo>
                    <a:lnTo>
                      <a:pt x="31" y="6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24" name="Freeform 778">
                <a:extLst>
                  <a:ext uri="{FF2B5EF4-FFF2-40B4-BE49-F238E27FC236}">
                    <a16:creationId xmlns:a16="http://schemas.microsoft.com/office/drawing/2014/main" id="{2428D279-1AE2-2D76-C9F2-DB58793F10D8}"/>
                  </a:ext>
                </a:extLst>
              </p:cNvPr>
              <p:cNvSpPr>
                <a:spLocks/>
              </p:cNvSpPr>
              <p:nvPr/>
            </p:nvSpPr>
            <p:spPr bwMode="auto">
              <a:xfrm>
                <a:off x="2459" y="3155"/>
                <a:ext cx="30" cy="59"/>
              </a:xfrm>
              <a:custGeom>
                <a:avLst/>
                <a:gdLst>
                  <a:gd name="T0" fmla="*/ 32 w 33"/>
                  <a:gd name="T1" fmla="*/ 61 h 62"/>
                  <a:gd name="T2" fmla="*/ 32 w 33"/>
                  <a:gd name="T3" fmla="*/ 18 h 62"/>
                  <a:gd name="T4" fmla="*/ 0 w 33"/>
                  <a:gd name="T5" fmla="*/ 0 h 62"/>
                  <a:gd name="T6" fmla="*/ 0 w 33"/>
                  <a:gd name="T7" fmla="*/ 42 h 62"/>
                  <a:gd name="T8" fmla="*/ 32 w 33"/>
                  <a:gd name="T9" fmla="*/ 61 h 62"/>
                  <a:gd name="T10" fmla="*/ 0 60000 65536"/>
                  <a:gd name="T11" fmla="*/ 0 60000 65536"/>
                  <a:gd name="T12" fmla="*/ 0 60000 65536"/>
                  <a:gd name="T13" fmla="*/ 0 60000 65536"/>
                  <a:gd name="T14" fmla="*/ 0 60000 65536"/>
                  <a:gd name="T15" fmla="*/ 0 w 33"/>
                  <a:gd name="T16" fmla="*/ 0 h 62"/>
                  <a:gd name="T17" fmla="*/ 33 w 33"/>
                  <a:gd name="T18" fmla="*/ 62 h 62"/>
                </a:gdLst>
                <a:ahLst/>
                <a:cxnLst>
                  <a:cxn ang="T10">
                    <a:pos x="T0" y="T1"/>
                  </a:cxn>
                  <a:cxn ang="T11">
                    <a:pos x="T2" y="T3"/>
                  </a:cxn>
                  <a:cxn ang="T12">
                    <a:pos x="T4" y="T5"/>
                  </a:cxn>
                  <a:cxn ang="T13">
                    <a:pos x="T6" y="T7"/>
                  </a:cxn>
                  <a:cxn ang="T14">
                    <a:pos x="T8" y="T9"/>
                  </a:cxn>
                </a:cxnLst>
                <a:rect l="T15" t="T16" r="T17" b="T18"/>
                <a:pathLst>
                  <a:path w="33" h="62">
                    <a:moveTo>
                      <a:pt x="32" y="61"/>
                    </a:moveTo>
                    <a:lnTo>
                      <a:pt x="32" y="18"/>
                    </a:lnTo>
                    <a:lnTo>
                      <a:pt x="0" y="0"/>
                    </a:lnTo>
                    <a:lnTo>
                      <a:pt x="0" y="42"/>
                    </a:lnTo>
                    <a:lnTo>
                      <a:pt x="32" y="6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25" name="Line 779">
                <a:extLst>
                  <a:ext uri="{FF2B5EF4-FFF2-40B4-BE49-F238E27FC236}">
                    <a16:creationId xmlns:a16="http://schemas.microsoft.com/office/drawing/2014/main" id="{2C23A038-ED4D-0AE4-D6A4-302EB3BDBD56}"/>
                  </a:ext>
                </a:extLst>
              </p:cNvPr>
              <p:cNvSpPr>
                <a:spLocks noChangeShapeType="1"/>
              </p:cNvSpPr>
              <p:nvPr/>
            </p:nvSpPr>
            <p:spPr bwMode="auto">
              <a:xfrm>
                <a:off x="2239" y="2998"/>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26" name="Line 780">
                <a:extLst>
                  <a:ext uri="{FF2B5EF4-FFF2-40B4-BE49-F238E27FC236}">
                    <a16:creationId xmlns:a16="http://schemas.microsoft.com/office/drawing/2014/main" id="{2B28C1B2-6026-E5EA-D5AA-E0571FF3B39F}"/>
                  </a:ext>
                </a:extLst>
              </p:cNvPr>
              <p:cNvSpPr>
                <a:spLocks noChangeShapeType="1"/>
              </p:cNvSpPr>
              <p:nvPr/>
            </p:nvSpPr>
            <p:spPr bwMode="auto">
              <a:xfrm>
                <a:off x="2239" y="3002"/>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27" name="Line 781">
                <a:extLst>
                  <a:ext uri="{FF2B5EF4-FFF2-40B4-BE49-F238E27FC236}">
                    <a16:creationId xmlns:a16="http://schemas.microsoft.com/office/drawing/2014/main" id="{9250F6C3-F525-38E0-C08A-22E9D6EACBF7}"/>
                  </a:ext>
                </a:extLst>
              </p:cNvPr>
              <p:cNvSpPr>
                <a:spLocks noChangeShapeType="1"/>
              </p:cNvSpPr>
              <p:nvPr/>
            </p:nvSpPr>
            <p:spPr bwMode="auto">
              <a:xfrm>
                <a:off x="2239" y="3006"/>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28" name="Line 782">
                <a:extLst>
                  <a:ext uri="{FF2B5EF4-FFF2-40B4-BE49-F238E27FC236}">
                    <a16:creationId xmlns:a16="http://schemas.microsoft.com/office/drawing/2014/main" id="{D72A71B1-EE23-7DF6-0EF0-7DD9779244E4}"/>
                  </a:ext>
                </a:extLst>
              </p:cNvPr>
              <p:cNvSpPr>
                <a:spLocks noChangeShapeType="1"/>
              </p:cNvSpPr>
              <p:nvPr/>
            </p:nvSpPr>
            <p:spPr bwMode="auto">
              <a:xfrm>
                <a:off x="2239" y="3010"/>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29" name="Line 783">
                <a:extLst>
                  <a:ext uri="{FF2B5EF4-FFF2-40B4-BE49-F238E27FC236}">
                    <a16:creationId xmlns:a16="http://schemas.microsoft.com/office/drawing/2014/main" id="{077DFB54-B101-4AEA-CD87-EA511B26BDF2}"/>
                  </a:ext>
                </a:extLst>
              </p:cNvPr>
              <p:cNvSpPr>
                <a:spLocks noChangeShapeType="1"/>
              </p:cNvSpPr>
              <p:nvPr/>
            </p:nvSpPr>
            <p:spPr bwMode="auto">
              <a:xfrm>
                <a:off x="2239" y="3015"/>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30" name="Line 784">
                <a:extLst>
                  <a:ext uri="{FF2B5EF4-FFF2-40B4-BE49-F238E27FC236}">
                    <a16:creationId xmlns:a16="http://schemas.microsoft.com/office/drawing/2014/main" id="{1C63AABC-66E5-0A6E-58B1-F6652E38453A}"/>
                  </a:ext>
                </a:extLst>
              </p:cNvPr>
              <p:cNvSpPr>
                <a:spLocks noChangeShapeType="1"/>
              </p:cNvSpPr>
              <p:nvPr/>
            </p:nvSpPr>
            <p:spPr bwMode="auto">
              <a:xfrm>
                <a:off x="2239" y="3020"/>
                <a:ext cx="79" cy="45"/>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31" name="Line 785">
                <a:extLst>
                  <a:ext uri="{FF2B5EF4-FFF2-40B4-BE49-F238E27FC236}">
                    <a16:creationId xmlns:a16="http://schemas.microsoft.com/office/drawing/2014/main" id="{6115601A-ADDD-A4C9-0415-D17170D5E75E}"/>
                  </a:ext>
                </a:extLst>
              </p:cNvPr>
              <p:cNvSpPr>
                <a:spLocks noChangeShapeType="1"/>
              </p:cNvSpPr>
              <p:nvPr/>
            </p:nvSpPr>
            <p:spPr bwMode="auto">
              <a:xfrm>
                <a:off x="2239" y="3024"/>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32" name="Line 786">
                <a:extLst>
                  <a:ext uri="{FF2B5EF4-FFF2-40B4-BE49-F238E27FC236}">
                    <a16:creationId xmlns:a16="http://schemas.microsoft.com/office/drawing/2014/main" id="{F24F32F1-CF07-5C3D-C058-EC3C772F3C00}"/>
                  </a:ext>
                </a:extLst>
              </p:cNvPr>
              <p:cNvSpPr>
                <a:spLocks noChangeShapeType="1"/>
              </p:cNvSpPr>
              <p:nvPr/>
            </p:nvSpPr>
            <p:spPr bwMode="auto">
              <a:xfrm>
                <a:off x="2239" y="3029"/>
                <a:ext cx="79" cy="47"/>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33" name="Line 787">
                <a:extLst>
                  <a:ext uri="{FF2B5EF4-FFF2-40B4-BE49-F238E27FC236}">
                    <a16:creationId xmlns:a16="http://schemas.microsoft.com/office/drawing/2014/main" id="{2D0E2094-887B-B386-8297-C6CA40D34AA1}"/>
                  </a:ext>
                </a:extLst>
              </p:cNvPr>
              <p:cNvSpPr>
                <a:spLocks noChangeShapeType="1"/>
              </p:cNvSpPr>
              <p:nvPr/>
            </p:nvSpPr>
            <p:spPr bwMode="auto">
              <a:xfrm>
                <a:off x="2239" y="3034"/>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34" name="Line 788">
                <a:extLst>
                  <a:ext uri="{FF2B5EF4-FFF2-40B4-BE49-F238E27FC236}">
                    <a16:creationId xmlns:a16="http://schemas.microsoft.com/office/drawing/2014/main" id="{7CFBB4DB-1326-AE3C-A6AE-377C72610697}"/>
                  </a:ext>
                </a:extLst>
              </p:cNvPr>
              <p:cNvSpPr>
                <a:spLocks noChangeShapeType="1"/>
              </p:cNvSpPr>
              <p:nvPr/>
            </p:nvSpPr>
            <p:spPr bwMode="auto">
              <a:xfrm>
                <a:off x="2239" y="3038"/>
                <a:ext cx="79" cy="45"/>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35" name="Line 789">
                <a:extLst>
                  <a:ext uri="{FF2B5EF4-FFF2-40B4-BE49-F238E27FC236}">
                    <a16:creationId xmlns:a16="http://schemas.microsoft.com/office/drawing/2014/main" id="{3EB51064-EEE9-611D-2175-03D0386DE2D0}"/>
                  </a:ext>
                </a:extLst>
              </p:cNvPr>
              <p:cNvSpPr>
                <a:spLocks noChangeShapeType="1"/>
              </p:cNvSpPr>
              <p:nvPr/>
            </p:nvSpPr>
            <p:spPr bwMode="auto">
              <a:xfrm>
                <a:off x="2239" y="3042"/>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36" name="Line 790">
                <a:extLst>
                  <a:ext uri="{FF2B5EF4-FFF2-40B4-BE49-F238E27FC236}">
                    <a16:creationId xmlns:a16="http://schemas.microsoft.com/office/drawing/2014/main" id="{B9870FA2-0CA2-C3E8-0608-E4670640B78E}"/>
                  </a:ext>
                </a:extLst>
              </p:cNvPr>
              <p:cNvSpPr>
                <a:spLocks noChangeShapeType="1"/>
              </p:cNvSpPr>
              <p:nvPr/>
            </p:nvSpPr>
            <p:spPr bwMode="auto">
              <a:xfrm>
                <a:off x="2239" y="3047"/>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37" name="Line 791">
                <a:extLst>
                  <a:ext uri="{FF2B5EF4-FFF2-40B4-BE49-F238E27FC236}">
                    <a16:creationId xmlns:a16="http://schemas.microsoft.com/office/drawing/2014/main" id="{FB1F1A7D-E0B2-279D-3026-ADFB92BB6ABE}"/>
                  </a:ext>
                </a:extLst>
              </p:cNvPr>
              <p:cNvSpPr>
                <a:spLocks noChangeShapeType="1"/>
              </p:cNvSpPr>
              <p:nvPr/>
            </p:nvSpPr>
            <p:spPr bwMode="auto">
              <a:xfrm>
                <a:off x="2239" y="3051"/>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38" name="Line 792">
                <a:extLst>
                  <a:ext uri="{FF2B5EF4-FFF2-40B4-BE49-F238E27FC236}">
                    <a16:creationId xmlns:a16="http://schemas.microsoft.com/office/drawing/2014/main" id="{CDC07CEF-2290-813C-220A-36AE1D5BA98B}"/>
                  </a:ext>
                </a:extLst>
              </p:cNvPr>
              <p:cNvSpPr>
                <a:spLocks noChangeShapeType="1"/>
              </p:cNvSpPr>
              <p:nvPr/>
            </p:nvSpPr>
            <p:spPr bwMode="auto">
              <a:xfrm>
                <a:off x="2239" y="3057"/>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39" name="Line 793">
                <a:extLst>
                  <a:ext uri="{FF2B5EF4-FFF2-40B4-BE49-F238E27FC236}">
                    <a16:creationId xmlns:a16="http://schemas.microsoft.com/office/drawing/2014/main" id="{B5B6BEE4-7BBC-3D9E-F762-5CECD22474FF}"/>
                  </a:ext>
                </a:extLst>
              </p:cNvPr>
              <p:cNvSpPr>
                <a:spLocks noChangeShapeType="1"/>
              </p:cNvSpPr>
              <p:nvPr/>
            </p:nvSpPr>
            <p:spPr bwMode="auto">
              <a:xfrm>
                <a:off x="2239" y="3061"/>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40" name="Line 794">
                <a:extLst>
                  <a:ext uri="{FF2B5EF4-FFF2-40B4-BE49-F238E27FC236}">
                    <a16:creationId xmlns:a16="http://schemas.microsoft.com/office/drawing/2014/main" id="{37BE69B1-85F2-4148-A18C-2AA7216CDD0A}"/>
                  </a:ext>
                </a:extLst>
              </p:cNvPr>
              <p:cNvSpPr>
                <a:spLocks noChangeShapeType="1"/>
              </p:cNvSpPr>
              <p:nvPr/>
            </p:nvSpPr>
            <p:spPr bwMode="auto">
              <a:xfrm>
                <a:off x="2239" y="3065"/>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41" name="Line 795">
                <a:extLst>
                  <a:ext uri="{FF2B5EF4-FFF2-40B4-BE49-F238E27FC236}">
                    <a16:creationId xmlns:a16="http://schemas.microsoft.com/office/drawing/2014/main" id="{B46F4E43-5C44-4683-71F6-A57BC7511C0D}"/>
                  </a:ext>
                </a:extLst>
              </p:cNvPr>
              <p:cNvSpPr>
                <a:spLocks noChangeShapeType="1"/>
              </p:cNvSpPr>
              <p:nvPr/>
            </p:nvSpPr>
            <p:spPr bwMode="auto">
              <a:xfrm>
                <a:off x="2239" y="3069"/>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42" name="Line 796">
                <a:extLst>
                  <a:ext uri="{FF2B5EF4-FFF2-40B4-BE49-F238E27FC236}">
                    <a16:creationId xmlns:a16="http://schemas.microsoft.com/office/drawing/2014/main" id="{07D32E00-2183-A9F8-43A7-405EFD77A0ED}"/>
                  </a:ext>
                </a:extLst>
              </p:cNvPr>
              <p:cNvSpPr>
                <a:spLocks noChangeShapeType="1"/>
              </p:cNvSpPr>
              <p:nvPr/>
            </p:nvSpPr>
            <p:spPr bwMode="auto">
              <a:xfrm>
                <a:off x="2239" y="3074"/>
                <a:ext cx="79" cy="45"/>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43" name="Line 797">
                <a:extLst>
                  <a:ext uri="{FF2B5EF4-FFF2-40B4-BE49-F238E27FC236}">
                    <a16:creationId xmlns:a16="http://schemas.microsoft.com/office/drawing/2014/main" id="{328118A1-D712-EE71-40C9-F3E22E45149D}"/>
                  </a:ext>
                </a:extLst>
              </p:cNvPr>
              <p:cNvSpPr>
                <a:spLocks noChangeShapeType="1"/>
              </p:cNvSpPr>
              <p:nvPr/>
            </p:nvSpPr>
            <p:spPr bwMode="auto">
              <a:xfrm>
                <a:off x="2239" y="3079"/>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44" name="Line 798">
                <a:extLst>
                  <a:ext uri="{FF2B5EF4-FFF2-40B4-BE49-F238E27FC236}">
                    <a16:creationId xmlns:a16="http://schemas.microsoft.com/office/drawing/2014/main" id="{158763D3-7B58-6746-03B9-FBB4FAA42480}"/>
                  </a:ext>
                </a:extLst>
              </p:cNvPr>
              <p:cNvSpPr>
                <a:spLocks noChangeShapeType="1"/>
              </p:cNvSpPr>
              <p:nvPr/>
            </p:nvSpPr>
            <p:spPr bwMode="auto">
              <a:xfrm>
                <a:off x="2239" y="3082"/>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45" name="Line 799">
                <a:extLst>
                  <a:ext uri="{FF2B5EF4-FFF2-40B4-BE49-F238E27FC236}">
                    <a16:creationId xmlns:a16="http://schemas.microsoft.com/office/drawing/2014/main" id="{841659FA-3518-1495-3558-AFCF65B6FC9B}"/>
                  </a:ext>
                </a:extLst>
              </p:cNvPr>
              <p:cNvSpPr>
                <a:spLocks noChangeShapeType="1"/>
              </p:cNvSpPr>
              <p:nvPr/>
            </p:nvSpPr>
            <p:spPr bwMode="auto">
              <a:xfrm>
                <a:off x="2239" y="3088"/>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46" name="Line 800">
                <a:extLst>
                  <a:ext uri="{FF2B5EF4-FFF2-40B4-BE49-F238E27FC236}">
                    <a16:creationId xmlns:a16="http://schemas.microsoft.com/office/drawing/2014/main" id="{7CE2DC30-2842-928D-4A48-BA0F6688BAEC}"/>
                  </a:ext>
                </a:extLst>
              </p:cNvPr>
              <p:cNvSpPr>
                <a:spLocks noChangeShapeType="1"/>
              </p:cNvSpPr>
              <p:nvPr/>
            </p:nvSpPr>
            <p:spPr bwMode="auto">
              <a:xfrm>
                <a:off x="2239" y="3092"/>
                <a:ext cx="79" cy="45"/>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47" name="Freeform 801">
                <a:extLst>
                  <a:ext uri="{FF2B5EF4-FFF2-40B4-BE49-F238E27FC236}">
                    <a16:creationId xmlns:a16="http://schemas.microsoft.com/office/drawing/2014/main" id="{F994D56A-E083-6672-DF9A-0309204ADE71}"/>
                  </a:ext>
                </a:extLst>
              </p:cNvPr>
              <p:cNvSpPr>
                <a:spLocks/>
              </p:cNvSpPr>
              <p:nvPr/>
            </p:nvSpPr>
            <p:spPr bwMode="auto">
              <a:xfrm>
                <a:off x="2232" y="2976"/>
                <a:ext cx="16" cy="121"/>
              </a:xfrm>
              <a:custGeom>
                <a:avLst/>
                <a:gdLst>
                  <a:gd name="T0" fmla="*/ 0 w 17"/>
                  <a:gd name="T1" fmla="*/ 122 h 127"/>
                  <a:gd name="T2" fmla="*/ 0 w 17"/>
                  <a:gd name="T3" fmla="*/ 0 h 127"/>
                  <a:gd name="T4" fmla="*/ 16 w 17"/>
                  <a:gd name="T5" fmla="*/ 4 h 127"/>
                  <a:gd name="T6" fmla="*/ 16 w 17"/>
                  <a:gd name="T7" fmla="*/ 126 h 127"/>
                  <a:gd name="T8" fmla="*/ 0 w 17"/>
                  <a:gd name="T9" fmla="*/ 122 h 127"/>
                  <a:gd name="T10" fmla="*/ 0 60000 65536"/>
                  <a:gd name="T11" fmla="*/ 0 60000 65536"/>
                  <a:gd name="T12" fmla="*/ 0 60000 65536"/>
                  <a:gd name="T13" fmla="*/ 0 60000 65536"/>
                  <a:gd name="T14" fmla="*/ 0 60000 65536"/>
                  <a:gd name="T15" fmla="*/ 0 w 17"/>
                  <a:gd name="T16" fmla="*/ 0 h 127"/>
                  <a:gd name="T17" fmla="*/ 17 w 17"/>
                  <a:gd name="T18" fmla="*/ 127 h 127"/>
                </a:gdLst>
                <a:ahLst/>
                <a:cxnLst>
                  <a:cxn ang="T10">
                    <a:pos x="T0" y="T1"/>
                  </a:cxn>
                  <a:cxn ang="T11">
                    <a:pos x="T2" y="T3"/>
                  </a:cxn>
                  <a:cxn ang="T12">
                    <a:pos x="T4" y="T5"/>
                  </a:cxn>
                  <a:cxn ang="T13">
                    <a:pos x="T6" y="T7"/>
                  </a:cxn>
                  <a:cxn ang="T14">
                    <a:pos x="T8" y="T9"/>
                  </a:cxn>
                </a:cxnLst>
                <a:rect l="T15" t="T16" r="T17" b="T18"/>
                <a:pathLst>
                  <a:path w="17" h="127">
                    <a:moveTo>
                      <a:pt x="0" y="122"/>
                    </a:moveTo>
                    <a:lnTo>
                      <a:pt x="0" y="0"/>
                    </a:lnTo>
                    <a:lnTo>
                      <a:pt x="16" y="4"/>
                    </a:lnTo>
                    <a:lnTo>
                      <a:pt x="16" y="126"/>
                    </a:lnTo>
                    <a:lnTo>
                      <a:pt x="0" y="122"/>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48" name="Freeform 802">
                <a:extLst>
                  <a:ext uri="{FF2B5EF4-FFF2-40B4-BE49-F238E27FC236}">
                    <a16:creationId xmlns:a16="http://schemas.microsoft.com/office/drawing/2014/main" id="{9620D807-3DBD-1AFA-CA5D-EB78D00EDC50}"/>
                  </a:ext>
                </a:extLst>
              </p:cNvPr>
              <p:cNvSpPr>
                <a:spLocks/>
              </p:cNvSpPr>
              <p:nvPr/>
            </p:nvSpPr>
            <p:spPr bwMode="auto">
              <a:xfrm>
                <a:off x="2251" y="2989"/>
                <a:ext cx="16" cy="120"/>
              </a:xfrm>
              <a:custGeom>
                <a:avLst/>
                <a:gdLst>
                  <a:gd name="T0" fmla="*/ 0 w 17"/>
                  <a:gd name="T1" fmla="*/ 120 h 126"/>
                  <a:gd name="T2" fmla="*/ 0 w 17"/>
                  <a:gd name="T3" fmla="*/ 0 h 126"/>
                  <a:gd name="T4" fmla="*/ 16 w 17"/>
                  <a:gd name="T5" fmla="*/ 4 h 126"/>
                  <a:gd name="T6" fmla="*/ 16 w 17"/>
                  <a:gd name="T7" fmla="*/ 125 h 126"/>
                  <a:gd name="T8" fmla="*/ 0 w 17"/>
                  <a:gd name="T9" fmla="*/ 120 h 126"/>
                  <a:gd name="T10" fmla="*/ 0 60000 65536"/>
                  <a:gd name="T11" fmla="*/ 0 60000 65536"/>
                  <a:gd name="T12" fmla="*/ 0 60000 65536"/>
                  <a:gd name="T13" fmla="*/ 0 60000 65536"/>
                  <a:gd name="T14" fmla="*/ 0 60000 65536"/>
                  <a:gd name="T15" fmla="*/ 0 w 17"/>
                  <a:gd name="T16" fmla="*/ 0 h 126"/>
                  <a:gd name="T17" fmla="*/ 17 w 17"/>
                  <a:gd name="T18" fmla="*/ 126 h 126"/>
                </a:gdLst>
                <a:ahLst/>
                <a:cxnLst>
                  <a:cxn ang="T10">
                    <a:pos x="T0" y="T1"/>
                  </a:cxn>
                  <a:cxn ang="T11">
                    <a:pos x="T2" y="T3"/>
                  </a:cxn>
                  <a:cxn ang="T12">
                    <a:pos x="T4" y="T5"/>
                  </a:cxn>
                  <a:cxn ang="T13">
                    <a:pos x="T6" y="T7"/>
                  </a:cxn>
                  <a:cxn ang="T14">
                    <a:pos x="T8" y="T9"/>
                  </a:cxn>
                </a:cxnLst>
                <a:rect l="T15" t="T16" r="T17" b="T18"/>
                <a:pathLst>
                  <a:path w="17" h="126">
                    <a:moveTo>
                      <a:pt x="0" y="120"/>
                    </a:moveTo>
                    <a:lnTo>
                      <a:pt x="0" y="0"/>
                    </a:lnTo>
                    <a:lnTo>
                      <a:pt x="16" y="4"/>
                    </a:lnTo>
                    <a:lnTo>
                      <a:pt x="16" y="125"/>
                    </a:lnTo>
                    <a:lnTo>
                      <a:pt x="0" y="120"/>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49" name="Freeform 803">
                <a:extLst>
                  <a:ext uri="{FF2B5EF4-FFF2-40B4-BE49-F238E27FC236}">
                    <a16:creationId xmlns:a16="http://schemas.microsoft.com/office/drawing/2014/main" id="{1851B0C7-4C1D-9E2D-D142-8ED80F57CE60}"/>
                  </a:ext>
                </a:extLst>
              </p:cNvPr>
              <p:cNvSpPr>
                <a:spLocks/>
              </p:cNvSpPr>
              <p:nvPr/>
            </p:nvSpPr>
            <p:spPr bwMode="auto">
              <a:xfrm>
                <a:off x="2271" y="3000"/>
                <a:ext cx="16" cy="119"/>
              </a:xfrm>
              <a:custGeom>
                <a:avLst/>
                <a:gdLst>
                  <a:gd name="T0" fmla="*/ 0 w 17"/>
                  <a:gd name="T1" fmla="*/ 120 h 125"/>
                  <a:gd name="T2" fmla="*/ 0 w 17"/>
                  <a:gd name="T3" fmla="*/ 0 h 125"/>
                  <a:gd name="T4" fmla="*/ 16 w 17"/>
                  <a:gd name="T5" fmla="*/ 2 h 125"/>
                  <a:gd name="T6" fmla="*/ 16 w 17"/>
                  <a:gd name="T7" fmla="*/ 124 h 125"/>
                  <a:gd name="T8" fmla="*/ 0 w 17"/>
                  <a:gd name="T9" fmla="*/ 120 h 125"/>
                  <a:gd name="T10" fmla="*/ 0 60000 65536"/>
                  <a:gd name="T11" fmla="*/ 0 60000 65536"/>
                  <a:gd name="T12" fmla="*/ 0 60000 65536"/>
                  <a:gd name="T13" fmla="*/ 0 60000 65536"/>
                  <a:gd name="T14" fmla="*/ 0 60000 65536"/>
                  <a:gd name="T15" fmla="*/ 0 w 17"/>
                  <a:gd name="T16" fmla="*/ 0 h 125"/>
                  <a:gd name="T17" fmla="*/ 17 w 17"/>
                  <a:gd name="T18" fmla="*/ 125 h 125"/>
                </a:gdLst>
                <a:ahLst/>
                <a:cxnLst>
                  <a:cxn ang="T10">
                    <a:pos x="T0" y="T1"/>
                  </a:cxn>
                  <a:cxn ang="T11">
                    <a:pos x="T2" y="T3"/>
                  </a:cxn>
                  <a:cxn ang="T12">
                    <a:pos x="T4" y="T5"/>
                  </a:cxn>
                  <a:cxn ang="T13">
                    <a:pos x="T6" y="T7"/>
                  </a:cxn>
                  <a:cxn ang="T14">
                    <a:pos x="T8" y="T9"/>
                  </a:cxn>
                </a:cxnLst>
                <a:rect l="T15" t="T16" r="T17" b="T18"/>
                <a:pathLst>
                  <a:path w="17" h="125">
                    <a:moveTo>
                      <a:pt x="0" y="120"/>
                    </a:moveTo>
                    <a:lnTo>
                      <a:pt x="0" y="0"/>
                    </a:lnTo>
                    <a:lnTo>
                      <a:pt x="16" y="2"/>
                    </a:lnTo>
                    <a:lnTo>
                      <a:pt x="16" y="124"/>
                    </a:lnTo>
                    <a:lnTo>
                      <a:pt x="0" y="120"/>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50" name="Freeform 804">
                <a:extLst>
                  <a:ext uri="{FF2B5EF4-FFF2-40B4-BE49-F238E27FC236}">
                    <a16:creationId xmlns:a16="http://schemas.microsoft.com/office/drawing/2014/main" id="{E5A42C7A-483D-D632-2743-C3B0F03B791E}"/>
                  </a:ext>
                </a:extLst>
              </p:cNvPr>
              <p:cNvSpPr>
                <a:spLocks/>
              </p:cNvSpPr>
              <p:nvPr/>
            </p:nvSpPr>
            <p:spPr bwMode="auto">
              <a:xfrm>
                <a:off x="2290" y="3011"/>
                <a:ext cx="15" cy="121"/>
              </a:xfrm>
              <a:custGeom>
                <a:avLst/>
                <a:gdLst>
                  <a:gd name="T0" fmla="*/ 1 w 17"/>
                  <a:gd name="T1" fmla="*/ 122 h 127"/>
                  <a:gd name="T2" fmla="*/ 0 w 17"/>
                  <a:gd name="T3" fmla="*/ 0 h 127"/>
                  <a:gd name="T4" fmla="*/ 16 w 17"/>
                  <a:gd name="T5" fmla="*/ 4 h 127"/>
                  <a:gd name="T6" fmla="*/ 16 w 17"/>
                  <a:gd name="T7" fmla="*/ 126 h 127"/>
                  <a:gd name="T8" fmla="*/ 1 w 17"/>
                  <a:gd name="T9" fmla="*/ 122 h 127"/>
                  <a:gd name="T10" fmla="*/ 0 60000 65536"/>
                  <a:gd name="T11" fmla="*/ 0 60000 65536"/>
                  <a:gd name="T12" fmla="*/ 0 60000 65536"/>
                  <a:gd name="T13" fmla="*/ 0 60000 65536"/>
                  <a:gd name="T14" fmla="*/ 0 60000 65536"/>
                  <a:gd name="T15" fmla="*/ 0 w 17"/>
                  <a:gd name="T16" fmla="*/ 0 h 127"/>
                  <a:gd name="T17" fmla="*/ 17 w 17"/>
                  <a:gd name="T18" fmla="*/ 127 h 127"/>
                </a:gdLst>
                <a:ahLst/>
                <a:cxnLst>
                  <a:cxn ang="T10">
                    <a:pos x="T0" y="T1"/>
                  </a:cxn>
                  <a:cxn ang="T11">
                    <a:pos x="T2" y="T3"/>
                  </a:cxn>
                  <a:cxn ang="T12">
                    <a:pos x="T4" y="T5"/>
                  </a:cxn>
                  <a:cxn ang="T13">
                    <a:pos x="T6" y="T7"/>
                  </a:cxn>
                  <a:cxn ang="T14">
                    <a:pos x="T8" y="T9"/>
                  </a:cxn>
                </a:cxnLst>
                <a:rect l="T15" t="T16" r="T17" b="T18"/>
                <a:pathLst>
                  <a:path w="17" h="127">
                    <a:moveTo>
                      <a:pt x="1" y="122"/>
                    </a:moveTo>
                    <a:lnTo>
                      <a:pt x="0" y="0"/>
                    </a:lnTo>
                    <a:lnTo>
                      <a:pt x="16" y="4"/>
                    </a:lnTo>
                    <a:lnTo>
                      <a:pt x="16" y="126"/>
                    </a:lnTo>
                    <a:lnTo>
                      <a:pt x="1" y="122"/>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51" name="Freeform 805">
                <a:extLst>
                  <a:ext uri="{FF2B5EF4-FFF2-40B4-BE49-F238E27FC236}">
                    <a16:creationId xmlns:a16="http://schemas.microsoft.com/office/drawing/2014/main" id="{86A5AE9A-BC6F-4B5B-CD23-6FCD0EF0F4F7}"/>
                  </a:ext>
                </a:extLst>
              </p:cNvPr>
              <p:cNvSpPr>
                <a:spLocks/>
              </p:cNvSpPr>
              <p:nvPr/>
            </p:nvSpPr>
            <p:spPr bwMode="auto">
              <a:xfrm>
                <a:off x="2311" y="3023"/>
                <a:ext cx="15" cy="120"/>
              </a:xfrm>
              <a:custGeom>
                <a:avLst/>
                <a:gdLst>
                  <a:gd name="T0" fmla="*/ 0 w 17"/>
                  <a:gd name="T1" fmla="*/ 121 h 127"/>
                  <a:gd name="T2" fmla="*/ 0 w 17"/>
                  <a:gd name="T3" fmla="*/ 0 h 127"/>
                  <a:gd name="T4" fmla="*/ 16 w 17"/>
                  <a:gd name="T5" fmla="*/ 4 h 127"/>
                  <a:gd name="T6" fmla="*/ 16 w 17"/>
                  <a:gd name="T7" fmla="*/ 126 h 127"/>
                  <a:gd name="T8" fmla="*/ 0 w 17"/>
                  <a:gd name="T9" fmla="*/ 121 h 127"/>
                  <a:gd name="T10" fmla="*/ 0 60000 65536"/>
                  <a:gd name="T11" fmla="*/ 0 60000 65536"/>
                  <a:gd name="T12" fmla="*/ 0 60000 65536"/>
                  <a:gd name="T13" fmla="*/ 0 60000 65536"/>
                  <a:gd name="T14" fmla="*/ 0 60000 65536"/>
                  <a:gd name="T15" fmla="*/ 0 w 17"/>
                  <a:gd name="T16" fmla="*/ 0 h 127"/>
                  <a:gd name="T17" fmla="*/ 17 w 17"/>
                  <a:gd name="T18" fmla="*/ 127 h 127"/>
                </a:gdLst>
                <a:ahLst/>
                <a:cxnLst>
                  <a:cxn ang="T10">
                    <a:pos x="T0" y="T1"/>
                  </a:cxn>
                  <a:cxn ang="T11">
                    <a:pos x="T2" y="T3"/>
                  </a:cxn>
                  <a:cxn ang="T12">
                    <a:pos x="T4" y="T5"/>
                  </a:cxn>
                  <a:cxn ang="T13">
                    <a:pos x="T6" y="T7"/>
                  </a:cxn>
                  <a:cxn ang="T14">
                    <a:pos x="T8" y="T9"/>
                  </a:cxn>
                </a:cxnLst>
                <a:rect l="T15" t="T16" r="T17" b="T18"/>
                <a:pathLst>
                  <a:path w="17" h="127">
                    <a:moveTo>
                      <a:pt x="0" y="121"/>
                    </a:moveTo>
                    <a:lnTo>
                      <a:pt x="0" y="0"/>
                    </a:lnTo>
                    <a:lnTo>
                      <a:pt x="16" y="4"/>
                    </a:lnTo>
                    <a:lnTo>
                      <a:pt x="16" y="126"/>
                    </a:lnTo>
                    <a:lnTo>
                      <a:pt x="0" y="121"/>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52" name="Freeform 806">
                <a:extLst>
                  <a:ext uri="{FF2B5EF4-FFF2-40B4-BE49-F238E27FC236}">
                    <a16:creationId xmlns:a16="http://schemas.microsoft.com/office/drawing/2014/main" id="{A1EAAA14-B8A1-374C-C5AC-340C4D62F315}"/>
                  </a:ext>
                </a:extLst>
              </p:cNvPr>
              <p:cNvSpPr>
                <a:spLocks/>
              </p:cNvSpPr>
              <p:nvPr/>
            </p:nvSpPr>
            <p:spPr bwMode="auto">
              <a:xfrm>
                <a:off x="2264" y="3103"/>
                <a:ext cx="112" cy="69"/>
              </a:xfrm>
              <a:custGeom>
                <a:avLst/>
                <a:gdLst>
                  <a:gd name="T0" fmla="*/ 121 w 122"/>
                  <a:gd name="T1" fmla="*/ 14 h 72"/>
                  <a:gd name="T2" fmla="*/ 97 w 122"/>
                  <a:gd name="T3" fmla="*/ 0 h 72"/>
                  <a:gd name="T4" fmla="*/ 0 w 122"/>
                  <a:gd name="T5" fmla="*/ 56 h 72"/>
                  <a:gd name="T6" fmla="*/ 24 w 122"/>
                  <a:gd name="T7" fmla="*/ 71 h 72"/>
                  <a:gd name="T8" fmla="*/ 121 w 122"/>
                  <a:gd name="T9" fmla="*/ 14 h 72"/>
                  <a:gd name="T10" fmla="*/ 0 60000 65536"/>
                  <a:gd name="T11" fmla="*/ 0 60000 65536"/>
                  <a:gd name="T12" fmla="*/ 0 60000 65536"/>
                  <a:gd name="T13" fmla="*/ 0 60000 65536"/>
                  <a:gd name="T14" fmla="*/ 0 60000 65536"/>
                  <a:gd name="T15" fmla="*/ 0 w 122"/>
                  <a:gd name="T16" fmla="*/ 0 h 72"/>
                  <a:gd name="T17" fmla="*/ 122 w 122"/>
                  <a:gd name="T18" fmla="*/ 72 h 72"/>
                </a:gdLst>
                <a:ahLst/>
                <a:cxnLst>
                  <a:cxn ang="T10">
                    <a:pos x="T0" y="T1"/>
                  </a:cxn>
                  <a:cxn ang="T11">
                    <a:pos x="T2" y="T3"/>
                  </a:cxn>
                  <a:cxn ang="T12">
                    <a:pos x="T4" y="T5"/>
                  </a:cxn>
                  <a:cxn ang="T13">
                    <a:pos x="T6" y="T7"/>
                  </a:cxn>
                  <a:cxn ang="T14">
                    <a:pos x="T8" y="T9"/>
                  </a:cxn>
                </a:cxnLst>
                <a:rect l="T15" t="T16" r="T17" b="T18"/>
                <a:pathLst>
                  <a:path w="122" h="72">
                    <a:moveTo>
                      <a:pt x="121" y="14"/>
                    </a:moveTo>
                    <a:lnTo>
                      <a:pt x="97" y="0"/>
                    </a:lnTo>
                    <a:lnTo>
                      <a:pt x="0" y="56"/>
                    </a:lnTo>
                    <a:lnTo>
                      <a:pt x="24" y="71"/>
                    </a:lnTo>
                    <a:lnTo>
                      <a:pt x="121"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53" name="Freeform 807">
                <a:extLst>
                  <a:ext uri="{FF2B5EF4-FFF2-40B4-BE49-F238E27FC236}">
                    <a16:creationId xmlns:a16="http://schemas.microsoft.com/office/drawing/2014/main" id="{99F40B88-DCA4-6ACC-691A-779B0AB63E19}"/>
                  </a:ext>
                </a:extLst>
              </p:cNvPr>
              <p:cNvSpPr>
                <a:spLocks/>
              </p:cNvSpPr>
              <p:nvPr/>
            </p:nvSpPr>
            <p:spPr bwMode="auto">
              <a:xfrm>
                <a:off x="2264" y="3157"/>
                <a:ext cx="23" cy="41"/>
              </a:xfrm>
              <a:custGeom>
                <a:avLst/>
                <a:gdLst>
                  <a:gd name="T0" fmla="*/ 24 w 25"/>
                  <a:gd name="T1" fmla="*/ 14 h 44"/>
                  <a:gd name="T2" fmla="*/ 0 w 25"/>
                  <a:gd name="T3" fmla="*/ 0 h 44"/>
                  <a:gd name="T4" fmla="*/ 0 w 25"/>
                  <a:gd name="T5" fmla="*/ 28 h 44"/>
                  <a:gd name="T6" fmla="*/ 24 w 25"/>
                  <a:gd name="T7" fmla="*/ 43 h 44"/>
                  <a:gd name="T8" fmla="*/ 24 w 25"/>
                  <a:gd name="T9" fmla="*/ 14 h 44"/>
                  <a:gd name="T10" fmla="*/ 0 60000 65536"/>
                  <a:gd name="T11" fmla="*/ 0 60000 65536"/>
                  <a:gd name="T12" fmla="*/ 0 60000 65536"/>
                  <a:gd name="T13" fmla="*/ 0 60000 65536"/>
                  <a:gd name="T14" fmla="*/ 0 60000 65536"/>
                  <a:gd name="T15" fmla="*/ 0 w 25"/>
                  <a:gd name="T16" fmla="*/ 0 h 44"/>
                  <a:gd name="T17" fmla="*/ 25 w 25"/>
                  <a:gd name="T18" fmla="*/ 44 h 44"/>
                </a:gdLst>
                <a:ahLst/>
                <a:cxnLst>
                  <a:cxn ang="T10">
                    <a:pos x="T0" y="T1"/>
                  </a:cxn>
                  <a:cxn ang="T11">
                    <a:pos x="T2" y="T3"/>
                  </a:cxn>
                  <a:cxn ang="T12">
                    <a:pos x="T4" y="T5"/>
                  </a:cxn>
                  <a:cxn ang="T13">
                    <a:pos x="T6" y="T7"/>
                  </a:cxn>
                  <a:cxn ang="T14">
                    <a:pos x="T8" y="T9"/>
                  </a:cxn>
                </a:cxnLst>
                <a:rect l="T15" t="T16" r="T17" b="T18"/>
                <a:pathLst>
                  <a:path w="25" h="44">
                    <a:moveTo>
                      <a:pt x="24" y="14"/>
                    </a:moveTo>
                    <a:lnTo>
                      <a:pt x="0" y="0"/>
                    </a:lnTo>
                    <a:lnTo>
                      <a:pt x="0" y="28"/>
                    </a:lnTo>
                    <a:lnTo>
                      <a:pt x="24" y="43"/>
                    </a:lnTo>
                    <a:lnTo>
                      <a:pt x="24" y="14"/>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54" name="Freeform 808">
                <a:extLst>
                  <a:ext uri="{FF2B5EF4-FFF2-40B4-BE49-F238E27FC236}">
                    <a16:creationId xmlns:a16="http://schemas.microsoft.com/office/drawing/2014/main" id="{19B21231-24A5-7A3A-B38A-97DE591C5E05}"/>
                  </a:ext>
                </a:extLst>
              </p:cNvPr>
              <p:cNvSpPr>
                <a:spLocks/>
              </p:cNvSpPr>
              <p:nvPr/>
            </p:nvSpPr>
            <p:spPr bwMode="auto">
              <a:xfrm>
                <a:off x="2286" y="3117"/>
                <a:ext cx="90" cy="81"/>
              </a:xfrm>
              <a:custGeom>
                <a:avLst/>
                <a:gdLst>
                  <a:gd name="T0" fmla="*/ 97 w 98"/>
                  <a:gd name="T1" fmla="*/ 0 h 86"/>
                  <a:gd name="T2" fmla="*/ 0 w 98"/>
                  <a:gd name="T3" fmla="*/ 56 h 86"/>
                  <a:gd name="T4" fmla="*/ 0 w 98"/>
                  <a:gd name="T5" fmla="*/ 85 h 86"/>
                  <a:gd name="T6" fmla="*/ 97 w 98"/>
                  <a:gd name="T7" fmla="*/ 28 h 86"/>
                  <a:gd name="T8" fmla="*/ 97 w 98"/>
                  <a:gd name="T9" fmla="*/ 0 h 86"/>
                  <a:gd name="T10" fmla="*/ 0 60000 65536"/>
                  <a:gd name="T11" fmla="*/ 0 60000 65536"/>
                  <a:gd name="T12" fmla="*/ 0 60000 65536"/>
                  <a:gd name="T13" fmla="*/ 0 60000 65536"/>
                  <a:gd name="T14" fmla="*/ 0 60000 65536"/>
                  <a:gd name="T15" fmla="*/ 0 w 98"/>
                  <a:gd name="T16" fmla="*/ 0 h 86"/>
                  <a:gd name="T17" fmla="*/ 98 w 98"/>
                  <a:gd name="T18" fmla="*/ 86 h 86"/>
                </a:gdLst>
                <a:ahLst/>
                <a:cxnLst>
                  <a:cxn ang="T10">
                    <a:pos x="T0" y="T1"/>
                  </a:cxn>
                  <a:cxn ang="T11">
                    <a:pos x="T2" y="T3"/>
                  </a:cxn>
                  <a:cxn ang="T12">
                    <a:pos x="T4" y="T5"/>
                  </a:cxn>
                  <a:cxn ang="T13">
                    <a:pos x="T6" y="T7"/>
                  </a:cxn>
                  <a:cxn ang="T14">
                    <a:pos x="T8" y="T9"/>
                  </a:cxn>
                </a:cxnLst>
                <a:rect l="T15" t="T16" r="T17" b="T18"/>
                <a:pathLst>
                  <a:path w="98" h="86">
                    <a:moveTo>
                      <a:pt x="97" y="0"/>
                    </a:moveTo>
                    <a:lnTo>
                      <a:pt x="0" y="56"/>
                    </a:lnTo>
                    <a:lnTo>
                      <a:pt x="0" y="85"/>
                    </a:lnTo>
                    <a:lnTo>
                      <a:pt x="97" y="28"/>
                    </a:lnTo>
                    <a:lnTo>
                      <a:pt x="97"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55" name="Freeform 809">
                <a:extLst>
                  <a:ext uri="{FF2B5EF4-FFF2-40B4-BE49-F238E27FC236}">
                    <a16:creationId xmlns:a16="http://schemas.microsoft.com/office/drawing/2014/main" id="{ECD95F92-B900-D46D-8C35-67AD0163FC23}"/>
                  </a:ext>
                </a:extLst>
              </p:cNvPr>
              <p:cNvSpPr>
                <a:spLocks/>
              </p:cNvSpPr>
              <p:nvPr/>
            </p:nvSpPr>
            <p:spPr bwMode="auto">
              <a:xfrm>
                <a:off x="2353" y="3150"/>
                <a:ext cx="16" cy="16"/>
              </a:xfrm>
              <a:custGeom>
                <a:avLst/>
                <a:gdLst>
                  <a:gd name="T0" fmla="*/ 4 w 17"/>
                  <a:gd name="T1" fmla="*/ 16 h 17"/>
                  <a:gd name="T2" fmla="*/ 1 w 17"/>
                  <a:gd name="T3" fmla="*/ 13 h 17"/>
                  <a:gd name="T4" fmla="*/ 1 w 17"/>
                  <a:gd name="T5" fmla="*/ 12 h 17"/>
                  <a:gd name="T6" fmla="*/ 1 w 17"/>
                  <a:gd name="T7" fmla="*/ 11 h 17"/>
                  <a:gd name="T8" fmla="*/ 0 w 17"/>
                  <a:gd name="T9" fmla="*/ 9 h 17"/>
                  <a:gd name="T10" fmla="*/ 1 w 17"/>
                  <a:gd name="T11" fmla="*/ 7 h 17"/>
                  <a:gd name="T12" fmla="*/ 1 w 17"/>
                  <a:gd name="T13" fmla="*/ 5 h 17"/>
                  <a:gd name="T14" fmla="*/ 3 w 17"/>
                  <a:gd name="T15" fmla="*/ 2 h 17"/>
                  <a:gd name="T16" fmla="*/ 5 w 17"/>
                  <a:gd name="T17" fmla="*/ 1 h 17"/>
                  <a:gd name="T18" fmla="*/ 8 w 17"/>
                  <a:gd name="T19" fmla="*/ 0 h 17"/>
                  <a:gd name="T20" fmla="*/ 9 w 17"/>
                  <a:gd name="T21" fmla="*/ 0 h 17"/>
                  <a:gd name="T22" fmla="*/ 13 w 17"/>
                  <a:gd name="T23" fmla="*/ 2 h 17"/>
                  <a:gd name="T24" fmla="*/ 13 w 17"/>
                  <a:gd name="T25" fmla="*/ 3 h 17"/>
                  <a:gd name="T26" fmla="*/ 14 w 17"/>
                  <a:gd name="T27" fmla="*/ 4 h 17"/>
                  <a:gd name="T28" fmla="*/ 16 w 17"/>
                  <a:gd name="T29" fmla="*/ 5 h 17"/>
                  <a:gd name="T30" fmla="*/ 14 w 17"/>
                  <a:gd name="T31" fmla="*/ 8 h 17"/>
                  <a:gd name="T32" fmla="*/ 13 w 17"/>
                  <a:gd name="T33" fmla="*/ 11 h 17"/>
                  <a:gd name="T34" fmla="*/ 11 w 17"/>
                  <a:gd name="T35" fmla="*/ 13 h 17"/>
                  <a:gd name="T36" fmla="*/ 9 w 17"/>
                  <a:gd name="T37" fmla="*/ 16 h 17"/>
                  <a:gd name="T38" fmla="*/ 6 w 17"/>
                  <a:gd name="T39" fmla="*/ 16 h 17"/>
                  <a:gd name="T40" fmla="*/ 5 w 17"/>
                  <a:gd name="T41" fmla="*/ 16 h 17"/>
                  <a:gd name="T42" fmla="*/ 4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4" y="16"/>
                    </a:moveTo>
                    <a:lnTo>
                      <a:pt x="1" y="13"/>
                    </a:lnTo>
                    <a:lnTo>
                      <a:pt x="1" y="12"/>
                    </a:lnTo>
                    <a:lnTo>
                      <a:pt x="1" y="11"/>
                    </a:lnTo>
                    <a:lnTo>
                      <a:pt x="0" y="9"/>
                    </a:lnTo>
                    <a:lnTo>
                      <a:pt x="1" y="7"/>
                    </a:lnTo>
                    <a:lnTo>
                      <a:pt x="1" y="5"/>
                    </a:lnTo>
                    <a:lnTo>
                      <a:pt x="3" y="2"/>
                    </a:lnTo>
                    <a:lnTo>
                      <a:pt x="5" y="1"/>
                    </a:lnTo>
                    <a:lnTo>
                      <a:pt x="8" y="0"/>
                    </a:lnTo>
                    <a:lnTo>
                      <a:pt x="9" y="0"/>
                    </a:lnTo>
                    <a:lnTo>
                      <a:pt x="13" y="2"/>
                    </a:lnTo>
                    <a:lnTo>
                      <a:pt x="13" y="3"/>
                    </a:lnTo>
                    <a:lnTo>
                      <a:pt x="14" y="4"/>
                    </a:lnTo>
                    <a:lnTo>
                      <a:pt x="16" y="5"/>
                    </a:lnTo>
                    <a:lnTo>
                      <a:pt x="14" y="8"/>
                    </a:lnTo>
                    <a:lnTo>
                      <a:pt x="13" y="11"/>
                    </a:lnTo>
                    <a:lnTo>
                      <a:pt x="11" y="13"/>
                    </a:lnTo>
                    <a:lnTo>
                      <a:pt x="9" y="16"/>
                    </a:lnTo>
                    <a:lnTo>
                      <a:pt x="6" y="16"/>
                    </a:lnTo>
                    <a:lnTo>
                      <a:pt x="5" y="16"/>
                    </a:lnTo>
                    <a:lnTo>
                      <a:pt x="4"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56" name="Freeform 810">
                <a:extLst>
                  <a:ext uri="{FF2B5EF4-FFF2-40B4-BE49-F238E27FC236}">
                    <a16:creationId xmlns:a16="http://schemas.microsoft.com/office/drawing/2014/main" id="{44AB811E-62AB-39FE-3F20-7CA2D0FEFCE8}"/>
                  </a:ext>
                </a:extLst>
              </p:cNvPr>
              <p:cNvSpPr>
                <a:spLocks/>
              </p:cNvSpPr>
              <p:nvPr/>
            </p:nvSpPr>
            <p:spPr bwMode="auto">
              <a:xfrm>
                <a:off x="2355" y="3152"/>
                <a:ext cx="15" cy="16"/>
              </a:xfrm>
              <a:custGeom>
                <a:avLst/>
                <a:gdLst>
                  <a:gd name="T0" fmla="*/ 13 w 17"/>
                  <a:gd name="T1" fmla="*/ 11 h 17"/>
                  <a:gd name="T2" fmla="*/ 14 w 17"/>
                  <a:gd name="T3" fmla="*/ 7 h 17"/>
                  <a:gd name="T4" fmla="*/ 16 w 17"/>
                  <a:gd name="T5" fmla="*/ 3 h 17"/>
                  <a:gd name="T6" fmla="*/ 14 w 17"/>
                  <a:gd name="T7" fmla="*/ 2 h 17"/>
                  <a:gd name="T8" fmla="*/ 13 w 17"/>
                  <a:gd name="T9" fmla="*/ 1 h 17"/>
                  <a:gd name="T10" fmla="*/ 13 w 17"/>
                  <a:gd name="T11" fmla="*/ 0 h 17"/>
                  <a:gd name="T12" fmla="*/ 10 w 17"/>
                  <a:gd name="T13" fmla="*/ 0 h 17"/>
                  <a:gd name="T14" fmla="*/ 7 w 17"/>
                  <a:gd name="T15" fmla="*/ 0 h 17"/>
                  <a:gd name="T16" fmla="*/ 4 w 17"/>
                  <a:gd name="T17" fmla="*/ 2 h 17"/>
                  <a:gd name="T18" fmla="*/ 1 w 17"/>
                  <a:gd name="T19" fmla="*/ 4 h 17"/>
                  <a:gd name="T20" fmla="*/ 1 w 17"/>
                  <a:gd name="T21" fmla="*/ 8 h 17"/>
                  <a:gd name="T22" fmla="*/ 0 w 17"/>
                  <a:gd name="T23" fmla="*/ 11 h 17"/>
                  <a:gd name="T24" fmla="*/ 1 w 17"/>
                  <a:gd name="T25" fmla="*/ 13 h 17"/>
                  <a:gd name="T26" fmla="*/ 1 w 17"/>
                  <a:gd name="T27" fmla="*/ 14 h 17"/>
                  <a:gd name="T28" fmla="*/ 1 w 17"/>
                  <a:gd name="T29" fmla="*/ 16 h 17"/>
                  <a:gd name="T30" fmla="*/ 4 w 17"/>
                  <a:gd name="T31" fmla="*/ 16 h 17"/>
                  <a:gd name="T32" fmla="*/ 7 w 17"/>
                  <a:gd name="T33" fmla="*/ 16 h 17"/>
                  <a:gd name="T34" fmla="*/ 10 w 17"/>
                  <a:gd name="T35" fmla="*/ 13 h 17"/>
                  <a:gd name="T36" fmla="*/ 1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3" y="11"/>
                    </a:moveTo>
                    <a:lnTo>
                      <a:pt x="14" y="7"/>
                    </a:lnTo>
                    <a:lnTo>
                      <a:pt x="16" y="3"/>
                    </a:lnTo>
                    <a:lnTo>
                      <a:pt x="14" y="2"/>
                    </a:lnTo>
                    <a:lnTo>
                      <a:pt x="13" y="1"/>
                    </a:lnTo>
                    <a:lnTo>
                      <a:pt x="13" y="0"/>
                    </a:lnTo>
                    <a:lnTo>
                      <a:pt x="10" y="0"/>
                    </a:lnTo>
                    <a:lnTo>
                      <a:pt x="7" y="0"/>
                    </a:lnTo>
                    <a:lnTo>
                      <a:pt x="4" y="2"/>
                    </a:lnTo>
                    <a:lnTo>
                      <a:pt x="1" y="4"/>
                    </a:lnTo>
                    <a:lnTo>
                      <a:pt x="1" y="8"/>
                    </a:lnTo>
                    <a:lnTo>
                      <a:pt x="0" y="11"/>
                    </a:lnTo>
                    <a:lnTo>
                      <a:pt x="1" y="13"/>
                    </a:lnTo>
                    <a:lnTo>
                      <a:pt x="1" y="14"/>
                    </a:lnTo>
                    <a:lnTo>
                      <a:pt x="1" y="16"/>
                    </a:lnTo>
                    <a:lnTo>
                      <a:pt x="4" y="16"/>
                    </a:lnTo>
                    <a:lnTo>
                      <a:pt x="7" y="16"/>
                    </a:lnTo>
                    <a:lnTo>
                      <a:pt x="10" y="13"/>
                    </a:lnTo>
                    <a:lnTo>
                      <a:pt x="1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57" name="Freeform 811">
                <a:extLst>
                  <a:ext uri="{FF2B5EF4-FFF2-40B4-BE49-F238E27FC236}">
                    <a16:creationId xmlns:a16="http://schemas.microsoft.com/office/drawing/2014/main" id="{0855245F-829A-13B9-099A-541D00E462D2}"/>
                  </a:ext>
                </a:extLst>
              </p:cNvPr>
              <p:cNvSpPr>
                <a:spLocks/>
              </p:cNvSpPr>
              <p:nvPr/>
            </p:nvSpPr>
            <p:spPr bwMode="auto">
              <a:xfrm>
                <a:off x="2357" y="3155"/>
                <a:ext cx="15" cy="16"/>
              </a:xfrm>
              <a:custGeom>
                <a:avLst/>
                <a:gdLst>
                  <a:gd name="T0" fmla="*/ 16 w 17"/>
                  <a:gd name="T1" fmla="*/ 10 h 17"/>
                  <a:gd name="T2" fmla="*/ 16 w 17"/>
                  <a:gd name="T3" fmla="*/ 8 h 17"/>
                  <a:gd name="T4" fmla="*/ 16 w 17"/>
                  <a:gd name="T5" fmla="*/ 5 h 17"/>
                  <a:gd name="T6" fmla="*/ 16 w 17"/>
                  <a:gd name="T7" fmla="*/ 2 h 17"/>
                  <a:gd name="T8" fmla="*/ 16 w 17"/>
                  <a:gd name="T9" fmla="*/ 0 h 17"/>
                  <a:gd name="T10" fmla="*/ 12 w 17"/>
                  <a:gd name="T11" fmla="*/ 0 h 17"/>
                  <a:gd name="T12" fmla="*/ 8 w 17"/>
                  <a:gd name="T13" fmla="*/ 0 h 17"/>
                  <a:gd name="T14" fmla="*/ 4 w 17"/>
                  <a:gd name="T15" fmla="*/ 8 h 17"/>
                  <a:gd name="T16" fmla="*/ 0 w 17"/>
                  <a:gd name="T17" fmla="*/ 8 h 17"/>
                  <a:gd name="T18" fmla="*/ 0 w 17"/>
                  <a:gd name="T19" fmla="*/ 13 h 17"/>
                  <a:gd name="T20" fmla="*/ 0 w 17"/>
                  <a:gd name="T21" fmla="*/ 16 h 17"/>
                  <a:gd name="T22" fmla="*/ 4 w 17"/>
                  <a:gd name="T23" fmla="*/ 16 h 17"/>
                  <a:gd name="T24" fmla="*/ 8 w 17"/>
                  <a:gd name="T25" fmla="*/ 16 h 17"/>
                  <a:gd name="T26" fmla="*/ 16 w 17"/>
                  <a:gd name="T27" fmla="*/ 1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16" y="10"/>
                    </a:moveTo>
                    <a:lnTo>
                      <a:pt x="16" y="8"/>
                    </a:lnTo>
                    <a:lnTo>
                      <a:pt x="16" y="5"/>
                    </a:lnTo>
                    <a:lnTo>
                      <a:pt x="16" y="2"/>
                    </a:lnTo>
                    <a:lnTo>
                      <a:pt x="16" y="0"/>
                    </a:lnTo>
                    <a:lnTo>
                      <a:pt x="12" y="0"/>
                    </a:lnTo>
                    <a:lnTo>
                      <a:pt x="8" y="0"/>
                    </a:lnTo>
                    <a:lnTo>
                      <a:pt x="4" y="8"/>
                    </a:lnTo>
                    <a:lnTo>
                      <a:pt x="0" y="8"/>
                    </a:lnTo>
                    <a:lnTo>
                      <a:pt x="0" y="13"/>
                    </a:lnTo>
                    <a:lnTo>
                      <a:pt x="0" y="16"/>
                    </a:lnTo>
                    <a:lnTo>
                      <a:pt x="4" y="16"/>
                    </a:lnTo>
                    <a:lnTo>
                      <a:pt x="8" y="16"/>
                    </a:lnTo>
                    <a:lnTo>
                      <a:pt x="16"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58" name="Freeform 812">
                <a:extLst>
                  <a:ext uri="{FF2B5EF4-FFF2-40B4-BE49-F238E27FC236}">
                    <a16:creationId xmlns:a16="http://schemas.microsoft.com/office/drawing/2014/main" id="{060CAFAD-FBC1-7EEC-9752-97DD7D08D4C7}"/>
                  </a:ext>
                </a:extLst>
              </p:cNvPr>
              <p:cNvSpPr>
                <a:spLocks/>
              </p:cNvSpPr>
              <p:nvPr/>
            </p:nvSpPr>
            <p:spPr bwMode="auto">
              <a:xfrm>
                <a:off x="2343" y="3156"/>
                <a:ext cx="15" cy="16"/>
              </a:xfrm>
              <a:custGeom>
                <a:avLst/>
                <a:gdLst>
                  <a:gd name="T0" fmla="*/ 6 w 17"/>
                  <a:gd name="T1" fmla="*/ 16 h 17"/>
                  <a:gd name="T2" fmla="*/ 2 w 17"/>
                  <a:gd name="T3" fmla="*/ 13 h 17"/>
                  <a:gd name="T4" fmla="*/ 1 w 17"/>
                  <a:gd name="T5" fmla="*/ 13 h 17"/>
                  <a:gd name="T6" fmla="*/ 0 w 17"/>
                  <a:gd name="T7" fmla="*/ 12 h 17"/>
                  <a:gd name="T8" fmla="*/ 0 w 17"/>
                  <a:gd name="T9" fmla="*/ 10 h 17"/>
                  <a:gd name="T10" fmla="*/ 0 w 17"/>
                  <a:gd name="T11" fmla="*/ 8 h 17"/>
                  <a:gd name="T12" fmla="*/ 2 w 17"/>
                  <a:gd name="T13" fmla="*/ 4 h 17"/>
                  <a:gd name="T14" fmla="*/ 3 w 17"/>
                  <a:gd name="T15" fmla="*/ 2 h 17"/>
                  <a:gd name="T16" fmla="*/ 6 w 17"/>
                  <a:gd name="T17" fmla="*/ 1 h 17"/>
                  <a:gd name="T18" fmla="*/ 8 w 17"/>
                  <a:gd name="T19" fmla="*/ 0 h 17"/>
                  <a:gd name="T20" fmla="*/ 9 w 17"/>
                  <a:gd name="T21" fmla="*/ 0 h 17"/>
                  <a:gd name="T22" fmla="*/ 11 w 17"/>
                  <a:gd name="T23" fmla="*/ 0 h 17"/>
                  <a:gd name="T24" fmla="*/ 14 w 17"/>
                  <a:gd name="T25" fmla="*/ 2 h 17"/>
                  <a:gd name="T26" fmla="*/ 16 w 17"/>
                  <a:gd name="T27" fmla="*/ 3 h 17"/>
                  <a:gd name="T28" fmla="*/ 16 w 17"/>
                  <a:gd name="T29" fmla="*/ 5 h 17"/>
                  <a:gd name="T30" fmla="*/ 16 w 17"/>
                  <a:gd name="T31" fmla="*/ 9 h 17"/>
                  <a:gd name="T32" fmla="*/ 14 w 17"/>
                  <a:gd name="T33" fmla="*/ 12 h 17"/>
                  <a:gd name="T34" fmla="*/ 12 w 17"/>
                  <a:gd name="T35" fmla="*/ 13 h 17"/>
                  <a:gd name="T36" fmla="*/ 9 w 17"/>
                  <a:gd name="T37" fmla="*/ 16 h 17"/>
                  <a:gd name="T38" fmla="*/ 7 w 17"/>
                  <a:gd name="T39" fmla="*/ 16 h 17"/>
                  <a:gd name="T40" fmla="*/ 6 w 1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6" y="16"/>
                    </a:moveTo>
                    <a:lnTo>
                      <a:pt x="2" y="13"/>
                    </a:lnTo>
                    <a:lnTo>
                      <a:pt x="1" y="13"/>
                    </a:lnTo>
                    <a:lnTo>
                      <a:pt x="0" y="12"/>
                    </a:lnTo>
                    <a:lnTo>
                      <a:pt x="0" y="10"/>
                    </a:lnTo>
                    <a:lnTo>
                      <a:pt x="0" y="8"/>
                    </a:lnTo>
                    <a:lnTo>
                      <a:pt x="2" y="4"/>
                    </a:lnTo>
                    <a:lnTo>
                      <a:pt x="3" y="2"/>
                    </a:lnTo>
                    <a:lnTo>
                      <a:pt x="6" y="1"/>
                    </a:lnTo>
                    <a:lnTo>
                      <a:pt x="8" y="0"/>
                    </a:lnTo>
                    <a:lnTo>
                      <a:pt x="9" y="0"/>
                    </a:lnTo>
                    <a:lnTo>
                      <a:pt x="11" y="0"/>
                    </a:lnTo>
                    <a:lnTo>
                      <a:pt x="14" y="2"/>
                    </a:lnTo>
                    <a:lnTo>
                      <a:pt x="16" y="3"/>
                    </a:lnTo>
                    <a:lnTo>
                      <a:pt x="16" y="5"/>
                    </a:lnTo>
                    <a:lnTo>
                      <a:pt x="16" y="9"/>
                    </a:lnTo>
                    <a:lnTo>
                      <a:pt x="14" y="12"/>
                    </a:lnTo>
                    <a:lnTo>
                      <a:pt x="12" y="13"/>
                    </a:lnTo>
                    <a:lnTo>
                      <a:pt x="9" y="16"/>
                    </a:lnTo>
                    <a:lnTo>
                      <a:pt x="7" y="16"/>
                    </a:lnTo>
                    <a:lnTo>
                      <a:pt x="6"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59" name="Freeform 813">
                <a:extLst>
                  <a:ext uri="{FF2B5EF4-FFF2-40B4-BE49-F238E27FC236}">
                    <a16:creationId xmlns:a16="http://schemas.microsoft.com/office/drawing/2014/main" id="{882C7272-4951-3ECC-995B-9E4AAFCB9C4C}"/>
                  </a:ext>
                </a:extLst>
              </p:cNvPr>
              <p:cNvSpPr>
                <a:spLocks/>
              </p:cNvSpPr>
              <p:nvPr/>
            </p:nvSpPr>
            <p:spPr bwMode="auto">
              <a:xfrm>
                <a:off x="2345" y="3156"/>
                <a:ext cx="15" cy="16"/>
              </a:xfrm>
              <a:custGeom>
                <a:avLst/>
                <a:gdLst>
                  <a:gd name="T0" fmla="*/ 14 w 17"/>
                  <a:gd name="T1" fmla="*/ 12 h 17"/>
                  <a:gd name="T2" fmla="*/ 16 w 17"/>
                  <a:gd name="T3" fmla="*/ 8 h 17"/>
                  <a:gd name="T4" fmla="*/ 16 w 17"/>
                  <a:gd name="T5" fmla="*/ 4 h 17"/>
                  <a:gd name="T6" fmla="*/ 16 w 17"/>
                  <a:gd name="T7" fmla="*/ 2 h 17"/>
                  <a:gd name="T8" fmla="*/ 14 w 17"/>
                  <a:gd name="T9" fmla="*/ 1 h 17"/>
                  <a:gd name="T10" fmla="*/ 11 w 17"/>
                  <a:gd name="T11" fmla="*/ 0 h 17"/>
                  <a:gd name="T12" fmla="*/ 8 w 17"/>
                  <a:gd name="T13" fmla="*/ 1 h 17"/>
                  <a:gd name="T14" fmla="*/ 4 w 17"/>
                  <a:gd name="T15" fmla="*/ 3 h 17"/>
                  <a:gd name="T16" fmla="*/ 3 w 17"/>
                  <a:gd name="T17" fmla="*/ 6 h 17"/>
                  <a:gd name="T18" fmla="*/ 0 w 17"/>
                  <a:gd name="T19" fmla="*/ 9 h 17"/>
                  <a:gd name="T20" fmla="*/ 0 w 17"/>
                  <a:gd name="T21" fmla="*/ 12 h 17"/>
                  <a:gd name="T22" fmla="*/ 0 w 17"/>
                  <a:gd name="T23" fmla="*/ 14 h 17"/>
                  <a:gd name="T24" fmla="*/ 1 w 17"/>
                  <a:gd name="T25" fmla="*/ 16 h 17"/>
                  <a:gd name="T26" fmla="*/ 3 w 17"/>
                  <a:gd name="T27" fmla="*/ 16 h 17"/>
                  <a:gd name="T28" fmla="*/ 4 w 17"/>
                  <a:gd name="T29" fmla="*/ 16 h 17"/>
                  <a:gd name="T30" fmla="*/ 8 w 17"/>
                  <a:gd name="T31" fmla="*/ 16 h 17"/>
                  <a:gd name="T32" fmla="*/ 11 w 17"/>
                  <a:gd name="T33" fmla="*/ 13 h 17"/>
                  <a:gd name="T34" fmla="*/ 14 w 17"/>
                  <a:gd name="T35" fmla="*/ 12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4" y="12"/>
                    </a:moveTo>
                    <a:lnTo>
                      <a:pt x="16" y="8"/>
                    </a:lnTo>
                    <a:lnTo>
                      <a:pt x="16" y="4"/>
                    </a:lnTo>
                    <a:lnTo>
                      <a:pt x="16" y="2"/>
                    </a:lnTo>
                    <a:lnTo>
                      <a:pt x="14" y="1"/>
                    </a:lnTo>
                    <a:lnTo>
                      <a:pt x="11" y="0"/>
                    </a:lnTo>
                    <a:lnTo>
                      <a:pt x="8" y="1"/>
                    </a:lnTo>
                    <a:lnTo>
                      <a:pt x="4" y="3"/>
                    </a:lnTo>
                    <a:lnTo>
                      <a:pt x="3" y="6"/>
                    </a:lnTo>
                    <a:lnTo>
                      <a:pt x="0" y="9"/>
                    </a:lnTo>
                    <a:lnTo>
                      <a:pt x="0" y="12"/>
                    </a:lnTo>
                    <a:lnTo>
                      <a:pt x="0" y="14"/>
                    </a:lnTo>
                    <a:lnTo>
                      <a:pt x="1" y="16"/>
                    </a:lnTo>
                    <a:lnTo>
                      <a:pt x="3" y="16"/>
                    </a:lnTo>
                    <a:lnTo>
                      <a:pt x="4" y="16"/>
                    </a:lnTo>
                    <a:lnTo>
                      <a:pt x="8" y="16"/>
                    </a:lnTo>
                    <a:lnTo>
                      <a:pt x="11" y="13"/>
                    </a:lnTo>
                    <a:lnTo>
                      <a:pt x="14" y="12"/>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60" name="Freeform 814">
                <a:extLst>
                  <a:ext uri="{FF2B5EF4-FFF2-40B4-BE49-F238E27FC236}">
                    <a16:creationId xmlns:a16="http://schemas.microsoft.com/office/drawing/2014/main" id="{FE0DC828-B4AB-7B2A-A72C-4A37AD45DF37}"/>
                  </a:ext>
                </a:extLst>
              </p:cNvPr>
              <p:cNvSpPr>
                <a:spLocks/>
              </p:cNvSpPr>
              <p:nvPr/>
            </p:nvSpPr>
            <p:spPr bwMode="auto">
              <a:xfrm>
                <a:off x="2347" y="3159"/>
                <a:ext cx="16" cy="17"/>
              </a:xfrm>
              <a:custGeom>
                <a:avLst/>
                <a:gdLst>
                  <a:gd name="T0" fmla="*/ 12 w 17"/>
                  <a:gd name="T1" fmla="*/ 10 h 17"/>
                  <a:gd name="T2" fmla="*/ 16 w 17"/>
                  <a:gd name="T3" fmla="*/ 8 h 17"/>
                  <a:gd name="T4" fmla="*/ 16 w 17"/>
                  <a:gd name="T5" fmla="*/ 5 h 17"/>
                  <a:gd name="T6" fmla="*/ 16 w 17"/>
                  <a:gd name="T7" fmla="*/ 2 h 17"/>
                  <a:gd name="T8" fmla="*/ 12 w 17"/>
                  <a:gd name="T9" fmla="*/ 0 h 17"/>
                  <a:gd name="T10" fmla="*/ 9 w 17"/>
                  <a:gd name="T11" fmla="*/ 0 h 17"/>
                  <a:gd name="T12" fmla="*/ 0 w 17"/>
                  <a:gd name="T13" fmla="*/ 8 h 17"/>
                  <a:gd name="T14" fmla="*/ 0 w 17"/>
                  <a:gd name="T15" fmla="*/ 13 h 17"/>
                  <a:gd name="T16" fmla="*/ 0 w 17"/>
                  <a:gd name="T17" fmla="*/ 16 h 17"/>
                  <a:gd name="T18" fmla="*/ 3 w 17"/>
                  <a:gd name="T19" fmla="*/ 16 h 17"/>
                  <a:gd name="T20" fmla="*/ 9 w 17"/>
                  <a:gd name="T21" fmla="*/ 16 h 17"/>
                  <a:gd name="T22" fmla="*/ 12 w 17"/>
                  <a:gd name="T23" fmla="*/ 1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12" y="10"/>
                    </a:moveTo>
                    <a:lnTo>
                      <a:pt x="16" y="8"/>
                    </a:lnTo>
                    <a:lnTo>
                      <a:pt x="16" y="5"/>
                    </a:lnTo>
                    <a:lnTo>
                      <a:pt x="16" y="2"/>
                    </a:lnTo>
                    <a:lnTo>
                      <a:pt x="12" y="0"/>
                    </a:lnTo>
                    <a:lnTo>
                      <a:pt x="9" y="0"/>
                    </a:lnTo>
                    <a:lnTo>
                      <a:pt x="0" y="8"/>
                    </a:lnTo>
                    <a:lnTo>
                      <a:pt x="0" y="13"/>
                    </a:lnTo>
                    <a:lnTo>
                      <a:pt x="0" y="16"/>
                    </a:lnTo>
                    <a:lnTo>
                      <a:pt x="3" y="16"/>
                    </a:lnTo>
                    <a:lnTo>
                      <a:pt x="9" y="16"/>
                    </a:lnTo>
                    <a:lnTo>
                      <a:pt x="12"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61" name="Line 815">
                <a:extLst>
                  <a:ext uri="{FF2B5EF4-FFF2-40B4-BE49-F238E27FC236}">
                    <a16:creationId xmlns:a16="http://schemas.microsoft.com/office/drawing/2014/main" id="{BEB9FE55-57B8-18DC-9383-EE0D440393CE}"/>
                  </a:ext>
                </a:extLst>
              </p:cNvPr>
              <p:cNvSpPr>
                <a:spLocks noChangeShapeType="1"/>
              </p:cNvSpPr>
              <p:nvPr/>
            </p:nvSpPr>
            <p:spPr bwMode="auto">
              <a:xfrm flipV="1">
                <a:off x="2301" y="3186"/>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62" name="Freeform 816">
                <a:extLst>
                  <a:ext uri="{FF2B5EF4-FFF2-40B4-BE49-F238E27FC236}">
                    <a16:creationId xmlns:a16="http://schemas.microsoft.com/office/drawing/2014/main" id="{FD9B4C00-F52D-F625-5F6B-2320FE3135BF}"/>
                  </a:ext>
                </a:extLst>
              </p:cNvPr>
              <p:cNvSpPr>
                <a:spLocks/>
              </p:cNvSpPr>
              <p:nvPr/>
            </p:nvSpPr>
            <p:spPr bwMode="auto">
              <a:xfrm>
                <a:off x="2356" y="3152"/>
                <a:ext cx="15" cy="16"/>
              </a:xfrm>
              <a:custGeom>
                <a:avLst/>
                <a:gdLst>
                  <a:gd name="T0" fmla="*/ 5 w 17"/>
                  <a:gd name="T1" fmla="*/ 16 h 17"/>
                  <a:gd name="T2" fmla="*/ 2 w 17"/>
                  <a:gd name="T3" fmla="*/ 13 h 17"/>
                  <a:gd name="T4" fmla="*/ 1 w 17"/>
                  <a:gd name="T5" fmla="*/ 12 h 17"/>
                  <a:gd name="T6" fmla="*/ 0 w 17"/>
                  <a:gd name="T7" fmla="*/ 9 h 17"/>
                  <a:gd name="T8" fmla="*/ 1 w 17"/>
                  <a:gd name="T9" fmla="*/ 7 h 17"/>
                  <a:gd name="T10" fmla="*/ 2 w 17"/>
                  <a:gd name="T11" fmla="*/ 5 h 17"/>
                  <a:gd name="T12" fmla="*/ 3 w 17"/>
                  <a:gd name="T13" fmla="*/ 2 h 17"/>
                  <a:gd name="T14" fmla="*/ 5 w 17"/>
                  <a:gd name="T15" fmla="*/ 1 h 17"/>
                  <a:gd name="T16" fmla="*/ 8 w 17"/>
                  <a:gd name="T17" fmla="*/ 0 h 17"/>
                  <a:gd name="T18" fmla="*/ 9 w 17"/>
                  <a:gd name="T19" fmla="*/ 0 h 17"/>
                  <a:gd name="T20" fmla="*/ 10 w 17"/>
                  <a:gd name="T21" fmla="*/ 1 h 17"/>
                  <a:gd name="T22" fmla="*/ 13 w 17"/>
                  <a:gd name="T23" fmla="*/ 2 h 17"/>
                  <a:gd name="T24" fmla="*/ 13 w 17"/>
                  <a:gd name="T25" fmla="*/ 3 h 17"/>
                  <a:gd name="T26" fmla="*/ 14 w 17"/>
                  <a:gd name="T27" fmla="*/ 4 h 17"/>
                  <a:gd name="T28" fmla="*/ 16 w 17"/>
                  <a:gd name="T29" fmla="*/ 5 h 17"/>
                  <a:gd name="T30" fmla="*/ 14 w 17"/>
                  <a:gd name="T31" fmla="*/ 8 h 17"/>
                  <a:gd name="T32" fmla="*/ 13 w 17"/>
                  <a:gd name="T33" fmla="*/ 11 h 17"/>
                  <a:gd name="T34" fmla="*/ 11 w 17"/>
                  <a:gd name="T35" fmla="*/ 13 h 17"/>
                  <a:gd name="T36" fmla="*/ 10 w 17"/>
                  <a:gd name="T37" fmla="*/ 16 h 17"/>
                  <a:gd name="T38" fmla="*/ 8 w 17"/>
                  <a:gd name="T39" fmla="*/ 16 h 17"/>
                  <a:gd name="T40" fmla="*/ 5 w 1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5" y="16"/>
                    </a:moveTo>
                    <a:lnTo>
                      <a:pt x="2" y="13"/>
                    </a:lnTo>
                    <a:lnTo>
                      <a:pt x="1" y="12"/>
                    </a:lnTo>
                    <a:lnTo>
                      <a:pt x="0" y="9"/>
                    </a:lnTo>
                    <a:lnTo>
                      <a:pt x="1" y="7"/>
                    </a:lnTo>
                    <a:lnTo>
                      <a:pt x="2" y="5"/>
                    </a:lnTo>
                    <a:lnTo>
                      <a:pt x="3" y="2"/>
                    </a:lnTo>
                    <a:lnTo>
                      <a:pt x="5" y="1"/>
                    </a:lnTo>
                    <a:lnTo>
                      <a:pt x="8" y="0"/>
                    </a:lnTo>
                    <a:lnTo>
                      <a:pt x="9" y="0"/>
                    </a:lnTo>
                    <a:lnTo>
                      <a:pt x="10" y="1"/>
                    </a:lnTo>
                    <a:lnTo>
                      <a:pt x="13" y="2"/>
                    </a:lnTo>
                    <a:lnTo>
                      <a:pt x="13" y="3"/>
                    </a:lnTo>
                    <a:lnTo>
                      <a:pt x="14" y="4"/>
                    </a:lnTo>
                    <a:lnTo>
                      <a:pt x="16" y="5"/>
                    </a:lnTo>
                    <a:lnTo>
                      <a:pt x="14" y="8"/>
                    </a:lnTo>
                    <a:lnTo>
                      <a:pt x="13" y="11"/>
                    </a:lnTo>
                    <a:lnTo>
                      <a:pt x="11" y="13"/>
                    </a:lnTo>
                    <a:lnTo>
                      <a:pt x="10" y="16"/>
                    </a:lnTo>
                    <a:lnTo>
                      <a:pt x="8" y="16"/>
                    </a:lnTo>
                    <a:lnTo>
                      <a:pt x="5"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63" name="Freeform 817">
                <a:extLst>
                  <a:ext uri="{FF2B5EF4-FFF2-40B4-BE49-F238E27FC236}">
                    <a16:creationId xmlns:a16="http://schemas.microsoft.com/office/drawing/2014/main" id="{460B0D25-14DA-DB96-E2DA-9D5F67161E70}"/>
                  </a:ext>
                </a:extLst>
              </p:cNvPr>
              <p:cNvSpPr>
                <a:spLocks/>
              </p:cNvSpPr>
              <p:nvPr/>
            </p:nvSpPr>
            <p:spPr bwMode="auto">
              <a:xfrm>
                <a:off x="2358" y="3155"/>
                <a:ext cx="16" cy="16"/>
              </a:xfrm>
              <a:custGeom>
                <a:avLst/>
                <a:gdLst>
                  <a:gd name="T0" fmla="*/ 13 w 17"/>
                  <a:gd name="T1" fmla="*/ 11 h 17"/>
                  <a:gd name="T2" fmla="*/ 14 w 17"/>
                  <a:gd name="T3" fmla="*/ 7 h 17"/>
                  <a:gd name="T4" fmla="*/ 16 w 17"/>
                  <a:gd name="T5" fmla="*/ 3 h 17"/>
                  <a:gd name="T6" fmla="*/ 14 w 17"/>
                  <a:gd name="T7" fmla="*/ 2 h 17"/>
                  <a:gd name="T8" fmla="*/ 13 w 17"/>
                  <a:gd name="T9" fmla="*/ 1 h 17"/>
                  <a:gd name="T10" fmla="*/ 13 w 17"/>
                  <a:gd name="T11" fmla="*/ 0 h 17"/>
                  <a:gd name="T12" fmla="*/ 10 w 17"/>
                  <a:gd name="T13" fmla="*/ 0 h 17"/>
                  <a:gd name="T14" fmla="*/ 8 w 17"/>
                  <a:gd name="T15" fmla="*/ 0 h 17"/>
                  <a:gd name="T16" fmla="*/ 5 w 17"/>
                  <a:gd name="T17" fmla="*/ 2 h 17"/>
                  <a:gd name="T18" fmla="*/ 2 w 17"/>
                  <a:gd name="T19" fmla="*/ 4 h 17"/>
                  <a:gd name="T20" fmla="*/ 1 w 17"/>
                  <a:gd name="T21" fmla="*/ 8 h 17"/>
                  <a:gd name="T22" fmla="*/ 0 w 17"/>
                  <a:gd name="T23" fmla="*/ 12 h 17"/>
                  <a:gd name="T24" fmla="*/ 1 w 17"/>
                  <a:gd name="T25" fmla="*/ 13 h 17"/>
                  <a:gd name="T26" fmla="*/ 2 w 17"/>
                  <a:gd name="T27" fmla="*/ 14 h 17"/>
                  <a:gd name="T28" fmla="*/ 2 w 17"/>
                  <a:gd name="T29" fmla="*/ 16 h 17"/>
                  <a:gd name="T30" fmla="*/ 5 w 17"/>
                  <a:gd name="T31" fmla="*/ 16 h 17"/>
                  <a:gd name="T32" fmla="*/ 8 w 17"/>
                  <a:gd name="T33" fmla="*/ 16 h 17"/>
                  <a:gd name="T34" fmla="*/ 10 w 17"/>
                  <a:gd name="T35" fmla="*/ 13 h 17"/>
                  <a:gd name="T36" fmla="*/ 1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3" y="11"/>
                    </a:moveTo>
                    <a:lnTo>
                      <a:pt x="14" y="7"/>
                    </a:lnTo>
                    <a:lnTo>
                      <a:pt x="16" y="3"/>
                    </a:lnTo>
                    <a:lnTo>
                      <a:pt x="14" y="2"/>
                    </a:lnTo>
                    <a:lnTo>
                      <a:pt x="13" y="1"/>
                    </a:lnTo>
                    <a:lnTo>
                      <a:pt x="13" y="0"/>
                    </a:lnTo>
                    <a:lnTo>
                      <a:pt x="10" y="0"/>
                    </a:lnTo>
                    <a:lnTo>
                      <a:pt x="8" y="0"/>
                    </a:lnTo>
                    <a:lnTo>
                      <a:pt x="5" y="2"/>
                    </a:lnTo>
                    <a:lnTo>
                      <a:pt x="2" y="4"/>
                    </a:lnTo>
                    <a:lnTo>
                      <a:pt x="1" y="8"/>
                    </a:lnTo>
                    <a:lnTo>
                      <a:pt x="0" y="12"/>
                    </a:lnTo>
                    <a:lnTo>
                      <a:pt x="1" y="13"/>
                    </a:lnTo>
                    <a:lnTo>
                      <a:pt x="2" y="14"/>
                    </a:lnTo>
                    <a:lnTo>
                      <a:pt x="2" y="16"/>
                    </a:lnTo>
                    <a:lnTo>
                      <a:pt x="5" y="16"/>
                    </a:lnTo>
                    <a:lnTo>
                      <a:pt x="8" y="16"/>
                    </a:lnTo>
                    <a:lnTo>
                      <a:pt x="10" y="13"/>
                    </a:lnTo>
                    <a:lnTo>
                      <a:pt x="1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64" name="Freeform 818">
                <a:extLst>
                  <a:ext uri="{FF2B5EF4-FFF2-40B4-BE49-F238E27FC236}">
                    <a16:creationId xmlns:a16="http://schemas.microsoft.com/office/drawing/2014/main" id="{35973B16-3962-F3AD-0B2D-A8FEDBE140D8}"/>
                  </a:ext>
                </a:extLst>
              </p:cNvPr>
              <p:cNvSpPr>
                <a:spLocks/>
              </p:cNvSpPr>
              <p:nvPr/>
            </p:nvSpPr>
            <p:spPr bwMode="auto">
              <a:xfrm>
                <a:off x="2360" y="3156"/>
                <a:ext cx="16" cy="16"/>
              </a:xfrm>
              <a:custGeom>
                <a:avLst/>
                <a:gdLst>
                  <a:gd name="T0" fmla="*/ 12 w 17"/>
                  <a:gd name="T1" fmla="*/ 11 h 17"/>
                  <a:gd name="T2" fmla="*/ 16 w 17"/>
                  <a:gd name="T3" fmla="*/ 6 h 17"/>
                  <a:gd name="T4" fmla="*/ 16 w 17"/>
                  <a:gd name="T5" fmla="*/ 4 h 17"/>
                  <a:gd name="T6" fmla="*/ 16 w 17"/>
                  <a:gd name="T7" fmla="*/ 2 h 17"/>
                  <a:gd name="T8" fmla="*/ 12 w 17"/>
                  <a:gd name="T9" fmla="*/ 0 h 17"/>
                  <a:gd name="T10" fmla="*/ 9 w 17"/>
                  <a:gd name="T11" fmla="*/ 0 h 17"/>
                  <a:gd name="T12" fmla="*/ 3 w 17"/>
                  <a:gd name="T13" fmla="*/ 6 h 17"/>
                  <a:gd name="T14" fmla="*/ 0 w 17"/>
                  <a:gd name="T15" fmla="*/ 6 h 17"/>
                  <a:gd name="T16" fmla="*/ 0 w 17"/>
                  <a:gd name="T17" fmla="*/ 11 h 17"/>
                  <a:gd name="T18" fmla="*/ 0 w 17"/>
                  <a:gd name="T19" fmla="*/ 13 h 17"/>
                  <a:gd name="T20" fmla="*/ 3 w 17"/>
                  <a:gd name="T21" fmla="*/ 16 h 17"/>
                  <a:gd name="T22" fmla="*/ 6 w 17"/>
                  <a:gd name="T23" fmla="*/ 16 h 17"/>
                  <a:gd name="T24" fmla="*/ 9 w 17"/>
                  <a:gd name="T25" fmla="*/ 16 h 17"/>
                  <a:gd name="T26" fmla="*/ 12 w 17"/>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12" y="11"/>
                    </a:moveTo>
                    <a:lnTo>
                      <a:pt x="16" y="6"/>
                    </a:lnTo>
                    <a:lnTo>
                      <a:pt x="16" y="4"/>
                    </a:lnTo>
                    <a:lnTo>
                      <a:pt x="16" y="2"/>
                    </a:lnTo>
                    <a:lnTo>
                      <a:pt x="12" y="0"/>
                    </a:lnTo>
                    <a:lnTo>
                      <a:pt x="9" y="0"/>
                    </a:lnTo>
                    <a:lnTo>
                      <a:pt x="3" y="6"/>
                    </a:lnTo>
                    <a:lnTo>
                      <a:pt x="0" y="6"/>
                    </a:lnTo>
                    <a:lnTo>
                      <a:pt x="0" y="11"/>
                    </a:lnTo>
                    <a:lnTo>
                      <a:pt x="0" y="13"/>
                    </a:lnTo>
                    <a:lnTo>
                      <a:pt x="3" y="16"/>
                    </a:lnTo>
                    <a:lnTo>
                      <a:pt x="6" y="16"/>
                    </a:lnTo>
                    <a:lnTo>
                      <a:pt x="9" y="16"/>
                    </a:lnTo>
                    <a:lnTo>
                      <a:pt x="12"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65" name="Freeform 819">
                <a:extLst>
                  <a:ext uri="{FF2B5EF4-FFF2-40B4-BE49-F238E27FC236}">
                    <a16:creationId xmlns:a16="http://schemas.microsoft.com/office/drawing/2014/main" id="{2A1A27A9-EDF4-12D6-BA1D-BAEE023C2DA1}"/>
                  </a:ext>
                </a:extLst>
              </p:cNvPr>
              <p:cNvSpPr>
                <a:spLocks/>
              </p:cNvSpPr>
              <p:nvPr/>
            </p:nvSpPr>
            <p:spPr bwMode="auto">
              <a:xfrm>
                <a:off x="2347" y="3158"/>
                <a:ext cx="16" cy="16"/>
              </a:xfrm>
              <a:custGeom>
                <a:avLst/>
                <a:gdLst>
                  <a:gd name="T0" fmla="*/ 4 w 17"/>
                  <a:gd name="T1" fmla="*/ 16 h 17"/>
                  <a:gd name="T2" fmla="*/ 1 w 17"/>
                  <a:gd name="T3" fmla="*/ 14 h 17"/>
                  <a:gd name="T4" fmla="*/ 0 w 17"/>
                  <a:gd name="T5" fmla="*/ 13 h 17"/>
                  <a:gd name="T6" fmla="*/ 0 w 17"/>
                  <a:gd name="T7" fmla="*/ 12 h 17"/>
                  <a:gd name="T8" fmla="*/ 0 w 17"/>
                  <a:gd name="T9" fmla="*/ 10 h 17"/>
                  <a:gd name="T10" fmla="*/ 0 w 17"/>
                  <a:gd name="T11" fmla="*/ 8 h 17"/>
                  <a:gd name="T12" fmla="*/ 1 w 17"/>
                  <a:gd name="T13" fmla="*/ 5 h 17"/>
                  <a:gd name="T14" fmla="*/ 3 w 17"/>
                  <a:gd name="T15" fmla="*/ 2 h 17"/>
                  <a:gd name="T16" fmla="*/ 4 w 17"/>
                  <a:gd name="T17" fmla="*/ 1 h 17"/>
                  <a:gd name="T18" fmla="*/ 8 w 17"/>
                  <a:gd name="T19" fmla="*/ 0 h 17"/>
                  <a:gd name="T20" fmla="*/ 9 w 17"/>
                  <a:gd name="T21" fmla="*/ 0 h 17"/>
                  <a:gd name="T22" fmla="*/ 13 w 17"/>
                  <a:gd name="T23" fmla="*/ 2 h 17"/>
                  <a:gd name="T24" fmla="*/ 14 w 17"/>
                  <a:gd name="T25" fmla="*/ 3 h 17"/>
                  <a:gd name="T26" fmla="*/ 16 w 17"/>
                  <a:gd name="T27" fmla="*/ 4 h 17"/>
                  <a:gd name="T28" fmla="*/ 16 w 17"/>
                  <a:gd name="T29" fmla="*/ 5 h 17"/>
                  <a:gd name="T30" fmla="*/ 16 w 17"/>
                  <a:gd name="T31" fmla="*/ 9 h 17"/>
                  <a:gd name="T32" fmla="*/ 13 w 17"/>
                  <a:gd name="T33" fmla="*/ 12 h 17"/>
                  <a:gd name="T34" fmla="*/ 12 w 17"/>
                  <a:gd name="T35" fmla="*/ 14 h 17"/>
                  <a:gd name="T36" fmla="*/ 9 w 17"/>
                  <a:gd name="T37" fmla="*/ 16 h 17"/>
                  <a:gd name="T38" fmla="*/ 7 w 17"/>
                  <a:gd name="T39" fmla="*/ 16 h 17"/>
                  <a:gd name="T40" fmla="*/ 6 w 17"/>
                  <a:gd name="T41" fmla="*/ 16 h 17"/>
                  <a:gd name="T42" fmla="*/ 4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4" y="16"/>
                    </a:moveTo>
                    <a:lnTo>
                      <a:pt x="1" y="14"/>
                    </a:lnTo>
                    <a:lnTo>
                      <a:pt x="0" y="13"/>
                    </a:lnTo>
                    <a:lnTo>
                      <a:pt x="0" y="12"/>
                    </a:lnTo>
                    <a:lnTo>
                      <a:pt x="0" y="10"/>
                    </a:lnTo>
                    <a:lnTo>
                      <a:pt x="0" y="8"/>
                    </a:lnTo>
                    <a:lnTo>
                      <a:pt x="1" y="5"/>
                    </a:lnTo>
                    <a:lnTo>
                      <a:pt x="3" y="2"/>
                    </a:lnTo>
                    <a:lnTo>
                      <a:pt x="4" y="1"/>
                    </a:lnTo>
                    <a:lnTo>
                      <a:pt x="8" y="0"/>
                    </a:lnTo>
                    <a:lnTo>
                      <a:pt x="9" y="0"/>
                    </a:lnTo>
                    <a:lnTo>
                      <a:pt x="13" y="2"/>
                    </a:lnTo>
                    <a:lnTo>
                      <a:pt x="14" y="3"/>
                    </a:lnTo>
                    <a:lnTo>
                      <a:pt x="16" y="4"/>
                    </a:lnTo>
                    <a:lnTo>
                      <a:pt x="16" y="5"/>
                    </a:lnTo>
                    <a:lnTo>
                      <a:pt x="16" y="9"/>
                    </a:lnTo>
                    <a:lnTo>
                      <a:pt x="13" y="12"/>
                    </a:lnTo>
                    <a:lnTo>
                      <a:pt x="12" y="14"/>
                    </a:lnTo>
                    <a:lnTo>
                      <a:pt x="9" y="16"/>
                    </a:lnTo>
                    <a:lnTo>
                      <a:pt x="7" y="16"/>
                    </a:lnTo>
                    <a:lnTo>
                      <a:pt x="6" y="16"/>
                    </a:lnTo>
                    <a:lnTo>
                      <a:pt x="4"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66" name="Freeform 820">
                <a:extLst>
                  <a:ext uri="{FF2B5EF4-FFF2-40B4-BE49-F238E27FC236}">
                    <a16:creationId xmlns:a16="http://schemas.microsoft.com/office/drawing/2014/main" id="{4E4298C3-640A-3C9C-B777-8E8967F569CF}"/>
                  </a:ext>
                </a:extLst>
              </p:cNvPr>
              <p:cNvSpPr>
                <a:spLocks/>
              </p:cNvSpPr>
              <p:nvPr/>
            </p:nvSpPr>
            <p:spPr bwMode="auto">
              <a:xfrm>
                <a:off x="2350" y="3158"/>
                <a:ext cx="16" cy="16"/>
              </a:xfrm>
              <a:custGeom>
                <a:avLst/>
                <a:gdLst>
                  <a:gd name="T0" fmla="*/ 12 w 17"/>
                  <a:gd name="T1" fmla="*/ 12 h 17"/>
                  <a:gd name="T2" fmla="*/ 16 w 17"/>
                  <a:gd name="T3" fmla="*/ 8 h 17"/>
                  <a:gd name="T4" fmla="*/ 16 w 17"/>
                  <a:gd name="T5" fmla="*/ 4 h 17"/>
                  <a:gd name="T6" fmla="*/ 16 w 17"/>
                  <a:gd name="T7" fmla="*/ 3 h 17"/>
                  <a:gd name="T8" fmla="*/ 14 w 17"/>
                  <a:gd name="T9" fmla="*/ 2 h 17"/>
                  <a:gd name="T10" fmla="*/ 12 w 17"/>
                  <a:gd name="T11" fmla="*/ 1 h 17"/>
                  <a:gd name="T12" fmla="*/ 11 w 17"/>
                  <a:gd name="T13" fmla="*/ 0 h 17"/>
                  <a:gd name="T14" fmla="*/ 8 w 17"/>
                  <a:gd name="T15" fmla="*/ 1 h 17"/>
                  <a:gd name="T16" fmla="*/ 4 w 17"/>
                  <a:gd name="T17" fmla="*/ 3 h 17"/>
                  <a:gd name="T18" fmla="*/ 1 w 17"/>
                  <a:gd name="T19" fmla="*/ 6 h 17"/>
                  <a:gd name="T20" fmla="*/ 0 w 17"/>
                  <a:gd name="T21" fmla="*/ 9 h 17"/>
                  <a:gd name="T22" fmla="*/ 0 w 17"/>
                  <a:gd name="T23" fmla="*/ 12 h 17"/>
                  <a:gd name="T24" fmla="*/ 0 w 17"/>
                  <a:gd name="T25" fmla="*/ 14 h 17"/>
                  <a:gd name="T26" fmla="*/ 0 w 17"/>
                  <a:gd name="T27" fmla="*/ 16 h 17"/>
                  <a:gd name="T28" fmla="*/ 1 w 17"/>
                  <a:gd name="T29" fmla="*/ 16 h 17"/>
                  <a:gd name="T30" fmla="*/ 4 w 17"/>
                  <a:gd name="T31" fmla="*/ 16 h 17"/>
                  <a:gd name="T32" fmla="*/ 8 w 17"/>
                  <a:gd name="T33" fmla="*/ 16 h 17"/>
                  <a:gd name="T34" fmla="*/ 11 w 17"/>
                  <a:gd name="T35" fmla="*/ 14 h 17"/>
                  <a:gd name="T36" fmla="*/ 12 w 17"/>
                  <a:gd name="T37" fmla="*/ 12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2" y="12"/>
                    </a:moveTo>
                    <a:lnTo>
                      <a:pt x="16" y="8"/>
                    </a:lnTo>
                    <a:lnTo>
                      <a:pt x="16" y="4"/>
                    </a:lnTo>
                    <a:lnTo>
                      <a:pt x="16" y="3"/>
                    </a:lnTo>
                    <a:lnTo>
                      <a:pt x="14" y="2"/>
                    </a:lnTo>
                    <a:lnTo>
                      <a:pt x="12" y="1"/>
                    </a:lnTo>
                    <a:lnTo>
                      <a:pt x="11" y="0"/>
                    </a:lnTo>
                    <a:lnTo>
                      <a:pt x="8" y="1"/>
                    </a:lnTo>
                    <a:lnTo>
                      <a:pt x="4" y="3"/>
                    </a:lnTo>
                    <a:lnTo>
                      <a:pt x="1" y="6"/>
                    </a:lnTo>
                    <a:lnTo>
                      <a:pt x="0" y="9"/>
                    </a:lnTo>
                    <a:lnTo>
                      <a:pt x="0" y="12"/>
                    </a:lnTo>
                    <a:lnTo>
                      <a:pt x="0" y="14"/>
                    </a:lnTo>
                    <a:lnTo>
                      <a:pt x="0" y="16"/>
                    </a:lnTo>
                    <a:lnTo>
                      <a:pt x="1" y="16"/>
                    </a:lnTo>
                    <a:lnTo>
                      <a:pt x="4" y="16"/>
                    </a:lnTo>
                    <a:lnTo>
                      <a:pt x="8" y="16"/>
                    </a:lnTo>
                    <a:lnTo>
                      <a:pt x="11" y="14"/>
                    </a:lnTo>
                    <a:lnTo>
                      <a:pt x="12" y="12"/>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67" name="Freeform 821">
                <a:extLst>
                  <a:ext uri="{FF2B5EF4-FFF2-40B4-BE49-F238E27FC236}">
                    <a16:creationId xmlns:a16="http://schemas.microsoft.com/office/drawing/2014/main" id="{78F07CBF-4760-57E7-EA41-EF936DAF8233}"/>
                  </a:ext>
                </a:extLst>
              </p:cNvPr>
              <p:cNvSpPr>
                <a:spLocks/>
              </p:cNvSpPr>
              <p:nvPr/>
            </p:nvSpPr>
            <p:spPr bwMode="auto">
              <a:xfrm>
                <a:off x="2351" y="3161"/>
                <a:ext cx="16" cy="16"/>
              </a:xfrm>
              <a:custGeom>
                <a:avLst/>
                <a:gdLst>
                  <a:gd name="T0" fmla="*/ 16 w 17"/>
                  <a:gd name="T1" fmla="*/ 10 h 17"/>
                  <a:gd name="T2" fmla="*/ 16 w 17"/>
                  <a:gd name="T3" fmla="*/ 8 h 17"/>
                  <a:gd name="T4" fmla="*/ 16 w 17"/>
                  <a:gd name="T5" fmla="*/ 5 h 17"/>
                  <a:gd name="T6" fmla="*/ 16 w 17"/>
                  <a:gd name="T7" fmla="*/ 2 h 17"/>
                  <a:gd name="T8" fmla="*/ 16 w 17"/>
                  <a:gd name="T9" fmla="*/ 0 h 17"/>
                  <a:gd name="T10" fmla="*/ 12 w 17"/>
                  <a:gd name="T11" fmla="*/ 0 h 17"/>
                  <a:gd name="T12" fmla="*/ 9 w 17"/>
                  <a:gd name="T13" fmla="*/ 0 h 17"/>
                  <a:gd name="T14" fmla="*/ 3 w 17"/>
                  <a:gd name="T15" fmla="*/ 8 h 17"/>
                  <a:gd name="T16" fmla="*/ 0 w 17"/>
                  <a:gd name="T17" fmla="*/ 8 h 17"/>
                  <a:gd name="T18" fmla="*/ 0 w 17"/>
                  <a:gd name="T19" fmla="*/ 13 h 17"/>
                  <a:gd name="T20" fmla="*/ 0 w 17"/>
                  <a:gd name="T21" fmla="*/ 16 h 17"/>
                  <a:gd name="T22" fmla="*/ 3 w 17"/>
                  <a:gd name="T23" fmla="*/ 16 h 17"/>
                  <a:gd name="T24" fmla="*/ 6 w 17"/>
                  <a:gd name="T25" fmla="*/ 16 h 17"/>
                  <a:gd name="T26" fmla="*/ 9 w 17"/>
                  <a:gd name="T27" fmla="*/ 16 h 17"/>
                  <a:gd name="T28" fmla="*/ 16 w 17"/>
                  <a:gd name="T29" fmla="*/ 1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16" y="10"/>
                    </a:moveTo>
                    <a:lnTo>
                      <a:pt x="16" y="8"/>
                    </a:lnTo>
                    <a:lnTo>
                      <a:pt x="16" y="5"/>
                    </a:lnTo>
                    <a:lnTo>
                      <a:pt x="16" y="2"/>
                    </a:lnTo>
                    <a:lnTo>
                      <a:pt x="16" y="0"/>
                    </a:lnTo>
                    <a:lnTo>
                      <a:pt x="12" y="0"/>
                    </a:lnTo>
                    <a:lnTo>
                      <a:pt x="9" y="0"/>
                    </a:lnTo>
                    <a:lnTo>
                      <a:pt x="3" y="8"/>
                    </a:lnTo>
                    <a:lnTo>
                      <a:pt x="0" y="8"/>
                    </a:lnTo>
                    <a:lnTo>
                      <a:pt x="0" y="13"/>
                    </a:lnTo>
                    <a:lnTo>
                      <a:pt x="0" y="16"/>
                    </a:lnTo>
                    <a:lnTo>
                      <a:pt x="3" y="16"/>
                    </a:lnTo>
                    <a:lnTo>
                      <a:pt x="6" y="16"/>
                    </a:lnTo>
                    <a:lnTo>
                      <a:pt x="9" y="16"/>
                    </a:lnTo>
                    <a:lnTo>
                      <a:pt x="16"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68" name="Freeform 822">
                <a:extLst>
                  <a:ext uri="{FF2B5EF4-FFF2-40B4-BE49-F238E27FC236}">
                    <a16:creationId xmlns:a16="http://schemas.microsoft.com/office/drawing/2014/main" id="{408DBBD6-7E9D-8B3C-F629-FBBD9798179E}"/>
                  </a:ext>
                </a:extLst>
              </p:cNvPr>
              <p:cNvSpPr>
                <a:spLocks/>
              </p:cNvSpPr>
              <p:nvPr/>
            </p:nvSpPr>
            <p:spPr bwMode="auto">
              <a:xfrm>
                <a:off x="2299" y="3192"/>
                <a:ext cx="15" cy="16"/>
              </a:xfrm>
              <a:custGeom>
                <a:avLst/>
                <a:gdLst>
                  <a:gd name="T0" fmla="*/ 8 w 17"/>
                  <a:gd name="T1" fmla="*/ 16 h 17"/>
                  <a:gd name="T2" fmla="*/ 2 w 17"/>
                  <a:gd name="T3" fmla="*/ 13 h 17"/>
                  <a:gd name="T4" fmla="*/ 0 w 17"/>
                  <a:gd name="T5" fmla="*/ 10 h 17"/>
                  <a:gd name="T6" fmla="*/ 2 w 17"/>
                  <a:gd name="T7" fmla="*/ 5 h 17"/>
                  <a:gd name="T8" fmla="*/ 5 w 17"/>
                  <a:gd name="T9" fmla="*/ 2 h 17"/>
                  <a:gd name="T10" fmla="*/ 8 w 17"/>
                  <a:gd name="T11" fmla="*/ 0 h 17"/>
                  <a:gd name="T12" fmla="*/ 10 w 17"/>
                  <a:gd name="T13" fmla="*/ 0 h 17"/>
                  <a:gd name="T14" fmla="*/ 16 w 17"/>
                  <a:gd name="T15" fmla="*/ 2 h 17"/>
                  <a:gd name="T16" fmla="*/ 16 w 17"/>
                  <a:gd name="T17" fmla="*/ 5 h 17"/>
                  <a:gd name="T18" fmla="*/ 16 w 17"/>
                  <a:gd name="T19" fmla="*/ 10 h 17"/>
                  <a:gd name="T20" fmla="*/ 13 w 17"/>
                  <a:gd name="T21" fmla="*/ 13 h 17"/>
                  <a:gd name="T22" fmla="*/ 10 w 17"/>
                  <a:gd name="T23" fmla="*/ 16 h 17"/>
                  <a:gd name="T24" fmla="*/ 8 w 17"/>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8" y="16"/>
                    </a:moveTo>
                    <a:lnTo>
                      <a:pt x="2" y="13"/>
                    </a:lnTo>
                    <a:lnTo>
                      <a:pt x="0" y="10"/>
                    </a:lnTo>
                    <a:lnTo>
                      <a:pt x="2" y="5"/>
                    </a:lnTo>
                    <a:lnTo>
                      <a:pt x="5" y="2"/>
                    </a:lnTo>
                    <a:lnTo>
                      <a:pt x="8" y="0"/>
                    </a:lnTo>
                    <a:lnTo>
                      <a:pt x="10" y="0"/>
                    </a:lnTo>
                    <a:lnTo>
                      <a:pt x="16" y="2"/>
                    </a:lnTo>
                    <a:lnTo>
                      <a:pt x="16" y="5"/>
                    </a:lnTo>
                    <a:lnTo>
                      <a:pt x="16" y="10"/>
                    </a:lnTo>
                    <a:lnTo>
                      <a:pt x="13" y="13"/>
                    </a:lnTo>
                    <a:lnTo>
                      <a:pt x="10" y="16"/>
                    </a:lnTo>
                    <a:lnTo>
                      <a:pt x="8"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69" name="Freeform 823">
                <a:extLst>
                  <a:ext uri="{FF2B5EF4-FFF2-40B4-BE49-F238E27FC236}">
                    <a16:creationId xmlns:a16="http://schemas.microsoft.com/office/drawing/2014/main" id="{042C2E1E-122B-3D84-2C71-469077BD80DC}"/>
                  </a:ext>
                </a:extLst>
              </p:cNvPr>
              <p:cNvSpPr>
                <a:spLocks/>
              </p:cNvSpPr>
              <p:nvPr/>
            </p:nvSpPr>
            <p:spPr bwMode="auto">
              <a:xfrm>
                <a:off x="2301" y="3192"/>
                <a:ext cx="15" cy="16"/>
              </a:xfrm>
              <a:custGeom>
                <a:avLst/>
                <a:gdLst>
                  <a:gd name="T0" fmla="*/ 16 w 17"/>
                  <a:gd name="T1" fmla="*/ 10 h 17"/>
                  <a:gd name="T2" fmla="*/ 16 w 17"/>
                  <a:gd name="T3" fmla="*/ 5 h 17"/>
                  <a:gd name="T4" fmla="*/ 16 w 17"/>
                  <a:gd name="T5" fmla="*/ 2 h 17"/>
                  <a:gd name="T6" fmla="*/ 12 w 17"/>
                  <a:gd name="T7" fmla="*/ 0 h 17"/>
                  <a:gd name="T8" fmla="*/ 8 w 17"/>
                  <a:gd name="T9" fmla="*/ 2 h 17"/>
                  <a:gd name="T10" fmla="*/ 4 w 17"/>
                  <a:gd name="T11" fmla="*/ 8 h 17"/>
                  <a:gd name="T12" fmla="*/ 0 w 17"/>
                  <a:gd name="T13" fmla="*/ 13 h 17"/>
                  <a:gd name="T14" fmla="*/ 0 w 17"/>
                  <a:gd name="T15" fmla="*/ 16 h 17"/>
                  <a:gd name="T16" fmla="*/ 4 w 17"/>
                  <a:gd name="T17" fmla="*/ 16 h 17"/>
                  <a:gd name="T18" fmla="*/ 8 w 17"/>
                  <a:gd name="T19" fmla="*/ 16 h 17"/>
                  <a:gd name="T20" fmla="*/ 16 w 17"/>
                  <a:gd name="T21" fmla="*/ 1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16" y="10"/>
                    </a:moveTo>
                    <a:lnTo>
                      <a:pt x="16" y="5"/>
                    </a:lnTo>
                    <a:lnTo>
                      <a:pt x="16" y="2"/>
                    </a:lnTo>
                    <a:lnTo>
                      <a:pt x="12" y="0"/>
                    </a:lnTo>
                    <a:lnTo>
                      <a:pt x="8" y="2"/>
                    </a:lnTo>
                    <a:lnTo>
                      <a:pt x="4" y="8"/>
                    </a:lnTo>
                    <a:lnTo>
                      <a:pt x="0" y="13"/>
                    </a:lnTo>
                    <a:lnTo>
                      <a:pt x="0" y="16"/>
                    </a:lnTo>
                    <a:lnTo>
                      <a:pt x="4" y="16"/>
                    </a:lnTo>
                    <a:lnTo>
                      <a:pt x="8" y="16"/>
                    </a:lnTo>
                    <a:lnTo>
                      <a:pt x="16" y="1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70" name="Line 824">
                <a:extLst>
                  <a:ext uri="{FF2B5EF4-FFF2-40B4-BE49-F238E27FC236}">
                    <a16:creationId xmlns:a16="http://schemas.microsoft.com/office/drawing/2014/main" id="{46060682-233C-D022-B768-4B55194AED69}"/>
                  </a:ext>
                </a:extLst>
              </p:cNvPr>
              <p:cNvSpPr>
                <a:spLocks noChangeShapeType="1"/>
              </p:cNvSpPr>
              <p:nvPr/>
            </p:nvSpPr>
            <p:spPr bwMode="auto">
              <a:xfrm flipV="1">
                <a:off x="2336" y="3210"/>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971" name="Freeform 825">
                <a:extLst>
                  <a:ext uri="{FF2B5EF4-FFF2-40B4-BE49-F238E27FC236}">
                    <a16:creationId xmlns:a16="http://schemas.microsoft.com/office/drawing/2014/main" id="{893ECA85-BD44-22F1-6C44-1373E8FDBCCE}"/>
                  </a:ext>
                </a:extLst>
              </p:cNvPr>
              <p:cNvSpPr>
                <a:spLocks/>
              </p:cNvSpPr>
              <p:nvPr/>
            </p:nvSpPr>
            <p:spPr bwMode="auto">
              <a:xfrm>
                <a:off x="2318" y="3213"/>
                <a:ext cx="16" cy="16"/>
              </a:xfrm>
              <a:custGeom>
                <a:avLst/>
                <a:gdLst>
                  <a:gd name="T0" fmla="*/ 5 w 17"/>
                  <a:gd name="T1" fmla="*/ 16 h 17"/>
                  <a:gd name="T2" fmla="*/ 2 w 17"/>
                  <a:gd name="T3" fmla="*/ 13 h 17"/>
                  <a:gd name="T4" fmla="*/ 1 w 17"/>
                  <a:gd name="T5" fmla="*/ 12 h 17"/>
                  <a:gd name="T6" fmla="*/ 1 w 17"/>
                  <a:gd name="T7" fmla="*/ 11 h 17"/>
                  <a:gd name="T8" fmla="*/ 0 w 17"/>
                  <a:gd name="T9" fmla="*/ 10 h 17"/>
                  <a:gd name="T10" fmla="*/ 1 w 17"/>
                  <a:gd name="T11" fmla="*/ 8 h 17"/>
                  <a:gd name="T12" fmla="*/ 2 w 17"/>
                  <a:gd name="T13" fmla="*/ 5 h 17"/>
                  <a:gd name="T14" fmla="*/ 4 w 17"/>
                  <a:gd name="T15" fmla="*/ 2 h 17"/>
                  <a:gd name="T16" fmla="*/ 6 w 17"/>
                  <a:gd name="T17" fmla="*/ 1 h 17"/>
                  <a:gd name="T18" fmla="*/ 8 w 17"/>
                  <a:gd name="T19" fmla="*/ 0 h 17"/>
                  <a:gd name="T20" fmla="*/ 10 w 17"/>
                  <a:gd name="T21" fmla="*/ 0 h 17"/>
                  <a:gd name="T22" fmla="*/ 11 w 17"/>
                  <a:gd name="T23" fmla="*/ 1 h 17"/>
                  <a:gd name="T24" fmla="*/ 14 w 17"/>
                  <a:gd name="T25" fmla="*/ 2 h 17"/>
                  <a:gd name="T26" fmla="*/ 14 w 17"/>
                  <a:gd name="T27" fmla="*/ 3 h 17"/>
                  <a:gd name="T28" fmla="*/ 14 w 17"/>
                  <a:gd name="T29" fmla="*/ 4 h 17"/>
                  <a:gd name="T30" fmla="*/ 16 w 17"/>
                  <a:gd name="T31" fmla="*/ 6 h 17"/>
                  <a:gd name="T32" fmla="*/ 14 w 17"/>
                  <a:gd name="T33" fmla="*/ 8 h 17"/>
                  <a:gd name="T34" fmla="*/ 14 w 17"/>
                  <a:gd name="T35" fmla="*/ 11 h 17"/>
                  <a:gd name="T36" fmla="*/ 12 w 17"/>
                  <a:gd name="T37" fmla="*/ 13 h 17"/>
                  <a:gd name="T38" fmla="*/ 10 w 17"/>
                  <a:gd name="T39" fmla="*/ 16 h 17"/>
                  <a:gd name="T40" fmla="*/ 8 w 17"/>
                  <a:gd name="T41" fmla="*/ 16 h 17"/>
                  <a:gd name="T42" fmla="*/ 6 w 17"/>
                  <a:gd name="T43" fmla="*/ 16 h 17"/>
                  <a:gd name="T44" fmla="*/ 5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5" y="16"/>
                    </a:moveTo>
                    <a:lnTo>
                      <a:pt x="2" y="13"/>
                    </a:lnTo>
                    <a:lnTo>
                      <a:pt x="1" y="12"/>
                    </a:lnTo>
                    <a:lnTo>
                      <a:pt x="1" y="11"/>
                    </a:lnTo>
                    <a:lnTo>
                      <a:pt x="0" y="10"/>
                    </a:lnTo>
                    <a:lnTo>
                      <a:pt x="1" y="8"/>
                    </a:lnTo>
                    <a:lnTo>
                      <a:pt x="2" y="5"/>
                    </a:lnTo>
                    <a:lnTo>
                      <a:pt x="4" y="2"/>
                    </a:lnTo>
                    <a:lnTo>
                      <a:pt x="6" y="1"/>
                    </a:lnTo>
                    <a:lnTo>
                      <a:pt x="8" y="0"/>
                    </a:lnTo>
                    <a:lnTo>
                      <a:pt x="10" y="0"/>
                    </a:lnTo>
                    <a:lnTo>
                      <a:pt x="11" y="1"/>
                    </a:lnTo>
                    <a:lnTo>
                      <a:pt x="14" y="2"/>
                    </a:lnTo>
                    <a:lnTo>
                      <a:pt x="14" y="3"/>
                    </a:lnTo>
                    <a:lnTo>
                      <a:pt x="14" y="4"/>
                    </a:lnTo>
                    <a:lnTo>
                      <a:pt x="16" y="6"/>
                    </a:lnTo>
                    <a:lnTo>
                      <a:pt x="14" y="8"/>
                    </a:lnTo>
                    <a:lnTo>
                      <a:pt x="14" y="11"/>
                    </a:lnTo>
                    <a:lnTo>
                      <a:pt x="12" y="13"/>
                    </a:lnTo>
                    <a:lnTo>
                      <a:pt x="10" y="16"/>
                    </a:lnTo>
                    <a:lnTo>
                      <a:pt x="8" y="16"/>
                    </a:lnTo>
                    <a:lnTo>
                      <a:pt x="6" y="16"/>
                    </a:lnTo>
                    <a:lnTo>
                      <a:pt x="5"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72" name="Freeform 826">
                <a:extLst>
                  <a:ext uri="{FF2B5EF4-FFF2-40B4-BE49-F238E27FC236}">
                    <a16:creationId xmlns:a16="http://schemas.microsoft.com/office/drawing/2014/main" id="{B5A4D50E-3F10-2B02-26EC-15DF6D424B93}"/>
                  </a:ext>
                </a:extLst>
              </p:cNvPr>
              <p:cNvSpPr>
                <a:spLocks/>
              </p:cNvSpPr>
              <p:nvPr/>
            </p:nvSpPr>
            <p:spPr bwMode="auto">
              <a:xfrm>
                <a:off x="2322" y="3215"/>
                <a:ext cx="15" cy="16"/>
              </a:xfrm>
              <a:custGeom>
                <a:avLst/>
                <a:gdLst>
                  <a:gd name="T0" fmla="*/ 14 w 17"/>
                  <a:gd name="T1" fmla="*/ 11 h 17"/>
                  <a:gd name="T2" fmla="*/ 14 w 17"/>
                  <a:gd name="T3" fmla="*/ 7 h 17"/>
                  <a:gd name="T4" fmla="*/ 16 w 17"/>
                  <a:gd name="T5" fmla="*/ 4 h 17"/>
                  <a:gd name="T6" fmla="*/ 14 w 17"/>
                  <a:gd name="T7" fmla="*/ 2 h 17"/>
                  <a:gd name="T8" fmla="*/ 14 w 17"/>
                  <a:gd name="T9" fmla="*/ 1 h 17"/>
                  <a:gd name="T10" fmla="*/ 14 w 17"/>
                  <a:gd name="T11" fmla="*/ 0 h 17"/>
                  <a:gd name="T12" fmla="*/ 11 w 17"/>
                  <a:gd name="T13" fmla="*/ 0 h 17"/>
                  <a:gd name="T14" fmla="*/ 8 w 17"/>
                  <a:gd name="T15" fmla="*/ 1 h 17"/>
                  <a:gd name="T16" fmla="*/ 4 w 17"/>
                  <a:gd name="T17" fmla="*/ 3 h 17"/>
                  <a:gd name="T18" fmla="*/ 3 w 17"/>
                  <a:gd name="T19" fmla="*/ 6 h 17"/>
                  <a:gd name="T20" fmla="*/ 0 w 17"/>
                  <a:gd name="T21" fmla="*/ 8 h 17"/>
                  <a:gd name="T22" fmla="*/ 0 w 17"/>
                  <a:gd name="T23" fmla="*/ 11 h 17"/>
                  <a:gd name="T24" fmla="*/ 0 w 17"/>
                  <a:gd name="T25" fmla="*/ 14 h 17"/>
                  <a:gd name="T26" fmla="*/ 1 w 17"/>
                  <a:gd name="T27" fmla="*/ 16 h 17"/>
                  <a:gd name="T28" fmla="*/ 3 w 17"/>
                  <a:gd name="T29" fmla="*/ 16 h 17"/>
                  <a:gd name="T30" fmla="*/ 4 w 17"/>
                  <a:gd name="T31" fmla="*/ 16 h 17"/>
                  <a:gd name="T32" fmla="*/ 8 w 17"/>
                  <a:gd name="T33" fmla="*/ 16 h 17"/>
                  <a:gd name="T34" fmla="*/ 11 w 17"/>
                  <a:gd name="T35" fmla="*/ 13 h 17"/>
                  <a:gd name="T36" fmla="*/ 14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4" y="11"/>
                    </a:moveTo>
                    <a:lnTo>
                      <a:pt x="14" y="7"/>
                    </a:lnTo>
                    <a:lnTo>
                      <a:pt x="16" y="4"/>
                    </a:lnTo>
                    <a:lnTo>
                      <a:pt x="14" y="2"/>
                    </a:lnTo>
                    <a:lnTo>
                      <a:pt x="14" y="1"/>
                    </a:lnTo>
                    <a:lnTo>
                      <a:pt x="14" y="0"/>
                    </a:lnTo>
                    <a:lnTo>
                      <a:pt x="11" y="0"/>
                    </a:lnTo>
                    <a:lnTo>
                      <a:pt x="8" y="1"/>
                    </a:lnTo>
                    <a:lnTo>
                      <a:pt x="4" y="3"/>
                    </a:lnTo>
                    <a:lnTo>
                      <a:pt x="3" y="6"/>
                    </a:lnTo>
                    <a:lnTo>
                      <a:pt x="0" y="8"/>
                    </a:lnTo>
                    <a:lnTo>
                      <a:pt x="0" y="11"/>
                    </a:lnTo>
                    <a:lnTo>
                      <a:pt x="0" y="14"/>
                    </a:lnTo>
                    <a:lnTo>
                      <a:pt x="1" y="16"/>
                    </a:lnTo>
                    <a:lnTo>
                      <a:pt x="3" y="16"/>
                    </a:lnTo>
                    <a:lnTo>
                      <a:pt x="4" y="16"/>
                    </a:lnTo>
                    <a:lnTo>
                      <a:pt x="8" y="16"/>
                    </a:lnTo>
                    <a:lnTo>
                      <a:pt x="11" y="13"/>
                    </a:lnTo>
                    <a:lnTo>
                      <a:pt x="14"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73" name="Freeform 827">
                <a:extLst>
                  <a:ext uri="{FF2B5EF4-FFF2-40B4-BE49-F238E27FC236}">
                    <a16:creationId xmlns:a16="http://schemas.microsoft.com/office/drawing/2014/main" id="{17D81A19-4355-12DF-8736-C68FEE5F93A2}"/>
                  </a:ext>
                </a:extLst>
              </p:cNvPr>
              <p:cNvSpPr>
                <a:spLocks/>
              </p:cNvSpPr>
              <p:nvPr/>
            </p:nvSpPr>
            <p:spPr bwMode="auto">
              <a:xfrm>
                <a:off x="2323" y="3217"/>
                <a:ext cx="15" cy="17"/>
              </a:xfrm>
              <a:custGeom>
                <a:avLst/>
                <a:gdLst>
                  <a:gd name="T0" fmla="*/ 13 w 17"/>
                  <a:gd name="T1" fmla="*/ 11 h 17"/>
                  <a:gd name="T2" fmla="*/ 13 w 17"/>
                  <a:gd name="T3" fmla="*/ 6 h 17"/>
                  <a:gd name="T4" fmla="*/ 16 w 17"/>
                  <a:gd name="T5" fmla="*/ 6 h 17"/>
                  <a:gd name="T6" fmla="*/ 13 w 17"/>
                  <a:gd name="T7" fmla="*/ 2 h 17"/>
                  <a:gd name="T8" fmla="*/ 13 w 17"/>
                  <a:gd name="T9" fmla="*/ 0 h 17"/>
                  <a:gd name="T10" fmla="*/ 10 w 17"/>
                  <a:gd name="T11" fmla="*/ 0 h 17"/>
                  <a:gd name="T12" fmla="*/ 8 w 17"/>
                  <a:gd name="T13" fmla="*/ 2 h 17"/>
                  <a:gd name="T14" fmla="*/ 2 w 17"/>
                  <a:gd name="T15" fmla="*/ 6 h 17"/>
                  <a:gd name="T16" fmla="*/ 0 w 17"/>
                  <a:gd name="T17" fmla="*/ 9 h 17"/>
                  <a:gd name="T18" fmla="*/ 0 w 17"/>
                  <a:gd name="T19" fmla="*/ 11 h 17"/>
                  <a:gd name="T20" fmla="*/ 0 w 17"/>
                  <a:gd name="T21" fmla="*/ 13 h 17"/>
                  <a:gd name="T22" fmla="*/ 2 w 17"/>
                  <a:gd name="T23" fmla="*/ 16 h 17"/>
                  <a:gd name="T24" fmla="*/ 5 w 17"/>
                  <a:gd name="T25" fmla="*/ 16 h 17"/>
                  <a:gd name="T26" fmla="*/ 8 w 17"/>
                  <a:gd name="T27" fmla="*/ 13 h 17"/>
                  <a:gd name="T28" fmla="*/ 13 w 17"/>
                  <a:gd name="T29" fmla="*/ 1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13" y="11"/>
                    </a:moveTo>
                    <a:lnTo>
                      <a:pt x="13" y="6"/>
                    </a:lnTo>
                    <a:lnTo>
                      <a:pt x="16" y="6"/>
                    </a:lnTo>
                    <a:lnTo>
                      <a:pt x="13" y="2"/>
                    </a:lnTo>
                    <a:lnTo>
                      <a:pt x="13" y="0"/>
                    </a:lnTo>
                    <a:lnTo>
                      <a:pt x="10" y="0"/>
                    </a:lnTo>
                    <a:lnTo>
                      <a:pt x="8" y="2"/>
                    </a:lnTo>
                    <a:lnTo>
                      <a:pt x="2" y="6"/>
                    </a:lnTo>
                    <a:lnTo>
                      <a:pt x="0" y="9"/>
                    </a:lnTo>
                    <a:lnTo>
                      <a:pt x="0" y="11"/>
                    </a:lnTo>
                    <a:lnTo>
                      <a:pt x="0" y="13"/>
                    </a:lnTo>
                    <a:lnTo>
                      <a:pt x="2" y="16"/>
                    </a:lnTo>
                    <a:lnTo>
                      <a:pt x="5" y="16"/>
                    </a:lnTo>
                    <a:lnTo>
                      <a:pt x="8" y="13"/>
                    </a:lnTo>
                    <a:lnTo>
                      <a:pt x="1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74" name="Freeform 828">
                <a:extLst>
                  <a:ext uri="{FF2B5EF4-FFF2-40B4-BE49-F238E27FC236}">
                    <a16:creationId xmlns:a16="http://schemas.microsoft.com/office/drawing/2014/main" id="{7FCEFE30-6F01-5148-E3F3-9558ADD918DD}"/>
                  </a:ext>
                </a:extLst>
              </p:cNvPr>
              <p:cNvSpPr>
                <a:spLocks/>
              </p:cNvSpPr>
              <p:nvPr/>
            </p:nvSpPr>
            <p:spPr bwMode="auto">
              <a:xfrm>
                <a:off x="2311" y="3217"/>
                <a:ext cx="15" cy="17"/>
              </a:xfrm>
              <a:custGeom>
                <a:avLst/>
                <a:gdLst>
                  <a:gd name="T0" fmla="*/ 4 w 17"/>
                  <a:gd name="T1" fmla="*/ 14 h 17"/>
                  <a:gd name="T2" fmla="*/ 1 w 17"/>
                  <a:gd name="T3" fmla="*/ 13 h 17"/>
                  <a:gd name="T4" fmla="*/ 1 w 17"/>
                  <a:gd name="T5" fmla="*/ 12 h 17"/>
                  <a:gd name="T6" fmla="*/ 0 w 17"/>
                  <a:gd name="T7" fmla="*/ 11 h 17"/>
                  <a:gd name="T8" fmla="*/ 0 w 17"/>
                  <a:gd name="T9" fmla="*/ 10 h 17"/>
                  <a:gd name="T10" fmla="*/ 0 w 17"/>
                  <a:gd name="T11" fmla="*/ 8 h 17"/>
                  <a:gd name="T12" fmla="*/ 1 w 17"/>
                  <a:gd name="T13" fmla="*/ 4 h 17"/>
                  <a:gd name="T14" fmla="*/ 3 w 17"/>
                  <a:gd name="T15" fmla="*/ 2 h 17"/>
                  <a:gd name="T16" fmla="*/ 6 w 17"/>
                  <a:gd name="T17" fmla="*/ 1 h 17"/>
                  <a:gd name="T18" fmla="*/ 8 w 17"/>
                  <a:gd name="T19" fmla="*/ 0 h 17"/>
                  <a:gd name="T20" fmla="*/ 9 w 17"/>
                  <a:gd name="T21" fmla="*/ 0 h 17"/>
                  <a:gd name="T22" fmla="*/ 9 w 17"/>
                  <a:gd name="T23" fmla="*/ 1 h 17"/>
                  <a:gd name="T24" fmla="*/ 13 w 17"/>
                  <a:gd name="T25" fmla="*/ 2 h 17"/>
                  <a:gd name="T26" fmla="*/ 14 w 17"/>
                  <a:gd name="T27" fmla="*/ 3 h 17"/>
                  <a:gd name="T28" fmla="*/ 16 w 17"/>
                  <a:gd name="T29" fmla="*/ 4 h 17"/>
                  <a:gd name="T30" fmla="*/ 16 w 17"/>
                  <a:gd name="T31" fmla="*/ 5 h 17"/>
                  <a:gd name="T32" fmla="*/ 16 w 17"/>
                  <a:gd name="T33" fmla="*/ 8 h 17"/>
                  <a:gd name="T34" fmla="*/ 13 w 17"/>
                  <a:gd name="T35" fmla="*/ 11 h 17"/>
                  <a:gd name="T36" fmla="*/ 12 w 17"/>
                  <a:gd name="T37" fmla="*/ 13 h 17"/>
                  <a:gd name="T38" fmla="*/ 9 w 17"/>
                  <a:gd name="T39" fmla="*/ 14 h 17"/>
                  <a:gd name="T40" fmla="*/ 7 w 17"/>
                  <a:gd name="T41" fmla="*/ 16 h 17"/>
                  <a:gd name="T42" fmla="*/ 6 w 17"/>
                  <a:gd name="T43" fmla="*/ 16 h 17"/>
                  <a:gd name="T44" fmla="*/ 4 w 17"/>
                  <a:gd name="T45" fmla="*/ 14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4" y="14"/>
                    </a:moveTo>
                    <a:lnTo>
                      <a:pt x="1" y="13"/>
                    </a:lnTo>
                    <a:lnTo>
                      <a:pt x="1" y="12"/>
                    </a:lnTo>
                    <a:lnTo>
                      <a:pt x="0" y="11"/>
                    </a:lnTo>
                    <a:lnTo>
                      <a:pt x="0" y="10"/>
                    </a:lnTo>
                    <a:lnTo>
                      <a:pt x="0" y="8"/>
                    </a:lnTo>
                    <a:lnTo>
                      <a:pt x="1" y="4"/>
                    </a:lnTo>
                    <a:lnTo>
                      <a:pt x="3" y="2"/>
                    </a:lnTo>
                    <a:lnTo>
                      <a:pt x="6" y="1"/>
                    </a:lnTo>
                    <a:lnTo>
                      <a:pt x="8" y="0"/>
                    </a:lnTo>
                    <a:lnTo>
                      <a:pt x="9" y="0"/>
                    </a:lnTo>
                    <a:lnTo>
                      <a:pt x="9" y="1"/>
                    </a:lnTo>
                    <a:lnTo>
                      <a:pt x="13" y="2"/>
                    </a:lnTo>
                    <a:lnTo>
                      <a:pt x="14" y="3"/>
                    </a:lnTo>
                    <a:lnTo>
                      <a:pt x="16" y="4"/>
                    </a:lnTo>
                    <a:lnTo>
                      <a:pt x="16" y="5"/>
                    </a:lnTo>
                    <a:lnTo>
                      <a:pt x="16" y="8"/>
                    </a:lnTo>
                    <a:lnTo>
                      <a:pt x="13" y="11"/>
                    </a:lnTo>
                    <a:lnTo>
                      <a:pt x="12" y="13"/>
                    </a:lnTo>
                    <a:lnTo>
                      <a:pt x="9" y="14"/>
                    </a:lnTo>
                    <a:lnTo>
                      <a:pt x="7" y="16"/>
                    </a:lnTo>
                    <a:lnTo>
                      <a:pt x="6" y="16"/>
                    </a:lnTo>
                    <a:lnTo>
                      <a:pt x="4" y="14"/>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75" name="Freeform 829">
                <a:extLst>
                  <a:ext uri="{FF2B5EF4-FFF2-40B4-BE49-F238E27FC236}">
                    <a16:creationId xmlns:a16="http://schemas.microsoft.com/office/drawing/2014/main" id="{DD4FE9BD-FD1C-542E-B1AB-89D57234665B}"/>
                  </a:ext>
                </a:extLst>
              </p:cNvPr>
              <p:cNvSpPr>
                <a:spLocks/>
              </p:cNvSpPr>
              <p:nvPr/>
            </p:nvSpPr>
            <p:spPr bwMode="auto">
              <a:xfrm>
                <a:off x="2314" y="3219"/>
                <a:ext cx="15" cy="16"/>
              </a:xfrm>
              <a:custGeom>
                <a:avLst/>
                <a:gdLst>
                  <a:gd name="T0" fmla="*/ 12 w 17"/>
                  <a:gd name="T1" fmla="*/ 11 h 17"/>
                  <a:gd name="T2" fmla="*/ 16 w 17"/>
                  <a:gd name="T3" fmla="*/ 7 h 17"/>
                  <a:gd name="T4" fmla="*/ 16 w 17"/>
                  <a:gd name="T5" fmla="*/ 3 h 17"/>
                  <a:gd name="T6" fmla="*/ 16 w 17"/>
                  <a:gd name="T7" fmla="*/ 2 h 17"/>
                  <a:gd name="T8" fmla="*/ 14 w 17"/>
                  <a:gd name="T9" fmla="*/ 1 h 17"/>
                  <a:gd name="T10" fmla="*/ 12 w 17"/>
                  <a:gd name="T11" fmla="*/ 0 h 17"/>
                  <a:gd name="T12" fmla="*/ 11 w 17"/>
                  <a:gd name="T13" fmla="*/ 0 h 17"/>
                  <a:gd name="T14" fmla="*/ 8 w 17"/>
                  <a:gd name="T15" fmla="*/ 1 h 17"/>
                  <a:gd name="T16" fmla="*/ 4 w 17"/>
                  <a:gd name="T17" fmla="*/ 2 h 17"/>
                  <a:gd name="T18" fmla="*/ 1 w 17"/>
                  <a:gd name="T19" fmla="*/ 6 h 17"/>
                  <a:gd name="T20" fmla="*/ 1 w 17"/>
                  <a:gd name="T21" fmla="*/ 8 h 17"/>
                  <a:gd name="T22" fmla="*/ 0 w 17"/>
                  <a:gd name="T23" fmla="*/ 11 h 17"/>
                  <a:gd name="T24" fmla="*/ 1 w 17"/>
                  <a:gd name="T25" fmla="*/ 14 h 17"/>
                  <a:gd name="T26" fmla="*/ 4 w 17"/>
                  <a:gd name="T27" fmla="*/ 16 h 17"/>
                  <a:gd name="T28" fmla="*/ 8 w 17"/>
                  <a:gd name="T29" fmla="*/ 14 h 17"/>
                  <a:gd name="T30" fmla="*/ 11 w 17"/>
                  <a:gd name="T31" fmla="*/ 13 h 17"/>
                  <a:gd name="T32" fmla="*/ 12 w 17"/>
                  <a:gd name="T33" fmla="*/ 11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12" y="11"/>
                    </a:moveTo>
                    <a:lnTo>
                      <a:pt x="16" y="7"/>
                    </a:lnTo>
                    <a:lnTo>
                      <a:pt x="16" y="3"/>
                    </a:lnTo>
                    <a:lnTo>
                      <a:pt x="16" y="2"/>
                    </a:lnTo>
                    <a:lnTo>
                      <a:pt x="14" y="1"/>
                    </a:lnTo>
                    <a:lnTo>
                      <a:pt x="12" y="0"/>
                    </a:lnTo>
                    <a:lnTo>
                      <a:pt x="11" y="0"/>
                    </a:lnTo>
                    <a:lnTo>
                      <a:pt x="8" y="1"/>
                    </a:lnTo>
                    <a:lnTo>
                      <a:pt x="4" y="2"/>
                    </a:lnTo>
                    <a:lnTo>
                      <a:pt x="1" y="6"/>
                    </a:lnTo>
                    <a:lnTo>
                      <a:pt x="1" y="8"/>
                    </a:lnTo>
                    <a:lnTo>
                      <a:pt x="0" y="11"/>
                    </a:lnTo>
                    <a:lnTo>
                      <a:pt x="1" y="14"/>
                    </a:lnTo>
                    <a:lnTo>
                      <a:pt x="4" y="16"/>
                    </a:lnTo>
                    <a:lnTo>
                      <a:pt x="8" y="14"/>
                    </a:lnTo>
                    <a:lnTo>
                      <a:pt x="11" y="13"/>
                    </a:lnTo>
                    <a:lnTo>
                      <a:pt x="12"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76" name="Freeform 830">
                <a:extLst>
                  <a:ext uri="{FF2B5EF4-FFF2-40B4-BE49-F238E27FC236}">
                    <a16:creationId xmlns:a16="http://schemas.microsoft.com/office/drawing/2014/main" id="{5558C934-B3CE-E8FD-4A8A-7BC54006AC24}"/>
                  </a:ext>
                </a:extLst>
              </p:cNvPr>
              <p:cNvSpPr>
                <a:spLocks/>
              </p:cNvSpPr>
              <p:nvPr/>
            </p:nvSpPr>
            <p:spPr bwMode="auto">
              <a:xfrm>
                <a:off x="2314" y="3222"/>
                <a:ext cx="16" cy="16"/>
              </a:xfrm>
              <a:custGeom>
                <a:avLst/>
                <a:gdLst>
                  <a:gd name="T0" fmla="*/ 13 w 17"/>
                  <a:gd name="T1" fmla="*/ 11 h 17"/>
                  <a:gd name="T2" fmla="*/ 16 w 17"/>
                  <a:gd name="T3" fmla="*/ 6 h 17"/>
                  <a:gd name="T4" fmla="*/ 16 w 17"/>
                  <a:gd name="T5" fmla="*/ 4 h 17"/>
                  <a:gd name="T6" fmla="*/ 16 w 17"/>
                  <a:gd name="T7" fmla="*/ 2 h 17"/>
                  <a:gd name="T8" fmla="*/ 13 w 17"/>
                  <a:gd name="T9" fmla="*/ 0 h 17"/>
                  <a:gd name="T10" fmla="*/ 10 w 17"/>
                  <a:gd name="T11" fmla="*/ 0 h 17"/>
                  <a:gd name="T12" fmla="*/ 8 w 17"/>
                  <a:gd name="T13" fmla="*/ 2 h 17"/>
                  <a:gd name="T14" fmla="*/ 2 w 17"/>
                  <a:gd name="T15" fmla="*/ 6 h 17"/>
                  <a:gd name="T16" fmla="*/ 2 w 17"/>
                  <a:gd name="T17" fmla="*/ 9 h 17"/>
                  <a:gd name="T18" fmla="*/ 0 w 17"/>
                  <a:gd name="T19" fmla="*/ 11 h 17"/>
                  <a:gd name="T20" fmla="*/ 2 w 17"/>
                  <a:gd name="T21" fmla="*/ 13 h 17"/>
                  <a:gd name="T22" fmla="*/ 2 w 17"/>
                  <a:gd name="T23" fmla="*/ 16 h 17"/>
                  <a:gd name="T24" fmla="*/ 5 w 17"/>
                  <a:gd name="T25" fmla="*/ 16 h 17"/>
                  <a:gd name="T26" fmla="*/ 8 w 17"/>
                  <a:gd name="T27" fmla="*/ 13 h 17"/>
                  <a:gd name="T28" fmla="*/ 13 w 17"/>
                  <a:gd name="T29" fmla="*/ 1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13" y="11"/>
                    </a:moveTo>
                    <a:lnTo>
                      <a:pt x="16" y="6"/>
                    </a:lnTo>
                    <a:lnTo>
                      <a:pt x="16" y="4"/>
                    </a:lnTo>
                    <a:lnTo>
                      <a:pt x="16" y="2"/>
                    </a:lnTo>
                    <a:lnTo>
                      <a:pt x="13" y="0"/>
                    </a:lnTo>
                    <a:lnTo>
                      <a:pt x="10" y="0"/>
                    </a:lnTo>
                    <a:lnTo>
                      <a:pt x="8" y="2"/>
                    </a:lnTo>
                    <a:lnTo>
                      <a:pt x="2" y="6"/>
                    </a:lnTo>
                    <a:lnTo>
                      <a:pt x="2" y="9"/>
                    </a:lnTo>
                    <a:lnTo>
                      <a:pt x="0" y="11"/>
                    </a:lnTo>
                    <a:lnTo>
                      <a:pt x="2" y="13"/>
                    </a:lnTo>
                    <a:lnTo>
                      <a:pt x="2" y="16"/>
                    </a:lnTo>
                    <a:lnTo>
                      <a:pt x="5" y="16"/>
                    </a:lnTo>
                    <a:lnTo>
                      <a:pt x="8" y="13"/>
                    </a:lnTo>
                    <a:lnTo>
                      <a:pt x="1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77" name="Freeform 831">
                <a:extLst>
                  <a:ext uri="{FF2B5EF4-FFF2-40B4-BE49-F238E27FC236}">
                    <a16:creationId xmlns:a16="http://schemas.microsoft.com/office/drawing/2014/main" id="{E92CF315-782A-A8CC-F27B-242C955E8B44}"/>
                  </a:ext>
                </a:extLst>
              </p:cNvPr>
              <p:cNvSpPr>
                <a:spLocks/>
              </p:cNvSpPr>
              <p:nvPr/>
            </p:nvSpPr>
            <p:spPr bwMode="auto">
              <a:xfrm>
                <a:off x="2323" y="3216"/>
                <a:ext cx="15" cy="16"/>
              </a:xfrm>
              <a:custGeom>
                <a:avLst/>
                <a:gdLst>
                  <a:gd name="T0" fmla="*/ 6 w 17"/>
                  <a:gd name="T1" fmla="*/ 16 h 17"/>
                  <a:gd name="T2" fmla="*/ 1 w 17"/>
                  <a:gd name="T3" fmla="*/ 13 h 17"/>
                  <a:gd name="T4" fmla="*/ 1 w 17"/>
                  <a:gd name="T5" fmla="*/ 12 h 17"/>
                  <a:gd name="T6" fmla="*/ 0 w 17"/>
                  <a:gd name="T7" fmla="*/ 12 h 17"/>
                  <a:gd name="T8" fmla="*/ 0 w 17"/>
                  <a:gd name="T9" fmla="*/ 10 h 17"/>
                  <a:gd name="T10" fmla="*/ 0 w 17"/>
                  <a:gd name="T11" fmla="*/ 8 h 17"/>
                  <a:gd name="T12" fmla="*/ 1 w 17"/>
                  <a:gd name="T13" fmla="*/ 4 h 17"/>
                  <a:gd name="T14" fmla="*/ 4 w 17"/>
                  <a:gd name="T15" fmla="*/ 1 h 17"/>
                  <a:gd name="T16" fmla="*/ 6 w 17"/>
                  <a:gd name="T17" fmla="*/ 0 h 17"/>
                  <a:gd name="T18" fmla="*/ 8 w 17"/>
                  <a:gd name="T19" fmla="*/ 0 h 17"/>
                  <a:gd name="T20" fmla="*/ 9 w 17"/>
                  <a:gd name="T21" fmla="*/ 0 h 17"/>
                  <a:gd name="T22" fmla="*/ 11 w 17"/>
                  <a:gd name="T23" fmla="*/ 0 h 17"/>
                  <a:gd name="T24" fmla="*/ 14 w 17"/>
                  <a:gd name="T25" fmla="*/ 1 h 17"/>
                  <a:gd name="T26" fmla="*/ 16 w 17"/>
                  <a:gd name="T27" fmla="*/ 2 h 17"/>
                  <a:gd name="T28" fmla="*/ 16 w 17"/>
                  <a:gd name="T29" fmla="*/ 3 h 17"/>
                  <a:gd name="T30" fmla="*/ 16 w 17"/>
                  <a:gd name="T31" fmla="*/ 5 h 17"/>
                  <a:gd name="T32" fmla="*/ 16 w 17"/>
                  <a:gd name="T33" fmla="*/ 8 h 17"/>
                  <a:gd name="T34" fmla="*/ 14 w 17"/>
                  <a:gd name="T35" fmla="*/ 11 h 17"/>
                  <a:gd name="T36" fmla="*/ 12 w 17"/>
                  <a:gd name="T37" fmla="*/ 13 h 17"/>
                  <a:gd name="T38" fmla="*/ 9 w 17"/>
                  <a:gd name="T39" fmla="*/ 16 h 17"/>
                  <a:gd name="T40" fmla="*/ 8 w 17"/>
                  <a:gd name="T41" fmla="*/ 16 h 17"/>
                  <a:gd name="T42" fmla="*/ 7 w 17"/>
                  <a:gd name="T43" fmla="*/ 16 h 17"/>
                  <a:gd name="T44" fmla="*/ 6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6" y="16"/>
                    </a:moveTo>
                    <a:lnTo>
                      <a:pt x="1" y="13"/>
                    </a:lnTo>
                    <a:lnTo>
                      <a:pt x="1" y="12"/>
                    </a:lnTo>
                    <a:lnTo>
                      <a:pt x="0" y="12"/>
                    </a:lnTo>
                    <a:lnTo>
                      <a:pt x="0" y="10"/>
                    </a:lnTo>
                    <a:lnTo>
                      <a:pt x="0" y="8"/>
                    </a:lnTo>
                    <a:lnTo>
                      <a:pt x="1" y="4"/>
                    </a:lnTo>
                    <a:lnTo>
                      <a:pt x="4" y="1"/>
                    </a:lnTo>
                    <a:lnTo>
                      <a:pt x="6" y="0"/>
                    </a:lnTo>
                    <a:lnTo>
                      <a:pt x="8" y="0"/>
                    </a:lnTo>
                    <a:lnTo>
                      <a:pt x="9" y="0"/>
                    </a:lnTo>
                    <a:lnTo>
                      <a:pt x="11" y="0"/>
                    </a:lnTo>
                    <a:lnTo>
                      <a:pt x="14" y="1"/>
                    </a:lnTo>
                    <a:lnTo>
                      <a:pt x="16" y="2"/>
                    </a:lnTo>
                    <a:lnTo>
                      <a:pt x="16" y="3"/>
                    </a:lnTo>
                    <a:lnTo>
                      <a:pt x="16" y="5"/>
                    </a:lnTo>
                    <a:lnTo>
                      <a:pt x="16" y="8"/>
                    </a:lnTo>
                    <a:lnTo>
                      <a:pt x="14" y="11"/>
                    </a:lnTo>
                    <a:lnTo>
                      <a:pt x="12" y="13"/>
                    </a:lnTo>
                    <a:lnTo>
                      <a:pt x="9" y="16"/>
                    </a:lnTo>
                    <a:lnTo>
                      <a:pt x="8" y="16"/>
                    </a:lnTo>
                    <a:lnTo>
                      <a:pt x="7" y="16"/>
                    </a:lnTo>
                    <a:lnTo>
                      <a:pt x="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78" name="Freeform 832">
                <a:extLst>
                  <a:ext uri="{FF2B5EF4-FFF2-40B4-BE49-F238E27FC236}">
                    <a16:creationId xmlns:a16="http://schemas.microsoft.com/office/drawing/2014/main" id="{BDCC5781-9C48-D7F9-B058-A52E54C16FCC}"/>
                  </a:ext>
                </a:extLst>
              </p:cNvPr>
              <p:cNvSpPr>
                <a:spLocks/>
              </p:cNvSpPr>
              <p:nvPr/>
            </p:nvSpPr>
            <p:spPr bwMode="auto">
              <a:xfrm>
                <a:off x="2325" y="3217"/>
                <a:ext cx="16" cy="17"/>
              </a:xfrm>
              <a:custGeom>
                <a:avLst/>
                <a:gdLst>
                  <a:gd name="T0" fmla="*/ 14 w 17"/>
                  <a:gd name="T1" fmla="*/ 11 h 17"/>
                  <a:gd name="T2" fmla="*/ 16 w 17"/>
                  <a:gd name="T3" fmla="*/ 7 h 17"/>
                  <a:gd name="T4" fmla="*/ 16 w 17"/>
                  <a:gd name="T5" fmla="*/ 4 h 17"/>
                  <a:gd name="T6" fmla="*/ 16 w 17"/>
                  <a:gd name="T7" fmla="*/ 2 h 17"/>
                  <a:gd name="T8" fmla="*/ 16 w 17"/>
                  <a:gd name="T9" fmla="*/ 1 h 17"/>
                  <a:gd name="T10" fmla="*/ 14 w 17"/>
                  <a:gd name="T11" fmla="*/ 0 h 17"/>
                  <a:gd name="T12" fmla="*/ 10 w 17"/>
                  <a:gd name="T13" fmla="*/ 0 h 17"/>
                  <a:gd name="T14" fmla="*/ 7 w 17"/>
                  <a:gd name="T15" fmla="*/ 1 h 17"/>
                  <a:gd name="T16" fmla="*/ 5 w 17"/>
                  <a:gd name="T17" fmla="*/ 3 h 17"/>
                  <a:gd name="T18" fmla="*/ 1 w 17"/>
                  <a:gd name="T19" fmla="*/ 6 h 17"/>
                  <a:gd name="T20" fmla="*/ 0 w 17"/>
                  <a:gd name="T21" fmla="*/ 8 h 17"/>
                  <a:gd name="T22" fmla="*/ 0 w 17"/>
                  <a:gd name="T23" fmla="*/ 12 h 17"/>
                  <a:gd name="T24" fmla="*/ 0 w 17"/>
                  <a:gd name="T25" fmla="*/ 14 h 17"/>
                  <a:gd name="T26" fmla="*/ 0 w 17"/>
                  <a:gd name="T27" fmla="*/ 16 h 17"/>
                  <a:gd name="T28" fmla="*/ 1 w 17"/>
                  <a:gd name="T29" fmla="*/ 16 h 17"/>
                  <a:gd name="T30" fmla="*/ 5 w 17"/>
                  <a:gd name="T31" fmla="*/ 16 h 17"/>
                  <a:gd name="T32" fmla="*/ 7 w 17"/>
                  <a:gd name="T33" fmla="*/ 16 h 17"/>
                  <a:gd name="T34" fmla="*/ 10 w 17"/>
                  <a:gd name="T35" fmla="*/ 13 h 17"/>
                  <a:gd name="T36" fmla="*/ 14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4" y="11"/>
                    </a:moveTo>
                    <a:lnTo>
                      <a:pt x="16" y="7"/>
                    </a:lnTo>
                    <a:lnTo>
                      <a:pt x="16" y="4"/>
                    </a:lnTo>
                    <a:lnTo>
                      <a:pt x="16" y="2"/>
                    </a:lnTo>
                    <a:lnTo>
                      <a:pt x="16" y="1"/>
                    </a:lnTo>
                    <a:lnTo>
                      <a:pt x="14" y="0"/>
                    </a:lnTo>
                    <a:lnTo>
                      <a:pt x="10" y="0"/>
                    </a:lnTo>
                    <a:lnTo>
                      <a:pt x="7" y="1"/>
                    </a:lnTo>
                    <a:lnTo>
                      <a:pt x="5" y="3"/>
                    </a:lnTo>
                    <a:lnTo>
                      <a:pt x="1" y="6"/>
                    </a:lnTo>
                    <a:lnTo>
                      <a:pt x="0" y="8"/>
                    </a:lnTo>
                    <a:lnTo>
                      <a:pt x="0" y="12"/>
                    </a:lnTo>
                    <a:lnTo>
                      <a:pt x="0" y="14"/>
                    </a:lnTo>
                    <a:lnTo>
                      <a:pt x="0" y="16"/>
                    </a:lnTo>
                    <a:lnTo>
                      <a:pt x="1" y="16"/>
                    </a:lnTo>
                    <a:lnTo>
                      <a:pt x="5" y="16"/>
                    </a:lnTo>
                    <a:lnTo>
                      <a:pt x="7" y="16"/>
                    </a:lnTo>
                    <a:lnTo>
                      <a:pt x="10" y="13"/>
                    </a:lnTo>
                    <a:lnTo>
                      <a:pt x="14"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79" name="Freeform 833">
                <a:extLst>
                  <a:ext uri="{FF2B5EF4-FFF2-40B4-BE49-F238E27FC236}">
                    <a16:creationId xmlns:a16="http://schemas.microsoft.com/office/drawing/2014/main" id="{EA69424F-0342-1170-C660-35107D387AE3}"/>
                  </a:ext>
                </a:extLst>
              </p:cNvPr>
              <p:cNvSpPr>
                <a:spLocks/>
              </p:cNvSpPr>
              <p:nvPr/>
            </p:nvSpPr>
            <p:spPr bwMode="auto">
              <a:xfrm>
                <a:off x="2314" y="3220"/>
                <a:ext cx="16" cy="16"/>
              </a:xfrm>
              <a:custGeom>
                <a:avLst/>
                <a:gdLst>
                  <a:gd name="T0" fmla="*/ 6 w 17"/>
                  <a:gd name="T1" fmla="*/ 14 h 17"/>
                  <a:gd name="T2" fmla="*/ 2 w 17"/>
                  <a:gd name="T3" fmla="*/ 13 h 17"/>
                  <a:gd name="T4" fmla="*/ 1 w 17"/>
                  <a:gd name="T5" fmla="*/ 12 h 17"/>
                  <a:gd name="T6" fmla="*/ 0 w 17"/>
                  <a:gd name="T7" fmla="*/ 11 h 17"/>
                  <a:gd name="T8" fmla="*/ 0 w 17"/>
                  <a:gd name="T9" fmla="*/ 10 h 17"/>
                  <a:gd name="T10" fmla="*/ 0 w 17"/>
                  <a:gd name="T11" fmla="*/ 8 h 17"/>
                  <a:gd name="T12" fmla="*/ 2 w 17"/>
                  <a:gd name="T13" fmla="*/ 5 h 17"/>
                  <a:gd name="T14" fmla="*/ 3 w 17"/>
                  <a:gd name="T15" fmla="*/ 2 h 17"/>
                  <a:gd name="T16" fmla="*/ 7 w 17"/>
                  <a:gd name="T17" fmla="*/ 1 h 17"/>
                  <a:gd name="T18" fmla="*/ 8 w 17"/>
                  <a:gd name="T19" fmla="*/ 0 h 17"/>
                  <a:gd name="T20" fmla="*/ 9 w 17"/>
                  <a:gd name="T21" fmla="*/ 0 h 17"/>
                  <a:gd name="T22" fmla="*/ 11 w 17"/>
                  <a:gd name="T23" fmla="*/ 1 h 17"/>
                  <a:gd name="T24" fmla="*/ 14 w 17"/>
                  <a:gd name="T25" fmla="*/ 2 h 17"/>
                  <a:gd name="T26" fmla="*/ 14 w 17"/>
                  <a:gd name="T27" fmla="*/ 3 h 17"/>
                  <a:gd name="T28" fmla="*/ 16 w 17"/>
                  <a:gd name="T29" fmla="*/ 4 h 17"/>
                  <a:gd name="T30" fmla="*/ 16 w 17"/>
                  <a:gd name="T31" fmla="*/ 6 h 17"/>
                  <a:gd name="T32" fmla="*/ 16 w 17"/>
                  <a:gd name="T33" fmla="*/ 8 h 17"/>
                  <a:gd name="T34" fmla="*/ 14 w 17"/>
                  <a:gd name="T35" fmla="*/ 11 h 17"/>
                  <a:gd name="T36" fmla="*/ 12 w 17"/>
                  <a:gd name="T37" fmla="*/ 13 h 17"/>
                  <a:gd name="T38" fmla="*/ 11 w 17"/>
                  <a:gd name="T39" fmla="*/ 14 h 17"/>
                  <a:gd name="T40" fmla="*/ 7 w 17"/>
                  <a:gd name="T41" fmla="*/ 16 h 17"/>
                  <a:gd name="T42" fmla="*/ 6 w 17"/>
                  <a:gd name="T43" fmla="*/ 14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6" y="14"/>
                    </a:moveTo>
                    <a:lnTo>
                      <a:pt x="2" y="13"/>
                    </a:lnTo>
                    <a:lnTo>
                      <a:pt x="1" y="12"/>
                    </a:lnTo>
                    <a:lnTo>
                      <a:pt x="0" y="11"/>
                    </a:lnTo>
                    <a:lnTo>
                      <a:pt x="0" y="10"/>
                    </a:lnTo>
                    <a:lnTo>
                      <a:pt x="0" y="8"/>
                    </a:lnTo>
                    <a:lnTo>
                      <a:pt x="2" y="5"/>
                    </a:lnTo>
                    <a:lnTo>
                      <a:pt x="3" y="2"/>
                    </a:lnTo>
                    <a:lnTo>
                      <a:pt x="7" y="1"/>
                    </a:lnTo>
                    <a:lnTo>
                      <a:pt x="8" y="0"/>
                    </a:lnTo>
                    <a:lnTo>
                      <a:pt x="9" y="0"/>
                    </a:lnTo>
                    <a:lnTo>
                      <a:pt x="11" y="1"/>
                    </a:lnTo>
                    <a:lnTo>
                      <a:pt x="14" y="2"/>
                    </a:lnTo>
                    <a:lnTo>
                      <a:pt x="14" y="3"/>
                    </a:lnTo>
                    <a:lnTo>
                      <a:pt x="16" y="4"/>
                    </a:lnTo>
                    <a:lnTo>
                      <a:pt x="16" y="6"/>
                    </a:lnTo>
                    <a:lnTo>
                      <a:pt x="16" y="8"/>
                    </a:lnTo>
                    <a:lnTo>
                      <a:pt x="14" y="11"/>
                    </a:lnTo>
                    <a:lnTo>
                      <a:pt x="12" y="13"/>
                    </a:lnTo>
                    <a:lnTo>
                      <a:pt x="11" y="14"/>
                    </a:lnTo>
                    <a:lnTo>
                      <a:pt x="7" y="16"/>
                    </a:lnTo>
                    <a:lnTo>
                      <a:pt x="6" y="14"/>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80" name="Freeform 834">
                <a:extLst>
                  <a:ext uri="{FF2B5EF4-FFF2-40B4-BE49-F238E27FC236}">
                    <a16:creationId xmlns:a16="http://schemas.microsoft.com/office/drawing/2014/main" id="{4FE6A83B-2D9D-F567-9523-BCDECDA047D7}"/>
                  </a:ext>
                </a:extLst>
              </p:cNvPr>
              <p:cNvSpPr>
                <a:spLocks/>
              </p:cNvSpPr>
              <p:nvPr/>
            </p:nvSpPr>
            <p:spPr bwMode="auto">
              <a:xfrm>
                <a:off x="2316" y="3222"/>
                <a:ext cx="16" cy="16"/>
              </a:xfrm>
              <a:custGeom>
                <a:avLst/>
                <a:gdLst>
                  <a:gd name="T0" fmla="*/ 14 w 17"/>
                  <a:gd name="T1" fmla="*/ 11 h 17"/>
                  <a:gd name="T2" fmla="*/ 16 w 17"/>
                  <a:gd name="T3" fmla="*/ 7 h 17"/>
                  <a:gd name="T4" fmla="*/ 16 w 17"/>
                  <a:gd name="T5" fmla="*/ 4 h 17"/>
                  <a:gd name="T6" fmla="*/ 16 w 17"/>
                  <a:gd name="T7" fmla="*/ 2 h 17"/>
                  <a:gd name="T8" fmla="*/ 14 w 17"/>
                  <a:gd name="T9" fmla="*/ 1 h 17"/>
                  <a:gd name="T10" fmla="*/ 14 w 17"/>
                  <a:gd name="T11" fmla="*/ 0 h 17"/>
                  <a:gd name="T12" fmla="*/ 11 w 17"/>
                  <a:gd name="T13" fmla="*/ 0 h 17"/>
                  <a:gd name="T14" fmla="*/ 9 w 17"/>
                  <a:gd name="T15" fmla="*/ 1 h 17"/>
                  <a:gd name="T16" fmla="*/ 4 w 17"/>
                  <a:gd name="T17" fmla="*/ 3 h 17"/>
                  <a:gd name="T18" fmla="*/ 3 w 17"/>
                  <a:gd name="T19" fmla="*/ 6 h 17"/>
                  <a:gd name="T20" fmla="*/ 1 w 17"/>
                  <a:gd name="T21" fmla="*/ 8 h 17"/>
                  <a:gd name="T22" fmla="*/ 0 w 17"/>
                  <a:gd name="T23" fmla="*/ 11 h 17"/>
                  <a:gd name="T24" fmla="*/ 1 w 17"/>
                  <a:gd name="T25" fmla="*/ 14 h 17"/>
                  <a:gd name="T26" fmla="*/ 3 w 17"/>
                  <a:gd name="T27" fmla="*/ 14 h 17"/>
                  <a:gd name="T28" fmla="*/ 4 w 17"/>
                  <a:gd name="T29" fmla="*/ 16 h 17"/>
                  <a:gd name="T30" fmla="*/ 9 w 17"/>
                  <a:gd name="T31" fmla="*/ 14 h 17"/>
                  <a:gd name="T32" fmla="*/ 11 w 17"/>
                  <a:gd name="T33" fmla="*/ 13 h 17"/>
                  <a:gd name="T34" fmla="*/ 14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4" y="11"/>
                    </a:moveTo>
                    <a:lnTo>
                      <a:pt x="16" y="7"/>
                    </a:lnTo>
                    <a:lnTo>
                      <a:pt x="16" y="4"/>
                    </a:lnTo>
                    <a:lnTo>
                      <a:pt x="16" y="2"/>
                    </a:lnTo>
                    <a:lnTo>
                      <a:pt x="14" y="1"/>
                    </a:lnTo>
                    <a:lnTo>
                      <a:pt x="14" y="0"/>
                    </a:lnTo>
                    <a:lnTo>
                      <a:pt x="11" y="0"/>
                    </a:lnTo>
                    <a:lnTo>
                      <a:pt x="9" y="1"/>
                    </a:lnTo>
                    <a:lnTo>
                      <a:pt x="4" y="3"/>
                    </a:lnTo>
                    <a:lnTo>
                      <a:pt x="3" y="6"/>
                    </a:lnTo>
                    <a:lnTo>
                      <a:pt x="1" y="8"/>
                    </a:lnTo>
                    <a:lnTo>
                      <a:pt x="0" y="11"/>
                    </a:lnTo>
                    <a:lnTo>
                      <a:pt x="1" y="14"/>
                    </a:lnTo>
                    <a:lnTo>
                      <a:pt x="3" y="14"/>
                    </a:lnTo>
                    <a:lnTo>
                      <a:pt x="4" y="16"/>
                    </a:lnTo>
                    <a:lnTo>
                      <a:pt x="9" y="14"/>
                    </a:lnTo>
                    <a:lnTo>
                      <a:pt x="11" y="13"/>
                    </a:lnTo>
                    <a:lnTo>
                      <a:pt x="14"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81" name="Freeform 835">
                <a:extLst>
                  <a:ext uri="{FF2B5EF4-FFF2-40B4-BE49-F238E27FC236}">
                    <a16:creationId xmlns:a16="http://schemas.microsoft.com/office/drawing/2014/main" id="{4BD5139B-AA3F-C536-E130-FB5BF422192B}"/>
                  </a:ext>
                </a:extLst>
              </p:cNvPr>
              <p:cNvSpPr>
                <a:spLocks/>
              </p:cNvSpPr>
              <p:nvPr/>
            </p:nvSpPr>
            <p:spPr bwMode="auto">
              <a:xfrm>
                <a:off x="2388" y="3172"/>
                <a:ext cx="15" cy="16"/>
              </a:xfrm>
              <a:custGeom>
                <a:avLst/>
                <a:gdLst>
                  <a:gd name="T0" fmla="*/ 6 w 17"/>
                  <a:gd name="T1" fmla="*/ 16 h 17"/>
                  <a:gd name="T2" fmla="*/ 2 w 17"/>
                  <a:gd name="T3" fmla="*/ 13 h 17"/>
                  <a:gd name="T4" fmla="*/ 1 w 17"/>
                  <a:gd name="T5" fmla="*/ 13 h 17"/>
                  <a:gd name="T6" fmla="*/ 0 w 17"/>
                  <a:gd name="T7" fmla="*/ 12 h 17"/>
                  <a:gd name="T8" fmla="*/ 0 w 17"/>
                  <a:gd name="T9" fmla="*/ 9 h 17"/>
                  <a:gd name="T10" fmla="*/ 0 w 17"/>
                  <a:gd name="T11" fmla="*/ 7 h 17"/>
                  <a:gd name="T12" fmla="*/ 2 w 17"/>
                  <a:gd name="T13" fmla="*/ 5 h 17"/>
                  <a:gd name="T14" fmla="*/ 3 w 17"/>
                  <a:gd name="T15" fmla="*/ 3 h 17"/>
                  <a:gd name="T16" fmla="*/ 6 w 17"/>
                  <a:gd name="T17" fmla="*/ 1 h 17"/>
                  <a:gd name="T18" fmla="*/ 8 w 17"/>
                  <a:gd name="T19" fmla="*/ 0 h 17"/>
                  <a:gd name="T20" fmla="*/ 9 w 17"/>
                  <a:gd name="T21" fmla="*/ 0 h 17"/>
                  <a:gd name="T22" fmla="*/ 13 w 17"/>
                  <a:gd name="T23" fmla="*/ 3 h 17"/>
                  <a:gd name="T24" fmla="*/ 14 w 17"/>
                  <a:gd name="T25" fmla="*/ 3 h 17"/>
                  <a:gd name="T26" fmla="*/ 16 w 17"/>
                  <a:gd name="T27" fmla="*/ 6 h 17"/>
                  <a:gd name="T28" fmla="*/ 14 w 17"/>
                  <a:gd name="T29" fmla="*/ 8 h 17"/>
                  <a:gd name="T30" fmla="*/ 13 w 17"/>
                  <a:gd name="T31" fmla="*/ 10 h 17"/>
                  <a:gd name="T32" fmla="*/ 12 w 17"/>
                  <a:gd name="T33" fmla="*/ 13 h 17"/>
                  <a:gd name="T34" fmla="*/ 9 w 17"/>
                  <a:gd name="T35" fmla="*/ 14 h 17"/>
                  <a:gd name="T36" fmla="*/ 7 w 17"/>
                  <a:gd name="T37" fmla="*/ 16 h 17"/>
                  <a:gd name="T38" fmla="*/ 6 w 17"/>
                  <a:gd name="T39" fmla="*/ 16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6" y="16"/>
                    </a:moveTo>
                    <a:lnTo>
                      <a:pt x="2" y="13"/>
                    </a:lnTo>
                    <a:lnTo>
                      <a:pt x="1" y="13"/>
                    </a:lnTo>
                    <a:lnTo>
                      <a:pt x="0" y="12"/>
                    </a:lnTo>
                    <a:lnTo>
                      <a:pt x="0" y="9"/>
                    </a:lnTo>
                    <a:lnTo>
                      <a:pt x="0" y="7"/>
                    </a:lnTo>
                    <a:lnTo>
                      <a:pt x="2" y="5"/>
                    </a:lnTo>
                    <a:lnTo>
                      <a:pt x="3" y="3"/>
                    </a:lnTo>
                    <a:lnTo>
                      <a:pt x="6" y="1"/>
                    </a:lnTo>
                    <a:lnTo>
                      <a:pt x="8" y="0"/>
                    </a:lnTo>
                    <a:lnTo>
                      <a:pt x="9" y="0"/>
                    </a:lnTo>
                    <a:lnTo>
                      <a:pt x="13" y="3"/>
                    </a:lnTo>
                    <a:lnTo>
                      <a:pt x="14" y="3"/>
                    </a:lnTo>
                    <a:lnTo>
                      <a:pt x="16" y="6"/>
                    </a:lnTo>
                    <a:lnTo>
                      <a:pt x="14" y="8"/>
                    </a:lnTo>
                    <a:lnTo>
                      <a:pt x="13" y="10"/>
                    </a:lnTo>
                    <a:lnTo>
                      <a:pt x="12" y="13"/>
                    </a:lnTo>
                    <a:lnTo>
                      <a:pt x="9" y="14"/>
                    </a:lnTo>
                    <a:lnTo>
                      <a:pt x="7" y="16"/>
                    </a:lnTo>
                    <a:lnTo>
                      <a:pt x="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82" name="Freeform 836">
                <a:extLst>
                  <a:ext uri="{FF2B5EF4-FFF2-40B4-BE49-F238E27FC236}">
                    <a16:creationId xmlns:a16="http://schemas.microsoft.com/office/drawing/2014/main" id="{CCACDD45-1136-4257-C7AB-B5F25704BE50}"/>
                  </a:ext>
                </a:extLst>
              </p:cNvPr>
              <p:cNvSpPr>
                <a:spLocks/>
              </p:cNvSpPr>
              <p:nvPr/>
            </p:nvSpPr>
            <p:spPr bwMode="auto">
              <a:xfrm>
                <a:off x="2391" y="3174"/>
                <a:ext cx="15" cy="16"/>
              </a:xfrm>
              <a:custGeom>
                <a:avLst/>
                <a:gdLst>
                  <a:gd name="T0" fmla="*/ 12 w 17"/>
                  <a:gd name="T1" fmla="*/ 9 h 17"/>
                  <a:gd name="T2" fmla="*/ 14 w 17"/>
                  <a:gd name="T3" fmla="*/ 7 h 17"/>
                  <a:gd name="T4" fmla="*/ 16 w 17"/>
                  <a:gd name="T5" fmla="*/ 4 h 17"/>
                  <a:gd name="T6" fmla="*/ 14 w 17"/>
                  <a:gd name="T7" fmla="*/ 1 h 17"/>
                  <a:gd name="T8" fmla="*/ 12 w 17"/>
                  <a:gd name="T9" fmla="*/ 1 h 17"/>
                  <a:gd name="T10" fmla="*/ 11 w 17"/>
                  <a:gd name="T11" fmla="*/ 0 h 17"/>
                  <a:gd name="T12" fmla="*/ 8 w 17"/>
                  <a:gd name="T13" fmla="*/ 1 h 17"/>
                  <a:gd name="T14" fmla="*/ 4 w 17"/>
                  <a:gd name="T15" fmla="*/ 2 h 17"/>
                  <a:gd name="T16" fmla="*/ 3 w 17"/>
                  <a:gd name="T17" fmla="*/ 4 h 17"/>
                  <a:gd name="T18" fmla="*/ 0 w 17"/>
                  <a:gd name="T19" fmla="*/ 8 h 17"/>
                  <a:gd name="T20" fmla="*/ 0 w 17"/>
                  <a:gd name="T21" fmla="*/ 12 h 17"/>
                  <a:gd name="T22" fmla="*/ 0 w 17"/>
                  <a:gd name="T23" fmla="*/ 13 h 17"/>
                  <a:gd name="T24" fmla="*/ 1 w 17"/>
                  <a:gd name="T25" fmla="*/ 14 h 17"/>
                  <a:gd name="T26" fmla="*/ 3 w 17"/>
                  <a:gd name="T27" fmla="*/ 16 h 17"/>
                  <a:gd name="T28" fmla="*/ 4 w 17"/>
                  <a:gd name="T29" fmla="*/ 16 h 17"/>
                  <a:gd name="T30" fmla="*/ 8 w 17"/>
                  <a:gd name="T31" fmla="*/ 14 h 17"/>
                  <a:gd name="T32" fmla="*/ 11 w 17"/>
                  <a:gd name="T33" fmla="*/ 13 h 17"/>
                  <a:gd name="T34" fmla="*/ 12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2" y="9"/>
                    </a:moveTo>
                    <a:lnTo>
                      <a:pt x="14" y="7"/>
                    </a:lnTo>
                    <a:lnTo>
                      <a:pt x="16" y="4"/>
                    </a:lnTo>
                    <a:lnTo>
                      <a:pt x="14" y="1"/>
                    </a:lnTo>
                    <a:lnTo>
                      <a:pt x="12" y="1"/>
                    </a:lnTo>
                    <a:lnTo>
                      <a:pt x="11" y="0"/>
                    </a:lnTo>
                    <a:lnTo>
                      <a:pt x="8" y="1"/>
                    </a:lnTo>
                    <a:lnTo>
                      <a:pt x="4" y="2"/>
                    </a:lnTo>
                    <a:lnTo>
                      <a:pt x="3" y="4"/>
                    </a:lnTo>
                    <a:lnTo>
                      <a:pt x="0" y="8"/>
                    </a:lnTo>
                    <a:lnTo>
                      <a:pt x="0" y="12"/>
                    </a:lnTo>
                    <a:lnTo>
                      <a:pt x="0" y="13"/>
                    </a:lnTo>
                    <a:lnTo>
                      <a:pt x="1" y="14"/>
                    </a:lnTo>
                    <a:lnTo>
                      <a:pt x="3" y="16"/>
                    </a:lnTo>
                    <a:lnTo>
                      <a:pt x="4" y="16"/>
                    </a:lnTo>
                    <a:lnTo>
                      <a:pt x="8" y="14"/>
                    </a:lnTo>
                    <a:lnTo>
                      <a:pt x="11" y="13"/>
                    </a:lnTo>
                    <a:lnTo>
                      <a:pt x="12"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83" name="Freeform 837">
                <a:extLst>
                  <a:ext uri="{FF2B5EF4-FFF2-40B4-BE49-F238E27FC236}">
                    <a16:creationId xmlns:a16="http://schemas.microsoft.com/office/drawing/2014/main" id="{1FA49342-7F29-BCDF-BDE3-6D2B250AE50B}"/>
                  </a:ext>
                </a:extLst>
              </p:cNvPr>
              <p:cNvSpPr>
                <a:spLocks/>
              </p:cNvSpPr>
              <p:nvPr/>
            </p:nvSpPr>
            <p:spPr bwMode="auto">
              <a:xfrm>
                <a:off x="2391" y="3177"/>
                <a:ext cx="16" cy="16"/>
              </a:xfrm>
              <a:custGeom>
                <a:avLst/>
                <a:gdLst>
                  <a:gd name="T0" fmla="*/ 13 w 17"/>
                  <a:gd name="T1" fmla="*/ 8 h 17"/>
                  <a:gd name="T2" fmla="*/ 16 w 17"/>
                  <a:gd name="T3" fmla="*/ 8 h 17"/>
                  <a:gd name="T4" fmla="*/ 16 w 17"/>
                  <a:gd name="T5" fmla="*/ 2 h 17"/>
                  <a:gd name="T6" fmla="*/ 16 w 17"/>
                  <a:gd name="T7" fmla="*/ 0 h 17"/>
                  <a:gd name="T8" fmla="*/ 13 w 17"/>
                  <a:gd name="T9" fmla="*/ 0 h 17"/>
                  <a:gd name="T10" fmla="*/ 10 w 17"/>
                  <a:gd name="T11" fmla="*/ 0 h 17"/>
                  <a:gd name="T12" fmla="*/ 8 w 17"/>
                  <a:gd name="T13" fmla="*/ 0 h 17"/>
                  <a:gd name="T14" fmla="*/ 2 w 17"/>
                  <a:gd name="T15" fmla="*/ 5 h 17"/>
                  <a:gd name="T16" fmla="*/ 0 w 17"/>
                  <a:gd name="T17" fmla="*/ 8 h 17"/>
                  <a:gd name="T18" fmla="*/ 0 w 17"/>
                  <a:gd name="T19" fmla="*/ 10 h 17"/>
                  <a:gd name="T20" fmla="*/ 0 w 17"/>
                  <a:gd name="T21" fmla="*/ 13 h 17"/>
                  <a:gd name="T22" fmla="*/ 2 w 17"/>
                  <a:gd name="T23" fmla="*/ 16 h 17"/>
                  <a:gd name="T24" fmla="*/ 5 w 17"/>
                  <a:gd name="T25" fmla="*/ 16 h 17"/>
                  <a:gd name="T26" fmla="*/ 8 w 17"/>
                  <a:gd name="T27" fmla="*/ 16 h 17"/>
                  <a:gd name="T28" fmla="*/ 13 w 17"/>
                  <a:gd name="T29" fmla="*/ 8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13" y="8"/>
                    </a:moveTo>
                    <a:lnTo>
                      <a:pt x="16" y="8"/>
                    </a:lnTo>
                    <a:lnTo>
                      <a:pt x="16" y="2"/>
                    </a:lnTo>
                    <a:lnTo>
                      <a:pt x="16" y="0"/>
                    </a:lnTo>
                    <a:lnTo>
                      <a:pt x="13" y="0"/>
                    </a:lnTo>
                    <a:lnTo>
                      <a:pt x="10" y="0"/>
                    </a:lnTo>
                    <a:lnTo>
                      <a:pt x="8" y="0"/>
                    </a:lnTo>
                    <a:lnTo>
                      <a:pt x="2" y="5"/>
                    </a:lnTo>
                    <a:lnTo>
                      <a:pt x="0" y="8"/>
                    </a:lnTo>
                    <a:lnTo>
                      <a:pt x="0" y="10"/>
                    </a:lnTo>
                    <a:lnTo>
                      <a:pt x="0" y="13"/>
                    </a:lnTo>
                    <a:lnTo>
                      <a:pt x="2" y="16"/>
                    </a:lnTo>
                    <a:lnTo>
                      <a:pt x="5" y="16"/>
                    </a:lnTo>
                    <a:lnTo>
                      <a:pt x="8" y="16"/>
                    </a:lnTo>
                    <a:lnTo>
                      <a:pt x="13" y="8"/>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84" name="Freeform 838">
                <a:extLst>
                  <a:ext uri="{FF2B5EF4-FFF2-40B4-BE49-F238E27FC236}">
                    <a16:creationId xmlns:a16="http://schemas.microsoft.com/office/drawing/2014/main" id="{912391EE-A4BB-4E92-E661-3BA58791A0CF}"/>
                  </a:ext>
                </a:extLst>
              </p:cNvPr>
              <p:cNvSpPr>
                <a:spLocks/>
              </p:cNvSpPr>
              <p:nvPr/>
            </p:nvSpPr>
            <p:spPr bwMode="auto">
              <a:xfrm>
                <a:off x="2379" y="3177"/>
                <a:ext cx="15" cy="17"/>
              </a:xfrm>
              <a:custGeom>
                <a:avLst/>
                <a:gdLst>
                  <a:gd name="T0" fmla="*/ 4 w 17"/>
                  <a:gd name="T1" fmla="*/ 16 h 17"/>
                  <a:gd name="T2" fmla="*/ 1 w 17"/>
                  <a:gd name="T3" fmla="*/ 12 h 17"/>
                  <a:gd name="T4" fmla="*/ 0 w 17"/>
                  <a:gd name="T5" fmla="*/ 12 h 17"/>
                  <a:gd name="T6" fmla="*/ 0 w 17"/>
                  <a:gd name="T7" fmla="*/ 9 h 17"/>
                  <a:gd name="T8" fmla="*/ 0 w 17"/>
                  <a:gd name="T9" fmla="*/ 7 h 17"/>
                  <a:gd name="T10" fmla="*/ 1 w 17"/>
                  <a:gd name="T11" fmla="*/ 5 h 17"/>
                  <a:gd name="T12" fmla="*/ 3 w 17"/>
                  <a:gd name="T13" fmla="*/ 2 h 17"/>
                  <a:gd name="T14" fmla="*/ 6 w 17"/>
                  <a:gd name="T15" fmla="*/ 1 h 17"/>
                  <a:gd name="T16" fmla="*/ 8 w 17"/>
                  <a:gd name="T17" fmla="*/ 0 h 17"/>
                  <a:gd name="T18" fmla="*/ 9 w 17"/>
                  <a:gd name="T19" fmla="*/ 0 h 17"/>
                  <a:gd name="T20" fmla="*/ 14 w 17"/>
                  <a:gd name="T21" fmla="*/ 2 h 17"/>
                  <a:gd name="T22" fmla="*/ 16 w 17"/>
                  <a:gd name="T23" fmla="*/ 3 h 17"/>
                  <a:gd name="T24" fmla="*/ 16 w 17"/>
                  <a:gd name="T25" fmla="*/ 6 h 17"/>
                  <a:gd name="T26" fmla="*/ 16 w 17"/>
                  <a:gd name="T27" fmla="*/ 8 h 17"/>
                  <a:gd name="T28" fmla="*/ 14 w 17"/>
                  <a:gd name="T29" fmla="*/ 10 h 17"/>
                  <a:gd name="T30" fmla="*/ 12 w 17"/>
                  <a:gd name="T31" fmla="*/ 12 h 17"/>
                  <a:gd name="T32" fmla="*/ 9 w 17"/>
                  <a:gd name="T33" fmla="*/ 14 h 17"/>
                  <a:gd name="T34" fmla="*/ 7 w 17"/>
                  <a:gd name="T35" fmla="*/ 16 h 17"/>
                  <a:gd name="T36" fmla="*/ 6 w 17"/>
                  <a:gd name="T37" fmla="*/ 16 h 17"/>
                  <a:gd name="T38" fmla="*/ 4 w 17"/>
                  <a:gd name="T39" fmla="*/ 16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4" y="16"/>
                    </a:moveTo>
                    <a:lnTo>
                      <a:pt x="1" y="12"/>
                    </a:lnTo>
                    <a:lnTo>
                      <a:pt x="0" y="12"/>
                    </a:lnTo>
                    <a:lnTo>
                      <a:pt x="0" y="9"/>
                    </a:lnTo>
                    <a:lnTo>
                      <a:pt x="0" y="7"/>
                    </a:lnTo>
                    <a:lnTo>
                      <a:pt x="1" y="5"/>
                    </a:lnTo>
                    <a:lnTo>
                      <a:pt x="3" y="2"/>
                    </a:lnTo>
                    <a:lnTo>
                      <a:pt x="6" y="1"/>
                    </a:lnTo>
                    <a:lnTo>
                      <a:pt x="8" y="0"/>
                    </a:lnTo>
                    <a:lnTo>
                      <a:pt x="9" y="0"/>
                    </a:lnTo>
                    <a:lnTo>
                      <a:pt x="14" y="2"/>
                    </a:lnTo>
                    <a:lnTo>
                      <a:pt x="16" y="3"/>
                    </a:lnTo>
                    <a:lnTo>
                      <a:pt x="16" y="6"/>
                    </a:lnTo>
                    <a:lnTo>
                      <a:pt x="16" y="8"/>
                    </a:lnTo>
                    <a:lnTo>
                      <a:pt x="14" y="10"/>
                    </a:lnTo>
                    <a:lnTo>
                      <a:pt x="12" y="12"/>
                    </a:lnTo>
                    <a:lnTo>
                      <a:pt x="9" y="14"/>
                    </a:lnTo>
                    <a:lnTo>
                      <a:pt x="7" y="16"/>
                    </a:lnTo>
                    <a:lnTo>
                      <a:pt x="6" y="16"/>
                    </a:lnTo>
                    <a:lnTo>
                      <a:pt x="4"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85" name="Freeform 839">
                <a:extLst>
                  <a:ext uri="{FF2B5EF4-FFF2-40B4-BE49-F238E27FC236}">
                    <a16:creationId xmlns:a16="http://schemas.microsoft.com/office/drawing/2014/main" id="{EB062A8C-D408-5568-9664-B9E05E9A76F3}"/>
                  </a:ext>
                </a:extLst>
              </p:cNvPr>
              <p:cNvSpPr>
                <a:spLocks/>
              </p:cNvSpPr>
              <p:nvPr/>
            </p:nvSpPr>
            <p:spPr bwMode="auto">
              <a:xfrm>
                <a:off x="2381" y="3178"/>
                <a:ext cx="16" cy="17"/>
              </a:xfrm>
              <a:custGeom>
                <a:avLst/>
                <a:gdLst>
                  <a:gd name="T0" fmla="*/ 14 w 17"/>
                  <a:gd name="T1" fmla="*/ 9 h 17"/>
                  <a:gd name="T2" fmla="*/ 16 w 17"/>
                  <a:gd name="T3" fmla="*/ 7 h 17"/>
                  <a:gd name="T4" fmla="*/ 16 w 17"/>
                  <a:gd name="T5" fmla="*/ 4 h 17"/>
                  <a:gd name="T6" fmla="*/ 16 w 17"/>
                  <a:gd name="T7" fmla="*/ 1 h 17"/>
                  <a:gd name="T8" fmla="*/ 14 w 17"/>
                  <a:gd name="T9" fmla="*/ 0 h 17"/>
                  <a:gd name="T10" fmla="*/ 11 w 17"/>
                  <a:gd name="T11" fmla="*/ 0 h 17"/>
                  <a:gd name="T12" fmla="*/ 8 w 17"/>
                  <a:gd name="T13" fmla="*/ 0 h 17"/>
                  <a:gd name="T14" fmla="*/ 4 w 17"/>
                  <a:gd name="T15" fmla="*/ 2 h 17"/>
                  <a:gd name="T16" fmla="*/ 1 w 17"/>
                  <a:gd name="T17" fmla="*/ 4 h 17"/>
                  <a:gd name="T18" fmla="*/ 1 w 17"/>
                  <a:gd name="T19" fmla="*/ 8 h 17"/>
                  <a:gd name="T20" fmla="*/ 0 w 17"/>
                  <a:gd name="T21" fmla="*/ 12 h 17"/>
                  <a:gd name="T22" fmla="*/ 1 w 17"/>
                  <a:gd name="T23" fmla="*/ 13 h 17"/>
                  <a:gd name="T24" fmla="*/ 1 w 17"/>
                  <a:gd name="T25" fmla="*/ 14 h 17"/>
                  <a:gd name="T26" fmla="*/ 1 w 17"/>
                  <a:gd name="T27" fmla="*/ 16 h 17"/>
                  <a:gd name="T28" fmla="*/ 4 w 17"/>
                  <a:gd name="T29" fmla="*/ 16 h 17"/>
                  <a:gd name="T30" fmla="*/ 8 w 17"/>
                  <a:gd name="T31" fmla="*/ 14 h 17"/>
                  <a:gd name="T32" fmla="*/ 11 w 17"/>
                  <a:gd name="T33" fmla="*/ 12 h 17"/>
                  <a:gd name="T34" fmla="*/ 14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4" y="9"/>
                    </a:moveTo>
                    <a:lnTo>
                      <a:pt x="16" y="7"/>
                    </a:lnTo>
                    <a:lnTo>
                      <a:pt x="16" y="4"/>
                    </a:lnTo>
                    <a:lnTo>
                      <a:pt x="16" y="1"/>
                    </a:lnTo>
                    <a:lnTo>
                      <a:pt x="14" y="0"/>
                    </a:lnTo>
                    <a:lnTo>
                      <a:pt x="11" y="0"/>
                    </a:lnTo>
                    <a:lnTo>
                      <a:pt x="8" y="0"/>
                    </a:lnTo>
                    <a:lnTo>
                      <a:pt x="4" y="2"/>
                    </a:lnTo>
                    <a:lnTo>
                      <a:pt x="1" y="4"/>
                    </a:lnTo>
                    <a:lnTo>
                      <a:pt x="1" y="8"/>
                    </a:lnTo>
                    <a:lnTo>
                      <a:pt x="0" y="12"/>
                    </a:lnTo>
                    <a:lnTo>
                      <a:pt x="1" y="13"/>
                    </a:lnTo>
                    <a:lnTo>
                      <a:pt x="1" y="14"/>
                    </a:lnTo>
                    <a:lnTo>
                      <a:pt x="1" y="16"/>
                    </a:lnTo>
                    <a:lnTo>
                      <a:pt x="4" y="16"/>
                    </a:lnTo>
                    <a:lnTo>
                      <a:pt x="8" y="14"/>
                    </a:lnTo>
                    <a:lnTo>
                      <a:pt x="11" y="12"/>
                    </a:lnTo>
                    <a:lnTo>
                      <a:pt x="14"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86" name="Freeform 840">
                <a:extLst>
                  <a:ext uri="{FF2B5EF4-FFF2-40B4-BE49-F238E27FC236}">
                    <a16:creationId xmlns:a16="http://schemas.microsoft.com/office/drawing/2014/main" id="{A1D842C7-3B87-8BDE-B5F7-0946ABCAE667}"/>
                  </a:ext>
                </a:extLst>
              </p:cNvPr>
              <p:cNvSpPr>
                <a:spLocks/>
              </p:cNvSpPr>
              <p:nvPr/>
            </p:nvSpPr>
            <p:spPr bwMode="auto">
              <a:xfrm>
                <a:off x="2383" y="3181"/>
                <a:ext cx="16" cy="16"/>
              </a:xfrm>
              <a:custGeom>
                <a:avLst/>
                <a:gdLst>
                  <a:gd name="T0" fmla="*/ 16 w 17"/>
                  <a:gd name="T1" fmla="*/ 8 h 17"/>
                  <a:gd name="T2" fmla="*/ 16 w 17"/>
                  <a:gd name="T3" fmla="*/ 8 h 17"/>
                  <a:gd name="T4" fmla="*/ 16 w 17"/>
                  <a:gd name="T5" fmla="*/ 2 h 17"/>
                  <a:gd name="T6" fmla="*/ 16 w 17"/>
                  <a:gd name="T7" fmla="*/ 0 h 17"/>
                  <a:gd name="T8" fmla="*/ 12 w 17"/>
                  <a:gd name="T9" fmla="*/ 0 h 17"/>
                  <a:gd name="T10" fmla="*/ 8 w 17"/>
                  <a:gd name="T11" fmla="*/ 0 h 17"/>
                  <a:gd name="T12" fmla="*/ 4 w 17"/>
                  <a:gd name="T13" fmla="*/ 2 h 17"/>
                  <a:gd name="T14" fmla="*/ 0 w 17"/>
                  <a:gd name="T15" fmla="*/ 8 h 17"/>
                  <a:gd name="T16" fmla="*/ 0 w 17"/>
                  <a:gd name="T17" fmla="*/ 10 h 17"/>
                  <a:gd name="T18" fmla="*/ 0 w 17"/>
                  <a:gd name="T19" fmla="*/ 13 h 17"/>
                  <a:gd name="T20" fmla="*/ 4 w 17"/>
                  <a:gd name="T21" fmla="*/ 16 h 17"/>
                  <a:gd name="T22" fmla="*/ 8 w 17"/>
                  <a:gd name="T23" fmla="*/ 16 h 17"/>
                  <a:gd name="T24" fmla="*/ 16 w 17"/>
                  <a:gd name="T25" fmla="*/ 8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16" y="8"/>
                    </a:moveTo>
                    <a:lnTo>
                      <a:pt x="16" y="8"/>
                    </a:lnTo>
                    <a:lnTo>
                      <a:pt x="16" y="2"/>
                    </a:lnTo>
                    <a:lnTo>
                      <a:pt x="16" y="0"/>
                    </a:lnTo>
                    <a:lnTo>
                      <a:pt x="12" y="0"/>
                    </a:lnTo>
                    <a:lnTo>
                      <a:pt x="8" y="0"/>
                    </a:lnTo>
                    <a:lnTo>
                      <a:pt x="4" y="2"/>
                    </a:lnTo>
                    <a:lnTo>
                      <a:pt x="0" y="8"/>
                    </a:lnTo>
                    <a:lnTo>
                      <a:pt x="0" y="10"/>
                    </a:lnTo>
                    <a:lnTo>
                      <a:pt x="0" y="13"/>
                    </a:lnTo>
                    <a:lnTo>
                      <a:pt x="4" y="16"/>
                    </a:lnTo>
                    <a:lnTo>
                      <a:pt x="8" y="16"/>
                    </a:lnTo>
                    <a:lnTo>
                      <a:pt x="16" y="8"/>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87" name="Freeform 841">
                <a:extLst>
                  <a:ext uri="{FF2B5EF4-FFF2-40B4-BE49-F238E27FC236}">
                    <a16:creationId xmlns:a16="http://schemas.microsoft.com/office/drawing/2014/main" id="{1D4CCC3A-C09C-4367-3403-BA49F1AC5878}"/>
                  </a:ext>
                </a:extLst>
              </p:cNvPr>
              <p:cNvSpPr>
                <a:spLocks/>
              </p:cNvSpPr>
              <p:nvPr/>
            </p:nvSpPr>
            <p:spPr bwMode="auto">
              <a:xfrm>
                <a:off x="2391" y="3175"/>
                <a:ext cx="16" cy="16"/>
              </a:xfrm>
              <a:custGeom>
                <a:avLst/>
                <a:gdLst>
                  <a:gd name="T0" fmla="*/ 6 w 17"/>
                  <a:gd name="T1" fmla="*/ 16 h 17"/>
                  <a:gd name="T2" fmla="*/ 2 w 17"/>
                  <a:gd name="T3" fmla="*/ 13 h 17"/>
                  <a:gd name="T4" fmla="*/ 1 w 17"/>
                  <a:gd name="T5" fmla="*/ 13 h 17"/>
                  <a:gd name="T6" fmla="*/ 0 w 17"/>
                  <a:gd name="T7" fmla="*/ 12 h 17"/>
                  <a:gd name="T8" fmla="*/ 0 w 17"/>
                  <a:gd name="T9" fmla="*/ 10 h 17"/>
                  <a:gd name="T10" fmla="*/ 0 w 17"/>
                  <a:gd name="T11" fmla="*/ 7 h 17"/>
                  <a:gd name="T12" fmla="*/ 2 w 17"/>
                  <a:gd name="T13" fmla="*/ 5 h 17"/>
                  <a:gd name="T14" fmla="*/ 3 w 17"/>
                  <a:gd name="T15" fmla="*/ 3 h 17"/>
                  <a:gd name="T16" fmla="*/ 6 w 17"/>
                  <a:gd name="T17" fmla="*/ 1 h 17"/>
                  <a:gd name="T18" fmla="*/ 8 w 17"/>
                  <a:gd name="T19" fmla="*/ 0 h 17"/>
                  <a:gd name="T20" fmla="*/ 9 w 17"/>
                  <a:gd name="T21" fmla="*/ 0 h 17"/>
                  <a:gd name="T22" fmla="*/ 11 w 17"/>
                  <a:gd name="T23" fmla="*/ 0 h 17"/>
                  <a:gd name="T24" fmla="*/ 14 w 17"/>
                  <a:gd name="T25" fmla="*/ 3 h 17"/>
                  <a:gd name="T26" fmla="*/ 16 w 17"/>
                  <a:gd name="T27" fmla="*/ 3 h 17"/>
                  <a:gd name="T28" fmla="*/ 16 w 17"/>
                  <a:gd name="T29" fmla="*/ 6 h 17"/>
                  <a:gd name="T30" fmla="*/ 16 w 17"/>
                  <a:gd name="T31" fmla="*/ 8 h 17"/>
                  <a:gd name="T32" fmla="*/ 14 w 17"/>
                  <a:gd name="T33" fmla="*/ 11 h 17"/>
                  <a:gd name="T34" fmla="*/ 12 w 17"/>
                  <a:gd name="T35" fmla="*/ 13 h 17"/>
                  <a:gd name="T36" fmla="*/ 9 w 17"/>
                  <a:gd name="T37" fmla="*/ 14 h 17"/>
                  <a:gd name="T38" fmla="*/ 7 w 17"/>
                  <a:gd name="T39" fmla="*/ 16 h 17"/>
                  <a:gd name="T40" fmla="*/ 6 w 1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6" y="16"/>
                    </a:moveTo>
                    <a:lnTo>
                      <a:pt x="2" y="13"/>
                    </a:lnTo>
                    <a:lnTo>
                      <a:pt x="1" y="13"/>
                    </a:lnTo>
                    <a:lnTo>
                      <a:pt x="0" y="12"/>
                    </a:lnTo>
                    <a:lnTo>
                      <a:pt x="0" y="10"/>
                    </a:lnTo>
                    <a:lnTo>
                      <a:pt x="0" y="7"/>
                    </a:lnTo>
                    <a:lnTo>
                      <a:pt x="2" y="5"/>
                    </a:lnTo>
                    <a:lnTo>
                      <a:pt x="3" y="3"/>
                    </a:lnTo>
                    <a:lnTo>
                      <a:pt x="6" y="1"/>
                    </a:lnTo>
                    <a:lnTo>
                      <a:pt x="8" y="0"/>
                    </a:lnTo>
                    <a:lnTo>
                      <a:pt x="9" y="0"/>
                    </a:lnTo>
                    <a:lnTo>
                      <a:pt x="11" y="0"/>
                    </a:lnTo>
                    <a:lnTo>
                      <a:pt x="14" y="3"/>
                    </a:lnTo>
                    <a:lnTo>
                      <a:pt x="16" y="3"/>
                    </a:lnTo>
                    <a:lnTo>
                      <a:pt x="16" y="6"/>
                    </a:lnTo>
                    <a:lnTo>
                      <a:pt x="16" y="8"/>
                    </a:lnTo>
                    <a:lnTo>
                      <a:pt x="14" y="11"/>
                    </a:lnTo>
                    <a:lnTo>
                      <a:pt x="12" y="13"/>
                    </a:lnTo>
                    <a:lnTo>
                      <a:pt x="9" y="14"/>
                    </a:lnTo>
                    <a:lnTo>
                      <a:pt x="7" y="16"/>
                    </a:lnTo>
                    <a:lnTo>
                      <a:pt x="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88" name="Freeform 842">
                <a:extLst>
                  <a:ext uri="{FF2B5EF4-FFF2-40B4-BE49-F238E27FC236}">
                    <a16:creationId xmlns:a16="http://schemas.microsoft.com/office/drawing/2014/main" id="{5AA09BCF-9461-D2D7-E08D-A735325A2DD9}"/>
                  </a:ext>
                </a:extLst>
              </p:cNvPr>
              <p:cNvSpPr>
                <a:spLocks/>
              </p:cNvSpPr>
              <p:nvPr/>
            </p:nvSpPr>
            <p:spPr bwMode="auto">
              <a:xfrm>
                <a:off x="2385" y="3181"/>
                <a:ext cx="16" cy="16"/>
              </a:xfrm>
              <a:custGeom>
                <a:avLst/>
                <a:gdLst>
                  <a:gd name="T0" fmla="*/ 13 w 17"/>
                  <a:gd name="T1" fmla="*/ 9 h 17"/>
                  <a:gd name="T2" fmla="*/ 14 w 17"/>
                  <a:gd name="T3" fmla="*/ 7 h 17"/>
                  <a:gd name="T4" fmla="*/ 16 w 17"/>
                  <a:gd name="T5" fmla="*/ 4 h 17"/>
                  <a:gd name="T6" fmla="*/ 14 w 17"/>
                  <a:gd name="T7" fmla="*/ 1 h 17"/>
                  <a:gd name="T8" fmla="*/ 13 w 17"/>
                  <a:gd name="T9" fmla="*/ 1 h 17"/>
                  <a:gd name="T10" fmla="*/ 10 w 17"/>
                  <a:gd name="T11" fmla="*/ 0 h 17"/>
                  <a:gd name="T12" fmla="*/ 8 w 17"/>
                  <a:gd name="T13" fmla="*/ 1 h 17"/>
                  <a:gd name="T14" fmla="*/ 5 w 17"/>
                  <a:gd name="T15" fmla="*/ 2 h 17"/>
                  <a:gd name="T16" fmla="*/ 2 w 17"/>
                  <a:gd name="T17" fmla="*/ 4 h 17"/>
                  <a:gd name="T18" fmla="*/ 1 w 17"/>
                  <a:gd name="T19" fmla="*/ 8 h 17"/>
                  <a:gd name="T20" fmla="*/ 0 w 17"/>
                  <a:gd name="T21" fmla="*/ 12 h 17"/>
                  <a:gd name="T22" fmla="*/ 1 w 17"/>
                  <a:gd name="T23" fmla="*/ 13 h 17"/>
                  <a:gd name="T24" fmla="*/ 1 w 17"/>
                  <a:gd name="T25" fmla="*/ 14 h 17"/>
                  <a:gd name="T26" fmla="*/ 2 w 17"/>
                  <a:gd name="T27" fmla="*/ 16 h 17"/>
                  <a:gd name="T28" fmla="*/ 4 w 17"/>
                  <a:gd name="T29" fmla="*/ 16 h 17"/>
                  <a:gd name="T30" fmla="*/ 8 w 17"/>
                  <a:gd name="T31" fmla="*/ 14 h 17"/>
                  <a:gd name="T32" fmla="*/ 10 w 17"/>
                  <a:gd name="T33" fmla="*/ 12 h 17"/>
                  <a:gd name="T34" fmla="*/ 13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3" y="9"/>
                    </a:moveTo>
                    <a:lnTo>
                      <a:pt x="14" y="7"/>
                    </a:lnTo>
                    <a:lnTo>
                      <a:pt x="16" y="4"/>
                    </a:lnTo>
                    <a:lnTo>
                      <a:pt x="14" y="1"/>
                    </a:lnTo>
                    <a:lnTo>
                      <a:pt x="13" y="1"/>
                    </a:lnTo>
                    <a:lnTo>
                      <a:pt x="10" y="0"/>
                    </a:lnTo>
                    <a:lnTo>
                      <a:pt x="8" y="1"/>
                    </a:lnTo>
                    <a:lnTo>
                      <a:pt x="5" y="2"/>
                    </a:lnTo>
                    <a:lnTo>
                      <a:pt x="2" y="4"/>
                    </a:lnTo>
                    <a:lnTo>
                      <a:pt x="1" y="8"/>
                    </a:lnTo>
                    <a:lnTo>
                      <a:pt x="0" y="12"/>
                    </a:lnTo>
                    <a:lnTo>
                      <a:pt x="1" y="13"/>
                    </a:lnTo>
                    <a:lnTo>
                      <a:pt x="1" y="14"/>
                    </a:lnTo>
                    <a:lnTo>
                      <a:pt x="2" y="16"/>
                    </a:lnTo>
                    <a:lnTo>
                      <a:pt x="4" y="16"/>
                    </a:lnTo>
                    <a:lnTo>
                      <a:pt x="8" y="14"/>
                    </a:lnTo>
                    <a:lnTo>
                      <a:pt x="10" y="12"/>
                    </a:lnTo>
                    <a:lnTo>
                      <a:pt x="13"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89" name="Freeform 843">
                <a:extLst>
                  <a:ext uri="{FF2B5EF4-FFF2-40B4-BE49-F238E27FC236}">
                    <a16:creationId xmlns:a16="http://schemas.microsoft.com/office/drawing/2014/main" id="{1857E274-F324-A980-F216-E6C9170BC600}"/>
                  </a:ext>
                </a:extLst>
              </p:cNvPr>
              <p:cNvSpPr>
                <a:spLocks/>
              </p:cNvSpPr>
              <p:nvPr/>
            </p:nvSpPr>
            <p:spPr bwMode="auto">
              <a:xfrm>
                <a:off x="2283" y="3198"/>
                <a:ext cx="21" cy="40"/>
              </a:xfrm>
              <a:custGeom>
                <a:avLst/>
                <a:gdLst>
                  <a:gd name="T0" fmla="*/ 0 w 23"/>
                  <a:gd name="T1" fmla="*/ 28 h 42"/>
                  <a:gd name="T2" fmla="*/ 22 w 23"/>
                  <a:gd name="T3" fmla="*/ 41 h 42"/>
                  <a:gd name="T4" fmla="*/ 22 w 23"/>
                  <a:gd name="T5" fmla="*/ 13 h 42"/>
                  <a:gd name="T6" fmla="*/ 0 w 23"/>
                  <a:gd name="T7" fmla="*/ 0 h 42"/>
                  <a:gd name="T8" fmla="*/ 0 w 23"/>
                  <a:gd name="T9" fmla="*/ 28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0" y="28"/>
                    </a:moveTo>
                    <a:lnTo>
                      <a:pt x="22" y="41"/>
                    </a:lnTo>
                    <a:lnTo>
                      <a:pt x="22" y="13"/>
                    </a:lnTo>
                    <a:lnTo>
                      <a:pt x="0" y="0"/>
                    </a:lnTo>
                    <a:lnTo>
                      <a:pt x="0" y="28"/>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90" name="Freeform 844">
                <a:extLst>
                  <a:ext uri="{FF2B5EF4-FFF2-40B4-BE49-F238E27FC236}">
                    <a16:creationId xmlns:a16="http://schemas.microsoft.com/office/drawing/2014/main" id="{4E842D8B-1D56-E7CF-4325-096C466FD5C5}"/>
                  </a:ext>
                </a:extLst>
              </p:cNvPr>
              <p:cNvSpPr>
                <a:spLocks/>
              </p:cNvSpPr>
              <p:nvPr/>
            </p:nvSpPr>
            <p:spPr bwMode="auto">
              <a:xfrm>
                <a:off x="2278" y="3207"/>
                <a:ext cx="25" cy="16"/>
              </a:xfrm>
              <a:custGeom>
                <a:avLst/>
                <a:gdLst>
                  <a:gd name="T0" fmla="*/ 8 w 28"/>
                  <a:gd name="T1" fmla="*/ 0 h 17"/>
                  <a:gd name="T2" fmla="*/ 0 w 28"/>
                  <a:gd name="T3" fmla="*/ 5 h 17"/>
                  <a:gd name="T4" fmla="*/ 4 w 28"/>
                  <a:gd name="T5" fmla="*/ 13 h 17"/>
                  <a:gd name="T6" fmla="*/ 17 w 28"/>
                  <a:gd name="T7" fmla="*/ 16 h 17"/>
                  <a:gd name="T8" fmla="*/ 27 w 28"/>
                  <a:gd name="T9" fmla="*/ 10 h 17"/>
                  <a:gd name="T10" fmla="*/ 8 w 28"/>
                  <a:gd name="T11" fmla="*/ 0 h 17"/>
                  <a:gd name="T12" fmla="*/ 0 60000 65536"/>
                  <a:gd name="T13" fmla="*/ 0 60000 65536"/>
                  <a:gd name="T14" fmla="*/ 0 60000 65536"/>
                  <a:gd name="T15" fmla="*/ 0 60000 65536"/>
                  <a:gd name="T16" fmla="*/ 0 60000 65536"/>
                  <a:gd name="T17" fmla="*/ 0 60000 65536"/>
                  <a:gd name="T18" fmla="*/ 0 w 28"/>
                  <a:gd name="T19" fmla="*/ 0 h 17"/>
                  <a:gd name="T20" fmla="*/ 28 w 2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8" h="17">
                    <a:moveTo>
                      <a:pt x="8" y="0"/>
                    </a:moveTo>
                    <a:lnTo>
                      <a:pt x="0" y="5"/>
                    </a:lnTo>
                    <a:lnTo>
                      <a:pt x="4" y="13"/>
                    </a:lnTo>
                    <a:lnTo>
                      <a:pt x="17" y="16"/>
                    </a:lnTo>
                    <a:lnTo>
                      <a:pt x="27" y="10"/>
                    </a:lnTo>
                    <a:lnTo>
                      <a:pt x="8"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91" name="Freeform 845">
                <a:extLst>
                  <a:ext uri="{FF2B5EF4-FFF2-40B4-BE49-F238E27FC236}">
                    <a16:creationId xmlns:a16="http://schemas.microsoft.com/office/drawing/2014/main" id="{1D76D947-C805-6D6D-FBE3-08DE412D2416}"/>
                  </a:ext>
                </a:extLst>
              </p:cNvPr>
              <p:cNvSpPr>
                <a:spLocks/>
              </p:cNvSpPr>
              <p:nvPr/>
            </p:nvSpPr>
            <p:spPr bwMode="auto">
              <a:xfrm>
                <a:off x="2291" y="3217"/>
                <a:ext cx="15" cy="27"/>
              </a:xfrm>
              <a:custGeom>
                <a:avLst/>
                <a:gdLst>
                  <a:gd name="T0" fmla="*/ 16 w 17"/>
                  <a:gd name="T1" fmla="*/ 19 h 28"/>
                  <a:gd name="T2" fmla="*/ 0 w 17"/>
                  <a:gd name="T3" fmla="*/ 27 h 28"/>
                  <a:gd name="T4" fmla="*/ 0 w 17"/>
                  <a:gd name="T5" fmla="*/ 12 h 28"/>
                  <a:gd name="T6" fmla="*/ 4 w 17"/>
                  <a:gd name="T7" fmla="*/ 4 h 28"/>
                  <a:gd name="T8" fmla="*/ 16 w 17"/>
                  <a:gd name="T9" fmla="*/ 0 h 28"/>
                  <a:gd name="T10" fmla="*/ 16 w 17"/>
                  <a:gd name="T11" fmla="*/ 19 h 28"/>
                  <a:gd name="T12" fmla="*/ 0 60000 65536"/>
                  <a:gd name="T13" fmla="*/ 0 60000 65536"/>
                  <a:gd name="T14" fmla="*/ 0 60000 65536"/>
                  <a:gd name="T15" fmla="*/ 0 60000 65536"/>
                  <a:gd name="T16" fmla="*/ 0 60000 65536"/>
                  <a:gd name="T17" fmla="*/ 0 60000 65536"/>
                  <a:gd name="T18" fmla="*/ 0 w 17"/>
                  <a:gd name="T19" fmla="*/ 0 h 28"/>
                  <a:gd name="T20" fmla="*/ 17 w 17"/>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7" h="28">
                    <a:moveTo>
                      <a:pt x="16" y="19"/>
                    </a:moveTo>
                    <a:lnTo>
                      <a:pt x="0" y="27"/>
                    </a:lnTo>
                    <a:lnTo>
                      <a:pt x="0" y="12"/>
                    </a:lnTo>
                    <a:lnTo>
                      <a:pt x="4" y="4"/>
                    </a:lnTo>
                    <a:lnTo>
                      <a:pt x="16" y="0"/>
                    </a:lnTo>
                    <a:lnTo>
                      <a:pt x="16" y="19"/>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92" name="Freeform 846">
                <a:extLst>
                  <a:ext uri="{FF2B5EF4-FFF2-40B4-BE49-F238E27FC236}">
                    <a16:creationId xmlns:a16="http://schemas.microsoft.com/office/drawing/2014/main" id="{5AE72B44-3939-55F1-E4B8-B92D4A6D1452}"/>
                  </a:ext>
                </a:extLst>
              </p:cNvPr>
              <p:cNvSpPr>
                <a:spLocks/>
              </p:cNvSpPr>
              <p:nvPr/>
            </p:nvSpPr>
            <p:spPr bwMode="auto">
              <a:xfrm>
                <a:off x="2271" y="3228"/>
                <a:ext cx="21" cy="22"/>
              </a:xfrm>
              <a:custGeom>
                <a:avLst/>
                <a:gdLst>
                  <a:gd name="T0" fmla="*/ 21 w 22"/>
                  <a:gd name="T1" fmla="*/ 15 h 23"/>
                  <a:gd name="T2" fmla="*/ 19 w 22"/>
                  <a:gd name="T3" fmla="*/ 11 h 23"/>
                  <a:gd name="T4" fmla="*/ 9 w 22"/>
                  <a:gd name="T5" fmla="*/ 13 h 23"/>
                  <a:gd name="T6" fmla="*/ 2 w 22"/>
                  <a:gd name="T7" fmla="*/ 22 h 23"/>
                  <a:gd name="T8" fmla="*/ 0 w 22"/>
                  <a:gd name="T9" fmla="*/ 21 h 23"/>
                  <a:gd name="T10" fmla="*/ 3 w 22"/>
                  <a:gd name="T11" fmla="*/ 9 h 23"/>
                  <a:gd name="T12" fmla="*/ 21 w 22"/>
                  <a:gd name="T13" fmla="*/ 0 h 23"/>
                  <a:gd name="T14" fmla="*/ 21 w 22"/>
                  <a:gd name="T15" fmla="*/ 15 h 23"/>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23"/>
                  <a:gd name="T26" fmla="*/ 22 w 22"/>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23">
                    <a:moveTo>
                      <a:pt x="21" y="15"/>
                    </a:moveTo>
                    <a:lnTo>
                      <a:pt x="19" y="11"/>
                    </a:lnTo>
                    <a:lnTo>
                      <a:pt x="9" y="13"/>
                    </a:lnTo>
                    <a:lnTo>
                      <a:pt x="2" y="22"/>
                    </a:lnTo>
                    <a:lnTo>
                      <a:pt x="0" y="21"/>
                    </a:lnTo>
                    <a:lnTo>
                      <a:pt x="3" y="9"/>
                    </a:lnTo>
                    <a:lnTo>
                      <a:pt x="21" y="0"/>
                    </a:lnTo>
                    <a:lnTo>
                      <a:pt x="21" y="15"/>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93" name="Freeform 847">
                <a:extLst>
                  <a:ext uri="{FF2B5EF4-FFF2-40B4-BE49-F238E27FC236}">
                    <a16:creationId xmlns:a16="http://schemas.microsoft.com/office/drawing/2014/main" id="{0ABF8820-38C0-992F-1981-D0CCCD7201B7}"/>
                  </a:ext>
                </a:extLst>
              </p:cNvPr>
              <p:cNvSpPr>
                <a:spLocks/>
              </p:cNvSpPr>
              <p:nvPr/>
            </p:nvSpPr>
            <p:spPr bwMode="auto">
              <a:xfrm>
                <a:off x="2262" y="3232"/>
                <a:ext cx="16" cy="18"/>
              </a:xfrm>
              <a:custGeom>
                <a:avLst/>
                <a:gdLst>
                  <a:gd name="T0" fmla="*/ 0 w 17"/>
                  <a:gd name="T1" fmla="*/ 12 h 19"/>
                  <a:gd name="T2" fmla="*/ 12 w 17"/>
                  <a:gd name="T3" fmla="*/ 18 h 19"/>
                  <a:gd name="T4" fmla="*/ 16 w 17"/>
                  <a:gd name="T5" fmla="*/ 6 h 19"/>
                  <a:gd name="T6" fmla="*/ 6 w 17"/>
                  <a:gd name="T7" fmla="*/ 3 h 19"/>
                  <a:gd name="T8" fmla="*/ 0 w 17"/>
                  <a:gd name="T9" fmla="*/ 0 h 19"/>
                  <a:gd name="T10" fmla="*/ 0 w 17"/>
                  <a:gd name="T11" fmla="*/ 12 h 19"/>
                  <a:gd name="T12" fmla="*/ 0 60000 65536"/>
                  <a:gd name="T13" fmla="*/ 0 60000 65536"/>
                  <a:gd name="T14" fmla="*/ 0 60000 65536"/>
                  <a:gd name="T15" fmla="*/ 0 60000 65536"/>
                  <a:gd name="T16" fmla="*/ 0 60000 65536"/>
                  <a:gd name="T17" fmla="*/ 0 60000 65536"/>
                  <a:gd name="T18" fmla="*/ 0 w 17"/>
                  <a:gd name="T19" fmla="*/ 0 h 19"/>
                  <a:gd name="T20" fmla="*/ 17 w 17"/>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7" h="19">
                    <a:moveTo>
                      <a:pt x="0" y="12"/>
                    </a:moveTo>
                    <a:lnTo>
                      <a:pt x="12" y="18"/>
                    </a:lnTo>
                    <a:lnTo>
                      <a:pt x="16" y="6"/>
                    </a:lnTo>
                    <a:lnTo>
                      <a:pt x="6" y="3"/>
                    </a:lnTo>
                    <a:lnTo>
                      <a:pt x="0" y="0"/>
                    </a:lnTo>
                    <a:lnTo>
                      <a:pt x="0" y="12"/>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94" name="Freeform 848">
                <a:extLst>
                  <a:ext uri="{FF2B5EF4-FFF2-40B4-BE49-F238E27FC236}">
                    <a16:creationId xmlns:a16="http://schemas.microsoft.com/office/drawing/2014/main" id="{E820153C-974E-B932-97E7-CACD266691F7}"/>
                  </a:ext>
                </a:extLst>
              </p:cNvPr>
              <p:cNvSpPr>
                <a:spLocks/>
              </p:cNvSpPr>
              <p:nvPr/>
            </p:nvSpPr>
            <p:spPr bwMode="auto">
              <a:xfrm>
                <a:off x="2292" y="3218"/>
                <a:ext cx="16" cy="17"/>
              </a:xfrm>
              <a:custGeom>
                <a:avLst/>
                <a:gdLst>
                  <a:gd name="T0" fmla="*/ 16 w 17"/>
                  <a:gd name="T1" fmla="*/ 9 h 17"/>
                  <a:gd name="T2" fmla="*/ 0 w 17"/>
                  <a:gd name="T3" fmla="*/ 16 h 17"/>
                  <a:gd name="T4" fmla="*/ 4 w 17"/>
                  <a:gd name="T5" fmla="*/ 4 h 17"/>
                  <a:gd name="T6" fmla="*/ 16 w 17"/>
                  <a:gd name="T7" fmla="*/ 0 h 17"/>
                  <a:gd name="T8" fmla="*/ 16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9"/>
                    </a:moveTo>
                    <a:lnTo>
                      <a:pt x="0" y="16"/>
                    </a:lnTo>
                    <a:lnTo>
                      <a:pt x="4" y="4"/>
                    </a:lnTo>
                    <a:lnTo>
                      <a:pt x="16" y="0"/>
                    </a:lnTo>
                    <a:lnTo>
                      <a:pt x="16" y="9"/>
                    </a:lnTo>
                  </a:path>
                </a:pathLst>
              </a:custGeom>
              <a:solidFill>
                <a:srgbClr val="6E87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95" name="Freeform 849">
                <a:extLst>
                  <a:ext uri="{FF2B5EF4-FFF2-40B4-BE49-F238E27FC236}">
                    <a16:creationId xmlns:a16="http://schemas.microsoft.com/office/drawing/2014/main" id="{E9DCB040-7AF6-BFAF-5BA0-30522A524C93}"/>
                  </a:ext>
                </a:extLst>
              </p:cNvPr>
              <p:cNvSpPr>
                <a:spLocks/>
              </p:cNvSpPr>
              <p:nvPr/>
            </p:nvSpPr>
            <p:spPr bwMode="auto">
              <a:xfrm>
                <a:off x="2260" y="3222"/>
                <a:ext cx="32" cy="17"/>
              </a:xfrm>
              <a:custGeom>
                <a:avLst/>
                <a:gdLst>
                  <a:gd name="T0" fmla="*/ 0 w 34"/>
                  <a:gd name="T1" fmla="*/ 13 h 18"/>
                  <a:gd name="T2" fmla="*/ 11 w 34"/>
                  <a:gd name="T3" fmla="*/ 17 h 18"/>
                  <a:gd name="T4" fmla="*/ 33 w 34"/>
                  <a:gd name="T5" fmla="*/ 3 h 18"/>
                  <a:gd name="T6" fmla="*/ 14 w 34"/>
                  <a:gd name="T7" fmla="*/ 0 h 18"/>
                  <a:gd name="T8" fmla="*/ 0 w 34"/>
                  <a:gd name="T9" fmla="*/ 13 h 18"/>
                  <a:gd name="T10" fmla="*/ 0 60000 65536"/>
                  <a:gd name="T11" fmla="*/ 0 60000 65536"/>
                  <a:gd name="T12" fmla="*/ 0 60000 65536"/>
                  <a:gd name="T13" fmla="*/ 0 60000 65536"/>
                  <a:gd name="T14" fmla="*/ 0 60000 65536"/>
                  <a:gd name="T15" fmla="*/ 0 w 34"/>
                  <a:gd name="T16" fmla="*/ 0 h 18"/>
                  <a:gd name="T17" fmla="*/ 34 w 34"/>
                  <a:gd name="T18" fmla="*/ 18 h 18"/>
                </a:gdLst>
                <a:ahLst/>
                <a:cxnLst>
                  <a:cxn ang="T10">
                    <a:pos x="T0" y="T1"/>
                  </a:cxn>
                  <a:cxn ang="T11">
                    <a:pos x="T2" y="T3"/>
                  </a:cxn>
                  <a:cxn ang="T12">
                    <a:pos x="T4" y="T5"/>
                  </a:cxn>
                  <a:cxn ang="T13">
                    <a:pos x="T6" y="T7"/>
                  </a:cxn>
                  <a:cxn ang="T14">
                    <a:pos x="T8" y="T9"/>
                  </a:cxn>
                </a:cxnLst>
                <a:rect l="T15" t="T16" r="T17" b="T18"/>
                <a:pathLst>
                  <a:path w="34" h="18">
                    <a:moveTo>
                      <a:pt x="0" y="13"/>
                    </a:moveTo>
                    <a:lnTo>
                      <a:pt x="11" y="17"/>
                    </a:lnTo>
                    <a:lnTo>
                      <a:pt x="33" y="3"/>
                    </a:lnTo>
                    <a:lnTo>
                      <a:pt x="14" y="0"/>
                    </a:lnTo>
                    <a:lnTo>
                      <a:pt x="0" y="13"/>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96" name="Freeform 850">
                <a:extLst>
                  <a:ext uri="{FF2B5EF4-FFF2-40B4-BE49-F238E27FC236}">
                    <a16:creationId xmlns:a16="http://schemas.microsoft.com/office/drawing/2014/main" id="{01B3BA84-A3F2-BF97-A944-D9CC5FE3D763}"/>
                  </a:ext>
                </a:extLst>
              </p:cNvPr>
              <p:cNvSpPr>
                <a:spLocks/>
              </p:cNvSpPr>
              <p:nvPr/>
            </p:nvSpPr>
            <p:spPr bwMode="auto">
              <a:xfrm>
                <a:off x="2276" y="3211"/>
                <a:ext cx="20" cy="20"/>
              </a:xfrm>
              <a:custGeom>
                <a:avLst/>
                <a:gdLst>
                  <a:gd name="T0" fmla="*/ 21 w 22"/>
                  <a:gd name="T1" fmla="*/ 10 h 21"/>
                  <a:gd name="T2" fmla="*/ 7 w 22"/>
                  <a:gd name="T3" fmla="*/ 0 h 21"/>
                  <a:gd name="T4" fmla="*/ 0 w 22"/>
                  <a:gd name="T5" fmla="*/ 11 h 21"/>
                  <a:gd name="T6" fmla="*/ 10 w 22"/>
                  <a:gd name="T7" fmla="*/ 20 h 21"/>
                  <a:gd name="T8" fmla="*/ 21 w 22"/>
                  <a:gd name="T9" fmla="*/ 10 h 21"/>
                  <a:gd name="T10" fmla="*/ 0 60000 65536"/>
                  <a:gd name="T11" fmla="*/ 0 60000 65536"/>
                  <a:gd name="T12" fmla="*/ 0 60000 65536"/>
                  <a:gd name="T13" fmla="*/ 0 60000 65536"/>
                  <a:gd name="T14" fmla="*/ 0 60000 65536"/>
                  <a:gd name="T15" fmla="*/ 0 w 22"/>
                  <a:gd name="T16" fmla="*/ 0 h 21"/>
                  <a:gd name="T17" fmla="*/ 22 w 22"/>
                  <a:gd name="T18" fmla="*/ 21 h 21"/>
                </a:gdLst>
                <a:ahLst/>
                <a:cxnLst>
                  <a:cxn ang="T10">
                    <a:pos x="T0" y="T1"/>
                  </a:cxn>
                  <a:cxn ang="T11">
                    <a:pos x="T2" y="T3"/>
                  </a:cxn>
                  <a:cxn ang="T12">
                    <a:pos x="T4" y="T5"/>
                  </a:cxn>
                  <a:cxn ang="T13">
                    <a:pos x="T6" y="T7"/>
                  </a:cxn>
                  <a:cxn ang="T14">
                    <a:pos x="T8" y="T9"/>
                  </a:cxn>
                </a:cxnLst>
                <a:rect l="T15" t="T16" r="T17" b="T18"/>
                <a:pathLst>
                  <a:path w="22" h="21">
                    <a:moveTo>
                      <a:pt x="21" y="10"/>
                    </a:moveTo>
                    <a:lnTo>
                      <a:pt x="7" y="0"/>
                    </a:lnTo>
                    <a:lnTo>
                      <a:pt x="0" y="11"/>
                    </a:lnTo>
                    <a:lnTo>
                      <a:pt x="10" y="20"/>
                    </a:lnTo>
                    <a:lnTo>
                      <a:pt x="21" y="10"/>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97" name="Freeform 851">
                <a:extLst>
                  <a:ext uri="{FF2B5EF4-FFF2-40B4-BE49-F238E27FC236}">
                    <a16:creationId xmlns:a16="http://schemas.microsoft.com/office/drawing/2014/main" id="{84D26321-55C3-C2F6-D270-4F64080C55B2}"/>
                  </a:ext>
                </a:extLst>
              </p:cNvPr>
              <p:cNvSpPr>
                <a:spLocks/>
              </p:cNvSpPr>
              <p:nvPr/>
            </p:nvSpPr>
            <p:spPr bwMode="auto">
              <a:xfrm>
                <a:off x="2300" y="3126"/>
                <a:ext cx="112" cy="67"/>
              </a:xfrm>
              <a:custGeom>
                <a:avLst/>
                <a:gdLst>
                  <a:gd name="T0" fmla="*/ 121 w 122"/>
                  <a:gd name="T1" fmla="*/ 13 h 70"/>
                  <a:gd name="T2" fmla="*/ 95 w 122"/>
                  <a:gd name="T3" fmla="*/ 0 h 70"/>
                  <a:gd name="T4" fmla="*/ 0 w 122"/>
                  <a:gd name="T5" fmla="*/ 55 h 70"/>
                  <a:gd name="T6" fmla="*/ 25 w 122"/>
                  <a:gd name="T7" fmla="*/ 69 h 70"/>
                  <a:gd name="T8" fmla="*/ 121 w 122"/>
                  <a:gd name="T9" fmla="*/ 13 h 70"/>
                  <a:gd name="T10" fmla="*/ 0 60000 65536"/>
                  <a:gd name="T11" fmla="*/ 0 60000 65536"/>
                  <a:gd name="T12" fmla="*/ 0 60000 65536"/>
                  <a:gd name="T13" fmla="*/ 0 60000 65536"/>
                  <a:gd name="T14" fmla="*/ 0 60000 65536"/>
                  <a:gd name="T15" fmla="*/ 0 w 122"/>
                  <a:gd name="T16" fmla="*/ 0 h 70"/>
                  <a:gd name="T17" fmla="*/ 122 w 122"/>
                  <a:gd name="T18" fmla="*/ 70 h 70"/>
                </a:gdLst>
                <a:ahLst/>
                <a:cxnLst>
                  <a:cxn ang="T10">
                    <a:pos x="T0" y="T1"/>
                  </a:cxn>
                  <a:cxn ang="T11">
                    <a:pos x="T2" y="T3"/>
                  </a:cxn>
                  <a:cxn ang="T12">
                    <a:pos x="T4" y="T5"/>
                  </a:cxn>
                  <a:cxn ang="T13">
                    <a:pos x="T6" y="T7"/>
                  </a:cxn>
                  <a:cxn ang="T14">
                    <a:pos x="T8" y="T9"/>
                  </a:cxn>
                </a:cxnLst>
                <a:rect l="T15" t="T16" r="T17" b="T18"/>
                <a:pathLst>
                  <a:path w="122" h="70">
                    <a:moveTo>
                      <a:pt x="121" y="13"/>
                    </a:moveTo>
                    <a:lnTo>
                      <a:pt x="95" y="0"/>
                    </a:lnTo>
                    <a:lnTo>
                      <a:pt x="0" y="55"/>
                    </a:lnTo>
                    <a:lnTo>
                      <a:pt x="25" y="69"/>
                    </a:lnTo>
                    <a:lnTo>
                      <a:pt x="121" y="13"/>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98" name="Freeform 852">
                <a:extLst>
                  <a:ext uri="{FF2B5EF4-FFF2-40B4-BE49-F238E27FC236}">
                    <a16:creationId xmlns:a16="http://schemas.microsoft.com/office/drawing/2014/main" id="{6B8E94EE-9646-47CC-A042-03C325680E11}"/>
                  </a:ext>
                </a:extLst>
              </p:cNvPr>
              <p:cNvSpPr>
                <a:spLocks/>
              </p:cNvSpPr>
              <p:nvPr/>
            </p:nvSpPr>
            <p:spPr bwMode="auto">
              <a:xfrm>
                <a:off x="2323" y="3139"/>
                <a:ext cx="89" cy="80"/>
              </a:xfrm>
              <a:custGeom>
                <a:avLst/>
                <a:gdLst>
                  <a:gd name="T0" fmla="*/ 96 w 97"/>
                  <a:gd name="T1" fmla="*/ 0 h 84"/>
                  <a:gd name="T2" fmla="*/ 0 w 97"/>
                  <a:gd name="T3" fmla="*/ 54 h 84"/>
                  <a:gd name="T4" fmla="*/ 0 w 97"/>
                  <a:gd name="T5" fmla="*/ 83 h 84"/>
                  <a:gd name="T6" fmla="*/ 96 w 97"/>
                  <a:gd name="T7" fmla="*/ 28 h 84"/>
                  <a:gd name="T8" fmla="*/ 96 w 97"/>
                  <a:gd name="T9" fmla="*/ 0 h 84"/>
                  <a:gd name="T10" fmla="*/ 0 60000 65536"/>
                  <a:gd name="T11" fmla="*/ 0 60000 65536"/>
                  <a:gd name="T12" fmla="*/ 0 60000 65536"/>
                  <a:gd name="T13" fmla="*/ 0 60000 65536"/>
                  <a:gd name="T14" fmla="*/ 0 60000 65536"/>
                  <a:gd name="T15" fmla="*/ 0 w 97"/>
                  <a:gd name="T16" fmla="*/ 0 h 84"/>
                  <a:gd name="T17" fmla="*/ 97 w 97"/>
                  <a:gd name="T18" fmla="*/ 84 h 84"/>
                </a:gdLst>
                <a:ahLst/>
                <a:cxnLst>
                  <a:cxn ang="T10">
                    <a:pos x="T0" y="T1"/>
                  </a:cxn>
                  <a:cxn ang="T11">
                    <a:pos x="T2" y="T3"/>
                  </a:cxn>
                  <a:cxn ang="T12">
                    <a:pos x="T4" y="T5"/>
                  </a:cxn>
                  <a:cxn ang="T13">
                    <a:pos x="T6" y="T7"/>
                  </a:cxn>
                  <a:cxn ang="T14">
                    <a:pos x="T8" y="T9"/>
                  </a:cxn>
                </a:cxnLst>
                <a:rect l="T15" t="T16" r="T17" b="T18"/>
                <a:pathLst>
                  <a:path w="97" h="84">
                    <a:moveTo>
                      <a:pt x="96" y="0"/>
                    </a:moveTo>
                    <a:lnTo>
                      <a:pt x="0" y="54"/>
                    </a:lnTo>
                    <a:lnTo>
                      <a:pt x="0" y="83"/>
                    </a:lnTo>
                    <a:lnTo>
                      <a:pt x="96" y="28"/>
                    </a:lnTo>
                    <a:lnTo>
                      <a:pt x="96"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999" name="Freeform 853">
                <a:extLst>
                  <a:ext uri="{FF2B5EF4-FFF2-40B4-BE49-F238E27FC236}">
                    <a16:creationId xmlns:a16="http://schemas.microsoft.com/office/drawing/2014/main" id="{849D3AD4-E1D3-2825-A851-1C4B70CFB560}"/>
                  </a:ext>
                </a:extLst>
              </p:cNvPr>
              <p:cNvSpPr>
                <a:spLocks/>
              </p:cNvSpPr>
              <p:nvPr/>
            </p:nvSpPr>
            <p:spPr bwMode="auto">
              <a:xfrm>
                <a:off x="2300" y="3178"/>
                <a:ext cx="24" cy="41"/>
              </a:xfrm>
              <a:custGeom>
                <a:avLst/>
                <a:gdLst>
                  <a:gd name="T0" fmla="*/ 25 w 26"/>
                  <a:gd name="T1" fmla="*/ 13 h 43"/>
                  <a:gd name="T2" fmla="*/ 0 w 26"/>
                  <a:gd name="T3" fmla="*/ 0 h 43"/>
                  <a:gd name="T4" fmla="*/ 0 w 26"/>
                  <a:gd name="T5" fmla="*/ 28 h 43"/>
                  <a:gd name="T6" fmla="*/ 25 w 26"/>
                  <a:gd name="T7" fmla="*/ 42 h 43"/>
                  <a:gd name="T8" fmla="*/ 25 w 26"/>
                  <a:gd name="T9" fmla="*/ 13 h 43"/>
                  <a:gd name="T10" fmla="*/ 0 60000 65536"/>
                  <a:gd name="T11" fmla="*/ 0 60000 65536"/>
                  <a:gd name="T12" fmla="*/ 0 60000 65536"/>
                  <a:gd name="T13" fmla="*/ 0 60000 65536"/>
                  <a:gd name="T14" fmla="*/ 0 60000 65536"/>
                  <a:gd name="T15" fmla="*/ 0 w 26"/>
                  <a:gd name="T16" fmla="*/ 0 h 43"/>
                  <a:gd name="T17" fmla="*/ 26 w 26"/>
                  <a:gd name="T18" fmla="*/ 43 h 43"/>
                </a:gdLst>
                <a:ahLst/>
                <a:cxnLst>
                  <a:cxn ang="T10">
                    <a:pos x="T0" y="T1"/>
                  </a:cxn>
                  <a:cxn ang="T11">
                    <a:pos x="T2" y="T3"/>
                  </a:cxn>
                  <a:cxn ang="T12">
                    <a:pos x="T4" y="T5"/>
                  </a:cxn>
                  <a:cxn ang="T13">
                    <a:pos x="T6" y="T7"/>
                  </a:cxn>
                  <a:cxn ang="T14">
                    <a:pos x="T8" y="T9"/>
                  </a:cxn>
                </a:cxnLst>
                <a:rect l="T15" t="T16" r="T17" b="T18"/>
                <a:pathLst>
                  <a:path w="26" h="43">
                    <a:moveTo>
                      <a:pt x="25" y="13"/>
                    </a:moveTo>
                    <a:lnTo>
                      <a:pt x="0" y="0"/>
                    </a:lnTo>
                    <a:lnTo>
                      <a:pt x="0" y="28"/>
                    </a:lnTo>
                    <a:lnTo>
                      <a:pt x="25" y="42"/>
                    </a:lnTo>
                    <a:lnTo>
                      <a:pt x="25" y="13"/>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00" name="Freeform 854">
                <a:extLst>
                  <a:ext uri="{FF2B5EF4-FFF2-40B4-BE49-F238E27FC236}">
                    <a16:creationId xmlns:a16="http://schemas.microsoft.com/office/drawing/2014/main" id="{7B3695C5-7273-010C-871B-4481D6E0D230}"/>
                  </a:ext>
                </a:extLst>
              </p:cNvPr>
              <p:cNvSpPr>
                <a:spLocks/>
              </p:cNvSpPr>
              <p:nvPr/>
            </p:nvSpPr>
            <p:spPr bwMode="auto">
              <a:xfrm>
                <a:off x="2283" y="3194"/>
                <a:ext cx="32" cy="20"/>
              </a:xfrm>
              <a:custGeom>
                <a:avLst/>
                <a:gdLst>
                  <a:gd name="T0" fmla="*/ 11 w 35"/>
                  <a:gd name="T1" fmla="*/ 0 h 21"/>
                  <a:gd name="T2" fmla="*/ 0 w 35"/>
                  <a:gd name="T3" fmla="*/ 6 h 21"/>
                  <a:gd name="T4" fmla="*/ 21 w 35"/>
                  <a:gd name="T5" fmla="*/ 20 h 21"/>
                  <a:gd name="T6" fmla="*/ 34 w 35"/>
                  <a:gd name="T7" fmla="*/ 13 h 21"/>
                  <a:gd name="T8" fmla="*/ 11 w 35"/>
                  <a:gd name="T9" fmla="*/ 0 h 21"/>
                  <a:gd name="T10" fmla="*/ 0 60000 65536"/>
                  <a:gd name="T11" fmla="*/ 0 60000 65536"/>
                  <a:gd name="T12" fmla="*/ 0 60000 65536"/>
                  <a:gd name="T13" fmla="*/ 0 60000 65536"/>
                  <a:gd name="T14" fmla="*/ 0 60000 65536"/>
                  <a:gd name="T15" fmla="*/ 0 w 35"/>
                  <a:gd name="T16" fmla="*/ 0 h 21"/>
                  <a:gd name="T17" fmla="*/ 35 w 35"/>
                  <a:gd name="T18" fmla="*/ 21 h 21"/>
                </a:gdLst>
                <a:ahLst/>
                <a:cxnLst>
                  <a:cxn ang="T10">
                    <a:pos x="T0" y="T1"/>
                  </a:cxn>
                  <a:cxn ang="T11">
                    <a:pos x="T2" y="T3"/>
                  </a:cxn>
                  <a:cxn ang="T12">
                    <a:pos x="T4" y="T5"/>
                  </a:cxn>
                  <a:cxn ang="T13">
                    <a:pos x="T6" y="T7"/>
                  </a:cxn>
                  <a:cxn ang="T14">
                    <a:pos x="T8" y="T9"/>
                  </a:cxn>
                </a:cxnLst>
                <a:rect l="T15" t="T16" r="T17" b="T18"/>
                <a:pathLst>
                  <a:path w="35" h="21">
                    <a:moveTo>
                      <a:pt x="11" y="0"/>
                    </a:moveTo>
                    <a:lnTo>
                      <a:pt x="0" y="6"/>
                    </a:lnTo>
                    <a:lnTo>
                      <a:pt x="21" y="20"/>
                    </a:lnTo>
                    <a:lnTo>
                      <a:pt x="34" y="13"/>
                    </a:lnTo>
                    <a:lnTo>
                      <a:pt x="11" y="0"/>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01" name="Freeform 855">
                <a:extLst>
                  <a:ext uri="{FF2B5EF4-FFF2-40B4-BE49-F238E27FC236}">
                    <a16:creationId xmlns:a16="http://schemas.microsoft.com/office/drawing/2014/main" id="{BC7C241F-539C-CCAC-3EA1-19220B2AD3D3}"/>
                  </a:ext>
                </a:extLst>
              </p:cNvPr>
              <p:cNvSpPr>
                <a:spLocks/>
              </p:cNvSpPr>
              <p:nvPr/>
            </p:nvSpPr>
            <p:spPr bwMode="auto">
              <a:xfrm>
                <a:off x="2303" y="3206"/>
                <a:ext cx="16" cy="32"/>
              </a:xfrm>
              <a:custGeom>
                <a:avLst/>
                <a:gdLst>
                  <a:gd name="T0" fmla="*/ 16 w 17"/>
                  <a:gd name="T1" fmla="*/ 25 h 34"/>
                  <a:gd name="T2" fmla="*/ 0 w 17"/>
                  <a:gd name="T3" fmla="*/ 33 h 34"/>
                  <a:gd name="T4" fmla="*/ 0 w 17"/>
                  <a:gd name="T5" fmla="*/ 6 h 34"/>
                  <a:gd name="T6" fmla="*/ 16 w 17"/>
                  <a:gd name="T7" fmla="*/ 0 h 34"/>
                  <a:gd name="T8" fmla="*/ 16 w 17"/>
                  <a:gd name="T9" fmla="*/ 25 h 34"/>
                  <a:gd name="T10" fmla="*/ 0 60000 65536"/>
                  <a:gd name="T11" fmla="*/ 0 60000 65536"/>
                  <a:gd name="T12" fmla="*/ 0 60000 65536"/>
                  <a:gd name="T13" fmla="*/ 0 60000 65536"/>
                  <a:gd name="T14" fmla="*/ 0 60000 65536"/>
                  <a:gd name="T15" fmla="*/ 0 w 17"/>
                  <a:gd name="T16" fmla="*/ 0 h 34"/>
                  <a:gd name="T17" fmla="*/ 17 w 17"/>
                  <a:gd name="T18" fmla="*/ 34 h 34"/>
                </a:gdLst>
                <a:ahLst/>
                <a:cxnLst>
                  <a:cxn ang="T10">
                    <a:pos x="T0" y="T1"/>
                  </a:cxn>
                  <a:cxn ang="T11">
                    <a:pos x="T2" y="T3"/>
                  </a:cxn>
                  <a:cxn ang="T12">
                    <a:pos x="T4" y="T5"/>
                  </a:cxn>
                  <a:cxn ang="T13">
                    <a:pos x="T6" y="T7"/>
                  </a:cxn>
                  <a:cxn ang="T14">
                    <a:pos x="T8" y="T9"/>
                  </a:cxn>
                </a:cxnLst>
                <a:rect l="T15" t="T16" r="T17" b="T18"/>
                <a:pathLst>
                  <a:path w="17" h="34">
                    <a:moveTo>
                      <a:pt x="16" y="25"/>
                    </a:moveTo>
                    <a:lnTo>
                      <a:pt x="0" y="33"/>
                    </a:lnTo>
                    <a:lnTo>
                      <a:pt x="0" y="6"/>
                    </a:lnTo>
                    <a:lnTo>
                      <a:pt x="16" y="0"/>
                    </a:lnTo>
                    <a:lnTo>
                      <a:pt x="16" y="25"/>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02" name="Freeform 856">
                <a:extLst>
                  <a:ext uri="{FF2B5EF4-FFF2-40B4-BE49-F238E27FC236}">
                    <a16:creationId xmlns:a16="http://schemas.microsoft.com/office/drawing/2014/main" id="{EB986196-E0D7-E7ED-E0F1-1A888AE348B9}"/>
                  </a:ext>
                </a:extLst>
              </p:cNvPr>
              <p:cNvSpPr>
                <a:spLocks/>
              </p:cNvSpPr>
              <p:nvPr/>
            </p:nvSpPr>
            <p:spPr bwMode="auto">
              <a:xfrm>
                <a:off x="2373" y="3169"/>
                <a:ext cx="113" cy="68"/>
              </a:xfrm>
              <a:custGeom>
                <a:avLst/>
                <a:gdLst>
                  <a:gd name="T0" fmla="*/ 122 w 123"/>
                  <a:gd name="T1" fmla="*/ 14 h 72"/>
                  <a:gd name="T2" fmla="*/ 97 w 123"/>
                  <a:gd name="T3" fmla="*/ 0 h 72"/>
                  <a:gd name="T4" fmla="*/ 0 w 123"/>
                  <a:gd name="T5" fmla="*/ 56 h 72"/>
                  <a:gd name="T6" fmla="*/ 24 w 123"/>
                  <a:gd name="T7" fmla="*/ 71 h 72"/>
                  <a:gd name="T8" fmla="*/ 122 w 123"/>
                  <a:gd name="T9" fmla="*/ 14 h 72"/>
                  <a:gd name="T10" fmla="*/ 0 60000 65536"/>
                  <a:gd name="T11" fmla="*/ 0 60000 65536"/>
                  <a:gd name="T12" fmla="*/ 0 60000 65536"/>
                  <a:gd name="T13" fmla="*/ 0 60000 65536"/>
                  <a:gd name="T14" fmla="*/ 0 60000 65536"/>
                  <a:gd name="T15" fmla="*/ 0 w 123"/>
                  <a:gd name="T16" fmla="*/ 0 h 72"/>
                  <a:gd name="T17" fmla="*/ 123 w 123"/>
                  <a:gd name="T18" fmla="*/ 72 h 72"/>
                </a:gdLst>
                <a:ahLst/>
                <a:cxnLst>
                  <a:cxn ang="T10">
                    <a:pos x="T0" y="T1"/>
                  </a:cxn>
                  <a:cxn ang="T11">
                    <a:pos x="T2" y="T3"/>
                  </a:cxn>
                  <a:cxn ang="T12">
                    <a:pos x="T4" y="T5"/>
                  </a:cxn>
                  <a:cxn ang="T13">
                    <a:pos x="T6" y="T7"/>
                  </a:cxn>
                  <a:cxn ang="T14">
                    <a:pos x="T8" y="T9"/>
                  </a:cxn>
                </a:cxnLst>
                <a:rect l="T15" t="T16" r="T17" b="T18"/>
                <a:pathLst>
                  <a:path w="123" h="72">
                    <a:moveTo>
                      <a:pt x="122" y="14"/>
                    </a:moveTo>
                    <a:lnTo>
                      <a:pt x="97" y="0"/>
                    </a:lnTo>
                    <a:lnTo>
                      <a:pt x="0" y="56"/>
                    </a:lnTo>
                    <a:lnTo>
                      <a:pt x="24" y="71"/>
                    </a:lnTo>
                    <a:lnTo>
                      <a:pt x="122"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03" name="Freeform 857">
                <a:extLst>
                  <a:ext uri="{FF2B5EF4-FFF2-40B4-BE49-F238E27FC236}">
                    <a16:creationId xmlns:a16="http://schemas.microsoft.com/office/drawing/2014/main" id="{83A902F3-44CE-C0D2-A177-6B2446A038AE}"/>
                  </a:ext>
                </a:extLst>
              </p:cNvPr>
              <p:cNvSpPr>
                <a:spLocks/>
              </p:cNvSpPr>
              <p:nvPr/>
            </p:nvSpPr>
            <p:spPr bwMode="auto">
              <a:xfrm>
                <a:off x="2373" y="3222"/>
                <a:ext cx="24" cy="42"/>
              </a:xfrm>
              <a:custGeom>
                <a:avLst/>
                <a:gdLst>
                  <a:gd name="T0" fmla="*/ 25 w 26"/>
                  <a:gd name="T1" fmla="*/ 14 h 44"/>
                  <a:gd name="T2" fmla="*/ 0 w 26"/>
                  <a:gd name="T3" fmla="*/ 0 h 44"/>
                  <a:gd name="T4" fmla="*/ 0 w 26"/>
                  <a:gd name="T5" fmla="*/ 28 h 44"/>
                  <a:gd name="T6" fmla="*/ 25 w 26"/>
                  <a:gd name="T7" fmla="*/ 43 h 44"/>
                  <a:gd name="T8" fmla="*/ 25 w 26"/>
                  <a:gd name="T9" fmla="*/ 14 h 44"/>
                  <a:gd name="T10" fmla="*/ 0 60000 65536"/>
                  <a:gd name="T11" fmla="*/ 0 60000 65536"/>
                  <a:gd name="T12" fmla="*/ 0 60000 65536"/>
                  <a:gd name="T13" fmla="*/ 0 60000 65536"/>
                  <a:gd name="T14" fmla="*/ 0 60000 65536"/>
                  <a:gd name="T15" fmla="*/ 0 w 26"/>
                  <a:gd name="T16" fmla="*/ 0 h 44"/>
                  <a:gd name="T17" fmla="*/ 26 w 26"/>
                  <a:gd name="T18" fmla="*/ 44 h 44"/>
                </a:gdLst>
                <a:ahLst/>
                <a:cxnLst>
                  <a:cxn ang="T10">
                    <a:pos x="T0" y="T1"/>
                  </a:cxn>
                  <a:cxn ang="T11">
                    <a:pos x="T2" y="T3"/>
                  </a:cxn>
                  <a:cxn ang="T12">
                    <a:pos x="T4" y="T5"/>
                  </a:cxn>
                  <a:cxn ang="T13">
                    <a:pos x="T6" y="T7"/>
                  </a:cxn>
                  <a:cxn ang="T14">
                    <a:pos x="T8" y="T9"/>
                  </a:cxn>
                </a:cxnLst>
                <a:rect l="T15" t="T16" r="T17" b="T18"/>
                <a:pathLst>
                  <a:path w="26" h="44">
                    <a:moveTo>
                      <a:pt x="25" y="14"/>
                    </a:moveTo>
                    <a:lnTo>
                      <a:pt x="0" y="0"/>
                    </a:lnTo>
                    <a:lnTo>
                      <a:pt x="0" y="28"/>
                    </a:lnTo>
                    <a:lnTo>
                      <a:pt x="25" y="43"/>
                    </a:lnTo>
                    <a:lnTo>
                      <a:pt x="25" y="14"/>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4004" name="Freeform 858">
                <a:extLst>
                  <a:ext uri="{FF2B5EF4-FFF2-40B4-BE49-F238E27FC236}">
                    <a16:creationId xmlns:a16="http://schemas.microsoft.com/office/drawing/2014/main" id="{20C7F0B0-40D1-5A1D-1B61-433F6A6DC02B}"/>
                  </a:ext>
                </a:extLst>
              </p:cNvPr>
              <p:cNvSpPr>
                <a:spLocks/>
              </p:cNvSpPr>
              <p:nvPr/>
            </p:nvSpPr>
            <p:spPr bwMode="auto">
              <a:xfrm>
                <a:off x="2396" y="3183"/>
                <a:ext cx="90" cy="81"/>
              </a:xfrm>
              <a:custGeom>
                <a:avLst/>
                <a:gdLst>
                  <a:gd name="T0" fmla="*/ 97 w 98"/>
                  <a:gd name="T1" fmla="*/ 0 h 85"/>
                  <a:gd name="T2" fmla="*/ 0 w 98"/>
                  <a:gd name="T3" fmla="*/ 55 h 85"/>
                  <a:gd name="T4" fmla="*/ 0 w 98"/>
                  <a:gd name="T5" fmla="*/ 84 h 85"/>
                  <a:gd name="T6" fmla="*/ 97 w 98"/>
                  <a:gd name="T7" fmla="*/ 28 h 85"/>
                  <a:gd name="T8" fmla="*/ 97 w 98"/>
                  <a:gd name="T9" fmla="*/ 0 h 85"/>
                  <a:gd name="T10" fmla="*/ 0 60000 65536"/>
                  <a:gd name="T11" fmla="*/ 0 60000 65536"/>
                  <a:gd name="T12" fmla="*/ 0 60000 65536"/>
                  <a:gd name="T13" fmla="*/ 0 60000 65536"/>
                  <a:gd name="T14" fmla="*/ 0 60000 65536"/>
                  <a:gd name="T15" fmla="*/ 0 w 98"/>
                  <a:gd name="T16" fmla="*/ 0 h 85"/>
                  <a:gd name="T17" fmla="*/ 98 w 98"/>
                  <a:gd name="T18" fmla="*/ 85 h 85"/>
                </a:gdLst>
                <a:ahLst/>
                <a:cxnLst>
                  <a:cxn ang="T10">
                    <a:pos x="T0" y="T1"/>
                  </a:cxn>
                  <a:cxn ang="T11">
                    <a:pos x="T2" y="T3"/>
                  </a:cxn>
                  <a:cxn ang="T12">
                    <a:pos x="T4" y="T5"/>
                  </a:cxn>
                  <a:cxn ang="T13">
                    <a:pos x="T6" y="T7"/>
                  </a:cxn>
                  <a:cxn ang="T14">
                    <a:pos x="T8" y="T9"/>
                  </a:cxn>
                </a:cxnLst>
                <a:rect l="T15" t="T16" r="T17" b="T18"/>
                <a:pathLst>
                  <a:path w="98" h="85">
                    <a:moveTo>
                      <a:pt x="97" y="0"/>
                    </a:moveTo>
                    <a:lnTo>
                      <a:pt x="0" y="55"/>
                    </a:lnTo>
                    <a:lnTo>
                      <a:pt x="0" y="84"/>
                    </a:lnTo>
                    <a:lnTo>
                      <a:pt x="97" y="28"/>
                    </a:lnTo>
                    <a:lnTo>
                      <a:pt x="97"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cxnSp>
          <p:nvCxnSpPr>
            <p:cNvPr id="23607" name="AutoShape 859">
              <a:extLst>
                <a:ext uri="{FF2B5EF4-FFF2-40B4-BE49-F238E27FC236}">
                  <a16:creationId xmlns:a16="http://schemas.microsoft.com/office/drawing/2014/main" id="{50451C29-DA50-7C61-21CA-ADB2BA942CFC}"/>
                </a:ext>
              </a:extLst>
            </p:cNvPr>
            <p:cNvCxnSpPr>
              <a:cxnSpLocks noChangeShapeType="1"/>
              <a:stCxn id="23586" idx="6"/>
              <a:endCxn id="23584" idx="3"/>
            </p:cNvCxnSpPr>
            <p:nvPr/>
          </p:nvCxnSpPr>
          <p:spPr bwMode="auto">
            <a:xfrm flipV="1">
              <a:off x="4389" y="2576"/>
              <a:ext cx="253" cy="117"/>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608" name="AutoShape 860">
              <a:extLst>
                <a:ext uri="{FF2B5EF4-FFF2-40B4-BE49-F238E27FC236}">
                  <a16:creationId xmlns:a16="http://schemas.microsoft.com/office/drawing/2014/main" id="{2AF522F2-534A-8EA7-4FC9-7247D3028C15}"/>
                </a:ext>
              </a:extLst>
            </p:cNvPr>
            <p:cNvCxnSpPr>
              <a:cxnSpLocks noChangeShapeType="1"/>
              <a:stCxn id="23580" idx="7"/>
              <a:endCxn id="23585" idx="3"/>
            </p:cNvCxnSpPr>
            <p:nvPr/>
          </p:nvCxnSpPr>
          <p:spPr bwMode="auto">
            <a:xfrm flipV="1">
              <a:off x="4369" y="2346"/>
              <a:ext cx="273" cy="152"/>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609" name="AutoShape 861">
              <a:extLst>
                <a:ext uri="{FF2B5EF4-FFF2-40B4-BE49-F238E27FC236}">
                  <a16:creationId xmlns:a16="http://schemas.microsoft.com/office/drawing/2014/main" id="{163E6005-A6B8-C50C-A68A-92601954D995}"/>
                </a:ext>
              </a:extLst>
            </p:cNvPr>
            <p:cNvCxnSpPr>
              <a:cxnSpLocks noChangeShapeType="1"/>
              <a:stCxn id="23586" idx="7"/>
              <a:endCxn id="23585" idx="4"/>
            </p:cNvCxnSpPr>
            <p:nvPr/>
          </p:nvCxnSpPr>
          <p:spPr bwMode="auto">
            <a:xfrm flipV="1">
              <a:off x="4369" y="2355"/>
              <a:ext cx="306" cy="313"/>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610" name="AutoShape 862">
              <a:extLst>
                <a:ext uri="{FF2B5EF4-FFF2-40B4-BE49-F238E27FC236}">
                  <a16:creationId xmlns:a16="http://schemas.microsoft.com/office/drawing/2014/main" id="{10988544-81F0-95A2-23E3-FBA6A39862CD}"/>
                </a:ext>
              </a:extLst>
            </p:cNvPr>
            <p:cNvCxnSpPr>
              <a:cxnSpLocks noChangeShapeType="1"/>
              <a:stCxn id="23572" idx="7"/>
              <a:endCxn id="23582" idx="3"/>
            </p:cNvCxnSpPr>
            <p:nvPr/>
          </p:nvCxnSpPr>
          <p:spPr bwMode="auto">
            <a:xfrm flipV="1">
              <a:off x="2565" y="2204"/>
              <a:ext cx="342" cy="93"/>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pic>
          <p:nvPicPr>
            <p:cNvPr id="23611" name="Picture 863">
              <a:extLst>
                <a:ext uri="{FF2B5EF4-FFF2-40B4-BE49-F238E27FC236}">
                  <a16:creationId xmlns:a16="http://schemas.microsoft.com/office/drawing/2014/main" id="{33C61E79-36BA-D327-F9F6-9CA6BFC583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59" y="2806"/>
              <a:ext cx="270" cy="117"/>
            </a:xfrm>
            <a:prstGeom prst="rect">
              <a:avLst/>
            </a:prstGeom>
            <a:solidFill>
              <a:srgbClr val="B2B2B2"/>
            </a:solidFill>
            <a:ln>
              <a:noFill/>
            </a:ln>
            <a:extLst>
              <a:ext uri="{91240B29-F687-4F45-9708-019B960494DF}">
                <a14:hiddenLine xmlns:a14="http://schemas.microsoft.com/office/drawing/2010/main" w="25400">
                  <a:solidFill>
                    <a:srgbClr val="000000"/>
                  </a:solidFill>
                  <a:miter lim="800000"/>
                  <a:headEnd type="none" w="sm" len="sm"/>
                  <a:tailEnd type="none" w="sm" len="sm"/>
                </a14:hiddenLine>
              </a:ext>
            </a:extLst>
          </p:spPr>
        </p:pic>
        <p:pic>
          <p:nvPicPr>
            <p:cNvPr id="23612" name="Picture 864">
              <a:extLst>
                <a:ext uri="{FF2B5EF4-FFF2-40B4-BE49-F238E27FC236}">
                  <a16:creationId xmlns:a16="http://schemas.microsoft.com/office/drawing/2014/main" id="{1480EB24-AB45-190D-8C7F-4ACD2277F3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49" y="2093"/>
              <a:ext cx="316" cy="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pic>
        <p:grpSp>
          <p:nvGrpSpPr>
            <p:cNvPr id="23613" name="Group 865">
              <a:extLst>
                <a:ext uri="{FF2B5EF4-FFF2-40B4-BE49-F238E27FC236}">
                  <a16:creationId xmlns:a16="http://schemas.microsoft.com/office/drawing/2014/main" id="{0C910D00-3F1E-BF62-7AED-DE47E28692FE}"/>
                </a:ext>
              </a:extLst>
            </p:cNvPr>
            <p:cNvGrpSpPr>
              <a:grpSpLocks noChangeAspect="1"/>
            </p:cNvGrpSpPr>
            <p:nvPr/>
          </p:nvGrpSpPr>
          <p:grpSpPr bwMode="auto">
            <a:xfrm>
              <a:off x="3345" y="2093"/>
              <a:ext cx="270" cy="70"/>
              <a:chOff x="96" y="1200"/>
              <a:chExt cx="288" cy="119"/>
            </a:xfrm>
          </p:grpSpPr>
          <p:sp>
            <p:nvSpPr>
              <p:cNvPr id="23736" name="AutoShape 866">
                <a:extLst>
                  <a:ext uri="{FF2B5EF4-FFF2-40B4-BE49-F238E27FC236}">
                    <a16:creationId xmlns:a16="http://schemas.microsoft.com/office/drawing/2014/main" id="{616E95D7-6BE9-BE6C-21D4-72DB6411ABDD}"/>
                  </a:ext>
                </a:extLst>
              </p:cNvPr>
              <p:cNvSpPr>
                <a:spLocks noChangeAspect="1" noChangeArrowheads="1" noTextEdit="1"/>
              </p:cNvSpPr>
              <p:nvPr/>
            </p:nvSpPr>
            <p:spPr bwMode="auto">
              <a:xfrm>
                <a:off x="96" y="1200"/>
                <a:ext cx="288"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23737" name="Freeform 867">
                <a:extLst>
                  <a:ext uri="{FF2B5EF4-FFF2-40B4-BE49-F238E27FC236}">
                    <a16:creationId xmlns:a16="http://schemas.microsoft.com/office/drawing/2014/main" id="{D9566F98-A386-BAED-6B5B-E3F620551DFD}"/>
                  </a:ext>
                </a:extLst>
              </p:cNvPr>
              <p:cNvSpPr>
                <a:spLocks/>
              </p:cNvSpPr>
              <p:nvPr/>
            </p:nvSpPr>
            <p:spPr bwMode="auto">
              <a:xfrm>
                <a:off x="100" y="1203"/>
                <a:ext cx="187" cy="82"/>
              </a:xfrm>
              <a:custGeom>
                <a:avLst/>
                <a:gdLst>
                  <a:gd name="T0" fmla="*/ 2057 w 2057"/>
                  <a:gd name="T1" fmla="*/ 95 h 907"/>
                  <a:gd name="T2" fmla="*/ 2057 w 2057"/>
                  <a:gd name="T3" fmla="*/ 402 h 907"/>
                  <a:gd name="T4" fmla="*/ 1908 w 2057"/>
                  <a:gd name="T5" fmla="*/ 907 h 907"/>
                  <a:gd name="T6" fmla="*/ 1108 w 2057"/>
                  <a:gd name="T7" fmla="*/ 898 h 907"/>
                  <a:gd name="T8" fmla="*/ 29 w 2057"/>
                  <a:gd name="T9" fmla="*/ 874 h 907"/>
                  <a:gd name="T10" fmla="*/ 0 w 2057"/>
                  <a:gd name="T11" fmla="*/ 355 h 907"/>
                  <a:gd name="T12" fmla="*/ 1579 w 2057"/>
                  <a:gd name="T13" fmla="*/ 0 h 907"/>
                  <a:gd name="T14" fmla="*/ 1656 w 2057"/>
                  <a:gd name="T15" fmla="*/ 6 h 907"/>
                  <a:gd name="T16" fmla="*/ 2038 w 2057"/>
                  <a:gd name="T17" fmla="*/ 67 h 907"/>
                  <a:gd name="T18" fmla="*/ 2057 w 2057"/>
                  <a:gd name="T19" fmla="*/ 95 h 907"/>
                  <a:gd name="T20" fmla="*/ 2057 w 2057"/>
                  <a:gd name="T21" fmla="*/ 95 h 90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57"/>
                  <a:gd name="T34" fmla="*/ 0 h 907"/>
                  <a:gd name="T35" fmla="*/ 2057 w 2057"/>
                  <a:gd name="T36" fmla="*/ 907 h 90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57" h="907">
                    <a:moveTo>
                      <a:pt x="2057" y="95"/>
                    </a:moveTo>
                    <a:lnTo>
                      <a:pt x="2057" y="402"/>
                    </a:lnTo>
                    <a:lnTo>
                      <a:pt x="1908" y="907"/>
                    </a:lnTo>
                    <a:lnTo>
                      <a:pt x="1108" y="898"/>
                    </a:lnTo>
                    <a:lnTo>
                      <a:pt x="29" y="874"/>
                    </a:lnTo>
                    <a:lnTo>
                      <a:pt x="0" y="355"/>
                    </a:lnTo>
                    <a:lnTo>
                      <a:pt x="1579" y="0"/>
                    </a:lnTo>
                    <a:lnTo>
                      <a:pt x="1656" y="6"/>
                    </a:lnTo>
                    <a:lnTo>
                      <a:pt x="2038" y="67"/>
                    </a:lnTo>
                    <a:lnTo>
                      <a:pt x="2057" y="95"/>
                    </a:lnTo>
                    <a:close/>
                  </a:path>
                </a:pathLst>
              </a:custGeom>
              <a:solidFill>
                <a:srgbClr val="FFE79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38" name="Freeform 868">
                <a:extLst>
                  <a:ext uri="{FF2B5EF4-FFF2-40B4-BE49-F238E27FC236}">
                    <a16:creationId xmlns:a16="http://schemas.microsoft.com/office/drawing/2014/main" id="{90981090-E91C-1695-93F6-A901A62C9A26}"/>
                  </a:ext>
                </a:extLst>
              </p:cNvPr>
              <p:cNvSpPr>
                <a:spLocks/>
              </p:cNvSpPr>
              <p:nvPr/>
            </p:nvSpPr>
            <p:spPr bwMode="auto">
              <a:xfrm>
                <a:off x="241" y="1203"/>
                <a:ext cx="5" cy="70"/>
              </a:xfrm>
              <a:custGeom>
                <a:avLst/>
                <a:gdLst>
                  <a:gd name="T0" fmla="*/ 0 w 54"/>
                  <a:gd name="T1" fmla="*/ 768 h 770"/>
                  <a:gd name="T2" fmla="*/ 24 w 54"/>
                  <a:gd name="T3" fmla="*/ 748 h 770"/>
                  <a:gd name="T4" fmla="*/ 28 w 54"/>
                  <a:gd name="T5" fmla="*/ 725 h 770"/>
                  <a:gd name="T6" fmla="*/ 28 w 54"/>
                  <a:gd name="T7" fmla="*/ 44 h 770"/>
                  <a:gd name="T8" fmla="*/ 20 w 54"/>
                  <a:gd name="T9" fmla="*/ 14 h 770"/>
                  <a:gd name="T10" fmla="*/ 49 w 54"/>
                  <a:gd name="T11" fmla="*/ 0 h 770"/>
                  <a:gd name="T12" fmla="*/ 40 w 54"/>
                  <a:gd name="T13" fmla="*/ 50 h 770"/>
                  <a:gd name="T14" fmla="*/ 40 w 54"/>
                  <a:gd name="T15" fmla="*/ 729 h 770"/>
                  <a:gd name="T16" fmla="*/ 54 w 54"/>
                  <a:gd name="T17" fmla="*/ 770 h 770"/>
                  <a:gd name="T18" fmla="*/ 0 w 54"/>
                  <a:gd name="T19" fmla="*/ 768 h 770"/>
                  <a:gd name="T20" fmla="*/ 0 w 54"/>
                  <a:gd name="T21" fmla="*/ 768 h 7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770"/>
                  <a:gd name="T35" fmla="*/ 54 w 54"/>
                  <a:gd name="T36" fmla="*/ 770 h 7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770">
                    <a:moveTo>
                      <a:pt x="0" y="768"/>
                    </a:moveTo>
                    <a:lnTo>
                      <a:pt x="24" y="748"/>
                    </a:lnTo>
                    <a:lnTo>
                      <a:pt x="28" y="725"/>
                    </a:lnTo>
                    <a:lnTo>
                      <a:pt x="28" y="44"/>
                    </a:lnTo>
                    <a:lnTo>
                      <a:pt x="20" y="14"/>
                    </a:lnTo>
                    <a:lnTo>
                      <a:pt x="49" y="0"/>
                    </a:lnTo>
                    <a:lnTo>
                      <a:pt x="40" y="50"/>
                    </a:lnTo>
                    <a:lnTo>
                      <a:pt x="40" y="729"/>
                    </a:lnTo>
                    <a:lnTo>
                      <a:pt x="54" y="770"/>
                    </a:lnTo>
                    <a:lnTo>
                      <a:pt x="0" y="768"/>
                    </a:lnTo>
                    <a:close/>
                  </a:path>
                </a:pathLst>
              </a:custGeom>
              <a:solidFill>
                <a:srgbClr val="FFFFD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39" name="Freeform 869">
                <a:extLst>
                  <a:ext uri="{FF2B5EF4-FFF2-40B4-BE49-F238E27FC236}">
                    <a16:creationId xmlns:a16="http://schemas.microsoft.com/office/drawing/2014/main" id="{FADC15CA-E28B-2AFA-E969-5DBCF9180E6A}"/>
                  </a:ext>
                </a:extLst>
              </p:cNvPr>
              <p:cNvSpPr>
                <a:spLocks/>
              </p:cNvSpPr>
              <p:nvPr/>
            </p:nvSpPr>
            <p:spPr bwMode="auto">
              <a:xfrm>
                <a:off x="245" y="1205"/>
                <a:ext cx="40" cy="16"/>
              </a:xfrm>
              <a:custGeom>
                <a:avLst/>
                <a:gdLst>
                  <a:gd name="T0" fmla="*/ 433 w 433"/>
                  <a:gd name="T1" fmla="*/ 64 h 184"/>
                  <a:gd name="T2" fmla="*/ 267 w 433"/>
                  <a:gd name="T3" fmla="*/ 47 h 184"/>
                  <a:gd name="T4" fmla="*/ 417 w 433"/>
                  <a:gd name="T5" fmla="*/ 92 h 184"/>
                  <a:gd name="T6" fmla="*/ 242 w 433"/>
                  <a:gd name="T7" fmla="*/ 76 h 184"/>
                  <a:gd name="T8" fmla="*/ 358 w 433"/>
                  <a:gd name="T9" fmla="*/ 121 h 184"/>
                  <a:gd name="T10" fmla="*/ 231 w 433"/>
                  <a:gd name="T11" fmla="*/ 107 h 184"/>
                  <a:gd name="T12" fmla="*/ 305 w 433"/>
                  <a:gd name="T13" fmla="*/ 140 h 184"/>
                  <a:gd name="T14" fmla="*/ 111 w 433"/>
                  <a:gd name="T15" fmla="*/ 128 h 184"/>
                  <a:gd name="T16" fmla="*/ 205 w 433"/>
                  <a:gd name="T17" fmla="*/ 158 h 184"/>
                  <a:gd name="T18" fmla="*/ 41 w 433"/>
                  <a:gd name="T19" fmla="*/ 158 h 184"/>
                  <a:gd name="T20" fmla="*/ 92 w 433"/>
                  <a:gd name="T21" fmla="*/ 174 h 184"/>
                  <a:gd name="T22" fmla="*/ 0 w 433"/>
                  <a:gd name="T23" fmla="*/ 184 h 184"/>
                  <a:gd name="T24" fmla="*/ 8 w 433"/>
                  <a:gd name="T25" fmla="*/ 13 h 184"/>
                  <a:gd name="T26" fmla="*/ 33 w 433"/>
                  <a:gd name="T27" fmla="*/ 0 h 184"/>
                  <a:gd name="T28" fmla="*/ 433 w 433"/>
                  <a:gd name="T29" fmla="*/ 64 h 184"/>
                  <a:gd name="T30" fmla="*/ 433 w 433"/>
                  <a:gd name="T31" fmla="*/ 64 h 18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3"/>
                  <a:gd name="T49" fmla="*/ 0 h 184"/>
                  <a:gd name="T50" fmla="*/ 433 w 433"/>
                  <a:gd name="T51" fmla="*/ 184 h 18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3" h="184">
                    <a:moveTo>
                      <a:pt x="433" y="64"/>
                    </a:moveTo>
                    <a:lnTo>
                      <a:pt x="267" y="47"/>
                    </a:lnTo>
                    <a:lnTo>
                      <a:pt x="417" y="92"/>
                    </a:lnTo>
                    <a:lnTo>
                      <a:pt x="242" y="76"/>
                    </a:lnTo>
                    <a:lnTo>
                      <a:pt x="358" y="121"/>
                    </a:lnTo>
                    <a:lnTo>
                      <a:pt x="231" y="107"/>
                    </a:lnTo>
                    <a:lnTo>
                      <a:pt x="305" y="140"/>
                    </a:lnTo>
                    <a:lnTo>
                      <a:pt x="111" y="128"/>
                    </a:lnTo>
                    <a:lnTo>
                      <a:pt x="205" y="158"/>
                    </a:lnTo>
                    <a:lnTo>
                      <a:pt x="41" y="158"/>
                    </a:lnTo>
                    <a:lnTo>
                      <a:pt x="92" y="174"/>
                    </a:lnTo>
                    <a:lnTo>
                      <a:pt x="0" y="184"/>
                    </a:lnTo>
                    <a:lnTo>
                      <a:pt x="8" y="13"/>
                    </a:lnTo>
                    <a:lnTo>
                      <a:pt x="33" y="0"/>
                    </a:lnTo>
                    <a:lnTo>
                      <a:pt x="433" y="64"/>
                    </a:lnTo>
                    <a:close/>
                  </a:path>
                </a:pathLst>
              </a:custGeom>
              <a:solidFill>
                <a:srgbClr val="E5B2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40" name="Freeform 870">
                <a:extLst>
                  <a:ext uri="{FF2B5EF4-FFF2-40B4-BE49-F238E27FC236}">
                    <a16:creationId xmlns:a16="http://schemas.microsoft.com/office/drawing/2014/main" id="{250D4DA9-0422-A711-B2F8-72B9203E5CB3}"/>
                  </a:ext>
                </a:extLst>
              </p:cNvPr>
              <p:cNvSpPr>
                <a:spLocks/>
              </p:cNvSpPr>
              <p:nvPr/>
            </p:nvSpPr>
            <p:spPr bwMode="auto">
              <a:xfrm>
                <a:off x="260" y="1234"/>
                <a:ext cx="13" cy="41"/>
              </a:xfrm>
              <a:custGeom>
                <a:avLst/>
                <a:gdLst>
                  <a:gd name="T0" fmla="*/ 0 w 145"/>
                  <a:gd name="T1" fmla="*/ 456 h 458"/>
                  <a:gd name="T2" fmla="*/ 0 w 145"/>
                  <a:gd name="T3" fmla="*/ 281 h 458"/>
                  <a:gd name="T4" fmla="*/ 16 w 145"/>
                  <a:gd name="T5" fmla="*/ 269 h 458"/>
                  <a:gd name="T6" fmla="*/ 16 w 145"/>
                  <a:gd name="T7" fmla="*/ 21 h 458"/>
                  <a:gd name="T8" fmla="*/ 10 w 145"/>
                  <a:gd name="T9" fmla="*/ 12 h 458"/>
                  <a:gd name="T10" fmla="*/ 48 w 145"/>
                  <a:gd name="T11" fmla="*/ 0 h 458"/>
                  <a:gd name="T12" fmla="*/ 34 w 145"/>
                  <a:gd name="T13" fmla="*/ 21 h 458"/>
                  <a:gd name="T14" fmla="*/ 34 w 145"/>
                  <a:gd name="T15" fmla="*/ 269 h 458"/>
                  <a:gd name="T16" fmla="*/ 54 w 145"/>
                  <a:gd name="T17" fmla="*/ 274 h 458"/>
                  <a:gd name="T18" fmla="*/ 54 w 145"/>
                  <a:gd name="T19" fmla="*/ 247 h 458"/>
                  <a:gd name="T20" fmla="*/ 101 w 145"/>
                  <a:gd name="T21" fmla="*/ 247 h 458"/>
                  <a:gd name="T22" fmla="*/ 101 w 145"/>
                  <a:gd name="T23" fmla="*/ 387 h 458"/>
                  <a:gd name="T24" fmla="*/ 71 w 145"/>
                  <a:gd name="T25" fmla="*/ 387 h 458"/>
                  <a:gd name="T26" fmla="*/ 88 w 145"/>
                  <a:gd name="T27" fmla="*/ 426 h 458"/>
                  <a:gd name="T28" fmla="*/ 114 w 145"/>
                  <a:gd name="T29" fmla="*/ 440 h 458"/>
                  <a:gd name="T30" fmla="*/ 145 w 145"/>
                  <a:gd name="T31" fmla="*/ 435 h 458"/>
                  <a:gd name="T32" fmla="*/ 142 w 145"/>
                  <a:gd name="T33" fmla="*/ 448 h 458"/>
                  <a:gd name="T34" fmla="*/ 107 w 145"/>
                  <a:gd name="T35" fmla="*/ 450 h 458"/>
                  <a:gd name="T36" fmla="*/ 80 w 145"/>
                  <a:gd name="T37" fmla="*/ 433 h 458"/>
                  <a:gd name="T38" fmla="*/ 64 w 145"/>
                  <a:gd name="T39" fmla="*/ 413 h 458"/>
                  <a:gd name="T40" fmla="*/ 55 w 145"/>
                  <a:gd name="T41" fmla="*/ 404 h 458"/>
                  <a:gd name="T42" fmla="*/ 55 w 145"/>
                  <a:gd name="T43" fmla="*/ 448 h 458"/>
                  <a:gd name="T44" fmla="*/ 42 w 145"/>
                  <a:gd name="T45" fmla="*/ 458 h 458"/>
                  <a:gd name="T46" fmla="*/ 0 w 145"/>
                  <a:gd name="T47" fmla="*/ 456 h 458"/>
                  <a:gd name="T48" fmla="*/ 0 w 145"/>
                  <a:gd name="T49" fmla="*/ 456 h 4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5"/>
                  <a:gd name="T76" fmla="*/ 0 h 458"/>
                  <a:gd name="T77" fmla="*/ 145 w 145"/>
                  <a:gd name="T78" fmla="*/ 458 h 45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5" h="458">
                    <a:moveTo>
                      <a:pt x="0" y="456"/>
                    </a:moveTo>
                    <a:lnTo>
                      <a:pt x="0" y="281"/>
                    </a:lnTo>
                    <a:lnTo>
                      <a:pt x="16" y="269"/>
                    </a:lnTo>
                    <a:lnTo>
                      <a:pt x="16" y="21"/>
                    </a:lnTo>
                    <a:lnTo>
                      <a:pt x="10" y="12"/>
                    </a:lnTo>
                    <a:lnTo>
                      <a:pt x="48" y="0"/>
                    </a:lnTo>
                    <a:lnTo>
                      <a:pt x="34" y="21"/>
                    </a:lnTo>
                    <a:lnTo>
                      <a:pt x="34" y="269"/>
                    </a:lnTo>
                    <a:lnTo>
                      <a:pt x="54" y="274"/>
                    </a:lnTo>
                    <a:lnTo>
                      <a:pt x="54" y="247"/>
                    </a:lnTo>
                    <a:lnTo>
                      <a:pt x="101" y="247"/>
                    </a:lnTo>
                    <a:lnTo>
                      <a:pt x="101" y="387"/>
                    </a:lnTo>
                    <a:lnTo>
                      <a:pt x="71" y="387"/>
                    </a:lnTo>
                    <a:lnTo>
                      <a:pt x="88" y="426"/>
                    </a:lnTo>
                    <a:lnTo>
                      <a:pt x="114" y="440"/>
                    </a:lnTo>
                    <a:lnTo>
                      <a:pt x="145" y="435"/>
                    </a:lnTo>
                    <a:lnTo>
                      <a:pt x="142" y="448"/>
                    </a:lnTo>
                    <a:lnTo>
                      <a:pt x="107" y="450"/>
                    </a:lnTo>
                    <a:lnTo>
                      <a:pt x="80" y="433"/>
                    </a:lnTo>
                    <a:lnTo>
                      <a:pt x="64" y="413"/>
                    </a:lnTo>
                    <a:lnTo>
                      <a:pt x="55" y="404"/>
                    </a:lnTo>
                    <a:lnTo>
                      <a:pt x="55" y="448"/>
                    </a:lnTo>
                    <a:lnTo>
                      <a:pt x="42" y="458"/>
                    </a:lnTo>
                    <a:lnTo>
                      <a:pt x="0" y="456"/>
                    </a:lnTo>
                    <a:close/>
                  </a:path>
                </a:pathLst>
              </a:custGeom>
              <a:solidFill>
                <a:srgbClr val="CC7F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41" name="Freeform 871">
                <a:extLst>
                  <a:ext uri="{FF2B5EF4-FFF2-40B4-BE49-F238E27FC236}">
                    <a16:creationId xmlns:a16="http://schemas.microsoft.com/office/drawing/2014/main" id="{2FFCD1C4-F3DC-4B2F-C5E0-FC4022B5A224}"/>
                  </a:ext>
                </a:extLst>
              </p:cNvPr>
              <p:cNvSpPr>
                <a:spLocks/>
              </p:cNvSpPr>
              <p:nvPr/>
            </p:nvSpPr>
            <p:spPr bwMode="auto">
              <a:xfrm>
                <a:off x="103" y="1282"/>
                <a:ext cx="17" cy="14"/>
              </a:xfrm>
              <a:custGeom>
                <a:avLst/>
                <a:gdLst>
                  <a:gd name="T0" fmla="*/ 40 w 189"/>
                  <a:gd name="T1" fmla="*/ 0 h 151"/>
                  <a:gd name="T2" fmla="*/ 21 w 189"/>
                  <a:gd name="T3" fmla="*/ 6 h 151"/>
                  <a:gd name="T4" fmla="*/ 5 w 189"/>
                  <a:gd name="T5" fmla="*/ 30 h 151"/>
                  <a:gd name="T6" fmla="*/ 0 w 189"/>
                  <a:gd name="T7" fmla="*/ 54 h 151"/>
                  <a:gd name="T8" fmla="*/ 0 w 189"/>
                  <a:gd name="T9" fmla="*/ 76 h 151"/>
                  <a:gd name="T10" fmla="*/ 6 w 189"/>
                  <a:gd name="T11" fmla="*/ 110 h 151"/>
                  <a:gd name="T12" fmla="*/ 20 w 189"/>
                  <a:gd name="T13" fmla="*/ 133 h 151"/>
                  <a:gd name="T14" fmla="*/ 33 w 189"/>
                  <a:gd name="T15" fmla="*/ 145 h 151"/>
                  <a:gd name="T16" fmla="*/ 49 w 189"/>
                  <a:gd name="T17" fmla="*/ 149 h 151"/>
                  <a:gd name="T18" fmla="*/ 73 w 189"/>
                  <a:gd name="T19" fmla="*/ 144 h 151"/>
                  <a:gd name="T20" fmla="*/ 105 w 189"/>
                  <a:gd name="T21" fmla="*/ 142 h 151"/>
                  <a:gd name="T22" fmla="*/ 116 w 189"/>
                  <a:gd name="T23" fmla="*/ 151 h 151"/>
                  <a:gd name="T24" fmla="*/ 133 w 189"/>
                  <a:gd name="T25" fmla="*/ 151 h 151"/>
                  <a:gd name="T26" fmla="*/ 149 w 189"/>
                  <a:gd name="T27" fmla="*/ 149 h 151"/>
                  <a:gd name="T28" fmla="*/ 170 w 189"/>
                  <a:gd name="T29" fmla="*/ 123 h 151"/>
                  <a:gd name="T30" fmla="*/ 189 w 189"/>
                  <a:gd name="T31" fmla="*/ 84 h 151"/>
                  <a:gd name="T32" fmla="*/ 173 w 189"/>
                  <a:gd name="T33" fmla="*/ 28 h 151"/>
                  <a:gd name="T34" fmla="*/ 156 w 189"/>
                  <a:gd name="T35" fmla="*/ 9 h 151"/>
                  <a:gd name="T36" fmla="*/ 110 w 189"/>
                  <a:gd name="T37" fmla="*/ 1 h 151"/>
                  <a:gd name="T38" fmla="*/ 40 w 189"/>
                  <a:gd name="T39" fmla="*/ 0 h 151"/>
                  <a:gd name="T40" fmla="*/ 40 w 189"/>
                  <a:gd name="T41" fmla="*/ 0 h 15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9"/>
                  <a:gd name="T64" fmla="*/ 0 h 151"/>
                  <a:gd name="T65" fmla="*/ 189 w 189"/>
                  <a:gd name="T66" fmla="*/ 151 h 15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9" h="151">
                    <a:moveTo>
                      <a:pt x="40" y="0"/>
                    </a:moveTo>
                    <a:lnTo>
                      <a:pt x="21" y="6"/>
                    </a:lnTo>
                    <a:lnTo>
                      <a:pt x="5" y="30"/>
                    </a:lnTo>
                    <a:lnTo>
                      <a:pt x="0" y="54"/>
                    </a:lnTo>
                    <a:lnTo>
                      <a:pt x="0" y="76"/>
                    </a:lnTo>
                    <a:lnTo>
                      <a:pt x="6" y="110"/>
                    </a:lnTo>
                    <a:lnTo>
                      <a:pt x="20" y="133"/>
                    </a:lnTo>
                    <a:lnTo>
                      <a:pt x="33" y="145"/>
                    </a:lnTo>
                    <a:lnTo>
                      <a:pt x="49" y="149"/>
                    </a:lnTo>
                    <a:lnTo>
                      <a:pt x="73" y="144"/>
                    </a:lnTo>
                    <a:lnTo>
                      <a:pt x="105" y="142"/>
                    </a:lnTo>
                    <a:lnTo>
                      <a:pt x="116" y="151"/>
                    </a:lnTo>
                    <a:lnTo>
                      <a:pt x="133" y="151"/>
                    </a:lnTo>
                    <a:lnTo>
                      <a:pt x="149" y="149"/>
                    </a:lnTo>
                    <a:lnTo>
                      <a:pt x="170" y="123"/>
                    </a:lnTo>
                    <a:lnTo>
                      <a:pt x="189" y="84"/>
                    </a:lnTo>
                    <a:lnTo>
                      <a:pt x="173" y="28"/>
                    </a:lnTo>
                    <a:lnTo>
                      <a:pt x="156" y="9"/>
                    </a:lnTo>
                    <a:lnTo>
                      <a:pt x="110" y="1"/>
                    </a:lnTo>
                    <a:lnTo>
                      <a:pt x="40" y="0"/>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42" name="Freeform 872">
                <a:extLst>
                  <a:ext uri="{FF2B5EF4-FFF2-40B4-BE49-F238E27FC236}">
                    <a16:creationId xmlns:a16="http://schemas.microsoft.com/office/drawing/2014/main" id="{C9C17A6E-5A77-6490-7599-F2D3FBEBAFD1}"/>
                  </a:ext>
                </a:extLst>
              </p:cNvPr>
              <p:cNvSpPr>
                <a:spLocks/>
              </p:cNvSpPr>
              <p:nvPr/>
            </p:nvSpPr>
            <p:spPr bwMode="auto">
              <a:xfrm>
                <a:off x="107" y="1283"/>
                <a:ext cx="3" cy="4"/>
              </a:xfrm>
              <a:custGeom>
                <a:avLst/>
                <a:gdLst>
                  <a:gd name="T0" fmla="*/ 8 w 30"/>
                  <a:gd name="T1" fmla="*/ 0 h 46"/>
                  <a:gd name="T2" fmla="*/ 13 w 30"/>
                  <a:gd name="T3" fmla="*/ 9 h 46"/>
                  <a:gd name="T4" fmla="*/ 3 w 30"/>
                  <a:gd name="T5" fmla="*/ 7 h 46"/>
                  <a:gd name="T6" fmla="*/ 11 w 30"/>
                  <a:gd name="T7" fmla="*/ 17 h 46"/>
                  <a:gd name="T8" fmla="*/ 0 w 30"/>
                  <a:gd name="T9" fmla="*/ 17 h 46"/>
                  <a:gd name="T10" fmla="*/ 11 w 30"/>
                  <a:gd name="T11" fmla="*/ 33 h 46"/>
                  <a:gd name="T12" fmla="*/ 16 w 30"/>
                  <a:gd name="T13" fmla="*/ 46 h 46"/>
                  <a:gd name="T14" fmla="*/ 16 w 30"/>
                  <a:gd name="T15" fmla="*/ 33 h 46"/>
                  <a:gd name="T16" fmla="*/ 23 w 30"/>
                  <a:gd name="T17" fmla="*/ 44 h 46"/>
                  <a:gd name="T18" fmla="*/ 22 w 30"/>
                  <a:gd name="T19" fmla="*/ 28 h 46"/>
                  <a:gd name="T20" fmla="*/ 30 w 30"/>
                  <a:gd name="T21" fmla="*/ 37 h 46"/>
                  <a:gd name="T22" fmla="*/ 24 w 30"/>
                  <a:gd name="T23" fmla="*/ 17 h 46"/>
                  <a:gd name="T24" fmla="*/ 18 w 30"/>
                  <a:gd name="T25" fmla="*/ 7 h 46"/>
                  <a:gd name="T26" fmla="*/ 8 w 30"/>
                  <a:gd name="T27" fmla="*/ 0 h 46"/>
                  <a:gd name="T28" fmla="*/ 8 w 30"/>
                  <a:gd name="T29" fmla="*/ 0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0"/>
                  <a:gd name="T46" fmla="*/ 0 h 46"/>
                  <a:gd name="T47" fmla="*/ 30 w 30"/>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0" h="46">
                    <a:moveTo>
                      <a:pt x="8" y="0"/>
                    </a:moveTo>
                    <a:lnTo>
                      <a:pt x="13" y="9"/>
                    </a:lnTo>
                    <a:lnTo>
                      <a:pt x="3" y="7"/>
                    </a:lnTo>
                    <a:lnTo>
                      <a:pt x="11" y="17"/>
                    </a:lnTo>
                    <a:lnTo>
                      <a:pt x="0" y="17"/>
                    </a:lnTo>
                    <a:lnTo>
                      <a:pt x="11" y="33"/>
                    </a:lnTo>
                    <a:lnTo>
                      <a:pt x="16" y="46"/>
                    </a:lnTo>
                    <a:lnTo>
                      <a:pt x="16" y="33"/>
                    </a:lnTo>
                    <a:lnTo>
                      <a:pt x="23" y="44"/>
                    </a:lnTo>
                    <a:lnTo>
                      <a:pt x="22" y="28"/>
                    </a:lnTo>
                    <a:lnTo>
                      <a:pt x="30" y="37"/>
                    </a:lnTo>
                    <a:lnTo>
                      <a:pt x="24" y="17"/>
                    </a:lnTo>
                    <a:lnTo>
                      <a:pt x="18" y="7"/>
                    </a:lnTo>
                    <a:lnTo>
                      <a:pt x="8"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43" name="Freeform 873">
                <a:extLst>
                  <a:ext uri="{FF2B5EF4-FFF2-40B4-BE49-F238E27FC236}">
                    <a16:creationId xmlns:a16="http://schemas.microsoft.com/office/drawing/2014/main" id="{B65BCAE9-937C-8AED-DA69-FAC19CE09C68}"/>
                  </a:ext>
                </a:extLst>
              </p:cNvPr>
              <p:cNvSpPr>
                <a:spLocks/>
              </p:cNvSpPr>
              <p:nvPr/>
            </p:nvSpPr>
            <p:spPr bwMode="auto">
              <a:xfrm>
                <a:off x="115" y="1284"/>
                <a:ext cx="3" cy="4"/>
              </a:xfrm>
              <a:custGeom>
                <a:avLst/>
                <a:gdLst>
                  <a:gd name="T0" fmla="*/ 0 w 38"/>
                  <a:gd name="T1" fmla="*/ 19 h 48"/>
                  <a:gd name="T2" fmla="*/ 12 w 38"/>
                  <a:gd name="T3" fmla="*/ 23 h 48"/>
                  <a:gd name="T4" fmla="*/ 15 w 38"/>
                  <a:gd name="T5" fmla="*/ 34 h 48"/>
                  <a:gd name="T6" fmla="*/ 20 w 38"/>
                  <a:gd name="T7" fmla="*/ 48 h 48"/>
                  <a:gd name="T8" fmla="*/ 20 w 38"/>
                  <a:gd name="T9" fmla="*/ 31 h 48"/>
                  <a:gd name="T10" fmla="*/ 30 w 38"/>
                  <a:gd name="T11" fmla="*/ 42 h 48"/>
                  <a:gd name="T12" fmla="*/ 27 w 38"/>
                  <a:gd name="T13" fmla="*/ 22 h 48"/>
                  <a:gd name="T14" fmla="*/ 38 w 38"/>
                  <a:gd name="T15" fmla="*/ 38 h 48"/>
                  <a:gd name="T16" fmla="*/ 28 w 38"/>
                  <a:gd name="T17" fmla="*/ 10 h 48"/>
                  <a:gd name="T18" fmla="*/ 12 w 38"/>
                  <a:gd name="T19" fmla="*/ 0 h 48"/>
                  <a:gd name="T20" fmla="*/ 17 w 38"/>
                  <a:gd name="T21" fmla="*/ 11 h 48"/>
                  <a:gd name="T22" fmla="*/ 4 w 38"/>
                  <a:gd name="T23" fmla="*/ 4 h 48"/>
                  <a:gd name="T24" fmla="*/ 12 w 38"/>
                  <a:gd name="T25" fmla="*/ 19 h 48"/>
                  <a:gd name="T26" fmla="*/ 0 w 38"/>
                  <a:gd name="T27" fmla="*/ 19 h 48"/>
                  <a:gd name="T28" fmla="*/ 0 w 38"/>
                  <a:gd name="T29" fmla="*/ 19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8"/>
                  <a:gd name="T46" fmla="*/ 0 h 48"/>
                  <a:gd name="T47" fmla="*/ 38 w 38"/>
                  <a:gd name="T48" fmla="*/ 48 h 4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8" h="48">
                    <a:moveTo>
                      <a:pt x="0" y="19"/>
                    </a:moveTo>
                    <a:lnTo>
                      <a:pt x="12" y="23"/>
                    </a:lnTo>
                    <a:lnTo>
                      <a:pt x="15" y="34"/>
                    </a:lnTo>
                    <a:lnTo>
                      <a:pt x="20" y="48"/>
                    </a:lnTo>
                    <a:lnTo>
                      <a:pt x="20" y="31"/>
                    </a:lnTo>
                    <a:lnTo>
                      <a:pt x="30" y="42"/>
                    </a:lnTo>
                    <a:lnTo>
                      <a:pt x="27" y="22"/>
                    </a:lnTo>
                    <a:lnTo>
                      <a:pt x="38" y="38"/>
                    </a:lnTo>
                    <a:lnTo>
                      <a:pt x="28" y="10"/>
                    </a:lnTo>
                    <a:lnTo>
                      <a:pt x="12" y="0"/>
                    </a:lnTo>
                    <a:lnTo>
                      <a:pt x="17" y="11"/>
                    </a:lnTo>
                    <a:lnTo>
                      <a:pt x="4" y="4"/>
                    </a:lnTo>
                    <a:lnTo>
                      <a:pt x="12" y="19"/>
                    </a:lnTo>
                    <a:lnTo>
                      <a:pt x="0" y="19"/>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44" name="Freeform 874">
                <a:extLst>
                  <a:ext uri="{FF2B5EF4-FFF2-40B4-BE49-F238E27FC236}">
                    <a16:creationId xmlns:a16="http://schemas.microsoft.com/office/drawing/2014/main" id="{C8773975-A202-A28D-AC47-FF072AD3C76A}"/>
                  </a:ext>
                </a:extLst>
              </p:cNvPr>
              <p:cNvSpPr>
                <a:spLocks/>
              </p:cNvSpPr>
              <p:nvPr/>
            </p:nvSpPr>
            <p:spPr bwMode="auto">
              <a:xfrm>
                <a:off x="203" y="1276"/>
                <a:ext cx="47" cy="31"/>
              </a:xfrm>
              <a:custGeom>
                <a:avLst/>
                <a:gdLst>
                  <a:gd name="T0" fmla="*/ 0 w 524"/>
                  <a:gd name="T1" fmla="*/ 60 h 348"/>
                  <a:gd name="T2" fmla="*/ 75 w 524"/>
                  <a:gd name="T3" fmla="*/ 117 h 348"/>
                  <a:gd name="T4" fmla="*/ 67 w 524"/>
                  <a:gd name="T5" fmla="*/ 185 h 348"/>
                  <a:gd name="T6" fmla="*/ 74 w 524"/>
                  <a:gd name="T7" fmla="*/ 228 h 348"/>
                  <a:gd name="T8" fmla="*/ 85 w 524"/>
                  <a:gd name="T9" fmla="*/ 275 h 348"/>
                  <a:gd name="T10" fmla="*/ 103 w 524"/>
                  <a:gd name="T11" fmla="*/ 301 h 348"/>
                  <a:gd name="T12" fmla="*/ 123 w 524"/>
                  <a:gd name="T13" fmla="*/ 321 h 348"/>
                  <a:gd name="T14" fmla="*/ 153 w 524"/>
                  <a:gd name="T15" fmla="*/ 326 h 348"/>
                  <a:gd name="T16" fmla="*/ 182 w 524"/>
                  <a:gd name="T17" fmla="*/ 324 h 348"/>
                  <a:gd name="T18" fmla="*/ 309 w 524"/>
                  <a:gd name="T19" fmla="*/ 305 h 348"/>
                  <a:gd name="T20" fmla="*/ 337 w 524"/>
                  <a:gd name="T21" fmla="*/ 331 h 348"/>
                  <a:gd name="T22" fmla="*/ 367 w 524"/>
                  <a:gd name="T23" fmla="*/ 343 h 348"/>
                  <a:gd name="T24" fmla="*/ 384 w 524"/>
                  <a:gd name="T25" fmla="*/ 348 h 348"/>
                  <a:gd name="T26" fmla="*/ 411 w 524"/>
                  <a:gd name="T27" fmla="*/ 343 h 348"/>
                  <a:gd name="T28" fmla="*/ 445 w 524"/>
                  <a:gd name="T29" fmla="*/ 331 h 348"/>
                  <a:gd name="T30" fmla="*/ 482 w 524"/>
                  <a:gd name="T31" fmla="*/ 291 h 348"/>
                  <a:gd name="T32" fmla="*/ 515 w 524"/>
                  <a:gd name="T33" fmla="*/ 217 h 348"/>
                  <a:gd name="T34" fmla="*/ 524 w 524"/>
                  <a:gd name="T35" fmla="*/ 128 h 348"/>
                  <a:gd name="T36" fmla="*/ 500 w 524"/>
                  <a:gd name="T37" fmla="*/ 66 h 348"/>
                  <a:gd name="T38" fmla="*/ 450 w 524"/>
                  <a:gd name="T39" fmla="*/ 15 h 348"/>
                  <a:gd name="T40" fmla="*/ 20 w 524"/>
                  <a:gd name="T41" fmla="*/ 0 h 348"/>
                  <a:gd name="T42" fmla="*/ 0 w 524"/>
                  <a:gd name="T43" fmla="*/ 60 h 348"/>
                  <a:gd name="T44" fmla="*/ 0 w 524"/>
                  <a:gd name="T45" fmla="*/ 60 h 34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4"/>
                  <a:gd name="T70" fmla="*/ 0 h 348"/>
                  <a:gd name="T71" fmla="*/ 524 w 524"/>
                  <a:gd name="T72" fmla="*/ 348 h 34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4" h="348">
                    <a:moveTo>
                      <a:pt x="0" y="60"/>
                    </a:moveTo>
                    <a:lnTo>
                      <a:pt x="75" y="117"/>
                    </a:lnTo>
                    <a:lnTo>
                      <a:pt x="67" y="185"/>
                    </a:lnTo>
                    <a:lnTo>
                      <a:pt x="74" y="228"/>
                    </a:lnTo>
                    <a:lnTo>
                      <a:pt x="85" y="275"/>
                    </a:lnTo>
                    <a:lnTo>
                      <a:pt x="103" y="301"/>
                    </a:lnTo>
                    <a:lnTo>
                      <a:pt x="123" y="321"/>
                    </a:lnTo>
                    <a:lnTo>
                      <a:pt x="153" y="326"/>
                    </a:lnTo>
                    <a:lnTo>
                      <a:pt x="182" y="324"/>
                    </a:lnTo>
                    <a:lnTo>
                      <a:pt x="309" y="305"/>
                    </a:lnTo>
                    <a:lnTo>
                      <a:pt x="337" y="331"/>
                    </a:lnTo>
                    <a:lnTo>
                      <a:pt x="367" y="343"/>
                    </a:lnTo>
                    <a:lnTo>
                      <a:pt x="384" y="348"/>
                    </a:lnTo>
                    <a:lnTo>
                      <a:pt x="411" y="343"/>
                    </a:lnTo>
                    <a:lnTo>
                      <a:pt x="445" y="331"/>
                    </a:lnTo>
                    <a:lnTo>
                      <a:pt x="482" y="291"/>
                    </a:lnTo>
                    <a:lnTo>
                      <a:pt x="515" y="217"/>
                    </a:lnTo>
                    <a:lnTo>
                      <a:pt x="524" y="128"/>
                    </a:lnTo>
                    <a:lnTo>
                      <a:pt x="500" y="66"/>
                    </a:lnTo>
                    <a:lnTo>
                      <a:pt x="450" y="15"/>
                    </a:lnTo>
                    <a:lnTo>
                      <a:pt x="20" y="0"/>
                    </a:lnTo>
                    <a:lnTo>
                      <a:pt x="0" y="60"/>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45" name="Freeform 875">
                <a:extLst>
                  <a:ext uri="{FF2B5EF4-FFF2-40B4-BE49-F238E27FC236}">
                    <a16:creationId xmlns:a16="http://schemas.microsoft.com/office/drawing/2014/main" id="{71FE3EB9-E75A-8B4B-2814-FF899424FF6B}"/>
                  </a:ext>
                </a:extLst>
              </p:cNvPr>
              <p:cNvSpPr>
                <a:spLocks/>
              </p:cNvSpPr>
              <p:nvPr/>
            </p:nvSpPr>
            <p:spPr bwMode="auto">
              <a:xfrm>
                <a:off x="219" y="1281"/>
                <a:ext cx="5" cy="8"/>
              </a:xfrm>
              <a:custGeom>
                <a:avLst/>
                <a:gdLst>
                  <a:gd name="T0" fmla="*/ 3 w 53"/>
                  <a:gd name="T1" fmla="*/ 35 h 87"/>
                  <a:gd name="T2" fmla="*/ 19 w 53"/>
                  <a:gd name="T3" fmla="*/ 59 h 87"/>
                  <a:gd name="T4" fmla="*/ 32 w 53"/>
                  <a:gd name="T5" fmla="*/ 87 h 87"/>
                  <a:gd name="T6" fmla="*/ 35 w 53"/>
                  <a:gd name="T7" fmla="*/ 60 h 87"/>
                  <a:gd name="T8" fmla="*/ 53 w 53"/>
                  <a:gd name="T9" fmla="*/ 74 h 87"/>
                  <a:gd name="T10" fmla="*/ 45 w 53"/>
                  <a:gd name="T11" fmla="*/ 40 h 87"/>
                  <a:gd name="T12" fmla="*/ 23 w 53"/>
                  <a:gd name="T13" fmla="*/ 9 h 87"/>
                  <a:gd name="T14" fmla="*/ 6 w 53"/>
                  <a:gd name="T15" fmla="*/ 0 h 87"/>
                  <a:gd name="T16" fmla="*/ 11 w 53"/>
                  <a:gd name="T17" fmla="*/ 18 h 87"/>
                  <a:gd name="T18" fmla="*/ 0 w 53"/>
                  <a:gd name="T19" fmla="*/ 16 h 87"/>
                  <a:gd name="T20" fmla="*/ 6 w 53"/>
                  <a:gd name="T21" fmla="*/ 31 h 87"/>
                  <a:gd name="T22" fmla="*/ 3 w 53"/>
                  <a:gd name="T23" fmla="*/ 35 h 87"/>
                  <a:gd name="T24" fmla="*/ 3 w 53"/>
                  <a:gd name="T25" fmla="*/ 35 h 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3"/>
                  <a:gd name="T40" fmla="*/ 0 h 87"/>
                  <a:gd name="T41" fmla="*/ 53 w 53"/>
                  <a:gd name="T42" fmla="*/ 87 h 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3" h="87">
                    <a:moveTo>
                      <a:pt x="3" y="35"/>
                    </a:moveTo>
                    <a:lnTo>
                      <a:pt x="19" y="59"/>
                    </a:lnTo>
                    <a:lnTo>
                      <a:pt x="32" y="87"/>
                    </a:lnTo>
                    <a:lnTo>
                      <a:pt x="35" y="60"/>
                    </a:lnTo>
                    <a:lnTo>
                      <a:pt x="53" y="74"/>
                    </a:lnTo>
                    <a:lnTo>
                      <a:pt x="45" y="40"/>
                    </a:lnTo>
                    <a:lnTo>
                      <a:pt x="23" y="9"/>
                    </a:lnTo>
                    <a:lnTo>
                      <a:pt x="6" y="0"/>
                    </a:lnTo>
                    <a:lnTo>
                      <a:pt x="11" y="18"/>
                    </a:lnTo>
                    <a:lnTo>
                      <a:pt x="0" y="16"/>
                    </a:lnTo>
                    <a:lnTo>
                      <a:pt x="6" y="31"/>
                    </a:lnTo>
                    <a:lnTo>
                      <a:pt x="3" y="35"/>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46" name="Freeform 876">
                <a:extLst>
                  <a:ext uri="{FF2B5EF4-FFF2-40B4-BE49-F238E27FC236}">
                    <a16:creationId xmlns:a16="http://schemas.microsoft.com/office/drawing/2014/main" id="{585BF94E-96F4-FAEA-2B22-2E8C93C39732}"/>
                  </a:ext>
                </a:extLst>
              </p:cNvPr>
              <p:cNvSpPr>
                <a:spLocks/>
              </p:cNvSpPr>
              <p:nvPr/>
            </p:nvSpPr>
            <p:spPr bwMode="auto">
              <a:xfrm>
                <a:off x="239" y="1282"/>
                <a:ext cx="6" cy="9"/>
              </a:xfrm>
              <a:custGeom>
                <a:avLst/>
                <a:gdLst>
                  <a:gd name="T0" fmla="*/ 0 w 71"/>
                  <a:gd name="T1" fmla="*/ 27 h 92"/>
                  <a:gd name="T2" fmla="*/ 23 w 71"/>
                  <a:gd name="T3" fmla="*/ 44 h 92"/>
                  <a:gd name="T4" fmla="*/ 41 w 71"/>
                  <a:gd name="T5" fmla="*/ 72 h 92"/>
                  <a:gd name="T6" fmla="*/ 47 w 71"/>
                  <a:gd name="T7" fmla="*/ 92 h 92"/>
                  <a:gd name="T8" fmla="*/ 45 w 71"/>
                  <a:gd name="T9" fmla="*/ 38 h 92"/>
                  <a:gd name="T10" fmla="*/ 61 w 71"/>
                  <a:gd name="T11" fmla="*/ 78 h 92"/>
                  <a:gd name="T12" fmla="*/ 58 w 71"/>
                  <a:gd name="T13" fmla="*/ 36 h 92"/>
                  <a:gd name="T14" fmla="*/ 71 w 71"/>
                  <a:gd name="T15" fmla="*/ 38 h 92"/>
                  <a:gd name="T16" fmla="*/ 58 w 71"/>
                  <a:gd name="T17" fmla="*/ 11 h 92"/>
                  <a:gd name="T18" fmla="*/ 41 w 71"/>
                  <a:gd name="T19" fmla="*/ 0 h 92"/>
                  <a:gd name="T20" fmla="*/ 47 w 71"/>
                  <a:gd name="T21" fmla="*/ 16 h 92"/>
                  <a:gd name="T22" fmla="*/ 25 w 71"/>
                  <a:gd name="T23" fmla="*/ 3 h 92"/>
                  <a:gd name="T24" fmla="*/ 25 w 71"/>
                  <a:gd name="T25" fmla="*/ 24 h 92"/>
                  <a:gd name="T26" fmla="*/ 0 w 71"/>
                  <a:gd name="T27" fmla="*/ 27 h 92"/>
                  <a:gd name="T28" fmla="*/ 0 w 71"/>
                  <a:gd name="T29" fmla="*/ 27 h 9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92"/>
                  <a:gd name="T47" fmla="*/ 71 w 71"/>
                  <a:gd name="T48" fmla="*/ 92 h 9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92">
                    <a:moveTo>
                      <a:pt x="0" y="27"/>
                    </a:moveTo>
                    <a:lnTo>
                      <a:pt x="23" y="44"/>
                    </a:lnTo>
                    <a:lnTo>
                      <a:pt x="41" y="72"/>
                    </a:lnTo>
                    <a:lnTo>
                      <a:pt x="47" y="92"/>
                    </a:lnTo>
                    <a:lnTo>
                      <a:pt x="45" y="38"/>
                    </a:lnTo>
                    <a:lnTo>
                      <a:pt x="61" y="78"/>
                    </a:lnTo>
                    <a:lnTo>
                      <a:pt x="58" y="36"/>
                    </a:lnTo>
                    <a:lnTo>
                      <a:pt x="71" y="38"/>
                    </a:lnTo>
                    <a:lnTo>
                      <a:pt x="58" y="11"/>
                    </a:lnTo>
                    <a:lnTo>
                      <a:pt x="41" y="0"/>
                    </a:lnTo>
                    <a:lnTo>
                      <a:pt x="47" y="16"/>
                    </a:lnTo>
                    <a:lnTo>
                      <a:pt x="25" y="3"/>
                    </a:lnTo>
                    <a:lnTo>
                      <a:pt x="25" y="24"/>
                    </a:lnTo>
                    <a:lnTo>
                      <a:pt x="0" y="27"/>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47" name="Freeform 877">
                <a:extLst>
                  <a:ext uri="{FF2B5EF4-FFF2-40B4-BE49-F238E27FC236}">
                    <a16:creationId xmlns:a16="http://schemas.microsoft.com/office/drawing/2014/main" id="{3B3D2E4C-A2E6-2FFC-1002-BBAAA77BB82A}"/>
                  </a:ext>
                </a:extLst>
              </p:cNvPr>
              <p:cNvSpPr>
                <a:spLocks/>
              </p:cNvSpPr>
              <p:nvPr/>
            </p:nvSpPr>
            <p:spPr bwMode="auto">
              <a:xfrm>
                <a:off x="270" y="1234"/>
                <a:ext cx="109" cy="60"/>
              </a:xfrm>
              <a:custGeom>
                <a:avLst/>
                <a:gdLst>
                  <a:gd name="T0" fmla="*/ 97 w 1207"/>
                  <a:gd name="T1" fmla="*/ 55 h 667"/>
                  <a:gd name="T2" fmla="*/ 263 w 1207"/>
                  <a:gd name="T3" fmla="*/ 3 h 667"/>
                  <a:gd name="T4" fmla="*/ 340 w 1207"/>
                  <a:gd name="T5" fmla="*/ 0 h 667"/>
                  <a:gd name="T6" fmla="*/ 437 w 1207"/>
                  <a:gd name="T7" fmla="*/ 10 h 667"/>
                  <a:gd name="T8" fmla="*/ 666 w 1207"/>
                  <a:gd name="T9" fmla="*/ 36 h 667"/>
                  <a:gd name="T10" fmla="*/ 707 w 1207"/>
                  <a:gd name="T11" fmla="*/ 48 h 667"/>
                  <a:gd name="T12" fmla="*/ 747 w 1207"/>
                  <a:gd name="T13" fmla="*/ 209 h 667"/>
                  <a:gd name="T14" fmla="*/ 815 w 1207"/>
                  <a:gd name="T15" fmla="*/ 209 h 667"/>
                  <a:gd name="T16" fmla="*/ 1086 w 1207"/>
                  <a:gd name="T17" fmla="*/ 249 h 667"/>
                  <a:gd name="T18" fmla="*/ 1100 w 1207"/>
                  <a:gd name="T19" fmla="*/ 265 h 667"/>
                  <a:gd name="T20" fmla="*/ 1114 w 1207"/>
                  <a:gd name="T21" fmla="*/ 423 h 667"/>
                  <a:gd name="T22" fmla="*/ 1140 w 1207"/>
                  <a:gd name="T23" fmla="*/ 423 h 667"/>
                  <a:gd name="T24" fmla="*/ 1137 w 1207"/>
                  <a:gd name="T25" fmla="*/ 451 h 667"/>
                  <a:gd name="T26" fmla="*/ 1120 w 1207"/>
                  <a:gd name="T27" fmla="*/ 451 h 667"/>
                  <a:gd name="T28" fmla="*/ 1127 w 1207"/>
                  <a:gd name="T29" fmla="*/ 532 h 667"/>
                  <a:gd name="T30" fmla="*/ 1201 w 1207"/>
                  <a:gd name="T31" fmla="*/ 535 h 667"/>
                  <a:gd name="T32" fmla="*/ 1207 w 1207"/>
                  <a:gd name="T33" fmla="*/ 582 h 667"/>
                  <a:gd name="T34" fmla="*/ 697 w 1207"/>
                  <a:gd name="T35" fmla="*/ 667 h 667"/>
                  <a:gd name="T36" fmla="*/ 124 w 1207"/>
                  <a:gd name="T37" fmla="*/ 640 h 667"/>
                  <a:gd name="T38" fmla="*/ 0 w 1207"/>
                  <a:gd name="T39" fmla="*/ 552 h 667"/>
                  <a:gd name="T40" fmla="*/ 97 w 1207"/>
                  <a:gd name="T41" fmla="*/ 441 h 667"/>
                  <a:gd name="T42" fmla="*/ 97 w 1207"/>
                  <a:gd name="T43" fmla="*/ 55 h 667"/>
                  <a:gd name="T44" fmla="*/ 97 w 1207"/>
                  <a:gd name="T45" fmla="*/ 55 h 6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07"/>
                  <a:gd name="T70" fmla="*/ 0 h 667"/>
                  <a:gd name="T71" fmla="*/ 1207 w 1207"/>
                  <a:gd name="T72" fmla="*/ 667 h 66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07" h="667">
                    <a:moveTo>
                      <a:pt x="97" y="55"/>
                    </a:moveTo>
                    <a:lnTo>
                      <a:pt x="263" y="3"/>
                    </a:lnTo>
                    <a:lnTo>
                      <a:pt x="340" y="0"/>
                    </a:lnTo>
                    <a:lnTo>
                      <a:pt x="437" y="10"/>
                    </a:lnTo>
                    <a:lnTo>
                      <a:pt x="666" y="36"/>
                    </a:lnTo>
                    <a:lnTo>
                      <a:pt x="707" y="48"/>
                    </a:lnTo>
                    <a:lnTo>
                      <a:pt x="747" y="209"/>
                    </a:lnTo>
                    <a:lnTo>
                      <a:pt x="815" y="209"/>
                    </a:lnTo>
                    <a:lnTo>
                      <a:pt x="1086" y="249"/>
                    </a:lnTo>
                    <a:lnTo>
                      <a:pt x="1100" y="265"/>
                    </a:lnTo>
                    <a:lnTo>
                      <a:pt x="1114" y="423"/>
                    </a:lnTo>
                    <a:lnTo>
                      <a:pt x="1140" y="423"/>
                    </a:lnTo>
                    <a:lnTo>
                      <a:pt x="1137" y="451"/>
                    </a:lnTo>
                    <a:lnTo>
                      <a:pt x="1120" y="451"/>
                    </a:lnTo>
                    <a:lnTo>
                      <a:pt x="1127" y="532"/>
                    </a:lnTo>
                    <a:lnTo>
                      <a:pt x="1201" y="535"/>
                    </a:lnTo>
                    <a:lnTo>
                      <a:pt x="1207" y="582"/>
                    </a:lnTo>
                    <a:lnTo>
                      <a:pt x="697" y="667"/>
                    </a:lnTo>
                    <a:lnTo>
                      <a:pt x="124" y="640"/>
                    </a:lnTo>
                    <a:lnTo>
                      <a:pt x="0" y="552"/>
                    </a:lnTo>
                    <a:lnTo>
                      <a:pt x="97" y="441"/>
                    </a:lnTo>
                    <a:lnTo>
                      <a:pt x="97" y="5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48" name="Freeform 878">
                <a:extLst>
                  <a:ext uri="{FF2B5EF4-FFF2-40B4-BE49-F238E27FC236}">
                    <a16:creationId xmlns:a16="http://schemas.microsoft.com/office/drawing/2014/main" id="{6B7FA0E4-415B-B058-25F6-98576D7C3B93}"/>
                  </a:ext>
                </a:extLst>
              </p:cNvPr>
              <p:cNvSpPr>
                <a:spLocks/>
              </p:cNvSpPr>
              <p:nvPr/>
            </p:nvSpPr>
            <p:spPr bwMode="auto">
              <a:xfrm>
                <a:off x="245" y="1278"/>
                <a:ext cx="22" cy="11"/>
              </a:xfrm>
              <a:custGeom>
                <a:avLst/>
                <a:gdLst>
                  <a:gd name="T0" fmla="*/ 0 w 240"/>
                  <a:gd name="T1" fmla="*/ 0 h 116"/>
                  <a:gd name="T2" fmla="*/ 59 w 240"/>
                  <a:gd name="T3" fmla="*/ 65 h 116"/>
                  <a:gd name="T4" fmla="*/ 86 w 240"/>
                  <a:gd name="T5" fmla="*/ 116 h 116"/>
                  <a:gd name="T6" fmla="*/ 240 w 240"/>
                  <a:gd name="T7" fmla="*/ 116 h 116"/>
                  <a:gd name="T8" fmla="*/ 209 w 240"/>
                  <a:gd name="T9" fmla="*/ 51 h 116"/>
                  <a:gd name="T10" fmla="*/ 156 w 240"/>
                  <a:gd name="T11" fmla="*/ 0 h 116"/>
                  <a:gd name="T12" fmla="*/ 0 w 240"/>
                  <a:gd name="T13" fmla="*/ 0 h 116"/>
                  <a:gd name="T14" fmla="*/ 0 w 240"/>
                  <a:gd name="T15" fmla="*/ 0 h 116"/>
                  <a:gd name="T16" fmla="*/ 0 60000 65536"/>
                  <a:gd name="T17" fmla="*/ 0 60000 65536"/>
                  <a:gd name="T18" fmla="*/ 0 60000 65536"/>
                  <a:gd name="T19" fmla="*/ 0 60000 65536"/>
                  <a:gd name="T20" fmla="*/ 0 60000 65536"/>
                  <a:gd name="T21" fmla="*/ 0 60000 65536"/>
                  <a:gd name="T22" fmla="*/ 0 60000 65536"/>
                  <a:gd name="T23" fmla="*/ 0 60000 65536"/>
                  <a:gd name="T24" fmla="*/ 0 w 240"/>
                  <a:gd name="T25" fmla="*/ 0 h 116"/>
                  <a:gd name="T26" fmla="*/ 240 w 240"/>
                  <a:gd name="T27" fmla="*/ 116 h 1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0" h="116">
                    <a:moveTo>
                      <a:pt x="0" y="0"/>
                    </a:moveTo>
                    <a:lnTo>
                      <a:pt x="59" y="65"/>
                    </a:lnTo>
                    <a:lnTo>
                      <a:pt x="86" y="116"/>
                    </a:lnTo>
                    <a:lnTo>
                      <a:pt x="240" y="116"/>
                    </a:lnTo>
                    <a:lnTo>
                      <a:pt x="209" y="51"/>
                    </a:lnTo>
                    <a:lnTo>
                      <a:pt x="156" y="0"/>
                    </a:lnTo>
                    <a:lnTo>
                      <a:pt x="0"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49" name="Freeform 879">
                <a:extLst>
                  <a:ext uri="{FF2B5EF4-FFF2-40B4-BE49-F238E27FC236}">
                    <a16:creationId xmlns:a16="http://schemas.microsoft.com/office/drawing/2014/main" id="{072C7B34-326A-FCB9-2EA0-28DD68879A2F}"/>
                  </a:ext>
                </a:extLst>
              </p:cNvPr>
              <p:cNvSpPr>
                <a:spLocks/>
              </p:cNvSpPr>
              <p:nvPr/>
            </p:nvSpPr>
            <p:spPr bwMode="auto">
              <a:xfrm>
                <a:off x="243" y="1277"/>
                <a:ext cx="23" cy="14"/>
              </a:xfrm>
              <a:custGeom>
                <a:avLst/>
                <a:gdLst>
                  <a:gd name="T0" fmla="*/ 245 w 253"/>
                  <a:gd name="T1" fmla="*/ 120 h 150"/>
                  <a:gd name="T2" fmla="*/ 116 w 253"/>
                  <a:gd name="T3" fmla="*/ 117 h 150"/>
                  <a:gd name="T4" fmla="*/ 95 w 253"/>
                  <a:gd name="T5" fmla="*/ 78 h 150"/>
                  <a:gd name="T6" fmla="*/ 55 w 253"/>
                  <a:gd name="T7" fmla="*/ 26 h 150"/>
                  <a:gd name="T8" fmla="*/ 190 w 253"/>
                  <a:gd name="T9" fmla="*/ 26 h 150"/>
                  <a:gd name="T10" fmla="*/ 160 w 253"/>
                  <a:gd name="T11" fmla="*/ 0 h 150"/>
                  <a:gd name="T12" fmla="*/ 0 w 253"/>
                  <a:gd name="T13" fmla="*/ 3 h 150"/>
                  <a:gd name="T14" fmla="*/ 12 w 253"/>
                  <a:gd name="T15" fmla="*/ 26 h 150"/>
                  <a:gd name="T16" fmla="*/ 49 w 253"/>
                  <a:gd name="T17" fmla="*/ 61 h 150"/>
                  <a:gd name="T18" fmla="*/ 73 w 253"/>
                  <a:gd name="T19" fmla="*/ 112 h 150"/>
                  <a:gd name="T20" fmla="*/ 73 w 253"/>
                  <a:gd name="T21" fmla="*/ 150 h 150"/>
                  <a:gd name="T22" fmla="*/ 253 w 253"/>
                  <a:gd name="T23" fmla="*/ 150 h 150"/>
                  <a:gd name="T24" fmla="*/ 245 w 253"/>
                  <a:gd name="T25" fmla="*/ 120 h 150"/>
                  <a:gd name="T26" fmla="*/ 245 w 253"/>
                  <a:gd name="T27" fmla="*/ 120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53"/>
                  <a:gd name="T43" fmla="*/ 0 h 150"/>
                  <a:gd name="T44" fmla="*/ 253 w 253"/>
                  <a:gd name="T45" fmla="*/ 150 h 15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53" h="150">
                    <a:moveTo>
                      <a:pt x="245" y="120"/>
                    </a:moveTo>
                    <a:lnTo>
                      <a:pt x="116" y="117"/>
                    </a:lnTo>
                    <a:lnTo>
                      <a:pt x="95" y="78"/>
                    </a:lnTo>
                    <a:lnTo>
                      <a:pt x="55" y="26"/>
                    </a:lnTo>
                    <a:lnTo>
                      <a:pt x="190" y="26"/>
                    </a:lnTo>
                    <a:lnTo>
                      <a:pt x="160" y="0"/>
                    </a:lnTo>
                    <a:lnTo>
                      <a:pt x="0" y="3"/>
                    </a:lnTo>
                    <a:lnTo>
                      <a:pt x="12" y="26"/>
                    </a:lnTo>
                    <a:lnTo>
                      <a:pt x="49" y="61"/>
                    </a:lnTo>
                    <a:lnTo>
                      <a:pt x="73" y="112"/>
                    </a:lnTo>
                    <a:lnTo>
                      <a:pt x="73" y="150"/>
                    </a:lnTo>
                    <a:lnTo>
                      <a:pt x="253" y="150"/>
                    </a:lnTo>
                    <a:lnTo>
                      <a:pt x="245" y="120"/>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50" name="Freeform 880">
                <a:extLst>
                  <a:ext uri="{FF2B5EF4-FFF2-40B4-BE49-F238E27FC236}">
                    <a16:creationId xmlns:a16="http://schemas.microsoft.com/office/drawing/2014/main" id="{6D02EF1F-5EEA-233C-7494-CAE3E7CE9B8F}"/>
                  </a:ext>
                </a:extLst>
              </p:cNvPr>
              <p:cNvSpPr>
                <a:spLocks/>
              </p:cNvSpPr>
              <p:nvPr/>
            </p:nvSpPr>
            <p:spPr bwMode="auto">
              <a:xfrm>
                <a:off x="301" y="1230"/>
                <a:ext cx="8" cy="5"/>
              </a:xfrm>
              <a:custGeom>
                <a:avLst/>
                <a:gdLst>
                  <a:gd name="T0" fmla="*/ 4 w 93"/>
                  <a:gd name="T1" fmla="*/ 39 h 48"/>
                  <a:gd name="T2" fmla="*/ 0 w 93"/>
                  <a:gd name="T3" fmla="*/ 35 h 48"/>
                  <a:gd name="T4" fmla="*/ 3 w 93"/>
                  <a:gd name="T5" fmla="*/ 24 h 48"/>
                  <a:gd name="T6" fmla="*/ 46 w 93"/>
                  <a:gd name="T7" fmla="*/ 11 h 48"/>
                  <a:gd name="T8" fmla="*/ 74 w 93"/>
                  <a:gd name="T9" fmla="*/ 0 h 48"/>
                  <a:gd name="T10" fmla="*/ 90 w 93"/>
                  <a:gd name="T11" fmla="*/ 10 h 48"/>
                  <a:gd name="T12" fmla="*/ 93 w 93"/>
                  <a:gd name="T13" fmla="*/ 23 h 48"/>
                  <a:gd name="T14" fmla="*/ 92 w 93"/>
                  <a:gd name="T15" fmla="*/ 35 h 48"/>
                  <a:gd name="T16" fmla="*/ 81 w 93"/>
                  <a:gd name="T17" fmla="*/ 48 h 48"/>
                  <a:gd name="T18" fmla="*/ 4 w 93"/>
                  <a:gd name="T19" fmla="*/ 39 h 48"/>
                  <a:gd name="T20" fmla="*/ 4 w 93"/>
                  <a:gd name="T21" fmla="*/ 39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3"/>
                  <a:gd name="T34" fmla="*/ 0 h 48"/>
                  <a:gd name="T35" fmla="*/ 93 w 93"/>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3" h="48">
                    <a:moveTo>
                      <a:pt x="4" y="39"/>
                    </a:moveTo>
                    <a:lnTo>
                      <a:pt x="0" y="35"/>
                    </a:lnTo>
                    <a:lnTo>
                      <a:pt x="3" y="24"/>
                    </a:lnTo>
                    <a:lnTo>
                      <a:pt x="46" y="11"/>
                    </a:lnTo>
                    <a:lnTo>
                      <a:pt x="74" y="0"/>
                    </a:lnTo>
                    <a:lnTo>
                      <a:pt x="90" y="10"/>
                    </a:lnTo>
                    <a:lnTo>
                      <a:pt x="93" y="23"/>
                    </a:lnTo>
                    <a:lnTo>
                      <a:pt x="92" y="35"/>
                    </a:lnTo>
                    <a:lnTo>
                      <a:pt x="81" y="48"/>
                    </a:lnTo>
                    <a:lnTo>
                      <a:pt x="4" y="39"/>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51" name="Freeform 881">
                <a:extLst>
                  <a:ext uri="{FF2B5EF4-FFF2-40B4-BE49-F238E27FC236}">
                    <a16:creationId xmlns:a16="http://schemas.microsoft.com/office/drawing/2014/main" id="{0A668F69-28D4-9825-D783-F51D4C9B751B}"/>
                  </a:ext>
                </a:extLst>
              </p:cNvPr>
              <p:cNvSpPr>
                <a:spLocks/>
              </p:cNvSpPr>
              <p:nvPr/>
            </p:nvSpPr>
            <p:spPr bwMode="auto">
              <a:xfrm>
                <a:off x="309" y="1232"/>
                <a:ext cx="17" cy="4"/>
              </a:xfrm>
              <a:custGeom>
                <a:avLst/>
                <a:gdLst>
                  <a:gd name="T0" fmla="*/ 0 w 178"/>
                  <a:gd name="T1" fmla="*/ 25 h 42"/>
                  <a:gd name="T2" fmla="*/ 11 w 178"/>
                  <a:gd name="T3" fmla="*/ 15 h 42"/>
                  <a:gd name="T4" fmla="*/ 46 w 178"/>
                  <a:gd name="T5" fmla="*/ 3 h 42"/>
                  <a:gd name="T6" fmla="*/ 67 w 178"/>
                  <a:gd name="T7" fmla="*/ 0 h 42"/>
                  <a:gd name="T8" fmla="*/ 92 w 178"/>
                  <a:gd name="T9" fmla="*/ 3 h 42"/>
                  <a:gd name="T10" fmla="*/ 117 w 178"/>
                  <a:gd name="T11" fmla="*/ 1 h 42"/>
                  <a:gd name="T12" fmla="*/ 141 w 178"/>
                  <a:gd name="T13" fmla="*/ 9 h 42"/>
                  <a:gd name="T14" fmla="*/ 161 w 178"/>
                  <a:gd name="T15" fmla="*/ 12 h 42"/>
                  <a:gd name="T16" fmla="*/ 178 w 178"/>
                  <a:gd name="T17" fmla="*/ 24 h 42"/>
                  <a:gd name="T18" fmla="*/ 174 w 178"/>
                  <a:gd name="T19" fmla="*/ 33 h 42"/>
                  <a:gd name="T20" fmla="*/ 163 w 178"/>
                  <a:gd name="T21" fmla="*/ 42 h 42"/>
                  <a:gd name="T22" fmla="*/ 83 w 178"/>
                  <a:gd name="T23" fmla="*/ 32 h 42"/>
                  <a:gd name="T24" fmla="*/ 0 w 178"/>
                  <a:gd name="T25" fmla="*/ 25 h 42"/>
                  <a:gd name="T26" fmla="*/ 0 w 178"/>
                  <a:gd name="T27" fmla="*/ 25 h 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8"/>
                  <a:gd name="T43" fmla="*/ 0 h 42"/>
                  <a:gd name="T44" fmla="*/ 178 w 178"/>
                  <a:gd name="T45" fmla="*/ 42 h 4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8" h="42">
                    <a:moveTo>
                      <a:pt x="0" y="25"/>
                    </a:moveTo>
                    <a:lnTo>
                      <a:pt x="11" y="15"/>
                    </a:lnTo>
                    <a:lnTo>
                      <a:pt x="46" y="3"/>
                    </a:lnTo>
                    <a:lnTo>
                      <a:pt x="67" y="0"/>
                    </a:lnTo>
                    <a:lnTo>
                      <a:pt x="92" y="3"/>
                    </a:lnTo>
                    <a:lnTo>
                      <a:pt x="117" y="1"/>
                    </a:lnTo>
                    <a:lnTo>
                      <a:pt x="141" y="9"/>
                    </a:lnTo>
                    <a:lnTo>
                      <a:pt x="161" y="12"/>
                    </a:lnTo>
                    <a:lnTo>
                      <a:pt x="178" y="24"/>
                    </a:lnTo>
                    <a:lnTo>
                      <a:pt x="174" y="33"/>
                    </a:lnTo>
                    <a:lnTo>
                      <a:pt x="163" y="42"/>
                    </a:lnTo>
                    <a:lnTo>
                      <a:pt x="83" y="32"/>
                    </a:lnTo>
                    <a:lnTo>
                      <a:pt x="0" y="25"/>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52" name="Freeform 882">
                <a:extLst>
                  <a:ext uri="{FF2B5EF4-FFF2-40B4-BE49-F238E27FC236}">
                    <a16:creationId xmlns:a16="http://schemas.microsoft.com/office/drawing/2014/main" id="{23F084F3-0588-1E8C-9CEE-224436D0683B}"/>
                  </a:ext>
                </a:extLst>
              </p:cNvPr>
              <p:cNvSpPr>
                <a:spLocks/>
              </p:cNvSpPr>
              <p:nvPr/>
            </p:nvSpPr>
            <p:spPr bwMode="auto">
              <a:xfrm>
                <a:off x="326" y="1234"/>
                <a:ext cx="8" cy="4"/>
              </a:xfrm>
              <a:custGeom>
                <a:avLst/>
                <a:gdLst>
                  <a:gd name="T0" fmla="*/ 9 w 83"/>
                  <a:gd name="T1" fmla="*/ 26 h 39"/>
                  <a:gd name="T2" fmla="*/ 0 w 83"/>
                  <a:gd name="T3" fmla="*/ 19 h 39"/>
                  <a:gd name="T4" fmla="*/ 9 w 83"/>
                  <a:gd name="T5" fmla="*/ 13 h 39"/>
                  <a:gd name="T6" fmla="*/ 34 w 83"/>
                  <a:gd name="T7" fmla="*/ 5 h 39"/>
                  <a:gd name="T8" fmla="*/ 59 w 83"/>
                  <a:gd name="T9" fmla="*/ 0 h 39"/>
                  <a:gd name="T10" fmla="*/ 78 w 83"/>
                  <a:gd name="T11" fmla="*/ 5 h 39"/>
                  <a:gd name="T12" fmla="*/ 83 w 83"/>
                  <a:gd name="T13" fmla="*/ 15 h 39"/>
                  <a:gd name="T14" fmla="*/ 83 w 83"/>
                  <a:gd name="T15" fmla="*/ 29 h 39"/>
                  <a:gd name="T16" fmla="*/ 79 w 83"/>
                  <a:gd name="T17" fmla="*/ 35 h 39"/>
                  <a:gd name="T18" fmla="*/ 72 w 83"/>
                  <a:gd name="T19" fmla="*/ 39 h 39"/>
                  <a:gd name="T20" fmla="*/ 9 w 83"/>
                  <a:gd name="T21" fmla="*/ 26 h 39"/>
                  <a:gd name="T22" fmla="*/ 9 w 83"/>
                  <a:gd name="T23" fmla="*/ 26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3"/>
                  <a:gd name="T37" fmla="*/ 0 h 39"/>
                  <a:gd name="T38" fmla="*/ 83 w 83"/>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3" h="39">
                    <a:moveTo>
                      <a:pt x="9" y="26"/>
                    </a:moveTo>
                    <a:lnTo>
                      <a:pt x="0" y="19"/>
                    </a:lnTo>
                    <a:lnTo>
                      <a:pt x="9" y="13"/>
                    </a:lnTo>
                    <a:lnTo>
                      <a:pt x="34" y="5"/>
                    </a:lnTo>
                    <a:lnTo>
                      <a:pt x="59" y="0"/>
                    </a:lnTo>
                    <a:lnTo>
                      <a:pt x="78" y="5"/>
                    </a:lnTo>
                    <a:lnTo>
                      <a:pt x="83" y="15"/>
                    </a:lnTo>
                    <a:lnTo>
                      <a:pt x="83" y="29"/>
                    </a:lnTo>
                    <a:lnTo>
                      <a:pt x="79" y="35"/>
                    </a:lnTo>
                    <a:lnTo>
                      <a:pt x="72" y="39"/>
                    </a:lnTo>
                    <a:lnTo>
                      <a:pt x="9" y="26"/>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53" name="Freeform 883">
                <a:extLst>
                  <a:ext uri="{FF2B5EF4-FFF2-40B4-BE49-F238E27FC236}">
                    <a16:creationId xmlns:a16="http://schemas.microsoft.com/office/drawing/2014/main" id="{B089516E-F156-C8AE-63F1-B1EA88EE96E4}"/>
                  </a:ext>
                </a:extLst>
              </p:cNvPr>
              <p:cNvSpPr>
                <a:spLocks/>
              </p:cNvSpPr>
              <p:nvPr/>
            </p:nvSpPr>
            <p:spPr bwMode="auto">
              <a:xfrm>
                <a:off x="315" y="1232"/>
                <a:ext cx="3" cy="3"/>
              </a:xfrm>
              <a:custGeom>
                <a:avLst/>
                <a:gdLst>
                  <a:gd name="T0" fmla="*/ 1 w 29"/>
                  <a:gd name="T1" fmla="*/ 0 h 26"/>
                  <a:gd name="T2" fmla="*/ 0 w 29"/>
                  <a:gd name="T3" fmla="*/ 15 h 26"/>
                  <a:gd name="T4" fmla="*/ 4 w 29"/>
                  <a:gd name="T5" fmla="*/ 26 h 26"/>
                  <a:gd name="T6" fmla="*/ 17 w 29"/>
                  <a:gd name="T7" fmla="*/ 26 h 26"/>
                  <a:gd name="T8" fmla="*/ 29 w 29"/>
                  <a:gd name="T9" fmla="*/ 9 h 26"/>
                  <a:gd name="T10" fmla="*/ 17 w 29"/>
                  <a:gd name="T11" fmla="*/ 1 h 26"/>
                  <a:gd name="T12" fmla="*/ 1 w 29"/>
                  <a:gd name="T13" fmla="*/ 0 h 26"/>
                  <a:gd name="T14" fmla="*/ 1 w 29"/>
                  <a:gd name="T15" fmla="*/ 0 h 26"/>
                  <a:gd name="T16" fmla="*/ 0 60000 65536"/>
                  <a:gd name="T17" fmla="*/ 0 60000 65536"/>
                  <a:gd name="T18" fmla="*/ 0 60000 65536"/>
                  <a:gd name="T19" fmla="*/ 0 60000 65536"/>
                  <a:gd name="T20" fmla="*/ 0 60000 65536"/>
                  <a:gd name="T21" fmla="*/ 0 60000 65536"/>
                  <a:gd name="T22" fmla="*/ 0 60000 65536"/>
                  <a:gd name="T23" fmla="*/ 0 60000 65536"/>
                  <a:gd name="T24" fmla="*/ 0 w 29"/>
                  <a:gd name="T25" fmla="*/ 0 h 26"/>
                  <a:gd name="T26" fmla="*/ 29 w 29"/>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 h="26">
                    <a:moveTo>
                      <a:pt x="1" y="0"/>
                    </a:moveTo>
                    <a:lnTo>
                      <a:pt x="0" y="15"/>
                    </a:lnTo>
                    <a:lnTo>
                      <a:pt x="4" y="26"/>
                    </a:lnTo>
                    <a:lnTo>
                      <a:pt x="17" y="26"/>
                    </a:lnTo>
                    <a:lnTo>
                      <a:pt x="29" y="9"/>
                    </a:lnTo>
                    <a:lnTo>
                      <a:pt x="17" y="1"/>
                    </a:lnTo>
                    <a:lnTo>
                      <a:pt x="1" y="0"/>
                    </a:lnTo>
                    <a:close/>
                  </a:path>
                </a:pathLst>
              </a:custGeom>
              <a:solidFill>
                <a:srgbClr val="FF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54" name="Freeform 884">
                <a:extLst>
                  <a:ext uri="{FF2B5EF4-FFF2-40B4-BE49-F238E27FC236}">
                    <a16:creationId xmlns:a16="http://schemas.microsoft.com/office/drawing/2014/main" id="{44E880B1-3A88-E048-6FF1-44A9DE6CFA18}"/>
                  </a:ext>
                </a:extLst>
              </p:cNvPr>
              <p:cNvSpPr>
                <a:spLocks/>
              </p:cNvSpPr>
              <p:nvPr/>
            </p:nvSpPr>
            <p:spPr bwMode="auto">
              <a:xfrm>
                <a:off x="320" y="1233"/>
                <a:ext cx="3" cy="3"/>
              </a:xfrm>
              <a:custGeom>
                <a:avLst/>
                <a:gdLst>
                  <a:gd name="T0" fmla="*/ 6 w 31"/>
                  <a:gd name="T1" fmla="*/ 0 h 29"/>
                  <a:gd name="T2" fmla="*/ 0 w 31"/>
                  <a:gd name="T3" fmla="*/ 13 h 29"/>
                  <a:gd name="T4" fmla="*/ 1 w 31"/>
                  <a:gd name="T5" fmla="*/ 26 h 29"/>
                  <a:gd name="T6" fmla="*/ 13 w 31"/>
                  <a:gd name="T7" fmla="*/ 29 h 29"/>
                  <a:gd name="T8" fmla="*/ 31 w 31"/>
                  <a:gd name="T9" fmla="*/ 13 h 29"/>
                  <a:gd name="T10" fmla="*/ 24 w 31"/>
                  <a:gd name="T11" fmla="*/ 6 h 29"/>
                  <a:gd name="T12" fmla="*/ 6 w 31"/>
                  <a:gd name="T13" fmla="*/ 0 h 29"/>
                  <a:gd name="T14" fmla="*/ 6 w 31"/>
                  <a:gd name="T15" fmla="*/ 0 h 29"/>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29"/>
                  <a:gd name="T26" fmla="*/ 31 w 31"/>
                  <a:gd name="T27" fmla="*/ 29 h 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29">
                    <a:moveTo>
                      <a:pt x="6" y="0"/>
                    </a:moveTo>
                    <a:lnTo>
                      <a:pt x="0" y="13"/>
                    </a:lnTo>
                    <a:lnTo>
                      <a:pt x="1" y="26"/>
                    </a:lnTo>
                    <a:lnTo>
                      <a:pt x="13" y="29"/>
                    </a:lnTo>
                    <a:lnTo>
                      <a:pt x="31" y="13"/>
                    </a:lnTo>
                    <a:lnTo>
                      <a:pt x="24" y="6"/>
                    </a:lnTo>
                    <a:lnTo>
                      <a:pt x="6" y="0"/>
                    </a:lnTo>
                    <a:close/>
                  </a:path>
                </a:pathLst>
              </a:custGeom>
              <a:solidFill>
                <a:srgbClr val="FF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55" name="Freeform 885">
                <a:extLst>
                  <a:ext uri="{FF2B5EF4-FFF2-40B4-BE49-F238E27FC236}">
                    <a16:creationId xmlns:a16="http://schemas.microsoft.com/office/drawing/2014/main" id="{DE22B9E1-AA8D-5A6D-24DD-8DC7BA53679A}"/>
                  </a:ext>
                </a:extLst>
              </p:cNvPr>
              <p:cNvSpPr>
                <a:spLocks/>
              </p:cNvSpPr>
              <p:nvPr/>
            </p:nvSpPr>
            <p:spPr bwMode="auto">
              <a:xfrm>
                <a:off x="323" y="1234"/>
                <a:ext cx="2" cy="2"/>
              </a:xfrm>
              <a:custGeom>
                <a:avLst/>
                <a:gdLst>
                  <a:gd name="T0" fmla="*/ 12 w 25"/>
                  <a:gd name="T1" fmla="*/ 0 h 27"/>
                  <a:gd name="T2" fmla="*/ 0 w 25"/>
                  <a:gd name="T3" fmla="*/ 18 h 27"/>
                  <a:gd name="T4" fmla="*/ 1 w 25"/>
                  <a:gd name="T5" fmla="*/ 25 h 27"/>
                  <a:gd name="T6" fmla="*/ 12 w 25"/>
                  <a:gd name="T7" fmla="*/ 27 h 27"/>
                  <a:gd name="T8" fmla="*/ 21 w 25"/>
                  <a:gd name="T9" fmla="*/ 20 h 27"/>
                  <a:gd name="T10" fmla="*/ 25 w 25"/>
                  <a:gd name="T11" fmla="*/ 11 h 27"/>
                  <a:gd name="T12" fmla="*/ 23 w 25"/>
                  <a:gd name="T13" fmla="*/ 6 h 27"/>
                  <a:gd name="T14" fmla="*/ 12 w 25"/>
                  <a:gd name="T15" fmla="*/ 0 h 27"/>
                  <a:gd name="T16" fmla="*/ 12 w 25"/>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27"/>
                  <a:gd name="T29" fmla="*/ 25 w 25"/>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27">
                    <a:moveTo>
                      <a:pt x="12" y="0"/>
                    </a:moveTo>
                    <a:lnTo>
                      <a:pt x="0" y="18"/>
                    </a:lnTo>
                    <a:lnTo>
                      <a:pt x="1" y="25"/>
                    </a:lnTo>
                    <a:lnTo>
                      <a:pt x="12" y="27"/>
                    </a:lnTo>
                    <a:lnTo>
                      <a:pt x="21" y="20"/>
                    </a:lnTo>
                    <a:lnTo>
                      <a:pt x="25" y="11"/>
                    </a:lnTo>
                    <a:lnTo>
                      <a:pt x="23" y="6"/>
                    </a:lnTo>
                    <a:lnTo>
                      <a:pt x="12" y="0"/>
                    </a:lnTo>
                    <a:close/>
                  </a:path>
                </a:pathLst>
              </a:custGeom>
              <a:solidFill>
                <a:srgbClr val="FF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56" name="Freeform 886">
                <a:extLst>
                  <a:ext uri="{FF2B5EF4-FFF2-40B4-BE49-F238E27FC236}">
                    <a16:creationId xmlns:a16="http://schemas.microsoft.com/office/drawing/2014/main" id="{53BF6C92-B340-CD2D-0538-770B09C19AA9}"/>
                  </a:ext>
                </a:extLst>
              </p:cNvPr>
              <p:cNvSpPr>
                <a:spLocks/>
              </p:cNvSpPr>
              <p:nvPr/>
            </p:nvSpPr>
            <p:spPr bwMode="auto">
              <a:xfrm>
                <a:off x="327" y="1234"/>
                <a:ext cx="6" cy="3"/>
              </a:xfrm>
              <a:custGeom>
                <a:avLst/>
                <a:gdLst>
                  <a:gd name="T0" fmla="*/ 71 w 74"/>
                  <a:gd name="T1" fmla="*/ 5 h 35"/>
                  <a:gd name="T2" fmla="*/ 74 w 74"/>
                  <a:gd name="T3" fmla="*/ 14 h 35"/>
                  <a:gd name="T4" fmla="*/ 70 w 74"/>
                  <a:gd name="T5" fmla="*/ 26 h 35"/>
                  <a:gd name="T6" fmla="*/ 65 w 74"/>
                  <a:gd name="T7" fmla="*/ 35 h 35"/>
                  <a:gd name="T8" fmla="*/ 0 w 74"/>
                  <a:gd name="T9" fmla="*/ 23 h 35"/>
                  <a:gd name="T10" fmla="*/ 6 w 74"/>
                  <a:gd name="T11" fmla="*/ 14 h 35"/>
                  <a:gd name="T12" fmla="*/ 22 w 74"/>
                  <a:gd name="T13" fmla="*/ 17 h 35"/>
                  <a:gd name="T14" fmla="*/ 30 w 74"/>
                  <a:gd name="T15" fmla="*/ 13 h 35"/>
                  <a:gd name="T16" fmla="*/ 37 w 74"/>
                  <a:gd name="T17" fmla="*/ 15 h 35"/>
                  <a:gd name="T18" fmla="*/ 44 w 74"/>
                  <a:gd name="T19" fmla="*/ 9 h 35"/>
                  <a:gd name="T20" fmla="*/ 53 w 74"/>
                  <a:gd name="T21" fmla="*/ 13 h 35"/>
                  <a:gd name="T22" fmla="*/ 63 w 74"/>
                  <a:gd name="T23" fmla="*/ 0 h 35"/>
                  <a:gd name="T24" fmla="*/ 71 w 74"/>
                  <a:gd name="T25" fmla="*/ 5 h 35"/>
                  <a:gd name="T26" fmla="*/ 71 w 74"/>
                  <a:gd name="T27" fmla="*/ 5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4"/>
                  <a:gd name="T43" fmla="*/ 0 h 35"/>
                  <a:gd name="T44" fmla="*/ 74 w 74"/>
                  <a:gd name="T45" fmla="*/ 35 h 3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4" h="35">
                    <a:moveTo>
                      <a:pt x="71" y="5"/>
                    </a:moveTo>
                    <a:lnTo>
                      <a:pt x="74" y="14"/>
                    </a:lnTo>
                    <a:lnTo>
                      <a:pt x="70" y="26"/>
                    </a:lnTo>
                    <a:lnTo>
                      <a:pt x="65" y="35"/>
                    </a:lnTo>
                    <a:lnTo>
                      <a:pt x="0" y="23"/>
                    </a:lnTo>
                    <a:lnTo>
                      <a:pt x="6" y="14"/>
                    </a:lnTo>
                    <a:lnTo>
                      <a:pt x="22" y="17"/>
                    </a:lnTo>
                    <a:lnTo>
                      <a:pt x="30" y="13"/>
                    </a:lnTo>
                    <a:lnTo>
                      <a:pt x="37" y="15"/>
                    </a:lnTo>
                    <a:lnTo>
                      <a:pt x="44" y="9"/>
                    </a:lnTo>
                    <a:lnTo>
                      <a:pt x="53" y="13"/>
                    </a:lnTo>
                    <a:lnTo>
                      <a:pt x="63" y="0"/>
                    </a:lnTo>
                    <a:lnTo>
                      <a:pt x="71" y="5"/>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57" name="Freeform 887">
                <a:extLst>
                  <a:ext uri="{FF2B5EF4-FFF2-40B4-BE49-F238E27FC236}">
                    <a16:creationId xmlns:a16="http://schemas.microsoft.com/office/drawing/2014/main" id="{35BA0072-82D7-18E4-7F8B-6006FB62CAD8}"/>
                  </a:ext>
                </a:extLst>
              </p:cNvPr>
              <p:cNvSpPr>
                <a:spLocks/>
              </p:cNvSpPr>
              <p:nvPr/>
            </p:nvSpPr>
            <p:spPr bwMode="auto">
              <a:xfrm>
                <a:off x="307" y="1231"/>
                <a:ext cx="2" cy="2"/>
              </a:xfrm>
              <a:custGeom>
                <a:avLst/>
                <a:gdLst>
                  <a:gd name="T0" fmla="*/ 16 w 19"/>
                  <a:gd name="T1" fmla="*/ 2 h 29"/>
                  <a:gd name="T2" fmla="*/ 19 w 19"/>
                  <a:gd name="T3" fmla="*/ 18 h 29"/>
                  <a:gd name="T4" fmla="*/ 15 w 19"/>
                  <a:gd name="T5" fmla="*/ 29 h 29"/>
                  <a:gd name="T6" fmla="*/ 6 w 19"/>
                  <a:gd name="T7" fmla="*/ 24 h 29"/>
                  <a:gd name="T8" fmla="*/ 0 w 19"/>
                  <a:gd name="T9" fmla="*/ 10 h 29"/>
                  <a:gd name="T10" fmla="*/ 5 w 19"/>
                  <a:gd name="T11" fmla="*/ 1 h 29"/>
                  <a:gd name="T12" fmla="*/ 11 w 19"/>
                  <a:gd name="T13" fmla="*/ 0 h 29"/>
                  <a:gd name="T14" fmla="*/ 16 w 19"/>
                  <a:gd name="T15" fmla="*/ 2 h 29"/>
                  <a:gd name="T16" fmla="*/ 16 w 19"/>
                  <a:gd name="T17" fmla="*/ 2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29"/>
                  <a:gd name="T29" fmla="*/ 19 w 19"/>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29">
                    <a:moveTo>
                      <a:pt x="16" y="2"/>
                    </a:moveTo>
                    <a:lnTo>
                      <a:pt x="19" y="18"/>
                    </a:lnTo>
                    <a:lnTo>
                      <a:pt x="15" y="29"/>
                    </a:lnTo>
                    <a:lnTo>
                      <a:pt x="6" y="24"/>
                    </a:lnTo>
                    <a:lnTo>
                      <a:pt x="0" y="10"/>
                    </a:lnTo>
                    <a:lnTo>
                      <a:pt x="5" y="1"/>
                    </a:lnTo>
                    <a:lnTo>
                      <a:pt x="11" y="0"/>
                    </a:lnTo>
                    <a:lnTo>
                      <a:pt x="16" y="2"/>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58" name="Freeform 888">
                <a:extLst>
                  <a:ext uri="{FF2B5EF4-FFF2-40B4-BE49-F238E27FC236}">
                    <a16:creationId xmlns:a16="http://schemas.microsoft.com/office/drawing/2014/main" id="{03BA774F-BC33-0CE0-356E-B5D47D17466E}"/>
                  </a:ext>
                </a:extLst>
              </p:cNvPr>
              <p:cNvSpPr>
                <a:spLocks/>
              </p:cNvSpPr>
              <p:nvPr/>
            </p:nvSpPr>
            <p:spPr bwMode="auto">
              <a:xfrm>
                <a:off x="300" y="1232"/>
                <a:ext cx="7" cy="2"/>
              </a:xfrm>
              <a:custGeom>
                <a:avLst/>
                <a:gdLst>
                  <a:gd name="T0" fmla="*/ 16 w 72"/>
                  <a:gd name="T1" fmla="*/ 7 h 24"/>
                  <a:gd name="T2" fmla="*/ 20 w 72"/>
                  <a:gd name="T3" fmla="*/ 10 h 24"/>
                  <a:gd name="T4" fmla="*/ 31 w 72"/>
                  <a:gd name="T5" fmla="*/ 5 h 24"/>
                  <a:gd name="T6" fmla="*/ 37 w 72"/>
                  <a:gd name="T7" fmla="*/ 10 h 24"/>
                  <a:gd name="T8" fmla="*/ 49 w 72"/>
                  <a:gd name="T9" fmla="*/ 2 h 24"/>
                  <a:gd name="T10" fmla="*/ 57 w 72"/>
                  <a:gd name="T11" fmla="*/ 7 h 24"/>
                  <a:gd name="T12" fmla="*/ 68 w 72"/>
                  <a:gd name="T13" fmla="*/ 0 h 24"/>
                  <a:gd name="T14" fmla="*/ 72 w 72"/>
                  <a:gd name="T15" fmla="*/ 18 h 24"/>
                  <a:gd name="T16" fmla="*/ 46 w 72"/>
                  <a:gd name="T17" fmla="*/ 24 h 24"/>
                  <a:gd name="T18" fmla="*/ 3 w 72"/>
                  <a:gd name="T19" fmla="*/ 21 h 24"/>
                  <a:gd name="T20" fmla="*/ 0 w 72"/>
                  <a:gd name="T21" fmla="*/ 11 h 24"/>
                  <a:gd name="T22" fmla="*/ 16 w 72"/>
                  <a:gd name="T23" fmla="*/ 7 h 24"/>
                  <a:gd name="T24" fmla="*/ 16 w 72"/>
                  <a:gd name="T25" fmla="*/ 7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24"/>
                  <a:gd name="T41" fmla="*/ 72 w 7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24">
                    <a:moveTo>
                      <a:pt x="16" y="7"/>
                    </a:moveTo>
                    <a:lnTo>
                      <a:pt x="20" y="10"/>
                    </a:lnTo>
                    <a:lnTo>
                      <a:pt x="31" y="5"/>
                    </a:lnTo>
                    <a:lnTo>
                      <a:pt x="37" y="10"/>
                    </a:lnTo>
                    <a:lnTo>
                      <a:pt x="49" y="2"/>
                    </a:lnTo>
                    <a:lnTo>
                      <a:pt x="57" y="7"/>
                    </a:lnTo>
                    <a:lnTo>
                      <a:pt x="68" y="0"/>
                    </a:lnTo>
                    <a:lnTo>
                      <a:pt x="72" y="18"/>
                    </a:lnTo>
                    <a:lnTo>
                      <a:pt x="46" y="24"/>
                    </a:lnTo>
                    <a:lnTo>
                      <a:pt x="3" y="21"/>
                    </a:lnTo>
                    <a:lnTo>
                      <a:pt x="0" y="11"/>
                    </a:lnTo>
                    <a:lnTo>
                      <a:pt x="16" y="7"/>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59" name="Freeform 889">
                <a:extLst>
                  <a:ext uri="{FF2B5EF4-FFF2-40B4-BE49-F238E27FC236}">
                    <a16:creationId xmlns:a16="http://schemas.microsoft.com/office/drawing/2014/main" id="{77693524-2A7D-D843-4775-DD9DD81CB559}"/>
                  </a:ext>
                </a:extLst>
              </p:cNvPr>
              <p:cNvSpPr>
                <a:spLocks/>
              </p:cNvSpPr>
              <p:nvPr/>
            </p:nvSpPr>
            <p:spPr bwMode="auto">
              <a:xfrm>
                <a:off x="282" y="1240"/>
                <a:ext cx="5" cy="11"/>
              </a:xfrm>
              <a:custGeom>
                <a:avLst/>
                <a:gdLst>
                  <a:gd name="T0" fmla="*/ 0 w 53"/>
                  <a:gd name="T1" fmla="*/ 115 h 115"/>
                  <a:gd name="T2" fmla="*/ 0 w 53"/>
                  <a:gd name="T3" fmla="*/ 6 h 115"/>
                  <a:gd name="T4" fmla="*/ 6 w 53"/>
                  <a:gd name="T5" fmla="*/ 0 h 115"/>
                  <a:gd name="T6" fmla="*/ 50 w 53"/>
                  <a:gd name="T7" fmla="*/ 0 h 115"/>
                  <a:gd name="T8" fmla="*/ 53 w 53"/>
                  <a:gd name="T9" fmla="*/ 8 h 115"/>
                  <a:gd name="T10" fmla="*/ 53 w 53"/>
                  <a:gd name="T11" fmla="*/ 115 h 115"/>
                  <a:gd name="T12" fmla="*/ 0 w 53"/>
                  <a:gd name="T13" fmla="*/ 115 h 115"/>
                  <a:gd name="T14" fmla="*/ 0 w 53"/>
                  <a:gd name="T15" fmla="*/ 115 h 115"/>
                  <a:gd name="T16" fmla="*/ 0 60000 65536"/>
                  <a:gd name="T17" fmla="*/ 0 60000 65536"/>
                  <a:gd name="T18" fmla="*/ 0 60000 65536"/>
                  <a:gd name="T19" fmla="*/ 0 60000 65536"/>
                  <a:gd name="T20" fmla="*/ 0 60000 65536"/>
                  <a:gd name="T21" fmla="*/ 0 60000 65536"/>
                  <a:gd name="T22" fmla="*/ 0 60000 65536"/>
                  <a:gd name="T23" fmla="*/ 0 60000 65536"/>
                  <a:gd name="T24" fmla="*/ 0 w 53"/>
                  <a:gd name="T25" fmla="*/ 0 h 115"/>
                  <a:gd name="T26" fmla="*/ 53 w 53"/>
                  <a:gd name="T27" fmla="*/ 115 h 1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3" h="115">
                    <a:moveTo>
                      <a:pt x="0" y="115"/>
                    </a:moveTo>
                    <a:lnTo>
                      <a:pt x="0" y="6"/>
                    </a:lnTo>
                    <a:lnTo>
                      <a:pt x="6" y="0"/>
                    </a:lnTo>
                    <a:lnTo>
                      <a:pt x="50" y="0"/>
                    </a:lnTo>
                    <a:lnTo>
                      <a:pt x="53" y="8"/>
                    </a:lnTo>
                    <a:lnTo>
                      <a:pt x="53" y="115"/>
                    </a:lnTo>
                    <a:lnTo>
                      <a:pt x="0" y="115"/>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60" name="Freeform 890">
                <a:extLst>
                  <a:ext uri="{FF2B5EF4-FFF2-40B4-BE49-F238E27FC236}">
                    <a16:creationId xmlns:a16="http://schemas.microsoft.com/office/drawing/2014/main" id="{17DD9F82-3FB9-8D0F-3C6E-DE1726D27F61}"/>
                  </a:ext>
                </a:extLst>
              </p:cNvPr>
              <p:cNvSpPr>
                <a:spLocks/>
              </p:cNvSpPr>
              <p:nvPr/>
            </p:nvSpPr>
            <p:spPr bwMode="auto">
              <a:xfrm>
                <a:off x="283" y="1243"/>
                <a:ext cx="1" cy="4"/>
              </a:xfrm>
              <a:custGeom>
                <a:avLst/>
                <a:gdLst>
                  <a:gd name="T0" fmla="*/ 0 w 8"/>
                  <a:gd name="T1" fmla="*/ 0 h 39"/>
                  <a:gd name="T2" fmla="*/ 0 w 8"/>
                  <a:gd name="T3" fmla="*/ 39 h 39"/>
                  <a:gd name="T4" fmla="*/ 8 w 8"/>
                  <a:gd name="T5" fmla="*/ 20 h 39"/>
                  <a:gd name="T6" fmla="*/ 0 w 8"/>
                  <a:gd name="T7" fmla="*/ 0 h 39"/>
                  <a:gd name="T8" fmla="*/ 0 w 8"/>
                  <a:gd name="T9" fmla="*/ 0 h 39"/>
                  <a:gd name="T10" fmla="*/ 0 60000 65536"/>
                  <a:gd name="T11" fmla="*/ 0 60000 65536"/>
                  <a:gd name="T12" fmla="*/ 0 60000 65536"/>
                  <a:gd name="T13" fmla="*/ 0 60000 65536"/>
                  <a:gd name="T14" fmla="*/ 0 60000 65536"/>
                  <a:gd name="T15" fmla="*/ 0 w 8"/>
                  <a:gd name="T16" fmla="*/ 0 h 39"/>
                  <a:gd name="T17" fmla="*/ 8 w 8"/>
                  <a:gd name="T18" fmla="*/ 39 h 39"/>
                </a:gdLst>
                <a:ahLst/>
                <a:cxnLst>
                  <a:cxn ang="T10">
                    <a:pos x="T0" y="T1"/>
                  </a:cxn>
                  <a:cxn ang="T11">
                    <a:pos x="T2" y="T3"/>
                  </a:cxn>
                  <a:cxn ang="T12">
                    <a:pos x="T4" y="T5"/>
                  </a:cxn>
                  <a:cxn ang="T13">
                    <a:pos x="T6" y="T7"/>
                  </a:cxn>
                  <a:cxn ang="T14">
                    <a:pos x="T8" y="T9"/>
                  </a:cxn>
                </a:cxnLst>
                <a:rect l="T15" t="T16" r="T17" b="T18"/>
                <a:pathLst>
                  <a:path w="8" h="39">
                    <a:moveTo>
                      <a:pt x="0" y="0"/>
                    </a:moveTo>
                    <a:lnTo>
                      <a:pt x="0" y="39"/>
                    </a:lnTo>
                    <a:lnTo>
                      <a:pt x="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61" name="Freeform 891">
                <a:extLst>
                  <a:ext uri="{FF2B5EF4-FFF2-40B4-BE49-F238E27FC236}">
                    <a16:creationId xmlns:a16="http://schemas.microsoft.com/office/drawing/2014/main" id="{60EF3D4F-9CAB-EFA0-BA95-E4D300668CAA}"/>
                  </a:ext>
                </a:extLst>
              </p:cNvPr>
              <p:cNvSpPr>
                <a:spLocks/>
              </p:cNvSpPr>
              <p:nvPr/>
            </p:nvSpPr>
            <p:spPr bwMode="auto">
              <a:xfrm>
                <a:off x="284" y="1241"/>
                <a:ext cx="2" cy="2"/>
              </a:xfrm>
              <a:custGeom>
                <a:avLst/>
                <a:gdLst>
                  <a:gd name="T0" fmla="*/ 0 w 23"/>
                  <a:gd name="T1" fmla="*/ 0 h 23"/>
                  <a:gd name="T2" fmla="*/ 13 w 23"/>
                  <a:gd name="T3" fmla="*/ 23 h 23"/>
                  <a:gd name="T4" fmla="*/ 23 w 23"/>
                  <a:gd name="T5" fmla="*/ 0 h 23"/>
                  <a:gd name="T6" fmla="*/ 0 w 23"/>
                  <a:gd name="T7" fmla="*/ 0 h 23"/>
                  <a:gd name="T8" fmla="*/ 0 w 23"/>
                  <a:gd name="T9" fmla="*/ 0 h 23"/>
                  <a:gd name="T10" fmla="*/ 0 60000 65536"/>
                  <a:gd name="T11" fmla="*/ 0 60000 65536"/>
                  <a:gd name="T12" fmla="*/ 0 60000 65536"/>
                  <a:gd name="T13" fmla="*/ 0 60000 65536"/>
                  <a:gd name="T14" fmla="*/ 0 60000 65536"/>
                  <a:gd name="T15" fmla="*/ 0 w 23"/>
                  <a:gd name="T16" fmla="*/ 0 h 23"/>
                  <a:gd name="T17" fmla="*/ 23 w 23"/>
                  <a:gd name="T18" fmla="*/ 23 h 23"/>
                </a:gdLst>
                <a:ahLst/>
                <a:cxnLst>
                  <a:cxn ang="T10">
                    <a:pos x="T0" y="T1"/>
                  </a:cxn>
                  <a:cxn ang="T11">
                    <a:pos x="T2" y="T3"/>
                  </a:cxn>
                  <a:cxn ang="T12">
                    <a:pos x="T4" y="T5"/>
                  </a:cxn>
                  <a:cxn ang="T13">
                    <a:pos x="T6" y="T7"/>
                  </a:cxn>
                  <a:cxn ang="T14">
                    <a:pos x="T8" y="T9"/>
                  </a:cxn>
                </a:cxnLst>
                <a:rect l="T15" t="T16" r="T17" b="T18"/>
                <a:pathLst>
                  <a:path w="23" h="23">
                    <a:moveTo>
                      <a:pt x="0" y="0"/>
                    </a:moveTo>
                    <a:lnTo>
                      <a:pt x="13" y="23"/>
                    </a:lnTo>
                    <a:lnTo>
                      <a:pt x="2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62" name="Freeform 892">
                <a:extLst>
                  <a:ext uri="{FF2B5EF4-FFF2-40B4-BE49-F238E27FC236}">
                    <a16:creationId xmlns:a16="http://schemas.microsoft.com/office/drawing/2014/main" id="{F22FB9D1-E84B-B658-9ECD-1AE1A8333347}"/>
                  </a:ext>
                </a:extLst>
              </p:cNvPr>
              <p:cNvSpPr>
                <a:spLocks/>
              </p:cNvSpPr>
              <p:nvPr/>
            </p:nvSpPr>
            <p:spPr bwMode="auto">
              <a:xfrm>
                <a:off x="284" y="1238"/>
                <a:ext cx="15" cy="12"/>
              </a:xfrm>
              <a:custGeom>
                <a:avLst/>
                <a:gdLst>
                  <a:gd name="T0" fmla="*/ 0 w 162"/>
                  <a:gd name="T1" fmla="*/ 27 h 131"/>
                  <a:gd name="T2" fmla="*/ 34 w 162"/>
                  <a:gd name="T3" fmla="*/ 27 h 131"/>
                  <a:gd name="T4" fmla="*/ 40 w 162"/>
                  <a:gd name="T5" fmla="*/ 35 h 131"/>
                  <a:gd name="T6" fmla="*/ 40 w 162"/>
                  <a:gd name="T7" fmla="*/ 131 h 131"/>
                  <a:gd name="T8" fmla="*/ 162 w 162"/>
                  <a:gd name="T9" fmla="*/ 118 h 131"/>
                  <a:gd name="T10" fmla="*/ 127 w 162"/>
                  <a:gd name="T11" fmla="*/ 0 h 131"/>
                  <a:gd name="T12" fmla="*/ 20 w 162"/>
                  <a:gd name="T13" fmla="*/ 13 h 131"/>
                  <a:gd name="T14" fmla="*/ 0 w 162"/>
                  <a:gd name="T15" fmla="*/ 27 h 131"/>
                  <a:gd name="T16" fmla="*/ 0 w 162"/>
                  <a:gd name="T17" fmla="*/ 27 h 1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2"/>
                  <a:gd name="T28" fmla="*/ 0 h 131"/>
                  <a:gd name="T29" fmla="*/ 162 w 162"/>
                  <a:gd name="T30" fmla="*/ 131 h 1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2" h="131">
                    <a:moveTo>
                      <a:pt x="0" y="27"/>
                    </a:moveTo>
                    <a:lnTo>
                      <a:pt x="34" y="27"/>
                    </a:lnTo>
                    <a:lnTo>
                      <a:pt x="40" y="35"/>
                    </a:lnTo>
                    <a:lnTo>
                      <a:pt x="40" y="131"/>
                    </a:lnTo>
                    <a:lnTo>
                      <a:pt x="162" y="118"/>
                    </a:lnTo>
                    <a:lnTo>
                      <a:pt x="127" y="0"/>
                    </a:lnTo>
                    <a:lnTo>
                      <a:pt x="20" y="13"/>
                    </a:lnTo>
                    <a:lnTo>
                      <a:pt x="0" y="27"/>
                    </a:lnTo>
                    <a:close/>
                  </a:path>
                </a:pathLst>
              </a:custGeom>
              <a:solidFill>
                <a:srgbClr val="00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63" name="Freeform 893">
                <a:extLst>
                  <a:ext uri="{FF2B5EF4-FFF2-40B4-BE49-F238E27FC236}">
                    <a16:creationId xmlns:a16="http://schemas.microsoft.com/office/drawing/2014/main" id="{91DC9A87-D5F5-2EDB-7EA9-4443781C749C}"/>
                  </a:ext>
                </a:extLst>
              </p:cNvPr>
              <p:cNvSpPr>
                <a:spLocks/>
              </p:cNvSpPr>
              <p:nvPr/>
            </p:nvSpPr>
            <p:spPr bwMode="auto">
              <a:xfrm>
                <a:off x="302" y="1238"/>
                <a:ext cx="35" cy="16"/>
              </a:xfrm>
              <a:custGeom>
                <a:avLst/>
                <a:gdLst>
                  <a:gd name="T0" fmla="*/ 0 w 386"/>
                  <a:gd name="T1" fmla="*/ 15 h 174"/>
                  <a:gd name="T2" fmla="*/ 23 w 386"/>
                  <a:gd name="T3" fmla="*/ 162 h 174"/>
                  <a:gd name="T4" fmla="*/ 289 w 386"/>
                  <a:gd name="T5" fmla="*/ 174 h 174"/>
                  <a:gd name="T6" fmla="*/ 386 w 386"/>
                  <a:gd name="T7" fmla="*/ 168 h 174"/>
                  <a:gd name="T8" fmla="*/ 340 w 386"/>
                  <a:gd name="T9" fmla="*/ 31 h 174"/>
                  <a:gd name="T10" fmla="*/ 38 w 386"/>
                  <a:gd name="T11" fmla="*/ 0 h 174"/>
                  <a:gd name="T12" fmla="*/ 0 w 386"/>
                  <a:gd name="T13" fmla="*/ 15 h 174"/>
                  <a:gd name="T14" fmla="*/ 0 w 386"/>
                  <a:gd name="T15" fmla="*/ 15 h 174"/>
                  <a:gd name="T16" fmla="*/ 0 60000 65536"/>
                  <a:gd name="T17" fmla="*/ 0 60000 65536"/>
                  <a:gd name="T18" fmla="*/ 0 60000 65536"/>
                  <a:gd name="T19" fmla="*/ 0 60000 65536"/>
                  <a:gd name="T20" fmla="*/ 0 60000 65536"/>
                  <a:gd name="T21" fmla="*/ 0 60000 65536"/>
                  <a:gd name="T22" fmla="*/ 0 60000 65536"/>
                  <a:gd name="T23" fmla="*/ 0 60000 65536"/>
                  <a:gd name="T24" fmla="*/ 0 w 386"/>
                  <a:gd name="T25" fmla="*/ 0 h 174"/>
                  <a:gd name="T26" fmla="*/ 386 w 386"/>
                  <a:gd name="T27" fmla="*/ 174 h 1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6" h="174">
                    <a:moveTo>
                      <a:pt x="0" y="15"/>
                    </a:moveTo>
                    <a:lnTo>
                      <a:pt x="23" y="162"/>
                    </a:lnTo>
                    <a:lnTo>
                      <a:pt x="289" y="174"/>
                    </a:lnTo>
                    <a:lnTo>
                      <a:pt x="386" y="168"/>
                    </a:lnTo>
                    <a:lnTo>
                      <a:pt x="340" y="31"/>
                    </a:lnTo>
                    <a:lnTo>
                      <a:pt x="38" y="0"/>
                    </a:lnTo>
                    <a:lnTo>
                      <a:pt x="0" y="15"/>
                    </a:lnTo>
                    <a:close/>
                  </a:path>
                </a:pathLst>
              </a:custGeom>
              <a:solidFill>
                <a:srgbClr val="00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64" name="Freeform 894">
                <a:extLst>
                  <a:ext uri="{FF2B5EF4-FFF2-40B4-BE49-F238E27FC236}">
                    <a16:creationId xmlns:a16="http://schemas.microsoft.com/office/drawing/2014/main" id="{4A4F7F15-CB13-5D64-F25E-F4E23A77A056}"/>
                  </a:ext>
                </a:extLst>
              </p:cNvPr>
              <p:cNvSpPr>
                <a:spLocks/>
              </p:cNvSpPr>
              <p:nvPr/>
            </p:nvSpPr>
            <p:spPr bwMode="auto">
              <a:xfrm>
                <a:off x="331" y="1242"/>
                <a:ext cx="4" cy="10"/>
              </a:xfrm>
              <a:custGeom>
                <a:avLst/>
                <a:gdLst>
                  <a:gd name="T0" fmla="*/ 0 w 46"/>
                  <a:gd name="T1" fmla="*/ 0 h 109"/>
                  <a:gd name="T2" fmla="*/ 33 w 46"/>
                  <a:gd name="T3" fmla="*/ 109 h 109"/>
                  <a:gd name="T4" fmla="*/ 46 w 46"/>
                  <a:gd name="T5" fmla="*/ 109 h 109"/>
                  <a:gd name="T6" fmla="*/ 12 w 46"/>
                  <a:gd name="T7" fmla="*/ 8 h 109"/>
                  <a:gd name="T8" fmla="*/ 0 w 46"/>
                  <a:gd name="T9" fmla="*/ 0 h 109"/>
                  <a:gd name="T10" fmla="*/ 0 w 46"/>
                  <a:gd name="T11" fmla="*/ 0 h 109"/>
                  <a:gd name="T12" fmla="*/ 0 60000 65536"/>
                  <a:gd name="T13" fmla="*/ 0 60000 65536"/>
                  <a:gd name="T14" fmla="*/ 0 60000 65536"/>
                  <a:gd name="T15" fmla="*/ 0 60000 65536"/>
                  <a:gd name="T16" fmla="*/ 0 60000 65536"/>
                  <a:gd name="T17" fmla="*/ 0 60000 65536"/>
                  <a:gd name="T18" fmla="*/ 0 w 46"/>
                  <a:gd name="T19" fmla="*/ 0 h 109"/>
                  <a:gd name="T20" fmla="*/ 46 w 46"/>
                  <a:gd name="T21" fmla="*/ 109 h 109"/>
                </a:gdLst>
                <a:ahLst/>
                <a:cxnLst>
                  <a:cxn ang="T12">
                    <a:pos x="T0" y="T1"/>
                  </a:cxn>
                  <a:cxn ang="T13">
                    <a:pos x="T2" y="T3"/>
                  </a:cxn>
                  <a:cxn ang="T14">
                    <a:pos x="T4" y="T5"/>
                  </a:cxn>
                  <a:cxn ang="T15">
                    <a:pos x="T6" y="T7"/>
                  </a:cxn>
                  <a:cxn ang="T16">
                    <a:pos x="T8" y="T9"/>
                  </a:cxn>
                  <a:cxn ang="T17">
                    <a:pos x="T10" y="T11"/>
                  </a:cxn>
                </a:cxnLst>
                <a:rect l="T18" t="T19" r="T20" b="T21"/>
                <a:pathLst>
                  <a:path w="46" h="109">
                    <a:moveTo>
                      <a:pt x="0" y="0"/>
                    </a:moveTo>
                    <a:lnTo>
                      <a:pt x="33" y="109"/>
                    </a:lnTo>
                    <a:lnTo>
                      <a:pt x="46" y="109"/>
                    </a:lnTo>
                    <a:lnTo>
                      <a:pt x="12"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65" name="Freeform 895">
                <a:extLst>
                  <a:ext uri="{FF2B5EF4-FFF2-40B4-BE49-F238E27FC236}">
                    <a16:creationId xmlns:a16="http://schemas.microsoft.com/office/drawing/2014/main" id="{34AD7501-362F-A755-9F4F-13E74276C73D}"/>
                  </a:ext>
                </a:extLst>
              </p:cNvPr>
              <p:cNvSpPr>
                <a:spLocks/>
              </p:cNvSpPr>
              <p:nvPr/>
            </p:nvSpPr>
            <p:spPr bwMode="auto">
              <a:xfrm>
                <a:off x="331" y="1286"/>
                <a:ext cx="51" cy="15"/>
              </a:xfrm>
              <a:custGeom>
                <a:avLst/>
                <a:gdLst>
                  <a:gd name="T0" fmla="*/ 24 w 560"/>
                  <a:gd name="T1" fmla="*/ 0 h 160"/>
                  <a:gd name="T2" fmla="*/ 0 w 560"/>
                  <a:gd name="T3" fmla="*/ 157 h 160"/>
                  <a:gd name="T4" fmla="*/ 53 w 560"/>
                  <a:gd name="T5" fmla="*/ 140 h 160"/>
                  <a:gd name="T6" fmla="*/ 283 w 560"/>
                  <a:gd name="T7" fmla="*/ 160 h 160"/>
                  <a:gd name="T8" fmla="*/ 479 w 560"/>
                  <a:gd name="T9" fmla="*/ 137 h 160"/>
                  <a:gd name="T10" fmla="*/ 537 w 560"/>
                  <a:gd name="T11" fmla="*/ 118 h 160"/>
                  <a:gd name="T12" fmla="*/ 551 w 560"/>
                  <a:gd name="T13" fmla="*/ 92 h 160"/>
                  <a:gd name="T14" fmla="*/ 560 w 560"/>
                  <a:gd name="T15" fmla="*/ 8 h 160"/>
                  <a:gd name="T16" fmla="*/ 540 w 560"/>
                  <a:gd name="T17" fmla="*/ 0 h 160"/>
                  <a:gd name="T18" fmla="*/ 55 w 560"/>
                  <a:gd name="T19" fmla="*/ 0 h 160"/>
                  <a:gd name="T20" fmla="*/ 24 w 560"/>
                  <a:gd name="T21" fmla="*/ 0 h 160"/>
                  <a:gd name="T22" fmla="*/ 24 w 560"/>
                  <a:gd name="T23" fmla="*/ 0 h 1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60"/>
                  <a:gd name="T37" fmla="*/ 0 h 160"/>
                  <a:gd name="T38" fmla="*/ 560 w 560"/>
                  <a:gd name="T39" fmla="*/ 160 h 1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60" h="160">
                    <a:moveTo>
                      <a:pt x="24" y="0"/>
                    </a:moveTo>
                    <a:lnTo>
                      <a:pt x="0" y="157"/>
                    </a:lnTo>
                    <a:lnTo>
                      <a:pt x="53" y="140"/>
                    </a:lnTo>
                    <a:lnTo>
                      <a:pt x="283" y="160"/>
                    </a:lnTo>
                    <a:lnTo>
                      <a:pt x="479" y="137"/>
                    </a:lnTo>
                    <a:lnTo>
                      <a:pt x="537" y="118"/>
                    </a:lnTo>
                    <a:lnTo>
                      <a:pt x="551" y="92"/>
                    </a:lnTo>
                    <a:lnTo>
                      <a:pt x="560" y="8"/>
                    </a:lnTo>
                    <a:lnTo>
                      <a:pt x="540" y="0"/>
                    </a:lnTo>
                    <a:lnTo>
                      <a:pt x="55" y="0"/>
                    </a:lnTo>
                    <a:lnTo>
                      <a:pt x="24"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66" name="Freeform 896">
                <a:extLst>
                  <a:ext uri="{FF2B5EF4-FFF2-40B4-BE49-F238E27FC236}">
                    <a16:creationId xmlns:a16="http://schemas.microsoft.com/office/drawing/2014/main" id="{44C86988-7FF3-C67C-CB9C-279FA2E7DE40}"/>
                  </a:ext>
                </a:extLst>
              </p:cNvPr>
              <p:cNvSpPr>
                <a:spLocks/>
              </p:cNvSpPr>
              <p:nvPr/>
            </p:nvSpPr>
            <p:spPr bwMode="auto">
              <a:xfrm>
                <a:off x="335" y="1287"/>
                <a:ext cx="45" cy="11"/>
              </a:xfrm>
              <a:custGeom>
                <a:avLst/>
                <a:gdLst>
                  <a:gd name="T0" fmla="*/ 6 w 497"/>
                  <a:gd name="T1" fmla="*/ 19 h 116"/>
                  <a:gd name="T2" fmla="*/ 0 w 497"/>
                  <a:gd name="T3" fmla="*/ 100 h 116"/>
                  <a:gd name="T4" fmla="*/ 82 w 497"/>
                  <a:gd name="T5" fmla="*/ 116 h 116"/>
                  <a:gd name="T6" fmla="*/ 266 w 497"/>
                  <a:gd name="T7" fmla="*/ 116 h 116"/>
                  <a:gd name="T8" fmla="*/ 446 w 497"/>
                  <a:gd name="T9" fmla="*/ 104 h 116"/>
                  <a:gd name="T10" fmla="*/ 492 w 497"/>
                  <a:gd name="T11" fmla="*/ 88 h 116"/>
                  <a:gd name="T12" fmla="*/ 497 w 497"/>
                  <a:gd name="T13" fmla="*/ 23 h 116"/>
                  <a:gd name="T14" fmla="*/ 481 w 497"/>
                  <a:gd name="T15" fmla="*/ 0 h 116"/>
                  <a:gd name="T16" fmla="*/ 269 w 497"/>
                  <a:gd name="T17" fmla="*/ 4 h 116"/>
                  <a:gd name="T18" fmla="*/ 53 w 497"/>
                  <a:gd name="T19" fmla="*/ 7 h 116"/>
                  <a:gd name="T20" fmla="*/ 6 w 497"/>
                  <a:gd name="T21" fmla="*/ 19 h 116"/>
                  <a:gd name="T22" fmla="*/ 6 w 497"/>
                  <a:gd name="T23" fmla="*/ 19 h 1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7"/>
                  <a:gd name="T37" fmla="*/ 0 h 116"/>
                  <a:gd name="T38" fmla="*/ 497 w 497"/>
                  <a:gd name="T39" fmla="*/ 116 h 1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7" h="116">
                    <a:moveTo>
                      <a:pt x="6" y="19"/>
                    </a:moveTo>
                    <a:lnTo>
                      <a:pt x="0" y="100"/>
                    </a:lnTo>
                    <a:lnTo>
                      <a:pt x="82" y="116"/>
                    </a:lnTo>
                    <a:lnTo>
                      <a:pt x="266" y="116"/>
                    </a:lnTo>
                    <a:lnTo>
                      <a:pt x="446" y="104"/>
                    </a:lnTo>
                    <a:lnTo>
                      <a:pt x="492" y="88"/>
                    </a:lnTo>
                    <a:lnTo>
                      <a:pt x="497" y="23"/>
                    </a:lnTo>
                    <a:lnTo>
                      <a:pt x="481" y="0"/>
                    </a:lnTo>
                    <a:lnTo>
                      <a:pt x="269" y="4"/>
                    </a:lnTo>
                    <a:lnTo>
                      <a:pt x="53" y="7"/>
                    </a:lnTo>
                    <a:lnTo>
                      <a:pt x="6" y="19"/>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67" name="Freeform 897">
                <a:extLst>
                  <a:ext uri="{FF2B5EF4-FFF2-40B4-BE49-F238E27FC236}">
                    <a16:creationId xmlns:a16="http://schemas.microsoft.com/office/drawing/2014/main" id="{EDB06B52-19D5-8DD4-80F0-4FD7EFB11D9B}"/>
                  </a:ext>
                </a:extLst>
              </p:cNvPr>
              <p:cNvSpPr>
                <a:spLocks/>
              </p:cNvSpPr>
              <p:nvPr/>
            </p:nvSpPr>
            <p:spPr bwMode="auto">
              <a:xfrm>
                <a:off x="345" y="1255"/>
                <a:ext cx="26" cy="32"/>
              </a:xfrm>
              <a:custGeom>
                <a:avLst/>
                <a:gdLst>
                  <a:gd name="T0" fmla="*/ 10 w 283"/>
                  <a:gd name="T1" fmla="*/ 3 h 350"/>
                  <a:gd name="T2" fmla="*/ 0 w 283"/>
                  <a:gd name="T3" fmla="*/ 350 h 350"/>
                  <a:gd name="T4" fmla="*/ 283 w 283"/>
                  <a:gd name="T5" fmla="*/ 346 h 350"/>
                  <a:gd name="T6" fmla="*/ 267 w 283"/>
                  <a:gd name="T7" fmla="*/ 36 h 350"/>
                  <a:gd name="T8" fmla="*/ 247 w 283"/>
                  <a:gd name="T9" fmla="*/ 19 h 350"/>
                  <a:gd name="T10" fmla="*/ 28 w 283"/>
                  <a:gd name="T11" fmla="*/ 0 h 350"/>
                  <a:gd name="T12" fmla="*/ 10 w 283"/>
                  <a:gd name="T13" fmla="*/ 3 h 350"/>
                  <a:gd name="T14" fmla="*/ 10 w 283"/>
                  <a:gd name="T15" fmla="*/ 3 h 350"/>
                  <a:gd name="T16" fmla="*/ 0 60000 65536"/>
                  <a:gd name="T17" fmla="*/ 0 60000 65536"/>
                  <a:gd name="T18" fmla="*/ 0 60000 65536"/>
                  <a:gd name="T19" fmla="*/ 0 60000 65536"/>
                  <a:gd name="T20" fmla="*/ 0 60000 65536"/>
                  <a:gd name="T21" fmla="*/ 0 60000 65536"/>
                  <a:gd name="T22" fmla="*/ 0 60000 65536"/>
                  <a:gd name="T23" fmla="*/ 0 60000 65536"/>
                  <a:gd name="T24" fmla="*/ 0 w 283"/>
                  <a:gd name="T25" fmla="*/ 0 h 350"/>
                  <a:gd name="T26" fmla="*/ 283 w 283"/>
                  <a:gd name="T27" fmla="*/ 350 h 3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3" h="350">
                    <a:moveTo>
                      <a:pt x="10" y="3"/>
                    </a:moveTo>
                    <a:lnTo>
                      <a:pt x="0" y="350"/>
                    </a:lnTo>
                    <a:lnTo>
                      <a:pt x="283" y="346"/>
                    </a:lnTo>
                    <a:lnTo>
                      <a:pt x="267" y="36"/>
                    </a:lnTo>
                    <a:lnTo>
                      <a:pt x="247" y="19"/>
                    </a:lnTo>
                    <a:lnTo>
                      <a:pt x="28" y="0"/>
                    </a:lnTo>
                    <a:lnTo>
                      <a:pt x="10" y="3"/>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68" name="Freeform 898">
                <a:extLst>
                  <a:ext uri="{FF2B5EF4-FFF2-40B4-BE49-F238E27FC236}">
                    <a16:creationId xmlns:a16="http://schemas.microsoft.com/office/drawing/2014/main" id="{8B03FE50-A3A7-CA32-B7EC-B0D61A0D43CB}"/>
                  </a:ext>
                </a:extLst>
              </p:cNvPr>
              <p:cNvSpPr>
                <a:spLocks/>
              </p:cNvSpPr>
              <p:nvPr/>
            </p:nvSpPr>
            <p:spPr bwMode="auto">
              <a:xfrm>
                <a:off x="371" y="1275"/>
                <a:ext cx="8" cy="7"/>
              </a:xfrm>
              <a:custGeom>
                <a:avLst/>
                <a:gdLst>
                  <a:gd name="T0" fmla="*/ 0 w 85"/>
                  <a:gd name="T1" fmla="*/ 0 h 81"/>
                  <a:gd name="T2" fmla="*/ 77 w 85"/>
                  <a:gd name="T3" fmla="*/ 10 h 81"/>
                  <a:gd name="T4" fmla="*/ 85 w 85"/>
                  <a:gd name="T5" fmla="*/ 33 h 81"/>
                  <a:gd name="T6" fmla="*/ 85 w 85"/>
                  <a:gd name="T7" fmla="*/ 76 h 81"/>
                  <a:gd name="T8" fmla="*/ 75 w 85"/>
                  <a:gd name="T9" fmla="*/ 81 h 81"/>
                  <a:gd name="T10" fmla="*/ 0 w 85"/>
                  <a:gd name="T11" fmla="*/ 81 h 81"/>
                  <a:gd name="T12" fmla="*/ 8 w 85"/>
                  <a:gd name="T13" fmla="*/ 62 h 81"/>
                  <a:gd name="T14" fmla="*/ 0 w 85"/>
                  <a:gd name="T15" fmla="*/ 0 h 81"/>
                  <a:gd name="T16" fmla="*/ 0 w 85"/>
                  <a:gd name="T17" fmla="*/ 0 h 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
                  <a:gd name="T28" fmla="*/ 0 h 81"/>
                  <a:gd name="T29" fmla="*/ 85 w 85"/>
                  <a:gd name="T30" fmla="*/ 81 h 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 h="81">
                    <a:moveTo>
                      <a:pt x="0" y="0"/>
                    </a:moveTo>
                    <a:lnTo>
                      <a:pt x="77" y="10"/>
                    </a:lnTo>
                    <a:lnTo>
                      <a:pt x="85" y="33"/>
                    </a:lnTo>
                    <a:lnTo>
                      <a:pt x="85" y="76"/>
                    </a:lnTo>
                    <a:lnTo>
                      <a:pt x="75" y="81"/>
                    </a:lnTo>
                    <a:lnTo>
                      <a:pt x="0" y="81"/>
                    </a:lnTo>
                    <a:lnTo>
                      <a:pt x="8" y="62"/>
                    </a:lnTo>
                    <a:lnTo>
                      <a:pt x="0"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69" name="Freeform 899">
                <a:extLst>
                  <a:ext uri="{FF2B5EF4-FFF2-40B4-BE49-F238E27FC236}">
                    <a16:creationId xmlns:a16="http://schemas.microsoft.com/office/drawing/2014/main" id="{8A1BCE40-20BF-1144-BF5E-9A0C08C394C3}"/>
                  </a:ext>
                </a:extLst>
              </p:cNvPr>
              <p:cNvSpPr>
                <a:spLocks/>
              </p:cNvSpPr>
              <p:nvPr/>
            </p:nvSpPr>
            <p:spPr bwMode="auto">
              <a:xfrm>
                <a:off x="331" y="1273"/>
                <a:ext cx="11" cy="9"/>
              </a:xfrm>
              <a:custGeom>
                <a:avLst/>
                <a:gdLst>
                  <a:gd name="T0" fmla="*/ 3 w 125"/>
                  <a:gd name="T1" fmla="*/ 6 h 95"/>
                  <a:gd name="T2" fmla="*/ 27 w 125"/>
                  <a:gd name="T3" fmla="*/ 0 h 95"/>
                  <a:gd name="T4" fmla="*/ 116 w 125"/>
                  <a:gd name="T5" fmla="*/ 3 h 95"/>
                  <a:gd name="T6" fmla="*/ 125 w 125"/>
                  <a:gd name="T7" fmla="*/ 48 h 95"/>
                  <a:gd name="T8" fmla="*/ 125 w 125"/>
                  <a:gd name="T9" fmla="*/ 95 h 95"/>
                  <a:gd name="T10" fmla="*/ 12 w 125"/>
                  <a:gd name="T11" fmla="*/ 95 h 95"/>
                  <a:gd name="T12" fmla="*/ 0 w 125"/>
                  <a:gd name="T13" fmla="*/ 68 h 95"/>
                  <a:gd name="T14" fmla="*/ 3 w 125"/>
                  <a:gd name="T15" fmla="*/ 6 h 95"/>
                  <a:gd name="T16" fmla="*/ 3 w 125"/>
                  <a:gd name="T17" fmla="*/ 6 h 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95"/>
                  <a:gd name="T29" fmla="*/ 125 w 125"/>
                  <a:gd name="T30" fmla="*/ 95 h 9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95">
                    <a:moveTo>
                      <a:pt x="3" y="6"/>
                    </a:moveTo>
                    <a:lnTo>
                      <a:pt x="27" y="0"/>
                    </a:lnTo>
                    <a:lnTo>
                      <a:pt x="116" y="3"/>
                    </a:lnTo>
                    <a:lnTo>
                      <a:pt x="125" y="48"/>
                    </a:lnTo>
                    <a:lnTo>
                      <a:pt x="125" y="95"/>
                    </a:lnTo>
                    <a:lnTo>
                      <a:pt x="12" y="95"/>
                    </a:lnTo>
                    <a:lnTo>
                      <a:pt x="0" y="68"/>
                    </a:lnTo>
                    <a:lnTo>
                      <a:pt x="3" y="6"/>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70" name="Freeform 900">
                <a:extLst>
                  <a:ext uri="{FF2B5EF4-FFF2-40B4-BE49-F238E27FC236}">
                    <a16:creationId xmlns:a16="http://schemas.microsoft.com/office/drawing/2014/main" id="{9F21DC81-1475-1DDC-192C-30AA83480FC7}"/>
                  </a:ext>
                </a:extLst>
              </p:cNvPr>
              <p:cNvSpPr>
                <a:spLocks/>
              </p:cNvSpPr>
              <p:nvPr/>
            </p:nvSpPr>
            <p:spPr bwMode="auto">
              <a:xfrm>
                <a:off x="371" y="1276"/>
                <a:ext cx="8" cy="4"/>
              </a:xfrm>
              <a:custGeom>
                <a:avLst/>
                <a:gdLst>
                  <a:gd name="T0" fmla="*/ 4 w 81"/>
                  <a:gd name="T1" fmla="*/ 19 h 39"/>
                  <a:gd name="T2" fmla="*/ 31 w 81"/>
                  <a:gd name="T3" fmla="*/ 33 h 39"/>
                  <a:gd name="T4" fmla="*/ 50 w 81"/>
                  <a:gd name="T5" fmla="*/ 23 h 39"/>
                  <a:gd name="T6" fmla="*/ 81 w 81"/>
                  <a:gd name="T7" fmla="*/ 39 h 39"/>
                  <a:gd name="T8" fmla="*/ 81 w 81"/>
                  <a:gd name="T9" fmla="*/ 10 h 39"/>
                  <a:gd name="T10" fmla="*/ 73 w 81"/>
                  <a:gd name="T11" fmla="*/ 0 h 39"/>
                  <a:gd name="T12" fmla="*/ 0 w 81"/>
                  <a:gd name="T13" fmla="*/ 0 h 39"/>
                  <a:gd name="T14" fmla="*/ 4 w 81"/>
                  <a:gd name="T15" fmla="*/ 19 h 39"/>
                  <a:gd name="T16" fmla="*/ 4 w 81"/>
                  <a:gd name="T17" fmla="*/ 19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1"/>
                  <a:gd name="T28" fmla="*/ 0 h 39"/>
                  <a:gd name="T29" fmla="*/ 81 w 81"/>
                  <a:gd name="T30" fmla="*/ 39 h 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1" h="39">
                    <a:moveTo>
                      <a:pt x="4" y="19"/>
                    </a:moveTo>
                    <a:lnTo>
                      <a:pt x="31" y="33"/>
                    </a:lnTo>
                    <a:lnTo>
                      <a:pt x="50" y="23"/>
                    </a:lnTo>
                    <a:lnTo>
                      <a:pt x="81" y="39"/>
                    </a:lnTo>
                    <a:lnTo>
                      <a:pt x="81" y="10"/>
                    </a:lnTo>
                    <a:lnTo>
                      <a:pt x="73" y="0"/>
                    </a:lnTo>
                    <a:lnTo>
                      <a:pt x="0" y="0"/>
                    </a:lnTo>
                    <a:lnTo>
                      <a:pt x="4" y="19"/>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71" name="Freeform 901">
                <a:extLst>
                  <a:ext uri="{FF2B5EF4-FFF2-40B4-BE49-F238E27FC236}">
                    <a16:creationId xmlns:a16="http://schemas.microsoft.com/office/drawing/2014/main" id="{D002D0ED-3477-51E6-265B-0A911A847AC7}"/>
                  </a:ext>
                </a:extLst>
              </p:cNvPr>
              <p:cNvSpPr>
                <a:spLocks/>
              </p:cNvSpPr>
              <p:nvPr/>
            </p:nvSpPr>
            <p:spPr bwMode="auto">
              <a:xfrm>
                <a:off x="332" y="1274"/>
                <a:ext cx="9" cy="5"/>
              </a:xfrm>
              <a:custGeom>
                <a:avLst/>
                <a:gdLst>
                  <a:gd name="T0" fmla="*/ 0 w 96"/>
                  <a:gd name="T1" fmla="*/ 29 h 48"/>
                  <a:gd name="T2" fmla="*/ 30 w 96"/>
                  <a:gd name="T3" fmla="*/ 32 h 48"/>
                  <a:gd name="T4" fmla="*/ 42 w 96"/>
                  <a:gd name="T5" fmla="*/ 48 h 48"/>
                  <a:gd name="T6" fmla="*/ 64 w 96"/>
                  <a:gd name="T7" fmla="*/ 19 h 48"/>
                  <a:gd name="T8" fmla="*/ 96 w 96"/>
                  <a:gd name="T9" fmla="*/ 42 h 48"/>
                  <a:gd name="T10" fmla="*/ 93 w 96"/>
                  <a:gd name="T11" fmla="*/ 6 h 48"/>
                  <a:gd name="T12" fmla="*/ 60 w 96"/>
                  <a:gd name="T13" fmla="*/ 0 h 48"/>
                  <a:gd name="T14" fmla="*/ 4 w 96"/>
                  <a:gd name="T15" fmla="*/ 6 h 48"/>
                  <a:gd name="T16" fmla="*/ 0 w 96"/>
                  <a:gd name="T17" fmla="*/ 29 h 48"/>
                  <a:gd name="T18" fmla="*/ 0 w 96"/>
                  <a:gd name="T19" fmla="*/ 29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6"/>
                  <a:gd name="T31" fmla="*/ 0 h 48"/>
                  <a:gd name="T32" fmla="*/ 96 w 96"/>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6" h="48">
                    <a:moveTo>
                      <a:pt x="0" y="29"/>
                    </a:moveTo>
                    <a:lnTo>
                      <a:pt x="30" y="32"/>
                    </a:lnTo>
                    <a:lnTo>
                      <a:pt x="42" y="48"/>
                    </a:lnTo>
                    <a:lnTo>
                      <a:pt x="64" y="19"/>
                    </a:lnTo>
                    <a:lnTo>
                      <a:pt x="96" y="42"/>
                    </a:lnTo>
                    <a:lnTo>
                      <a:pt x="93" y="6"/>
                    </a:lnTo>
                    <a:lnTo>
                      <a:pt x="60" y="0"/>
                    </a:lnTo>
                    <a:lnTo>
                      <a:pt x="4" y="6"/>
                    </a:lnTo>
                    <a:lnTo>
                      <a:pt x="0" y="29"/>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72" name="Freeform 902">
                <a:extLst>
                  <a:ext uri="{FF2B5EF4-FFF2-40B4-BE49-F238E27FC236}">
                    <a16:creationId xmlns:a16="http://schemas.microsoft.com/office/drawing/2014/main" id="{CECA1FD7-504E-4CBF-394C-B929225ACFA3}"/>
                  </a:ext>
                </a:extLst>
              </p:cNvPr>
              <p:cNvSpPr>
                <a:spLocks/>
              </p:cNvSpPr>
              <p:nvPr/>
            </p:nvSpPr>
            <p:spPr bwMode="auto">
              <a:xfrm>
                <a:off x="332" y="1275"/>
                <a:ext cx="4" cy="5"/>
              </a:xfrm>
              <a:custGeom>
                <a:avLst/>
                <a:gdLst>
                  <a:gd name="T0" fmla="*/ 0 w 40"/>
                  <a:gd name="T1" fmla="*/ 16 h 59"/>
                  <a:gd name="T2" fmla="*/ 0 w 40"/>
                  <a:gd name="T3" fmla="*/ 46 h 59"/>
                  <a:gd name="T4" fmla="*/ 13 w 40"/>
                  <a:gd name="T5" fmla="*/ 59 h 59"/>
                  <a:gd name="T6" fmla="*/ 30 w 40"/>
                  <a:gd name="T7" fmla="*/ 52 h 59"/>
                  <a:gd name="T8" fmla="*/ 40 w 40"/>
                  <a:gd name="T9" fmla="*/ 32 h 59"/>
                  <a:gd name="T10" fmla="*/ 34 w 40"/>
                  <a:gd name="T11" fmla="*/ 9 h 59"/>
                  <a:gd name="T12" fmla="*/ 21 w 40"/>
                  <a:gd name="T13" fmla="*/ 0 h 59"/>
                  <a:gd name="T14" fmla="*/ 7 w 40"/>
                  <a:gd name="T15" fmla="*/ 7 h 59"/>
                  <a:gd name="T16" fmla="*/ 0 w 40"/>
                  <a:gd name="T17" fmla="*/ 16 h 59"/>
                  <a:gd name="T18" fmla="*/ 0 w 40"/>
                  <a:gd name="T19" fmla="*/ 16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59"/>
                  <a:gd name="T32" fmla="*/ 40 w 40"/>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59">
                    <a:moveTo>
                      <a:pt x="0" y="16"/>
                    </a:moveTo>
                    <a:lnTo>
                      <a:pt x="0" y="46"/>
                    </a:lnTo>
                    <a:lnTo>
                      <a:pt x="13" y="59"/>
                    </a:lnTo>
                    <a:lnTo>
                      <a:pt x="30" y="52"/>
                    </a:lnTo>
                    <a:lnTo>
                      <a:pt x="40" y="32"/>
                    </a:lnTo>
                    <a:lnTo>
                      <a:pt x="34" y="9"/>
                    </a:lnTo>
                    <a:lnTo>
                      <a:pt x="21" y="0"/>
                    </a:lnTo>
                    <a:lnTo>
                      <a:pt x="7" y="7"/>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73" name="Freeform 903">
                <a:extLst>
                  <a:ext uri="{FF2B5EF4-FFF2-40B4-BE49-F238E27FC236}">
                    <a16:creationId xmlns:a16="http://schemas.microsoft.com/office/drawing/2014/main" id="{4067B554-A23F-D643-B2F4-604D233B941A}"/>
                  </a:ext>
                </a:extLst>
              </p:cNvPr>
              <p:cNvSpPr>
                <a:spLocks/>
              </p:cNvSpPr>
              <p:nvPr/>
            </p:nvSpPr>
            <p:spPr bwMode="auto">
              <a:xfrm>
                <a:off x="336" y="1275"/>
                <a:ext cx="4" cy="6"/>
              </a:xfrm>
              <a:custGeom>
                <a:avLst/>
                <a:gdLst>
                  <a:gd name="T0" fmla="*/ 18 w 38"/>
                  <a:gd name="T1" fmla="*/ 0 h 65"/>
                  <a:gd name="T2" fmla="*/ 5 w 38"/>
                  <a:gd name="T3" fmla="*/ 16 h 65"/>
                  <a:gd name="T4" fmla="*/ 0 w 38"/>
                  <a:gd name="T5" fmla="*/ 46 h 65"/>
                  <a:gd name="T6" fmla="*/ 14 w 38"/>
                  <a:gd name="T7" fmla="*/ 65 h 65"/>
                  <a:gd name="T8" fmla="*/ 28 w 38"/>
                  <a:gd name="T9" fmla="*/ 59 h 65"/>
                  <a:gd name="T10" fmla="*/ 38 w 38"/>
                  <a:gd name="T11" fmla="*/ 40 h 65"/>
                  <a:gd name="T12" fmla="*/ 34 w 38"/>
                  <a:gd name="T13" fmla="*/ 16 h 65"/>
                  <a:gd name="T14" fmla="*/ 28 w 38"/>
                  <a:gd name="T15" fmla="*/ 3 h 65"/>
                  <a:gd name="T16" fmla="*/ 18 w 38"/>
                  <a:gd name="T17" fmla="*/ 0 h 65"/>
                  <a:gd name="T18" fmla="*/ 18 w 38"/>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65"/>
                  <a:gd name="T32" fmla="*/ 38 w 38"/>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65">
                    <a:moveTo>
                      <a:pt x="18" y="0"/>
                    </a:moveTo>
                    <a:lnTo>
                      <a:pt x="5" y="16"/>
                    </a:lnTo>
                    <a:lnTo>
                      <a:pt x="0" y="46"/>
                    </a:lnTo>
                    <a:lnTo>
                      <a:pt x="14" y="65"/>
                    </a:lnTo>
                    <a:lnTo>
                      <a:pt x="28" y="59"/>
                    </a:lnTo>
                    <a:lnTo>
                      <a:pt x="38" y="40"/>
                    </a:lnTo>
                    <a:lnTo>
                      <a:pt x="34" y="16"/>
                    </a:lnTo>
                    <a:lnTo>
                      <a:pt x="28" y="3"/>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74" name="Freeform 904">
                <a:extLst>
                  <a:ext uri="{FF2B5EF4-FFF2-40B4-BE49-F238E27FC236}">
                    <a16:creationId xmlns:a16="http://schemas.microsoft.com/office/drawing/2014/main" id="{E82C9A91-758D-7420-7889-CF549228BE2E}"/>
                  </a:ext>
                </a:extLst>
              </p:cNvPr>
              <p:cNvSpPr>
                <a:spLocks/>
              </p:cNvSpPr>
              <p:nvPr/>
            </p:nvSpPr>
            <p:spPr bwMode="auto">
              <a:xfrm>
                <a:off x="371" y="1276"/>
                <a:ext cx="3" cy="5"/>
              </a:xfrm>
              <a:custGeom>
                <a:avLst/>
                <a:gdLst>
                  <a:gd name="T0" fmla="*/ 0 w 31"/>
                  <a:gd name="T1" fmla="*/ 10 h 53"/>
                  <a:gd name="T2" fmla="*/ 0 w 31"/>
                  <a:gd name="T3" fmla="*/ 53 h 53"/>
                  <a:gd name="T4" fmla="*/ 20 w 31"/>
                  <a:gd name="T5" fmla="*/ 53 h 53"/>
                  <a:gd name="T6" fmla="*/ 31 w 31"/>
                  <a:gd name="T7" fmla="*/ 33 h 53"/>
                  <a:gd name="T8" fmla="*/ 27 w 31"/>
                  <a:gd name="T9" fmla="*/ 12 h 53"/>
                  <a:gd name="T10" fmla="*/ 14 w 31"/>
                  <a:gd name="T11" fmla="*/ 0 h 53"/>
                  <a:gd name="T12" fmla="*/ 0 w 31"/>
                  <a:gd name="T13" fmla="*/ 10 h 53"/>
                  <a:gd name="T14" fmla="*/ 0 w 31"/>
                  <a:gd name="T15" fmla="*/ 10 h 53"/>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53"/>
                  <a:gd name="T26" fmla="*/ 31 w 31"/>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53">
                    <a:moveTo>
                      <a:pt x="0" y="10"/>
                    </a:moveTo>
                    <a:lnTo>
                      <a:pt x="0" y="53"/>
                    </a:lnTo>
                    <a:lnTo>
                      <a:pt x="20" y="53"/>
                    </a:lnTo>
                    <a:lnTo>
                      <a:pt x="31" y="33"/>
                    </a:lnTo>
                    <a:lnTo>
                      <a:pt x="27" y="12"/>
                    </a:lnTo>
                    <a:lnTo>
                      <a:pt x="14"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75" name="Freeform 905">
                <a:extLst>
                  <a:ext uri="{FF2B5EF4-FFF2-40B4-BE49-F238E27FC236}">
                    <a16:creationId xmlns:a16="http://schemas.microsoft.com/office/drawing/2014/main" id="{C5F6F412-8DBC-186F-0C4B-AAD1072E56DD}"/>
                  </a:ext>
                </a:extLst>
              </p:cNvPr>
              <p:cNvSpPr>
                <a:spLocks/>
              </p:cNvSpPr>
              <p:nvPr/>
            </p:nvSpPr>
            <p:spPr bwMode="auto">
              <a:xfrm>
                <a:off x="375" y="1277"/>
                <a:ext cx="2" cy="4"/>
              </a:xfrm>
              <a:custGeom>
                <a:avLst/>
                <a:gdLst>
                  <a:gd name="T0" fmla="*/ 10 w 31"/>
                  <a:gd name="T1" fmla="*/ 0 h 49"/>
                  <a:gd name="T2" fmla="*/ 0 w 31"/>
                  <a:gd name="T3" fmla="*/ 19 h 49"/>
                  <a:gd name="T4" fmla="*/ 4 w 31"/>
                  <a:gd name="T5" fmla="*/ 38 h 49"/>
                  <a:gd name="T6" fmla="*/ 10 w 31"/>
                  <a:gd name="T7" fmla="*/ 49 h 49"/>
                  <a:gd name="T8" fmla="*/ 24 w 31"/>
                  <a:gd name="T9" fmla="*/ 49 h 49"/>
                  <a:gd name="T10" fmla="*/ 31 w 31"/>
                  <a:gd name="T11" fmla="*/ 26 h 49"/>
                  <a:gd name="T12" fmla="*/ 27 w 31"/>
                  <a:gd name="T13" fmla="*/ 3 h 49"/>
                  <a:gd name="T14" fmla="*/ 17 w 31"/>
                  <a:gd name="T15" fmla="*/ 0 h 49"/>
                  <a:gd name="T16" fmla="*/ 10 w 31"/>
                  <a:gd name="T17" fmla="*/ 0 h 49"/>
                  <a:gd name="T18" fmla="*/ 10 w 31"/>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49"/>
                  <a:gd name="T32" fmla="*/ 31 w 31"/>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49">
                    <a:moveTo>
                      <a:pt x="10" y="0"/>
                    </a:moveTo>
                    <a:lnTo>
                      <a:pt x="0" y="19"/>
                    </a:lnTo>
                    <a:lnTo>
                      <a:pt x="4" y="38"/>
                    </a:lnTo>
                    <a:lnTo>
                      <a:pt x="10" y="49"/>
                    </a:lnTo>
                    <a:lnTo>
                      <a:pt x="24" y="49"/>
                    </a:lnTo>
                    <a:lnTo>
                      <a:pt x="31" y="26"/>
                    </a:lnTo>
                    <a:lnTo>
                      <a:pt x="27" y="3"/>
                    </a:lnTo>
                    <a:lnTo>
                      <a:pt x="17"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76" name="Freeform 906">
                <a:extLst>
                  <a:ext uri="{FF2B5EF4-FFF2-40B4-BE49-F238E27FC236}">
                    <a16:creationId xmlns:a16="http://schemas.microsoft.com/office/drawing/2014/main" id="{61C697F7-6C1A-78D3-7C15-703E08CBC7F7}"/>
                  </a:ext>
                </a:extLst>
              </p:cNvPr>
              <p:cNvSpPr>
                <a:spLocks/>
              </p:cNvSpPr>
              <p:nvPr/>
            </p:nvSpPr>
            <p:spPr bwMode="auto">
              <a:xfrm>
                <a:off x="332" y="1274"/>
                <a:ext cx="8" cy="4"/>
              </a:xfrm>
              <a:custGeom>
                <a:avLst/>
                <a:gdLst>
                  <a:gd name="T0" fmla="*/ 0 w 80"/>
                  <a:gd name="T1" fmla="*/ 23 h 36"/>
                  <a:gd name="T2" fmla="*/ 13 w 80"/>
                  <a:gd name="T3" fmla="*/ 36 h 36"/>
                  <a:gd name="T4" fmla="*/ 23 w 80"/>
                  <a:gd name="T5" fmla="*/ 27 h 36"/>
                  <a:gd name="T6" fmla="*/ 34 w 80"/>
                  <a:gd name="T7" fmla="*/ 36 h 36"/>
                  <a:gd name="T8" fmla="*/ 57 w 80"/>
                  <a:gd name="T9" fmla="*/ 27 h 36"/>
                  <a:gd name="T10" fmla="*/ 64 w 80"/>
                  <a:gd name="T11" fmla="*/ 32 h 36"/>
                  <a:gd name="T12" fmla="*/ 80 w 80"/>
                  <a:gd name="T13" fmla="*/ 20 h 36"/>
                  <a:gd name="T14" fmla="*/ 74 w 80"/>
                  <a:gd name="T15" fmla="*/ 4 h 36"/>
                  <a:gd name="T16" fmla="*/ 13 w 80"/>
                  <a:gd name="T17" fmla="*/ 0 h 36"/>
                  <a:gd name="T18" fmla="*/ 0 w 80"/>
                  <a:gd name="T19" fmla="*/ 23 h 36"/>
                  <a:gd name="T20" fmla="*/ 0 w 80"/>
                  <a:gd name="T21" fmla="*/ 23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
                  <a:gd name="T34" fmla="*/ 0 h 36"/>
                  <a:gd name="T35" fmla="*/ 80 w 80"/>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 h="36">
                    <a:moveTo>
                      <a:pt x="0" y="23"/>
                    </a:moveTo>
                    <a:lnTo>
                      <a:pt x="13" y="36"/>
                    </a:lnTo>
                    <a:lnTo>
                      <a:pt x="23" y="27"/>
                    </a:lnTo>
                    <a:lnTo>
                      <a:pt x="34" y="36"/>
                    </a:lnTo>
                    <a:lnTo>
                      <a:pt x="57" y="27"/>
                    </a:lnTo>
                    <a:lnTo>
                      <a:pt x="64" y="32"/>
                    </a:lnTo>
                    <a:lnTo>
                      <a:pt x="80" y="20"/>
                    </a:lnTo>
                    <a:lnTo>
                      <a:pt x="74" y="4"/>
                    </a:lnTo>
                    <a:lnTo>
                      <a:pt x="13" y="0"/>
                    </a:lnTo>
                    <a:lnTo>
                      <a:pt x="0" y="23"/>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77" name="Freeform 907">
                <a:extLst>
                  <a:ext uri="{FF2B5EF4-FFF2-40B4-BE49-F238E27FC236}">
                    <a16:creationId xmlns:a16="http://schemas.microsoft.com/office/drawing/2014/main" id="{834F28B0-AB56-A86A-AABA-3F5F1D1E9EBB}"/>
                  </a:ext>
                </a:extLst>
              </p:cNvPr>
              <p:cNvSpPr>
                <a:spLocks/>
              </p:cNvSpPr>
              <p:nvPr/>
            </p:nvSpPr>
            <p:spPr bwMode="auto">
              <a:xfrm>
                <a:off x="371" y="1276"/>
                <a:ext cx="7" cy="4"/>
              </a:xfrm>
              <a:custGeom>
                <a:avLst/>
                <a:gdLst>
                  <a:gd name="T0" fmla="*/ 0 w 71"/>
                  <a:gd name="T1" fmla="*/ 23 h 39"/>
                  <a:gd name="T2" fmla="*/ 10 w 71"/>
                  <a:gd name="T3" fmla="*/ 36 h 39"/>
                  <a:gd name="T4" fmla="*/ 27 w 71"/>
                  <a:gd name="T5" fmla="*/ 19 h 39"/>
                  <a:gd name="T6" fmla="*/ 43 w 71"/>
                  <a:gd name="T7" fmla="*/ 39 h 39"/>
                  <a:gd name="T8" fmla="*/ 53 w 71"/>
                  <a:gd name="T9" fmla="*/ 23 h 39"/>
                  <a:gd name="T10" fmla="*/ 67 w 71"/>
                  <a:gd name="T11" fmla="*/ 29 h 39"/>
                  <a:gd name="T12" fmla="*/ 71 w 71"/>
                  <a:gd name="T13" fmla="*/ 13 h 39"/>
                  <a:gd name="T14" fmla="*/ 50 w 71"/>
                  <a:gd name="T15" fmla="*/ 3 h 39"/>
                  <a:gd name="T16" fmla="*/ 4 w 71"/>
                  <a:gd name="T17" fmla="*/ 0 h 39"/>
                  <a:gd name="T18" fmla="*/ 0 w 71"/>
                  <a:gd name="T19" fmla="*/ 23 h 39"/>
                  <a:gd name="T20" fmla="*/ 0 w 71"/>
                  <a:gd name="T21" fmla="*/ 23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1"/>
                  <a:gd name="T34" fmla="*/ 0 h 39"/>
                  <a:gd name="T35" fmla="*/ 71 w 71"/>
                  <a:gd name="T36" fmla="*/ 39 h 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1" h="39">
                    <a:moveTo>
                      <a:pt x="0" y="23"/>
                    </a:moveTo>
                    <a:lnTo>
                      <a:pt x="10" y="36"/>
                    </a:lnTo>
                    <a:lnTo>
                      <a:pt x="27" y="19"/>
                    </a:lnTo>
                    <a:lnTo>
                      <a:pt x="43" y="39"/>
                    </a:lnTo>
                    <a:lnTo>
                      <a:pt x="53" y="23"/>
                    </a:lnTo>
                    <a:lnTo>
                      <a:pt x="67" y="29"/>
                    </a:lnTo>
                    <a:lnTo>
                      <a:pt x="71" y="13"/>
                    </a:lnTo>
                    <a:lnTo>
                      <a:pt x="50" y="3"/>
                    </a:lnTo>
                    <a:lnTo>
                      <a:pt x="4" y="0"/>
                    </a:lnTo>
                    <a:lnTo>
                      <a:pt x="0" y="23"/>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78" name="Freeform 908">
                <a:extLst>
                  <a:ext uri="{FF2B5EF4-FFF2-40B4-BE49-F238E27FC236}">
                    <a16:creationId xmlns:a16="http://schemas.microsoft.com/office/drawing/2014/main" id="{6E07730F-E5EE-1F37-D5E0-0E6D02A86214}"/>
                  </a:ext>
                </a:extLst>
              </p:cNvPr>
              <p:cNvSpPr>
                <a:spLocks/>
              </p:cNvSpPr>
              <p:nvPr/>
            </p:nvSpPr>
            <p:spPr bwMode="auto">
              <a:xfrm>
                <a:off x="272" y="1276"/>
                <a:ext cx="15" cy="8"/>
              </a:xfrm>
              <a:custGeom>
                <a:avLst/>
                <a:gdLst>
                  <a:gd name="T0" fmla="*/ 90 w 160"/>
                  <a:gd name="T1" fmla="*/ 0 h 88"/>
                  <a:gd name="T2" fmla="*/ 73 w 160"/>
                  <a:gd name="T3" fmla="*/ 23 h 88"/>
                  <a:gd name="T4" fmla="*/ 73 w 160"/>
                  <a:gd name="T5" fmla="*/ 48 h 88"/>
                  <a:gd name="T6" fmla="*/ 160 w 160"/>
                  <a:gd name="T7" fmla="*/ 62 h 88"/>
                  <a:gd name="T8" fmla="*/ 160 w 160"/>
                  <a:gd name="T9" fmla="*/ 88 h 88"/>
                  <a:gd name="T10" fmla="*/ 0 w 160"/>
                  <a:gd name="T11" fmla="*/ 81 h 88"/>
                  <a:gd name="T12" fmla="*/ 54 w 160"/>
                  <a:gd name="T13" fmla="*/ 3 h 88"/>
                  <a:gd name="T14" fmla="*/ 90 w 160"/>
                  <a:gd name="T15" fmla="*/ 0 h 88"/>
                  <a:gd name="T16" fmla="*/ 90 w 160"/>
                  <a:gd name="T17" fmla="*/ 0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0"/>
                  <a:gd name="T28" fmla="*/ 0 h 88"/>
                  <a:gd name="T29" fmla="*/ 160 w 160"/>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0" h="88">
                    <a:moveTo>
                      <a:pt x="90" y="0"/>
                    </a:moveTo>
                    <a:lnTo>
                      <a:pt x="73" y="23"/>
                    </a:lnTo>
                    <a:lnTo>
                      <a:pt x="73" y="48"/>
                    </a:lnTo>
                    <a:lnTo>
                      <a:pt x="160" y="62"/>
                    </a:lnTo>
                    <a:lnTo>
                      <a:pt x="160" y="88"/>
                    </a:lnTo>
                    <a:lnTo>
                      <a:pt x="0" y="81"/>
                    </a:lnTo>
                    <a:lnTo>
                      <a:pt x="54" y="3"/>
                    </a:lnTo>
                    <a:lnTo>
                      <a:pt x="90"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79" name="Freeform 909">
                <a:extLst>
                  <a:ext uri="{FF2B5EF4-FFF2-40B4-BE49-F238E27FC236}">
                    <a16:creationId xmlns:a16="http://schemas.microsoft.com/office/drawing/2014/main" id="{A4B1B56A-A8E7-9106-BA92-CFBA4E1729D4}"/>
                  </a:ext>
                </a:extLst>
              </p:cNvPr>
              <p:cNvSpPr>
                <a:spLocks/>
              </p:cNvSpPr>
              <p:nvPr/>
            </p:nvSpPr>
            <p:spPr bwMode="auto">
              <a:xfrm>
                <a:off x="274" y="1283"/>
                <a:ext cx="25" cy="2"/>
              </a:xfrm>
              <a:custGeom>
                <a:avLst/>
                <a:gdLst>
                  <a:gd name="T0" fmla="*/ 0 w 280"/>
                  <a:gd name="T1" fmla="*/ 0 h 23"/>
                  <a:gd name="T2" fmla="*/ 280 w 280"/>
                  <a:gd name="T3" fmla="*/ 0 h 23"/>
                  <a:gd name="T4" fmla="*/ 280 w 280"/>
                  <a:gd name="T5" fmla="*/ 23 h 23"/>
                  <a:gd name="T6" fmla="*/ 0 w 280"/>
                  <a:gd name="T7" fmla="*/ 23 h 23"/>
                  <a:gd name="T8" fmla="*/ 0 w 280"/>
                  <a:gd name="T9" fmla="*/ 0 h 23"/>
                  <a:gd name="T10" fmla="*/ 0 w 280"/>
                  <a:gd name="T11" fmla="*/ 0 h 23"/>
                  <a:gd name="T12" fmla="*/ 0 60000 65536"/>
                  <a:gd name="T13" fmla="*/ 0 60000 65536"/>
                  <a:gd name="T14" fmla="*/ 0 60000 65536"/>
                  <a:gd name="T15" fmla="*/ 0 60000 65536"/>
                  <a:gd name="T16" fmla="*/ 0 60000 65536"/>
                  <a:gd name="T17" fmla="*/ 0 60000 65536"/>
                  <a:gd name="T18" fmla="*/ 0 w 280"/>
                  <a:gd name="T19" fmla="*/ 0 h 23"/>
                  <a:gd name="T20" fmla="*/ 280 w 280"/>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280" h="23">
                    <a:moveTo>
                      <a:pt x="0" y="0"/>
                    </a:moveTo>
                    <a:lnTo>
                      <a:pt x="280" y="0"/>
                    </a:lnTo>
                    <a:lnTo>
                      <a:pt x="280" y="23"/>
                    </a:lnTo>
                    <a:lnTo>
                      <a:pt x="0" y="23"/>
                    </a:lnTo>
                    <a:lnTo>
                      <a:pt x="0"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80" name="Freeform 910">
                <a:extLst>
                  <a:ext uri="{FF2B5EF4-FFF2-40B4-BE49-F238E27FC236}">
                    <a16:creationId xmlns:a16="http://schemas.microsoft.com/office/drawing/2014/main" id="{69281B10-3B04-D499-D4FF-0B9CEC26092E}"/>
                  </a:ext>
                </a:extLst>
              </p:cNvPr>
              <p:cNvSpPr>
                <a:spLocks/>
              </p:cNvSpPr>
              <p:nvPr/>
            </p:nvSpPr>
            <p:spPr bwMode="auto">
              <a:xfrm>
                <a:off x="273" y="1299"/>
                <a:ext cx="30" cy="4"/>
              </a:xfrm>
              <a:custGeom>
                <a:avLst/>
                <a:gdLst>
                  <a:gd name="T0" fmla="*/ 13 w 332"/>
                  <a:gd name="T1" fmla="*/ 0 h 49"/>
                  <a:gd name="T2" fmla="*/ 0 w 332"/>
                  <a:gd name="T3" fmla="*/ 8 h 49"/>
                  <a:gd name="T4" fmla="*/ 15 w 332"/>
                  <a:gd name="T5" fmla="*/ 23 h 49"/>
                  <a:gd name="T6" fmla="*/ 322 w 332"/>
                  <a:gd name="T7" fmla="*/ 49 h 49"/>
                  <a:gd name="T8" fmla="*/ 332 w 332"/>
                  <a:gd name="T9" fmla="*/ 13 h 49"/>
                  <a:gd name="T10" fmla="*/ 13 w 332"/>
                  <a:gd name="T11" fmla="*/ 0 h 49"/>
                  <a:gd name="T12" fmla="*/ 13 w 332"/>
                  <a:gd name="T13" fmla="*/ 0 h 49"/>
                  <a:gd name="T14" fmla="*/ 0 60000 65536"/>
                  <a:gd name="T15" fmla="*/ 0 60000 65536"/>
                  <a:gd name="T16" fmla="*/ 0 60000 65536"/>
                  <a:gd name="T17" fmla="*/ 0 60000 65536"/>
                  <a:gd name="T18" fmla="*/ 0 60000 65536"/>
                  <a:gd name="T19" fmla="*/ 0 60000 65536"/>
                  <a:gd name="T20" fmla="*/ 0 60000 65536"/>
                  <a:gd name="T21" fmla="*/ 0 w 332"/>
                  <a:gd name="T22" fmla="*/ 0 h 49"/>
                  <a:gd name="T23" fmla="*/ 332 w 332"/>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 h="49">
                    <a:moveTo>
                      <a:pt x="13" y="0"/>
                    </a:moveTo>
                    <a:lnTo>
                      <a:pt x="0" y="8"/>
                    </a:lnTo>
                    <a:lnTo>
                      <a:pt x="15" y="23"/>
                    </a:lnTo>
                    <a:lnTo>
                      <a:pt x="322" y="49"/>
                    </a:lnTo>
                    <a:lnTo>
                      <a:pt x="332" y="13"/>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81" name="Freeform 911">
                <a:extLst>
                  <a:ext uri="{FF2B5EF4-FFF2-40B4-BE49-F238E27FC236}">
                    <a16:creationId xmlns:a16="http://schemas.microsoft.com/office/drawing/2014/main" id="{071338E3-75F5-4EB5-20B2-BD3BB0AE1AAD}"/>
                  </a:ext>
                </a:extLst>
              </p:cNvPr>
              <p:cNvSpPr>
                <a:spLocks/>
              </p:cNvSpPr>
              <p:nvPr/>
            </p:nvSpPr>
            <p:spPr bwMode="auto">
              <a:xfrm>
                <a:off x="304" y="1282"/>
                <a:ext cx="28" cy="35"/>
              </a:xfrm>
              <a:custGeom>
                <a:avLst/>
                <a:gdLst>
                  <a:gd name="T0" fmla="*/ 120 w 312"/>
                  <a:gd name="T1" fmla="*/ 7 h 390"/>
                  <a:gd name="T2" fmla="*/ 65 w 312"/>
                  <a:gd name="T3" fmla="*/ 42 h 390"/>
                  <a:gd name="T4" fmla="*/ 25 w 312"/>
                  <a:gd name="T5" fmla="*/ 88 h 390"/>
                  <a:gd name="T6" fmla="*/ 7 w 312"/>
                  <a:gd name="T7" fmla="*/ 143 h 390"/>
                  <a:gd name="T8" fmla="*/ 0 w 312"/>
                  <a:gd name="T9" fmla="*/ 192 h 390"/>
                  <a:gd name="T10" fmla="*/ 10 w 312"/>
                  <a:gd name="T11" fmla="*/ 255 h 390"/>
                  <a:gd name="T12" fmla="*/ 37 w 312"/>
                  <a:gd name="T13" fmla="*/ 313 h 390"/>
                  <a:gd name="T14" fmla="*/ 73 w 312"/>
                  <a:gd name="T15" fmla="*/ 356 h 390"/>
                  <a:gd name="T16" fmla="*/ 120 w 312"/>
                  <a:gd name="T17" fmla="*/ 384 h 390"/>
                  <a:gd name="T18" fmla="*/ 156 w 312"/>
                  <a:gd name="T19" fmla="*/ 390 h 390"/>
                  <a:gd name="T20" fmla="*/ 219 w 312"/>
                  <a:gd name="T21" fmla="*/ 383 h 390"/>
                  <a:gd name="T22" fmla="*/ 258 w 312"/>
                  <a:gd name="T23" fmla="*/ 344 h 390"/>
                  <a:gd name="T24" fmla="*/ 292 w 312"/>
                  <a:gd name="T25" fmla="*/ 301 h 390"/>
                  <a:gd name="T26" fmla="*/ 309 w 312"/>
                  <a:gd name="T27" fmla="*/ 255 h 390"/>
                  <a:gd name="T28" fmla="*/ 312 w 312"/>
                  <a:gd name="T29" fmla="*/ 190 h 390"/>
                  <a:gd name="T30" fmla="*/ 306 w 312"/>
                  <a:gd name="T31" fmla="*/ 126 h 390"/>
                  <a:gd name="T32" fmla="*/ 264 w 312"/>
                  <a:gd name="T33" fmla="*/ 39 h 390"/>
                  <a:gd name="T34" fmla="*/ 170 w 312"/>
                  <a:gd name="T35" fmla="*/ 0 h 390"/>
                  <a:gd name="T36" fmla="*/ 120 w 312"/>
                  <a:gd name="T37" fmla="*/ 7 h 390"/>
                  <a:gd name="T38" fmla="*/ 120 w 312"/>
                  <a:gd name="T39" fmla="*/ 7 h 3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2"/>
                  <a:gd name="T61" fmla="*/ 0 h 390"/>
                  <a:gd name="T62" fmla="*/ 312 w 312"/>
                  <a:gd name="T63" fmla="*/ 390 h 39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2" h="390">
                    <a:moveTo>
                      <a:pt x="120" y="7"/>
                    </a:moveTo>
                    <a:lnTo>
                      <a:pt x="65" y="42"/>
                    </a:lnTo>
                    <a:lnTo>
                      <a:pt x="25" y="88"/>
                    </a:lnTo>
                    <a:lnTo>
                      <a:pt x="7" y="143"/>
                    </a:lnTo>
                    <a:lnTo>
                      <a:pt x="0" y="192"/>
                    </a:lnTo>
                    <a:lnTo>
                      <a:pt x="10" y="255"/>
                    </a:lnTo>
                    <a:lnTo>
                      <a:pt x="37" y="313"/>
                    </a:lnTo>
                    <a:lnTo>
                      <a:pt x="73" y="356"/>
                    </a:lnTo>
                    <a:lnTo>
                      <a:pt x="120" y="384"/>
                    </a:lnTo>
                    <a:lnTo>
                      <a:pt x="156" y="390"/>
                    </a:lnTo>
                    <a:lnTo>
                      <a:pt x="219" y="383"/>
                    </a:lnTo>
                    <a:lnTo>
                      <a:pt x="258" y="344"/>
                    </a:lnTo>
                    <a:lnTo>
                      <a:pt x="292" y="301"/>
                    </a:lnTo>
                    <a:lnTo>
                      <a:pt x="309" y="255"/>
                    </a:lnTo>
                    <a:lnTo>
                      <a:pt x="312" y="190"/>
                    </a:lnTo>
                    <a:lnTo>
                      <a:pt x="306" y="126"/>
                    </a:lnTo>
                    <a:lnTo>
                      <a:pt x="264" y="39"/>
                    </a:lnTo>
                    <a:lnTo>
                      <a:pt x="170" y="0"/>
                    </a:lnTo>
                    <a:lnTo>
                      <a:pt x="120" y="7"/>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82" name="Freeform 912">
                <a:extLst>
                  <a:ext uri="{FF2B5EF4-FFF2-40B4-BE49-F238E27FC236}">
                    <a16:creationId xmlns:a16="http://schemas.microsoft.com/office/drawing/2014/main" id="{C2D368B0-D835-BFBB-CB31-3FD21871EFDF}"/>
                  </a:ext>
                </a:extLst>
              </p:cNvPr>
              <p:cNvSpPr>
                <a:spLocks/>
              </p:cNvSpPr>
              <p:nvPr/>
            </p:nvSpPr>
            <p:spPr bwMode="auto">
              <a:xfrm>
                <a:off x="309" y="1288"/>
                <a:ext cx="16" cy="23"/>
              </a:xfrm>
              <a:custGeom>
                <a:avLst/>
                <a:gdLst>
                  <a:gd name="T0" fmla="*/ 67 w 176"/>
                  <a:gd name="T1" fmla="*/ 8 h 251"/>
                  <a:gd name="T2" fmla="*/ 16 w 176"/>
                  <a:gd name="T3" fmla="*/ 46 h 251"/>
                  <a:gd name="T4" fmla="*/ 0 w 176"/>
                  <a:gd name="T5" fmla="*/ 108 h 251"/>
                  <a:gd name="T6" fmla="*/ 0 w 176"/>
                  <a:gd name="T7" fmla="*/ 163 h 251"/>
                  <a:gd name="T8" fmla="*/ 19 w 176"/>
                  <a:gd name="T9" fmla="*/ 217 h 251"/>
                  <a:gd name="T10" fmla="*/ 67 w 176"/>
                  <a:gd name="T11" fmla="*/ 248 h 251"/>
                  <a:gd name="T12" fmla="*/ 94 w 176"/>
                  <a:gd name="T13" fmla="*/ 251 h 251"/>
                  <a:gd name="T14" fmla="*/ 129 w 176"/>
                  <a:gd name="T15" fmla="*/ 251 h 251"/>
                  <a:gd name="T16" fmla="*/ 165 w 176"/>
                  <a:gd name="T17" fmla="*/ 217 h 251"/>
                  <a:gd name="T18" fmla="*/ 176 w 176"/>
                  <a:gd name="T19" fmla="*/ 154 h 251"/>
                  <a:gd name="T20" fmla="*/ 176 w 176"/>
                  <a:gd name="T21" fmla="*/ 93 h 251"/>
                  <a:gd name="T22" fmla="*/ 138 w 176"/>
                  <a:gd name="T23" fmla="*/ 15 h 251"/>
                  <a:gd name="T24" fmla="*/ 102 w 176"/>
                  <a:gd name="T25" fmla="*/ 0 h 251"/>
                  <a:gd name="T26" fmla="*/ 67 w 176"/>
                  <a:gd name="T27" fmla="*/ 8 h 251"/>
                  <a:gd name="T28" fmla="*/ 67 w 176"/>
                  <a:gd name="T29" fmla="*/ 8 h 2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6"/>
                  <a:gd name="T46" fmla="*/ 0 h 251"/>
                  <a:gd name="T47" fmla="*/ 176 w 176"/>
                  <a:gd name="T48" fmla="*/ 251 h 2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6" h="251">
                    <a:moveTo>
                      <a:pt x="67" y="8"/>
                    </a:moveTo>
                    <a:lnTo>
                      <a:pt x="16" y="46"/>
                    </a:lnTo>
                    <a:lnTo>
                      <a:pt x="0" y="108"/>
                    </a:lnTo>
                    <a:lnTo>
                      <a:pt x="0" y="163"/>
                    </a:lnTo>
                    <a:lnTo>
                      <a:pt x="19" y="217"/>
                    </a:lnTo>
                    <a:lnTo>
                      <a:pt x="67" y="248"/>
                    </a:lnTo>
                    <a:lnTo>
                      <a:pt x="94" y="251"/>
                    </a:lnTo>
                    <a:lnTo>
                      <a:pt x="129" y="251"/>
                    </a:lnTo>
                    <a:lnTo>
                      <a:pt x="165" y="217"/>
                    </a:lnTo>
                    <a:lnTo>
                      <a:pt x="176" y="154"/>
                    </a:lnTo>
                    <a:lnTo>
                      <a:pt x="176" y="93"/>
                    </a:lnTo>
                    <a:lnTo>
                      <a:pt x="138" y="15"/>
                    </a:lnTo>
                    <a:lnTo>
                      <a:pt x="102" y="0"/>
                    </a:lnTo>
                    <a:lnTo>
                      <a:pt x="67" y="8"/>
                    </a:lnTo>
                    <a:close/>
                  </a:path>
                </a:pathLst>
              </a:custGeom>
              <a:solidFill>
                <a:srgbClr val="FF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83" name="Freeform 913">
                <a:extLst>
                  <a:ext uri="{FF2B5EF4-FFF2-40B4-BE49-F238E27FC236}">
                    <a16:creationId xmlns:a16="http://schemas.microsoft.com/office/drawing/2014/main" id="{DE2653BD-7476-4EE4-5B3E-C550ED20AC90}"/>
                  </a:ext>
                </a:extLst>
              </p:cNvPr>
              <p:cNvSpPr>
                <a:spLocks/>
              </p:cNvSpPr>
              <p:nvPr/>
            </p:nvSpPr>
            <p:spPr bwMode="auto">
              <a:xfrm>
                <a:off x="317" y="1291"/>
                <a:ext cx="7" cy="6"/>
              </a:xfrm>
              <a:custGeom>
                <a:avLst/>
                <a:gdLst>
                  <a:gd name="T0" fmla="*/ 0 w 78"/>
                  <a:gd name="T1" fmla="*/ 36 h 65"/>
                  <a:gd name="T2" fmla="*/ 16 w 78"/>
                  <a:gd name="T3" fmla="*/ 36 h 65"/>
                  <a:gd name="T4" fmla="*/ 40 w 78"/>
                  <a:gd name="T5" fmla="*/ 62 h 65"/>
                  <a:gd name="T6" fmla="*/ 43 w 78"/>
                  <a:gd name="T7" fmla="*/ 38 h 65"/>
                  <a:gd name="T8" fmla="*/ 60 w 78"/>
                  <a:gd name="T9" fmla="*/ 65 h 65"/>
                  <a:gd name="T10" fmla="*/ 60 w 78"/>
                  <a:gd name="T11" fmla="*/ 33 h 65"/>
                  <a:gd name="T12" fmla="*/ 78 w 78"/>
                  <a:gd name="T13" fmla="*/ 48 h 65"/>
                  <a:gd name="T14" fmla="*/ 67 w 78"/>
                  <a:gd name="T15" fmla="*/ 23 h 65"/>
                  <a:gd name="T16" fmla="*/ 37 w 78"/>
                  <a:gd name="T17" fmla="*/ 0 h 65"/>
                  <a:gd name="T18" fmla="*/ 43 w 78"/>
                  <a:gd name="T19" fmla="*/ 16 h 65"/>
                  <a:gd name="T20" fmla="*/ 16 w 78"/>
                  <a:gd name="T21" fmla="*/ 3 h 65"/>
                  <a:gd name="T22" fmla="*/ 23 w 78"/>
                  <a:gd name="T23" fmla="*/ 25 h 65"/>
                  <a:gd name="T24" fmla="*/ 0 w 78"/>
                  <a:gd name="T25" fmla="*/ 36 h 65"/>
                  <a:gd name="T26" fmla="*/ 0 w 78"/>
                  <a:gd name="T27" fmla="*/ 36 h 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8"/>
                  <a:gd name="T43" fmla="*/ 0 h 65"/>
                  <a:gd name="T44" fmla="*/ 78 w 78"/>
                  <a:gd name="T45" fmla="*/ 65 h 6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8" h="65">
                    <a:moveTo>
                      <a:pt x="0" y="36"/>
                    </a:moveTo>
                    <a:lnTo>
                      <a:pt x="16" y="36"/>
                    </a:lnTo>
                    <a:lnTo>
                      <a:pt x="40" y="62"/>
                    </a:lnTo>
                    <a:lnTo>
                      <a:pt x="43" y="38"/>
                    </a:lnTo>
                    <a:lnTo>
                      <a:pt x="60" y="65"/>
                    </a:lnTo>
                    <a:lnTo>
                      <a:pt x="60" y="33"/>
                    </a:lnTo>
                    <a:lnTo>
                      <a:pt x="78" y="48"/>
                    </a:lnTo>
                    <a:lnTo>
                      <a:pt x="67" y="23"/>
                    </a:lnTo>
                    <a:lnTo>
                      <a:pt x="37" y="0"/>
                    </a:lnTo>
                    <a:lnTo>
                      <a:pt x="43" y="16"/>
                    </a:lnTo>
                    <a:lnTo>
                      <a:pt x="16" y="3"/>
                    </a:lnTo>
                    <a:lnTo>
                      <a:pt x="23" y="25"/>
                    </a:lnTo>
                    <a:lnTo>
                      <a:pt x="0" y="36"/>
                    </a:lnTo>
                    <a:close/>
                  </a:path>
                </a:pathLst>
              </a:custGeom>
              <a:solidFill>
                <a:srgbClr val="F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84" name="Freeform 914">
                <a:extLst>
                  <a:ext uri="{FF2B5EF4-FFF2-40B4-BE49-F238E27FC236}">
                    <a16:creationId xmlns:a16="http://schemas.microsoft.com/office/drawing/2014/main" id="{C13D307F-B956-802E-7435-91C3FF8B670F}"/>
                  </a:ext>
                </a:extLst>
              </p:cNvPr>
              <p:cNvSpPr>
                <a:spLocks/>
              </p:cNvSpPr>
              <p:nvPr/>
            </p:nvSpPr>
            <p:spPr bwMode="auto">
              <a:xfrm>
                <a:off x="280" y="1258"/>
                <a:ext cx="15" cy="12"/>
              </a:xfrm>
              <a:custGeom>
                <a:avLst/>
                <a:gdLst>
                  <a:gd name="T0" fmla="*/ 164 w 164"/>
                  <a:gd name="T1" fmla="*/ 0 h 132"/>
                  <a:gd name="T2" fmla="*/ 71 w 164"/>
                  <a:gd name="T3" fmla="*/ 95 h 132"/>
                  <a:gd name="T4" fmla="*/ 148 w 164"/>
                  <a:gd name="T5" fmla="*/ 106 h 132"/>
                  <a:gd name="T6" fmla="*/ 150 w 164"/>
                  <a:gd name="T7" fmla="*/ 112 h 132"/>
                  <a:gd name="T8" fmla="*/ 61 w 164"/>
                  <a:gd name="T9" fmla="*/ 106 h 132"/>
                  <a:gd name="T10" fmla="*/ 40 w 164"/>
                  <a:gd name="T11" fmla="*/ 128 h 132"/>
                  <a:gd name="T12" fmla="*/ 17 w 164"/>
                  <a:gd name="T13" fmla="*/ 132 h 132"/>
                  <a:gd name="T14" fmla="*/ 0 w 164"/>
                  <a:gd name="T15" fmla="*/ 132 h 132"/>
                  <a:gd name="T16" fmla="*/ 0 w 164"/>
                  <a:gd name="T17" fmla="*/ 83 h 132"/>
                  <a:gd name="T18" fmla="*/ 52 w 164"/>
                  <a:gd name="T19" fmla="*/ 83 h 132"/>
                  <a:gd name="T20" fmla="*/ 57 w 164"/>
                  <a:gd name="T21" fmla="*/ 95 h 132"/>
                  <a:gd name="T22" fmla="*/ 150 w 164"/>
                  <a:gd name="T23" fmla="*/ 0 h 132"/>
                  <a:gd name="T24" fmla="*/ 164 w 164"/>
                  <a:gd name="T25" fmla="*/ 0 h 132"/>
                  <a:gd name="T26" fmla="*/ 164 w 164"/>
                  <a:gd name="T27" fmla="*/ 0 h 1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4"/>
                  <a:gd name="T43" fmla="*/ 0 h 132"/>
                  <a:gd name="T44" fmla="*/ 164 w 164"/>
                  <a:gd name="T45" fmla="*/ 132 h 1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4" h="132">
                    <a:moveTo>
                      <a:pt x="164" y="0"/>
                    </a:moveTo>
                    <a:lnTo>
                      <a:pt x="71" y="95"/>
                    </a:lnTo>
                    <a:lnTo>
                      <a:pt x="148" y="106"/>
                    </a:lnTo>
                    <a:lnTo>
                      <a:pt x="150" y="112"/>
                    </a:lnTo>
                    <a:lnTo>
                      <a:pt x="61" y="106"/>
                    </a:lnTo>
                    <a:lnTo>
                      <a:pt x="40" y="128"/>
                    </a:lnTo>
                    <a:lnTo>
                      <a:pt x="17" y="132"/>
                    </a:lnTo>
                    <a:lnTo>
                      <a:pt x="0" y="132"/>
                    </a:lnTo>
                    <a:lnTo>
                      <a:pt x="0" y="83"/>
                    </a:lnTo>
                    <a:lnTo>
                      <a:pt x="52" y="83"/>
                    </a:lnTo>
                    <a:lnTo>
                      <a:pt x="57" y="95"/>
                    </a:lnTo>
                    <a:lnTo>
                      <a:pt x="150" y="0"/>
                    </a:lnTo>
                    <a:lnTo>
                      <a:pt x="164"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85" name="Freeform 915">
                <a:extLst>
                  <a:ext uri="{FF2B5EF4-FFF2-40B4-BE49-F238E27FC236}">
                    <a16:creationId xmlns:a16="http://schemas.microsoft.com/office/drawing/2014/main" id="{7BCD62A7-B0E0-84CE-04ED-9E16272B1BE4}"/>
                  </a:ext>
                </a:extLst>
              </p:cNvPr>
              <p:cNvSpPr>
                <a:spLocks/>
              </p:cNvSpPr>
              <p:nvPr/>
            </p:nvSpPr>
            <p:spPr bwMode="auto">
              <a:xfrm>
                <a:off x="297" y="1258"/>
                <a:ext cx="6" cy="18"/>
              </a:xfrm>
              <a:custGeom>
                <a:avLst/>
                <a:gdLst>
                  <a:gd name="T0" fmla="*/ 23 w 68"/>
                  <a:gd name="T1" fmla="*/ 0 h 199"/>
                  <a:gd name="T2" fmla="*/ 0 w 68"/>
                  <a:gd name="T3" fmla="*/ 12 h 199"/>
                  <a:gd name="T4" fmla="*/ 14 w 68"/>
                  <a:gd name="T5" fmla="*/ 25 h 199"/>
                  <a:gd name="T6" fmla="*/ 14 w 68"/>
                  <a:gd name="T7" fmla="*/ 183 h 199"/>
                  <a:gd name="T8" fmla="*/ 28 w 68"/>
                  <a:gd name="T9" fmla="*/ 199 h 199"/>
                  <a:gd name="T10" fmla="*/ 68 w 68"/>
                  <a:gd name="T11" fmla="*/ 199 h 199"/>
                  <a:gd name="T12" fmla="*/ 68 w 68"/>
                  <a:gd name="T13" fmla="*/ 164 h 199"/>
                  <a:gd name="T14" fmla="*/ 40 w 68"/>
                  <a:gd name="T15" fmla="*/ 22 h 199"/>
                  <a:gd name="T16" fmla="*/ 23 w 68"/>
                  <a:gd name="T17" fmla="*/ 0 h 199"/>
                  <a:gd name="T18" fmla="*/ 23 w 68"/>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199"/>
                  <a:gd name="T32" fmla="*/ 68 w 68"/>
                  <a:gd name="T33" fmla="*/ 199 h 19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199">
                    <a:moveTo>
                      <a:pt x="23" y="0"/>
                    </a:moveTo>
                    <a:lnTo>
                      <a:pt x="0" y="12"/>
                    </a:lnTo>
                    <a:lnTo>
                      <a:pt x="14" y="25"/>
                    </a:lnTo>
                    <a:lnTo>
                      <a:pt x="14" y="183"/>
                    </a:lnTo>
                    <a:lnTo>
                      <a:pt x="28" y="199"/>
                    </a:lnTo>
                    <a:lnTo>
                      <a:pt x="68" y="199"/>
                    </a:lnTo>
                    <a:lnTo>
                      <a:pt x="68" y="164"/>
                    </a:lnTo>
                    <a:lnTo>
                      <a:pt x="40" y="22"/>
                    </a:lnTo>
                    <a:lnTo>
                      <a:pt x="23"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86" name="Freeform 916">
                <a:extLst>
                  <a:ext uri="{FF2B5EF4-FFF2-40B4-BE49-F238E27FC236}">
                    <a16:creationId xmlns:a16="http://schemas.microsoft.com/office/drawing/2014/main" id="{6BE17078-9737-F382-557A-9B546D6A4220}"/>
                  </a:ext>
                </a:extLst>
              </p:cNvPr>
              <p:cNvSpPr>
                <a:spLocks/>
              </p:cNvSpPr>
              <p:nvPr/>
            </p:nvSpPr>
            <p:spPr bwMode="auto">
              <a:xfrm>
                <a:off x="309" y="1255"/>
                <a:ext cx="31" cy="19"/>
              </a:xfrm>
              <a:custGeom>
                <a:avLst/>
                <a:gdLst>
                  <a:gd name="T0" fmla="*/ 346 w 346"/>
                  <a:gd name="T1" fmla="*/ 0 h 200"/>
                  <a:gd name="T2" fmla="*/ 294 w 346"/>
                  <a:gd name="T3" fmla="*/ 32 h 200"/>
                  <a:gd name="T4" fmla="*/ 261 w 346"/>
                  <a:gd name="T5" fmla="*/ 65 h 200"/>
                  <a:gd name="T6" fmla="*/ 117 w 346"/>
                  <a:gd name="T7" fmla="*/ 106 h 200"/>
                  <a:gd name="T8" fmla="*/ 87 w 346"/>
                  <a:gd name="T9" fmla="*/ 135 h 200"/>
                  <a:gd name="T10" fmla="*/ 61 w 346"/>
                  <a:gd name="T11" fmla="*/ 135 h 200"/>
                  <a:gd name="T12" fmla="*/ 61 w 346"/>
                  <a:gd name="T13" fmla="*/ 194 h 200"/>
                  <a:gd name="T14" fmla="*/ 54 w 346"/>
                  <a:gd name="T15" fmla="*/ 200 h 200"/>
                  <a:gd name="T16" fmla="*/ 0 w 346"/>
                  <a:gd name="T17" fmla="*/ 200 h 200"/>
                  <a:gd name="T18" fmla="*/ 18 w 346"/>
                  <a:gd name="T19" fmla="*/ 92 h 200"/>
                  <a:gd name="T20" fmla="*/ 57 w 346"/>
                  <a:gd name="T21" fmla="*/ 95 h 200"/>
                  <a:gd name="T22" fmla="*/ 68 w 346"/>
                  <a:gd name="T23" fmla="*/ 108 h 200"/>
                  <a:gd name="T24" fmla="*/ 87 w 346"/>
                  <a:gd name="T25" fmla="*/ 101 h 200"/>
                  <a:gd name="T26" fmla="*/ 100 w 346"/>
                  <a:gd name="T27" fmla="*/ 82 h 200"/>
                  <a:gd name="T28" fmla="*/ 103 w 346"/>
                  <a:gd name="T29" fmla="*/ 62 h 200"/>
                  <a:gd name="T30" fmla="*/ 91 w 346"/>
                  <a:gd name="T31" fmla="*/ 40 h 200"/>
                  <a:gd name="T32" fmla="*/ 327 w 346"/>
                  <a:gd name="T33" fmla="*/ 0 h 200"/>
                  <a:gd name="T34" fmla="*/ 346 w 346"/>
                  <a:gd name="T35" fmla="*/ 0 h 200"/>
                  <a:gd name="T36" fmla="*/ 346 w 346"/>
                  <a:gd name="T37" fmla="*/ 0 h 2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6"/>
                  <a:gd name="T58" fmla="*/ 0 h 200"/>
                  <a:gd name="T59" fmla="*/ 346 w 346"/>
                  <a:gd name="T60" fmla="*/ 200 h 2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6" h="200">
                    <a:moveTo>
                      <a:pt x="346" y="0"/>
                    </a:moveTo>
                    <a:lnTo>
                      <a:pt x="294" y="32"/>
                    </a:lnTo>
                    <a:lnTo>
                      <a:pt x="261" y="65"/>
                    </a:lnTo>
                    <a:lnTo>
                      <a:pt x="117" y="106"/>
                    </a:lnTo>
                    <a:lnTo>
                      <a:pt x="87" y="135"/>
                    </a:lnTo>
                    <a:lnTo>
                      <a:pt x="61" y="135"/>
                    </a:lnTo>
                    <a:lnTo>
                      <a:pt x="61" y="194"/>
                    </a:lnTo>
                    <a:lnTo>
                      <a:pt x="54" y="200"/>
                    </a:lnTo>
                    <a:lnTo>
                      <a:pt x="0" y="200"/>
                    </a:lnTo>
                    <a:lnTo>
                      <a:pt x="18" y="92"/>
                    </a:lnTo>
                    <a:lnTo>
                      <a:pt x="57" y="95"/>
                    </a:lnTo>
                    <a:lnTo>
                      <a:pt x="68" y="108"/>
                    </a:lnTo>
                    <a:lnTo>
                      <a:pt x="87" y="101"/>
                    </a:lnTo>
                    <a:lnTo>
                      <a:pt x="100" y="82"/>
                    </a:lnTo>
                    <a:lnTo>
                      <a:pt x="103" y="62"/>
                    </a:lnTo>
                    <a:lnTo>
                      <a:pt x="91" y="40"/>
                    </a:lnTo>
                    <a:lnTo>
                      <a:pt x="327" y="0"/>
                    </a:lnTo>
                    <a:lnTo>
                      <a:pt x="346"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87" name="Freeform 917">
                <a:extLst>
                  <a:ext uri="{FF2B5EF4-FFF2-40B4-BE49-F238E27FC236}">
                    <a16:creationId xmlns:a16="http://schemas.microsoft.com/office/drawing/2014/main" id="{47FF61BE-905C-A40E-B99B-C71634C4A1BF}"/>
                  </a:ext>
                </a:extLst>
              </p:cNvPr>
              <p:cNvSpPr>
                <a:spLocks/>
              </p:cNvSpPr>
              <p:nvPr/>
            </p:nvSpPr>
            <p:spPr bwMode="auto">
              <a:xfrm>
                <a:off x="281" y="1254"/>
                <a:ext cx="4" cy="1"/>
              </a:xfrm>
              <a:custGeom>
                <a:avLst/>
                <a:gdLst>
                  <a:gd name="T0" fmla="*/ 0 w 45"/>
                  <a:gd name="T1" fmla="*/ 7 h 16"/>
                  <a:gd name="T2" fmla="*/ 22 w 45"/>
                  <a:gd name="T3" fmla="*/ 13 h 16"/>
                  <a:gd name="T4" fmla="*/ 45 w 45"/>
                  <a:gd name="T5" fmla="*/ 16 h 16"/>
                  <a:gd name="T6" fmla="*/ 33 w 45"/>
                  <a:gd name="T7" fmla="*/ 3 h 16"/>
                  <a:gd name="T8" fmla="*/ 10 w 45"/>
                  <a:gd name="T9" fmla="*/ 0 h 16"/>
                  <a:gd name="T10" fmla="*/ 0 w 45"/>
                  <a:gd name="T11" fmla="*/ 7 h 16"/>
                  <a:gd name="T12" fmla="*/ 0 w 45"/>
                  <a:gd name="T13" fmla="*/ 7 h 16"/>
                  <a:gd name="T14" fmla="*/ 0 60000 65536"/>
                  <a:gd name="T15" fmla="*/ 0 60000 65536"/>
                  <a:gd name="T16" fmla="*/ 0 60000 65536"/>
                  <a:gd name="T17" fmla="*/ 0 60000 65536"/>
                  <a:gd name="T18" fmla="*/ 0 60000 65536"/>
                  <a:gd name="T19" fmla="*/ 0 60000 65536"/>
                  <a:gd name="T20" fmla="*/ 0 60000 65536"/>
                  <a:gd name="T21" fmla="*/ 0 w 45"/>
                  <a:gd name="T22" fmla="*/ 0 h 16"/>
                  <a:gd name="T23" fmla="*/ 45 w 45"/>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16">
                    <a:moveTo>
                      <a:pt x="0" y="7"/>
                    </a:moveTo>
                    <a:lnTo>
                      <a:pt x="22" y="13"/>
                    </a:lnTo>
                    <a:lnTo>
                      <a:pt x="45" y="16"/>
                    </a:lnTo>
                    <a:lnTo>
                      <a:pt x="33" y="3"/>
                    </a:lnTo>
                    <a:lnTo>
                      <a:pt x="10" y="0"/>
                    </a:lnTo>
                    <a:lnTo>
                      <a:pt x="0" y="7"/>
                    </a:lnTo>
                    <a:close/>
                  </a:path>
                </a:pathLst>
              </a:custGeom>
              <a:solidFill>
                <a:srgbClr val="FFC98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88" name="Freeform 918">
                <a:extLst>
                  <a:ext uri="{FF2B5EF4-FFF2-40B4-BE49-F238E27FC236}">
                    <a16:creationId xmlns:a16="http://schemas.microsoft.com/office/drawing/2014/main" id="{A0C479A8-1D44-ECF9-BE6F-F7DC2D3DD573}"/>
                  </a:ext>
                </a:extLst>
              </p:cNvPr>
              <p:cNvSpPr>
                <a:spLocks/>
              </p:cNvSpPr>
              <p:nvPr/>
            </p:nvSpPr>
            <p:spPr bwMode="auto">
              <a:xfrm>
                <a:off x="336" y="1261"/>
                <a:ext cx="5" cy="11"/>
              </a:xfrm>
              <a:custGeom>
                <a:avLst/>
                <a:gdLst>
                  <a:gd name="T0" fmla="*/ 54 w 54"/>
                  <a:gd name="T1" fmla="*/ 126 h 126"/>
                  <a:gd name="T2" fmla="*/ 54 w 54"/>
                  <a:gd name="T3" fmla="*/ 0 h 126"/>
                  <a:gd name="T4" fmla="*/ 0 w 54"/>
                  <a:gd name="T5" fmla="*/ 79 h 126"/>
                  <a:gd name="T6" fmla="*/ 32 w 54"/>
                  <a:gd name="T7" fmla="*/ 71 h 126"/>
                  <a:gd name="T8" fmla="*/ 18 w 54"/>
                  <a:gd name="T9" fmla="*/ 94 h 126"/>
                  <a:gd name="T10" fmla="*/ 42 w 54"/>
                  <a:gd name="T11" fmla="*/ 101 h 126"/>
                  <a:gd name="T12" fmla="*/ 18 w 54"/>
                  <a:gd name="T13" fmla="*/ 114 h 126"/>
                  <a:gd name="T14" fmla="*/ 54 w 54"/>
                  <a:gd name="T15" fmla="*/ 126 h 126"/>
                  <a:gd name="T16" fmla="*/ 54 w 54"/>
                  <a:gd name="T17" fmla="*/ 126 h 1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
                  <a:gd name="T28" fmla="*/ 0 h 126"/>
                  <a:gd name="T29" fmla="*/ 54 w 54"/>
                  <a:gd name="T30" fmla="*/ 126 h 1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 h="126">
                    <a:moveTo>
                      <a:pt x="54" y="126"/>
                    </a:moveTo>
                    <a:lnTo>
                      <a:pt x="54" y="0"/>
                    </a:lnTo>
                    <a:lnTo>
                      <a:pt x="0" y="79"/>
                    </a:lnTo>
                    <a:lnTo>
                      <a:pt x="32" y="71"/>
                    </a:lnTo>
                    <a:lnTo>
                      <a:pt x="18" y="94"/>
                    </a:lnTo>
                    <a:lnTo>
                      <a:pt x="42" y="101"/>
                    </a:lnTo>
                    <a:lnTo>
                      <a:pt x="18" y="114"/>
                    </a:lnTo>
                    <a:lnTo>
                      <a:pt x="54" y="126"/>
                    </a:lnTo>
                    <a:close/>
                  </a:path>
                </a:pathLst>
              </a:custGeom>
              <a:solidFill>
                <a:srgbClr val="FB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89" name="Freeform 919">
                <a:extLst>
                  <a:ext uri="{FF2B5EF4-FFF2-40B4-BE49-F238E27FC236}">
                    <a16:creationId xmlns:a16="http://schemas.microsoft.com/office/drawing/2014/main" id="{F1A72121-B8FB-75AC-5940-282DF795FAE1}"/>
                  </a:ext>
                </a:extLst>
              </p:cNvPr>
              <p:cNvSpPr>
                <a:spLocks/>
              </p:cNvSpPr>
              <p:nvPr/>
            </p:nvSpPr>
            <p:spPr bwMode="auto">
              <a:xfrm>
                <a:off x="297" y="1235"/>
                <a:ext cx="5" cy="16"/>
              </a:xfrm>
              <a:custGeom>
                <a:avLst/>
                <a:gdLst>
                  <a:gd name="T0" fmla="*/ 0 w 51"/>
                  <a:gd name="T1" fmla="*/ 3 h 173"/>
                  <a:gd name="T2" fmla="*/ 17 w 51"/>
                  <a:gd name="T3" fmla="*/ 16 h 173"/>
                  <a:gd name="T4" fmla="*/ 47 w 51"/>
                  <a:gd name="T5" fmla="*/ 173 h 173"/>
                  <a:gd name="T6" fmla="*/ 33 w 51"/>
                  <a:gd name="T7" fmla="*/ 14 h 173"/>
                  <a:gd name="T8" fmla="*/ 51 w 51"/>
                  <a:gd name="T9" fmla="*/ 0 h 173"/>
                  <a:gd name="T10" fmla="*/ 24 w 51"/>
                  <a:gd name="T11" fmla="*/ 0 h 173"/>
                  <a:gd name="T12" fmla="*/ 0 w 51"/>
                  <a:gd name="T13" fmla="*/ 3 h 173"/>
                  <a:gd name="T14" fmla="*/ 0 w 51"/>
                  <a:gd name="T15" fmla="*/ 3 h 173"/>
                  <a:gd name="T16" fmla="*/ 0 60000 65536"/>
                  <a:gd name="T17" fmla="*/ 0 60000 65536"/>
                  <a:gd name="T18" fmla="*/ 0 60000 65536"/>
                  <a:gd name="T19" fmla="*/ 0 60000 65536"/>
                  <a:gd name="T20" fmla="*/ 0 60000 65536"/>
                  <a:gd name="T21" fmla="*/ 0 60000 65536"/>
                  <a:gd name="T22" fmla="*/ 0 60000 65536"/>
                  <a:gd name="T23" fmla="*/ 0 60000 65536"/>
                  <a:gd name="T24" fmla="*/ 0 w 51"/>
                  <a:gd name="T25" fmla="*/ 0 h 173"/>
                  <a:gd name="T26" fmla="*/ 51 w 51"/>
                  <a:gd name="T27" fmla="*/ 173 h 1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1" h="173">
                    <a:moveTo>
                      <a:pt x="0" y="3"/>
                    </a:moveTo>
                    <a:lnTo>
                      <a:pt x="17" y="16"/>
                    </a:lnTo>
                    <a:lnTo>
                      <a:pt x="47" y="173"/>
                    </a:lnTo>
                    <a:lnTo>
                      <a:pt x="33" y="14"/>
                    </a:lnTo>
                    <a:lnTo>
                      <a:pt x="51" y="0"/>
                    </a:lnTo>
                    <a:lnTo>
                      <a:pt x="24" y="0"/>
                    </a:lnTo>
                    <a:lnTo>
                      <a:pt x="0" y="3"/>
                    </a:lnTo>
                    <a:close/>
                  </a:path>
                </a:pathLst>
              </a:custGeom>
              <a:solidFill>
                <a:srgbClr val="FFC98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90" name="Freeform 920">
                <a:extLst>
                  <a:ext uri="{FF2B5EF4-FFF2-40B4-BE49-F238E27FC236}">
                    <a16:creationId xmlns:a16="http://schemas.microsoft.com/office/drawing/2014/main" id="{9E2B9649-8860-9C4C-10E6-A9B614C85349}"/>
                  </a:ext>
                </a:extLst>
              </p:cNvPr>
              <p:cNvSpPr>
                <a:spLocks/>
              </p:cNvSpPr>
              <p:nvPr/>
            </p:nvSpPr>
            <p:spPr bwMode="auto">
              <a:xfrm>
                <a:off x="300" y="1252"/>
                <a:ext cx="15" cy="22"/>
              </a:xfrm>
              <a:custGeom>
                <a:avLst/>
                <a:gdLst>
                  <a:gd name="T0" fmla="*/ 0 w 167"/>
                  <a:gd name="T1" fmla="*/ 8 h 242"/>
                  <a:gd name="T2" fmla="*/ 0 w 167"/>
                  <a:gd name="T3" fmla="*/ 29 h 242"/>
                  <a:gd name="T4" fmla="*/ 23 w 167"/>
                  <a:gd name="T5" fmla="*/ 39 h 242"/>
                  <a:gd name="T6" fmla="*/ 3 w 167"/>
                  <a:gd name="T7" fmla="*/ 82 h 242"/>
                  <a:gd name="T8" fmla="*/ 3 w 167"/>
                  <a:gd name="T9" fmla="*/ 231 h 242"/>
                  <a:gd name="T10" fmla="*/ 37 w 167"/>
                  <a:gd name="T11" fmla="*/ 242 h 242"/>
                  <a:gd name="T12" fmla="*/ 112 w 167"/>
                  <a:gd name="T13" fmla="*/ 242 h 242"/>
                  <a:gd name="T14" fmla="*/ 133 w 167"/>
                  <a:gd name="T15" fmla="*/ 225 h 242"/>
                  <a:gd name="T16" fmla="*/ 133 w 167"/>
                  <a:gd name="T17" fmla="*/ 143 h 242"/>
                  <a:gd name="T18" fmla="*/ 163 w 167"/>
                  <a:gd name="T19" fmla="*/ 143 h 242"/>
                  <a:gd name="T20" fmla="*/ 167 w 167"/>
                  <a:gd name="T21" fmla="*/ 127 h 242"/>
                  <a:gd name="T22" fmla="*/ 167 w 167"/>
                  <a:gd name="T23" fmla="*/ 114 h 242"/>
                  <a:gd name="T24" fmla="*/ 159 w 167"/>
                  <a:gd name="T25" fmla="*/ 107 h 242"/>
                  <a:gd name="T26" fmla="*/ 133 w 167"/>
                  <a:gd name="T27" fmla="*/ 104 h 242"/>
                  <a:gd name="T28" fmla="*/ 133 w 167"/>
                  <a:gd name="T29" fmla="*/ 66 h 242"/>
                  <a:gd name="T30" fmla="*/ 106 w 167"/>
                  <a:gd name="T31" fmla="*/ 46 h 242"/>
                  <a:gd name="T32" fmla="*/ 106 w 167"/>
                  <a:gd name="T33" fmla="*/ 33 h 242"/>
                  <a:gd name="T34" fmla="*/ 126 w 167"/>
                  <a:gd name="T35" fmla="*/ 29 h 242"/>
                  <a:gd name="T36" fmla="*/ 126 w 167"/>
                  <a:gd name="T37" fmla="*/ 13 h 242"/>
                  <a:gd name="T38" fmla="*/ 99 w 167"/>
                  <a:gd name="T39" fmla="*/ 0 h 242"/>
                  <a:gd name="T40" fmla="*/ 23 w 167"/>
                  <a:gd name="T41" fmla="*/ 0 h 242"/>
                  <a:gd name="T42" fmla="*/ 0 w 167"/>
                  <a:gd name="T43" fmla="*/ 8 h 242"/>
                  <a:gd name="T44" fmla="*/ 0 w 167"/>
                  <a:gd name="T45" fmla="*/ 8 h 24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7"/>
                  <a:gd name="T70" fmla="*/ 0 h 242"/>
                  <a:gd name="T71" fmla="*/ 167 w 167"/>
                  <a:gd name="T72" fmla="*/ 242 h 24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7" h="242">
                    <a:moveTo>
                      <a:pt x="0" y="8"/>
                    </a:moveTo>
                    <a:lnTo>
                      <a:pt x="0" y="29"/>
                    </a:lnTo>
                    <a:lnTo>
                      <a:pt x="23" y="39"/>
                    </a:lnTo>
                    <a:lnTo>
                      <a:pt x="3" y="82"/>
                    </a:lnTo>
                    <a:lnTo>
                      <a:pt x="3" y="231"/>
                    </a:lnTo>
                    <a:lnTo>
                      <a:pt x="37" y="242"/>
                    </a:lnTo>
                    <a:lnTo>
                      <a:pt x="112" y="242"/>
                    </a:lnTo>
                    <a:lnTo>
                      <a:pt x="133" y="225"/>
                    </a:lnTo>
                    <a:lnTo>
                      <a:pt x="133" y="143"/>
                    </a:lnTo>
                    <a:lnTo>
                      <a:pt x="163" y="143"/>
                    </a:lnTo>
                    <a:lnTo>
                      <a:pt x="167" y="127"/>
                    </a:lnTo>
                    <a:lnTo>
                      <a:pt x="167" y="114"/>
                    </a:lnTo>
                    <a:lnTo>
                      <a:pt x="159" y="107"/>
                    </a:lnTo>
                    <a:lnTo>
                      <a:pt x="133" y="104"/>
                    </a:lnTo>
                    <a:lnTo>
                      <a:pt x="133" y="66"/>
                    </a:lnTo>
                    <a:lnTo>
                      <a:pt x="106" y="46"/>
                    </a:lnTo>
                    <a:lnTo>
                      <a:pt x="106" y="33"/>
                    </a:lnTo>
                    <a:lnTo>
                      <a:pt x="126" y="29"/>
                    </a:lnTo>
                    <a:lnTo>
                      <a:pt x="126" y="13"/>
                    </a:lnTo>
                    <a:lnTo>
                      <a:pt x="99" y="0"/>
                    </a:lnTo>
                    <a:lnTo>
                      <a:pt x="23" y="0"/>
                    </a:lnTo>
                    <a:lnTo>
                      <a:pt x="0" y="8"/>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91" name="Freeform 921">
                <a:extLst>
                  <a:ext uri="{FF2B5EF4-FFF2-40B4-BE49-F238E27FC236}">
                    <a16:creationId xmlns:a16="http://schemas.microsoft.com/office/drawing/2014/main" id="{000AF494-5B98-7C20-DC4B-4DF4D4925E3A}"/>
                  </a:ext>
                </a:extLst>
              </p:cNvPr>
              <p:cNvSpPr>
                <a:spLocks/>
              </p:cNvSpPr>
              <p:nvPr/>
            </p:nvSpPr>
            <p:spPr bwMode="auto">
              <a:xfrm>
                <a:off x="306" y="1257"/>
                <a:ext cx="2" cy="14"/>
              </a:xfrm>
              <a:custGeom>
                <a:avLst/>
                <a:gdLst>
                  <a:gd name="T0" fmla="*/ 21 w 21"/>
                  <a:gd name="T1" fmla="*/ 13 h 163"/>
                  <a:gd name="T2" fmla="*/ 13 w 21"/>
                  <a:gd name="T3" fmla="*/ 23 h 163"/>
                  <a:gd name="T4" fmla="*/ 21 w 21"/>
                  <a:gd name="T5" fmla="*/ 33 h 163"/>
                  <a:gd name="T6" fmla="*/ 13 w 21"/>
                  <a:gd name="T7" fmla="*/ 41 h 163"/>
                  <a:gd name="T8" fmla="*/ 21 w 21"/>
                  <a:gd name="T9" fmla="*/ 51 h 163"/>
                  <a:gd name="T10" fmla="*/ 13 w 21"/>
                  <a:gd name="T11" fmla="*/ 62 h 163"/>
                  <a:gd name="T12" fmla="*/ 21 w 21"/>
                  <a:gd name="T13" fmla="*/ 71 h 163"/>
                  <a:gd name="T14" fmla="*/ 13 w 21"/>
                  <a:gd name="T15" fmla="*/ 82 h 163"/>
                  <a:gd name="T16" fmla="*/ 21 w 21"/>
                  <a:gd name="T17" fmla="*/ 92 h 163"/>
                  <a:gd name="T18" fmla="*/ 13 w 21"/>
                  <a:gd name="T19" fmla="*/ 101 h 163"/>
                  <a:gd name="T20" fmla="*/ 21 w 21"/>
                  <a:gd name="T21" fmla="*/ 111 h 163"/>
                  <a:gd name="T22" fmla="*/ 13 w 21"/>
                  <a:gd name="T23" fmla="*/ 122 h 163"/>
                  <a:gd name="T24" fmla="*/ 21 w 21"/>
                  <a:gd name="T25" fmla="*/ 130 h 163"/>
                  <a:gd name="T26" fmla="*/ 13 w 21"/>
                  <a:gd name="T27" fmla="*/ 140 h 163"/>
                  <a:gd name="T28" fmla="*/ 21 w 21"/>
                  <a:gd name="T29" fmla="*/ 150 h 163"/>
                  <a:gd name="T30" fmla="*/ 11 w 21"/>
                  <a:gd name="T31" fmla="*/ 163 h 163"/>
                  <a:gd name="T32" fmla="*/ 0 w 21"/>
                  <a:gd name="T33" fmla="*/ 150 h 163"/>
                  <a:gd name="T34" fmla="*/ 8 w 21"/>
                  <a:gd name="T35" fmla="*/ 140 h 163"/>
                  <a:gd name="T36" fmla="*/ 0 w 21"/>
                  <a:gd name="T37" fmla="*/ 130 h 163"/>
                  <a:gd name="T38" fmla="*/ 8 w 21"/>
                  <a:gd name="T39" fmla="*/ 122 h 163"/>
                  <a:gd name="T40" fmla="*/ 0 w 21"/>
                  <a:gd name="T41" fmla="*/ 111 h 163"/>
                  <a:gd name="T42" fmla="*/ 8 w 21"/>
                  <a:gd name="T43" fmla="*/ 101 h 163"/>
                  <a:gd name="T44" fmla="*/ 0 w 21"/>
                  <a:gd name="T45" fmla="*/ 92 h 163"/>
                  <a:gd name="T46" fmla="*/ 8 w 21"/>
                  <a:gd name="T47" fmla="*/ 82 h 163"/>
                  <a:gd name="T48" fmla="*/ 0 w 21"/>
                  <a:gd name="T49" fmla="*/ 71 h 163"/>
                  <a:gd name="T50" fmla="*/ 8 w 21"/>
                  <a:gd name="T51" fmla="*/ 62 h 163"/>
                  <a:gd name="T52" fmla="*/ 0 w 21"/>
                  <a:gd name="T53" fmla="*/ 51 h 163"/>
                  <a:gd name="T54" fmla="*/ 8 w 21"/>
                  <a:gd name="T55" fmla="*/ 41 h 163"/>
                  <a:gd name="T56" fmla="*/ 0 w 21"/>
                  <a:gd name="T57" fmla="*/ 33 h 163"/>
                  <a:gd name="T58" fmla="*/ 8 w 21"/>
                  <a:gd name="T59" fmla="*/ 23 h 163"/>
                  <a:gd name="T60" fmla="*/ 0 w 21"/>
                  <a:gd name="T61" fmla="*/ 13 h 163"/>
                  <a:gd name="T62" fmla="*/ 11 w 21"/>
                  <a:gd name="T63" fmla="*/ 0 h 163"/>
                  <a:gd name="T64" fmla="*/ 21 w 21"/>
                  <a:gd name="T65" fmla="*/ 13 h 163"/>
                  <a:gd name="T66" fmla="*/ 21 w 21"/>
                  <a:gd name="T67" fmla="*/ 13 h 16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
                  <a:gd name="T103" fmla="*/ 0 h 163"/>
                  <a:gd name="T104" fmla="*/ 21 w 21"/>
                  <a:gd name="T105" fmla="*/ 163 h 16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 h="163">
                    <a:moveTo>
                      <a:pt x="21" y="13"/>
                    </a:moveTo>
                    <a:lnTo>
                      <a:pt x="13" y="23"/>
                    </a:lnTo>
                    <a:lnTo>
                      <a:pt x="21" y="33"/>
                    </a:lnTo>
                    <a:lnTo>
                      <a:pt x="13" y="41"/>
                    </a:lnTo>
                    <a:lnTo>
                      <a:pt x="21" y="51"/>
                    </a:lnTo>
                    <a:lnTo>
                      <a:pt x="13" y="62"/>
                    </a:lnTo>
                    <a:lnTo>
                      <a:pt x="21" y="71"/>
                    </a:lnTo>
                    <a:lnTo>
                      <a:pt x="13" y="82"/>
                    </a:lnTo>
                    <a:lnTo>
                      <a:pt x="21" y="92"/>
                    </a:lnTo>
                    <a:lnTo>
                      <a:pt x="13" y="101"/>
                    </a:lnTo>
                    <a:lnTo>
                      <a:pt x="21" y="111"/>
                    </a:lnTo>
                    <a:lnTo>
                      <a:pt x="13" y="122"/>
                    </a:lnTo>
                    <a:lnTo>
                      <a:pt x="21" y="130"/>
                    </a:lnTo>
                    <a:lnTo>
                      <a:pt x="13" y="140"/>
                    </a:lnTo>
                    <a:lnTo>
                      <a:pt x="21" y="150"/>
                    </a:lnTo>
                    <a:lnTo>
                      <a:pt x="11" y="163"/>
                    </a:lnTo>
                    <a:lnTo>
                      <a:pt x="0" y="150"/>
                    </a:lnTo>
                    <a:lnTo>
                      <a:pt x="8" y="140"/>
                    </a:lnTo>
                    <a:lnTo>
                      <a:pt x="0" y="130"/>
                    </a:lnTo>
                    <a:lnTo>
                      <a:pt x="8" y="122"/>
                    </a:lnTo>
                    <a:lnTo>
                      <a:pt x="0" y="111"/>
                    </a:lnTo>
                    <a:lnTo>
                      <a:pt x="8" y="101"/>
                    </a:lnTo>
                    <a:lnTo>
                      <a:pt x="0" y="92"/>
                    </a:lnTo>
                    <a:lnTo>
                      <a:pt x="8" y="82"/>
                    </a:lnTo>
                    <a:lnTo>
                      <a:pt x="0" y="71"/>
                    </a:lnTo>
                    <a:lnTo>
                      <a:pt x="8" y="62"/>
                    </a:lnTo>
                    <a:lnTo>
                      <a:pt x="0" y="51"/>
                    </a:lnTo>
                    <a:lnTo>
                      <a:pt x="8" y="41"/>
                    </a:lnTo>
                    <a:lnTo>
                      <a:pt x="0" y="33"/>
                    </a:lnTo>
                    <a:lnTo>
                      <a:pt x="8" y="23"/>
                    </a:lnTo>
                    <a:lnTo>
                      <a:pt x="0" y="13"/>
                    </a:lnTo>
                    <a:lnTo>
                      <a:pt x="11" y="0"/>
                    </a:lnTo>
                    <a:lnTo>
                      <a:pt x="21" y="13"/>
                    </a:lnTo>
                    <a:close/>
                  </a:path>
                </a:pathLst>
              </a:custGeom>
              <a:solidFill>
                <a:srgbClr val="FFF5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92" name="Freeform 922">
                <a:extLst>
                  <a:ext uri="{FF2B5EF4-FFF2-40B4-BE49-F238E27FC236}">
                    <a16:creationId xmlns:a16="http://schemas.microsoft.com/office/drawing/2014/main" id="{61CD281F-7CCB-A233-096C-048D72A3018C}"/>
                  </a:ext>
                </a:extLst>
              </p:cNvPr>
              <p:cNvSpPr>
                <a:spLocks/>
              </p:cNvSpPr>
              <p:nvPr/>
            </p:nvSpPr>
            <p:spPr bwMode="auto">
              <a:xfrm>
                <a:off x="306" y="1253"/>
                <a:ext cx="1" cy="1"/>
              </a:xfrm>
              <a:custGeom>
                <a:avLst/>
                <a:gdLst>
                  <a:gd name="T0" fmla="*/ 20 w 20"/>
                  <a:gd name="T1" fmla="*/ 16 h 16"/>
                  <a:gd name="T2" fmla="*/ 0 w 20"/>
                  <a:gd name="T3" fmla="*/ 16 h 16"/>
                  <a:gd name="T4" fmla="*/ 0 w 20"/>
                  <a:gd name="T5" fmla="*/ 0 h 16"/>
                  <a:gd name="T6" fmla="*/ 20 w 20"/>
                  <a:gd name="T7" fmla="*/ 0 h 16"/>
                  <a:gd name="T8" fmla="*/ 20 w 20"/>
                  <a:gd name="T9" fmla="*/ 16 h 16"/>
                  <a:gd name="T10" fmla="*/ 20 w 20"/>
                  <a:gd name="T11" fmla="*/ 16 h 16"/>
                  <a:gd name="T12" fmla="*/ 0 60000 65536"/>
                  <a:gd name="T13" fmla="*/ 0 60000 65536"/>
                  <a:gd name="T14" fmla="*/ 0 60000 65536"/>
                  <a:gd name="T15" fmla="*/ 0 60000 65536"/>
                  <a:gd name="T16" fmla="*/ 0 60000 65536"/>
                  <a:gd name="T17" fmla="*/ 0 60000 65536"/>
                  <a:gd name="T18" fmla="*/ 0 w 20"/>
                  <a:gd name="T19" fmla="*/ 0 h 16"/>
                  <a:gd name="T20" fmla="*/ 20 w 20"/>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0" h="16">
                    <a:moveTo>
                      <a:pt x="20" y="16"/>
                    </a:moveTo>
                    <a:lnTo>
                      <a:pt x="0" y="16"/>
                    </a:lnTo>
                    <a:lnTo>
                      <a:pt x="0" y="0"/>
                    </a:lnTo>
                    <a:lnTo>
                      <a:pt x="20" y="0"/>
                    </a:lnTo>
                    <a:lnTo>
                      <a:pt x="20" y="16"/>
                    </a:lnTo>
                    <a:close/>
                  </a:path>
                </a:pathLst>
              </a:custGeom>
              <a:solidFill>
                <a:srgbClr val="FFF5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93" name="Freeform 923">
                <a:extLst>
                  <a:ext uri="{FF2B5EF4-FFF2-40B4-BE49-F238E27FC236}">
                    <a16:creationId xmlns:a16="http://schemas.microsoft.com/office/drawing/2014/main" id="{B0035C35-9730-B33C-5D57-39A6F5FB5830}"/>
                  </a:ext>
                </a:extLst>
              </p:cNvPr>
              <p:cNvSpPr>
                <a:spLocks/>
              </p:cNvSpPr>
              <p:nvPr/>
            </p:nvSpPr>
            <p:spPr bwMode="auto">
              <a:xfrm>
                <a:off x="261" y="1211"/>
                <a:ext cx="19" cy="72"/>
              </a:xfrm>
              <a:custGeom>
                <a:avLst/>
                <a:gdLst>
                  <a:gd name="T0" fmla="*/ 192 w 219"/>
                  <a:gd name="T1" fmla="*/ 0 h 794"/>
                  <a:gd name="T2" fmla="*/ 170 w 219"/>
                  <a:gd name="T3" fmla="*/ 15 h 794"/>
                  <a:gd name="T4" fmla="*/ 170 w 219"/>
                  <a:gd name="T5" fmla="*/ 297 h 794"/>
                  <a:gd name="T6" fmla="*/ 140 w 219"/>
                  <a:gd name="T7" fmla="*/ 321 h 794"/>
                  <a:gd name="T8" fmla="*/ 136 w 219"/>
                  <a:gd name="T9" fmla="*/ 334 h 794"/>
                  <a:gd name="T10" fmla="*/ 136 w 219"/>
                  <a:gd name="T11" fmla="*/ 707 h 794"/>
                  <a:gd name="T12" fmla="*/ 145 w 219"/>
                  <a:gd name="T13" fmla="*/ 719 h 794"/>
                  <a:gd name="T14" fmla="*/ 132 w 219"/>
                  <a:gd name="T15" fmla="*/ 736 h 794"/>
                  <a:gd name="T16" fmla="*/ 114 w 219"/>
                  <a:gd name="T17" fmla="*/ 742 h 794"/>
                  <a:gd name="T18" fmla="*/ 15 w 219"/>
                  <a:gd name="T19" fmla="*/ 742 h 794"/>
                  <a:gd name="T20" fmla="*/ 0 w 219"/>
                  <a:gd name="T21" fmla="*/ 759 h 794"/>
                  <a:gd name="T22" fmla="*/ 26 w 219"/>
                  <a:gd name="T23" fmla="*/ 794 h 794"/>
                  <a:gd name="T24" fmla="*/ 150 w 219"/>
                  <a:gd name="T25" fmla="*/ 784 h 794"/>
                  <a:gd name="T26" fmla="*/ 170 w 219"/>
                  <a:gd name="T27" fmla="*/ 769 h 794"/>
                  <a:gd name="T28" fmla="*/ 187 w 219"/>
                  <a:gd name="T29" fmla="*/ 719 h 794"/>
                  <a:gd name="T30" fmla="*/ 219 w 219"/>
                  <a:gd name="T31" fmla="*/ 713 h 794"/>
                  <a:gd name="T32" fmla="*/ 219 w 219"/>
                  <a:gd name="T33" fmla="*/ 504 h 794"/>
                  <a:gd name="T34" fmla="*/ 212 w 219"/>
                  <a:gd name="T35" fmla="*/ 484 h 794"/>
                  <a:gd name="T36" fmla="*/ 219 w 219"/>
                  <a:gd name="T37" fmla="*/ 455 h 794"/>
                  <a:gd name="T38" fmla="*/ 219 w 219"/>
                  <a:gd name="T39" fmla="*/ 324 h 794"/>
                  <a:gd name="T40" fmla="*/ 189 w 219"/>
                  <a:gd name="T41" fmla="*/ 297 h 794"/>
                  <a:gd name="T42" fmla="*/ 189 w 219"/>
                  <a:gd name="T43" fmla="*/ 15 h 794"/>
                  <a:gd name="T44" fmla="*/ 192 w 219"/>
                  <a:gd name="T45" fmla="*/ 0 h 794"/>
                  <a:gd name="T46" fmla="*/ 192 w 219"/>
                  <a:gd name="T47" fmla="*/ 0 h 79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19"/>
                  <a:gd name="T73" fmla="*/ 0 h 794"/>
                  <a:gd name="T74" fmla="*/ 219 w 219"/>
                  <a:gd name="T75" fmla="*/ 794 h 79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19" h="794">
                    <a:moveTo>
                      <a:pt x="192" y="0"/>
                    </a:moveTo>
                    <a:lnTo>
                      <a:pt x="170" y="15"/>
                    </a:lnTo>
                    <a:lnTo>
                      <a:pt x="170" y="297"/>
                    </a:lnTo>
                    <a:lnTo>
                      <a:pt x="140" y="321"/>
                    </a:lnTo>
                    <a:lnTo>
                      <a:pt x="136" y="334"/>
                    </a:lnTo>
                    <a:lnTo>
                      <a:pt x="136" y="707"/>
                    </a:lnTo>
                    <a:lnTo>
                      <a:pt x="145" y="719"/>
                    </a:lnTo>
                    <a:lnTo>
                      <a:pt x="132" y="736"/>
                    </a:lnTo>
                    <a:lnTo>
                      <a:pt x="114" y="742"/>
                    </a:lnTo>
                    <a:lnTo>
                      <a:pt x="15" y="742"/>
                    </a:lnTo>
                    <a:lnTo>
                      <a:pt x="0" y="759"/>
                    </a:lnTo>
                    <a:lnTo>
                      <a:pt x="26" y="794"/>
                    </a:lnTo>
                    <a:lnTo>
                      <a:pt x="150" y="784"/>
                    </a:lnTo>
                    <a:lnTo>
                      <a:pt x="170" y="769"/>
                    </a:lnTo>
                    <a:lnTo>
                      <a:pt x="187" y="719"/>
                    </a:lnTo>
                    <a:lnTo>
                      <a:pt x="219" y="713"/>
                    </a:lnTo>
                    <a:lnTo>
                      <a:pt x="219" y="504"/>
                    </a:lnTo>
                    <a:lnTo>
                      <a:pt x="212" y="484"/>
                    </a:lnTo>
                    <a:lnTo>
                      <a:pt x="219" y="455"/>
                    </a:lnTo>
                    <a:lnTo>
                      <a:pt x="219" y="324"/>
                    </a:lnTo>
                    <a:lnTo>
                      <a:pt x="189" y="297"/>
                    </a:lnTo>
                    <a:lnTo>
                      <a:pt x="189" y="15"/>
                    </a:lnTo>
                    <a:lnTo>
                      <a:pt x="192"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94" name="Freeform 924">
                <a:extLst>
                  <a:ext uri="{FF2B5EF4-FFF2-40B4-BE49-F238E27FC236}">
                    <a16:creationId xmlns:a16="http://schemas.microsoft.com/office/drawing/2014/main" id="{A1369BDB-D700-8F0D-6C4A-2E026068FDC3}"/>
                  </a:ext>
                </a:extLst>
              </p:cNvPr>
              <p:cNvSpPr>
                <a:spLocks/>
              </p:cNvSpPr>
              <p:nvPr/>
            </p:nvSpPr>
            <p:spPr bwMode="auto">
              <a:xfrm>
                <a:off x="276" y="1241"/>
                <a:ext cx="2" cy="33"/>
              </a:xfrm>
              <a:custGeom>
                <a:avLst/>
                <a:gdLst>
                  <a:gd name="T0" fmla="*/ 10 w 17"/>
                  <a:gd name="T1" fmla="*/ 0 h 365"/>
                  <a:gd name="T2" fmla="*/ 17 w 17"/>
                  <a:gd name="T3" fmla="*/ 13 h 365"/>
                  <a:gd name="T4" fmla="*/ 10 w 17"/>
                  <a:gd name="T5" fmla="*/ 25 h 365"/>
                  <a:gd name="T6" fmla="*/ 17 w 17"/>
                  <a:gd name="T7" fmla="*/ 39 h 365"/>
                  <a:gd name="T8" fmla="*/ 10 w 17"/>
                  <a:gd name="T9" fmla="*/ 50 h 365"/>
                  <a:gd name="T10" fmla="*/ 17 w 17"/>
                  <a:gd name="T11" fmla="*/ 64 h 365"/>
                  <a:gd name="T12" fmla="*/ 10 w 17"/>
                  <a:gd name="T13" fmla="*/ 77 h 365"/>
                  <a:gd name="T14" fmla="*/ 17 w 17"/>
                  <a:gd name="T15" fmla="*/ 90 h 365"/>
                  <a:gd name="T16" fmla="*/ 10 w 17"/>
                  <a:gd name="T17" fmla="*/ 103 h 365"/>
                  <a:gd name="T18" fmla="*/ 17 w 17"/>
                  <a:gd name="T19" fmla="*/ 117 h 365"/>
                  <a:gd name="T20" fmla="*/ 10 w 17"/>
                  <a:gd name="T21" fmla="*/ 129 h 365"/>
                  <a:gd name="T22" fmla="*/ 17 w 17"/>
                  <a:gd name="T23" fmla="*/ 141 h 365"/>
                  <a:gd name="T24" fmla="*/ 10 w 17"/>
                  <a:gd name="T25" fmla="*/ 156 h 365"/>
                  <a:gd name="T26" fmla="*/ 17 w 17"/>
                  <a:gd name="T27" fmla="*/ 169 h 365"/>
                  <a:gd name="T28" fmla="*/ 10 w 17"/>
                  <a:gd name="T29" fmla="*/ 181 h 365"/>
                  <a:gd name="T30" fmla="*/ 17 w 17"/>
                  <a:gd name="T31" fmla="*/ 195 h 365"/>
                  <a:gd name="T32" fmla="*/ 10 w 17"/>
                  <a:gd name="T33" fmla="*/ 208 h 365"/>
                  <a:gd name="T34" fmla="*/ 17 w 17"/>
                  <a:gd name="T35" fmla="*/ 220 h 365"/>
                  <a:gd name="T36" fmla="*/ 10 w 17"/>
                  <a:gd name="T37" fmla="*/ 233 h 365"/>
                  <a:gd name="T38" fmla="*/ 17 w 17"/>
                  <a:gd name="T39" fmla="*/ 247 h 365"/>
                  <a:gd name="T40" fmla="*/ 10 w 17"/>
                  <a:gd name="T41" fmla="*/ 260 h 365"/>
                  <a:gd name="T42" fmla="*/ 17 w 17"/>
                  <a:gd name="T43" fmla="*/ 273 h 365"/>
                  <a:gd name="T44" fmla="*/ 10 w 17"/>
                  <a:gd name="T45" fmla="*/ 285 h 365"/>
                  <a:gd name="T46" fmla="*/ 17 w 17"/>
                  <a:gd name="T47" fmla="*/ 299 h 365"/>
                  <a:gd name="T48" fmla="*/ 10 w 17"/>
                  <a:gd name="T49" fmla="*/ 311 h 365"/>
                  <a:gd name="T50" fmla="*/ 17 w 17"/>
                  <a:gd name="T51" fmla="*/ 326 h 365"/>
                  <a:gd name="T52" fmla="*/ 10 w 17"/>
                  <a:gd name="T53" fmla="*/ 338 h 365"/>
                  <a:gd name="T54" fmla="*/ 17 w 17"/>
                  <a:gd name="T55" fmla="*/ 353 h 365"/>
                  <a:gd name="T56" fmla="*/ 10 w 17"/>
                  <a:gd name="T57" fmla="*/ 365 h 365"/>
                  <a:gd name="T58" fmla="*/ 6 w 17"/>
                  <a:gd name="T59" fmla="*/ 364 h 365"/>
                  <a:gd name="T60" fmla="*/ 0 w 17"/>
                  <a:gd name="T61" fmla="*/ 352 h 365"/>
                  <a:gd name="T62" fmla="*/ 6 w 17"/>
                  <a:gd name="T63" fmla="*/ 338 h 365"/>
                  <a:gd name="T64" fmla="*/ 0 w 17"/>
                  <a:gd name="T65" fmla="*/ 326 h 365"/>
                  <a:gd name="T66" fmla="*/ 6 w 17"/>
                  <a:gd name="T67" fmla="*/ 311 h 365"/>
                  <a:gd name="T68" fmla="*/ 0 w 17"/>
                  <a:gd name="T69" fmla="*/ 298 h 365"/>
                  <a:gd name="T70" fmla="*/ 6 w 17"/>
                  <a:gd name="T71" fmla="*/ 285 h 365"/>
                  <a:gd name="T72" fmla="*/ 0 w 17"/>
                  <a:gd name="T73" fmla="*/ 273 h 365"/>
                  <a:gd name="T74" fmla="*/ 6 w 17"/>
                  <a:gd name="T75" fmla="*/ 260 h 365"/>
                  <a:gd name="T76" fmla="*/ 0 w 17"/>
                  <a:gd name="T77" fmla="*/ 247 h 365"/>
                  <a:gd name="T78" fmla="*/ 6 w 17"/>
                  <a:gd name="T79" fmla="*/ 233 h 365"/>
                  <a:gd name="T80" fmla="*/ 0 w 17"/>
                  <a:gd name="T81" fmla="*/ 220 h 365"/>
                  <a:gd name="T82" fmla="*/ 6 w 17"/>
                  <a:gd name="T83" fmla="*/ 207 h 365"/>
                  <a:gd name="T84" fmla="*/ 0 w 17"/>
                  <a:gd name="T85" fmla="*/ 194 h 365"/>
                  <a:gd name="T86" fmla="*/ 6 w 17"/>
                  <a:gd name="T87" fmla="*/ 181 h 365"/>
                  <a:gd name="T88" fmla="*/ 0 w 17"/>
                  <a:gd name="T89" fmla="*/ 168 h 365"/>
                  <a:gd name="T90" fmla="*/ 6 w 17"/>
                  <a:gd name="T91" fmla="*/ 154 h 365"/>
                  <a:gd name="T92" fmla="*/ 0 w 17"/>
                  <a:gd name="T93" fmla="*/ 141 h 365"/>
                  <a:gd name="T94" fmla="*/ 6 w 17"/>
                  <a:gd name="T95" fmla="*/ 128 h 365"/>
                  <a:gd name="T96" fmla="*/ 0 w 17"/>
                  <a:gd name="T97" fmla="*/ 116 h 365"/>
                  <a:gd name="T98" fmla="*/ 6 w 17"/>
                  <a:gd name="T99" fmla="*/ 103 h 365"/>
                  <a:gd name="T100" fmla="*/ 0 w 17"/>
                  <a:gd name="T101" fmla="*/ 90 h 365"/>
                  <a:gd name="T102" fmla="*/ 6 w 17"/>
                  <a:gd name="T103" fmla="*/ 77 h 365"/>
                  <a:gd name="T104" fmla="*/ 0 w 17"/>
                  <a:gd name="T105" fmla="*/ 64 h 365"/>
                  <a:gd name="T106" fmla="*/ 6 w 17"/>
                  <a:gd name="T107" fmla="*/ 50 h 365"/>
                  <a:gd name="T108" fmla="*/ 0 w 17"/>
                  <a:gd name="T109" fmla="*/ 38 h 365"/>
                  <a:gd name="T110" fmla="*/ 6 w 17"/>
                  <a:gd name="T111" fmla="*/ 25 h 365"/>
                  <a:gd name="T112" fmla="*/ 0 w 17"/>
                  <a:gd name="T113" fmla="*/ 12 h 365"/>
                  <a:gd name="T114" fmla="*/ 6 w 17"/>
                  <a:gd name="T115" fmla="*/ 0 h 365"/>
                  <a:gd name="T116" fmla="*/ 10 w 17"/>
                  <a:gd name="T117" fmla="*/ 0 h 365"/>
                  <a:gd name="T118" fmla="*/ 10 w 17"/>
                  <a:gd name="T119" fmla="*/ 0 h 3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7"/>
                  <a:gd name="T181" fmla="*/ 0 h 365"/>
                  <a:gd name="T182" fmla="*/ 17 w 17"/>
                  <a:gd name="T183" fmla="*/ 365 h 36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7" h="365">
                    <a:moveTo>
                      <a:pt x="10" y="0"/>
                    </a:moveTo>
                    <a:lnTo>
                      <a:pt x="17" y="13"/>
                    </a:lnTo>
                    <a:lnTo>
                      <a:pt x="10" y="25"/>
                    </a:lnTo>
                    <a:lnTo>
                      <a:pt x="17" y="39"/>
                    </a:lnTo>
                    <a:lnTo>
                      <a:pt x="10" y="50"/>
                    </a:lnTo>
                    <a:lnTo>
                      <a:pt x="17" y="64"/>
                    </a:lnTo>
                    <a:lnTo>
                      <a:pt x="10" y="77"/>
                    </a:lnTo>
                    <a:lnTo>
                      <a:pt x="17" y="90"/>
                    </a:lnTo>
                    <a:lnTo>
                      <a:pt x="10" y="103"/>
                    </a:lnTo>
                    <a:lnTo>
                      <a:pt x="17" y="117"/>
                    </a:lnTo>
                    <a:lnTo>
                      <a:pt x="10" y="129"/>
                    </a:lnTo>
                    <a:lnTo>
                      <a:pt x="17" y="141"/>
                    </a:lnTo>
                    <a:lnTo>
                      <a:pt x="10" y="156"/>
                    </a:lnTo>
                    <a:lnTo>
                      <a:pt x="17" y="169"/>
                    </a:lnTo>
                    <a:lnTo>
                      <a:pt x="10" y="181"/>
                    </a:lnTo>
                    <a:lnTo>
                      <a:pt x="17" y="195"/>
                    </a:lnTo>
                    <a:lnTo>
                      <a:pt x="10" y="208"/>
                    </a:lnTo>
                    <a:lnTo>
                      <a:pt x="17" y="220"/>
                    </a:lnTo>
                    <a:lnTo>
                      <a:pt x="10" y="233"/>
                    </a:lnTo>
                    <a:lnTo>
                      <a:pt x="17" y="247"/>
                    </a:lnTo>
                    <a:lnTo>
                      <a:pt x="10" y="260"/>
                    </a:lnTo>
                    <a:lnTo>
                      <a:pt x="17" y="273"/>
                    </a:lnTo>
                    <a:lnTo>
                      <a:pt x="10" y="285"/>
                    </a:lnTo>
                    <a:lnTo>
                      <a:pt x="17" y="299"/>
                    </a:lnTo>
                    <a:lnTo>
                      <a:pt x="10" y="311"/>
                    </a:lnTo>
                    <a:lnTo>
                      <a:pt x="17" y="326"/>
                    </a:lnTo>
                    <a:lnTo>
                      <a:pt x="10" y="338"/>
                    </a:lnTo>
                    <a:lnTo>
                      <a:pt x="17" y="353"/>
                    </a:lnTo>
                    <a:lnTo>
                      <a:pt x="10" y="365"/>
                    </a:lnTo>
                    <a:lnTo>
                      <a:pt x="6" y="364"/>
                    </a:lnTo>
                    <a:lnTo>
                      <a:pt x="0" y="352"/>
                    </a:lnTo>
                    <a:lnTo>
                      <a:pt x="6" y="338"/>
                    </a:lnTo>
                    <a:lnTo>
                      <a:pt x="0" y="326"/>
                    </a:lnTo>
                    <a:lnTo>
                      <a:pt x="6" y="311"/>
                    </a:lnTo>
                    <a:lnTo>
                      <a:pt x="0" y="298"/>
                    </a:lnTo>
                    <a:lnTo>
                      <a:pt x="6" y="285"/>
                    </a:lnTo>
                    <a:lnTo>
                      <a:pt x="0" y="273"/>
                    </a:lnTo>
                    <a:lnTo>
                      <a:pt x="6" y="260"/>
                    </a:lnTo>
                    <a:lnTo>
                      <a:pt x="0" y="247"/>
                    </a:lnTo>
                    <a:lnTo>
                      <a:pt x="6" y="233"/>
                    </a:lnTo>
                    <a:lnTo>
                      <a:pt x="0" y="220"/>
                    </a:lnTo>
                    <a:lnTo>
                      <a:pt x="6" y="207"/>
                    </a:lnTo>
                    <a:lnTo>
                      <a:pt x="0" y="194"/>
                    </a:lnTo>
                    <a:lnTo>
                      <a:pt x="6" y="181"/>
                    </a:lnTo>
                    <a:lnTo>
                      <a:pt x="0" y="168"/>
                    </a:lnTo>
                    <a:lnTo>
                      <a:pt x="6" y="154"/>
                    </a:lnTo>
                    <a:lnTo>
                      <a:pt x="0" y="141"/>
                    </a:lnTo>
                    <a:lnTo>
                      <a:pt x="6" y="128"/>
                    </a:lnTo>
                    <a:lnTo>
                      <a:pt x="0" y="116"/>
                    </a:lnTo>
                    <a:lnTo>
                      <a:pt x="6" y="103"/>
                    </a:lnTo>
                    <a:lnTo>
                      <a:pt x="0" y="90"/>
                    </a:lnTo>
                    <a:lnTo>
                      <a:pt x="6" y="77"/>
                    </a:lnTo>
                    <a:lnTo>
                      <a:pt x="0" y="64"/>
                    </a:lnTo>
                    <a:lnTo>
                      <a:pt x="6" y="50"/>
                    </a:lnTo>
                    <a:lnTo>
                      <a:pt x="0" y="38"/>
                    </a:lnTo>
                    <a:lnTo>
                      <a:pt x="6" y="25"/>
                    </a:lnTo>
                    <a:lnTo>
                      <a:pt x="0" y="12"/>
                    </a:lnTo>
                    <a:lnTo>
                      <a:pt x="6" y="0"/>
                    </a:lnTo>
                    <a:lnTo>
                      <a:pt x="1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95" name="Freeform 925">
                <a:extLst>
                  <a:ext uri="{FF2B5EF4-FFF2-40B4-BE49-F238E27FC236}">
                    <a16:creationId xmlns:a16="http://schemas.microsoft.com/office/drawing/2014/main" id="{55B3A610-F77C-209A-3296-EA34E61223DB}"/>
                  </a:ext>
                </a:extLst>
              </p:cNvPr>
              <p:cNvSpPr>
                <a:spLocks/>
              </p:cNvSpPr>
              <p:nvPr/>
            </p:nvSpPr>
            <p:spPr bwMode="auto">
              <a:xfrm>
                <a:off x="113" y="1288"/>
                <a:ext cx="3" cy="5"/>
              </a:xfrm>
              <a:custGeom>
                <a:avLst/>
                <a:gdLst>
                  <a:gd name="T0" fmla="*/ 4 w 34"/>
                  <a:gd name="T1" fmla="*/ 5 h 61"/>
                  <a:gd name="T2" fmla="*/ 0 w 34"/>
                  <a:gd name="T3" fmla="*/ 27 h 61"/>
                  <a:gd name="T4" fmla="*/ 1 w 34"/>
                  <a:gd name="T5" fmla="*/ 39 h 61"/>
                  <a:gd name="T6" fmla="*/ 7 w 34"/>
                  <a:gd name="T7" fmla="*/ 56 h 61"/>
                  <a:gd name="T8" fmla="*/ 15 w 34"/>
                  <a:gd name="T9" fmla="*/ 61 h 61"/>
                  <a:gd name="T10" fmla="*/ 27 w 34"/>
                  <a:gd name="T11" fmla="*/ 55 h 61"/>
                  <a:gd name="T12" fmla="*/ 34 w 34"/>
                  <a:gd name="T13" fmla="*/ 42 h 61"/>
                  <a:gd name="T14" fmla="*/ 24 w 34"/>
                  <a:gd name="T15" fmla="*/ 0 h 61"/>
                  <a:gd name="T16" fmla="*/ 4 w 34"/>
                  <a:gd name="T17" fmla="*/ 5 h 61"/>
                  <a:gd name="T18" fmla="*/ 4 w 34"/>
                  <a:gd name="T19" fmla="*/ 5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61"/>
                  <a:gd name="T32" fmla="*/ 34 w 34"/>
                  <a:gd name="T33" fmla="*/ 61 h 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61">
                    <a:moveTo>
                      <a:pt x="4" y="5"/>
                    </a:moveTo>
                    <a:lnTo>
                      <a:pt x="0" y="27"/>
                    </a:lnTo>
                    <a:lnTo>
                      <a:pt x="1" y="39"/>
                    </a:lnTo>
                    <a:lnTo>
                      <a:pt x="7" y="56"/>
                    </a:lnTo>
                    <a:lnTo>
                      <a:pt x="15" y="61"/>
                    </a:lnTo>
                    <a:lnTo>
                      <a:pt x="27" y="55"/>
                    </a:lnTo>
                    <a:lnTo>
                      <a:pt x="34" y="42"/>
                    </a:lnTo>
                    <a:lnTo>
                      <a:pt x="24" y="0"/>
                    </a:lnTo>
                    <a:lnTo>
                      <a:pt x="4" y="5"/>
                    </a:lnTo>
                    <a:close/>
                  </a:path>
                </a:pathLst>
              </a:custGeom>
              <a:solidFill>
                <a:srgbClr val="FF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96" name="Freeform 926">
                <a:extLst>
                  <a:ext uri="{FF2B5EF4-FFF2-40B4-BE49-F238E27FC236}">
                    <a16:creationId xmlns:a16="http://schemas.microsoft.com/office/drawing/2014/main" id="{B3E42ACD-61A7-A143-B067-D26B38277C67}"/>
                  </a:ext>
                </a:extLst>
              </p:cNvPr>
              <p:cNvSpPr>
                <a:spLocks/>
              </p:cNvSpPr>
              <p:nvPr/>
            </p:nvSpPr>
            <p:spPr bwMode="auto">
              <a:xfrm>
                <a:off x="106" y="1287"/>
                <a:ext cx="2" cy="5"/>
              </a:xfrm>
              <a:custGeom>
                <a:avLst/>
                <a:gdLst>
                  <a:gd name="T0" fmla="*/ 0 w 24"/>
                  <a:gd name="T1" fmla="*/ 25 h 58"/>
                  <a:gd name="T2" fmla="*/ 2 w 24"/>
                  <a:gd name="T3" fmla="*/ 47 h 58"/>
                  <a:gd name="T4" fmla="*/ 9 w 24"/>
                  <a:gd name="T5" fmla="*/ 58 h 58"/>
                  <a:gd name="T6" fmla="*/ 17 w 24"/>
                  <a:gd name="T7" fmla="*/ 58 h 58"/>
                  <a:gd name="T8" fmla="*/ 24 w 24"/>
                  <a:gd name="T9" fmla="*/ 29 h 58"/>
                  <a:gd name="T10" fmla="*/ 12 w 24"/>
                  <a:gd name="T11" fmla="*/ 0 h 58"/>
                  <a:gd name="T12" fmla="*/ 0 w 24"/>
                  <a:gd name="T13" fmla="*/ 8 h 58"/>
                  <a:gd name="T14" fmla="*/ 0 w 24"/>
                  <a:gd name="T15" fmla="*/ 25 h 58"/>
                  <a:gd name="T16" fmla="*/ 0 w 24"/>
                  <a:gd name="T17" fmla="*/ 25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58"/>
                  <a:gd name="T29" fmla="*/ 24 w 24"/>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58">
                    <a:moveTo>
                      <a:pt x="0" y="25"/>
                    </a:moveTo>
                    <a:lnTo>
                      <a:pt x="2" y="47"/>
                    </a:lnTo>
                    <a:lnTo>
                      <a:pt x="9" y="58"/>
                    </a:lnTo>
                    <a:lnTo>
                      <a:pt x="17" y="58"/>
                    </a:lnTo>
                    <a:lnTo>
                      <a:pt x="24" y="29"/>
                    </a:lnTo>
                    <a:lnTo>
                      <a:pt x="12" y="0"/>
                    </a:lnTo>
                    <a:lnTo>
                      <a:pt x="0" y="8"/>
                    </a:lnTo>
                    <a:lnTo>
                      <a:pt x="0" y="25"/>
                    </a:lnTo>
                    <a:close/>
                  </a:path>
                </a:pathLst>
              </a:custGeom>
              <a:solidFill>
                <a:srgbClr val="FF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97" name="Freeform 927">
                <a:extLst>
                  <a:ext uri="{FF2B5EF4-FFF2-40B4-BE49-F238E27FC236}">
                    <a16:creationId xmlns:a16="http://schemas.microsoft.com/office/drawing/2014/main" id="{B16A9086-0A4B-634E-68B9-AEB07C642EC0}"/>
                  </a:ext>
                </a:extLst>
              </p:cNvPr>
              <p:cNvSpPr>
                <a:spLocks/>
              </p:cNvSpPr>
              <p:nvPr/>
            </p:nvSpPr>
            <p:spPr bwMode="auto">
              <a:xfrm>
                <a:off x="233" y="1288"/>
                <a:ext cx="9" cy="14"/>
              </a:xfrm>
              <a:custGeom>
                <a:avLst/>
                <a:gdLst>
                  <a:gd name="T0" fmla="*/ 12 w 99"/>
                  <a:gd name="T1" fmla="*/ 8 h 151"/>
                  <a:gd name="T2" fmla="*/ 0 w 99"/>
                  <a:gd name="T3" fmla="*/ 42 h 151"/>
                  <a:gd name="T4" fmla="*/ 0 w 99"/>
                  <a:gd name="T5" fmla="*/ 89 h 151"/>
                  <a:gd name="T6" fmla="*/ 3 w 99"/>
                  <a:gd name="T7" fmla="*/ 119 h 151"/>
                  <a:gd name="T8" fmla="*/ 23 w 99"/>
                  <a:gd name="T9" fmla="*/ 151 h 151"/>
                  <a:gd name="T10" fmla="*/ 51 w 99"/>
                  <a:gd name="T11" fmla="*/ 151 h 151"/>
                  <a:gd name="T12" fmla="*/ 71 w 99"/>
                  <a:gd name="T13" fmla="*/ 142 h 151"/>
                  <a:gd name="T14" fmla="*/ 87 w 99"/>
                  <a:gd name="T15" fmla="*/ 116 h 151"/>
                  <a:gd name="T16" fmla="*/ 99 w 99"/>
                  <a:gd name="T17" fmla="*/ 89 h 151"/>
                  <a:gd name="T18" fmla="*/ 39 w 99"/>
                  <a:gd name="T19" fmla="*/ 0 h 151"/>
                  <a:gd name="T20" fmla="*/ 12 w 99"/>
                  <a:gd name="T21" fmla="*/ 8 h 151"/>
                  <a:gd name="T22" fmla="*/ 12 w 99"/>
                  <a:gd name="T23" fmla="*/ 8 h 1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
                  <a:gd name="T37" fmla="*/ 0 h 151"/>
                  <a:gd name="T38" fmla="*/ 99 w 99"/>
                  <a:gd name="T39" fmla="*/ 151 h 1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 h="151">
                    <a:moveTo>
                      <a:pt x="12" y="8"/>
                    </a:moveTo>
                    <a:lnTo>
                      <a:pt x="0" y="42"/>
                    </a:lnTo>
                    <a:lnTo>
                      <a:pt x="0" y="89"/>
                    </a:lnTo>
                    <a:lnTo>
                      <a:pt x="3" y="119"/>
                    </a:lnTo>
                    <a:lnTo>
                      <a:pt x="23" y="151"/>
                    </a:lnTo>
                    <a:lnTo>
                      <a:pt x="51" y="151"/>
                    </a:lnTo>
                    <a:lnTo>
                      <a:pt x="71" y="142"/>
                    </a:lnTo>
                    <a:lnTo>
                      <a:pt x="87" y="116"/>
                    </a:lnTo>
                    <a:lnTo>
                      <a:pt x="99" y="89"/>
                    </a:lnTo>
                    <a:lnTo>
                      <a:pt x="39" y="0"/>
                    </a:lnTo>
                    <a:lnTo>
                      <a:pt x="12" y="8"/>
                    </a:lnTo>
                    <a:close/>
                  </a:path>
                </a:pathLst>
              </a:custGeom>
              <a:solidFill>
                <a:srgbClr val="FF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98" name="Freeform 928">
                <a:extLst>
                  <a:ext uri="{FF2B5EF4-FFF2-40B4-BE49-F238E27FC236}">
                    <a16:creationId xmlns:a16="http://schemas.microsoft.com/office/drawing/2014/main" id="{D47AE5B1-9AEE-4023-64A3-F4D7BCD7A4C4}"/>
                  </a:ext>
                </a:extLst>
              </p:cNvPr>
              <p:cNvSpPr>
                <a:spLocks/>
              </p:cNvSpPr>
              <p:nvPr/>
            </p:nvSpPr>
            <p:spPr bwMode="auto">
              <a:xfrm>
                <a:off x="213" y="1287"/>
                <a:ext cx="8" cy="13"/>
              </a:xfrm>
              <a:custGeom>
                <a:avLst/>
                <a:gdLst>
                  <a:gd name="T0" fmla="*/ 3 w 86"/>
                  <a:gd name="T1" fmla="*/ 31 h 143"/>
                  <a:gd name="T2" fmla="*/ 0 w 86"/>
                  <a:gd name="T3" fmla="*/ 73 h 143"/>
                  <a:gd name="T4" fmla="*/ 8 w 86"/>
                  <a:gd name="T5" fmla="*/ 109 h 143"/>
                  <a:gd name="T6" fmla="*/ 18 w 86"/>
                  <a:gd name="T7" fmla="*/ 137 h 143"/>
                  <a:gd name="T8" fmla="*/ 39 w 86"/>
                  <a:gd name="T9" fmla="*/ 143 h 143"/>
                  <a:gd name="T10" fmla="*/ 62 w 86"/>
                  <a:gd name="T11" fmla="*/ 140 h 143"/>
                  <a:gd name="T12" fmla="*/ 78 w 86"/>
                  <a:gd name="T13" fmla="*/ 128 h 143"/>
                  <a:gd name="T14" fmla="*/ 86 w 86"/>
                  <a:gd name="T15" fmla="*/ 93 h 143"/>
                  <a:gd name="T16" fmla="*/ 27 w 86"/>
                  <a:gd name="T17" fmla="*/ 0 h 143"/>
                  <a:gd name="T18" fmla="*/ 3 w 86"/>
                  <a:gd name="T19" fmla="*/ 31 h 143"/>
                  <a:gd name="T20" fmla="*/ 3 w 86"/>
                  <a:gd name="T21" fmla="*/ 31 h 1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
                  <a:gd name="T34" fmla="*/ 0 h 143"/>
                  <a:gd name="T35" fmla="*/ 86 w 86"/>
                  <a:gd name="T36" fmla="*/ 143 h 1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 h="143">
                    <a:moveTo>
                      <a:pt x="3" y="31"/>
                    </a:moveTo>
                    <a:lnTo>
                      <a:pt x="0" y="73"/>
                    </a:lnTo>
                    <a:lnTo>
                      <a:pt x="8" y="109"/>
                    </a:lnTo>
                    <a:lnTo>
                      <a:pt x="18" y="137"/>
                    </a:lnTo>
                    <a:lnTo>
                      <a:pt x="39" y="143"/>
                    </a:lnTo>
                    <a:lnTo>
                      <a:pt x="62" y="140"/>
                    </a:lnTo>
                    <a:lnTo>
                      <a:pt x="78" y="128"/>
                    </a:lnTo>
                    <a:lnTo>
                      <a:pt x="86" y="93"/>
                    </a:lnTo>
                    <a:lnTo>
                      <a:pt x="27" y="0"/>
                    </a:lnTo>
                    <a:lnTo>
                      <a:pt x="3" y="31"/>
                    </a:lnTo>
                    <a:close/>
                  </a:path>
                </a:pathLst>
              </a:custGeom>
              <a:solidFill>
                <a:srgbClr val="FF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99" name="Freeform 929">
                <a:extLst>
                  <a:ext uri="{FF2B5EF4-FFF2-40B4-BE49-F238E27FC236}">
                    <a16:creationId xmlns:a16="http://schemas.microsoft.com/office/drawing/2014/main" id="{499B98CE-9670-A8AC-C7F9-21B4379606D9}"/>
                  </a:ext>
                </a:extLst>
              </p:cNvPr>
              <p:cNvSpPr>
                <a:spLocks/>
              </p:cNvSpPr>
              <p:nvPr/>
            </p:nvSpPr>
            <p:spPr bwMode="auto">
              <a:xfrm>
                <a:off x="307" y="1283"/>
                <a:ext cx="21" cy="9"/>
              </a:xfrm>
              <a:custGeom>
                <a:avLst/>
                <a:gdLst>
                  <a:gd name="T0" fmla="*/ 0 w 222"/>
                  <a:gd name="T1" fmla="*/ 88 h 101"/>
                  <a:gd name="T2" fmla="*/ 12 w 222"/>
                  <a:gd name="T3" fmla="*/ 101 h 101"/>
                  <a:gd name="T4" fmla="*/ 39 w 222"/>
                  <a:gd name="T5" fmla="*/ 58 h 101"/>
                  <a:gd name="T6" fmla="*/ 70 w 222"/>
                  <a:gd name="T7" fmla="*/ 31 h 101"/>
                  <a:gd name="T8" fmla="*/ 101 w 222"/>
                  <a:gd name="T9" fmla="*/ 28 h 101"/>
                  <a:gd name="T10" fmla="*/ 137 w 222"/>
                  <a:gd name="T11" fmla="*/ 31 h 101"/>
                  <a:gd name="T12" fmla="*/ 175 w 222"/>
                  <a:gd name="T13" fmla="*/ 50 h 101"/>
                  <a:gd name="T14" fmla="*/ 209 w 222"/>
                  <a:gd name="T15" fmla="*/ 88 h 101"/>
                  <a:gd name="T16" fmla="*/ 222 w 222"/>
                  <a:gd name="T17" fmla="*/ 70 h 101"/>
                  <a:gd name="T18" fmla="*/ 192 w 222"/>
                  <a:gd name="T19" fmla="*/ 34 h 101"/>
                  <a:gd name="T20" fmla="*/ 152 w 222"/>
                  <a:gd name="T21" fmla="*/ 12 h 101"/>
                  <a:gd name="T22" fmla="*/ 117 w 222"/>
                  <a:gd name="T23" fmla="*/ 0 h 101"/>
                  <a:gd name="T24" fmla="*/ 67 w 222"/>
                  <a:gd name="T25" fmla="*/ 12 h 101"/>
                  <a:gd name="T26" fmla="*/ 23 w 222"/>
                  <a:gd name="T27" fmla="*/ 46 h 101"/>
                  <a:gd name="T28" fmla="*/ 0 w 222"/>
                  <a:gd name="T29" fmla="*/ 88 h 101"/>
                  <a:gd name="T30" fmla="*/ 0 w 222"/>
                  <a:gd name="T31" fmla="*/ 88 h 1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2"/>
                  <a:gd name="T49" fmla="*/ 0 h 101"/>
                  <a:gd name="T50" fmla="*/ 222 w 222"/>
                  <a:gd name="T51" fmla="*/ 101 h 10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2" h="101">
                    <a:moveTo>
                      <a:pt x="0" y="88"/>
                    </a:moveTo>
                    <a:lnTo>
                      <a:pt x="12" y="101"/>
                    </a:lnTo>
                    <a:lnTo>
                      <a:pt x="39" y="58"/>
                    </a:lnTo>
                    <a:lnTo>
                      <a:pt x="70" y="31"/>
                    </a:lnTo>
                    <a:lnTo>
                      <a:pt x="101" y="28"/>
                    </a:lnTo>
                    <a:lnTo>
                      <a:pt x="137" y="31"/>
                    </a:lnTo>
                    <a:lnTo>
                      <a:pt x="175" y="50"/>
                    </a:lnTo>
                    <a:lnTo>
                      <a:pt x="209" y="88"/>
                    </a:lnTo>
                    <a:lnTo>
                      <a:pt x="222" y="70"/>
                    </a:lnTo>
                    <a:lnTo>
                      <a:pt x="192" y="34"/>
                    </a:lnTo>
                    <a:lnTo>
                      <a:pt x="152" y="12"/>
                    </a:lnTo>
                    <a:lnTo>
                      <a:pt x="117" y="0"/>
                    </a:lnTo>
                    <a:lnTo>
                      <a:pt x="67" y="12"/>
                    </a:lnTo>
                    <a:lnTo>
                      <a:pt x="23" y="46"/>
                    </a:lnTo>
                    <a:lnTo>
                      <a:pt x="0" y="88"/>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00" name="Freeform 930">
                <a:extLst>
                  <a:ext uri="{FF2B5EF4-FFF2-40B4-BE49-F238E27FC236}">
                    <a16:creationId xmlns:a16="http://schemas.microsoft.com/office/drawing/2014/main" id="{EC7C7067-2FE4-7691-603B-151F1B150AB0}"/>
                  </a:ext>
                </a:extLst>
              </p:cNvPr>
              <p:cNvSpPr>
                <a:spLocks/>
              </p:cNvSpPr>
              <p:nvPr/>
            </p:nvSpPr>
            <p:spPr bwMode="auto">
              <a:xfrm>
                <a:off x="314" y="1312"/>
                <a:ext cx="11" cy="4"/>
              </a:xfrm>
              <a:custGeom>
                <a:avLst/>
                <a:gdLst>
                  <a:gd name="T0" fmla="*/ 110 w 117"/>
                  <a:gd name="T1" fmla="*/ 0 h 47"/>
                  <a:gd name="T2" fmla="*/ 78 w 117"/>
                  <a:gd name="T3" fmla="*/ 21 h 47"/>
                  <a:gd name="T4" fmla="*/ 36 w 117"/>
                  <a:gd name="T5" fmla="*/ 35 h 47"/>
                  <a:gd name="T6" fmla="*/ 0 w 117"/>
                  <a:gd name="T7" fmla="*/ 31 h 47"/>
                  <a:gd name="T8" fmla="*/ 39 w 117"/>
                  <a:gd name="T9" fmla="*/ 47 h 47"/>
                  <a:gd name="T10" fmla="*/ 74 w 117"/>
                  <a:gd name="T11" fmla="*/ 35 h 47"/>
                  <a:gd name="T12" fmla="*/ 117 w 117"/>
                  <a:gd name="T13" fmla="*/ 13 h 47"/>
                  <a:gd name="T14" fmla="*/ 110 w 117"/>
                  <a:gd name="T15" fmla="*/ 0 h 47"/>
                  <a:gd name="T16" fmla="*/ 110 w 117"/>
                  <a:gd name="T17" fmla="*/ 0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7"/>
                  <a:gd name="T28" fmla="*/ 0 h 47"/>
                  <a:gd name="T29" fmla="*/ 117 w 117"/>
                  <a:gd name="T30" fmla="*/ 47 h 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7" h="47">
                    <a:moveTo>
                      <a:pt x="110" y="0"/>
                    </a:moveTo>
                    <a:lnTo>
                      <a:pt x="78" y="21"/>
                    </a:lnTo>
                    <a:lnTo>
                      <a:pt x="36" y="35"/>
                    </a:lnTo>
                    <a:lnTo>
                      <a:pt x="0" y="31"/>
                    </a:lnTo>
                    <a:lnTo>
                      <a:pt x="39" y="47"/>
                    </a:lnTo>
                    <a:lnTo>
                      <a:pt x="74" y="35"/>
                    </a:lnTo>
                    <a:lnTo>
                      <a:pt x="117" y="13"/>
                    </a:lnTo>
                    <a:lnTo>
                      <a:pt x="110" y="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01" name="Freeform 931">
                <a:extLst>
                  <a:ext uri="{FF2B5EF4-FFF2-40B4-BE49-F238E27FC236}">
                    <a16:creationId xmlns:a16="http://schemas.microsoft.com/office/drawing/2014/main" id="{A22488F6-4B32-F040-7C1E-6CA2FE79ED37}"/>
                  </a:ext>
                </a:extLst>
              </p:cNvPr>
              <p:cNvSpPr>
                <a:spLocks/>
              </p:cNvSpPr>
              <p:nvPr/>
            </p:nvSpPr>
            <p:spPr bwMode="auto">
              <a:xfrm>
                <a:off x="271" y="1285"/>
                <a:ext cx="32" cy="15"/>
              </a:xfrm>
              <a:custGeom>
                <a:avLst/>
                <a:gdLst>
                  <a:gd name="T0" fmla="*/ 36 w 347"/>
                  <a:gd name="T1" fmla="*/ 0 h 159"/>
                  <a:gd name="T2" fmla="*/ 9 w 347"/>
                  <a:gd name="T3" fmla="*/ 27 h 159"/>
                  <a:gd name="T4" fmla="*/ 0 w 347"/>
                  <a:gd name="T5" fmla="*/ 66 h 159"/>
                  <a:gd name="T6" fmla="*/ 9 w 347"/>
                  <a:gd name="T7" fmla="*/ 104 h 159"/>
                  <a:gd name="T8" fmla="*/ 32 w 347"/>
                  <a:gd name="T9" fmla="*/ 139 h 159"/>
                  <a:gd name="T10" fmla="*/ 347 w 347"/>
                  <a:gd name="T11" fmla="*/ 159 h 159"/>
                  <a:gd name="T12" fmla="*/ 339 w 347"/>
                  <a:gd name="T13" fmla="*/ 23 h 159"/>
                  <a:gd name="T14" fmla="*/ 310 w 347"/>
                  <a:gd name="T15" fmla="*/ 12 h 159"/>
                  <a:gd name="T16" fmla="*/ 300 w 347"/>
                  <a:gd name="T17" fmla="*/ 0 h 159"/>
                  <a:gd name="T18" fmla="*/ 36 w 347"/>
                  <a:gd name="T19" fmla="*/ 0 h 159"/>
                  <a:gd name="T20" fmla="*/ 36 w 347"/>
                  <a:gd name="T21" fmla="*/ 0 h 1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7"/>
                  <a:gd name="T34" fmla="*/ 0 h 159"/>
                  <a:gd name="T35" fmla="*/ 347 w 347"/>
                  <a:gd name="T36" fmla="*/ 159 h 1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7" h="159">
                    <a:moveTo>
                      <a:pt x="36" y="0"/>
                    </a:moveTo>
                    <a:lnTo>
                      <a:pt x="9" y="27"/>
                    </a:lnTo>
                    <a:lnTo>
                      <a:pt x="0" y="66"/>
                    </a:lnTo>
                    <a:lnTo>
                      <a:pt x="9" y="104"/>
                    </a:lnTo>
                    <a:lnTo>
                      <a:pt x="32" y="139"/>
                    </a:lnTo>
                    <a:lnTo>
                      <a:pt x="347" y="159"/>
                    </a:lnTo>
                    <a:lnTo>
                      <a:pt x="339" y="23"/>
                    </a:lnTo>
                    <a:lnTo>
                      <a:pt x="310" y="12"/>
                    </a:lnTo>
                    <a:lnTo>
                      <a:pt x="300" y="0"/>
                    </a:lnTo>
                    <a:lnTo>
                      <a:pt x="36" y="0"/>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02" name="Freeform 932">
                <a:extLst>
                  <a:ext uri="{FF2B5EF4-FFF2-40B4-BE49-F238E27FC236}">
                    <a16:creationId xmlns:a16="http://schemas.microsoft.com/office/drawing/2014/main" id="{78787881-FE57-9595-EF70-28B6C7687FB1}"/>
                  </a:ext>
                </a:extLst>
              </p:cNvPr>
              <p:cNvSpPr>
                <a:spLocks/>
              </p:cNvSpPr>
              <p:nvPr/>
            </p:nvSpPr>
            <p:spPr bwMode="auto">
              <a:xfrm>
                <a:off x="273" y="1290"/>
                <a:ext cx="26" cy="4"/>
              </a:xfrm>
              <a:custGeom>
                <a:avLst/>
                <a:gdLst>
                  <a:gd name="T0" fmla="*/ 273 w 286"/>
                  <a:gd name="T1" fmla="*/ 8 h 40"/>
                  <a:gd name="T2" fmla="*/ 259 w 286"/>
                  <a:gd name="T3" fmla="*/ 21 h 40"/>
                  <a:gd name="T4" fmla="*/ 249 w 286"/>
                  <a:gd name="T5" fmla="*/ 8 h 40"/>
                  <a:gd name="T6" fmla="*/ 237 w 286"/>
                  <a:gd name="T7" fmla="*/ 21 h 40"/>
                  <a:gd name="T8" fmla="*/ 227 w 286"/>
                  <a:gd name="T9" fmla="*/ 7 h 40"/>
                  <a:gd name="T10" fmla="*/ 213 w 286"/>
                  <a:gd name="T11" fmla="*/ 20 h 40"/>
                  <a:gd name="T12" fmla="*/ 202 w 286"/>
                  <a:gd name="T13" fmla="*/ 7 h 40"/>
                  <a:gd name="T14" fmla="*/ 188 w 286"/>
                  <a:gd name="T15" fmla="*/ 20 h 40"/>
                  <a:gd name="T16" fmla="*/ 179 w 286"/>
                  <a:gd name="T17" fmla="*/ 6 h 40"/>
                  <a:gd name="T18" fmla="*/ 167 w 286"/>
                  <a:gd name="T19" fmla="*/ 19 h 40"/>
                  <a:gd name="T20" fmla="*/ 154 w 286"/>
                  <a:gd name="T21" fmla="*/ 6 h 40"/>
                  <a:gd name="T22" fmla="*/ 141 w 286"/>
                  <a:gd name="T23" fmla="*/ 17 h 40"/>
                  <a:gd name="T24" fmla="*/ 131 w 286"/>
                  <a:gd name="T25" fmla="*/ 5 h 40"/>
                  <a:gd name="T26" fmla="*/ 117 w 286"/>
                  <a:gd name="T27" fmla="*/ 17 h 40"/>
                  <a:gd name="T28" fmla="*/ 106 w 286"/>
                  <a:gd name="T29" fmla="*/ 5 h 40"/>
                  <a:gd name="T30" fmla="*/ 95 w 286"/>
                  <a:gd name="T31" fmla="*/ 16 h 40"/>
                  <a:gd name="T32" fmla="*/ 83 w 286"/>
                  <a:gd name="T33" fmla="*/ 4 h 40"/>
                  <a:gd name="T34" fmla="*/ 71 w 286"/>
                  <a:gd name="T35" fmla="*/ 16 h 40"/>
                  <a:gd name="T36" fmla="*/ 60 w 286"/>
                  <a:gd name="T37" fmla="*/ 1 h 40"/>
                  <a:gd name="T38" fmla="*/ 48 w 286"/>
                  <a:gd name="T39" fmla="*/ 14 h 40"/>
                  <a:gd name="T40" fmla="*/ 36 w 286"/>
                  <a:gd name="T41" fmla="*/ 1 h 40"/>
                  <a:gd name="T42" fmla="*/ 24 w 286"/>
                  <a:gd name="T43" fmla="*/ 13 h 40"/>
                  <a:gd name="T44" fmla="*/ 13 w 286"/>
                  <a:gd name="T45" fmla="*/ 0 h 40"/>
                  <a:gd name="T46" fmla="*/ 0 w 286"/>
                  <a:gd name="T47" fmla="*/ 16 h 40"/>
                  <a:gd name="T48" fmla="*/ 11 w 286"/>
                  <a:gd name="T49" fmla="*/ 30 h 40"/>
                  <a:gd name="T50" fmla="*/ 24 w 286"/>
                  <a:gd name="T51" fmla="*/ 20 h 40"/>
                  <a:gd name="T52" fmla="*/ 35 w 286"/>
                  <a:gd name="T53" fmla="*/ 32 h 40"/>
                  <a:gd name="T54" fmla="*/ 48 w 286"/>
                  <a:gd name="T55" fmla="*/ 20 h 40"/>
                  <a:gd name="T56" fmla="*/ 58 w 286"/>
                  <a:gd name="T57" fmla="*/ 33 h 40"/>
                  <a:gd name="T58" fmla="*/ 71 w 286"/>
                  <a:gd name="T59" fmla="*/ 21 h 40"/>
                  <a:gd name="T60" fmla="*/ 81 w 286"/>
                  <a:gd name="T61" fmla="*/ 33 h 40"/>
                  <a:gd name="T62" fmla="*/ 95 w 286"/>
                  <a:gd name="T63" fmla="*/ 21 h 40"/>
                  <a:gd name="T64" fmla="*/ 105 w 286"/>
                  <a:gd name="T65" fmla="*/ 34 h 40"/>
                  <a:gd name="T66" fmla="*/ 117 w 286"/>
                  <a:gd name="T67" fmla="*/ 22 h 40"/>
                  <a:gd name="T68" fmla="*/ 131 w 286"/>
                  <a:gd name="T69" fmla="*/ 34 h 40"/>
                  <a:gd name="T70" fmla="*/ 141 w 286"/>
                  <a:gd name="T71" fmla="*/ 23 h 40"/>
                  <a:gd name="T72" fmla="*/ 153 w 286"/>
                  <a:gd name="T73" fmla="*/ 35 h 40"/>
                  <a:gd name="T74" fmla="*/ 167 w 286"/>
                  <a:gd name="T75" fmla="*/ 24 h 40"/>
                  <a:gd name="T76" fmla="*/ 178 w 286"/>
                  <a:gd name="T77" fmla="*/ 35 h 40"/>
                  <a:gd name="T78" fmla="*/ 188 w 286"/>
                  <a:gd name="T79" fmla="*/ 25 h 40"/>
                  <a:gd name="T80" fmla="*/ 200 w 286"/>
                  <a:gd name="T81" fmla="*/ 37 h 40"/>
                  <a:gd name="T82" fmla="*/ 213 w 286"/>
                  <a:gd name="T83" fmla="*/ 27 h 40"/>
                  <a:gd name="T84" fmla="*/ 225 w 286"/>
                  <a:gd name="T85" fmla="*/ 38 h 40"/>
                  <a:gd name="T86" fmla="*/ 237 w 286"/>
                  <a:gd name="T87" fmla="*/ 27 h 40"/>
                  <a:gd name="T88" fmla="*/ 248 w 286"/>
                  <a:gd name="T89" fmla="*/ 38 h 40"/>
                  <a:gd name="T90" fmla="*/ 259 w 286"/>
                  <a:gd name="T91" fmla="*/ 28 h 40"/>
                  <a:gd name="T92" fmla="*/ 272 w 286"/>
                  <a:gd name="T93" fmla="*/ 40 h 40"/>
                  <a:gd name="T94" fmla="*/ 286 w 286"/>
                  <a:gd name="T95" fmla="*/ 25 h 40"/>
                  <a:gd name="T96" fmla="*/ 273 w 286"/>
                  <a:gd name="T97" fmla="*/ 8 h 40"/>
                  <a:gd name="T98" fmla="*/ 273 w 286"/>
                  <a:gd name="T99" fmla="*/ 8 h 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86"/>
                  <a:gd name="T151" fmla="*/ 0 h 40"/>
                  <a:gd name="T152" fmla="*/ 286 w 286"/>
                  <a:gd name="T153" fmla="*/ 40 h 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86" h="40">
                    <a:moveTo>
                      <a:pt x="273" y="8"/>
                    </a:moveTo>
                    <a:lnTo>
                      <a:pt x="259" y="21"/>
                    </a:lnTo>
                    <a:lnTo>
                      <a:pt x="249" y="8"/>
                    </a:lnTo>
                    <a:lnTo>
                      <a:pt x="237" y="21"/>
                    </a:lnTo>
                    <a:lnTo>
                      <a:pt x="227" y="7"/>
                    </a:lnTo>
                    <a:lnTo>
                      <a:pt x="213" y="20"/>
                    </a:lnTo>
                    <a:lnTo>
                      <a:pt x="202" y="7"/>
                    </a:lnTo>
                    <a:lnTo>
                      <a:pt x="188" y="20"/>
                    </a:lnTo>
                    <a:lnTo>
                      <a:pt x="179" y="6"/>
                    </a:lnTo>
                    <a:lnTo>
                      <a:pt x="167" y="19"/>
                    </a:lnTo>
                    <a:lnTo>
                      <a:pt x="154" y="6"/>
                    </a:lnTo>
                    <a:lnTo>
                      <a:pt x="141" y="17"/>
                    </a:lnTo>
                    <a:lnTo>
                      <a:pt x="131" y="5"/>
                    </a:lnTo>
                    <a:lnTo>
                      <a:pt x="117" y="17"/>
                    </a:lnTo>
                    <a:lnTo>
                      <a:pt x="106" y="5"/>
                    </a:lnTo>
                    <a:lnTo>
                      <a:pt x="95" y="16"/>
                    </a:lnTo>
                    <a:lnTo>
                      <a:pt x="83" y="4"/>
                    </a:lnTo>
                    <a:lnTo>
                      <a:pt x="71" y="16"/>
                    </a:lnTo>
                    <a:lnTo>
                      <a:pt x="60" y="1"/>
                    </a:lnTo>
                    <a:lnTo>
                      <a:pt x="48" y="14"/>
                    </a:lnTo>
                    <a:lnTo>
                      <a:pt x="36" y="1"/>
                    </a:lnTo>
                    <a:lnTo>
                      <a:pt x="24" y="13"/>
                    </a:lnTo>
                    <a:lnTo>
                      <a:pt x="13" y="0"/>
                    </a:lnTo>
                    <a:lnTo>
                      <a:pt x="0" y="16"/>
                    </a:lnTo>
                    <a:lnTo>
                      <a:pt x="11" y="30"/>
                    </a:lnTo>
                    <a:lnTo>
                      <a:pt x="24" y="20"/>
                    </a:lnTo>
                    <a:lnTo>
                      <a:pt x="35" y="32"/>
                    </a:lnTo>
                    <a:lnTo>
                      <a:pt x="48" y="20"/>
                    </a:lnTo>
                    <a:lnTo>
                      <a:pt x="58" y="33"/>
                    </a:lnTo>
                    <a:lnTo>
                      <a:pt x="71" y="21"/>
                    </a:lnTo>
                    <a:lnTo>
                      <a:pt x="81" y="33"/>
                    </a:lnTo>
                    <a:lnTo>
                      <a:pt x="95" y="21"/>
                    </a:lnTo>
                    <a:lnTo>
                      <a:pt x="105" y="34"/>
                    </a:lnTo>
                    <a:lnTo>
                      <a:pt x="117" y="22"/>
                    </a:lnTo>
                    <a:lnTo>
                      <a:pt x="131" y="34"/>
                    </a:lnTo>
                    <a:lnTo>
                      <a:pt x="141" y="23"/>
                    </a:lnTo>
                    <a:lnTo>
                      <a:pt x="153" y="35"/>
                    </a:lnTo>
                    <a:lnTo>
                      <a:pt x="167" y="24"/>
                    </a:lnTo>
                    <a:lnTo>
                      <a:pt x="178" y="35"/>
                    </a:lnTo>
                    <a:lnTo>
                      <a:pt x="188" y="25"/>
                    </a:lnTo>
                    <a:lnTo>
                      <a:pt x="200" y="37"/>
                    </a:lnTo>
                    <a:lnTo>
                      <a:pt x="213" y="27"/>
                    </a:lnTo>
                    <a:lnTo>
                      <a:pt x="225" y="38"/>
                    </a:lnTo>
                    <a:lnTo>
                      <a:pt x="237" y="27"/>
                    </a:lnTo>
                    <a:lnTo>
                      <a:pt x="248" y="38"/>
                    </a:lnTo>
                    <a:lnTo>
                      <a:pt x="259" y="28"/>
                    </a:lnTo>
                    <a:lnTo>
                      <a:pt x="272" y="40"/>
                    </a:lnTo>
                    <a:lnTo>
                      <a:pt x="286" y="25"/>
                    </a:lnTo>
                    <a:lnTo>
                      <a:pt x="273" y="8"/>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03" name="Freeform 933">
                <a:extLst>
                  <a:ext uri="{FF2B5EF4-FFF2-40B4-BE49-F238E27FC236}">
                    <a16:creationId xmlns:a16="http://schemas.microsoft.com/office/drawing/2014/main" id="{E9A7C51C-E4E2-E9BD-2A04-2DBF14B7A320}"/>
                  </a:ext>
                </a:extLst>
              </p:cNvPr>
              <p:cNvSpPr>
                <a:spLocks/>
              </p:cNvSpPr>
              <p:nvPr/>
            </p:nvSpPr>
            <p:spPr bwMode="auto">
              <a:xfrm>
                <a:off x="301" y="1276"/>
                <a:ext cx="39" cy="23"/>
              </a:xfrm>
              <a:custGeom>
                <a:avLst/>
                <a:gdLst>
                  <a:gd name="T0" fmla="*/ 30 w 431"/>
                  <a:gd name="T1" fmla="*/ 247 h 259"/>
                  <a:gd name="T2" fmla="*/ 30 w 431"/>
                  <a:gd name="T3" fmla="*/ 213 h 259"/>
                  <a:gd name="T4" fmla="*/ 29 w 431"/>
                  <a:gd name="T5" fmla="*/ 195 h 259"/>
                  <a:gd name="T6" fmla="*/ 25 w 431"/>
                  <a:gd name="T7" fmla="*/ 174 h 259"/>
                  <a:gd name="T8" fmla="*/ 17 w 431"/>
                  <a:gd name="T9" fmla="*/ 152 h 259"/>
                  <a:gd name="T10" fmla="*/ 0 w 431"/>
                  <a:gd name="T11" fmla="*/ 125 h 259"/>
                  <a:gd name="T12" fmla="*/ 102 w 431"/>
                  <a:gd name="T13" fmla="*/ 0 h 259"/>
                  <a:gd name="T14" fmla="*/ 230 w 431"/>
                  <a:gd name="T15" fmla="*/ 0 h 259"/>
                  <a:gd name="T16" fmla="*/ 312 w 431"/>
                  <a:gd name="T17" fmla="*/ 105 h 259"/>
                  <a:gd name="T18" fmla="*/ 344 w 431"/>
                  <a:gd name="T19" fmla="*/ 105 h 259"/>
                  <a:gd name="T20" fmla="*/ 349 w 431"/>
                  <a:gd name="T21" fmla="*/ 123 h 259"/>
                  <a:gd name="T22" fmla="*/ 431 w 431"/>
                  <a:gd name="T23" fmla="*/ 123 h 259"/>
                  <a:gd name="T24" fmla="*/ 350 w 431"/>
                  <a:gd name="T25" fmla="*/ 130 h 259"/>
                  <a:gd name="T26" fmla="*/ 337 w 431"/>
                  <a:gd name="T27" fmla="*/ 259 h 259"/>
                  <a:gd name="T28" fmla="*/ 335 w 431"/>
                  <a:gd name="T29" fmla="*/ 238 h 259"/>
                  <a:gd name="T30" fmla="*/ 332 w 431"/>
                  <a:gd name="T31" fmla="*/ 215 h 259"/>
                  <a:gd name="T32" fmla="*/ 326 w 431"/>
                  <a:gd name="T33" fmla="*/ 195 h 259"/>
                  <a:gd name="T34" fmla="*/ 316 w 431"/>
                  <a:gd name="T35" fmla="*/ 168 h 259"/>
                  <a:gd name="T36" fmla="*/ 298 w 431"/>
                  <a:gd name="T37" fmla="*/ 140 h 259"/>
                  <a:gd name="T38" fmla="*/ 284 w 431"/>
                  <a:gd name="T39" fmla="*/ 121 h 259"/>
                  <a:gd name="T40" fmla="*/ 261 w 431"/>
                  <a:gd name="T41" fmla="*/ 101 h 259"/>
                  <a:gd name="T42" fmla="*/ 240 w 431"/>
                  <a:gd name="T43" fmla="*/ 86 h 259"/>
                  <a:gd name="T44" fmla="*/ 210 w 431"/>
                  <a:gd name="T45" fmla="*/ 76 h 259"/>
                  <a:gd name="T46" fmla="*/ 188 w 431"/>
                  <a:gd name="T47" fmla="*/ 73 h 259"/>
                  <a:gd name="T48" fmla="*/ 176 w 431"/>
                  <a:gd name="T49" fmla="*/ 73 h 259"/>
                  <a:gd name="T50" fmla="*/ 148 w 431"/>
                  <a:gd name="T51" fmla="*/ 78 h 259"/>
                  <a:gd name="T52" fmla="*/ 123 w 431"/>
                  <a:gd name="T53" fmla="*/ 89 h 259"/>
                  <a:gd name="T54" fmla="*/ 97 w 431"/>
                  <a:gd name="T55" fmla="*/ 107 h 259"/>
                  <a:gd name="T56" fmla="*/ 79 w 431"/>
                  <a:gd name="T57" fmla="*/ 127 h 259"/>
                  <a:gd name="T58" fmla="*/ 61 w 431"/>
                  <a:gd name="T59" fmla="*/ 152 h 259"/>
                  <a:gd name="T60" fmla="*/ 44 w 431"/>
                  <a:gd name="T61" fmla="*/ 186 h 259"/>
                  <a:gd name="T62" fmla="*/ 35 w 431"/>
                  <a:gd name="T63" fmla="*/ 214 h 259"/>
                  <a:gd name="T64" fmla="*/ 30 w 431"/>
                  <a:gd name="T65" fmla="*/ 247 h 259"/>
                  <a:gd name="T66" fmla="*/ 30 w 431"/>
                  <a:gd name="T67" fmla="*/ 247 h 2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31"/>
                  <a:gd name="T103" fmla="*/ 0 h 259"/>
                  <a:gd name="T104" fmla="*/ 431 w 431"/>
                  <a:gd name="T105" fmla="*/ 259 h 25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31" h="259">
                    <a:moveTo>
                      <a:pt x="30" y="247"/>
                    </a:moveTo>
                    <a:lnTo>
                      <a:pt x="30" y="213"/>
                    </a:lnTo>
                    <a:lnTo>
                      <a:pt x="29" y="195"/>
                    </a:lnTo>
                    <a:lnTo>
                      <a:pt x="25" y="174"/>
                    </a:lnTo>
                    <a:lnTo>
                      <a:pt x="17" y="152"/>
                    </a:lnTo>
                    <a:lnTo>
                      <a:pt x="0" y="125"/>
                    </a:lnTo>
                    <a:lnTo>
                      <a:pt x="102" y="0"/>
                    </a:lnTo>
                    <a:lnTo>
                      <a:pt x="230" y="0"/>
                    </a:lnTo>
                    <a:lnTo>
                      <a:pt x="312" y="105"/>
                    </a:lnTo>
                    <a:lnTo>
                      <a:pt x="344" y="105"/>
                    </a:lnTo>
                    <a:lnTo>
                      <a:pt x="349" y="123"/>
                    </a:lnTo>
                    <a:lnTo>
                      <a:pt x="431" y="123"/>
                    </a:lnTo>
                    <a:lnTo>
                      <a:pt x="350" y="130"/>
                    </a:lnTo>
                    <a:lnTo>
                      <a:pt x="337" y="259"/>
                    </a:lnTo>
                    <a:lnTo>
                      <a:pt x="335" y="238"/>
                    </a:lnTo>
                    <a:lnTo>
                      <a:pt x="332" y="215"/>
                    </a:lnTo>
                    <a:lnTo>
                      <a:pt x="326" y="195"/>
                    </a:lnTo>
                    <a:lnTo>
                      <a:pt x="316" y="168"/>
                    </a:lnTo>
                    <a:lnTo>
                      <a:pt x="298" y="140"/>
                    </a:lnTo>
                    <a:lnTo>
                      <a:pt x="284" y="121"/>
                    </a:lnTo>
                    <a:lnTo>
                      <a:pt x="261" y="101"/>
                    </a:lnTo>
                    <a:lnTo>
                      <a:pt x="240" y="86"/>
                    </a:lnTo>
                    <a:lnTo>
                      <a:pt x="210" y="76"/>
                    </a:lnTo>
                    <a:lnTo>
                      <a:pt x="188" y="73"/>
                    </a:lnTo>
                    <a:lnTo>
                      <a:pt x="176" y="73"/>
                    </a:lnTo>
                    <a:lnTo>
                      <a:pt x="148" y="78"/>
                    </a:lnTo>
                    <a:lnTo>
                      <a:pt x="123" y="89"/>
                    </a:lnTo>
                    <a:lnTo>
                      <a:pt x="97" y="107"/>
                    </a:lnTo>
                    <a:lnTo>
                      <a:pt x="79" y="127"/>
                    </a:lnTo>
                    <a:lnTo>
                      <a:pt x="61" y="152"/>
                    </a:lnTo>
                    <a:lnTo>
                      <a:pt x="44" y="186"/>
                    </a:lnTo>
                    <a:lnTo>
                      <a:pt x="35" y="214"/>
                    </a:lnTo>
                    <a:lnTo>
                      <a:pt x="30" y="2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04" name="Freeform 934">
                <a:extLst>
                  <a:ext uri="{FF2B5EF4-FFF2-40B4-BE49-F238E27FC236}">
                    <a16:creationId xmlns:a16="http://schemas.microsoft.com/office/drawing/2014/main" id="{514B1AF8-E8DC-A1E1-CC19-E2AAE65BC52F}"/>
                  </a:ext>
                </a:extLst>
              </p:cNvPr>
              <p:cNvSpPr>
                <a:spLocks/>
              </p:cNvSpPr>
              <p:nvPr/>
            </p:nvSpPr>
            <p:spPr bwMode="auto">
              <a:xfrm>
                <a:off x="319" y="1296"/>
                <a:ext cx="62" cy="21"/>
              </a:xfrm>
              <a:custGeom>
                <a:avLst/>
                <a:gdLst>
                  <a:gd name="T0" fmla="*/ 679 w 679"/>
                  <a:gd name="T1" fmla="*/ 0 h 228"/>
                  <a:gd name="T2" fmla="*/ 596 w 679"/>
                  <a:gd name="T3" fmla="*/ 26 h 228"/>
                  <a:gd name="T4" fmla="*/ 310 w 679"/>
                  <a:gd name="T5" fmla="*/ 31 h 228"/>
                  <a:gd name="T6" fmla="*/ 174 w 679"/>
                  <a:gd name="T7" fmla="*/ 17 h 228"/>
                  <a:gd name="T8" fmla="*/ 143 w 679"/>
                  <a:gd name="T9" fmla="*/ 42 h 228"/>
                  <a:gd name="T10" fmla="*/ 142 w 679"/>
                  <a:gd name="T11" fmla="*/ 57 h 228"/>
                  <a:gd name="T12" fmla="*/ 139 w 679"/>
                  <a:gd name="T13" fmla="*/ 82 h 228"/>
                  <a:gd name="T14" fmla="*/ 134 w 679"/>
                  <a:gd name="T15" fmla="*/ 105 h 228"/>
                  <a:gd name="T16" fmla="*/ 124 w 679"/>
                  <a:gd name="T17" fmla="*/ 126 h 228"/>
                  <a:gd name="T18" fmla="*/ 114 w 679"/>
                  <a:gd name="T19" fmla="*/ 149 h 228"/>
                  <a:gd name="T20" fmla="*/ 106 w 679"/>
                  <a:gd name="T21" fmla="*/ 161 h 228"/>
                  <a:gd name="T22" fmla="*/ 91 w 679"/>
                  <a:gd name="T23" fmla="*/ 180 h 228"/>
                  <a:gd name="T24" fmla="*/ 78 w 679"/>
                  <a:gd name="T25" fmla="*/ 195 h 228"/>
                  <a:gd name="T26" fmla="*/ 57 w 679"/>
                  <a:gd name="T27" fmla="*/ 210 h 228"/>
                  <a:gd name="T28" fmla="*/ 35 w 679"/>
                  <a:gd name="T29" fmla="*/ 222 h 228"/>
                  <a:gd name="T30" fmla="*/ 0 w 679"/>
                  <a:gd name="T31" fmla="*/ 228 h 228"/>
                  <a:gd name="T32" fmla="*/ 99 w 679"/>
                  <a:gd name="T33" fmla="*/ 220 h 228"/>
                  <a:gd name="T34" fmla="*/ 122 w 679"/>
                  <a:gd name="T35" fmla="*/ 204 h 228"/>
                  <a:gd name="T36" fmla="*/ 143 w 679"/>
                  <a:gd name="T37" fmla="*/ 178 h 228"/>
                  <a:gd name="T38" fmla="*/ 161 w 679"/>
                  <a:gd name="T39" fmla="*/ 153 h 228"/>
                  <a:gd name="T40" fmla="*/ 176 w 679"/>
                  <a:gd name="T41" fmla="*/ 123 h 228"/>
                  <a:gd name="T42" fmla="*/ 187 w 679"/>
                  <a:gd name="T43" fmla="*/ 88 h 228"/>
                  <a:gd name="T44" fmla="*/ 194 w 679"/>
                  <a:gd name="T45" fmla="*/ 43 h 228"/>
                  <a:gd name="T46" fmla="*/ 321 w 679"/>
                  <a:gd name="T47" fmla="*/ 47 h 228"/>
                  <a:gd name="T48" fmla="*/ 600 w 679"/>
                  <a:gd name="T49" fmla="*/ 38 h 228"/>
                  <a:gd name="T50" fmla="*/ 665 w 679"/>
                  <a:gd name="T51" fmla="*/ 27 h 228"/>
                  <a:gd name="T52" fmla="*/ 679 w 679"/>
                  <a:gd name="T53" fmla="*/ 0 h 228"/>
                  <a:gd name="T54" fmla="*/ 679 w 679"/>
                  <a:gd name="T55" fmla="*/ 0 h 2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79"/>
                  <a:gd name="T85" fmla="*/ 0 h 228"/>
                  <a:gd name="T86" fmla="*/ 679 w 679"/>
                  <a:gd name="T87" fmla="*/ 228 h 22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79" h="228">
                    <a:moveTo>
                      <a:pt x="679" y="0"/>
                    </a:moveTo>
                    <a:lnTo>
                      <a:pt x="596" y="26"/>
                    </a:lnTo>
                    <a:lnTo>
                      <a:pt x="310" y="31"/>
                    </a:lnTo>
                    <a:lnTo>
                      <a:pt x="174" y="17"/>
                    </a:lnTo>
                    <a:lnTo>
                      <a:pt x="143" y="42"/>
                    </a:lnTo>
                    <a:lnTo>
                      <a:pt x="142" y="57"/>
                    </a:lnTo>
                    <a:lnTo>
                      <a:pt x="139" y="82"/>
                    </a:lnTo>
                    <a:lnTo>
                      <a:pt x="134" y="105"/>
                    </a:lnTo>
                    <a:lnTo>
                      <a:pt x="124" y="126"/>
                    </a:lnTo>
                    <a:lnTo>
                      <a:pt x="114" y="149"/>
                    </a:lnTo>
                    <a:lnTo>
                      <a:pt x="106" y="161"/>
                    </a:lnTo>
                    <a:lnTo>
                      <a:pt x="91" y="180"/>
                    </a:lnTo>
                    <a:lnTo>
                      <a:pt x="78" y="195"/>
                    </a:lnTo>
                    <a:lnTo>
                      <a:pt x="57" y="210"/>
                    </a:lnTo>
                    <a:lnTo>
                      <a:pt x="35" y="222"/>
                    </a:lnTo>
                    <a:lnTo>
                      <a:pt x="0" y="228"/>
                    </a:lnTo>
                    <a:lnTo>
                      <a:pt x="99" y="220"/>
                    </a:lnTo>
                    <a:lnTo>
                      <a:pt x="122" y="204"/>
                    </a:lnTo>
                    <a:lnTo>
                      <a:pt x="143" y="178"/>
                    </a:lnTo>
                    <a:lnTo>
                      <a:pt x="161" y="153"/>
                    </a:lnTo>
                    <a:lnTo>
                      <a:pt x="176" y="123"/>
                    </a:lnTo>
                    <a:lnTo>
                      <a:pt x="187" y="88"/>
                    </a:lnTo>
                    <a:lnTo>
                      <a:pt x="194" y="43"/>
                    </a:lnTo>
                    <a:lnTo>
                      <a:pt x="321" y="47"/>
                    </a:lnTo>
                    <a:lnTo>
                      <a:pt x="600" y="38"/>
                    </a:lnTo>
                    <a:lnTo>
                      <a:pt x="665" y="27"/>
                    </a:lnTo>
                    <a:lnTo>
                      <a:pt x="6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05" name="Freeform 935">
                <a:extLst>
                  <a:ext uri="{FF2B5EF4-FFF2-40B4-BE49-F238E27FC236}">
                    <a16:creationId xmlns:a16="http://schemas.microsoft.com/office/drawing/2014/main" id="{5D972540-1D61-25B8-E549-834FF8311C31}"/>
                  </a:ext>
                </a:extLst>
              </p:cNvPr>
              <p:cNvSpPr>
                <a:spLocks/>
              </p:cNvSpPr>
              <p:nvPr/>
            </p:nvSpPr>
            <p:spPr bwMode="auto">
              <a:xfrm>
                <a:off x="307" y="1286"/>
                <a:ext cx="21" cy="26"/>
              </a:xfrm>
              <a:custGeom>
                <a:avLst/>
                <a:gdLst>
                  <a:gd name="T0" fmla="*/ 86 w 228"/>
                  <a:gd name="T1" fmla="*/ 275 h 292"/>
                  <a:gd name="T2" fmla="*/ 55 w 228"/>
                  <a:gd name="T3" fmla="*/ 267 h 292"/>
                  <a:gd name="T4" fmla="*/ 31 w 228"/>
                  <a:gd name="T5" fmla="*/ 247 h 292"/>
                  <a:gd name="T6" fmla="*/ 16 w 228"/>
                  <a:gd name="T7" fmla="*/ 225 h 292"/>
                  <a:gd name="T8" fmla="*/ 5 w 228"/>
                  <a:gd name="T9" fmla="*/ 199 h 292"/>
                  <a:gd name="T10" fmla="*/ 0 w 228"/>
                  <a:gd name="T11" fmla="*/ 166 h 292"/>
                  <a:gd name="T12" fmla="*/ 0 w 228"/>
                  <a:gd name="T13" fmla="*/ 131 h 292"/>
                  <a:gd name="T14" fmla="*/ 5 w 228"/>
                  <a:gd name="T15" fmla="*/ 99 h 292"/>
                  <a:gd name="T16" fmla="*/ 16 w 228"/>
                  <a:gd name="T17" fmla="*/ 67 h 292"/>
                  <a:gd name="T18" fmla="*/ 35 w 228"/>
                  <a:gd name="T19" fmla="*/ 40 h 292"/>
                  <a:gd name="T20" fmla="*/ 50 w 228"/>
                  <a:gd name="T21" fmla="*/ 23 h 292"/>
                  <a:gd name="T22" fmla="*/ 71 w 228"/>
                  <a:gd name="T23" fmla="*/ 9 h 292"/>
                  <a:gd name="T24" fmla="*/ 91 w 228"/>
                  <a:gd name="T25" fmla="*/ 0 h 292"/>
                  <a:gd name="T26" fmla="*/ 110 w 228"/>
                  <a:gd name="T27" fmla="*/ 0 h 292"/>
                  <a:gd name="T28" fmla="*/ 137 w 228"/>
                  <a:gd name="T29" fmla="*/ 6 h 292"/>
                  <a:gd name="T30" fmla="*/ 167 w 228"/>
                  <a:gd name="T31" fmla="*/ 24 h 292"/>
                  <a:gd name="T32" fmla="*/ 188 w 228"/>
                  <a:gd name="T33" fmla="*/ 46 h 292"/>
                  <a:gd name="T34" fmla="*/ 205 w 228"/>
                  <a:gd name="T35" fmla="*/ 74 h 292"/>
                  <a:gd name="T36" fmla="*/ 185 w 228"/>
                  <a:gd name="T37" fmla="*/ 68 h 292"/>
                  <a:gd name="T38" fmla="*/ 197 w 228"/>
                  <a:gd name="T39" fmla="*/ 99 h 292"/>
                  <a:gd name="T40" fmla="*/ 205 w 228"/>
                  <a:gd name="T41" fmla="*/ 132 h 292"/>
                  <a:gd name="T42" fmla="*/ 216 w 228"/>
                  <a:gd name="T43" fmla="*/ 99 h 292"/>
                  <a:gd name="T44" fmla="*/ 222 w 228"/>
                  <a:gd name="T45" fmla="*/ 131 h 292"/>
                  <a:gd name="T46" fmla="*/ 228 w 228"/>
                  <a:gd name="T47" fmla="*/ 168 h 292"/>
                  <a:gd name="T48" fmla="*/ 221 w 228"/>
                  <a:gd name="T49" fmla="*/ 205 h 292"/>
                  <a:gd name="T50" fmla="*/ 210 w 228"/>
                  <a:gd name="T51" fmla="*/ 239 h 292"/>
                  <a:gd name="T52" fmla="*/ 193 w 228"/>
                  <a:gd name="T53" fmla="*/ 266 h 292"/>
                  <a:gd name="T54" fmla="*/ 167 w 228"/>
                  <a:gd name="T55" fmla="*/ 288 h 292"/>
                  <a:gd name="T56" fmla="*/ 151 w 228"/>
                  <a:gd name="T57" fmla="*/ 292 h 292"/>
                  <a:gd name="T58" fmla="*/ 140 w 228"/>
                  <a:gd name="T59" fmla="*/ 290 h 292"/>
                  <a:gd name="T60" fmla="*/ 128 w 228"/>
                  <a:gd name="T61" fmla="*/ 279 h 292"/>
                  <a:gd name="T62" fmla="*/ 151 w 228"/>
                  <a:gd name="T63" fmla="*/ 270 h 292"/>
                  <a:gd name="T64" fmla="*/ 170 w 228"/>
                  <a:gd name="T65" fmla="*/ 256 h 292"/>
                  <a:gd name="T66" fmla="*/ 183 w 228"/>
                  <a:gd name="T67" fmla="*/ 239 h 292"/>
                  <a:gd name="T68" fmla="*/ 193 w 228"/>
                  <a:gd name="T69" fmla="*/ 213 h 292"/>
                  <a:gd name="T70" fmla="*/ 197 w 228"/>
                  <a:gd name="T71" fmla="*/ 181 h 292"/>
                  <a:gd name="T72" fmla="*/ 199 w 228"/>
                  <a:gd name="T73" fmla="*/ 148 h 292"/>
                  <a:gd name="T74" fmla="*/ 193 w 228"/>
                  <a:gd name="T75" fmla="*/ 115 h 292"/>
                  <a:gd name="T76" fmla="*/ 182 w 228"/>
                  <a:gd name="T77" fmla="*/ 80 h 292"/>
                  <a:gd name="T78" fmla="*/ 165 w 228"/>
                  <a:gd name="T79" fmla="*/ 63 h 292"/>
                  <a:gd name="T80" fmla="*/ 144 w 228"/>
                  <a:gd name="T81" fmla="*/ 42 h 292"/>
                  <a:gd name="T82" fmla="*/ 120 w 228"/>
                  <a:gd name="T83" fmla="*/ 35 h 292"/>
                  <a:gd name="T84" fmla="*/ 100 w 228"/>
                  <a:gd name="T85" fmla="*/ 35 h 292"/>
                  <a:gd name="T86" fmla="*/ 75 w 228"/>
                  <a:gd name="T87" fmla="*/ 47 h 292"/>
                  <a:gd name="T88" fmla="*/ 58 w 228"/>
                  <a:gd name="T89" fmla="*/ 64 h 292"/>
                  <a:gd name="T90" fmla="*/ 40 w 228"/>
                  <a:gd name="T91" fmla="*/ 88 h 292"/>
                  <a:gd name="T92" fmla="*/ 29 w 228"/>
                  <a:gd name="T93" fmla="*/ 117 h 292"/>
                  <a:gd name="T94" fmla="*/ 23 w 228"/>
                  <a:gd name="T95" fmla="*/ 143 h 292"/>
                  <a:gd name="T96" fmla="*/ 23 w 228"/>
                  <a:gd name="T97" fmla="*/ 169 h 292"/>
                  <a:gd name="T98" fmla="*/ 29 w 228"/>
                  <a:gd name="T99" fmla="*/ 202 h 292"/>
                  <a:gd name="T100" fmla="*/ 41 w 228"/>
                  <a:gd name="T101" fmla="*/ 232 h 292"/>
                  <a:gd name="T102" fmla="*/ 59 w 228"/>
                  <a:gd name="T103" fmla="*/ 253 h 292"/>
                  <a:gd name="T104" fmla="*/ 72 w 228"/>
                  <a:gd name="T105" fmla="*/ 263 h 292"/>
                  <a:gd name="T106" fmla="*/ 86 w 228"/>
                  <a:gd name="T107" fmla="*/ 275 h 292"/>
                  <a:gd name="T108" fmla="*/ 86 w 228"/>
                  <a:gd name="T109" fmla="*/ 275 h 29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28"/>
                  <a:gd name="T166" fmla="*/ 0 h 292"/>
                  <a:gd name="T167" fmla="*/ 228 w 228"/>
                  <a:gd name="T168" fmla="*/ 292 h 29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28" h="292">
                    <a:moveTo>
                      <a:pt x="86" y="275"/>
                    </a:moveTo>
                    <a:lnTo>
                      <a:pt x="55" y="267"/>
                    </a:lnTo>
                    <a:lnTo>
                      <a:pt x="31" y="247"/>
                    </a:lnTo>
                    <a:lnTo>
                      <a:pt x="16" y="225"/>
                    </a:lnTo>
                    <a:lnTo>
                      <a:pt x="5" y="199"/>
                    </a:lnTo>
                    <a:lnTo>
                      <a:pt x="0" y="166"/>
                    </a:lnTo>
                    <a:lnTo>
                      <a:pt x="0" y="131"/>
                    </a:lnTo>
                    <a:lnTo>
                      <a:pt x="5" y="99"/>
                    </a:lnTo>
                    <a:lnTo>
                      <a:pt x="16" y="67"/>
                    </a:lnTo>
                    <a:lnTo>
                      <a:pt x="35" y="40"/>
                    </a:lnTo>
                    <a:lnTo>
                      <a:pt x="50" y="23"/>
                    </a:lnTo>
                    <a:lnTo>
                      <a:pt x="71" y="9"/>
                    </a:lnTo>
                    <a:lnTo>
                      <a:pt x="91" y="0"/>
                    </a:lnTo>
                    <a:lnTo>
                      <a:pt x="110" y="0"/>
                    </a:lnTo>
                    <a:lnTo>
                      <a:pt x="137" y="6"/>
                    </a:lnTo>
                    <a:lnTo>
                      <a:pt x="167" y="24"/>
                    </a:lnTo>
                    <a:lnTo>
                      <a:pt x="188" y="46"/>
                    </a:lnTo>
                    <a:lnTo>
                      <a:pt x="205" y="74"/>
                    </a:lnTo>
                    <a:lnTo>
                      <a:pt x="185" y="68"/>
                    </a:lnTo>
                    <a:lnTo>
                      <a:pt x="197" y="99"/>
                    </a:lnTo>
                    <a:lnTo>
                      <a:pt x="205" y="132"/>
                    </a:lnTo>
                    <a:lnTo>
                      <a:pt x="216" y="99"/>
                    </a:lnTo>
                    <a:lnTo>
                      <a:pt x="222" y="131"/>
                    </a:lnTo>
                    <a:lnTo>
                      <a:pt x="228" y="168"/>
                    </a:lnTo>
                    <a:lnTo>
                      <a:pt x="221" y="205"/>
                    </a:lnTo>
                    <a:lnTo>
                      <a:pt x="210" y="239"/>
                    </a:lnTo>
                    <a:lnTo>
                      <a:pt x="193" y="266"/>
                    </a:lnTo>
                    <a:lnTo>
                      <a:pt x="167" y="288"/>
                    </a:lnTo>
                    <a:lnTo>
                      <a:pt x="151" y="292"/>
                    </a:lnTo>
                    <a:lnTo>
                      <a:pt x="140" y="290"/>
                    </a:lnTo>
                    <a:lnTo>
                      <a:pt x="128" y="279"/>
                    </a:lnTo>
                    <a:lnTo>
                      <a:pt x="151" y="270"/>
                    </a:lnTo>
                    <a:lnTo>
                      <a:pt x="170" y="256"/>
                    </a:lnTo>
                    <a:lnTo>
                      <a:pt x="183" y="239"/>
                    </a:lnTo>
                    <a:lnTo>
                      <a:pt x="193" y="213"/>
                    </a:lnTo>
                    <a:lnTo>
                      <a:pt x="197" y="181"/>
                    </a:lnTo>
                    <a:lnTo>
                      <a:pt x="199" y="148"/>
                    </a:lnTo>
                    <a:lnTo>
                      <a:pt x="193" y="115"/>
                    </a:lnTo>
                    <a:lnTo>
                      <a:pt x="182" y="80"/>
                    </a:lnTo>
                    <a:lnTo>
                      <a:pt x="165" y="63"/>
                    </a:lnTo>
                    <a:lnTo>
                      <a:pt x="144" y="42"/>
                    </a:lnTo>
                    <a:lnTo>
                      <a:pt x="120" y="35"/>
                    </a:lnTo>
                    <a:lnTo>
                      <a:pt x="100" y="35"/>
                    </a:lnTo>
                    <a:lnTo>
                      <a:pt x="75" y="47"/>
                    </a:lnTo>
                    <a:lnTo>
                      <a:pt x="58" y="64"/>
                    </a:lnTo>
                    <a:lnTo>
                      <a:pt x="40" y="88"/>
                    </a:lnTo>
                    <a:lnTo>
                      <a:pt x="29" y="117"/>
                    </a:lnTo>
                    <a:lnTo>
                      <a:pt x="23" y="143"/>
                    </a:lnTo>
                    <a:lnTo>
                      <a:pt x="23" y="169"/>
                    </a:lnTo>
                    <a:lnTo>
                      <a:pt x="29" y="202"/>
                    </a:lnTo>
                    <a:lnTo>
                      <a:pt x="41" y="232"/>
                    </a:lnTo>
                    <a:lnTo>
                      <a:pt x="59" y="253"/>
                    </a:lnTo>
                    <a:lnTo>
                      <a:pt x="72" y="263"/>
                    </a:lnTo>
                    <a:lnTo>
                      <a:pt x="86" y="2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06" name="Freeform 936">
                <a:extLst>
                  <a:ext uri="{FF2B5EF4-FFF2-40B4-BE49-F238E27FC236}">
                    <a16:creationId xmlns:a16="http://schemas.microsoft.com/office/drawing/2014/main" id="{72A844C8-9479-F99A-84CA-7A6516B58496}"/>
                  </a:ext>
                </a:extLst>
              </p:cNvPr>
              <p:cNvSpPr>
                <a:spLocks/>
              </p:cNvSpPr>
              <p:nvPr/>
            </p:nvSpPr>
            <p:spPr bwMode="auto">
              <a:xfrm>
                <a:off x="311" y="1291"/>
                <a:ext cx="11" cy="19"/>
              </a:xfrm>
              <a:custGeom>
                <a:avLst/>
                <a:gdLst>
                  <a:gd name="T0" fmla="*/ 93 w 118"/>
                  <a:gd name="T1" fmla="*/ 4 h 210"/>
                  <a:gd name="T2" fmla="*/ 86 w 118"/>
                  <a:gd name="T3" fmla="*/ 18 h 210"/>
                  <a:gd name="T4" fmla="*/ 76 w 118"/>
                  <a:gd name="T5" fmla="*/ 13 h 210"/>
                  <a:gd name="T6" fmla="*/ 60 w 118"/>
                  <a:gd name="T7" fmla="*/ 13 h 210"/>
                  <a:gd name="T8" fmla="*/ 40 w 118"/>
                  <a:gd name="T9" fmla="*/ 20 h 210"/>
                  <a:gd name="T10" fmla="*/ 24 w 118"/>
                  <a:gd name="T11" fmla="*/ 37 h 210"/>
                  <a:gd name="T12" fmla="*/ 12 w 118"/>
                  <a:gd name="T13" fmla="*/ 63 h 210"/>
                  <a:gd name="T14" fmla="*/ 9 w 118"/>
                  <a:gd name="T15" fmla="*/ 85 h 210"/>
                  <a:gd name="T16" fmla="*/ 9 w 118"/>
                  <a:gd name="T17" fmla="*/ 109 h 210"/>
                  <a:gd name="T18" fmla="*/ 14 w 118"/>
                  <a:gd name="T19" fmla="*/ 132 h 210"/>
                  <a:gd name="T20" fmla="*/ 25 w 118"/>
                  <a:gd name="T21" fmla="*/ 155 h 210"/>
                  <a:gd name="T22" fmla="*/ 45 w 118"/>
                  <a:gd name="T23" fmla="*/ 169 h 210"/>
                  <a:gd name="T24" fmla="*/ 58 w 118"/>
                  <a:gd name="T25" fmla="*/ 173 h 210"/>
                  <a:gd name="T26" fmla="*/ 76 w 118"/>
                  <a:gd name="T27" fmla="*/ 171 h 210"/>
                  <a:gd name="T28" fmla="*/ 89 w 118"/>
                  <a:gd name="T29" fmla="*/ 163 h 210"/>
                  <a:gd name="T30" fmla="*/ 104 w 118"/>
                  <a:gd name="T31" fmla="*/ 146 h 210"/>
                  <a:gd name="T32" fmla="*/ 104 w 118"/>
                  <a:gd name="T33" fmla="*/ 169 h 210"/>
                  <a:gd name="T34" fmla="*/ 118 w 118"/>
                  <a:gd name="T35" fmla="*/ 168 h 210"/>
                  <a:gd name="T36" fmla="*/ 118 w 118"/>
                  <a:gd name="T37" fmla="*/ 195 h 210"/>
                  <a:gd name="T38" fmla="*/ 101 w 118"/>
                  <a:gd name="T39" fmla="*/ 207 h 210"/>
                  <a:gd name="T40" fmla="*/ 82 w 118"/>
                  <a:gd name="T41" fmla="*/ 210 h 210"/>
                  <a:gd name="T42" fmla="*/ 62 w 118"/>
                  <a:gd name="T43" fmla="*/ 204 h 210"/>
                  <a:gd name="T44" fmla="*/ 40 w 118"/>
                  <a:gd name="T45" fmla="*/ 195 h 210"/>
                  <a:gd name="T46" fmla="*/ 21 w 118"/>
                  <a:gd name="T47" fmla="*/ 175 h 210"/>
                  <a:gd name="T48" fmla="*/ 6 w 118"/>
                  <a:gd name="T49" fmla="*/ 147 h 210"/>
                  <a:gd name="T50" fmla="*/ 0 w 118"/>
                  <a:gd name="T51" fmla="*/ 118 h 210"/>
                  <a:gd name="T52" fmla="*/ 0 w 118"/>
                  <a:gd name="T53" fmla="*/ 88 h 210"/>
                  <a:gd name="T54" fmla="*/ 8 w 118"/>
                  <a:gd name="T55" fmla="*/ 56 h 210"/>
                  <a:gd name="T56" fmla="*/ 20 w 118"/>
                  <a:gd name="T57" fmla="*/ 31 h 210"/>
                  <a:gd name="T58" fmla="*/ 34 w 118"/>
                  <a:gd name="T59" fmla="*/ 13 h 210"/>
                  <a:gd name="T60" fmla="*/ 54 w 118"/>
                  <a:gd name="T61" fmla="*/ 1 h 210"/>
                  <a:gd name="T62" fmla="*/ 76 w 118"/>
                  <a:gd name="T63" fmla="*/ 0 h 210"/>
                  <a:gd name="T64" fmla="*/ 93 w 118"/>
                  <a:gd name="T65" fmla="*/ 4 h 210"/>
                  <a:gd name="T66" fmla="*/ 93 w 118"/>
                  <a:gd name="T67" fmla="*/ 4 h 2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8"/>
                  <a:gd name="T103" fmla="*/ 0 h 210"/>
                  <a:gd name="T104" fmla="*/ 118 w 118"/>
                  <a:gd name="T105" fmla="*/ 210 h 21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8" h="210">
                    <a:moveTo>
                      <a:pt x="93" y="4"/>
                    </a:moveTo>
                    <a:lnTo>
                      <a:pt x="86" y="18"/>
                    </a:lnTo>
                    <a:lnTo>
                      <a:pt x="76" y="13"/>
                    </a:lnTo>
                    <a:lnTo>
                      <a:pt x="60" y="13"/>
                    </a:lnTo>
                    <a:lnTo>
                      <a:pt x="40" y="20"/>
                    </a:lnTo>
                    <a:lnTo>
                      <a:pt x="24" y="37"/>
                    </a:lnTo>
                    <a:lnTo>
                      <a:pt x="12" y="63"/>
                    </a:lnTo>
                    <a:lnTo>
                      <a:pt x="9" y="85"/>
                    </a:lnTo>
                    <a:lnTo>
                      <a:pt x="9" y="109"/>
                    </a:lnTo>
                    <a:lnTo>
                      <a:pt x="14" y="132"/>
                    </a:lnTo>
                    <a:lnTo>
                      <a:pt x="25" y="155"/>
                    </a:lnTo>
                    <a:lnTo>
                      <a:pt x="45" y="169"/>
                    </a:lnTo>
                    <a:lnTo>
                      <a:pt x="58" y="173"/>
                    </a:lnTo>
                    <a:lnTo>
                      <a:pt x="76" y="171"/>
                    </a:lnTo>
                    <a:lnTo>
                      <a:pt x="89" y="163"/>
                    </a:lnTo>
                    <a:lnTo>
                      <a:pt x="104" y="146"/>
                    </a:lnTo>
                    <a:lnTo>
                      <a:pt x="104" y="169"/>
                    </a:lnTo>
                    <a:lnTo>
                      <a:pt x="118" y="168"/>
                    </a:lnTo>
                    <a:lnTo>
                      <a:pt x="118" y="195"/>
                    </a:lnTo>
                    <a:lnTo>
                      <a:pt x="101" y="207"/>
                    </a:lnTo>
                    <a:lnTo>
                      <a:pt x="82" y="210"/>
                    </a:lnTo>
                    <a:lnTo>
                      <a:pt x="62" y="204"/>
                    </a:lnTo>
                    <a:lnTo>
                      <a:pt x="40" y="195"/>
                    </a:lnTo>
                    <a:lnTo>
                      <a:pt x="21" y="175"/>
                    </a:lnTo>
                    <a:lnTo>
                      <a:pt x="6" y="147"/>
                    </a:lnTo>
                    <a:lnTo>
                      <a:pt x="0" y="118"/>
                    </a:lnTo>
                    <a:lnTo>
                      <a:pt x="0" y="88"/>
                    </a:lnTo>
                    <a:lnTo>
                      <a:pt x="8" y="56"/>
                    </a:lnTo>
                    <a:lnTo>
                      <a:pt x="20" y="31"/>
                    </a:lnTo>
                    <a:lnTo>
                      <a:pt x="34" y="13"/>
                    </a:lnTo>
                    <a:lnTo>
                      <a:pt x="54" y="1"/>
                    </a:lnTo>
                    <a:lnTo>
                      <a:pt x="76" y="0"/>
                    </a:lnTo>
                    <a:lnTo>
                      <a:pt x="93"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07" name="Freeform 937">
                <a:extLst>
                  <a:ext uri="{FF2B5EF4-FFF2-40B4-BE49-F238E27FC236}">
                    <a16:creationId xmlns:a16="http://schemas.microsoft.com/office/drawing/2014/main" id="{7C0D15CF-185C-863B-D6BA-D01CFC103812}"/>
                  </a:ext>
                </a:extLst>
              </p:cNvPr>
              <p:cNvSpPr>
                <a:spLocks/>
              </p:cNvSpPr>
              <p:nvPr/>
            </p:nvSpPr>
            <p:spPr bwMode="auto">
              <a:xfrm>
                <a:off x="314" y="1297"/>
                <a:ext cx="5" cy="7"/>
              </a:xfrm>
              <a:custGeom>
                <a:avLst/>
                <a:gdLst>
                  <a:gd name="T0" fmla="*/ 0 w 52"/>
                  <a:gd name="T1" fmla="*/ 20 h 74"/>
                  <a:gd name="T2" fmla="*/ 9 w 52"/>
                  <a:gd name="T3" fmla="*/ 11 h 74"/>
                  <a:gd name="T4" fmla="*/ 16 w 52"/>
                  <a:gd name="T5" fmla="*/ 11 h 74"/>
                  <a:gd name="T6" fmla="*/ 23 w 52"/>
                  <a:gd name="T7" fmla="*/ 22 h 74"/>
                  <a:gd name="T8" fmla="*/ 23 w 52"/>
                  <a:gd name="T9" fmla="*/ 38 h 74"/>
                  <a:gd name="T10" fmla="*/ 20 w 52"/>
                  <a:gd name="T11" fmla="*/ 48 h 74"/>
                  <a:gd name="T12" fmla="*/ 15 w 52"/>
                  <a:gd name="T13" fmla="*/ 51 h 74"/>
                  <a:gd name="T14" fmla="*/ 9 w 52"/>
                  <a:gd name="T15" fmla="*/ 51 h 74"/>
                  <a:gd name="T16" fmla="*/ 0 w 52"/>
                  <a:gd name="T17" fmla="*/ 45 h 74"/>
                  <a:gd name="T18" fmla="*/ 5 w 52"/>
                  <a:gd name="T19" fmla="*/ 59 h 74"/>
                  <a:gd name="T20" fmla="*/ 12 w 52"/>
                  <a:gd name="T21" fmla="*/ 68 h 74"/>
                  <a:gd name="T22" fmla="*/ 21 w 52"/>
                  <a:gd name="T23" fmla="*/ 74 h 74"/>
                  <a:gd name="T24" fmla="*/ 28 w 52"/>
                  <a:gd name="T25" fmla="*/ 74 h 74"/>
                  <a:gd name="T26" fmla="*/ 42 w 52"/>
                  <a:gd name="T27" fmla="*/ 68 h 74"/>
                  <a:gd name="T28" fmla="*/ 49 w 52"/>
                  <a:gd name="T29" fmla="*/ 62 h 74"/>
                  <a:gd name="T30" fmla="*/ 52 w 52"/>
                  <a:gd name="T31" fmla="*/ 43 h 74"/>
                  <a:gd name="T32" fmla="*/ 52 w 52"/>
                  <a:gd name="T33" fmla="*/ 30 h 74"/>
                  <a:gd name="T34" fmla="*/ 49 w 52"/>
                  <a:gd name="T35" fmla="*/ 17 h 74"/>
                  <a:gd name="T36" fmla="*/ 42 w 52"/>
                  <a:gd name="T37" fmla="*/ 5 h 74"/>
                  <a:gd name="T38" fmla="*/ 26 w 52"/>
                  <a:gd name="T39" fmla="*/ 0 h 74"/>
                  <a:gd name="T40" fmla="*/ 16 w 52"/>
                  <a:gd name="T41" fmla="*/ 1 h 74"/>
                  <a:gd name="T42" fmla="*/ 8 w 52"/>
                  <a:gd name="T43" fmla="*/ 10 h 74"/>
                  <a:gd name="T44" fmla="*/ 0 w 52"/>
                  <a:gd name="T45" fmla="*/ 20 h 74"/>
                  <a:gd name="T46" fmla="*/ 0 w 52"/>
                  <a:gd name="T47" fmla="*/ 20 h 7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2"/>
                  <a:gd name="T73" fmla="*/ 0 h 74"/>
                  <a:gd name="T74" fmla="*/ 52 w 52"/>
                  <a:gd name="T75" fmla="*/ 74 h 7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2" h="74">
                    <a:moveTo>
                      <a:pt x="0" y="20"/>
                    </a:moveTo>
                    <a:lnTo>
                      <a:pt x="9" y="11"/>
                    </a:lnTo>
                    <a:lnTo>
                      <a:pt x="16" y="11"/>
                    </a:lnTo>
                    <a:lnTo>
                      <a:pt x="23" y="22"/>
                    </a:lnTo>
                    <a:lnTo>
                      <a:pt x="23" y="38"/>
                    </a:lnTo>
                    <a:lnTo>
                      <a:pt x="20" y="48"/>
                    </a:lnTo>
                    <a:lnTo>
                      <a:pt x="15" y="51"/>
                    </a:lnTo>
                    <a:lnTo>
                      <a:pt x="9" y="51"/>
                    </a:lnTo>
                    <a:lnTo>
                      <a:pt x="0" y="45"/>
                    </a:lnTo>
                    <a:lnTo>
                      <a:pt x="5" y="59"/>
                    </a:lnTo>
                    <a:lnTo>
                      <a:pt x="12" y="68"/>
                    </a:lnTo>
                    <a:lnTo>
                      <a:pt x="21" y="74"/>
                    </a:lnTo>
                    <a:lnTo>
                      <a:pt x="28" y="74"/>
                    </a:lnTo>
                    <a:lnTo>
                      <a:pt x="42" y="68"/>
                    </a:lnTo>
                    <a:lnTo>
                      <a:pt x="49" y="62"/>
                    </a:lnTo>
                    <a:lnTo>
                      <a:pt x="52" y="43"/>
                    </a:lnTo>
                    <a:lnTo>
                      <a:pt x="52" y="30"/>
                    </a:lnTo>
                    <a:lnTo>
                      <a:pt x="49" y="17"/>
                    </a:lnTo>
                    <a:lnTo>
                      <a:pt x="42" y="5"/>
                    </a:lnTo>
                    <a:lnTo>
                      <a:pt x="26" y="0"/>
                    </a:lnTo>
                    <a:lnTo>
                      <a:pt x="16" y="1"/>
                    </a:lnTo>
                    <a:lnTo>
                      <a:pt x="8" y="10"/>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08" name="Freeform 938">
                <a:extLst>
                  <a:ext uri="{FF2B5EF4-FFF2-40B4-BE49-F238E27FC236}">
                    <a16:creationId xmlns:a16="http://schemas.microsoft.com/office/drawing/2014/main" id="{BB1FD51F-45AD-1A15-3F56-C170631353CF}"/>
                  </a:ext>
                </a:extLst>
              </p:cNvPr>
              <p:cNvSpPr>
                <a:spLocks/>
              </p:cNvSpPr>
              <p:nvPr/>
            </p:nvSpPr>
            <p:spPr bwMode="auto">
              <a:xfrm>
                <a:off x="304" y="1300"/>
                <a:ext cx="13" cy="17"/>
              </a:xfrm>
              <a:custGeom>
                <a:avLst/>
                <a:gdLst>
                  <a:gd name="T0" fmla="*/ 0 w 148"/>
                  <a:gd name="T1" fmla="*/ 0 h 189"/>
                  <a:gd name="T2" fmla="*/ 4 w 148"/>
                  <a:gd name="T3" fmla="*/ 32 h 189"/>
                  <a:gd name="T4" fmla="*/ 10 w 148"/>
                  <a:gd name="T5" fmla="*/ 65 h 189"/>
                  <a:gd name="T6" fmla="*/ 24 w 148"/>
                  <a:gd name="T7" fmla="*/ 97 h 189"/>
                  <a:gd name="T8" fmla="*/ 39 w 148"/>
                  <a:gd name="T9" fmla="*/ 125 h 189"/>
                  <a:gd name="T10" fmla="*/ 59 w 148"/>
                  <a:gd name="T11" fmla="*/ 150 h 189"/>
                  <a:gd name="T12" fmla="*/ 79 w 148"/>
                  <a:gd name="T13" fmla="*/ 166 h 189"/>
                  <a:gd name="T14" fmla="*/ 101 w 148"/>
                  <a:gd name="T15" fmla="*/ 179 h 189"/>
                  <a:gd name="T16" fmla="*/ 121 w 148"/>
                  <a:gd name="T17" fmla="*/ 186 h 189"/>
                  <a:gd name="T18" fmla="*/ 148 w 148"/>
                  <a:gd name="T19" fmla="*/ 189 h 189"/>
                  <a:gd name="T20" fmla="*/ 121 w 148"/>
                  <a:gd name="T21" fmla="*/ 184 h 189"/>
                  <a:gd name="T22" fmla="*/ 93 w 148"/>
                  <a:gd name="T23" fmla="*/ 170 h 189"/>
                  <a:gd name="T24" fmla="*/ 64 w 148"/>
                  <a:gd name="T25" fmla="*/ 150 h 189"/>
                  <a:gd name="T26" fmla="*/ 43 w 148"/>
                  <a:gd name="T27" fmla="*/ 125 h 189"/>
                  <a:gd name="T28" fmla="*/ 24 w 148"/>
                  <a:gd name="T29" fmla="*/ 91 h 189"/>
                  <a:gd name="T30" fmla="*/ 10 w 148"/>
                  <a:gd name="T31" fmla="*/ 57 h 189"/>
                  <a:gd name="T32" fmla="*/ 5 w 148"/>
                  <a:gd name="T33" fmla="*/ 27 h 189"/>
                  <a:gd name="T34" fmla="*/ 0 w 148"/>
                  <a:gd name="T35" fmla="*/ 0 h 189"/>
                  <a:gd name="T36" fmla="*/ 0 w 148"/>
                  <a:gd name="T37" fmla="*/ 0 h 1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8"/>
                  <a:gd name="T58" fmla="*/ 0 h 189"/>
                  <a:gd name="T59" fmla="*/ 148 w 148"/>
                  <a:gd name="T60" fmla="*/ 189 h 1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8" h="189">
                    <a:moveTo>
                      <a:pt x="0" y="0"/>
                    </a:moveTo>
                    <a:lnTo>
                      <a:pt x="4" y="32"/>
                    </a:lnTo>
                    <a:lnTo>
                      <a:pt x="10" y="65"/>
                    </a:lnTo>
                    <a:lnTo>
                      <a:pt x="24" y="97"/>
                    </a:lnTo>
                    <a:lnTo>
                      <a:pt x="39" y="125"/>
                    </a:lnTo>
                    <a:lnTo>
                      <a:pt x="59" y="150"/>
                    </a:lnTo>
                    <a:lnTo>
                      <a:pt x="79" y="166"/>
                    </a:lnTo>
                    <a:lnTo>
                      <a:pt x="101" y="179"/>
                    </a:lnTo>
                    <a:lnTo>
                      <a:pt x="121" y="186"/>
                    </a:lnTo>
                    <a:lnTo>
                      <a:pt x="148" y="189"/>
                    </a:lnTo>
                    <a:lnTo>
                      <a:pt x="121" y="184"/>
                    </a:lnTo>
                    <a:lnTo>
                      <a:pt x="93" y="170"/>
                    </a:lnTo>
                    <a:lnTo>
                      <a:pt x="64" y="150"/>
                    </a:lnTo>
                    <a:lnTo>
                      <a:pt x="43" y="125"/>
                    </a:lnTo>
                    <a:lnTo>
                      <a:pt x="24" y="91"/>
                    </a:lnTo>
                    <a:lnTo>
                      <a:pt x="10" y="57"/>
                    </a:lnTo>
                    <a:lnTo>
                      <a:pt x="5"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09" name="Freeform 939">
                <a:extLst>
                  <a:ext uri="{FF2B5EF4-FFF2-40B4-BE49-F238E27FC236}">
                    <a16:creationId xmlns:a16="http://schemas.microsoft.com/office/drawing/2014/main" id="{87758059-32A2-CE6C-6A03-4C083E60F787}"/>
                  </a:ext>
                </a:extLst>
              </p:cNvPr>
              <p:cNvSpPr>
                <a:spLocks/>
              </p:cNvSpPr>
              <p:nvPr/>
            </p:nvSpPr>
            <p:spPr bwMode="auto">
              <a:xfrm>
                <a:off x="344" y="1299"/>
                <a:ext cx="30" cy="15"/>
              </a:xfrm>
              <a:custGeom>
                <a:avLst/>
                <a:gdLst>
                  <a:gd name="T0" fmla="*/ 0 w 326"/>
                  <a:gd name="T1" fmla="*/ 8 h 162"/>
                  <a:gd name="T2" fmla="*/ 5 w 326"/>
                  <a:gd name="T3" fmla="*/ 40 h 162"/>
                  <a:gd name="T4" fmla="*/ 24 w 326"/>
                  <a:gd name="T5" fmla="*/ 81 h 162"/>
                  <a:gd name="T6" fmla="*/ 42 w 326"/>
                  <a:gd name="T7" fmla="*/ 110 h 162"/>
                  <a:gd name="T8" fmla="*/ 65 w 326"/>
                  <a:gd name="T9" fmla="*/ 131 h 162"/>
                  <a:gd name="T10" fmla="*/ 87 w 326"/>
                  <a:gd name="T11" fmla="*/ 147 h 162"/>
                  <a:gd name="T12" fmla="*/ 116 w 326"/>
                  <a:gd name="T13" fmla="*/ 161 h 162"/>
                  <a:gd name="T14" fmla="*/ 139 w 326"/>
                  <a:gd name="T15" fmla="*/ 162 h 162"/>
                  <a:gd name="T16" fmla="*/ 164 w 326"/>
                  <a:gd name="T17" fmla="*/ 162 h 162"/>
                  <a:gd name="T18" fmla="*/ 226 w 326"/>
                  <a:gd name="T19" fmla="*/ 155 h 162"/>
                  <a:gd name="T20" fmla="*/ 258 w 326"/>
                  <a:gd name="T21" fmla="*/ 135 h 162"/>
                  <a:gd name="T22" fmla="*/ 278 w 326"/>
                  <a:gd name="T23" fmla="*/ 111 h 162"/>
                  <a:gd name="T24" fmla="*/ 296 w 326"/>
                  <a:gd name="T25" fmla="*/ 86 h 162"/>
                  <a:gd name="T26" fmla="*/ 309 w 326"/>
                  <a:gd name="T27" fmla="*/ 63 h 162"/>
                  <a:gd name="T28" fmla="*/ 318 w 326"/>
                  <a:gd name="T29" fmla="*/ 31 h 162"/>
                  <a:gd name="T30" fmla="*/ 326 w 326"/>
                  <a:gd name="T31" fmla="*/ 0 h 162"/>
                  <a:gd name="T32" fmla="*/ 152 w 326"/>
                  <a:gd name="T33" fmla="*/ 7 h 162"/>
                  <a:gd name="T34" fmla="*/ 0 w 326"/>
                  <a:gd name="T35" fmla="*/ 8 h 162"/>
                  <a:gd name="T36" fmla="*/ 0 w 326"/>
                  <a:gd name="T37" fmla="*/ 8 h 1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6"/>
                  <a:gd name="T58" fmla="*/ 0 h 162"/>
                  <a:gd name="T59" fmla="*/ 326 w 326"/>
                  <a:gd name="T60" fmla="*/ 162 h 1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6" h="162">
                    <a:moveTo>
                      <a:pt x="0" y="8"/>
                    </a:moveTo>
                    <a:lnTo>
                      <a:pt x="5" y="40"/>
                    </a:lnTo>
                    <a:lnTo>
                      <a:pt x="24" y="81"/>
                    </a:lnTo>
                    <a:lnTo>
                      <a:pt x="42" y="110"/>
                    </a:lnTo>
                    <a:lnTo>
                      <a:pt x="65" y="131"/>
                    </a:lnTo>
                    <a:lnTo>
                      <a:pt x="87" y="147"/>
                    </a:lnTo>
                    <a:lnTo>
                      <a:pt x="116" y="161"/>
                    </a:lnTo>
                    <a:lnTo>
                      <a:pt x="139" y="162"/>
                    </a:lnTo>
                    <a:lnTo>
                      <a:pt x="164" y="162"/>
                    </a:lnTo>
                    <a:lnTo>
                      <a:pt x="226" y="155"/>
                    </a:lnTo>
                    <a:lnTo>
                      <a:pt x="258" y="135"/>
                    </a:lnTo>
                    <a:lnTo>
                      <a:pt x="278" y="111"/>
                    </a:lnTo>
                    <a:lnTo>
                      <a:pt x="296" y="86"/>
                    </a:lnTo>
                    <a:lnTo>
                      <a:pt x="309" y="63"/>
                    </a:lnTo>
                    <a:lnTo>
                      <a:pt x="318" y="31"/>
                    </a:lnTo>
                    <a:lnTo>
                      <a:pt x="326" y="0"/>
                    </a:lnTo>
                    <a:lnTo>
                      <a:pt x="152" y="7"/>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10" name="Freeform 940">
                <a:extLst>
                  <a:ext uri="{FF2B5EF4-FFF2-40B4-BE49-F238E27FC236}">
                    <a16:creationId xmlns:a16="http://schemas.microsoft.com/office/drawing/2014/main" id="{678E2264-39B4-BDFA-3EDF-2A95027B169B}"/>
                  </a:ext>
                </a:extLst>
              </p:cNvPr>
              <p:cNvSpPr>
                <a:spLocks/>
              </p:cNvSpPr>
              <p:nvPr/>
            </p:nvSpPr>
            <p:spPr bwMode="auto">
              <a:xfrm>
                <a:off x="334" y="1301"/>
                <a:ext cx="25" cy="4"/>
              </a:xfrm>
              <a:custGeom>
                <a:avLst/>
                <a:gdLst>
                  <a:gd name="T0" fmla="*/ 11 w 272"/>
                  <a:gd name="T1" fmla="*/ 16 h 40"/>
                  <a:gd name="T2" fmla="*/ 272 w 272"/>
                  <a:gd name="T3" fmla="*/ 0 h 40"/>
                  <a:gd name="T4" fmla="*/ 272 w 272"/>
                  <a:gd name="T5" fmla="*/ 23 h 40"/>
                  <a:gd name="T6" fmla="*/ 0 w 272"/>
                  <a:gd name="T7" fmla="*/ 40 h 40"/>
                  <a:gd name="T8" fmla="*/ 11 w 272"/>
                  <a:gd name="T9" fmla="*/ 16 h 40"/>
                  <a:gd name="T10" fmla="*/ 11 w 272"/>
                  <a:gd name="T11" fmla="*/ 16 h 40"/>
                  <a:gd name="T12" fmla="*/ 0 60000 65536"/>
                  <a:gd name="T13" fmla="*/ 0 60000 65536"/>
                  <a:gd name="T14" fmla="*/ 0 60000 65536"/>
                  <a:gd name="T15" fmla="*/ 0 60000 65536"/>
                  <a:gd name="T16" fmla="*/ 0 60000 65536"/>
                  <a:gd name="T17" fmla="*/ 0 60000 65536"/>
                  <a:gd name="T18" fmla="*/ 0 w 272"/>
                  <a:gd name="T19" fmla="*/ 0 h 40"/>
                  <a:gd name="T20" fmla="*/ 272 w 272"/>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272" h="40">
                    <a:moveTo>
                      <a:pt x="11" y="16"/>
                    </a:moveTo>
                    <a:lnTo>
                      <a:pt x="272" y="0"/>
                    </a:lnTo>
                    <a:lnTo>
                      <a:pt x="272" y="23"/>
                    </a:lnTo>
                    <a:lnTo>
                      <a:pt x="0" y="40"/>
                    </a:lnTo>
                    <a:lnTo>
                      <a:pt x="1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11" name="Freeform 941">
                <a:extLst>
                  <a:ext uri="{FF2B5EF4-FFF2-40B4-BE49-F238E27FC236}">
                    <a16:creationId xmlns:a16="http://schemas.microsoft.com/office/drawing/2014/main" id="{C285B9FA-70AC-673E-0EF7-8F676F7617A0}"/>
                  </a:ext>
                </a:extLst>
              </p:cNvPr>
              <p:cNvSpPr>
                <a:spLocks/>
              </p:cNvSpPr>
              <p:nvPr/>
            </p:nvSpPr>
            <p:spPr bwMode="auto">
              <a:xfrm>
                <a:off x="332" y="1286"/>
                <a:ext cx="50" cy="9"/>
              </a:xfrm>
              <a:custGeom>
                <a:avLst/>
                <a:gdLst>
                  <a:gd name="T0" fmla="*/ 4 w 550"/>
                  <a:gd name="T1" fmla="*/ 0 h 97"/>
                  <a:gd name="T2" fmla="*/ 533 w 550"/>
                  <a:gd name="T3" fmla="*/ 0 h 97"/>
                  <a:gd name="T4" fmla="*/ 548 w 550"/>
                  <a:gd name="T5" fmla="*/ 10 h 97"/>
                  <a:gd name="T6" fmla="*/ 550 w 550"/>
                  <a:gd name="T7" fmla="*/ 29 h 97"/>
                  <a:gd name="T8" fmla="*/ 540 w 550"/>
                  <a:gd name="T9" fmla="*/ 97 h 97"/>
                  <a:gd name="T10" fmla="*/ 542 w 550"/>
                  <a:gd name="T11" fmla="*/ 14 h 97"/>
                  <a:gd name="T12" fmla="*/ 534 w 550"/>
                  <a:gd name="T13" fmla="*/ 10 h 97"/>
                  <a:gd name="T14" fmla="*/ 477 w 550"/>
                  <a:gd name="T15" fmla="*/ 6 h 97"/>
                  <a:gd name="T16" fmla="*/ 88 w 550"/>
                  <a:gd name="T17" fmla="*/ 6 h 97"/>
                  <a:gd name="T18" fmla="*/ 0 w 550"/>
                  <a:gd name="T19" fmla="*/ 11 h 97"/>
                  <a:gd name="T20" fmla="*/ 4 w 550"/>
                  <a:gd name="T21" fmla="*/ 0 h 97"/>
                  <a:gd name="T22" fmla="*/ 4 w 550"/>
                  <a:gd name="T23" fmla="*/ 0 h 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50"/>
                  <a:gd name="T37" fmla="*/ 0 h 97"/>
                  <a:gd name="T38" fmla="*/ 550 w 550"/>
                  <a:gd name="T39" fmla="*/ 97 h 9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50" h="97">
                    <a:moveTo>
                      <a:pt x="4" y="0"/>
                    </a:moveTo>
                    <a:lnTo>
                      <a:pt x="533" y="0"/>
                    </a:lnTo>
                    <a:lnTo>
                      <a:pt x="548" y="10"/>
                    </a:lnTo>
                    <a:lnTo>
                      <a:pt x="550" y="29"/>
                    </a:lnTo>
                    <a:lnTo>
                      <a:pt x="540" y="97"/>
                    </a:lnTo>
                    <a:lnTo>
                      <a:pt x="542" y="14"/>
                    </a:lnTo>
                    <a:lnTo>
                      <a:pt x="534" y="10"/>
                    </a:lnTo>
                    <a:lnTo>
                      <a:pt x="477" y="6"/>
                    </a:lnTo>
                    <a:lnTo>
                      <a:pt x="88" y="6"/>
                    </a:lnTo>
                    <a:lnTo>
                      <a:pt x="0" y="11"/>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12" name="Freeform 942">
                <a:extLst>
                  <a:ext uri="{FF2B5EF4-FFF2-40B4-BE49-F238E27FC236}">
                    <a16:creationId xmlns:a16="http://schemas.microsoft.com/office/drawing/2014/main" id="{C3800FC4-0405-2B90-5F69-76AF210AE036}"/>
                  </a:ext>
                </a:extLst>
              </p:cNvPr>
              <p:cNvSpPr>
                <a:spLocks/>
              </p:cNvSpPr>
              <p:nvPr/>
            </p:nvSpPr>
            <p:spPr bwMode="auto">
              <a:xfrm>
                <a:off x="334" y="1287"/>
                <a:ext cx="40" cy="10"/>
              </a:xfrm>
              <a:custGeom>
                <a:avLst/>
                <a:gdLst>
                  <a:gd name="T0" fmla="*/ 0 w 445"/>
                  <a:gd name="T1" fmla="*/ 109 h 109"/>
                  <a:gd name="T2" fmla="*/ 11 w 445"/>
                  <a:gd name="T3" fmla="*/ 10 h 109"/>
                  <a:gd name="T4" fmla="*/ 83 w 445"/>
                  <a:gd name="T5" fmla="*/ 0 h 109"/>
                  <a:gd name="T6" fmla="*/ 445 w 445"/>
                  <a:gd name="T7" fmla="*/ 0 h 109"/>
                  <a:gd name="T8" fmla="*/ 89 w 445"/>
                  <a:gd name="T9" fmla="*/ 9 h 109"/>
                  <a:gd name="T10" fmla="*/ 20 w 445"/>
                  <a:gd name="T11" fmla="*/ 20 h 109"/>
                  <a:gd name="T12" fmla="*/ 11 w 445"/>
                  <a:gd name="T13" fmla="*/ 83 h 109"/>
                  <a:gd name="T14" fmla="*/ 5 w 445"/>
                  <a:gd name="T15" fmla="*/ 97 h 109"/>
                  <a:gd name="T16" fmla="*/ 0 w 445"/>
                  <a:gd name="T17" fmla="*/ 109 h 109"/>
                  <a:gd name="T18" fmla="*/ 0 w 445"/>
                  <a:gd name="T19" fmla="*/ 109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5"/>
                  <a:gd name="T31" fmla="*/ 0 h 109"/>
                  <a:gd name="T32" fmla="*/ 445 w 445"/>
                  <a:gd name="T33" fmla="*/ 109 h 1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5" h="109">
                    <a:moveTo>
                      <a:pt x="0" y="109"/>
                    </a:moveTo>
                    <a:lnTo>
                      <a:pt x="11" y="10"/>
                    </a:lnTo>
                    <a:lnTo>
                      <a:pt x="83" y="0"/>
                    </a:lnTo>
                    <a:lnTo>
                      <a:pt x="445" y="0"/>
                    </a:lnTo>
                    <a:lnTo>
                      <a:pt x="89" y="9"/>
                    </a:lnTo>
                    <a:lnTo>
                      <a:pt x="20" y="20"/>
                    </a:lnTo>
                    <a:lnTo>
                      <a:pt x="11" y="83"/>
                    </a:lnTo>
                    <a:lnTo>
                      <a:pt x="5" y="97"/>
                    </a:lnTo>
                    <a:lnTo>
                      <a:pt x="0"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13" name="Freeform 943">
                <a:extLst>
                  <a:ext uri="{FF2B5EF4-FFF2-40B4-BE49-F238E27FC236}">
                    <a16:creationId xmlns:a16="http://schemas.microsoft.com/office/drawing/2014/main" id="{D94F3129-3999-C0C1-0F16-3BFA366C995D}"/>
                  </a:ext>
                </a:extLst>
              </p:cNvPr>
              <p:cNvSpPr>
                <a:spLocks/>
              </p:cNvSpPr>
              <p:nvPr/>
            </p:nvSpPr>
            <p:spPr bwMode="auto">
              <a:xfrm>
                <a:off x="348" y="1258"/>
                <a:ext cx="21" cy="24"/>
              </a:xfrm>
              <a:custGeom>
                <a:avLst/>
                <a:gdLst>
                  <a:gd name="T0" fmla="*/ 226 w 226"/>
                  <a:gd name="T1" fmla="*/ 18 h 263"/>
                  <a:gd name="T2" fmla="*/ 221 w 226"/>
                  <a:gd name="T3" fmla="*/ 25 h 263"/>
                  <a:gd name="T4" fmla="*/ 223 w 226"/>
                  <a:gd name="T5" fmla="*/ 263 h 263"/>
                  <a:gd name="T6" fmla="*/ 216 w 226"/>
                  <a:gd name="T7" fmla="*/ 263 h 263"/>
                  <a:gd name="T8" fmla="*/ 212 w 226"/>
                  <a:gd name="T9" fmla="*/ 20 h 263"/>
                  <a:gd name="T10" fmla="*/ 12 w 226"/>
                  <a:gd name="T11" fmla="*/ 7 h 263"/>
                  <a:gd name="T12" fmla="*/ 12 w 226"/>
                  <a:gd name="T13" fmla="*/ 263 h 263"/>
                  <a:gd name="T14" fmla="*/ 0 w 226"/>
                  <a:gd name="T15" fmla="*/ 263 h 263"/>
                  <a:gd name="T16" fmla="*/ 0 w 226"/>
                  <a:gd name="T17" fmla="*/ 0 h 263"/>
                  <a:gd name="T18" fmla="*/ 226 w 226"/>
                  <a:gd name="T19" fmla="*/ 18 h 263"/>
                  <a:gd name="T20" fmla="*/ 226 w 226"/>
                  <a:gd name="T21" fmla="*/ 18 h 2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6"/>
                  <a:gd name="T34" fmla="*/ 0 h 263"/>
                  <a:gd name="T35" fmla="*/ 226 w 226"/>
                  <a:gd name="T36" fmla="*/ 263 h 2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6" h="263">
                    <a:moveTo>
                      <a:pt x="226" y="18"/>
                    </a:moveTo>
                    <a:lnTo>
                      <a:pt x="221" y="25"/>
                    </a:lnTo>
                    <a:lnTo>
                      <a:pt x="223" y="263"/>
                    </a:lnTo>
                    <a:lnTo>
                      <a:pt x="216" y="263"/>
                    </a:lnTo>
                    <a:lnTo>
                      <a:pt x="212" y="20"/>
                    </a:lnTo>
                    <a:lnTo>
                      <a:pt x="12" y="7"/>
                    </a:lnTo>
                    <a:lnTo>
                      <a:pt x="12" y="263"/>
                    </a:lnTo>
                    <a:lnTo>
                      <a:pt x="0" y="263"/>
                    </a:lnTo>
                    <a:lnTo>
                      <a:pt x="0" y="0"/>
                    </a:lnTo>
                    <a:lnTo>
                      <a:pt x="22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14" name="Freeform 944">
                <a:extLst>
                  <a:ext uri="{FF2B5EF4-FFF2-40B4-BE49-F238E27FC236}">
                    <a16:creationId xmlns:a16="http://schemas.microsoft.com/office/drawing/2014/main" id="{81849BBB-5605-A811-2884-2F9D483D254C}"/>
                  </a:ext>
                </a:extLst>
              </p:cNvPr>
              <p:cNvSpPr>
                <a:spLocks/>
              </p:cNvSpPr>
              <p:nvPr/>
            </p:nvSpPr>
            <p:spPr bwMode="auto">
              <a:xfrm>
                <a:off x="348" y="1259"/>
                <a:ext cx="21" cy="23"/>
              </a:xfrm>
              <a:custGeom>
                <a:avLst/>
                <a:gdLst>
                  <a:gd name="T0" fmla="*/ 31 w 223"/>
                  <a:gd name="T1" fmla="*/ 0 h 256"/>
                  <a:gd name="T2" fmla="*/ 31 w 223"/>
                  <a:gd name="T3" fmla="*/ 253 h 256"/>
                  <a:gd name="T4" fmla="*/ 0 w 223"/>
                  <a:gd name="T5" fmla="*/ 253 h 256"/>
                  <a:gd name="T6" fmla="*/ 0 w 223"/>
                  <a:gd name="T7" fmla="*/ 256 h 256"/>
                  <a:gd name="T8" fmla="*/ 223 w 223"/>
                  <a:gd name="T9" fmla="*/ 256 h 256"/>
                  <a:gd name="T10" fmla="*/ 217 w 223"/>
                  <a:gd name="T11" fmla="*/ 253 h 256"/>
                  <a:gd name="T12" fmla="*/ 200 w 223"/>
                  <a:gd name="T13" fmla="*/ 253 h 256"/>
                  <a:gd name="T14" fmla="*/ 198 w 223"/>
                  <a:gd name="T15" fmla="*/ 11 h 256"/>
                  <a:gd name="T16" fmla="*/ 171 w 223"/>
                  <a:gd name="T17" fmla="*/ 10 h 256"/>
                  <a:gd name="T18" fmla="*/ 174 w 223"/>
                  <a:gd name="T19" fmla="*/ 253 h 256"/>
                  <a:gd name="T20" fmla="*/ 157 w 223"/>
                  <a:gd name="T21" fmla="*/ 253 h 256"/>
                  <a:gd name="T22" fmla="*/ 154 w 223"/>
                  <a:gd name="T23" fmla="*/ 9 h 256"/>
                  <a:gd name="T24" fmla="*/ 122 w 223"/>
                  <a:gd name="T25" fmla="*/ 7 h 256"/>
                  <a:gd name="T26" fmla="*/ 126 w 223"/>
                  <a:gd name="T27" fmla="*/ 253 h 256"/>
                  <a:gd name="T28" fmla="*/ 109 w 223"/>
                  <a:gd name="T29" fmla="*/ 253 h 256"/>
                  <a:gd name="T30" fmla="*/ 106 w 223"/>
                  <a:gd name="T31" fmla="*/ 6 h 256"/>
                  <a:gd name="T32" fmla="*/ 75 w 223"/>
                  <a:gd name="T33" fmla="*/ 2 h 256"/>
                  <a:gd name="T34" fmla="*/ 78 w 223"/>
                  <a:gd name="T35" fmla="*/ 253 h 256"/>
                  <a:gd name="T36" fmla="*/ 62 w 223"/>
                  <a:gd name="T37" fmla="*/ 253 h 256"/>
                  <a:gd name="T38" fmla="*/ 57 w 223"/>
                  <a:gd name="T39" fmla="*/ 1 h 256"/>
                  <a:gd name="T40" fmla="*/ 31 w 223"/>
                  <a:gd name="T41" fmla="*/ 0 h 256"/>
                  <a:gd name="T42" fmla="*/ 31 w 223"/>
                  <a:gd name="T43" fmla="*/ 0 h 2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23"/>
                  <a:gd name="T67" fmla="*/ 0 h 256"/>
                  <a:gd name="T68" fmla="*/ 223 w 223"/>
                  <a:gd name="T69" fmla="*/ 256 h 2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23" h="256">
                    <a:moveTo>
                      <a:pt x="31" y="0"/>
                    </a:moveTo>
                    <a:lnTo>
                      <a:pt x="31" y="253"/>
                    </a:lnTo>
                    <a:lnTo>
                      <a:pt x="0" y="253"/>
                    </a:lnTo>
                    <a:lnTo>
                      <a:pt x="0" y="256"/>
                    </a:lnTo>
                    <a:lnTo>
                      <a:pt x="223" y="256"/>
                    </a:lnTo>
                    <a:lnTo>
                      <a:pt x="217" y="253"/>
                    </a:lnTo>
                    <a:lnTo>
                      <a:pt x="200" y="253"/>
                    </a:lnTo>
                    <a:lnTo>
                      <a:pt x="198" y="11"/>
                    </a:lnTo>
                    <a:lnTo>
                      <a:pt x="171" y="10"/>
                    </a:lnTo>
                    <a:lnTo>
                      <a:pt x="174" y="253"/>
                    </a:lnTo>
                    <a:lnTo>
                      <a:pt x="157" y="253"/>
                    </a:lnTo>
                    <a:lnTo>
                      <a:pt x="154" y="9"/>
                    </a:lnTo>
                    <a:lnTo>
                      <a:pt x="122" y="7"/>
                    </a:lnTo>
                    <a:lnTo>
                      <a:pt x="126" y="253"/>
                    </a:lnTo>
                    <a:lnTo>
                      <a:pt x="109" y="253"/>
                    </a:lnTo>
                    <a:lnTo>
                      <a:pt x="106" y="6"/>
                    </a:lnTo>
                    <a:lnTo>
                      <a:pt x="75" y="2"/>
                    </a:lnTo>
                    <a:lnTo>
                      <a:pt x="78" y="253"/>
                    </a:lnTo>
                    <a:lnTo>
                      <a:pt x="62" y="253"/>
                    </a:lnTo>
                    <a:lnTo>
                      <a:pt x="57" y="1"/>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15" name="Freeform 945">
                <a:extLst>
                  <a:ext uri="{FF2B5EF4-FFF2-40B4-BE49-F238E27FC236}">
                    <a16:creationId xmlns:a16="http://schemas.microsoft.com/office/drawing/2014/main" id="{A0B6F8E8-A465-44D6-2CDE-6C3C1A8F76F5}"/>
                  </a:ext>
                </a:extLst>
              </p:cNvPr>
              <p:cNvSpPr>
                <a:spLocks/>
              </p:cNvSpPr>
              <p:nvPr/>
            </p:nvSpPr>
            <p:spPr bwMode="auto">
              <a:xfrm>
                <a:off x="343" y="1255"/>
                <a:ext cx="6" cy="31"/>
              </a:xfrm>
              <a:custGeom>
                <a:avLst/>
                <a:gdLst>
                  <a:gd name="T0" fmla="*/ 70 w 70"/>
                  <a:gd name="T1" fmla="*/ 2 h 343"/>
                  <a:gd name="T2" fmla="*/ 36 w 70"/>
                  <a:gd name="T3" fmla="*/ 0 h 343"/>
                  <a:gd name="T4" fmla="*/ 32 w 70"/>
                  <a:gd name="T5" fmla="*/ 7 h 343"/>
                  <a:gd name="T6" fmla="*/ 32 w 70"/>
                  <a:gd name="T7" fmla="*/ 170 h 343"/>
                  <a:gd name="T8" fmla="*/ 15 w 70"/>
                  <a:gd name="T9" fmla="*/ 159 h 343"/>
                  <a:gd name="T10" fmla="*/ 15 w 70"/>
                  <a:gd name="T11" fmla="*/ 106 h 343"/>
                  <a:gd name="T12" fmla="*/ 0 w 70"/>
                  <a:gd name="T13" fmla="*/ 87 h 343"/>
                  <a:gd name="T14" fmla="*/ 0 w 70"/>
                  <a:gd name="T15" fmla="*/ 343 h 343"/>
                  <a:gd name="T16" fmla="*/ 27 w 70"/>
                  <a:gd name="T17" fmla="*/ 343 h 343"/>
                  <a:gd name="T18" fmla="*/ 27 w 70"/>
                  <a:gd name="T19" fmla="*/ 307 h 343"/>
                  <a:gd name="T20" fmla="*/ 34 w 70"/>
                  <a:gd name="T21" fmla="*/ 302 h 343"/>
                  <a:gd name="T22" fmla="*/ 42 w 70"/>
                  <a:gd name="T23" fmla="*/ 302 h 343"/>
                  <a:gd name="T24" fmla="*/ 42 w 70"/>
                  <a:gd name="T25" fmla="*/ 10 h 343"/>
                  <a:gd name="T26" fmla="*/ 47 w 70"/>
                  <a:gd name="T27" fmla="*/ 5 h 343"/>
                  <a:gd name="T28" fmla="*/ 70 w 70"/>
                  <a:gd name="T29" fmla="*/ 2 h 343"/>
                  <a:gd name="T30" fmla="*/ 70 w 70"/>
                  <a:gd name="T31" fmla="*/ 2 h 3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0"/>
                  <a:gd name="T49" fmla="*/ 0 h 343"/>
                  <a:gd name="T50" fmla="*/ 70 w 70"/>
                  <a:gd name="T51" fmla="*/ 343 h 34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0" h="343">
                    <a:moveTo>
                      <a:pt x="70" y="2"/>
                    </a:moveTo>
                    <a:lnTo>
                      <a:pt x="36" y="0"/>
                    </a:lnTo>
                    <a:lnTo>
                      <a:pt x="32" y="7"/>
                    </a:lnTo>
                    <a:lnTo>
                      <a:pt x="32" y="170"/>
                    </a:lnTo>
                    <a:lnTo>
                      <a:pt x="15" y="159"/>
                    </a:lnTo>
                    <a:lnTo>
                      <a:pt x="15" y="106"/>
                    </a:lnTo>
                    <a:lnTo>
                      <a:pt x="0" y="87"/>
                    </a:lnTo>
                    <a:lnTo>
                      <a:pt x="0" y="343"/>
                    </a:lnTo>
                    <a:lnTo>
                      <a:pt x="27" y="343"/>
                    </a:lnTo>
                    <a:lnTo>
                      <a:pt x="27" y="307"/>
                    </a:lnTo>
                    <a:lnTo>
                      <a:pt x="34" y="302"/>
                    </a:lnTo>
                    <a:lnTo>
                      <a:pt x="42" y="302"/>
                    </a:lnTo>
                    <a:lnTo>
                      <a:pt x="42" y="10"/>
                    </a:lnTo>
                    <a:lnTo>
                      <a:pt x="47" y="5"/>
                    </a:lnTo>
                    <a:lnTo>
                      <a:pt x="7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16" name="Freeform 946">
                <a:extLst>
                  <a:ext uri="{FF2B5EF4-FFF2-40B4-BE49-F238E27FC236}">
                    <a16:creationId xmlns:a16="http://schemas.microsoft.com/office/drawing/2014/main" id="{339E3597-AEC4-7CF2-E443-657B1CA63A6B}"/>
                  </a:ext>
                </a:extLst>
              </p:cNvPr>
              <p:cNvSpPr>
                <a:spLocks/>
              </p:cNvSpPr>
              <p:nvPr/>
            </p:nvSpPr>
            <p:spPr bwMode="auto">
              <a:xfrm>
                <a:off x="312" y="1252"/>
                <a:ext cx="60" cy="34"/>
              </a:xfrm>
              <a:custGeom>
                <a:avLst/>
                <a:gdLst>
                  <a:gd name="T0" fmla="*/ 637 w 658"/>
                  <a:gd name="T1" fmla="*/ 375 h 375"/>
                  <a:gd name="T2" fmla="*/ 637 w 658"/>
                  <a:gd name="T3" fmla="*/ 336 h 375"/>
                  <a:gd name="T4" fmla="*/ 633 w 658"/>
                  <a:gd name="T5" fmla="*/ 334 h 375"/>
                  <a:gd name="T6" fmla="*/ 639 w 658"/>
                  <a:gd name="T7" fmla="*/ 329 h 375"/>
                  <a:gd name="T8" fmla="*/ 630 w 658"/>
                  <a:gd name="T9" fmla="*/ 57 h 375"/>
                  <a:gd name="T10" fmla="*/ 623 w 658"/>
                  <a:gd name="T11" fmla="*/ 50 h 375"/>
                  <a:gd name="T12" fmla="*/ 373 w 658"/>
                  <a:gd name="T13" fmla="*/ 18 h 375"/>
                  <a:gd name="T14" fmla="*/ 356 w 658"/>
                  <a:gd name="T15" fmla="*/ 37 h 375"/>
                  <a:gd name="T16" fmla="*/ 341 w 658"/>
                  <a:gd name="T17" fmla="*/ 50 h 375"/>
                  <a:gd name="T18" fmla="*/ 341 w 658"/>
                  <a:gd name="T19" fmla="*/ 30 h 375"/>
                  <a:gd name="T20" fmla="*/ 345 w 658"/>
                  <a:gd name="T21" fmla="*/ 16 h 375"/>
                  <a:gd name="T22" fmla="*/ 0 w 658"/>
                  <a:gd name="T23" fmla="*/ 26 h 375"/>
                  <a:gd name="T24" fmla="*/ 0 w 658"/>
                  <a:gd name="T25" fmla="*/ 18 h 375"/>
                  <a:gd name="T26" fmla="*/ 354 w 658"/>
                  <a:gd name="T27" fmla="*/ 0 h 375"/>
                  <a:gd name="T28" fmla="*/ 623 w 658"/>
                  <a:gd name="T29" fmla="*/ 44 h 375"/>
                  <a:gd name="T30" fmla="*/ 637 w 658"/>
                  <a:gd name="T31" fmla="*/ 57 h 375"/>
                  <a:gd name="T32" fmla="*/ 647 w 658"/>
                  <a:gd name="T33" fmla="*/ 332 h 375"/>
                  <a:gd name="T34" fmla="*/ 658 w 658"/>
                  <a:gd name="T35" fmla="*/ 342 h 375"/>
                  <a:gd name="T36" fmla="*/ 658 w 658"/>
                  <a:gd name="T37" fmla="*/ 375 h 375"/>
                  <a:gd name="T38" fmla="*/ 637 w 658"/>
                  <a:gd name="T39" fmla="*/ 375 h 375"/>
                  <a:gd name="T40" fmla="*/ 637 w 658"/>
                  <a:gd name="T41" fmla="*/ 375 h 3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8"/>
                  <a:gd name="T64" fmla="*/ 0 h 375"/>
                  <a:gd name="T65" fmla="*/ 658 w 658"/>
                  <a:gd name="T66" fmla="*/ 375 h 37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8" h="375">
                    <a:moveTo>
                      <a:pt x="637" y="375"/>
                    </a:moveTo>
                    <a:lnTo>
                      <a:pt x="637" y="336"/>
                    </a:lnTo>
                    <a:lnTo>
                      <a:pt x="633" y="334"/>
                    </a:lnTo>
                    <a:lnTo>
                      <a:pt x="639" y="329"/>
                    </a:lnTo>
                    <a:lnTo>
                      <a:pt x="630" y="57"/>
                    </a:lnTo>
                    <a:lnTo>
                      <a:pt x="623" y="50"/>
                    </a:lnTo>
                    <a:lnTo>
                      <a:pt x="373" y="18"/>
                    </a:lnTo>
                    <a:lnTo>
                      <a:pt x="356" y="37"/>
                    </a:lnTo>
                    <a:lnTo>
                      <a:pt x="341" y="50"/>
                    </a:lnTo>
                    <a:lnTo>
                      <a:pt x="341" y="30"/>
                    </a:lnTo>
                    <a:lnTo>
                      <a:pt x="345" y="16"/>
                    </a:lnTo>
                    <a:lnTo>
                      <a:pt x="0" y="26"/>
                    </a:lnTo>
                    <a:lnTo>
                      <a:pt x="0" y="18"/>
                    </a:lnTo>
                    <a:lnTo>
                      <a:pt x="354" y="0"/>
                    </a:lnTo>
                    <a:lnTo>
                      <a:pt x="623" y="44"/>
                    </a:lnTo>
                    <a:lnTo>
                      <a:pt x="637" y="57"/>
                    </a:lnTo>
                    <a:lnTo>
                      <a:pt x="647" y="332"/>
                    </a:lnTo>
                    <a:lnTo>
                      <a:pt x="658" y="342"/>
                    </a:lnTo>
                    <a:lnTo>
                      <a:pt x="658" y="375"/>
                    </a:lnTo>
                    <a:lnTo>
                      <a:pt x="637" y="3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17" name="Freeform 947">
                <a:extLst>
                  <a:ext uri="{FF2B5EF4-FFF2-40B4-BE49-F238E27FC236}">
                    <a16:creationId xmlns:a16="http://schemas.microsoft.com/office/drawing/2014/main" id="{81217997-C4BF-73E7-EF0A-7A6B90966F36}"/>
                  </a:ext>
                </a:extLst>
              </p:cNvPr>
              <p:cNvSpPr>
                <a:spLocks/>
              </p:cNvSpPr>
              <p:nvPr/>
            </p:nvSpPr>
            <p:spPr bwMode="auto">
              <a:xfrm>
                <a:off x="349" y="1256"/>
                <a:ext cx="19" cy="3"/>
              </a:xfrm>
              <a:custGeom>
                <a:avLst/>
                <a:gdLst>
                  <a:gd name="T0" fmla="*/ 0 w 201"/>
                  <a:gd name="T1" fmla="*/ 0 h 31"/>
                  <a:gd name="T2" fmla="*/ 0 w 201"/>
                  <a:gd name="T3" fmla="*/ 13 h 31"/>
                  <a:gd name="T4" fmla="*/ 201 w 201"/>
                  <a:gd name="T5" fmla="*/ 31 h 31"/>
                  <a:gd name="T6" fmla="*/ 196 w 201"/>
                  <a:gd name="T7" fmla="*/ 21 h 31"/>
                  <a:gd name="T8" fmla="*/ 0 w 201"/>
                  <a:gd name="T9" fmla="*/ 0 h 31"/>
                  <a:gd name="T10" fmla="*/ 0 w 201"/>
                  <a:gd name="T11" fmla="*/ 0 h 31"/>
                  <a:gd name="T12" fmla="*/ 0 60000 65536"/>
                  <a:gd name="T13" fmla="*/ 0 60000 65536"/>
                  <a:gd name="T14" fmla="*/ 0 60000 65536"/>
                  <a:gd name="T15" fmla="*/ 0 60000 65536"/>
                  <a:gd name="T16" fmla="*/ 0 60000 65536"/>
                  <a:gd name="T17" fmla="*/ 0 60000 65536"/>
                  <a:gd name="T18" fmla="*/ 0 w 201"/>
                  <a:gd name="T19" fmla="*/ 0 h 31"/>
                  <a:gd name="T20" fmla="*/ 201 w 201"/>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01" h="31">
                    <a:moveTo>
                      <a:pt x="0" y="0"/>
                    </a:moveTo>
                    <a:lnTo>
                      <a:pt x="0" y="13"/>
                    </a:lnTo>
                    <a:lnTo>
                      <a:pt x="201" y="31"/>
                    </a:lnTo>
                    <a:lnTo>
                      <a:pt x="196"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18" name="Freeform 948">
                <a:extLst>
                  <a:ext uri="{FF2B5EF4-FFF2-40B4-BE49-F238E27FC236}">
                    <a16:creationId xmlns:a16="http://schemas.microsoft.com/office/drawing/2014/main" id="{C0AF4BB2-F9B5-DB36-8AEB-113F4469293F}"/>
                  </a:ext>
                </a:extLst>
              </p:cNvPr>
              <p:cNvSpPr>
                <a:spLocks/>
              </p:cNvSpPr>
              <p:nvPr/>
            </p:nvSpPr>
            <p:spPr bwMode="auto">
              <a:xfrm>
                <a:off x="311" y="1255"/>
                <a:ext cx="29" cy="11"/>
              </a:xfrm>
              <a:custGeom>
                <a:avLst/>
                <a:gdLst>
                  <a:gd name="T0" fmla="*/ 0 w 316"/>
                  <a:gd name="T1" fmla="*/ 8 h 120"/>
                  <a:gd name="T2" fmla="*/ 316 w 316"/>
                  <a:gd name="T3" fmla="*/ 0 h 120"/>
                  <a:gd name="T4" fmla="*/ 272 w 316"/>
                  <a:gd name="T5" fmla="*/ 16 h 120"/>
                  <a:gd name="T6" fmla="*/ 238 w 316"/>
                  <a:gd name="T7" fmla="*/ 31 h 120"/>
                  <a:gd name="T8" fmla="*/ 220 w 316"/>
                  <a:gd name="T9" fmla="*/ 45 h 120"/>
                  <a:gd name="T10" fmla="*/ 81 w 316"/>
                  <a:gd name="T11" fmla="*/ 46 h 120"/>
                  <a:gd name="T12" fmla="*/ 90 w 316"/>
                  <a:gd name="T13" fmla="*/ 64 h 120"/>
                  <a:gd name="T14" fmla="*/ 90 w 316"/>
                  <a:gd name="T15" fmla="*/ 83 h 120"/>
                  <a:gd name="T16" fmla="*/ 86 w 316"/>
                  <a:gd name="T17" fmla="*/ 104 h 120"/>
                  <a:gd name="T18" fmla="*/ 76 w 316"/>
                  <a:gd name="T19" fmla="*/ 117 h 120"/>
                  <a:gd name="T20" fmla="*/ 59 w 316"/>
                  <a:gd name="T21" fmla="*/ 120 h 120"/>
                  <a:gd name="T22" fmla="*/ 47 w 316"/>
                  <a:gd name="T23" fmla="*/ 114 h 120"/>
                  <a:gd name="T24" fmla="*/ 59 w 316"/>
                  <a:gd name="T25" fmla="*/ 117 h 120"/>
                  <a:gd name="T26" fmla="*/ 74 w 316"/>
                  <a:gd name="T27" fmla="*/ 116 h 120"/>
                  <a:gd name="T28" fmla="*/ 81 w 316"/>
                  <a:gd name="T29" fmla="*/ 97 h 120"/>
                  <a:gd name="T30" fmla="*/ 81 w 316"/>
                  <a:gd name="T31" fmla="*/ 80 h 120"/>
                  <a:gd name="T32" fmla="*/ 76 w 316"/>
                  <a:gd name="T33" fmla="*/ 64 h 120"/>
                  <a:gd name="T34" fmla="*/ 65 w 316"/>
                  <a:gd name="T35" fmla="*/ 49 h 120"/>
                  <a:gd name="T36" fmla="*/ 52 w 316"/>
                  <a:gd name="T37" fmla="*/ 45 h 120"/>
                  <a:gd name="T38" fmla="*/ 45 w 316"/>
                  <a:gd name="T39" fmla="*/ 49 h 120"/>
                  <a:gd name="T40" fmla="*/ 42 w 316"/>
                  <a:gd name="T41" fmla="*/ 61 h 120"/>
                  <a:gd name="T42" fmla="*/ 49 w 316"/>
                  <a:gd name="T43" fmla="*/ 69 h 120"/>
                  <a:gd name="T44" fmla="*/ 52 w 316"/>
                  <a:gd name="T45" fmla="*/ 85 h 120"/>
                  <a:gd name="T46" fmla="*/ 47 w 316"/>
                  <a:gd name="T47" fmla="*/ 93 h 120"/>
                  <a:gd name="T48" fmla="*/ 40 w 316"/>
                  <a:gd name="T49" fmla="*/ 104 h 120"/>
                  <a:gd name="T50" fmla="*/ 42 w 316"/>
                  <a:gd name="T51" fmla="*/ 91 h 120"/>
                  <a:gd name="T52" fmla="*/ 42 w 316"/>
                  <a:gd name="T53" fmla="*/ 80 h 120"/>
                  <a:gd name="T54" fmla="*/ 36 w 316"/>
                  <a:gd name="T55" fmla="*/ 64 h 120"/>
                  <a:gd name="T56" fmla="*/ 29 w 316"/>
                  <a:gd name="T57" fmla="*/ 77 h 120"/>
                  <a:gd name="T58" fmla="*/ 23 w 316"/>
                  <a:gd name="T59" fmla="*/ 64 h 120"/>
                  <a:gd name="T60" fmla="*/ 14 w 316"/>
                  <a:gd name="T61" fmla="*/ 77 h 120"/>
                  <a:gd name="T62" fmla="*/ 10 w 316"/>
                  <a:gd name="T63" fmla="*/ 64 h 120"/>
                  <a:gd name="T64" fmla="*/ 10 w 316"/>
                  <a:gd name="T65" fmla="*/ 24 h 120"/>
                  <a:gd name="T66" fmla="*/ 0 w 316"/>
                  <a:gd name="T67" fmla="*/ 13 h 120"/>
                  <a:gd name="T68" fmla="*/ 0 w 316"/>
                  <a:gd name="T69" fmla="*/ 8 h 120"/>
                  <a:gd name="T70" fmla="*/ 0 w 316"/>
                  <a:gd name="T71" fmla="*/ 8 h 1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6"/>
                  <a:gd name="T109" fmla="*/ 0 h 120"/>
                  <a:gd name="T110" fmla="*/ 316 w 316"/>
                  <a:gd name="T111" fmla="*/ 120 h 1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6" h="120">
                    <a:moveTo>
                      <a:pt x="0" y="8"/>
                    </a:moveTo>
                    <a:lnTo>
                      <a:pt x="316" y="0"/>
                    </a:lnTo>
                    <a:lnTo>
                      <a:pt x="272" y="16"/>
                    </a:lnTo>
                    <a:lnTo>
                      <a:pt x="238" y="31"/>
                    </a:lnTo>
                    <a:lnTo>
                      <a:pt x="220" y="45"/>
                    </a:lnTo>
                    <a:lnTo>
                      <a:pt x="81" y="46"/>
                    </a:lnTo>
                    <a:lnTo>
                      <a:pt x="90" y="64"/>
                    </a:lnTo>
                    <a:lnTo>
                      <a:pt x="90" y="83"/>
                    </a:lnTo>
                    <a:lnTo>
                      <a:pt x="86" y="104"/>
                    </a:lnTo>
                    <a:lnTo>
                      <a:pt x="76" y="117"/>
                    </a:lnTo>
                    <a:lnTo>
                      <a:pt x="59" y="120"/>
                    </a:lnTo>
                    <a:lnTo>
                      <a:pt x="47" y="114"/>
                    </a:lnTo>
                    <a:lnTo>
                      <a:pt x="59" y="117"/>
                    </a:lnTo>
                    <a:lnTo>
                      <a:pt x="74" y="116"/>
                    </a:lnTo>
                    <a:lnTo>
                      <a:pt x="81" y="97"/>
                    </a:lnTo>
                    <a:lnTo>
                      <a:pt x="81" y="80"/>
                    </a:lnTo>
                    <a:lnTo>
                      <a:pt x="76" y="64"/>
                    </a:lnTo>
                    <a:lnTo>
                      <a:pt x="65" y="49"/>
                    </a:lnTo>
                    <a:lnTo>
                      <a:pt x="52" y="45"/>
                    </a:lnTo>
                    <a:lnTo>
                      <a:pt x="45" y="49"/>
                    </a:lnTo>
                    <a:lnTo>
                      <a:pt x="42" y="61"/>
                    </a:lnTo>
                    <a:lnTo>
                      <a:pt x="49" y="69"/>
                    </a:lnTo>
                    <a:lnTo>
                      <a:pt x="52" y="85"/>
                    </a:lnTo>
                    <a:lnTo>
                      <a:pt x="47" y="93"/>
                    </a:lnTo>
                    <a:lnTo>
                      <a:pt x="40" y="104"/>
                    </a:lnTo>
                    <a:lnTo>
                      <a:pt x="42" y="91"/>
                    </a:lnTo>
                    <a:lnTo>
                      <a:pt x="42" y="80"/>
                    </a:lnTo>
                    <a:lnTo>
                      <a:pt x="36" y="64"/>
                    </a:lnTo>
                    <a:lnTo>
                      <a:pt x="29" y="77"/>
                    </a:lnTo>
                    <a:lnTo>
                      <a:pt x="23" y="64"/>
                    </a:lnTo>
                    <a:lnTo>
                      <a:pt x="14" y="77"/>
                    </a:lnTo>
                    <a:lnTo>
                      <a:pt x="10" y="64"/>
                    </a:lnTo>
                    <a:lnTo>
                      <a:pt x="10" y="24"/>
                    </a:lnTo>
                    <a:lnTo>
                      <a:pt x="0" y="13"/>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19" name="Freeform 949">
                <a:extLst>
                  <a:ext uri="{FF2B5EF4-FFF2-40B4-BE49-F238E27FC236}">
                    <a16:creationId xmlns:a16="http://schemas.microsoft.com/office/drawing/2014/main" id="{93AB055C-C79D-D4F8-ED4B-68F35AD0C92F}"/>
                  </a:ext>
                </a:extLst>
              </p:cNvPr>
              <p:cNvSpPr>
                <a:spLocks/>
              </p:cNvSpPr>
              <p:nvPr/>
            </p:nvSpPr>
            <p:spPr bwMode="auto">
              <a:xfrm>
                <a:off x="348" y="1284"/>
                <a:ext cx="22" cy="1"/>
              </a:xfrm>
              <a:custGeom>
                <a:avLst/>
                <a:gdLst>
                  <a:gd name="T0" fmla="*/ 0 w 244"/>
                  <a:gd name="T1" fmla="*/ 0 h 17"/>
                  <a:gd name="T2" fmla="*/ 0 w 244"/>
                  <a:gd name="T3" fmla="*/ 17 h 17"/>
                  <a:gd name="T4" fmla="*/ 244 w 244"/>
                  <a:gd name="T5" fmla="*/ 17 h 17"/>
                  <a:gd name="T6" fmla="*/ 244 w 244"/>
                  <a:gd name="T7" fmla="*/ 0 h 17"/>
                  <a:gd name="T8" fmla="*/ 0 w 244"/>
                  <a:gd name="T9" fmla="*/ 0 h 17"/>
                  <a:gd name="T10" fmla="*/ 0 w 244"/>
                  <a:gd name="T11" fmla="*/ 0 h 17"/>
                  <a:gd name="T12" fmla="*/ 0 60000 65536"/>
                  <a:gd name="T13" fmla="*/ 0 60000 65536"/>
                  <a:gd name="T14" fmla="*/ 0 60000 65536"/>
                  <a:gd name="T15" fmla="*/ 0 60000 65536"/>
                  <a:gd name="T16" fmla="*/ 0 60000 65536"/>
                  <a:gd name="T17" fmla="*/ 0 60000 65536"/>
                  <a:gd name="T18" fmla="*/ 0 w 244"/>
                  <a:gd name="T19" fmla="*/ 0 h 17"/>
                  <a:gd name="T20" fmla="*/ 244 w 244"/>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44" h="17">
                    <a:moveTo>
                      <a:pt x="0" y="0"/>
                    </a:moveTo>
                    <a:lnTo>
                      <a:pt x="0" y="17"/>
                    </a:lnTo>
                    <a:lnTo>
                      <a:pt x="244" y="17"/>
                    </a:lnTo>
                    <a:lnTo>
                      <a:pt x="24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20" name="Freeform 950">
                <a:extLst>
                  <a:ext uri="{FF2B5EF4-FFF2-40B4-BE49-F238E27FC236}">
                    <a16:creationId xmlns:a16="http://schemas.microsoft.com/office/drawing/2014/main" id="{BF729890-BB0E-6881-03ED-080F582C1E8C}"/>
                  </a:ext>
                </a:extLst>
              </p:cNvPr>
              <p:cNvSpPr>
                <a:spLocks/>
              </p:cNvSpPr>
              <p:nvPr/>
            </p:nvSpPr>
            <p:spPr bwMode="auto">
              <a:xfrm>
                <a:off x="314" y="1274"/>
                <a:ext cx="19" cy="10"/>
              </a:xfrm>
              <a:custGeom>
                <a:avLst/>
                <a:gdLst>
                  <a:gd name="T0" fmla="*/ 114 w 216"/>
                  <a:gd name="T1" fmla="*/ 6 h 109"/>
                  <a:gd name="T2" fmla="*/ 192 w 216"/>
                  <a:gd name="T3" fmla="*/ 109 h 109"/>
                  <a:gd name="T4" fmla="*/ 216 w 216"/>
                  <a:gd name="T5" fmla="*/ 109 h 109"/>
                  <a:gd name="T6" fmla="*/ 192 w 216"/>
                  <a:gd name="T7" fmla="*/ 95 h 109"/>
                  <a:gd name="T8" fmla="*/ 192 w 216"/>
                  <a:gd name="T9" fmla="*/ 0 h 109"/>
                  <a:gd name="T10" fmla="*/ 0 w 216"/>
                  <a:gd name="T11" fmla="*/ 0 h 109"/>
                  <a:gd name="T12" fmla="*/ 114 w 216"/>
                  <a:gd name="T13" fmla="*/ 6 h 109"/>
                  <a:gd name="T14" fmla="*/ 114 w 216"/>
                  <a:gd name="T15" fmla="*/ 6 h 109"/>
                  <a:gd name="T16" fmla="*/ 0 60000 65536"/>
                  <a:gd name="T17" fmla="*/ 0 60000 65536"/>
                  <a:gd name="T18" fmla="*/ 0 60000 65536"/>
                  <a:gd name="T19" fmla="*/ 0 60000 65536"/>
                  <a:gd name="T20" fmla="*/ 0 60000 65536"/>
                  <a:gd name="T21" fmla="*/ 0 60000 65536"/>
                  <a:gd name="T22" fmla="*/ 0 60000 65536"/>
                  <a:gd name="T23" fmla="*/ 0 60000 65536"/>
                  <a:gd name="T24" fmla="*/ 0 w 216"/>
                  <a:gd name="T25" fmla="*/ 0 h 109"/>
                  <a:gd name="T26" fmla="*/ 216 w 216"/>
                  <a:gd name="T27" fmla="*/ 109 h 1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 h="109">
                    <a:moveTo>
                      <a:pt x="114" y="6"/>
                    </a:moveTo>
                    <a:lnTo>
                      <a:pt x="192" y="109"/>
                    </a:lnTo>
                    <a:lnTo>
                      <a:pt x="216" y="109"/>
                    </a:lnTo>
                    <a:lnTo>
                      <a:pt x="192" y="95"/>
                    </a:lnTo>
                    <a:lnTo>
                      <a:pt x="192" y="0"/>
                    </a:lnTo>
                    <a:lnTo>
                      <a:pt x="0" y="0"/>
                    </a:lnTo>
                    <a:lnTo>
                      <a:pt x="11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21" name="Freeform 951">
                <a:extLst>
                  <a:ext uri="{FF2B5EF4-FFF2-40B4-BE49-F238E27FC236}">
                    <a16:creationId xmlns:a16="http://schemas.microsoft.com/office/drawing/2014/main" id="{B9A4E6D3-C1FC-5E93-4194-603201853084}"/>
                  </a:ext>
                </a:extLst>
              </p:cNvPr>
              <p:cNvSpPr>
                <a:spLocks/>
              </p:cNvSpPr>
              <p:nvPr/>
            </p:nvSpPr>
            <p:spPr bwMode="auto">
              <a:xfrm>
                <a:off x="301" y="1274"/>
                <a:ext cx="8" cy="10"/>
              </a:xfrm>
              <a:custGeom>
                <a:avLst/>
                <a:gdLst>
                  <a:gd name="T0" fmla="*/ 0 w 90"/>
                  <a:gd name="T1" fmla="*/ 109 h 109"/>
                  <a:gd name="T2" fmla="*/ 25 w 90"/>
                  <a:gd name="T3" fmla="*/ 56 h 109"/>
                  <a:gd name="T4" fmla="*/ 25 w 90"/>
                  <a:gd name="T5" fmla="*/ 0 h 109"/>
                  <a:gd name="T6" fmla="*/ 90 w 90"/>
                  <a:gd name="T7" fmla="*/ 0 h 109"/>
                  <a:gd name="T8" fmla="*/ 0 w 90"/>
                  <a:gd name="T9" fmla="*/ 109 h 109"/>
                  <a:gd name="T10" fmla="*/ 0 w 90"/>
                  <a:gd name="T11" fmla="*/ 109 h 109"/>
                  <a:gd name="T12" fmla="*/ 0 60000 65536"/>
                  <a:gd name="T13" fmla="*/ 0 60000 65536"/>
                  <a:gd name="T14" fmla="*/ 0 60000 65536"/>
                  <a:gd name="T15" fmla="*/ 0 60000 65536"/>
                  <a:gd name="T16" fmla="*/ 0 60000 65536"/>
                  <a:gd name="T17" fmla="*/ 0 60000 65536"/>
                  <a:gd name="T18" fmla="*/ 0 w 90"/>
                  <a:gd name="T19" fmla="*/ 0 h 109"/>
                  <a:gd name="T20" fmla="*/ 90 w 90"/>
                  <a:gd name="T21" fmla="*/ 109 h 109"/>
                </a:gdLst>
                <a:ahLst/>
                <a:cxnLst>
                  <a:cxn ang="T12">
                    <a:pos x="T0" y="T1"/>
                  </a:cxn>
                  <a:cxn ang="T13">
                    <a:pos x="T2" y="T3"/>
                  </a:cxn>
                  <a:cxn ang="T14">
                    <a:pos x="T4" y="T5"/>
                  </a:cxn>
                  <a:cxn ang="T15">
                    <a:pos x="T6" y="T7"/>
                  </a:cxn>
                  <a:cxn ang="T16">
                    <a:pos x="T8" y="T9"/>
                  </a:cxn>
                  <a:cxn ang="T17">
                    <a:pos x="T10" y="T11"/>
                  </a:cxn>
                </a:cxnLst>
                <a:rect l="T18" t="T19" r="T20" b="T21"/>
                <a:pathLst>
                  <a:path w="90" h="109">
                    <a:moveTo>
                      <a:pt x="0" y="109"/>
                    </a:moveTo>
                    <a:lnTo>
                      <a:pt x="25" y="56"/>
                    </a:lnTo>
                    <a:lnTo>
                      <a:pt x="25" y="0"/>
                    </a:lnTo>
                    <a:lnTo>
                      <a:pt x="90" y="0"/>
                    </a:lnTo>
                    <a:lnTo>
                      <a:pt x="0"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22" name="Freeform 952">
                <a:extLst>
                  <a:ext uri="{FF2B5EF4-FFF2-40B4-BE49-F238E27FC236}">
                    <a16:creationId xmlns:a16="http://schemas.microsoft.com/office/drawing/2014/main" id="{08590FAF-917D-90EE-E22E-C2441D2CDF62}"/>
                  </a:ext>
                </a:extLst>
              </p:cNvPr>
              <p:cNvSpPr>
                <a:spLocks/>
              </p:cNvSpPr>
              <p:nvPr/>
            </p:nvSpPr>
            <p:spPr bwMode="auto">
              <a:xfrm>
                <a:off x="339" y="1282"/>
                <a:ext cx="2" cy="2"/>
              </a:xfrm>
              <a:custGeom>
                <a:avLst/>
                <a:gdLst>
                  <a:gd name="T0" fmla="*/ 20 w 20"/>
                  <a:gd name="T1" fmla="*/ 0 h 12"/>
                  <a:gd name="T2" fmla="*/ 0 w 20"/>
                  <a:gd name="T3" fmla="*/ 12 h 12"/>
                  <a:gd name="T4" fmla="*/ 20 w 20"/>
                  <a:gd name="T5" fmla="*/ 12 h 12"/>
                  <a:gd name="T6" fmla="*/ 20 w 20"/>
                  <a:gd name="T7" fmla="*/ 0 h 12"/>
                  <a:gd name="T8" fmla="*/ 20 w 20"/>
                  <a:gd name="T9" fmla="*/ 0 h 12"/>
                  <a:gd name="T10" fmla="*/ 0 60000 65536"/>
                  <a:gd name="T11" fmla="*/ 0 60000 65536"/>
                  <a:gd name="T12" fmla="*/ 0 60000 65536"/>
                  <a:gd name="T13" fmla="*/ 0 60000 65536"/>
                  <a:gd name="T14" fmla="*/ 0 60000 65536"/>
                  <a:gd name="T15" fmla="*/ 0 w 20"/>
                  <a:gd name="T16" fmla="*/ 0 h 12"/>
                  <a:gd name="T17" fmla="*/ 20 w 20"/>
                  <a:gd name="T18" fmla="*/ 12 h 12"/>
                </a:gdLst>
                <a:ahLst/>
                <a:cxnLst>
                  <a:cxn ang="T10">
                    <a:pos x="T0" y="T1"/>
                  </a:cxn>
                  <a:cxn ang="T11">
                    <a:pos x="T2" y="T3"/>
                  </a:cxn>
                  <a:cxn ang="T12">
                    <a:pos x="T4" y="T5"/>
                  </a:cxn>
                  <a:cxn ang="T13">
                    <a:pos x="T6" y="T7"/>
                  </a:cxn>
                  <a:cxn ang="T14">
                    <a:pos x="T8" y="T9"/>
                  </a:cxn>
                </a:cxnLst>
                <a:rect l="T15" t="T16" r="T17" b="T18"/>
                <a:pathLst>
                  <a:path w="20" h="12">
                    <a:moveTo>
                      <a:pt x="20" y="0"/>
                    </a:moveTo>
                    <a:lnTo>
                      <a:pt x="0" y="12"/>
                    </a:lnTo>
                    <a:lnTo>
                      <a:pt x="20" y="12"/>
                    </a:lnTo>
                    <a:lnTo>
                      <a:pt x="2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23" name="Freeform 953">
                <a:extLst>
                  <a:ext uri="{FF2B5EF4-FFF2-40B4-BE49-F238E27FC236}">
                    <a16:creationId xmlns:a16="http://schemas.microsoft.com/office/drawing/2014/main" id="{32D68174-7021-376C-6417-24AEE05457CE}"/>
                  </a:ext>
                </a:extLst>
              </p:cNvPr>
              <p:cNvSpPr>
                <a:spLocks/>
              </p:cNvSpPr>
              <p:nvPr/>
            </p:nvSpPr>
            <p:spPr bwMode="auto">
              <a:xfrm>
                <a:off x="301" y="1287"/>
                <a:ext cx="3" cy="16"/>
              </a:xfrm>
              <a:custGeom>
                <a:avLst/>
                <a:gdLst>
                  <a:gd name="T0" fmla="*/ 0 w 34"/>
                  <a:gd name="T1" fmla="*/ 0 h 181"/>
                  <a:gd name="T2" fmla="*/ 0 w 34"/>
                  <a:gd name="T3" fmla="*/ 130 h 181"/>
                  <a:gd name="T4" fmla="*/ 13 w 34"/>
                  <a:gd name="T5" fmla="*/ 181 h 181"/>
                  <a:gd name="T6" fmla="*/ 34 w 34"/>
                  <a:gd name="T7" fmla="*/ 177 h 181"/>
                  <a:gd name="T8" fmla="*/ 29 w 34"/>
                  <a:gd name="T9" fmla="*/ 148 h 181"/>
                  <a:gd name="T10" fmla="*/ 29 w 34"/>
                  <a:gd name="T11" fmla="*/ 33 h 181"/>
                  <a:gd name="T12" fmla="*/ 0 w 34"/>
                  <a:gd name="T13" fmla="*/ 0 h 181"/>
                  <a:gd name="T14" fmla="*/ 0 w 34"/>
                  <a:gd name="T15" fmla="*/ 0 h 181"/>
                  <a:gd name="T16" fmla="*/ 0 60000 65536"/>
                  <a:gd name="T17" fmla="*/ 0 60000 65536"/>
                  <a:gd name="T18" fmla="*/ 0 60000 65536"/>
                  <a:gd name="T19" fmla="*/ 0 60000 65536"/>
                  <a:gd name="T20" fmla="*/ 0 60000 65536"/>
                  <a:gd name="T21" fmla="*/ 0 60000 65536"/>
                  <a:gd name="T22" fmla="*/ 0 60000 65536"/>
                  <a:gd name="T23" fmla="*/ 0 60000 65536"/>
                  <a:gd name="T24" fmla="*/ 0 w 34"/>
                  <a:gd name="T25" fmla="*/ 0 h 181"/>
                  <a:gd name="T26" fmla="*/ 34 w 34"/>
                  <a:gd name="T27" fmla="*/ 181 h 1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 h="181">
                    <a:moveTo>
                      <a:pt x="0" y="0"/>
                    </a:moveTo>
                    <a:lnTo>
                      <a:pt x="0" y="130"/>
                    </a:lnTo>
                    <a:lnTo>
                      <a:pt x="13" y="181"/>
                    </a:lnTo>
                    <a:lnTo>
                      <a:pt x="34" y="177"/>
                    </a:lnTo>
                    <a:lnTo>
                      <a:pt x="29" y="148"/>
                    </a:lnTo>
                    <a:lnTo>
                      <a:pt x="29" y="3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24" name="Freeform 954">
                <a:extLst>
                  <a:ext uri="{FF2B5EF4-FFF2-40B4-BE49-F238E27FC236}">
                    <a16:creationId xmlns:a16="http://schemas.microsoft.com/office/drawing/2014/main" id="{0F7B0EA0-9BC6-3BE9-3A1F-F421C5D40D6E}"/>
                  </a:ext>
                </a:extLst>
              </p:cNvPr>
              <p:cNvSpPr>
                <a:spLocks/>
              </p:cNvSpPr>
              <p:nvPr/>
            </p:nvSpPr>
            <p:spPr bwMode="auto">
              <a:xfrm>
                <a:off x="299" y="1253"/>
                <a:ext cx="8" cy="21"/>
              </a:xfrm>
              <a:custGeom>
                <a:avLst/>
                <a:gdLst>
                  <a:gd name="T0" fmla="*/ 11 w 92"/>
                  <a:gd name="T1" fmla="*/ 0 h 230"/>
                  <a:gd name="T2" fmla="*/ 24 w 92"/>
                  <a:gd name="T3" fmla="*/ 0 h 230"/>
                  <a:gd name="T4" fmla="*/ 29 w 92"/>
                  <a:gd name="T5" fmla="*/ 13 h 230"/>
                  <a:gd name="T6" fmla="*/ 35 w 92"/>
                  <a:gd name="T7" fmla="*/ 0 h 230"/>
                  <a:gd name="T8" fmla="*/ 40 w 92"/>
                  <a:gd name="T9" fmla="*/ 13 h 230"/>
                  <a:gd name="T10" fmla="*/ 46 w 92"/>
                  <a:gd name="T11" fmla="*/ 0 h 230"/>
                  <a:gd name="T12" fmla="*/ 49 w 92"/>
                  <a:gd name="T13" fmla="*/ 13 h 230"/>
                  <a:gd name="T14" fmla="*/ 49 w 92"/>
                  <a:gd name="T15" fmla="*/ 23 h 230"/>
                  <a:gd name="T16" fmla="*/ 71 w 92"/>
                  <a:gd name="T17" fmla="*/ 23 h 230"/>
                  <a:gd name="T18" fmla="*/ 71 w 92"/>
                  <a:gd name="T19" fmla="*/ 30 h 230"/>
                  <a:gd name="T20" fmla="*/ 26 w 92"/>
                  <a:gd name="T21" fmla="*/ 30 h 230"/>
                  <a:gd name="T22" fmla="*/ 47 w 92"/>
                  <a:gd name="T23" fmla="*/ 38 h 230"/>
                  <a:gd name="T24" fmla="*/ 26 w 92"/>
                  <a:gd name="T25" fmla="*/ 46 h 230"/>
                  <a:gd name="T26" fmla="*/ 47 w 92"/>
                  <a:gd name="T27" fmla="*/ 54 h 230"/>
                  <a:gd name="T28" fmla="*/ 26 w 92"/>
                  <a:gd name="T29" fmla="*/ 61 h 230"/>
                  <a:gd name="T30" fmla="*/ 47 w 92"/>
                  <a:gd name="T31" fmla="*/ 69 h 230"/>
                  <a:gd name="T32" fmla="*/ 26 w 92"/>
                  <a:gd name="T33" fmla="*/ 76 h 230"/>
                  <a:gd name="T34" fmla="*/ 47 w 92"/>
                  <a:gd name="T35" fmla="*/ 84 h 230"/>
                  <a:gd name="T36" fmla="*/ 26 w 92"/>
                  <a:gd name="T37" fmla="*/ 91 h 230"/>
                  <a:gd name="T38" fmla="*/ 47 w 92"/>
                  <a:gd name="T39" fmla="*/ 99 h 230"/>
                  <a:gd name="T40" fmla="*/ 26 w 92"/>
                  <a:gd name="T41" fmla="*/ 107 h 230"/>
                  <a:gd name="T42" fmla="*/ 47 w 92"/>
                  <a:gd name="T43" fmla="*/ 115 h 230"/>
                  <a:gd name="T44" fmla="*/ 26 w 92"/>
                  <a:gd name="T45" fmla="*/ 123 h 230"/>
                  <a:gd name="T46" fmla="*/ 47 w 92"/>
                  <a:gd name="T47" fmla="*/ 129 h 230"/>
                  <a:gd name="T48" fmla="*/ 26 w 92"/>
                  <a:gd name="T49" fmla="*/ 138 h 230"/>
                  <a:gd name="T50" fmla="*/ 47 w 92"/>
                  <a:gd name="T51" fmla="*/ 146 h 230"/>
                  <a:gd name="T52" fmla="*/ 26 w 92"/>
                  <a:gd name="T53" fmla="*/ 154 h 230"/>
                  <a:gd name="T54" fmla="*/ 47 w 92"/>
                  <a:gd name="T55" fmla="*/ 160 h 230"/>
                  <a:gd name="T56" fmla="*/ 26 w 92"/>
                  <a:gd name="T57" fmla="*/ 169 h 230"/>
                  <a:gd name="T58" fmla="*/ 47 w 92"/>
                  <a:gd name="T59" fmla="*/ 177 h 230"/>
                  <a:gd name="T60" fmla="*/ 26 w 92"/>
                  <a:gd name="T61" fmla="*/ 184 h 230"/>
                  <a:gd name="T62" fmla="*/ 47 w 92"/>
                  <a:gd name="T63" fmla="*/ 193 h 230"/>
                  <a:gd name="T64" fmla="*/ 26 w 92"/>
                  <a:gd name="T65" fmla="*/ 200 h 230"/>
                  <a:gd name="T66" fmla="*/ 47 w 92"/>
                  <a:gd name="T67" fmla="*/ 207 h 230"/>
                  <a:gd name="T68" fmla="*/ 26 w 92"/>
                  <a:gd name="T69" fmla="*/ 214 h 230"/>
                  <a:gd name="T70" fmla="*/ 92 w 92"/>
                  <a:gd name="T71" fmla="*/ 214 h 230"/>
                  <a:gd name="T72" fmla="*/ 86 w 92"/>
                  <a:gd name="T73" fmla="*/ 230 h 230"/>
                  <a:gd name="T74" fmla="*/ 24 w 92"/>
                  <a:gd name="T75" fmla="*/ 230 h 230"/>
                  <a:gd name="T76" fmla="*/ 9 w 92"/>
                  <a:gd name="T77" fmla="*/ 226 h 230"/>
                  <a:gd name="T78" fmla="*/ 0 w 92"/>
                  <a:gd name="T79" fmla="*/ 214 h 230"/>
                  <a:gd name="T80" fmla="*/ 0 w 92"/>
                  <a:gd name="T81" fmla="*/ 64 h 230"/>
                  <a:gd name="T82" fmla="*/ 6 w 92"/>
                  <a:gd name="T83" fmla="*/ 48 h 230"/>
                  <a:gd name="T84" fmla="*/ 18 w 92"/>
                  <a:gd name="T85" fmla="*/ 30 h 230"/>
                  <a:gd name="T86" fmla="*/ 18 w 92"/>
                  <a:gd name="T87" fmla="*/ 23 h 230"/>
                  <a:gd name="T88" fmla="*/ 14 w 92"/>
                  <a:gd name="T89" fmla="*/ 23 h 230"/>
                  <a:gd name="T90" fmla="*/ 11 w 92"/>
                  <a:gd name="T91" fmla="*/ 17 h 230"/>
                  <a:gd name="T92" fmla="*/ 11 w 92"/>
                  <a:gd name="T93" fmla="*/ 0 h 230"/>
                  <a:gd name="T94" fmla="*/ 11 w 92"/>
                  <a:gd name="T95" fmla="*/ 0 h 23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2"/>
                  <a:gd name="T145" fmla="*/ 0 h 230"/>
                  <a:gd name="T146" fmla="*/ 92 w 92"/>
                  <a:gd name="T147" fmla="*/ 230 h 23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2" h="230">
                    <a:moveTo>
                      <a:pt x="11" y="0"/>
                    </a:moveTo>
                    <a:lnTo>
                      <a:pt x="24" y="0"/>
                    </a:lnTo>
                    <a:lnTo>
                      <a:pt x="29" y="13"/>
                    </a:lnTo>
                    <a:lnTo>
                      <a:pt x="35" y="0"/>
                    </a:lnTo>
                    <a:lnTo>
                      <a:pt x="40" y="13"/>
                    </a:lnTo>
                    <a:lnTo>
                      <a:pt x="46" y="0"/>
                    </a:lnTo>
                    <a:lnTo>
                      <a:pt x="49" y="13"/>
                    </a:lnTo>
                    <a:lnTo>
                      <a:pt x="49" y="23"/>
                    </a:lnTo>
                    <a:lnTo>
                      <a:pt x="71" y="23"/>
                    </a:lnTo>
                    <a:lnTo>
                      <a:pt x="71" y="30"/>
                    </a:lnTo>
                    <a:lnTo>
                      <a:pt x="26" y="30"/>
                    </a:lnTo>
                    <a:lnTo>
                      <a:pt x="47" y="38"/>
                    </a:lnTo>
                    <a:lnTo>
                      <a:pt x="26" y="46"/>
                    </a:lnTo>
                    <a:lnTo>
                      <a:pt x="47" y="54"/>
                    </a:lnTo>
                    <a:lnTo>
                      <a:pt x="26" y="61"/>
                    </a:lnTo>
                    <a:lnTo>
                      <a:pt x="47" y="69"/>
                    </a:lnTo>
                    <a:lnTo>
                      <a:pt x="26" y="76"/>
                    </a:lnTo>
                    <a:lnTo>
                      <a:pt x="47" y="84"/>
                    </a:lnTo>
                    <a:lnTo>
                      <a:pt x="26" y="91"/>
                    </a:lnTo>
                    <a:lnTo>
                      <a:pt x="47" y="99"/>
                    </a:lnTo>
                    <a:lnTo>
                      <a:pt x="26" y="107"/>
                    </a:lnTo>
                    <a:lnTo>
                      <a:pt x="47" y="115"/>
                    </a:lnTo>
                    <a:lnTo>
                      <a:pt x="26" y="123"/>
                    </a:lnTo>
                    <a:lnTo>
                      <a:pt x="47" y="129"/>
                    </a:lnTo>
                    <a:lnTo>
                      <a:pt x="26" y="138"/>
                    </a:lnTo>
                    <a:lnTo>
                      <a:pt x="47" y="146"/>
                    </a:lnTo>
                    <a:lnTo>
                      <a:pt x="26" y="154"/>
                    </a:lnTo>
                    <a:lnTo>
                      <a:pt x="47" y="160"/>
                    </a:lnTo>
                    <a:lnTo>
                      <a:pt x="26" y="169"/>
                    </a:lnTo>
                    <a:lnTo>
                      <a:pt x="47" y="177"/>
                    </a:lnTo>
                    <a:lnTo>
                      <a:pt x="26" y="184"/>
                    </a:lnTo>
                    <a:lnTo>
                      <a:pt x="47" y="193"/>
                    </a:lnTo>
                    <a:lnTo>
                      <a:pt x="26" y="200"/>
                    </a:lnTo>
                    <a:lnTo>
                      <a:pt x="47" y="207"/>
                    </a:lnTo>
                    <a:lnTo>
                      <a:pt x="26" y="214"/>
                    </a:lnTo>
                    <a:lnTo>
                      <a:pt x="92" y="214"/>
                    </a:lnTo>
                    <a:lnTo>
                      <a:pt x="86" y="230"/>
                    </a:lnTo>
                    <a:lnTo>
                      <a:pt x="24" y="230"/>
                    </a:lnTo>
                    <a:lnTo>
                      <a:pt x="9" y="226"/>
                    </a:lnTo>
                    <a:lnTo>
                      <a:pt x="0" y="214"/>
                    </a:lnTo>
                    <a:lnTo>
                      <a:pt x="0" y="64"/>
                    </a:lnTo>
                    <a:lnTo>
                      <a:pt x="6" y="48"/>
                    </a:lnTo>
                    <a:lnTo>
                      <a:pt x="18" y="30"/>
                    </a:lnTo>
                    <a:lnTo>
                      <a:pt x="18" y="23"/>
                    </a:lnTo>
                    <a:lnTo>
                      <a:pt x="14" y="23"/>
                    </a:lnTo>
                    <a:lnTo>
                      <a:pt x="11" y="17"/>
                    </a:lnTo>
                    <a:lnTo>
                      <a:pt x="1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25" name="Freeform 955">
                <a:extLst>
                  <a:ext uri="{FF2B5EF4-FFF2-40B4-BE49-F238E27FC236}">
                    <a16:creationId xmlns:a16="http://schemas.microsoft.com/office/drawing/2014/main" id="{A37AEF98-A390-1EDB-BBFC-51ABB5B23082}"/>
                  </a:ext>
                </a:extLst>
              </p:cNvPr>
              <p:cNvSpPr>
                <a:spLocks/>
              </p:cNvSpPr>
              <p:nvPr/>
            </p:nvSpPr>
            <p:spPr bwMode="auto">
              <a:xfrm>
                <a:off x="300" y="1252"/>
                <a:ext cx="11" cy="1"/>
              </a:xfrm>
              <a:custGeom>
                <a:avLst/>
                <a:gdLst>
                  <a:gd name="T0" fmla="*/ 0 w 112"/>
                  <a:gd name="T1" fmla="*/ 3 h 8"/>
                  <a:gd name="T2" fmla="*/ 19 w 112"/>
                  <a:gd name="T3" fmla="*/ 1 h 8"/>
                  <a:gd name="T4" fmla="*/ 89 w 112"/>
                  <a:gd name="T5" fmla="*/ 1 h 8"/>
                  <a:gd name="T6" fmla="*/ 112 w 112"/>
                  <a:gd name="T7" fmla="*/ 8 h 8"/>
                  <a:gd name="T8" fmla="*/ 94 w 112"/>
                  <a:gd name="T9" fmla="*/ 0 h 8"/>
                  <a:gd name="T10" fmla="*/ 15 w 112"/>
                  <a:gd name="T11" fmla="*/ 0 h 8"/>
                  <a:gd name="T12" fmla="*/ 0 w 112"/>
                  <a:gd name="T13" fmla="*/ 3 h 8"/>
                  <a:gd name="T14" fmla="*/ 0 w 112"/>
                  <a:gd name="T15" fmla="*/ 3 h 8"/>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8"/>
                  <a:gd name="T26" fmla="*/ 112 w 112"/>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8">
                    <a:moveTo>
                      <a:pt x="0" y="3"/>
                    </a:moveTo>
                    <a:lnTo>
                      <a:pt x="19" y="1"/>
                    </a:lnTo>
                    <a:lnTo>
                      <a:pt x="89" y="1"/>
                    </a:lnTo>
                    <a:lnTo>
                      <a:pt x="112" y="8"/>
                    </a:lnTo>
                    <a:lnTo>
                      <a:pt x="94" y="0"/>
                    </a:lnTo>
                    <a:lnTo>
                      <a:pt x="15" y="0"/>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26" name="Freeform 956">
                <a:extLst>
                  <a:ext uri="{FF2B5EF4-FFF2-40B4-BE49-F238E27FC236}">
                    <a16:creationId xmlns:a16="http://schemas.microsoft.com/office/drawing/2014/main" id="{808C1372-6FC4-908D-F783-8784D315638F}"/>
                  </a:ext>
                </a:extLst>
              </p:cNvPr>
              <p:cNvSpPr>
                <a:spLocks/>
              </p:cNvSpPr>
              <p:nvPr/>
            </p:nvSpPr>
            <p:spPr bwMode="auto">
              <a:xfrm>
                <a:off x="309" y="1253"/>
                <a:ext cx="2" cy="1"/>
              </a:xfrm>
              <a:custGeom>
                <a:avLst/>
                <a:gdLst>
                  <a:gd name="T0" fmla="*/ 12 w 12"/>
                  <a:gd name="T1" fmla="*/ 0 h 17"/>
                  <a:gd name="T2" fmla="*/ 12 w 12"/>
                  <a:gd name="T3" fmla="*/ 17 h 17"/>
                  <a:gd name="T4" fmla="*/ 0 w 12"/>
                  <a:gd name="T5" fmla="*/ 17 h 17"/>
                  <a:gd name="T6" fmla="*/ 0 w 12"/>
                  <a:gd name="T7" fmla="*/ 0 h 17"/>
                  <a:gd name="T8" fmla="*/ 12 w 12"/>
                  <a:gd name="T9" fmla="*/ 0 h 17"/>
                  <a:gd name="T10" fmla="*/ 12 w 12"/>
                  <a:gd name="T11" fmla="*/ 0 h 17"/>
                  <a:gd name="T12" fmla="*/ 0 60000 65536"/>
                  <a:gd name="T13" fmla="*/ 0 60000 65536"/>
                  <a:gd name="T14" fmla="*/ 0 60000 65536"/>
                  <a:gd name="T15" fmla="*/ 0 60000 65536"/>
                  <a:gd name="T16" fmla="*/ 0 60000 65536"/>
                  <a:gd name="T17" fmla="*/ 0 60000 65536"/>
                  <a:gd name="T18" fmla="*/ 0 w 12"/>
                  <a:gd name="T19" fmla="*/ 0 h 17"/>
                  <a:gd name="T20" fmla="*/ 12 w 12"/>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2" h="17">
                    <a:moveTo>
                      <a:pt x="12" y="0"/>
                    </a:moveTo>
                    <a:lnTo>
                      <a:pt x="12" y="17"/>
                    </a:lnTo>
                    <a:lnTo>
                      <a:pt x="0" y="17"/>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27" name="Freeform 957">
                <a:extLst>
                  <a:ext uri="{FF2B5EF4-FFF2-40B4-BE49-F238E27FC236}">
                    <a16:creationId xmlns:a16="http://schemas.microsoft.com/office/drawing/2014/main" id="{D652BA0B-07FE-9900-7342-7A64D0C52FBC}"/>
                  </a:ext>
                </a:extLst>
              </p:cNvPr>
              <p:cNvSpPr>
                <a:spLocks/>
              </p:cNvSpPr>
              <p:nvPr/>
            </p:nvSpPr>
            <p:spPr bwMode="auto">
              <a:xfrm>
                <a:off x="309" y="1255"/>
                <a:ext cx="1" cy="1"/>
              </a:xfrm>
              <a:custGeom>
                <a:avLst/>
                <a:gdLst>
                  <a:gd name="T0" fmla="*/ 9 w 9"/>
                  <a:gd name="T1" fmla="*/ 0 h 7"/>
                  <a:gd name="T2" fmla="*/ 0 w 9"/>
                  <a:gd name="T3" fmla="*/ 0 h 7"/>
                  <a:gd name="T4" fmla="*/ 0 w 9"/>
                  <a:gd name="T5" fmla="*/ 7 h 7"/>
                  <a:gd name="T6" fmla="*/ 9 w 9"/>
                  <a:gd name="T7" fmla="*/ 7 h 7"/>
                  <a:gd name="T8" fmla="*/ 9 w 9"/>
                  <a:gd name="T9" fmla="*/ 0 h 7"/>
                  <a:gd name="T10" fmla="*/ 9 w 9"/>
                  <a:gd name="T11" fmla="*/ 0 h 7"/>
                  <a:gd name="T12" fmla="*/ 0 60000 65536"/>
                  <a:gd name="T13" fmla="*/ 0 60000 65536"/>
                  <a:gd name="T14" fmla="*/ 0 60000 65536"/>
                  <a:gd name="T15" fmla="*/ 0 60000 65536"/>
                  <a:gd name="T16" fmla="*/ 0 60000 65536"/>
                  <a:gd name="T17" fmla="*/ 0 60000 65536"/>
                  <a:gd name="T18" fmla="*/ 0 w 9"/>
                  <a:gd name="T19" fmla="*/ 0 h 7"/>
                  <a:gd name="T20" fmla="*/ 9 w 9"/>
                  <a:gd name="T21" fmla="*/ 7 h 7"/>
                </a:gdLst>
                <a:ahLst/>
                <a:cxnLst>
                  <a:cxn ang="T12">
                    <a:pos x="T0" y="T1"/>
                  </a:cxn>
                  <a:cxn ang="T13">
                    <a:pos x="T2" y="T3"/>
                  </a:cxn>
                  <a:cxn ang="T14">
                    <a:pos x="T4" y="T5"/>
                  </a:cxn>
                  <a:cxn ang="T15">
                    <a:pos x="T6" y="T7"/>
                  </a:cxn>
                  <a:cxn ang="T16">
                    <a:pos x="T8" y="T9"/>
                  </a:cxn>
                  <a:cxn ang="T17">
                    <a:pos x="T10" y="T11"/>
                  </a:cxn>
                </a:cxnLst>
                <a:rect l="T18" t="T19" r="T20" b="T21"/>
                <a:pathLst>
                  <a:path w="9" h="7">
                    <a:moveTo>
                      <a:pt x="9" y="0"/>
                    </a:moveTo>
                    <a:lnTo>
                      <a:pt x="0" y="0"/>
                    </a:lnTo>
                    <a:lnTo>
                      <a:pt x="0" y="7"/>
                    </a:lnTo>
                    <a:lnTo>
                      <a:pt x="9" y="7"/>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28" name="Freeform 958">
                <a:extLst>
                  <a:ext uri="{FF2B5EF4-FFF2-40B4-BE49-F238E27FC236}">
                    <a16:creationId xmlns:a16="http://schemas.microsoft.com/office/drawing/2014/main" id="{63A00043-3AA6-3D79-0333-21A49608C170}"/>
                  </a:ext>
                </a:extLst>
              </p:cNvPr>
              <p:cNvSpPr>
                <a:spLocks/>
              </p:cNvSpPr>
              <p:nvPr/>
            </p:nvSpPr>
            <p:spPr bwMode="auto">
              <a:xfrm>
                <a:off x="309" y="1257"/>
                <a:ext cx="2" cy="15"/>
              </a:xfrm>
              <a:custGeom>
                <a:avLst/>
                <a:gdLst>
                  <a:gd name="T0" fmla="*/ 0 w 12"/>
                  <a:gd name="T1" fmla="*/ 11 h 171"/>
                  <a:gd name="T2" fmla="*/ 6 w 12"/>
                  <a:gd name="T3" fmla="*/ 18 h 171"/>
                  <a:gd name="T4" fmla="*/ 0 w 12"/>
                  <a:gd name="T5" fmla="*/ 26 h 171"/>
                  <a:gd name="T6" fmla="*/ 6 w 12"/>
                  <a:gd name="T7" fmla="*/ 33 h 171"/>
                  <a:gd name="T8" fmla="*/ 0 w 12"/>
                  <a:gd name="T9" fmla="*/ 41 h 171"/>
                  <a:gd name="T10" fmla="*/ 6 w 12"/>
                  <a:gd name="T11" fmla="*/ 48 h 171"/>
                  <a:gd name="T12" fmla="*/ 0 w 12"/>
                  <a:gd name="T13" fmla="*/ 56 h 171"/>
                  <a:gd name="T14" fmla="*/ 6 w 12"/>
                  <a:gd name="T15" fmla="*/ 64 h 171"/>
                  <a:gd name="T16" fmla="*/ 0 w 12"/>
                  <a:gd name="T17" fmla="*/ 72 h 171"/>
                  <a:gd name="T18" fmla="*/ 6 w 12"/>
                  <a:gd name="T19" fmla="*/ 80 h 171"/>
                  <a:gd name="T20" fmla="*/ 0 w 12"/>
                  <a:gd name="T21" fmla="*/ 86 h 171"/>
                  <a:gd name="T22" fmla="*/ 6 w 12"/>
                  <a:gd name="T23" fmla="*/ 95 h 171"/>
                  <a:gd name="T24" fmla="*/ 0 w 12"/>
                  <a:gd name="T25" fmla="*/ 103 h 171"/>
                  <a:gd name="T26" fmla="*/ 6 w 12"/>
                  <a:gd name="T27" fmla="*/ 111 h 171"/>
                  <a:gd name="T28" fmla="*/ 0 w 12"/>
                  <a:gd name="T29" fmla="*/ 117 h 171"/>
                  <a:gd name="T30" fmla="*/ 6 w 12"/>
                  <a:gd name="T31" fmla="*/ 126 h 171"/>
                  <a:gd name="T32" fmla="*/ 0 w 12"/>
                  <a:gd name="T33" fmla="*/ 134 h 171"/>
                  <a:gd name="T34" fmla="*/ 6 w 12"/>
                  <a:gd name="T35" fmla="*/ 141 h 171"/>
                  <a:gd name="T36" fmla="*/ 0 w 12"/>
                  <a:gd name="T37" fmla="*/ 150 h 171"/>
                  <a:gd name="T38" fmla="*/ 6 w 12"/>
                  <a:gd name="T39" fmla="*/ 157 h 171"/>
                  <a:gd name="T40" fmla="*/ 0 w 12"/>
                  <a:gd name="T41" fmla="*/ 164 h 171"/>
                  <a:gd name="T42" fmla="*/ 6 w 12"/>
                  <a:gd name="T43" fmla="*/ 171 h 171"/>
                  <a:gd name="T44" fmla="*/ 12 w 12"/>
                  <a:gd name="T45" fmla="*/ 161 h 171"/>
                  <a:gd name="T46" fmla="*/ 12 w 12"/>
                  <a:gd name="T47" fmla="*/ 13 h 171"/>
                  <a:gd name="T48" fmla="*/ 6 w 12"/>
                  <a:gd name="T49" fmla="*/ 0 h 171"/>
                  <a:gd name="T50" fmla="*/ 0 w 12"/>
                  <a:gd name="T51" fmla="*/ 11 h 171"/>
                  <a:gd name="T52" fmla="*/ 0 w 12"/>
                  <a:gd name="T53" fmla="*/ 11 h 1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
                  <a:gd name="T82" fmla="*/ 0 h 171"/>
                  <a:gd name="T83" fmla="*/ 12 w 12"/>
                  <a:gd name="T84" fmla="*/ 171 h 1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 h="171">
                    <a:moveTo>
                      <a:pt x="0" y="11"/>
                    </a:moveTo>
                    <a:lnTo>
                      <a:pt x="6" y="18"/>
                    </a:lnTo>
                    <a:lnTo>
                      <a:pt x="0" y="26"/>
                    </a:lnTo>
                    <a:lnTo>
                      <a:pt x="6" y="33"/>
                    </a:lnTo>
                    <a:lnTo>
                      <a:pt x="0" y="41"/>
                    </a:lnTo>
                    <a:lnTo>
                      <a:pt x="6" y="48"/>
                    </a:lnTo>
                    <a:lnTo>
                      <a:pt x="0" y="56"/>
                    </a:lnTo>
                    <a:lnTo>
                      <a:pt x="6" y="64"/>
                    </a:lnTo>
                    <a:lnTo>
                      <a:pt x="0" y="72"/>
                    </a:lnTo>
                    <a:lnTo>
                      <a:pt x="6" y="80"/>
                    </a:lnTo>
                    <a:lnTo>
                      <a:pt x="0" y="86"/>
                    </a:lnTo>
                    <a:lnTo>
                      <a:pt x="6" y="95"/>
                    </a:lnTo>
                    <a:lnTo>
                      <a:pt x="0" y="103"/>
                    </a:lnTo>
                    <a:lnTo>
                      <a:pt x="6" y="111"/>
                    </a:lnTo>
                    <a:lnTo>
                      <a:pt x="0" y="117"/>
                    </a:lnTo>
                    <a:lnTo>
                      <a:pt x="6" y="126"/>
                    </a:lnTo>
                    <a:lnTo>
                      <a:pt x="0" y="134"/>
                    </a:lnTo>
                    <a:lnTo>
                      <a:pt x="6" y="141"/>
                    </a:lnTo>
                    <a:lnTo>
                      <a:pt x="0" y="150"/>
                    </a:lnTo>
                    <a:lnTo>
                      <a:pt x="6" y="157"/>
                    </a:lnTo>
                    <a:lnTo>
                      <a:pt x="0" y="164"/>
                    </a:lnTo>
                    <a:lnTo>
                      <a:pt x="6" y="171"/>
                    </a:lnTo>
                    <a:lnTo>
                      <a:pt x="12" y="161"/>
                    </a:lnTo>
                    <a:lnTo>
                      <a:pt x="12" y="13"/>
                    </a:lnTo>
                    <a:lnTo>
                      <a:pt x="6"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29" name="Freeform 959">
                <a:extLst>
                  <a:ext uri="{FF2B5EF4-FFF2-40B4-BE49-F238E27FC236}">
                    <a16:creationId xmlns:a16="http://schemas.microsoft.com/office/drawing/2014/main" id="{ADD10262-19D2-169B-D233-6E1CBD389D25}"/>
                  </a:ext>
                </a:extLst>
              </p:cNvPr>
              <p:cNvSpPr>
                <a:spLocks/>
              </p:cNvSpPr>
              <p:nvPr/>
            </p:nvSpPr>
            <p:spPr bwMode="auto">
              <a:xfrm>
                <a:off x="310" y="1265"/>
                <a:ext cx="4" cy="9"/>
              </a:xfrm>
              <a:custGeom>
                <a:avLst/>
                <a:gdLst>
                  <a:gd name="T0" fmla="*/ 21 w 42"/>
                  <a:gd name="T1" fmla="*/ 0 h 96"/>
                  <a:gd name="T2" fmla="*/ 42 w 42"/>
                  <a:gd name="T3" fmla="*/ 0 h 96"/>
                  <a:gd name="T4" fmla="*/ 23 w 42"/>
                  <a:gd name="T5" fmla="*/ 10 h 96"/>
                  <a:gd name="T6" fmla="*/ 23 w 42"/>
                  <a:gd name="T7" fmla="*/ 78 h 96"/>
                  <a:gd name="T8" fmla="*/ 0 w 42"/>
                  <a:gd name="T9" fmla="*/ 96 h 96"/>
                  <a:gd name="T10" fmla="*/ 21 w 42"/>
                  <a:gd name="T11" fmla="*/ 76 h 96"/>
                  <a:gd name="T12" fmla="*/ 21 w 42"/>
                  <a:gd name="T13" fmla="*/ 0 h 96"/>
                  <a:gd name="T14" fmla="*/ 21 w 42"/>
                  <a:gd name="T15" fmla="*/ 0 h 96"/>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96"/>
                  <a:gd name="T26" fmla="*/ 42 w 42"/>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96">
                    <a:moveTo>
                      <a:pt x="21" y="0"/>
                    </a:moveTo>
                    <a:lnTo>
                      <a:pt x="42" y="0"/>
                    </a:lnTo>
                    <a:lnTo>
                      <a:pt x="23" y="10"/>
                    </a:lnTo>
                    <a:lnTo>
                      <a:pt x="23" y="78"/>
                    </a:lnTo>
                    <a:lnTo>
                      <a:pt x="0" y="96"/>
                    </a:lnTo>
                    <a:lnTo>
                      <a:pt x="21" y="76"/>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30" name="Freeform 960">
                <a:extLst>
                  <a:ext uri="{FF2B5EF4-FFF2-40B4-BE49-F238E27FC236}">
                    <a16:creationId xmlns:a16="http://schemas.microsoft.com/office/drawing/2014/main" id="{FE130331-2296-8E88-4E12-0BB6167BEC42}"/>
                  </a:ext>
                </a:extLst>
              </p:cNvPr>
              <p:cNvSpPr>
                <a:spLocks/>
              </p:cNvSpPr>
              <p:nvPr/>
            </p:nvSpPr>
            <p:spPr bwMode="auto">
              <a:xfrm>
                <a:off x="296" y="1264"/>
                <a:ext cx="2" cy="10"/>
              </a:xfrm>
              <a:custGeom>
                <a:avLst/>
                <a:gdLst>
                  <a:gd name="T0" fmla="*/ 27 w 27"/>
                  <a:gd name="T1" fmla="*/ 0 h 107"/>
                  <a:gd name="T2" fmla="*/ 5 w 27"/>
                  <a:gd name="T3" fmla="*/ 0 h 107"/>
                  <a:gd name="T4" fmla="*/ 0 w 27"/>
                  <a:gd name="T5" fmla="*/ 4 h 107"/>
                  <a:gd name="T6" fmla="*/ 0 w 27"/>
                  <a:gd name="T7" fmla="*/ 103 h 107"/>
                  <a:gd name="T8" fmla="*/ 5 w 27"/>
                  <a:gd name="T9" fmla="*/ 107 h 107"/>
                  <a:gd name="T10" fmla="*/ 27 w 27"/>
                  <a:gd name="T11" fmla="*/ 107 h 107"/>
                  <a:gd name="T12" fmla="*/ 27 w 27"/>
                  <a:gd name="T13" fmla="*/ 0 h 107"/>
                  <a:gd name="T14" fmla="*/ 27 w 27"/>
                  <a:gd name="T15" fmla="*/ 0 h 107"/>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107"/>
                  <a:gd name="T26" fmla="*/ 27 w 27"/>
                  <a:gd name="T27" fmla="*/ 107 h 1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107">
                    <a:moveTo>
                      <a:pt x="27" y="0"/>
                    </a:moveTo>
                    <a:lnTo>
                      <a:pt x="5" y="0"/>
                    </a:lnTo>
                    <a:lnTo>
                      <a:pt x="0" y="4"/>
                    </a:lnTo>
                    <a:lnTo>
                      <a:pt x="0" y="103"/>
                    </a:lnTo>
                    <a:lnTo>
                      <a:pt x="5" y="107"/>
                    </a:lnTo>
                    <a:lnTo>
                      <a:pt x="27" y="107"/>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31" name="Freeform 961">
                <a:extLst>
                  <a:ext uri="{FF2B5EF4-FFF2-40B4-BE49-F238E27FC236}">
                    <a16:creationId xmlns:a16="http://schemas.microsoft.com/office/drawing/2014/main" id="{661A3AA7-F3C0-1D56-3778-1AF037591E16}"/>
                  </a:ext>
                </a:extLst>
              </p:cNvPr>
              <p:cNvSpPr>
                <a:spLocks/>
              </p:cNvSpPr>
              <p:nvPr/>
            </p:nvSpPr>
            <p:spPr bwMode="auto">
              <a:xfrm>
                <a:off x="332" y="1274"/>
                <a:ext cx="9" cy="5"/>
              </a:xfrm>
              <a:custGeom>
                <a:avLst/>
                <a:gdLst>
                  <a:gd name="T0" fmla="*/ 0 w 96"/>
                  <a:gd name="T1" fmla="*/ 36 h 62"/>
                  <a:gd name="T2" fmla="*/ 12 w 96"/>
                  <a:gd name="T3" fmla="*/ 18 h 62"/>
                  <a:gd name="T4" fmla="*/ 21 w 96"/>
                  <a:gd name="T5" fmla="*/ 13 h 62"/>
                  <a:gd name="T6" fmla="*/ 29 w 96"/>
                  <a:gd name="T7" fmla="*/ 16 h 62"/>
                  <a:gd name="T8" fmla="*/ 47 w 96"/>
                  <a:gd name="T9" fmla="*/ 10 h 62"/>
                  <a:gd name="T10" fmla="*/ 47 w 96"/>
                  <a:gd name="T11" fmla="*/ 41 h 62"/>
                  <a:gd name="T12" fmla="*/ 58 w 96"/>
                  <a:gd name="T13" fmla="*/ 18 h 62"/>
                  <a:gd name="T14" fmla="*/ 68 w 96"/>
                  <a:gd name="T15" fmla="*/ 16 h 62"/>
                  <a:gd name="T16" fmla="*/ 79 w 96"/>
                  <a:gd name="T17" fmla="*/ 18 h 62"/>
                  <a:gd name="T18" fmla="*/ 86 w 96"/>
                  <a:gd name="T19" fmla="*/ 10 h 62"/>
                  <a:gd name="T20" fmla="*/ 90 w 96"/>
                  <a:gd name="T21" fmla="*/ 16 h 62"/>
                  <a:gd name="T22" fmla="*/ 96 w 96"/>
                  <a:gd name="T23" fmla="*/ 62 h 62"/>
                  <a:gd name="T24" fmla="*/ 96 w 96"/>
                  <a:gd name="T25" fmla="*/ 6 h 62"/>
                  <a:gd name="T26" fmla="*/ 79 w 96"/>
                  <a:gd name="T27" fmla="*/ 0 h 62"/>
                  <a:gd name="T28" fmla="*/ 21 w 96"/>
                  <a:gd name="T29" fmla="*/ 0 h 62"/>
                  <a:gd name="T30" fmla="*/ 0 w 96"/>
                  <a:gd name="T31" fmla="*/ 6 h 62"/>
                  <a:gd name="T32" fmla="*/ 0 w 96"/>
                  <a:gd name="T33" fmla="*/ 36 h 62"/>
                  <a:gd name="T34" fmla="*/ 0 w 96"/>
                  <a:gd name="T35" fmla="*/ 36 h 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62"/>
                  <a:gd name="T56" fmla="*/ 96 w 96"/>
                  <a:gd name="T57" fmla="*/ 62 h 6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62">
                    <a:moveTo>
                      <a:pt x="0" y="36"/>
                    </a:moveTo>
                    <a:lnTo>
                      <a:pt x="12" y="18"/>
                    </a:lnTo>
                    <a:lnTo>
                      <a:pt x="21" y="13"/>
                    </a:lnTo>
                    <a:lnTo>
                      <a:pt x="29" y="16"/>
                    </a:lnTo>
                    <a:lnTo>
                      <a:pt x="47" y="10"/>
                    </a:lnTo>
                    <a:lnTo>
                      <a:pt x="47" y="41"/>
                    </a:lnTo>
                    <a:lnTo>
                      <a:pt x="58" y="18"/>
                    </a:lnTo>
                    <a:lnTo>
                      <a:pt x="68" y="16"/>
                    </a:lnTo>
                    <a:lnTo>
                      <a:pt x="79" y="18"/>
                    </a:lnTo>
                    <a:lnTo>
                      <a:pt x="86" y="10"/>
                    </a:lnTo>
                    <a:lnTo>
                      <a:pt x="90" y="16"/>
                    </a:lnTo>
                    <a:lnTo>
                      <a:pt x="96" y="62"/>
                    </a:lnTo>
                    <a:lnTo>
                      <a:pt x="96" y="6"/>
                    </a:lnTo>
                    <a:lnTo>
                      <a:pt x="79" y="0"/>
                    </a:lnTo>
                    <a:lnTo>
                      <a:pt x="21" y="0"/>
                    </a:lnTo>
                    <a:lnTo>
                      <a:pt x="0" y="6"/>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32" name="Freeform 962">
                <a:extLst>
                  <a:ext uri="{FF2B5EF4-FFF2-40B4-BE49-F238E27FC236}">
                    <a16:creationId xmlns:a16="http://schemas.microsoft.com/office/drawing/2014/main" id="{5EFD0671-2C16-0FCD-A0F3-C8807C6399C7}"/>
                  </a:ext>
                </a:extLst>
              </p:cNvPr>
              <p:cNvSpPr>
                <a:spLocks/>
              </p:cNvSpPr>
              <p:nvPr/>
            </p:nvSpPr>
            <p:spPr bwMode="auto">
              <a:xfrm>
                <a:off x="332" y="1280"/>
                <a:ext cx="9" cy="2"/>
              </a:xfrm>
              <a:custGeom>
                <a:avLst/>
                <a:gdLst>
                  <a:gd name="T0" fmla="*/ 5 w 106"/>
                  <a:gd name="T1" fmla="*/ 0 h 20"/>
                  <a:gd name="T2" fmla="*/ 0 w 106"/>
                  <a:gd name="T3" fmla="*/ 3 h 20"/>
                  <a:gd name="T4" fmla="*/ 0 w 106"/>
                  <a:gd name="T5" fmla="*/ 13 h 20"/>
                  <a:gd name="T6" fmla="*/ 8 w 106"/>
                  <a:gd name="T7" fmla="*/ 20 h 20"/>
                  <a:gd name="T8" fmla="*/ 99 w 106"/>
                  <a:gd name="T9" fmla="*/ 20 h 20"/>
                  <a:gd name="T10" fmla="*/ 106 w 106"/>
                  <a:gd name="T11" fmla="*/ 11 h 20"/>
                  <a:gd name="T12" fmla="*/ 94 w 106"/>
                  <a:gd name="T13" fmla="*/ 13 h 20"/>
                  <a:gd name="T14" fmla="*/ 14 w 106"/>
                  <a:gd name="T15" fmla="*/ 13 h 20"/>
                  <a:gd name="T16" fmla="*/ 8 w 106"/>
                  <a:gd name="T17" fmla="*/ 11 h 20"/>
                  <a:gd name="T18" fmla="*/ 5 w 106"/>
                  <a:gd name="T19" fmla="*/ 6 h 20"/>
                  <a:gd name="T20" fmla="*/ 5 w 106"/>
                  <a:gd name="T21" fmla="*/ 0 h 20"/>
                  <a:gd name="T22" fmla="*/ 5 w 106"/>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6"/>
                  <a:gd name="T37" fmla="*/ 0 h 20"/>
                  <a:gd name="T38" fmla="*/ 106 w 106"/>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6" h="20">
                    <a:moveTo>
                      <a:pt x="5" y="0"/>
                    </a:moveTo>
                    <a:lnTo>
                      <a:pt x="0" y="3"/>
                    </a:lnTo>
                    <a:lnTo>
                      <a:pt x="0" y="13"/>
                    </a:lnTo>
                    <a:lnTo>
                      <a:pt x="8" y="20"/>
                    </a:lnTo>
                    <a:lnTo>
                      <a:pt x="99" y="20"/>
                    </a:lnTo>
                    <a:lnTo>
                      <a:pt x="106" y="11"/>
                    </a:lnTo>
                    <a:lnTo>
                      <a:pt x="94" y="13"/>
                    </a:lnTo>
                    <a:lnTo>
                      <a:pt x="14" y="13"/>
                    </a:lnTo>
                    <a:lnTo>
                      <a:pt x="8" y="11"/>
                    </a:lnTo>
                    <a:lnTo>
                      <a:pt x="5" y="6"/>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33" name="Freeform 963">
                <a:extLst>
                  <a:ext uri="{FF2B5EF4-FFF2-40B4-BE49-F238E27FC236}">
                    <a16:creationId xmlns:a16="http://schemas.microsoft.com/office/drawing/2014/main" id="{98057423-1D54-4090-6B05-91D0524FFCB3}"/>
                  </a:ext>
                </a:extLst>
              </p:cNvPr>
              <p:cNvSpPr>
                <a:spLocks/>
              </p:cNvSpPr>
              <p:nvPr/>
            </p:nvSpPr>
            <p:spPr bwMode="auto">
              <a:xfrm>
                <a:off x="333" y="1275"/>
                <a:ext cx="3" cy="6"/>
              </a:xfrm>
              <a:custGeom>
                <a:avLst/>
                <a:gdLst>
                  <a:gd name="T0" fmla="*/ 24 w 33"/>
                  <a:gd name="T1" fmla="*/ 7 h 67"/>
                  <a:gd name="T2" fmla="*/ 31 w 33"/>
                  <a:gd name="T3" fmla="*/ 19 h 67"/>
                  <a:gd name="T4" fmla="*/ 33 w 33"/>
                  <a:gd name="T5" fmla="*/ 29 h 67"/>
                  <a:gd name="T6" fmla="*/ 33 w 33"/>
                  <a:gd name="T7" fmla="*/ 39 h 67"/>
                  <a:gd name="T8" fmla="*/ 31 w 33"/>
                  <a:gd name="T9" fmla="*/ 49 h 67"/>
                  <a:gd name="T10" fmla="*/ 25 w 33"/>
                  <a:gd name="T11" fmla="*/ 60 h 67"/>
                  <a:gd name="T12" fmla="*/ 21 w 33"/>
                  <a:gd name="T13" fmla="*/ 64 h 67"/>
                  <a:gd name="T14" fmla="*/ 13 w 33"/>
                  <a:gd name="T15" fmla="*/ 67 h 67"/>
                  <a:gd name="T16" fmla="*/ 6 w 33"/>
                  <a:gd name="T17" fmla="*/ 64 h 67"/>
                  <a:gd name="T18" fmla="*/ 0 w 33"/>
                  <a:gd name="T19" fmla="*/ 60 h 67"/>
                  <a:gd name="T20" fmla="*/ 9 w 33"/>
                  <a:gd name="T21" fmla="*/ 61 h 67"/>
                  <a:gd name="T22" fmla="*/ 18 w 33"/>
                  <a:gd name="T23" fmla="*/ 58 h 67"/>
                  <a:gd name="T24" fmla="*/ 25 w 33"/>
                  <a:gd name="T25" fmla="*/ 46 h 67"/>
                  <a:gd name="T26" fmla="*/ 27 w 33"/>
                  <a:gd name="T27" fmla="*/ 30 h 67"/>
                  <a:gd name="T28" fmla="*/ 25 w 33"/>
                  <a:gd name="T29" fmla="*/ 17 h 67"/>
                  <a:gd name="T30" fmla="*/ 19 w 33"/>
                  <a:gd name="T31" fmla="*/ 0 h 67"/>
                  <a:gd name="T32" fmla="*/ 24 w 33"/>
                  <a:gd name="T33" fmla="*/ 7 h 67"/>
                  <a:gd name="T34" fmla="*/ 24 w 33"/>
                  <a:gd name="T35" fmla="*/ 7 h 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3"/>
                  <a:gd name="T55" fmla="*/ 0 h 67"/>
                  <a:gd name="T56" fmla="*/ 33 w 33"/>
                  <a:gd name="T57" fmla="*/ 67 h 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3" h="67">
                    <a:moveTo>
                      <a:pt x="24" y="7"/>
                    </a:moveTo>
                    <a:lnTo>
                      <a:pt x="31" y="19"/>
                    </a:lnTo>
                    <a:lnTo>
                      <a:pt x="33" y="29"/>
                    </a:lnTo>
                    <a:lnTo>
                      <a:pt x="33" y="39"/>
                    </a:lnTo>
                    <a:lnTo>
                      <a:pt x="31" y="49"/>
                    </a:lnTo>
                    <a:lnTo>
                      <a:pt x="25" y="60"/>
                    </a:lnTo>
                    <a:lnTo>
                      <a:pt x="21" y="64"/>
                    </a:lnTo>
                    <a:lnTo>
                      <a:pt x="13" y="67"/>
                    </a:lnTo>
                    <a:lnTo>
                      <a:pt x="6" y="64"/>
                    </a:lnTo>
                    <a:lnTo>
                      <a:pt x="0" y="60"/>
                    </a:lnTo>
                    <a:lnTo>
                      <a:pt x="9" y="61"/>
                    </a:lnTo>
                    <a:lnTo>
                      <a:pt x="18" y="58"/>
                    </a:lnTo>
                    <a:lnTo>
                      <a:pt x="25" y="46"/>
                    </a:lnTo>
                    <a:lnTo>
                      <a:pt x="27" y="30"/>
                    </a:lnTo>
                    <a:lnTo>
                      <a:pt x="25" y="17"/>
                    </a:lnTo>
                    <a:lnTo>
                      <a:pt x="19" y="0"/>
                    </a:lnTo>
                    <a:lnTo>
                      <a:pt x="24"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34" name="Freeform 964">
                <a:extLst>
                  <a:ext uri="{FF2B5EF4-FFF2-40B4-BE49-F238E27FC236}">
                    <a16:creationId xmlns:a16="http://schemas.microsoft.com/office/drawing/2014/main" id="{1C3A2377-6086-84CC-2D06-C529460F1F53}"/>
                  </a:ext>
                </a:extLst>
              </p:cNvPr>
              <p:cNvSpPr>
                <a:spLocks/>
              </p:cNvSpPr>
              <p:nvPr/>
            </p:nvSpPr>
            <p:spPr bwMode="auto">
              <a:xfrm>
                <a:off x="337" y="1275"/>
                <a:ext cx="3" cy="5"/>
              </a:xfrm>
              <a:custGeom>
                <a:avLst/>
                <a:gdLst>
                  <a:gd name="T0" fmla="*/ 23 w 31"/>
                  <a:gd name="T1" fmla="*/ 7 h 65"/>
                  <a:gd name="T2" fmla="*/ 29 w 31"/>
                  <a:gd name="T3" fmla="*/ 18 h 65"/>
                  <a:gd name="T4" fmla="*/ 31 w 31"/>
                  <a:gd name="T5" fmla="*/ 29 h 65"/>
                  <a:gd name="T6" fmla="*/ 31 w 31"/>
                  <a:gd name="T7" fmla="*/ 39 h 65"/>
                  <a:gd name="T8" fmla="*/ 29 w 31"/>
                  <a:gd name="T9" fmla="*/ 49 h 65"/>
                  <a:gd name="T10" fmla="*/ 24 w 31"/>
                  <a:gd name="T11" fmla="*/ 59 h 65"/>
                  <a:gd name="T12" fmla="*/ 19 w 31"/>
                  <a:gd name="T13" fmla="*/ 64 h 65"/>
                  <a:gd name="T14" fmla="*/ 11 w 31"/>
                  <a:gd name="T15" fmla="*/ 65 h 65"/>
                  <a:gd name="T16" fmla="*/ 5 w 31"/>
                  <a:gd name="T17" fmla="*/ 64 h 65"/>
                  <a:gd name="T18" fmla="*/ 0 w 31"/>
                  <a:gd name="T19" fmla="*/ 59 h 65"/>
                  <a:gd name="T20" fmla="*/ 7 w 31"/>
                  <a:gd name="T21" fmla="*/ 61 h 65"/>
                  <a:gd name="T22" fmla="*/ 15 w 31"/>
                  <a:gd name="T23" fmla="*/ 56 h 65"/>
                  <a:gd name="T24" fmla="*/ 24 w 31"/>
                  <a:gd name="T25" fmla="*/ 46 h 65"/>
                  <a:gd name="T26" fmla="*/ 25 w 31"/>
                  <a:gd name="T27" fmla="*/ 30 h 65"/>
                  <a:gd name="T28" fmla="*/ 24 w 31"/>
                  <a:gd name="T29" fmla="*/ 18 h 65"/>
                  <a:gd name="T30" fmla="*/ 16 w 31"/>
                  <a:gd name="T31" fmla="*/ 0 h 65"/>
                  <a:gd name="T32" fmla="*/ 23 w 31"/>
                  <a:gd name="T33" fmla="*/ 7 h 65"/>
                  <a:gd name="T34" fmla="*/ 23 w 31"/>
                  <a:gd name="T35" fmla="*/ 7 h 6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1"/>
                  <a:gd name="T55" fmla="*/ 0 h 65"/>
                  <a:gd name="T56" fmla="*/ 31 w 31"/>
                  <a:gd name="T57" fmla="*/ 65 h 6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1" h="65">
                    <a:moveTo>
                      <a:pt x="23" y="7"/>
                    </a:moveTo>
                    <a:lnTo>
                      <a:pt x="29" y="18"/>
                    </a:lnTo>
                    <a:lnTo>
                      <a:pt x="31" y="29"/>
                    </a:lnTo>
                    <a:lnTo>
                      <a:pt x="31" y="39"/>
                    </a:lnTo>
                    <a:lnTo>
                      <a:pt x="29" y="49"/>
                    </a:lnTo>
                    <a:lnTo>
                      <a:pt x="24" y="59"/>
                    </a:lnTo>
                    <a:lnTo>
                      <a:pt x="19" y="64"/>
                    </a:lnTo>
                    <a:lnTo>
                      <a:pt x="11" y="65"/>
                    </a:lnTo>
                    <a:lnTo>
                      <a:pt x="5" y="64"/>
                    </a:lnTo>
                    <a:lnTo>
                      <a:pt x="0" y="59"/>
                    </a:lnTo>
                    <a:lnTo>
                      <a:pt x="7" y="61"/>
                    </a:lnTo>
                    <a:lnTo>
                      <a:pt x="15" y="56"/>
                    </a:lnTo>
                    <a:lnTo>
                      <a:pt x="24" y="46"/>
                    </a:lnTo>
                    <a:lnTo>
                      <a:pt x="25" y="30"/>
                    </a:lnTo>
                    <a:lnTo>
                      <a:pt x="24" y="18"/>
                    </a:lnTo>
                    <a:lnTo>
                      <a:pt x="16" y="0"/>
                    </a:lnTo>
                    <a:lnTo>
                      <a:pt x="2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35" name="Freeform 965">
                <a:extLst>
                  <a:ext uri="{FF2B5EF4-FFF2-40B4-BE49-F238E27FC236}">
                    <a16:creationId xmlns:a16="http://schemas.microsoft.com/office/drawing/2014/main" id="{8B8EACB5-CEE5-8651-CA99-E4CAF6754552}"/>
                  </a:ext>
                </a:extLst>
              </p:cNvPr>
              <p:cNvSpPr>
                <a:spLocks/>
              </p:cNvSpPr>
              <p:nvPr/>
            </p:nvSpPr>
            <p:spPr bwMode="auto">
              <a:xfrm>
                <a:off x="332" y="1269"/>
                <a:ext cx="4" cy="4"/>
              </a:xfrm>
              <a:custGeom>
                <a:avLst/>
                <a:gdLst>
                  <a:gd name="T0" fmla="*/ 13 w 43"/>
                  <a:gd name="T1" fmla="*/ 5 h 47"/>
                  <a:gd name="T2" fmla="*/ 20 w 43"/>
                  <a:gd name="T3" fmla="*/ 18 h 47"/>
                  <a:gd name="T4" fmla="*/ 20 w 43"/>
                  <a:gd name="T5" fmla="*/ 37 h 47"/>
                  <a:gd name="T6" fmla="*/ 29 w 43"/>
                  <a:gd name="T7" fmla="*/ 28 h 47"/>
                  <a:gd name="T8" fmla="*/ 26 w 43"/>
                  <a:gd name="T9" fmla="*/ 41 h 47"/>
                  <a:gd name="T10" fmla="*/ 35 w 43"/>
                  <a:gd name="T11" fmla="*/ 33 h 47"/>
                  <a:gd name="T12" fmla="*/ 43 w 43"/>
                  <a:gd name="T13" fmla="*/ 47 h 47"/>
                  <a:gd name="T14" fmla="*/ 0 w 43"/>
                  <a:gd name="T15" fmla="*/ 47 h 47"/>
                  <a:gd name="T16" fmla="*/ 0 w 43"/>
                  <a:gd name="T17" fmla="*/ 3 h 47"/>
                  <a:gd name="T18" fmla="*/ 2 w 43"/>
                  <a:gd name="T19" fmla="*/ 0 h 47"/>
                  <a:gd name="T20" fmla="*/ 8 w 43"/>
                  <a:gd name="T21" fmla="*/ 0 h 47"/>
                  <a:gd name="T22" fmla="*/ 2 w 43"/>
                  <a:gd name="T23" fmla="*/ 3 h 47"/>
                  <a:gd name="T24" fmla="*/ 2 w 43"/>
                  <a:gd name="T25" fmla="*/ 41 h 47"/>
                  <a:gd name="T26" fmla="*/ 10 w 43"/>
                  <a:gd name="T27" fmla="*/ 41 h 47"/>
                  <a:gd name="T28" fmla="*/ 10 w 43"/>
                  <a:gd name="T29" fmla="*/ 5 h 47"/>
                  <a:gd name="T30" fmla="*/ 13 w 43"/>
                  <a:gd name="T31" fmla="*/ 5 h 47"/>
                  <a:gd name="T32" fmla="*/ 13 w 43"/>
                  <a:gd name="T33" fmla="*/ 5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3"/>
                  <a:gd name="T52" fmla="*/ 0 h 47"/>
                  <a:gd name="T53" fmla="*/ 43 w 43"/>
                  <a:gd name="T54" fmla="*/ 47 h 4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3" h="47">
                    <a:moveTo>
                      <a:pt x="13" y="5"/>
                    </a:moveTo>
                    <a:lnTo>
                      <a:pt x="20" y="18"/>
                    </a:lnTo>
                    <a:lnTo>
                      <a:pt x="20" y="37"/>
                    </a:lnTo>
                    <a:lnTo>
                      <a:pt x="29" y="28"/>
                    </a:lnTo>
                    <a:lnTo>
                      <a:pt x="26" y="41"/>
                    </a:lnTo>
                    <a:lnTo>
                      <a:pt x="35" y="33"/>
                    </a:lnTo>
                    <a:lnTo>
                      <a:pt x="43" y="47"/>
                    </a:lnTo>
                    <a:lnTo>
                      <a:pt x="0" y="47"/>
                    </a:lnTo>
                    <a:lnTo>
                      <a:pt x="0" y="3"/>
                    </a:lnTo>
                    <a:lnTo>
                      <a:pt x="2" y="0"/>
                    </a:lnTo>
                    <a:lnTo>
                      <a:pt x="8" y="0"/>
                    </a:lnTo>
                    <a:lnTo>
                      <a:pt x="2" y="3"/>
                    </a:lnTo>
                    <a:lnTo>
                      <a:pt x="2" y="41"/>
                    </a:lnTo>
                    <a:lnTo>
                      <a:pt x="10" y="41"/>
                    </a:lnTo>
                    <a:lnTo>
                      <a:pt x="10" y="5"/>
                    </a:lnTo>
                    <a:lnTo>
                      <a:pt x="1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36" name="Freeform 966">
                <a:extLst>
                  <a:ext uri="{FF2B5EF4-FFF2-40B4-BE49-F238E27FC236}">
                    <a16:creationId xmlns:a16="http://schemas.microsoft.com/office/drawing/2014/main" id="{DEFCBB40-C590-392B-5C6F-AF979ED859C8}"/>
                  </a:ext>
                </a:extLst>
              </p:cNvPr>
              <p:cNvSpPr>
                <a:spLocks/>
              </p:cNvSpPr>
              <p:nvPr/>
            </p:nvSpPr>
            <p:spPr bwMode="auto">
              <a:xfrm>
                <a:off x="334" y="1269"/>
                <a:ext cx="2" cy="3"/>
              </a:xfrm>
              <a:custGeom>
                <a:avLst/>
                <a:gdLst>
                  <a:gd name="T0" fmla="*/ 21 w 21"/>
                  <a:gd name="T1" fmla="*/ 2 h 30"/>
                  <a:gd name="T2" fmla="*/ 21 w 21"/>
                  <a:gd name="T3" fmla="*/ 30 h 30"/>
                  <a:gd name="T4" fmla="*/ 13 w 21"/>
                  <a:gd name="T5" fmla="*/ 22 h 30"/>
                  <a:gd name="T6" fmla="*/ 17 w 21"/>
                  <a:gd name="T7" fmla="*/ 16 h 30"/>
                  <a:gd name="T8" fmla="*/ 12 w 21"/>
                  <a:gd name="T9" fmla="*/ 12 h 30"/>
                  <a:gd name="T10" fmla="*/ 12 w 21"/>
                  <a:gd name="T11" fmla="*/ 4 h 30"/>
                  <a:gd name="T12" fmla="*/ 4 w 21"/>
                  <a:gd name="T13" fmla="*/ 4 h 30"/>
                  <a:gd name="T14" fmla="*/ 0 w 21"/>
                  <a:gd name="T15" fmla="*/ 0 h 30"/>
                  <a:gd name="T16" fmla="*/ 21 w 21"/>
                  <a:gd name="T17" fmla="*/ 2 h 30"/>
                  <a:gd name="T18" fmla="*/ 21 w 21"/>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30"/>
                  <a:gd name="T32" fmla="*/ 21 w 21"/>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30">
                    <a:moveTo>
                      <a:pt x="21" y="2"/>
                    </a:moveTo>
                    <a:lnTo>
                      <a:pt x="21" y="30"/>
                    </a:lnTo>
                    <a:lnTo>
                      <a:pt x="13" y="22"/>
                    </a:lnTo>
                    <a:lnTo>
                      <a:pt x="17" y="16"/>
                    </a:lnTo>
                    <a:lnTo>
                      <a:pt x="12" y="12"/>
                    </a:lnTo>
                    <a:lnTo>
                      <a:pt x="12" y="4"/>
                    </a:lnTo>
                    <a:lnTo>
                      <a:pt x="4" y="4"/>
                    </a:lnTo>
                    <a:lnTo>
                      <a:pt x="0" y="0"/>
                    </a:lnTo>
                    <a:lnTo>
                      <a:pt x="2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37" name="Freeform 967">
                <a:extLst>
                  <a:ext uri="{FF2B5EF4-FFF2-40B4-BE49-F238E27FC236}">
                    <a16:creationId xmlns:a16="http://schemas.microsoft.com/office/drawing/2014/main" id="{18214845-40EB-6AFA-84AB-9DC1BC184F17}"/>
                  </a:ext>
                </a:extLst>
              </p:cNvPr>
              <p:cNvSpPr>
                <a:spLocks/>
              </p:cNvSpPr>
              <p:nvPr/>
            </p:nvSpPr>
            <p:spPr bwMode="auto">
              <a:xfrm>
                <a:off x="371" y="1276"/>
                <a:ext cx="8" cy="5"/>
              </a:xfrm>
              <a:custGeom>
                <a:avLst/>
                <a:gdLst>
                  <a:gd name="T0" fmla="*/ 0 w 81"/>
                  <a:gd name="T1" fmla="*/ 0 h 57"/>
                  <a:gd name="T2" fmla="*/ 68 w 81"/>
                  <a:gd name="T3" fmla="*/ 4 h 57"/>
                  <a:gd name="T4" fmla="*/ 81 w 81"/>
                  <a:gd name="T5" fmla="*/ 6 h 57"/>
                  <a:gd name="T6" fmla="*/ 80 w 81"/>
                  <a:gd name="T7" fmla="*/ 57 h 57"/>
                  <a:gd name="T8" fmla="*/ 76 w 81"/>
                  <a:gd name="T9" fmla="*/ 15 h 57"/>
                  <a:gd name="T10" fmla="*/ 71 w 81"/>
                  <a:gd name="T11" fmla="*/ 9 h 57"/>
                  <a:gd name="T12" fmla="*/ 63 w 81"/>
                  <a:gd name="T13" fmla="*/ 17 h 57"/>
                  <a:gd name="T14" fmla="*/ 57 w 81"/>
                  <a:gd name="T15" fmla="*/ 14 h 57"/>
                  <a:gd name="T16" fmla="*/ 50 w 81"/>
                  <a:gd name="T17" fmla="*/ 12 h 57"/>
                  <a:gd name="T18" fmla="*/ 43 w 81"/>
                  <a:gd name="T19" fmla="*/ 16 h 57"/>
                  <a:gd name="T20" fmla="*/ 34 w 81"/>
                  <a:gd name="T21" fmla="*/ 34 h 57"/>
                  <a:gd name="T22" fmla="*/ 34 w 81"/>
                  <a:gd name="T23" fmla="*/ 9 h 57"/>
                  <a:gd name="T24" fmla="*/ 24 w 81"/>
                  <a:gd name="T25" fmla="*/ 17 h 57"/>
                  <a:gd name="T26" fmla="*/ 18 w 81"/>
                  <a:gd name="T27" fmla="*/ 10 h 57"/>
                  <a:gd name="T28" fmla="*/ 9 w 81"/>
                  <a:gd name="T29" fmla="*/ 10 h 57"/>
                  <a:gd name="T30" fmla="*/ 0 w 81"/>
                  <a:gd name="T31" fmla="*/ 17 h 57"/>
                  <a:gd name="T32" fmla="*/ 0 w 81"/>
                  <a:gd name="T33" fmla="*/ 0 h 57"/>
                  <a:gd name="T34" fmla="*/ 0 w 81"/>
                  <a:gd name="T35" fmla="*/ 0 h 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1"/>
                  <a:gd name="T55" fmla="*/ 0 h 57"/>
                  <a:gd name="T56" fmla="*/ 81 w 81"/>
                  <a:gd name="T57" fmla="*/ 57 h 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1" h="57">
                    <a:moveTo>
                      <a:pt x="0" y="0"/>
                    </a:moveTo>
                    <a:lnTo>
                      <a:pt x="68" y="4"/>
                    </a:lnTo>
                    <a:lnTo>
                      <a:pt x="81" y="6"/>
                    </a:lnTo>
                    <a:lnTo>
                      <a:pt x="80" y="57"/>
                    </a:lnTo>
                    <a:lnTo>
                      <a:pt x="76" y="15"/>
                    </a:lnTo>
                    <a:lnTo>
                      <a:pt x="71" y="9"/>
                    </a:lnTo>
                    <a:lnTo>
                      <a:pt x="63" y="17"/>
                    </a:lnTo>
                    <a:lnTo>
                      <a:pt x="57" y="14"/>
                    </a:lnTo>
                    <a:lnTo>
                      <a:pt x="50" y="12"/>
                    </a:lnTo>
                    <a:lnTo>
                      <a:pt x="43" y="16"/>
                    </a:lnTo>
                    <a:lnTo>
                      <a:pt x="34" y="34"/>
                    </a:lnTo>
                    <a:lnTo>
                      <a:pt x="34" y="9"/>
                    </a:lnTo>
                    <a:lnTo>
                      <a:pt x="24" y="17"/>
                    </a:lnTo>
                    <a:lnTo>
                      <a:pt x="18" y="10"/>
                    </a:lnTo>
                    <a:lnTo>
                      <a:pt x="9" y="10"/>
                    </a:lnTo>
                    <a:lnTo>
                      <a:pt x="0"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38" name="Freeform 968">
                <a:extLst>
                  <a:ext uri="{FF2B5EF4-FFF2-40B4-BE49-F238E27FC236}">
                    <a16:creationId xmlns:a16="http://schemas.microsoft.com/office/drawing/2014/main" id="{661D8A36-F5D7-7BDF-26A7-0EAF0035D8FB}"/>
                  </a:ext>
                </a:extLst>
              </p:cNvPr>
              <p:cNvSpPr>
                <a:spLocks/>
              </p:cNvSpPr>
              <p:nvPr/>
            </p:nvSpPr>
            <p:spPr bwMode="auto">
              <a:xfrm>
                <a:off x="372" y="1278"/>
                <a:ext cx="2" cy="4"/>
              </a:xfrm>
              <a:custGeom>
                <a:avLst/>
                <a:gdLst>
                  <a:gd name="T0" fmla="*/ 21 w 28"/>
                  <a:gd name="T1" fmla="*/ 0 h 47"/>
                  <a:gd name="T2" fmla="*/ 24 w 28"/>
                  <a:gd name="T3" fmla="*/ 16 h 47"/>
                  <a:gd name="T4" fmla="*/ 21 w 28"/>
                  <a:gd name="T5" fmla="*/ 30 h 47"/>
                  <a:gd name="T6" fmla="*/ 14 w 28"/>
                  <a:gd name="T7" fmla="*/ 40 h 47"/>
                  <a:gd name="T8" fmla="*/ 6 w 28"/>
                  <a:gd name="T9" fmla="*/ 40 h 47"/>
                  <a:gd name="T10" fmla="*/ 0 w 28"/>
                  <a:gd name="T11" fmla="*/ 39 h 47"/>
                  <a:gd name="T12" fmla="*/ 1 w 28"/>
                  <a:gd name="T13" fmla="*/ 43 h 47"/>
                  <a:gd name="T14" fmla="*/ 8 w 28"/>
                  <a:gd name="T15" fmla="*/ 47 h 47"/>
                  <a:gd name="T16" fmla="*/ 16 w 28"/>
                  <a:gd name="T17" fmla="*/ 43 h 47"/>
                  <a:gd name="T18" fmla="*/ 24 w 28"/>
                  <a:gd name="T19" fmla="*/ 37 h 47"/>
                  <a:gd name="T20" fmla="*/ 26 w 28"/>
                  <a:gd name="T21" fmla="*/ 29 h 47"/>
                  <a:gd name="T22" fmla="*/ 28 w 28"/>
                  <a:gd name="T23" fmla="*/ 21 h 47"/>
                  <a:gd name="T24" fmla="*/ 26 w 28"/>
                  <a:gd name="T25" fmla="*/ 12 h 47"/>
                  <a:gd name="T26" fmla="*/ 21 w 28"/>
                  <a:gd name="T27" fmla="*/ 0 h 47"/>
                  <a:gd name="T28" fmla="*/ 21 w 28"/>
                  <a:gd name="T29" fmla="*/ 0 h 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47"/>
                  <a:gd name="T47" fmla="*/ 28 w 28"/>
                  <a:gd name="T48" fmla="*/ 47 h 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47">
                    <a:moveTo>
                      <a:pt x="21" y="0"/>
                    </a:moveTo>
                    <a:lnTo>
                      <a:pt x="24" y="16"/>
                    </a:lnTo>
                    <a:lnTo>
                      <a:pt x="21" y="30"/>
                    </a:lnTo>
                    <a:lnTo>
                      <a:pt x="14" y="40"/>
                    </a:lnTo>
                    <a:lnTo>
                      <a:pt x="6" y="40"/>
                    </a:lnTo>
                    <a:lnTo>
                      <a:pt x="0" y="39"/>
                    </a:lnTo>
                    <a:lnTo>
                      <a:pt x="1" y="43"/>
                    </a:lnTo>
                    <a:lnTo>
                      <a:pt x="8" y="47"/>
                    </a:lnTo>
                    <a:lnTo>
                      <a:pt x="16" y="43"/>
                    </a:lnTo>
                    <a:lnTo>
                      <a:pt x="24" y="37"/>
                    </a:lnTo>
                    <a:lnTo>
                      <a:pt x="26" y="29"/>
                    </a:lnTo>
                    <a:lnTo>
                      <a:pt x="28" y="21"/>
                    </a:lnTo>
                    <a:lnTo>
                      <a:pt x="26" y="12"/>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39" name="Freeform 969">
                <a:extLst>
                  <a:ext uri="{FF2B5EF4-FFF2-40B4-BE49-F238E27FC236}">
                    <a16:creationId xmlns:a16="http://schemas.microsoft.com/office/drawing/2014/main" id="{E71359C1-B844-3105-7C07-28565D26463B}"/>
                  </a:ext>
                </a:extLst>
              </p:cNvPr>
              <p:cNvSpPr>
                <a:spLocks/>
              </p:cNvSpPr>
              <p:nvPr/>
            </p:nvSpPr>
            <p:spPr bwMode="auto">
              <a:xfrm>
                <a:off x="375" y="1278"/>
                <a:ext cx="2" cy="4"/>
              </a:xfrm>
              <a:custGeom>
                <a:avLst/>
                <a:gdLst>
                  <a:gd name="T0" fmla="*/ 28 w 28"/>
                  <a:gd name="T1" fmla="*/ 0 h 35"/>
                  <a:gd name="T2" fmla="*/ 25 w 28"/>
                  <a:gd name="T3" fmla="*/ 12 h 35"/>
                  <a:gd name="T4" fmla="*/ 19 w 28"/>
                  <a:gd name="T5" fmla="*/ 26 h 35"/>
                  <a:gd name="T6" fmla="*/ 12 w 28"/>
                  <a:gd name="T7" fmla="*/ 31 h 35"/>
                  <a:gd name="T8" fmla="*/ 5 w 28"/>
                  <a:gd name="T9" fmla="*/ 30 h 35"/>
                  <a:gd name="T10" fmla="*/ 0 w 28"/>
                  <a:gd name="T11" fmla="*/ 25 h 35"/>
                  <a:gd name="T12" fmla="*/ 5 w 28"/>
                  <a:gd name="T13" fmla="*/ 35 h 35"/>
                  <a:gd name="T14" fmla="*/ 13 w 28"/>
                  <a:gd name="T15" fmla="*/ 35 h 35"/>
                  <a:gd name="T16" fmla="*/ 19 w 28"/>
                  <a:gd name="T17" fmla="*/ 33 h 35"/>
                  <a:gd name="T18" fmla="*/ 25 w 28"/>
                  <a:gd name="T19" fmla="*/ 26 h 35"/>
                  <a:gd name="T20" fmla="*/ 28 w 28"/>
                  <a:gd name="T21" fmla="*/ 16 h 35"/>
                  <a:gd name="T22" fmla="*/ 28 w 28"/>
                  <a:gd name="T23" fmla="*/ 0 h 35"/>
                  <a:gd name="T24" fmla="*/ 28 w 28"/>
                  <a:gd name="T25" fmla="*/ 0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
                  <a:gd name="T40" fmla="*/ 0 h 35"/>
                  <a:gd name="T41" fmla="*/ 28 w 28"/>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 h="35">
                    <a:moveTo>
                      <a:pt x="28" y="0"/>
                    </a:moveTo>
                    <a:lnTo>
                      <a:pt x="25" y="12"/>
                    </a:lnTo>
                    <a:lnTo>
                      <a:pt x="19" y="26"/>
                    </a:lnTo>
                    <a:lnTo>
                      <a:pt x="12" y="31"/>
                    </a:lnTo>
                    <a:lnTo>
                      <a:pt x="5" y="30"/>
                    </a:lnTo>
                    <a:lnTo>
                      <a:pt x="0" y="25"/>
                    </a:lnTo>
                    <a:lnTo>
                      <a:pt x="5" y="35"/>
                    </a:lnTo>
                    <a:lnTo>
                      <a:pt x="13" y="35"/>
                    </a:lnTo>
                    <a:lnTo>
                      <a:pt x="19" y="33"/>
                    </a:lnTo>
                    <a:lnTo>
                      <a:pt x="25" y="26"/>
                    </a:lnTo>
                    <a:lnTo>
                      <a:pt x="28" y="16"/>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40" name="Freeform 970">
                <a:extLst>
                  <a:ext uri="{FF2B5EF4-FFF2-40B4-BE49-F238E27FC236}">
                    <a16:creationId xmlns:a16="http://schemas.microsoft.com/office/drawing/2014/main" id="{CF6D5858-97B8-60A3-7F51-5629654115C0}"/>
                  </a:ext>
                </a:extLst>
              </p:cNvPr>
              <p:cNvSpPr>
                <a:spLocks/>
              </p:cNvSpPr>
              <p:nvPr/>
            </p:nvSpPr>
            <p:spPr bwMode="auto">
              <a:xfrm>
                <a:off x="372" y="1282"/>
                <a:ext cx="5" cy="1"/>
              </a:xfrm>
              <a:custGeom>
                <a:avLst/>
                <a:gdLst>
                  <a:gd name="T0" fmla="*/ 0 w 59"/>
                  <a:gd name="T1" fmla="*/ 0 h 9"/>
                  <a:gd name="T2" fmla="*/ 14 w 59"/>
                  <a:gd name="T3" fmla="*/ 6 h 9"/>
                  <a:gd name="T4" fmla="*/ 59 w 59"/>
                  <a:gd name="T5" fmla="*/ 9 h 9"/>
                  <a:gd name="T6" fmla="*/ 1 w 59"/>
                  <a:gd name="T7" fmla="*/ 8 h 9"/>
                  <a:gd name="T8" fmla="*/ 0 w 59"/>
                  <a:gd name="T9" fmla="*/ 0 h 9"/>
                  <a:gd name="T10" fmla="*/ 0 w 59"/>
                  <a:gd name="T11" fmla="*/ 0 h 9"/>
                  <a:gd name="T12" fmla="*/ 0 60000 65536"/>
                  <a:gd name="T13" fmla="*/ 0 60000 65536"/>
                  <a:gd name="T14" fmla="*/ 0 60000 65536"/>
                  <a:gd name="T15" fmla="*/ 0 60000 65536"/>
                  <a:gd name="T16" fmla="*/ 0 60000 65536"/>
                  <a:gd name="T17" fmla="*/ 0 60000 65536"/>
                  <a:gd name="T18" fmla="*/ 0 w 59"/>
                  <a:gd name="T19" fmla="*/ 0 h 9"/>
                  <a:gd name="T20" fmla="*/ 59 w 59"/>
                  <a:gd name="T21" fmla="*/ 9 h 9"/>
                </a:gdLst>
                <a:ahLst/>
                <a:cxnLst>
                  <a:cxn ang="T12">
                    <a:pos x="T0" y="T1"/>
                  </a:cxn>
                  <a:cxn ang="T13">
                    <a:pos x="T2" y="T3"/>
                  </a:cxn>
                  <a:cxn ang="T14">
                    <a:pos x="T4" y="T5"/>
                  </a:cxn>
                  <a:cxn ang="T15">
                    <a:pos x="T6" y="T7"/>
                  </a:cxn>
                  <a:cxn ang="T16">
                    <a:pos x="T8" y="T9"/>
                  </a:cxn>
                  <a:cxn ang="T17">
                    <a:pos x="T10" y="T11"/>
                  </a:cxn>
                </a:cxnLst>
                <a:rect l="T18" t="T19" r="T20" b="T21"/>
                <a:pathLst>
                  <a:path w="59" h="9">
                    <a:moveTo>
                      <a:pt x="0" y="0"/>
                    </a:moveTo>
                    <a:lnTo>
                      <a:pt x="14" y="6"/>
                    </a:lnTo>
                    <a:lnTo>
                      <a:pt x="59" y="9"/>
                    </a:lnTo>
                    <a:lnTo>
                      <a:pt x="1" y="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41" name="Freeform 971">
                <a:extLst>
                  <a:ext uri="{FF2B5EF4-FFF2-40B4-BE49-F238E27FC236}">
                    <a16:creationId xmlns:a16="http://schemas.microsoft.com/office/drawing/2014/main" id="{D2F1B7E4-052F-24AC-F093-CB010C8D8A5B}"/>
                  </a:ext>
                </a:extLst>
              </p:cNvPr>
              <p:cNvSpPr>
                <a:spLocks/>
              </p:cNvSpPr>
              <p:nvPr/>
            </p:nvSpPr>
            <p:spPr bwMode="auto">
              <a:xfrm>
                <a:off x="371" y="1272"/>
                <a:ext cx="2" cy="2"/>
              </a:xfrm>
              <a:custGeom>
                <a:avLst/>
                <a:gdLst>
                  <a:gd name="T0" fmla="*/ 0 w 23"/>
                  <a:gd name="T1" fmla="*/ 0 h 25"/>
                  <a:gd name="T2" fmla="*/ 23 w 23"/>
                  <a:gd name="T3" fmla="*/ 0 h 25"/>
                  <a:gd name="T4" fmla="*/ 23 w 23"/>
                  <a:gd name="T5" fmla="*/ 25 h 25"/>
                  <a:gd name="T6" fmla="*/ 17 w 23"/>
                  <a:gd name="T7" fmla="*/ 18 h 25"/>
                  <a:gd name="T8" fmla="*/ 19 w 23"/>
                  <a:gd name="T9" fmla="*/ 12 h 25"/>
                  <a:gd name="T10" fmla="*/ 11 w 23"/>
                  <a:gd name="T11" fmla="*/ 13 h 25"/>
                  <a:gd name="T12" fmla="*/ 10 w 23"/>
                  <a:gd name="T13" fmla="*/ 5 h 25"/>
                  <a:gd name="T14" fmla="*/ 1 w 23"/>
                  <a:gd name="T15" fmla="*/ 12 h 25"/>
                  <a:gd name="T16" fmla="*/ 0 w 23"/>
                  <a:gd name="T17" fmla="*/ 0 h 25"/>
                  <a:gd name="T18" fmla="*/ 0 w 23"/>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25"/>
                  <a:gd name="T32" fmla="*/ 23 w 23"/>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25">
                    <a:moveTo>
                      <a:pt x="0" y="0"/>
                    </a:moveTo>
                    <a:lnTo>
                      <a:pt x="23" y="0"/>
                    </a:lnTo>
                    <a:lnTo>
                      <a:pt x="23" y="25"/>
                    </a:lnTo>
                    <a:lnTo>
                      <a:pt x="17" y="18"/>
                    </a:lnTo>
                    <a:lnTo>
                      <a:pt x="19" y="12"/>
                    </a:lnTo>
                    <a:lnTo>
                      <a:pt x="11" y="13"/>
                    </a:lnTo>
                    <a:lnTo>
                      <a:pt x="10" y="5"/>
                    </a:lnTo>
                    <a:lnTo>
                      <a:pt x="1"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42" name="Freeform 972">
                <a:extLst>
                  <a:ext uri="{FF2B5EF4-FFF2-40B4-BE49-F238E27FC236}">
                    <a16:creationId xmlns:a16="http://schemas.microsoft.com/office/drawing/2014/main" id="{17DA6E07-8124-5052-9A7F-3F843C8F6F42}"/>
                  </a:ext>
                </a:extLst>
              </p:cNvPr>
              <p:cNvSpPr>
                <a:spLocks/>
              </p:cNvSpPr>
              <p:nvPr/>
            </p:nvSpPr>
            <p:spPr bwMode="auto">
              <a:xfrm>
                <a:off x="371" y="1274"/>
                <a:ext cx="2" cy="1"/>
              </a:xfrm>
              <a:custGeom>
                <a:avLst/>
                <a:gdLst>
                  <a:gd name="T0" fmla="*/ 0 w 18"/>
                  <a:gd name="T1" fmla="*/ 6 h 8"/>
                  <a:gd name="T2" fmla="*/ 18 w 18"/>
                  <a:gd name="T3" fmla="*/ 8 h 8"/>
                  <a:gd name="T4" fmla="*/ 0 w 18"/>
                  <a:gd name="T5" fmla="*/ 0 h 8"/>
                  <a:gd name="T6" fmla="*/ 0 w 18"/>
                  <a:gd name="T7" fmla="*/ 6 h 8"/>
                  <a:gd name="T8" fmla="*/ 0 w 18"/>
                  <a:gd name="T9" fmla="*/ 6 h 8"/>
                  <a:gd name="T10" fmla="*/ 0 60000 65536"/>
                  <a:gd name="T11" fmla="*/ 0 60000 65536"/>
                  <a:gd name="T12" fmla="*/ 0 60000 65536"/>
                  <a:gd name="T13" fmla="*/ 0 60000 65536"/>
                  <a:gd name="T14" fmla="*/ 0 60000 65536"/>
                  <a:gd name="T15" fmla="*/ 0 w 18"/>
                  <a:gd name="T16" fmla="*/ 0 h 8"/>
                  <a:gd name="T17" fmla="*/ 18 w 18"/>
                  <a:gd name="T18" fmla="*/ 8 h 8"/>
                </a:gdLst>
                <a:ahLst/>
                <a:cxnLst>
                  <a:cxn ang="T10">
                    <a:pos x="T0" y="T1"/>
                  </a:cxn>
                  <a:cxn ang="T11">
                    <a:pos x="T2" y="T3"/>
                  </a:cxn>
                  <a:cxn ang="T12">
                    <a:pos x="T4" y="T5"/>
                  </a:cxn>
                  <a:cxn ang="T13">
                    <a:pos x="T6" y="T7"/>
                  </a:cxn>
                  <a:cxn ang="T14">
                    <a:pos x="T8" y="T9"/>
                  </a:cxn>
                </a:cxnLst>
                <a:rect l="T15" t="T16" r="T17" b="T18"/>
                <a:pathLst>
                  <a:path w="18" h="8">
                    <a:moveTo>
                      <a:pt x="0" y="6"/>
                    </a:moveTo>
                    <a:lnTo>
                      <a:pt x="18" y="8"/>
                    </a:lnTo>
                    <a:lnTo>
                      <a:pt x="0"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43" name="Freeform 973">
                <a:extLst>
                  <a:ext uri="{FF2B5EF4-FFF2-40B4-BE49-F238E27FC236}">
                    <a16:creationId xmlns:a16="http://schemas.microsoft.com/office/drawing/2014/main" id="{AB89D10D-9349-434A-6A80-B66B7FC8900C}"/>
                  </a:ext>
                </a:extLst>
              </p:cNvPr>
              <p:cNvSpPr>
                <a:spLocks/>
              </p:cNvSpPr>
              <p:nvPr/>
            </p:nvSpPr>
            <p:spPr bwMode="auto">
              <a:xfrm>
                <a:off x="371" y="1271"/>
                <a:ext cx="2" cy="1"/>
              </a:xfrm>
              <a:custGeom>
                <a:avLst/>
                <a:gdLst>
                  <a:gd name="T0" fmla="*/ 0 w 16"/>
                  <a:gd name="T1" fmla="*/ 2 h 2"/>
                  <a:gd name="T2" fmla="*/ 16 w 16"/>
                  <a:gd name="T3" fmla="*/ 2 h 2"/>
                  <a:gd name="T4" fmla="*/ 0 w 16"/>
                  <a:gd name="T5" fmla="*/ 0 h 2"/>
                  <a:gd name="T6" fmla="*/ 0 w 16"/>
                  <a:gd name="T7" fmla="*/ 2 h 2"/>
                  <a:gd name="T8" fmla="*/ 0 w 16"/>
                  <a:gd name="T9" fmla="*/ 2 h 2"/>
                  <a:gd name="T10" fmla="*/ 0 60000 65536"/>
                  <a:gd name="T11" fmla="*/ 0 60000 65536"/>
                  <a:gd name="T12" fmla="*/ 0 60000 65536"/>
                  <a:gd name="T13" fmla="*/ 0 60000 65536"/>
                  <a:gd name="T14" fmla="*/ 0 60000 65536"/>
                  <a:gd name="T15" fmla="*/ 0 w 16"/>
                  <a:gd name="T16" fmla="*/ 0 h 2"/>
                  <a:gd name="T17" fmla="*/ 16 w 16"/>
                  <a:gd name="T18" fmla="*/ 2 h 2"/>
                </a:gdLst>
                <a:ahLst/>
                <a:cxnLst>
                  <a:cxn ang="T10">
                    <a:pos x="T0" y="T1"/>
                  </a:cxn>
                  <a:cxn ang="T11">
                    <a:pos x="T2" y="T3"/>
                  </a:cxn>
                  <a:cxn ang="T12">
                    <a:pos x="T4" y="T5"/>
                  </a:cxn>
                  <a:cxn ang="T13">
                    <a:pos x="T6" y="T7"/>
                  </a:cxn>
                  <a:cxn ang="T14">
                    <a:pos x="T8" y="T9"/>
                  </a:cxn>
                </a:cxnLst>
                <a:rect l="T15" t="T16" r="T17" b="T18"/>
                <a:pathLst>
                  <a:path w="16" h="2">
                    <a:moveTo>
                      <a:pt x="0" y="2"/>
                    </a:moveTo>
                    <a:lnTo>
                      <a:pt x="16" y="2"/>
                    </a:lnTo>
                    <a:lnTo>
                      <a:pt x="0"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44" name="Freeform 974">
                <a:extLst>
                  <a:ext uri="{FF2B5EF4-FFF2-40B4-BE49-F238E27FC236}">
                    <a16:creationId xmlns:a16="http://schemas.microsoft.com/office/drawing/2014/main" id="{802D0512-7F3B-5B4A-CF3D-025CBAD0326C}"/>
                  </a:ext>
                </a:extLst>
              </p:cNvPr>
              <p:cNvSpPr>
                <a:spLocks/>
              </p:cNvSpPr>
              <p:nvPr/>
            </p:nvSpPr>
            <p:spPr bwMode="auto">
              <a:xfrm>
                <a:off x="379" y="1283"/>
                <a:ext cx="1" cy="3"/>
              </a:xfrm>
              <a:custGeom>
                <a:avLst/>
                <a:gdLst>
                  <a:gd name="T0" fmla="*/ 12 w 12"/>
                  <a:gd name="T1" fmla="*/ 31 h 31"/>
                  <a:gd name="T2" fmla="*/ 0 w 12"/>
                  <a:gd name="T3" fmla="*/ 0 h 31"/>
                  <a:gd name="T4" fmla="*/ 1 w 12"/>
                  <a:gd name="T5" fmla="*/ 30 h 31"/>
                  <a:gd name="T6" fmla="*/ 12 w 12"/>
                  <a:gd name="T7" fmla="*/ 31 h 31"/>
                  <a:gd name="T8" fmla="*/ 12 w 12"/>
                  <a:gd name="T9" fmla="*/ 31 h 31"/>
                  <a:gd name="T10" fmla="*/ 0 60000 65536"/>
                  <a:gd name="T11" fmla="*/ 0 60000 65536"/>
                  <a:gd name="T12" fmla="*/ 0 60000 65536"/>
                  <a:gd name="T13" fmla="*/ 0 60000 65536"/>
                  <a:gd name="T14" fmla="*/ 0 60000 65536"/>
                  <a:gd name="T15" fmla="*/ 0 w 12"/>
                  <a:gd name="T16" fmla="*/ 0 h 31"/>
                  <a:gd name="T17" fmla="*/ 12 w 12"/>
                  <a:gd name="T18" fmla="*/ 31 h 31"/>
                </a:gdLst>
                <a:ahLst/>
                <a:cxnLst>
                  <a:cxn ang="T10">
                    <a:pos x="T0" y="T1"/>
                  </a:cxn>
                  <a:cxn ang="T11">
                    <a:pos x="T2" y="T3"/>
                  </a:cxn>
                  <a:cxn ang="T12">
                    <a:pos x="T4" y="T5"/>
                  </a:cxn>
                  <a:cxn ang="T13">
                    <a:pos x="T6" y="T7"/>
                  </a:cxn>
                  <a:cxn ang="T14">
                    <a:pos x="T8" y="T9"/>
                  </a:cxn>
                </a:cxnLst>
                <a:rect l="T15" t="T16" r="T17" b="T18"/>
                <a:pathLst>
                  <a:path w="12" h="31">
                    <a:moveTo>
                      <a:pt x="12" y="31"/>
                    </a:moveTo>
                    <a:lnTo>
                      <a:pt x="0" y="0"/>
                    </a:lnTo>
                    <a:lnTo>
                      <a:pt x="1" y="30"/>
                    </a:lnTo>
                    <a:lnTo>
                      <a:pt x="12"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45" name="Freeform 975">
                <a:extLst>
                  <a:ext uri="{FF2B5EF4-FFF2-40B4-BE49-F238E27FC236}">
                    <a16:creationId xmlns:a16="http://schemas.microsoft.com/office/drawing/2014/main" id="{05F8FC23-F022-44E7-BC04-8B693A648335}"/>
                  </a:ext>
                </a:extLst>
              </p:cNvPr>
              <p:cNvSpPr>
                <a:spLocks/>
              </p:cNvSpPr>
              <p:nvPr/>
            </p:nvSpPr>
            <p:spPr bwMode="auto">
              <a:xfrm>
                <a:off x="281" y="1233"/>
                <a:ext cx="57" cy="21"/>
              </a:xfrm>
              <a:custGeom>
                <a:avLst/>
                <a:gdLst>
                  <a:gd name="T0" fmla="*/ 631 w 631"/>
                  <a:gd name="T1" fmla="*/ 208 h 229"/>
                  <a:gd name="T2" fmla="*/ 583 w 631"/>
                  <a:gd name="T3" fmla="*/ 60 h 229"/>
                  <a:gd name="T4" fmla="*/ 564 w 631"/>
                  <a:gd name="T5" fmla="*/ 43 h 229"/>
                  <a:gd name="T6" fmla="*/ 414 w 631"/>
                  <a:gd name="T7" fmla="*/ 15 h 229"/>
                  <a:gd name="T8" fmla="*/ 189 w 631"/>
                  <a:gd name="T9" fmla="*/ 0 h 229"/>
                  <a:gd name="T10" fmla="*/ 129 w 631"/>
                  <a:gd name="T11" fmla="*/ 6 h 229"/>
                  <a:gd name="T12" fmla="*/ 0 w 631"/>
                  <a:gd name="T13" fmla="*/ 47 h 229"/>
                  <a:gd name="T14" fmla="*/ 143 w 631"/>
                  <a:gd name="T15" fmla="*/ 13 h 229"/>
                  <a:gd name="T16" fmla="*/ 209 w 631"/>
                  <a:gd name="T17" fmla="*/ 8 h 229"/>
                  <a:gd name="T18" fmla="*/ 423 w 631"/>
                  <a:gd name="T19" fmla="*/ 24 h 229"/>
                  <a:gd name="T20" fmla="*/ 559 w 631"/>
                  <a:gd name="T21" fmla="*/ 48 h 229"/>
                  <a:gd name="T22" fmla="*/ 573 w 631"/>
                  <a:gd name="T23" fmla="*/ 53 h 229"/>
                  <a:gd name="T24" fmla="*/ 580 w 631"/>
                  <a:gd name="T25" fmla="*/ 60 h 229"/>
                  <a:gd name="T26" fmla="*/ 530 w 631"/>
                  <a:gd name="T27" fmla="*/ 51 h 229"/>
                  <a:gd name="T28" fmla="*/ 260 w 631"/>
                  <a:gd name="T29" fmla="*/ 30 h 229"/>
                  <a:gd name="T30" fmla="*/ 245 w 631"/>
                  <a:gd name="T31" fmla="*/ 32 h 229"/>
                  <a:gd name="T32" fmla="*/ 233 w 631"/>
                  <a:gd name="T33" fmla="*/ 43 h 229"/>
                  <a:gd name="T34" fmla="*/ 231 w 631"/>
                  <a:gd name="T35" fmla="*/ 55 h 229"/>
                  <a:gd name="T36" fmla="*/ 249 w 631"/>
                  <a:gd name="T37" fmla="*/ 200 h 229"/>
                  <a:gd name="T38" fmla="*/ 260 w 631"/>
                  <a:gd name="T39" fmla="*/ 200 h 229"/>
                  <a:gd name="T40" fmla="*/ 239 w 631"/>
                  <a:gd name="T41" fmla="*/ 85 h 229"/>
                  <a:gd name="T42" fmla="*/ 325 w 631"/>
                  <a:gd name="T43" fmla="*/ 101 h 229"/>
                  <a:gd name="T44" fmla="*/ 325 w 631"/>
                  <a:gd name="T45" fmla="*/ 203 h 229"/>
                  <a:gd name="T46" fmla="*/ 330 w 631"/>
                  <a:gd name="T47" fmla="*/ 214 h 229"/>
                  <a:gd name="T48" fmla="*/ 332 w 631"/>
                  <a:gd name="T49" fmla="*/ 229 h 229"/>
                  <a:gd name="T50" fmla="*/ 430 w 631"/>
                  <a:gd name="T51" fmla="*/ 223 h 229"/>
                  <a:gd name="T52" fmla="*/ 438 w 631"/>
                  <a:gd name="T53" fmla="*/ 109 h 229"/>
                  <a:gd name="T54" fmla="*/ 444 w 631"/>
                  <a:gd name="T55" fmla="*/ 98 h 229"/>
                  <a:gd name="T56" fmla="*/ 456 w 631"/>
                  <a:gd name="T57" fmla="*/ 90 h 229"/>
                  <a:gd name="T58" fmla="*/ 552 w 631"/>
                  <a:gd name="T59" fmla="*/ 79 h 229"/>
                  <a:gd name="T60" fmla="*/ 559 w 631"/>
                  <a:gd name="T61" fmla="*/ 81 h 229"/>
                  <a:gd name="T62" fmla="*/ 564 w 631"/>
                  <a:gd name="T63" fmla="*/ 81 h 229"/>
                  <a:gd name="T64" fmla="*/ 571 w 631"/>
                  <a:gd name="T65" fmla="*/ 88 h 229"/>
                  <a:gd name="T66" fmla="*/ 609 w 631"/>
                  <a:gd name="T67" fmla="*/ 210 h 229"/>
                  <a:gd name="T68" fmla="*/ 631 w 631"/>
                  <a:gd name="T69" fmla="*/ 208 h 229"/>
                  <a:gd name="T70" fmla="*/ 631 w 631"/>
                  <a:gd name="T71" fmla="*/ 208 h 22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31"/>
                  <a:gd name="T109" fmla="*/ 0 h 229"/>
                  <a:gd name="T110" fmla="*/ 631 w 631"/>
                  <a:gd name="T111" fmla="*/ 229 h 22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31" h="229">
                    <a:moveTo>
                      <a:pt x="631" y="208"/>
                    </a:moveTo>
                    <a:lnTo>
                      <a:pt x="583" y="60"/>
                    </a:lnTo>
                    <a:lnTo>
                      <a:pt x="564" y="43"/>
                    </a:lnTo>
                    <a:lnTo>
                      <a:pt x="414" y="15"/>
                    </a:lnTo>
                    <a:lnTo>
                      <a:pt x="189" y="0"/>
                    </a:lnTo>
                    <a:lnTo>
                      <a:pt x="129" y="6"/>
                    </a:lnTo>
                    <a:lnTo>
                      <a:pt x="0" y="47"/>
                    </a:lnTo>
                    <a:lnTo>
                      <a:pt x="143" y="13"/>
                    </a:lnTo>
                    <a:lnTo>
                      <a:pt x="209" y="8"/>
                    </a:lnTo>
                    <a:lnTo>
                      <a:pt x="423" y="24"/>
                    </a:lnTo>
                    <a:lnTo>
                      <a:pt x="559" y="48"/>
                    </a:lnTo>
                    <a:lnTo>
                      <a:pt x="573" y="53"/>
                    </a:lnTo>
                    <a:lnTo>
                      <a:pt x="580" y="60"/>
                    </a:lnTo>
                    <a:lnTo>
                      <a:pt x="530" y="51"/>
                    </a:lnTo>
                    <a:lnTo>
                      <a:pt x="260" y="30"/>
                    </a:lnTo>
                    <a:lnTo>
                      <a:pt x="245" y="32"/>
                    </a:lnTo>
                    <a:lnTo>
                      <a:pt x="233" y="43"/>
                    </a:lnTo>
                    <a:lnTo>
                      <a:pt x="231" y="55"/>
                    </a:lnTo>
                    <a:lnTo>
                      <a:pt x="249" y="200"/>
                    </a:lnTo>
                    <a:lnTo>
                      <a:pt x="260" y="200"/>
                    </a:lnTo>
                    <a:lnTo>
                      <a:pt x="239" y="85"/>
                    </a:lnTo>
                    <a:lnTo>
                      <a:pt x="325" y="101"/>
                    </a:lnTo>
                    <a:lnTo>
                      <a:pt x="325" y="203"/>
                    </a:lnTo>
                    <a:lnTo>
                      <a:pt x="330" y="214"/>
                    </a:lnTo>
                    <a:lnTo>
                      <a:pt x="332" y="229"/>
                    </a:lnTo>
                    <a:lnTo>
                      <a:pt x="430" y="223"/>
                    </a:lnTo>
                    <a:lnTo>
                      <a:pt x="438" y="109"/>
                    </a:lnTo>
                    <a:lnTo>
                      <a:pt x="444" y="98"/>
                    </a:lnTo>
                    <a:lnTo>
                      <a:pt x="456" y="90"/>
                    </a:lnTo>
                    <a:lnTo>
                      <a:pt x="552" y="79"/>
                    </a:lnTo>
                    <a:lnTo>
                      <a:pt x="559" y="81"/>
                    </a:lnTo>
                    <a:lnTo>
                      <a:pt x="564" y="81"/>
                    </a:lnTo>
                    <a:lnTo>
                      <a:pt x="571" y="88"/>
                    </a:lnTo>
                    <a:lnTo>
                      <a:pt x="609" y="210"/>
                    </a:lnTo>
                    <a:lnTo>
                      <a:pt x="631" y="2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46" name="Freeform 976">
                <a:extLst>
                  <a:ext uri="{FF2B5EF4-FFF2-40B4-BE49-F238E27FC236}">
                    <a16:creationId xmlns:a16="http://schemas.microsoft.com/office/drawing/2014/main" id="{5CC8D115-A472-852A-7DDF-E781F50B04BB}"/>
                  </a:ext>
                </a:extLst>
              </p:cNvPr>
              <p:cNvSpPr>
                <a:spLocks/>
              </p:cNvSpPr>
              <p:nvPr/>
            </p:nvSpPr>
            <p:spPr bwMode="auto">
              <a:xfrm>
                <a:off x="321" y="1239"/>
                <a:ext cx="3" cy="14"/>
              </a:xfrm>
              <a:custGeom>
                <a:avLst/>
                <a:gdLst>
                  <a:gd name="T0" fmla="*/ 0 w 36"/>
                  <a:gd name="T1" fmla="*/ 0 h 152"/>
                  <a:gd name="T2" fmla="*/ 27 w 36"/>
                  <a:gd name="T3" fmla="*/ 152 h 152"/>
                  <a:gd name="T4" fmla="*/ 36 w 36"/>
                  <a:gd name="T5" fmla="*/ 152 h 152"/>
                  <a:gd name="T6" fmla="*/ 12 w 36"/>
                  <a:gd name="T7" fmla="*/ 24 h 152"/>
                  <a:gd name="T8" fmla="*/ 0 w 36"/>
                  <a:gd name="T9" fmla="*/ 0 h 152"/>
                  <a:gd name="T10" fmla="*/ 0 w 36"/>
                  <a:gd name="T11" fmla="*/ 0 h 152"/>
                  <a:gd name="T12" fmla="*/ 0 60000 65536"/>
                  <a:gd name="T13" fmla="*/ 0 60000 65536"/>
                  <a:gd name="T14" fmla="*/ 0 60000 65536"/>
                  <a:gd name="T15" fmla="*/ 0 60000 65536"/>
                  <a:gd name="T16" fmla="*/ 0 60000 65536"/>
                  <a:gd name="T17" fmla="*/ 0 60000 65536"/>
                  <a:gd name="T18" fmla="*/ 0 w 36"/>
                  <a:gd name="T19" fmla="*/ 0 h 152"/>
                  <a:gd name="T20" fmla="*/ 36 w 36"/>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36" h="152">
                    <a:moveTo>
                      <a:pt x="0" y="0"/>
                    </a:moveTo>
                    <a:lnTo>
                      <a:pt x="27" y="152"/>
                    </a:lnTo>
                    <a:lnTo>
                      <a:pt x="36" y="152"/>
                    </a:lnTo>
                    <a:lnTo>
                      <a:pt x="12" y="2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47" name="Freeform 977">
                <a:extLst>
                  <a:ext uri="{FF2B5EF4-FFF2-40B4-BE49-F238E27FC236}">
                    <a16:creationId xmlns:a16="http://schemas.microsoft.com/office/drawing/2014/main" id="{EB1A704F-E6A0-D942-3AFA-6280BE5C2E52}"/>
                  </a:ext>
                </a:extLst>
              </p:cNvPr>
              <p:cNvSpPr>
                <a:spLocks/>
              </p:cNvSpPr>
              <p:nvPr/>
            </p:nvSpPr>
            <p:spPr bwMode="auto">
              <a:xfrm>
                <a:off x="322" y="1241"/>
                <a:ext cx="3" cy="12"/>
              </a:xfrm>
              <a:custGeom>
                <a:avLst/>
                <a:gdLst>
                  <a:gd name="T0" fmla="*/ 0 w 29"/>
                  <a:gd name="T1" fmla="*/ 3 h 131"/>
                  <a:gd name="T2" fmla="*/ 27 w 29"/>
                  <a:gd name="T3" fmla="*/ 131 h 131"/>
                  <a:gd name="T4" fmla="*/ 29 w 29"/>
                  <a:gd name="T5" fmla="*/ 131 h 131"/>
                  <a:gd name="T6" fmla="*/ 2 w 29"/>
                  <a:gd name="T7" fmla="*/ 0 h 131"/>
                  <a:gd name="T8" fmla="*/ 0 w 29"/>
                  <a:gd name="T9" fmla="*/ 3 h 131"/>
                  <a:gd name="T10" fmla="*/ 0 w 29"/>
                  <a:gd name="T11" fmla="*/ 3 h 131"/>
                  <a:gd name="T12" fmla="*/ 0 60000 65536"/>
                  <a:gd name="T13" fmla="*/ 0 60000 65536"/>
                  <a:gd name="T14" fmla="*/ 0 60000 65536"/>
                  <a:gd name="T15" fmla="*/ 0 60000 65536"/>
                  <a:gd name="T16" fmla="*/ 0 60000 65536"/>
                  <a:gd name="T17" fmla="*/ 0 60000 65536"/>
                  <a:gd name="T18" fmla="*/ 0 w 29"/>
                  <a:gd name="T19" fmla="*/ 0 h 131"/>
                  <a:gd name="T20" fmla="*/ 29 w 29"/>
                  <a:gd name="T21" fmla="*/ 131 h 131"/>
                </a:gdLst>
                <a:ahLst/>
                <a:cxnLst>
                  <a:cxn ang="T12">
                    <a:pos x="T0" y="T1"/>
                  </a:cxn>
                  <a:cxn ang="T13">
                    <a:pos x="T2" y="T3"/>
                  </a:cxn>
                  <a:cxn ang="T14">
                    <a:pos x="T4" y="T5"/>
                  </a:cxn>
                  <a:cxn ang="T15">
                    <a:pos x="T6" y="T7"/>
                  </a:cxn>
                  <a:cxn ang="T16">
                    <a:pos x="T8" y="T9"/>
                  </a:cxn>
                  <a:cxn ang="T17">
                    <a:pos x="T10" y="T11"/>
                  </a:cxn>
                </a:cxnLst>
                <a:rect l="T18" t="T19" r="T20" b="T21"/>
                <a:pathLst>
                  <a:path w="29" h="131">
                    <a:moveTo>
                      <a:pt x="0" y="3"/>
                    </a:moveTo>
                    <a:lnTo>
                      <a:pt x="27" y="131"/>
                    </a:lnTo>
                    <a:lnTo>
                      <a:pt x="29" y="131"/>
                    </a:lnTo>
                    <a:lnTo>
                      <a:pt x="2" y="0"/>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48" name="Freeform 978">
                <a:extLst>
                  <a:ext uri="{FF2B5EF4-FFF2-40B4-BE49-F238E27FC236}">
                    <a16:creationId xmlns:a16="http://schemas.microsoft.com/office/drawing/2014/main" id="{43B68DF9-F5E8-09A8-229E-85644596ABA9}"/>
                  </a:ext>
                </a:extLst>
              </p:cNvPr>
              <p:cNvSpPr>
                <a:spLocks/>
              </p:cNvSpPr>
              <p:nvPr/>
            </p:nvSpPr>
            <p:spPr bwMode="auto">
              <a:xfrm>
                <a:off x="324" y="1244"/>
                <a:ext cx="2" cy="9"/>
              </a:xfrm>
              <a:custGeom>
                <a:avLst/>
                <a:gdLst>
                  <a:gd name="T0" fmla="*/ 0 w 20"/>
                  <a:gd name="T1" fmla="*/ 0 h 89"/>
                  <a:gd name="T2" fmla="*/ 19 w 20"/>
                  <a:gd name="T3" fmla="*/ 89 h 89"/>
                  <a:gd name="T4" fmla="*/ 20 w 20"/>
                  <a:gd name="T5" fmla="*/ 87 h 89"/>
                  <a:gd name="T6" fmla="*/ 3 w 20"/>
                  <a:gd name="T7" fmla="*/ 4 h 89"/>
                  <a:gd name="T8" fmla="*/ 0 w 20"/>
                  <a:gd name="T9" fmla="*/ 0 h 89"/>
                  <a:gd name="T10" fmla="*/ 0 w 20"/>
                  <a:gd name="T11" fmla="*/ 0 h 89"/>
                  <a:gd name="T12" fmla="*/ 0 60000 65536"/>
                  <a:gd name="T13" fmla="*/ 0 60000 65536"/>
                  <a:gd name="T14" fmla="*/ 0 60000 65536"/>
                  <a:gd name="T15" fmla="*/ 0 60000 65536"/>
                  <a:gd name="T16" fmla="*/ 0 60000 65536"/>
                  <a:gd name="T17" fmla="*/ 0 60000 65536"/>
                  <a:gd name="T18" fmla="*/ 0 w 20"/>
                  <a:gd name="T19" fmla="*/ 0 h 89"/>
                  <a:gd name="T20" fmla="*/ 20 w 20"/>
                  <a:gd name="T21" fmla="*/ 89 h 89"/>
                </a:gdLst>
                <a:ahLst/>
                <a:cxnLst>
                  <a:cxn ang="T12">
                    <a:pos x="T0" y="T1"/>
                  </a:cxn>
                  <a:cxn ang="T13">
                    <a:pos x="T2" y="T3"/>
                  </a:cxn>
                  <a:cxn ang="T14">
                    <a:pos x="T4" y="T5"/>
                  </a:cxn>
                  <a:cxn ang="T15">
                    <a:pos x="T6" y="T7"/>
                  </a:cxn>
                  <a:cxn ang="T16">
                    <a:pos x="T8" y="T9"/>
                  </a:cxn>
                  <a:cxn ang="T17">
                    <a:pos x="T10" y="T11"/>
                  </a:cxn>
                </a:cxnLst>
                <a:rect l="T18" t="T19" r="T20" b="T21"/>
                <a:pathLst>
                  <a:path w="20" h="89">
                    <a:moveTo>
                      <a:pt x="0" y="0"/>
                    </a:moveTo>
                    <a:lnTo>
                      <a:pt x="19" y="89"/>
                    </a:lnTo>
                    <a:lnTo>
                      <a:pt x="20" y="87"/>
                    </a:lnTo>
                    <a:lnTo>
                      <a:pt x="3" y="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49" name="Freeform 979">
                <a:extLst>
                  <a:ext uri="{FF2B5EF4-FFF2-40B4-BE49-F238E27FC236}">
                    <a16:creationId xmlns:a16="http://schemas.microsoft.com/office/drawing/2014/main" id="{60879A8A-E1AF-7C48-27D8-CDEBC99E70CB}"/>
                  </a:ext>
                </a:extLst>
              </p:cNvPr>
              <p:cNvSpPr>
                <a:spLocks/>
              </p:cNvSpPr>
              <p:nvPr/>
            </p:nvSpPr>
            <p:spPr bwMode="auto">
              <a:xfrm>
                <a:off x="325" y="1248"/>
                <a:ext cx="7" cy="5"/>
              </a:xfrm>
              <a:custGeom>
                <a:avLst/>
                <a:gdLst>
                  <a:gd name="T0" fmla="*/ 0 w 72"/>
                  <a:gd name="T1" fmla="*/ 0 h 50"/>
                  <a:gd name="T2" fmla="*/ 36 w 72"/>
                  <a:gd name="T3" fmla="*/ 10 h 50"/>
                  <a:gd name="T4" fmla="*/ 72 w 72"/>
                  <a:gd name="T5" fmla="*/ 50 h 50"/>
                  <a:gd name="T6" fmla="*/ 68 w 72"/>
                  <a:gd name="T7" fmla="*/ 50 h 50"/>
                  <a:gd name="T8" fmla="*/ 35 w 72"/>
                  <a:gd name="T9" fmla="*/ 13 h 50"/>
                  <a:gd name="T10" fmla="*/ 0 w 72"/>
                  <a:gd name="T11" fmla="*/ 0 h 50"/>
                  <a:gd name="T12" fmla="*/ 0 w 72"/>
                  <a:gd name="T13" fmla="*/ 0 h 50"/>
                  <a:gd name="T14" fmla="*/ 0 60000 65536"/>
                  <a:gd name="T15" fmla="*/ 0 60000 65536"/>
                  <a:gd name="T16" fmla="*/ 0 60000 65536"/>
                  <a:gd name="T17" fmla="*/ 0 60000 65536"/>
                  <a:gd name="T18" fmla="*/ 0 60000 65536"/>
                  <a:gd name="T19" fmla="*/ 0 60000 65536"/>
                  <a:gd name="T20" fmla="*/ 0 60000 65536"/>
                  <a:gd name="T21" fmla="*/ 0 w 72"/>
                  <a:gd name="T22" fmla="*/ 0 h 50"/>
                  <a:gd name="T23" fmla="*/ 72 w 72"/>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 h="50">
                    <a:moveTo>
                      <a:pt x="0" y="0"/>
                    </a:moveTo>
                    <a:lnTo>
                      <a:pt x="36" y="10"/>
                    </a:lnTo>
                    <a:lnTo>
                      <a:pt x="72" y="50"/>
                    </a:lnTo>
                    <a:lnTo>
                      <a:pt x="68" y="50"/>
                    </a:lnTo>
                    <a:lnTo>
                      <a:pt x="35"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50" name="Freeform 980">
                <a:extLst>
                  <a:ext uri="{FF2B5EF4-FFF2-40B4-BE49-F238E27FC236}">
                    <a16:creationId xmlns:a16="http://schemas.microsoft.com/office/drawing/2014/main" id="{793F377B-5572-9994-537E-2C40D9DFEE49}"/>
                  </a:ext>
                </a:extLst>
              </p:cNvPr>
              <p:cNvSpPr>
                <a:spLocks/>
              </p:cNvSpPr>
              <p:nvPr/>
            </p:nvSpPr>
            <p:spPr bwMode="auto">
              <a:xfrm>
                <a:off x="332" y="1241"/>
                <a:ext cx="1" cy="12"/>
              </a:xfrm>
              <a:custGeom>
                <a:avLst/>
                <a:gdLst>
                  <a:gd name="T0" fmla="*/ 0 w 6"/>
                  <a:gd name="T1" fmla="*/ 0 h 137"/>
                  <a:gd name="T2" fmla="*/ 3 w 6"/>
                  <a:gd name="T3" fmla="*/ 137 h 137"/>
                  <a:gd name="T4" fmla="*/ 6 w 6"/>
                  <a:gd name="T5" fmla="*/ 133 h 137"/>
                  <a:gd name="T6" fmla="*/ 1 w 6"/>
                  <a:gd name="T7" fmla="*/ 0 h 137"/>
                  <a:gd name="T8" fmla="*/ 0 w 6"/>
                  <a:gd name="T9" fmla="*/ 0 h 137"/>
                  <a:gd name="T10" fmla="*/ 0 w 6"/>
                  <a:gd name="T11" fmla="*/ 0 h 137"/>
                  <a:gd name="T12" fmla="*/ 0 60000 65536"/>
                  <a:gd name="T13" fmla="*/ 0 60000 65536"/>
                  <a:gd name="T14" fmla="*/ 0 60000 65536"/>
                  <a:gd name="T15" fmla="*/ 0 60000 65536"/>
                  <a:gd name="T16" fmla="*/ 0 60000 65536"/>
                  <a:gd name="T17" fmla="*/ 0 60000 65536"/>
                  <a:gd name="T18" fmla="*/ 0 w 6"/>
                  <a:gd name="T19" fmla="*/ 0 h 137"/>
                  <a:gd name="T20" fmla="*/ 6 w 6"/>
                  <a:gd name="T21" fmla="*/ 137 h 137"/>
                </a:gdLst>
                <a:ahLst/>
                <a:cxnLst>
                  <a:cxn ang="T12">
                    <a:pos x="T0" y="T1"/>
                  </a:cxn>
                  <a:cxn ang="T13">
                    <a:pos x="T2" y="T3"/>
                  </a:cxn>
                  <a:cxn ang="T14">
                    <a:pos x="T4" y="T5"/>
                  </a:cxn>
                  <a:cxn ang="T15">
                    <a:pos x="T6" y="T7"/>
                  </a:cxn>
                  <a:cxn ang="T16">
                    <a:pos x="T8" y="T9"/>
                  </a:cxn>
                  <a:cxn ang="T17">
                    <a:pos x="T10" y="T11"/>
                  </a:cxn>
                </a:cxnLst>
                <a:rect l="T18" t="T19" r="T20" b="T21"/>
                <a:pathLst>
                  <a:path w="6" h="137">
                    <a:moveTo>
                      <a:pt x="0" y="0"/>
                    </a:moveTo>
                    <a:lnTo>
                      <a:pt x="3" y="137"/>
                    </a:lnTo>
                    <a:lnTo>
                      <a:pt x="6" y="133"/>
                    </a:lnTo>
                    <a:lnTo>
                      <a:pt x="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51" name="Freeform 981">
                <a:extLst>
                  <a:ext uri="{FF2B5EF4-FFF2-40B4-BE49-F238E27FC236}">
                    <a16:creationId xmlns:a16="http://schemas.microsoft.com/office/drawing/2014/main" id="{438C6EBB-E58E-2A1F-6A87-CD9A556A3C25}"/>
                  </a:ext>
                </a:extLst>
              </p:cNvPr>
              <p:cNvSpPr>
                <a:spLocks/>
              </p:cNvSpPr>
              <p:nvPr/>
            </p:nvSpPr>
            <p:spPr bwMode="auto">
              <a:xfrm>
                <a:off x="281" y="1236"/>
                <a:ext cx="19" cy="24"/>
              </a:xfrm>
              <a:custGeom>
                <a:avLst/>
                <a:gdLst>
                  <a:gd name="T0" fmla="*/ 214 w 218"/>
                  <a:gd name="T1" fmla="*/ 173 h 264"/>
                  <a:gd name="T2" fmla="*/ 188 w 218"/>
                  <a:gd name="T3" fmla="*/ 9 h 264"/>
                  <a:gd name="T4" fmla="*/ 178 w 218"/>
                  <a:gd name="T5" fmla="*/ 0 h 264"/>
                  <a:gd name="T6" fmla="*/ 160 w 218"/>
                  <a:gd name="T7" fmla="*/ 0 h 264"/>
                  <a:gd name="T8" fmla="*/ 32 w 218"/>
                  <a:gd name="T9" fmla="*/ 28 h 264"/>
                  <a:gd name="T10" fmla="*/ 25 w 218"/>
                  <a:gd name="T11" fmla="*/ 34 h 264"/>
                  <a:gd name="T12" fmla="*/ 25 w 218"/>
                  <a:gd name="T13" fmla="*/ 43 h 264"/>
                  <a:gd name="T14" fmla="*/ 38 w 218"/>
                  <a:gd name="T15" fmla="*/ 43 h 264"/>
                  <a:gd name="T16" fmla="*/ 42 w 218"/>
                  <a:gd name="T17" fmla="*/ 38 h 264"/>
                  <a:gd name="T18" fmla="*/ 47 w 218"/>
                  <a:gd name="T19" fmla="*/ 36 h 264"/>
                  <a:gd name="T20" fmla="*/ 110 w 218"/>
                  <a:gd name="T21" fmla="*/ 25 h 264"/>
                  <a:gd name="T22" fmla="*/ 151 w 218"/>
                  <a:gd name="T23" fmla="*/ 34 h 264"/>
                  <a:gd name="T24" fmla="*/ 163 w 218"/>
                  <a:gd name="T25" fmla="*/ 119 h 264"/>
                  <a:gd name="T26" fmla="*/ 147 w 218"/>
                  <a:gd name="T27" fmla="*/ 104 h 264"/>
                  <a:gd name="T28" fmla="*/ 128 w 218"/>
                  <a:gd name="T29" fmla="*/ 95 h 264"/>
                  <a:gd name="T30" fmla="*/ 114 w 218"/>
                  <a:gd name="T31" fmla="*/ 93 h 264"/>
                  <a:gd name="T32" fmla="*/ 92 w 218"/>
                  <a:gd name="T33" fmla="*/ 95 h 264"/>
                  <a:gd name="T34" fmla="*/ 76 w 218"/>
                  <a:gd name="T35" fmla="*/ 100 h 264"/>
                  <a:gd name="T36" fmla="*/ 76 w 218"/>
                  <a:gd name="T37" fmla="*/ 49 h 264"/>
                  <a:gd name="T38" fmla="*/ 70 w 218"/>
                  <a:gd name="T39" fmla="*/ 43 h 264"/>
                  <a:gd name="T40" fmla="*/ 72 w 218"/>
                  <a:gd name="T41" fmla="*/ 51 h 264"/>
                  <a:gd name="T42" fmla="*/ 72 w 218"/>
                  <a:gd name="T43" fmla="*/ 143 h 264"/>
                  <a:gd name="T44" fmla="*/ 50 w 218"/>
                  <a:gd name="T45" fmla="*/ 102 h 264"/>
                  <a:gd name="T46" fmla="*/ 60 w 218"/>
                  <a:gd name="T47" fmla="*/ 57 h 264"/>
                  <a:gd name="T48" fmla="*/ 46 w 218"/>
                  <a:gd name="T49" fmla="*/ 95 h 264"/>
                  <a:gd name="T50" fmla="*/ 27 w 218"/>
                  <a:gd name="T51" fmla="*/ 62 h 264"/>
                  <a:gd name="T52" fmla="*/ 44 w 218"/>
                  <a:gd name="T53" fmla="*/ 97 h 264"/>
                  <a:gd name="T54" fmla="*/ 19 w 218"/>
                  <a:gd name="T55" fmla="*/ 156 h 264"/>
                  <a:gd name="T56" fmla="*/ 19 w 218"/>
                  <a:gd name="T57" fmla="*/ 186 h 264"/>
                  <a:gd name="T58" fmla="*/ 34 w 218"/>
                  <a:gd name="T59" fmla="*/ 191 h 264"/>
                  <a:gd name="T60" fmla="*/ 54 w 218"/>
                  <a:gd name="T61" fmla="*/ 199 h 264"/>
                  <a:gd name="T62" fmla="*/ 62 w 218"/>
                  <a:gd name="T63" fmla="*/ 210 h 264"/>
                  <a:gd name="T64" fmla="*/ 62 w 218"/>
                  <a:gd name="T65" fmla="*/ 218 h 264"/>
                  <a:gd name="T66" fmla="*/ 54 w 218"/>
                  <a:gd name="T67" fmla="*/ 236 h 264"/>
                  <a:gd name="T68" fmla="*/ 38 w 218"/>
                  <a:gd name="T69" fmla="*/ 228 h 264"/>
                  <a:gd name="T70" fmla="*/ 23 w 218"/>
                  <a:gd name="T71" fmla="*/ 220 h 264"/>
                  <a:gd name="T72" fmla="*/ 0 w 218"/>
                  <a:gd name="T73" fmla="*/ 220 h 264"/>
                  <a:gd name="T74" fmla="*/ 0 w 218"/>
                  <a:gd name="T75" fmla="*/ 264 h 264"/>
                  <a:gd name="T76" fmla="*/ 30 w 218"/>
                  <a:gd name="T77" fmla="*/ 264 h 264"/>
                  <a:gd name="T78" fmla="*/ 50 w 218"/>
                  <a:gd name="T79" fmla="*/ 251 h 264"/>
                  <a:gd name="T80" fmla="*/ 65 w 218"/>
                  <a:gd name="T81" fmla="*/ 236 h 264"/>
                  <a:gd name="T82" fmla="*/ 76 w 218"/>
                  <a:gd name="T83" fmla="*/ 214 h 264"/>
                  <a:gd name="T84" fmla="*/ 73 w 218"/>
                  <a:gd name="T85" fmla="*/ 208 h 264"/>
                  <a:gd name="T86" fmla="*/ 218 w 218"/>
                  <a:gd name="T87" fmla="*/ 203 h 264"/>
                  <a:gd name="T88" fmla="*/ 209 w 218"/>
                  <a:gd name="T89" fmla="*/ 199 h 264"/>
                  <a:gd name="T90" fmla="*/ 209 w 218"/>
                  <a:gd name="T91" fmla="*/ 182 h 264"/>
                  <a:gd name="T92" fmla="*/ 214 w 218"/>
                  <a:gd name="T93" fmla="*/ 173 h 264"/>
                  <a:gd name="T94" fmla="*/ 214 w 218"/>
                  <a:gd name="T95" fmla="*/ 173 h 2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18"/>
                  <a:gd name="T145" fmla="*/ 0 h 264"/>
                  <a:gd name="T146" fmla="*/ 218 w 218"/>
                  <a:gd name="T147" fmla="*/ 264 h 2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18" h="264">
                    <a:moveTo>
                      <a:pt x="214" y="173"/>
                    </a:moveTo>
                    <a:lnTo>
                      <a:pt x="188" y="9"/>
                    </a:lnTo>
                    <a:lnTo>
                      <a:pt x="178" y="0"/>
                    </a:lnTo>
                    <a:lnTo>
                      <a:pt x="160" y="0"/>
                    </a:lnTo>
                    <a:lnTo>
                      <a:pt x="32" y="28"/>
                    </a:lnTo>
                    <a:lnTo>
                      <a:pt x="25" y="34"/>
                    </a:lnTo>
                    <a:lnTo>
                      <a:pt x="25" y="43"/>
                    </a:lnTo>
                    <a:lnTo>
                      <a:pt x="38" y="43"/>
                    </a:lnTo>
                    <a:lnTo>
                      <a:pt x="42" y="38"/>
                    </a:lnTo>
                    <a:lnTo>
                      <a:pt x="47" y="36"/>
                    </a:lnTo>
                    <a:lnTo>
                      <a:pt x="110" y="25"/>
                    </a:lnTo>
                    <a:lnTo>
                      <a:pt x="151" y="34"/>
                    </a:lnTo>
                    <a:lnTo>
                      <a:pt x="163" y="119"/>
                    </a:lnTo>
                    <a:lnTo>
                      <a:pt x="147" y="104"/>
                    </a:lnTo>
                    <a:lnTo>
                      <a:pt x="128" y="95"/>
                    </a:lnTo>
                    <a:lnTo>
                      <a:pt x="114" y="93"/>
                    </a:lnTo>
                    <a:lnTo>
                      <a:pt x="92" y="95"/>
                    </a:lnTo>
                    <a:lnTo>
                      <a:pt x="76" y="100"/>
                    </a:lnTo>
                    <a:lnTo>
                      <a:pt x="76" y="49"/>
                    </a:lnTo>
                    <a:lnTo>
                      <a:pt x="70" y="43"/>
                    </a:lnTo>
                    <a:lnTo>
                      <a:pt x="72" y="51"/>
                    </a:lnTo>
                    <a:lnTo>
                      <a:pt x="72" y="143"/>
                    </a:lnTo>
                    <a:lnTo>
                      <a:pt x="50" y="102"/>
                    </a:lnTo>
                    <a:lnTo>
                      <a:pt x="60" y="57"/>
                    </a:lnTo>
                    <a:lnTo>
                      <a:pt x="46" y="95"/>
                    </a:lnTo>
                    <a:lnTo>
                      <a:pt x="27" y="62"/>
                    </a:lnTo>
                    <a:lnTo>
                      <a:pt x="44" y="97"/>
                    </a:lnTo>
                    <a:lnTo>
                      <a:pt x="19" y="156"/>
                    </a:lnTo>
                    <a:lnTo>
                      <a:pt x="19" y="186"/>
                    </a:lnTo>
                    <a:lnTo>
                      <a:pt x="34" y="191"/>
                    </a:lnTo>
                    <a:lnTo>
                      <a:pt x="54" y="199"/>
                    </a:lnTo>
                    <a:lnTo>
                      <a:pt x="62" y="210"/>
                    </a:lnTo>
                    <a:lnTo>
                      <a:pt x="62" y="218"/>
                    </a:lnTo>
                    <a:lnTo>
                      <a:pt x="54" y="236"/>
                    </a:lnTo>
                    <a:lnTo>
                      <a:pt x="38" y="228"/>
                    </a:lnTo>
                    <a:lnTo>
                      <a:pt x="23" y="220"/>
                    </a:lnTo>
                    <a:lnTo>
                      <a:pt x="0" y="220"/>
                    </a:lnTo>
                    <a:lnTo>
                      <a:pt x="0" y="264"/>
                    </a:lnTo>
                    <a:lnTo>
                      <a:pt x="30" y="264"/>
                    </a:lnTo>
                    <a:lnTo>
                      <a:pt x="50" y="251"/>
                    </a:lnTo>
                    <a:lnTo>
                      <a:pt x="65" y="236"/>
                    </a:lnTo>
                    <a:lnTo>
                      <a:pt x="76" y="214"/>
                    </a:lnTo>
                    <a:lnTo>
                      <a:pt x="73" y="208"/>
                    </a:lnTo>
                    <a:lnTo>
                      <a:pt x="218" y="203"/>
                    </a:lnTo>
                    <a:lnTo>
                      <a:pt x="209" y="199"/>
                    </a:lnTo>
                    <a:lnTo>
                      <a:pt x="209" y="182"/>
                    </a:lnTo>
                    <a:lnTo>
                      <a:pt x="214" y="1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52" name="Freeform 982">
                <a:extLst>
                  <a:ext uri="{FF2B5EF4-FFF2-40B4-BE49-F238E27FC236}">
                    <a16:creationId xmlns:a16="http://schemas.microsoft.com/office/drawing/2014/main" id="{EE4B5CFD-36D5-E026-21DE-A61F52D3E26E}"/>
                  </a:ext>
                </a:extLst>
              </p:cNvPr>
              <p:cNvSpPr>
                <a:spLocks/>
              </p:cNvSpPr>
              <p:nvPr/>
            </p:nvSpPr>
            <p:spPr bwMode="auto">
              <a:xfrm>
                <a:off x="319" y="1245"/>
                <a:ext cx="8" cy="9"/>
              </a:xfrm>
              <a:custGeom>
                <a:avLst/>
                <a:gdLst>
                  <a:gd name="T0" fmla="*/ 18 w 89"/>
                  <a:gd name="T1" fmla="*/ 4 h 93"/>
                  <a:gd name="T2" fmla="*/ 36 w 89"/>
                  <a:gd name="T3" fmla="*/ 0 h 93"/>
                  <a:gd name="T4" fmla="*/ 56 w 89"/>
                  <a:gd name="T5" fmla="*/ 8 h 93"/>
                  <a:gd name="T6" fmla="*/ 63 w 89"/>
                  <a:gd name="T7" fmla="*/ 30 h 93"/>
                  <a:gd name="T8" fmla="*/ 60 w 89"/>
                  <a:gd name="T9" fmla="*/ 64 h 93"/>
                  <a:gd name="T10" fmla="*/ 59 w 89"/>
                  <a:gd name="T11" fmla="*/ 70 h 93"/>
                  <a:gd name="T12" fmla="*/ 89 w 89"/>
                  <a:gd name="T13" fmla="*/ 86 h 93"/>
                  <a:gd name="T14" fmla="*/ 0 w 89"/>
                  <a:gd name="T15" fmla="*/ 93 h 93"/>
                  <a:gd name="T16" fmla="*/ 5 w 89"/>
                  <a:gd name="T17" fmla="*/ 43 h 93"/>
                  <a:gd name="T18" fmla="*/ 18 w 89"/>
                  <a:gd name="T19" fmla="*/ 4 h 93"/>
                  <a:gd name="T20" fmla="*/ 18 w 89"/>
                  <a:gd name="T21" fmla="*/ 4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
                  <a:gd name="T34" fmla="*/ 0 h 93"/>
                  <a:gd name="T35" fmla="*/ 89 w 89"/>
                  <a:gd name="T36" fmla="*/ 93 h 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 h="93">
                    <a:moveTo>
                      <a:pt x="18" y="4"/>
                    </a:moveTo>
                    <a:lnTo>
                      <a:pt x="36" y="0"/>
                    </a:lnTo>
                    <a:lnTo>
                      <a:pt x="56" y="8"/>
                    </a:lnTo>
                    <a:lnTo>
                      <a:pt x="63" y="30"/>
                    </a:lnTo>
                    <a:lnTo>
                      <a:pt x="60" y="64"/>
                    </a:lnTo>
                    <a:lnTo>
                      <a:pt x="59" y="70"/>
                    </a:lnTo>
                    <a:lnTo>
                      <a:pt x="89" y="86"/>
                    </a:lnTo>
                    <a:lnTo>
                      <a:pt x="0" y="93"/>
                    </a:lnTo>
                    <a:lnTo>
                      <a:pt x="5" y="43"/>
                    </a:lnTo>
                    <a:lnTo>
                      <a:pt x="18"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53" name="Freeform 983">
                <a:extLst>
                  <a:ext uri="{FF2B5EF4-FFF2-40B4-BE49-F238E27FC236}">
                    <a16:creationId xmlns:a16="http://schemas.microsoft.com/office/drawing/2014/main" id="{087B1CDD-6962-42BB-5978-A1A74E96E0D3}"/>
                  </a:ext>
                </a:extLst>
              </p:cNvPr>
              <p:cNvSpPr>
                <a:spLocks/>
              </p:cNvSpPr>
              <p:nvPr/>
            </p:nvSpPr>
            <p:spPr bwMode="auto">
              <a:xfrm>
                <a:off x="285" y="1236"/>
                <a:ext cx="7" cy="4"/>
              </a:xfrm>
              <a:custGeom>
                <a:avLst/>
                <a:gdLst>
                  <a:gd name="T0" fmla="*/ 0 w 78"/>
                  <a:gd name="T1" fmla="*/ 45 h 45"/>
                  <a:gd name="T2" fmla="*/ 0 w 78"/>
                  <a:gd name="T3" fmla="*/ 17 h 45"/>
                  <a:gd name="T4" fmla="*/ 3 w 78"/>
                  <a:gd name="T5" fmla="*/ 13 h 45"/>
                  <a:gd name="T6" fmla="*/ 78 w 78"/>
                  <a:gd name="T7" fmla="*/ 0 h 45"/>
                  <a:gd name="T8" fmla="*/ 8 w 78"/>
                  <a:gd name="T9" fmla="*/ 15 h 45"/>
                  <a:gd name="T10" fmla="*/ 3 w 78"/>
                  <a:gd name="T11" fmla="*/ 19 h 45"/>
                  <a:gd name="T12" fmla="*/ 3 w 78"/>
                  <a:gd name="T13" fmla="*/ 45 h 45"/>
                  <a:gd name="T14" fmla="*/ 0 w 78"/>
                  <a:gd name="T15" fmla="*/ 45 h 45"/>
                  <a:gd name="T16" fmla="*/ 0 w 78"/>
                  <a:gd name="T17" fmla="*/ 45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8"/>
                  <a:gd name="T28" fmla="*/ 0 h 45"/>
                  <a:gd name="T29" fmla="*/ 78 w 78"/>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8" h="45">
                    <a:moveTo>
                      <a:pt x="0" y="45"/>
                    </a:moveTo>
                    <a:lnTo>
                      <a:pt x="0" y="17"/>
                    </a:lnTo>
                    <a:lnTo>
                      <a:pt x="3" y="13"/>
                    </a:lnTo>
                    <a:lnTo>
                      <a:pt x="78" y="0"/>
                    </a:lnTo>
                    <a:lnTo>
                      <a:pt x="8" y="15"/>
                    </a:lnTo>
                    <a:lnTo>
                      <a:pt x="3" y="19"/>
                    </a:lnTo>
                    <a:lnTo>
                      <a:pt x="3" y="45"/>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54" name="Freeform 984">
                <a:extLst>
                  <a:ext uri="{FF2B5EF4-FFF2-40B4-BE49-F238E27FC236}">
                    <a16:creationId xmlns:a16="http://schemas.microsoft.com/office/drawing/2014/main" id="{73770AB2-99BD-8BC8-4EC8-B4DB570A752E}"/>
                  </a:ext>
                </a:extLst>
              </p:cNvPr>
              <p:cNvSpPr>
                <a:spLocks/>
              </p:cNvSpPr>
              <p:nvPr/>
            </p:nvSpPr>
            <p:spPr bwMode="auto">
              <a:xfrm>
                <a:off x="286" y="1237"/>
                <a:ext cx="9" cy="22"/>
              </a:xfrm>
              <a:custGeom>
                <a:avLst/>
                <a:gdLst>
                  <a:gd name="T0" fmla="*/ 16 w 100"/>
                  <a:gd name="T1" fmla="*/ 3 h 240"/>
                  <a:gd name="T2" fmla="*/ 61 w 100"/>
                  <a:gd name="T3" fmla="*/ 232 h 240"/>
                  <a:gd name="T4" fmla="*/ 5 w 100"/>
                  <a:gd name="T5" fmla="*/ 226 h 240"/>
                  <a:gd name="T6" fmla="*/ 0 w 100"/>
                  <a:gd name="T7" fmla="*/ 230 h 240"/>
                  <a:gd name="T8" fmla="*/ 100 w 100"/>
                  <a:gd name="T9" fmla="*/ 240 h 240"/>
                  <a:gd name="T10" fmla="*/ 100 w 100"/>
                  <a:gd name="T11" fmla="*/ 237 h 240"/>
                  <a:gd name="T12" fmla="*/ 65 w 100"/>
                  <a:gd name="T13" fmla="*/ 232 h 240"/>
                  <a:gd name="T14" fmla="*/ 19 w 100"/>
                  <a:gd name="T15" fmla="*/ 0 h 240"/>
                  <a:gd name="T16" fmla="*/ 16 w 100"/>
                  <a:gd name="T17" fmla="*/ 3 h 240"/>
                  <a:gd name="T18" fmla="*/ 16 w 100"/>
                  <a:gd name="T19" fmla="*/ 3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0"/>
                  <a:gd name="T31" fmla="*/ 0 h 240"/>
                  <a:gd name="T32" fmla="*/ 100 w 100"/>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0" h="240">
                    <a:moveTo>
                      <a:pt x="16" y="3"/>
                    </a:moveTo>
                    <a:lnTo>
                      <a:pt x="61" y="232"/>
                    </a:lnTo>
                    <a:lnTo>
                      <a:pt x="5" y="226"/>
                    </a:lnTo>
                    <a:lnTo>
                      <a:pt x="0" y="230"/>
                    </a:lnTo>
                    <a:lnTo>
                      <a:pt x="100" y="240"/>
                    </a:lnTo>
                    <a:lnTo>
                      <a:pt x="100" y="237"/>
                    </a:lnTo>
                    <a:lnTo>
                      <a:pt x="65" y="232"/>
                    </a:lnTo>
                    <a:lnTo>
                      <a:pt x="19" y="0"/>
                    </a:lnTo>
                    <a:lnTo>
                      <a:pt x="16"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55" name="Freeform 985">
                <a:extLst>
                  <a:ext uri="{FF2B5EF4-FFF2-40B4-BE49-F238E27FC236}">
                    <a16:creationId xmlns:a16="http://schemas.microsoft.com/office/drawing/2014/main" id="{E6E5C9AF-7503-B4D8-9CD4-FB1E1C72C875}"/>
                  </a:ext>
                </a:extLst>
              </p:cNvPr>
              <p:cNvSpPr>
                <a:spLocks/>
              </p:cNvSpPr>
              <p:nvPr/>
            </p:nvSpPr>
            <p:spPr bwMode="auto">
              <a:xfrm>
                <a:off x="289" y="1258"/>
                <a:ext cx="5" cy="11"/>
              </a:xfrm>
              <a:custGeom>
                <a:avLst/>
                <a:gdLst>
                  <a:gd name="T0" fmla="*/ 52 w 52"/>
                  <a:gd name="T1" fmla="*/ 118 h 118"/>
                  <a:gd name="T2" fmla="*/ 0 w 52"/>
                  <a:gd name="T3" fmla="*/ 5 h 118"/>
                  <a:gd name="T4" fmla="*/ 2 w 52"/>
                  <a:gd name="T5" fmla="*/ 0 h 118"/>
                  <a:gd name="T6" fmla="*/ 52 w 52"/>
                  <a:gd name="T7" fmla="*/ 110 h 118"/>
                  <a:gd name="T8" fmla="*/ 52 w 52"/>
                  <a:gd name="T9" fmla="*/ 118 h 118"/>
                  <a:gd name="T10" fmla="*/ 52 w 52"/>
                  <a:gd name="T11" fmla="*/ 118 h 118"/>
                  <a:gd name="T12" fmla="*/ 0 60000 65536"/>
                  <a:gd name="T13" fmla="*/ 0 60000 65536"/>
                  <a:gd name="T14" fmla="*/ 0 60000 65536"/>
                  <a:gd name="T15" fmla="*/ 0 60000 65536"/>
                  <a:gd name="T16" fmla="*/ 0 60000 65536"/>
                  <a:gd name="T17" fmla="*/ 0 60000 65536"/>
                  <a:gd name="T18" fmla="*/ 0 w 52"/>
                  <a:gd name="T19" fmla="*/ 0 h 118"/>
                  <a:gd name="T20" fmla="*/ 52 w 52"/>
                  <a:gd name="T21" fmla="*/ 118 h 118"/>
                </a:gdLst>
                <a:ahLst/>
                <a:cxnLst>
                  <a:cxn ang="T12">
                    <a:pos x="T0" y="T1"/>
                  </a:cxn>
                  <a:cxn ang="T13">
                    <a:pos x="T2" y="T3"/>
                  </a:cxn>
                  <a:cxn ang="T14">
                    <a:pos x="T4" y="T5"/>
                  </a:cxn>
                  <a:cxn ang="T15">
                    <a:pos x="T6" y="T7"/>
                  </a:cxn>
                  <a:cxn ang="T16">
                    <a:pos x="T8" y="T9"/>
                  </a:cxn>
                  <a:cxn ang="T17">
                    <a:pos x="T10" y="T11"/>
                  </a:cxn>
                </a:cxnLst>
                <a:rect l="T18" t="T19" r="T20" b="T21"/>
                <a:pathLst>
                  <a:path w="52" h="118">
                    <a:moveTo>
                      <a:pt x="52" y="118"/>
                    </a:moveTo>
                    <a:lnTo>
                      <a:pt x="0" y="5"/>
                    </a:lnTo>
                    <a:lnTo>
                      <a:pt x="2" y="0"/>
                    </a:lnTo>
                    <a:lnTo>
                      <a:pt x="52" y="110"/>
                    </a:lnTo>
                    <a:lnTo>
                      <a:pt x="52"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56" name="Freeform 986">
                <a:extLst>
                  <a:ext uri="{FF2B5EF4-FFF2-40B4-BE49-F238E27FC236}">
                    <a16:creationId xmlns:a16="http://schemas.microsoft.com/office/drawing/2014/main" id="{F6F232F7-B4DE-D3B8-32CA-F86587500926}"/>
                  </a:ext>
                </a:extLst>
              </p:cNvPr>
              <p:cNvSpPr>
                <a:spLocks/>
              </p:cNvSpPr>
              <p:nvPr/>
            </p:nvSpPr>
            <p:spPr bwMode="auto">
              <a:xfrm>
                <a:off x="278" y="1241"/>
                <a:ext cx="3" cy="34"/>
              </a:xfrm>
              <a:custGeom>
                <a:avLst/>
                <a:gdLst>
                  <a:gd name="T0" fmla="*/ 35 w 35"/>
                  <a:gd name="T1" fmla="*/ 377 h 377"/>
                  <a:gd name="T2" fmla="*/ 35 w 35"/>
                  <a:gd name="T3" fmla="*/ 165 h 377"/>
                  <a:gd name="T4" fmla="*/ 29 w 35"/>
                  <a:gd name="T5" fmla="*/ 165 h 377"/>
                  <a:gd name="T6" fmla="*/ 29 w 35"/>
                  <a:gd name="T7" fmla="*/ 148 h 377"/>
                  <a:gd name="T8" fmla="*/ 35 w 35"/>
                  <a:gd name="T9" fmla="*/ 131 h 377"/>
                  <a:gd name="T10" fmla="*/ 35 w 35"/>
                  <a:gd name="T11" fmla="*/ 2 h 377"/>
                  <a:gd name="T12" fmla="*/ 0 w 35"/>
                  <a:gd name="T13" fmla="*/ 0 h 377"/>
                  <a:gd name="T14" fmla="*/ 26 w 35"/>
                  <a:gd name="T15" fmla="*/ 11 h 377"/>
                  <a:gd name="T16" fmla="*/ 0 w 35"/>
                  <a:gd name="T17" fmla="*/ 14 h 377"/>
                  <a:gd name="T18" fmla="*/ 26 w 35"/>
                  <a:gd name="T19" fmla="*/ 23 h 377"/>
                  <a:gd name="T20" fmla="*/ 0 w 35"/>
                  <a:gd name="T21" fmla="*/ 30 h 377"/>
                  <a:gd name="T22" fmla="*/ 26 w 35"/>
                  <a:gd name="T23" fmla="*/ 38 h 377"/>
                  <a:gd name="T24" fmla="*/ 0 w 35"/>
                  <a:gd name="T25" fmla="*/ 45 h 377"/>
                  <a:gd name="T26" fmla="*/ 26 w 35"/>
                  <a:gd name="T27" fmla="*/ 53 h 377"/>
                  <a:gd name="T28" fmla="*/ 0 w 35"/>
                  <a:gd name="T29" fmla="*/ 60 h 377"/>
                  <a:gd name="T30" fmla="*/ 26 w 35"/>
                  <a:gd name="T31" fmla="*/ 69 h 377"/>
                  <a:gd name="T32" fmla="*/ 0 w 35"/>
                  <a:gd name="T33" fmla="*/ 75 h 377"/>
                  <a:gd name="T34" fmla="*/ 26 w 35"/>
                  <a:gd name="T35" fmla="*/ 83 h 377"/>
                  <a:gd name="T36" fmla="*/ 0 w 35"/>
                  <a:gd name="T37" fmla="*/ 89 h 377"/>
                  <a:gd name="T38" fmla="*/ 26 w 35"/>
                  <a:gd name="T39" fmla="*/ 100 h 377"/>
                  <a:gd name="T40" fmla="*/ 0 w 35"/>
                  <a:gd name="T41" fmla="*/ 105 h 377"/>
                  <a:gd name="T42" fmla="*/ 26 w 35"/>
                  <a:gd name="T43" fmla="*/ 115 h 377"/>
                  <a:gd name="T44" fmla="*/ 0 w 35"/>
                  <a:gd name="T45" fmla="*/ 121 h 377"/>
                  <a:gd name="T46" fmla="*/ 26 w 35"/>
                  <a:gd name="T47" fmla="*/ 129 h 377"/>
                  <a:gd name="T48" fmla="*/ 0 w 35"/>
                  <a:gd name="T49" fmla="*/ 136 h 377"/>
                  <a:gd name="T50" fmla="*/ 26 w 35"/>
                  <a:gd name="T51" fmla="*/ 144 h 377"/>
                  <a:gd name="T52" fmla="*/ 0 w 35"/>
                  <a:gd name="T53" fmla="*/ 153 h 377"/>
                  <a:gd name="T54" fmla="*/ 26 w 35"/>
                  <a:gd name="T55" fmla="*/ 161 h 377"/>
                  <a:gd name="T56" fmla="*/ 0 w 35"/>
                  <a:gd name="T57" fmla="*/ 170 h 377"/>
                  <a:gd name="T58" fmla="*/ 26 w 35"/>
                  <a:gd name="T59" fmla="*/ 180 h 377"/>
                  <a:gd name="T60" fmla="*/ 0 w 35"/>
                  <a:gd name="T61" fmla="*/ 188 h 377"/>
                  <a:gd name="T62" fmla="*/ 26 w 35"/>
                  <a:gd name="T63" fmla="*/ 196 h 377"/>
                  <a:gd name="T64" fmla="*/ 0 w 35"/>
                  <a:gd name="T65" fmla="*/ 205 h 377"/>
                  <a:gd name="T66" fmla="*/ 26 w 35"/>
                  <a:gd name="T67" fmla="*/ 214 h 377"/>
                  <a:gd name="T68" fmla="*/ 0 w 35"/>
                  <a:gd name="T69" fmla="*/ 222 h 377"/>
                  <a:gd name="T70" fmla="*/ 26 w 35"/>
                  <a:gd name="T71" fmla="*/ 230 h 377"/>
                  <a:gd name="T72" fmla="*/ 0 w 35"/>
                  <a:gd name="T73" fmla="*/ 240 h 377"/>
                  <a:gd name="T74" fmla="*/ 26 w 35"/>
                  <a:gd name="T75" fmla="*/ 248 h 377"/>
                  <a:gd name="T76" fmla="*/ 0 w 35"/>
                  <a:gd name="T77" fmla="*/ 256 h 377"/>
                  <a:gd name="T78" fmla="*/ 26 w 35"/>
                  <a:gd name="T79" fmla="*/ 266 h 377"/>
                  <a:gd name="T80" fmla="*/ 0 w 35"/>
                  <a:gd name="T81" fmla="*/ 274 h 377"/>
                  <a:gd name="T82" fmla="*/ 26 w 35"/>
                  <a:gd name="T83" fmla="*/ 283 h 377"/>
                  <a:gd name="T84" fmla="*/ 0 w 35"/>
                  <a:gd name="T85" fmla="*/ 293 h 377"/>
                  <a:gd name="T86" fmla="*/ 26 w 35"/>
                  <a:gd name="T87" fmla="*/ 301 h 377"/>
                  <a:gd name="T88" fmla="*/ 0 w 35"/>
                  <a:gd name="T89" fmla="*/ 309 h 377"/>
                  <a:gd name="T90" fmla="*/ 26 w 35"/>
                  <a:gd name="T91" fmla="*/ 316 h 377"/>
                  <a:gd name="T92" fmla="*/ 0 w 35"/>
                  <a:gd name="T93" fmla="*/ 325 h 377"/>
                  <a:gd name="T94" fmla="*/ 26 w 35"/>
                  <a:gd name="T95" fmla="*/ 330 h 377"/>
                  <a:gd name="T96" fmla="*/ 0 w 35"/>
                  <a:gd name="T97" fmla="*/ 339 h 377"/>
                  <a:gd name="T98" fmla="*/ 26 w 35"/>
                  <a:gd name="T99" fmla="*/ 345 h 377"/>
                  <a:gd name="T100" fmla="*/ 0 w 35"/>
                  <a:gd name="T101" fmla="*/ 355 h 377"/>
                  <a:gd name="T102" fmla="*/ 26 w 35"/>
                  <a:gd name="T103" fmla="*/ 364 h 377"/>
                  <a:gd name="T104" fmla="*/ 0 w 35"/>
                  <a:gd name="T105" fmla="*/ 372 h 377"/>
                  <a:gd name="T106" fmla="*/ 35 w 35"/>
                  <a:gd name="T107" fmla="*/ 377 h 377"/>
                  <a:gd name="T108" fmla="*/ 35 w 35"/>
                  <a:gd name="T109" fmla="*/ 377 h 3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5"/>
                  <a:gd name="T166" fmla="*/ 0 h 377"/>
                  <a:gd name="T167" fmla="*/ 35 w 35"/>
                  <a:gd name="T168" fmla="*/ 377 h 37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5" h="377">
                    <a:moveTo>
                      <a:pt x="35" y="377"/>
                    </a:moveTo>
                    <a:lnTo>
                      <a:pt x="35" y="165"/>
                    </a:lnTo>
                    <a:lnTo>
                      <a:pt x="29" y="165"/>
                    </a:lnTo>
                    <a:lnTo>
                      <a:pt x="29" y="148"/>
                    </a:lnTo>
                    <a:lnTo>
                      <a:pt x="35" y="131"/>
                    </a:lnTo>
                    <a:lnTo>
                      <a:pt x="35" y="2"/>
                    </a:lnTo>
                    <a:lnTo>
                      <a:pt x="0" y="0"/>
                    </a:lnTo>
                    <a:lnTo>
                      <a:pt x="26" y="11"/>
                    </a:lnTo>
                    <a:lnTo>
                      <a:pt x="0" y="14"/>
                    </a:lnTo>
                    <a:lnTo>
                      <a:pt x="26" y="23"/>
                    </a:lnTo>
                    <a:lnTo>
                      <a:pt x="0" y="30"/>
                    </a:lnTo>
                    <a:lnTo>
                      <a:pt x="26" y="38"/>
                    </a:lnTo>
                    <a:lnTo>
                      <a:pt x="0" y="45"/>
                    </a:lnTo>
                    <a:lnTo>
                      <a:pt x="26" y="53"/>
                    </a:lnTo>
                    <a:lnTo>
                      <a:pt x="0" y="60"/>
                    </a:lnTo>
                    <a:lnTo>
                      <a:pt x="26" y="69"/>
                    </a:lnTo>
                    <a:lnTo>
                      <a:pt x="0" y="75"/>
                    </a:lnTo>
                    <a:lnTo>
                      <a:pt x="26" y="83"/>
                    </a:lnTo>
                    <a:lnTo>
                      <a:pt x="0" y="89"/>
                    </a:lnTo>
                    <a:lnTo>
                      <a:pt x="26" y="100"/>
                    </a:lnTo>
                    <a:lnTo>
                      <a:pt x="0" y="105"/>
                    </a:lnTo>
                    <a:lnTo>
                      <a:pt x="26" y="115"/>
                    </a:lnTo>
                    <a:lnTo>
                      <a:pt x="0" y="121"/>
                    </a:lnTo>
                    <a:lnTo>
                      <a:pt x="26" y="129"/>
                    </a:lnTo>
                    <a:lnTo>
                      <a:pt x="0" y="136"/>
                    </a:lnTo>
                    <a:lnTo>
                      <a:pt x="26" y="144"/>
                    </a:lnTo>
                    <a:lnTo>
                      <a:pt x="0" y="153"/>
                    </a:lnTo>
                    <a:lnTo>
                      <a:pt x="26" y="161"/>
                    </a:lnTo>
                    <a:lnTo>
                      <a:pt x="0" y="170"/>
                    </a:lnTo>
                    <a:lnTo>
                      <a:pt x="26" y="180"/>
                    </a:lnTo>
                    <a:lnTo>
                      <a:pt x="0" y="188"/>
                    </a:lnTo>
                    <a:lnTo>
                      <a:pt x="26" y="196"/>
                    </a:lnTo>
                    <a:lnTo>
                      <a:pt x="0" y="205"/>
                    </a:lnTo>
                    <a:lnTo>
                      <a:pt x="26" y="214"/>
                    </a:lnTo>
                    <a:lnTo>
                      <a:pt x="0" y="222"/>
                    </a:lnTo>
                    <a:lnTo>
                      <a:pt x="26" y="230"/>
                    </a:lnTo>
                    <a:lnTo>
                      <a:pt x="0" y="240"/>
                    </a:lnTo>
                    <a:lnTo>
                      <a:pt x="26" y="248"/>
                    </a:lnTo>
                    <a:lnTo>
                      <a:pt x="0" y="256"/>
                    </a:lnTo>
                    <a:lnTo>
                      <a:pt x="26" y="266"/>
                    </a:lnTo>
                    <a:lnTo>
                      <a:pt x="0" y="274"/>
                    </a:lnTo>
                    <a:lnTo>
                      <a:pt x="26" y="283"/>
                    </a:lnTo>
                    <a:lnTo>
                      <a:pt x="0" y="293"/>
                    </a:lnTo>
                    <a:lnTo>
                      <a:pt x="26" y="301"/>
                    </a:lnTo>
                    <a:lnTo>
                      <a:pt x="0" y="309"/>
                    </a:lnTo>
                    <a:lnTo>
                      <a:pt x="26" y="316"/>
                    </a:lnTo>
                    <a:lnTo>
                      <a:pt x="0" y="325"/>
                    </a:lnTo>
                    <a:lnTo>
                      <a:pt x="26" y="330"/>
                    </a:lnTo>
                    <a:lnTo>
                      <a:pt x="0" y="339"/>
                    </a:lnTo>
                    <a:lnTo>
                      <a:pt x="26" y="345"/>
                    </a:lnTo>
                    <a:lnTo>
                      <a:pt x="0" y="355"/>
                    </a:lnTo>
                    <a:lnTo>
                      <a:pt x="26" y="364"/>
                    </a:lnTo>
                    <a:lnTo>
                      <a:pt x="0" y="372"/>
                    </a:lnTo>
                    <a:lnTo>
                      <a:pt x="35"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57" name="Freeform 987">
                <a:extLst>
                  <a:ext uri="{FF2B5EF4-FFF2-40B4-BE49-F238E27FC236}">
                    <a16:creationId xmlns:a16="http://schemas.microsoft.com/office/drawing/2014/main" id="{DF3C969E-5475-2BF7-C07B-EA90274B83C0}"/>
                  </a:ext>
                </a:extLst>
              </p:cNvPr>
              <p:cNvSpPr>
                <a:spLocks/>
              </p:cNvSpPr>
              <p:nvPr/>
            </p:nvSpPr>
            <p:spPr bwMode="auto">
              <a:xfrm>
                <a:off x="273" y="1241"/>
                <a:ext cx="3" cy="34"/>
              </a:xfrm>
              <a:custGeom>
                <a:avLst/>
                <a:gdLst>
                  <a:gd name="T0" fmla="*/ 0 w 37"/>
                  <a:gd name="T1" fmla="*/ 377 h 377"/>
                  <a:gd name="T2" fmla="*/ 0 w 37"/>
                  <a:gd name="T3" fmla="*/ 2 h 377"/>
                  <a:gd name="T4" fmla="*/ 37 w 37"/>
                  <a:gd name="T5" fmla="*/ 0 h 377"/>
                  <a:gd name="T6" fmla="*/ 11 w 37"/>
                  <a:gd name="T7" fmla="*/ 11 h 377"/>
                  <a:gd name="T8" fmla="*/ 37 w 37"/>
                  <a:gd name="T9" fmla="*/ 14 h 377"/>
                  <a:gd name="T10" fmla="*/ 11 w 37"/>
                  <a:gd name="T11" fmla="*/ 23 h 377"/>
                  <a:gd name="T12" fmla="*/ 37 w 37"/>
                  <a:gd name="T13" fmla="*/ 30 h 377"/>
                  <a:gd name="T14" fmla="*/ 11 w 37"/>
                  <a:gd name="T15" fmla="*/ 38 h 377"/>
                  <a:gd name="T16" fmla="*/ 37 w 37"/>
                  <a:gd name="T17" fmla="*/ 45 h 377"/>
                  <a:gd name="T18" fmla="*/ 11 w 37"/>
                  <a:gd name="T19" fmla="*/ 53 h 377"/>
                  <a:gd name="T20" fmla="*/ 37 w 37"/>
                  <a:gd name="T21" fmla="*/ 60 h 377"/>
                  <a:gd name="T22" fmla="*/ 11 w 37"/>
                  <a:gd name="T23" fmla="*/ 69 h 377"/>
                  <a:gd name="T24" fmla="*/ 37 w 37"/>
                  <a:gd name="T25" fmla="*/ 75 h 377"/>
                  <a:gd name="T26" fmla="*/ 11 w 37"/>
                  <a:gd name="T27" fmla="*/ 83 h 377"/>
                  <a:gd name="T28" fmla="*/ 37 w 37"/>
                  <a:gd name="T29" fmla="*/ 89 h 377"/>
                  <a:gd name="T30" fmla="*/ 11 w 37"/>
                  <a:gd name="T31" fmla="*/ 100 h 377"/>
                  <a:gd name="T32" fmla="*/ 37 w 37"/>
                  <a:gd name="T33" fmla="*/ 105 h 377"/>
                  <a:gd name="T34" fmla="*/ 11 w 37"/>
                  <a:gd name="T35" fmla="*/ 115 h 377"/>
                  <a:gd name="T36" fmla="*/ 37 w 37"/>
                  <a:gd name="T37" fmla="*/ 121 h 377"/>
                  <a:gd name="T38" fmla="*/ 11 w 37"/>
                  <a:gd name="T39" fmla="*/ 129 h 377"/>
                  <a:gd name="T40" fmla="*/ 37 w 37"/>
                  <a:gd name="T41" fmla="*/ 136 h 377"/>
                  <a:gd name="T42" fmla="*/ 11 w 37"/>
                  <a:gd name="T43" fmla="*/ 144 h 377"/>
                  <a:gd name="T44" fmla="*/ 37 w 37"/>
                  <a:gd name="T45" fmla="*/ 153 h 377"/>
                  <a:gd name="T46" fmla="*/ 11 w 37"/>
                  <a:gd name="T47" fmla="*/ 161 h 377"/>
                  <a:gd name="T48" fmla="*/ 37 w 37"/>
                  <a:gd name="T49" fmla="*/ 170 h 377"/>
                  <a:gd name="T50" fmla="*/ 11 w 37"/>
                  <a:gd name="T51" fmla="*/ 180 h 377"/>
                  <a:gd name="T52" fmla="*/ 37 w 37"/>
                  <a:gd name="T53" fmla="*/ 188 h 377"/>
                  <a:gd name="T54" fmla="*/ 11 w 37"/>
                  <a:gd name="T55" fmla="*/ 196 h 377"/>
                  <a:gd name="T56" fmla="*/ 37 w 37"/>
                  <a:gd name="T57" fmla="*/ 205 h 377"/>
                  <a:gd name="T58" fmla="*/ 11 w 37"/>
                  <a:gd name="T59" fmla="*/ 214 h 377"/>
                  <a:gd name="T60" fmla="*/ 37 w 37"/>
                  <a:gd name="T61" fmla="*/ 222 h 377"/>
                  <a:gd name="T62" fmla="*/ 11 w 37"/>
                  <a:gd name="T63" fmla="*/ 230 h 377"/>
                  <a:gd name="T64" fmla="*/ 37 w 37"/>
                  <a:gd name="T65" fmla="*/ 240 h 377"/>
                  <a:gd name="T66" fmla="*/ 11 w 37"/>
                  <a:gd name="T67" fmla="*/ 248 h 377"/>
                  <a:gd name="T68" fmla="*/ 37 w 37"/>
                  <a:gd name="T69" fmla="*/ 256 h 377"/>
                  <a:gd name="T70" fmla="*/ 11 w 37"/>
                  <a:gd name="T71" fmla="*/ 266 h 377"/>
                  <a:gd name="T72" fmla="*/ 37 w 37"/>
                  <a:gd name="T73" fmla="*/ 274 h 377"/>
                  <a:gd name="T74" fmla="*/ 11 w 37"/>
                  <a:gd name="T75" fmla="*/ 283 h 377"/>
                  <a:gd name="T76" fmla="*/ 37 w 37"/>
                  <a:gd name="T77" fmla="*/ 293 h 377"/>
                  <a:gd name="T78" fmla="*/ 11 w 37"/>
                  <a:gd name="T79" fmla="*/ 301 h 377"/>
                  <a:gd name="T80" fmla="*/ 37 w 37"/>
                  <a:gd name="T81" fmla="*/ 309 h 377"/>
                  <a:gd name="T82" fmla="*/ 11 w 37"/>
                  <a:gd name="T83" fmla="*/ 316 h 377"/>
                  <a:gd name="T84" fmla="*/ 37 w 37"/>
                  <a:gd name="T85" fmla="*/ 325 h 377"/>
                  <a:gd name="T86" fmla="*/ 11 w 37"/>
                  <a:gd name="T87" fmla="*/ 330 h 377"/>
                  <a:gd name="T88" fmla="*/ 37 w 37"/>
                  <a:gd name="T89" fmla="*/ 339 h 377"/>
                  <a:gd name="T90" fmla="*/ 11 w 37"/>
                  <a:gd name="T91" fmla="*/ 345 h 377"/>
                  <a:gd name="T92" fmla="*/ 37 w 37"/>
                  <a:gd name="T93" fmla="*/ 355 h 377"/>
                  <a:gd name="T94" fmla="*/ 11 w 37"/>
                  <a:gd name="T95" fmla="*/ 364 h 377"/>
                  <a:gd name="T96" fmla="*/ 37 w 37"/>
                  <a:gd name="T97" fmla="*/ 372 h 377"/>
                  <a:gd name="T98" fmla="*/ 0 w 37"/>
                  <a:gd name="T99" fmla="*/ 377 h 377"/>
                  <a:gd name="T100" fmla="*/ 0 w 37"/>
                  <a:gd name="T101" fmla="*/ 377 h 37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7"/>
                  <a:gd name="T154" fmla="*/ 0 h 377"/>
                  <a:gd name="T155" fmla="*/ 37 w 37"/>
                  <a:gd name="T156" fmla="*/ 377 h 37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7" h="377">
                    <a:moveTo>
                      <a:pt x="0" y="377"/>
                    </a:moveTo>
                    <a:lnTo>
                      <a:pt x="0" y="2"/>
                    </a:lnTo>
                    <a:lnTo>
                      <a:pt x="37" y="0"/>
                    </a:lnTo>
                    <a:lnTo>
                      <a:pt x="11" y="11"/>
                    </a:lnTo>
                    <a:lnTo>
                      <a:pt x="37" y="14"/>
                    </a:lnTo>
                    <a:lnTo>
                      <a:pt x="11" y="23"/>
                    </a:lnTo>
                    <a:lnTo>
                      <a:pt x="37" y="30"/>
                    </a:lnTo>
                    <a:lnTo>
                      <a:pt x="11" y="38"/>
                    </a:lnTo>
                    <a:lnTo>
                      <a:pt x="37" y="45"/>
                    </a:lnTo>
                    <a:lnTo>
                      <a:pt x="11" y="53"/>
                    </a:lnTo>
                    <a:lnTo>
                      <a:pt x="37" y="60"/>
                    </a:lnTo>
                    <a:lnTo>
                      <a:pt x="11" y="69"/>
                    </a:lnTo>
                    <a:lnTo>
                      <a:pt x="37" y="75"/>
                    </a:lnTo>
                    <a:lnTo>
                      <a:pt x="11" y="83"/>
                    </a:lnTo>
                    <a:lnTo>
                      <a:pt x="37" y="89"/>
                    </a:lnTo>
                    <a:lnTo>
                      <a:pt x="11" y="100"/>
                    </a:lnTo>
                    <a:lnTo>
                      <a:pt x="37" y="105"/>
                    </a:lnTo>
                    <a:lnTo>
                      <a:pt x="11" y="115"/>
                    </a:lnTo>
                    <a:lnTo>
                      <a:pt x="37" y="121"/>
                    </a:lnTo>
                    <a:lnTo>
                      <a:pt x="11" y="129"/>
                    </a:lnTo>
                    <a:lnTo>
                      <a:pt x="37" y="136"/>
                    </a:lnTo>
                    <a:lnTo>
                      <a:pt x="11" y="144"/>
                    </a:lnTo>
                    <a:lnTo>
                      <a:pt x="37" y="153"/>
                    </a:lnTo>
                    <a:lnTo>
                      <a:pt x="11" y="161"/>
                    </a:lnTo>
                    <a:lnTo>
                      <a:pt x="37" y="170"/>
                    </a:lnTo>
                    <a:lnTo>
                      <a:pt x="11" y="180"/>
                    </a:lnTo>
                    <a:lnTo>
                      <a:pt x="37" y="188"/>
                    </a:lnTo>
                    <a:lnTo>
                      <a:pt x="11" y="196"/>
                    </a:lnTo>
                    <a:lnTo>
                      <a:pt x="37" y="205"/>
                    </a:lnTo>
                    <a:lnTo>
                      <a:pt x="11" y="214"/>
                    </a:lnTo>
                    <a:lnTo>
                      <a:pt x="37" y="222"/>
                    </a:lnTo>
                    <a:lnTo>
                      <a:pt x="11" y="230"/>
                    </a:lnTo>
                    <a:lnTo>
                      <a:pt x="37" y="240"/>
                    </a:lnTo>
                    <a:lnTo>
                      <a:pt x="11" y="248"/>
                    </a:lnTo>
                    <a:lnTo>
                      <a:pt x="37" y="256"/>
                    </a:lnTo>
                    <a:lnTo>
                      <a:pt x="11" y="266"/>
                    </a:lnTo>
                    <a:lnTo>
                      <a:pt x="37" y="274"/>
                    </a:lnTo>
                    <a:lnTo>
                      <a:pt x="11" y="283"/>
                    </a:lnTo>
                    <a:lnTo>
                      <a:pt x="37" y="293"/>
                    </a:lnTo>
                    <a:lnTo>
                      <a:pt x="11" y="301"/>
                    </a:lnTo>
                    <a:lnTo>
                      <a:pt x="37" y="309"/>
                    </a:lnTo>
                    <a:lnTo>
                      <a:pt x="11" y="316"/>
                    </a:lnTo>
                    <a:lnTo>
                      <a:pt x="37" y="325"/>
                    </a:lnTo>
                    <a:lnTo>
                      <a:pt x="11" y="330"/>
                    </a:lnTo>
                    <a:lnTo>
                      <a:pt x="37" y="339"/>
                    </a:lnTo>
                    <a:lnTo>
                      <a:pt x="11" y="345"/>
                    </a:lnTo>
                    <a:lnTo>
                      <a:pt x="37" y="355"/>
                    </a:lnTo>
                    <a:lnTo>
                      <a:pt x="11" y="364"/>
                    </a:lnTo>
                    <a:lnTo>
                      <a:pt x="37" y="372"/>
                    </a:lnTo>
                    <a:lnTo>
                      <a:pt x="0"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58" name="Freeform 988">
                <a:extLst>
                  <a:ext uri="{FF2B5EF4-FFF2-40B4-BE49-F238E27FC236}">
                    <a16:creationId xmlns:a16="http://schemas.microsoft.com/office/drawing/2014/main" id="{B6ADB156-15C5-1C6A-C08A-78A76554BBD0}"/>
                  </a:ext>
                </a:extLst>
              </p:cNvPr>
              <p:cNvSpPr>
                <a:spLocks/>
              </p:cNvSpPr>
              <p:nvPr/>
            </p:nvSpPr>
            <p:spPr bwMode="auto">
              <a:xfrm>
                <a:off x="273" y="1238"/>
                <a:ext cx="4" cy="2"/>
              </a:xfrm>
              <a:custGeom>
                <a:avLst/>
                <a:gdLst>
                  <a:gd name="T0" fmla="*/ 0 w 37"/>
                  <a:gd name="T1" fmla="*/ 24 h 24"/>
                  <a:gd name="T2" fmla="*/ 24 w 37"/>
                  <a:gd name="T3" fmla="*/ 0 h 24"/>
                  <a:gd name="T4" fmla="*/ 37 w 37"/>
                  <a:gd name="T5" fmla="*/ 0 h 24"/>
                  <a:gd name="T6" fmla="*/ 26 w 37"/>
                  <a:gd name="T7" fmla="*/ 5 h 24"/>
                  <a:gd name="T8" fmla="*/ 35 w 37"/>
                  <a:gd name="T9" fmla="*/ 10 h 24"/>
                  <a:gd name="T10" fmla="*/ 24 w 37"/>
                  <a:gd name="T11" fmla="*/ 15 h 24"/>
                  <a:gd name="T12" fmla="*/ 35 w 37"/>
                  <a:gd name="T13" fmla="*/ 23 h 24"/>
                  <a:gd name="T14" fmla="*/ 0 w 37"/>
                  <a:gd name="T15" fmla="*/ 24 h 24"/>
                  <a:gd name="T16" fmla="*/ 0 w 37"/>
                  <a:gd name="T17" fmla="*/ 24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
                  <a:gd name="T28" fmla="*/ 0 h 24"/>
                  <a:gd name="T29" fmla="*/ 37 w 37"/>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 h="24">
                    <a:moveTo>
                      <a:pt x="0" y="24"/>
                    </a:moveTo>
                    <a:lnTo>
                      <a:pt x="24" y="0"/>
                    </a:lnTo>
                    <a:lnTo>
                      <a:pt x="37" y="0"/>
                    </a:lnTo>
                    <a:lnTo>
                      <a:pt x="26" y="5"/>
                    </a:lnTo>
                    <a:lnTo>
                      <a:pt x="35" y="10"/>
                    </a:lnTo>
                    <a:lnTo>
                      <a:pt x="24" y="15"/>
                    </a:lnTo>
                    <a:lnTo>
                      <a:pt x="35" y="23"/>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59" name="Freeform 989">
                <a:extLst>
                  <a:ext uri="{FF2B5EF4-FFF2-40B4-BE49-F238E27FC236}">
                    <a16:creationId xmlns:a16="http://schemas.microsoft.com/office/drawing/2014/main" id="{EEC7ECA6-7CD3-5161-8F5C-A1A140DE1A7A}"/>
                  </a:ext>
                </a:extLst>
              </p:cNvPr>
              <p:cNvSpPr>
                <a:spLocks/>
              </p:cNvSpPr>
              <p:nvPr/>
            </p:nvSpPr>
            <p:spPr bwMode="auto">
              <a:xfrm>
                <a:off x="277" y="1238"/>
                <a:ext cx="3" cy="2"/>
              </a:xfrm>
              <a:custGeom>
                <a:avLst/>
                <a:gdLst>
                  <a:gd name="T0" fmla="*/ 37 w 37"/>
                  <a:gd name="T1" fmla="*/ 24 h 24"/>
                  <a:gd name="T2" fmla="*/ 14 w 37"/>
                  <a:gd name="T3" fmla="*/ 0 h 24"/>
                  <a:gd name="T4" fmla="*/ 0 w 37"/>
                  <a:gd name="T5" fmla="*/ 0 h 24"/>
                  <a:gd name="T6" fmla="*/ 12 w 37"/>
                  <a:gd name="T7" fmla="*/ 5 h 24"/>
                  <a:gd name="T8" fmla="*/ 2 w 37"/>
                  <a:gd name="T9" fmla="*/ 10 h 24"/>
                  <a:gd name="T10" fmla="*/ 14 w 37"/>
                  <a:gd name="T11" fmla="*/ 15 h 24"/>
                  <a:gd name="T12" fmla="*/ 2 w 37"/>
                  <a:gd name="T13" fmla="*/ 23 h 24"/>
                  <a:gd name="T14" fmla="*/ 37 w 37"/>
                  <a:gd name="T15" fmla="*/ 24 h 24"/>
                  <a:gd name="T16" fmla="*/ 37 w 37"/>
                  <a:gd name="T17" fmla="*/ 24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
                  <a:gd name="T28" fmla="*/ 0 h 24"/>
                  <a:gd name="T29" fmla="*/ 37 w 37"/>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 h="24">
                    <a:moveTo>
                      <a:pt x="37" y="24"/>
                    </a:moveTo>
                    <a:lnTo>
                      <a:pt x="14" y="0"/>
                    </a:lnTo>
                    <a:lnTo>
                      <a:pt x="0" y="0"/>
                    </a:lnTo>
                    <a:lnTo>
                      <a:pt x="12" y="5"/>
                    </a:lnTo>
                    <a:lnTo>
                      <a:pt x="2" y="10"/>
                    </a:lnTo>
                    <a:lnTo>
                      <a:pt x="14" y="15"/>
                    </a:lnTo>
                    <a:lnTo>
                      <a:pt x="2" y="23"/>
                    </a:lnTo>
                    <a:lnTo>
                      <a:pt x="37"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60" name="Freeform 990">
                <a:extLst>
                  <a:ext uri="{FF2B5EF4-FFF2-40B4-BE49-F238E27FC236}">
                    <a16:creationId xmlns:a16="http://schemas.microsoft.com/office/drawing/2014/main" id="{5A7F3C52-D05F-3837-F4BD-EE3D8CE3E0A6}"/>
                  </a:ext>
                </a:extLst>
              </p:cNvPr>
              <p:cNvSpPr>
                <a:spLocks/>
              </p:cNvSpPr>
              <p:nvPr/>
            </p:nvSpPr>
            <p:spPr bwMode="auto">
              <a:xfrm>
                <a:off x="276" y="1211"/>
                <a:ext cx="1" cy="27"/>
              </a:xfrm>
              <a:custGeom>
                <a:avLst/>
                <a:gdLst>
                  <a:gd name="T0" fmla="*/ 0 w 9"/>
                  <a:gd name="T1" fmla="*/ 298 h 298"/>
                  <a:gd name="T2" fmla="*/ 0 w 9"/>
                  <a:gd name="T3" fmla="*/ 7 h 298"/>
                  <a:gd name="T4" fmla="*/ 4 w 9"/>
                  <a:gd name="T5" fmla="*/ 3 h 298"/>
                  <a:gd name="T6" fmla="*/ 9 w 9"/>
                  <a:gd name="T7" fmla="*/ 0 h 298"/>
                  <a:gd name="T8" fmla="*/ 4 w 9"/>
                  <a:gd name="T9" fmla="*/ 10 h 298"/>
                  <a:gd name="T10" fmla="*/ 9 w 9"/>
                  <a:gd name="T11" fmla="*/ 15 h 298"/>
                  <a:gd name="T12" fmla="*/ 4 w 9"/>
                  <a:gd name="T13" fmla="*/ 24 h 298"/>
                  <a:gd name="T14" fmla="*/ 9 w 9"/>
                  <a:gd name="T15" fmla="*/ 29 h 298"/>
                  <a:gd name="T16" fmla="*/ 4 w 9"/>
                  <a:gd name="T17" fmla="*/ 39 h 298"/>
                  <a:gd name="T18" fmla="*/ 9 w 9"/>
                  <a:gd name="T19" fmla="*/ 45 h 298"/>
                  <a:gd name="T20" fmla="*/ 4 w 9"/>
                  <a:gd name="T21" fmla="*/ 53 h 298"/>
                  <a:gd name="T22" fmla="*/ 9 w 9"/>
                  <a:gd name="T23" fmla="*/ 60 h 298"/>
                  <a:gd name="T24" fmla="*/ 4 w 9"/>
                  <a:gd name="T25" fmla="*/ 69 h 298"/>
                  <a:gd name="T26" fmla="*/ 9 w 9"/>
                  <a:gd name="T27" fmla="*/ 77 h 298"/>
                  <a:gd name="T28" fmla="*/ 4 w 9"/>
                  <a:gd name="T29" fmla="*/ 85 h 298"/>
                  <a:gd name="T30" fmla="*/ 9 w 9"/>
                  <a:gd name="T31" fmla="*/ 94 h 298"/>
                  <a:gd name="T32" fmla="*/ 4 w 9"/>
                  <a:gd name="T33" fmla="*/ 104 h 298"/>
                  <a:gd name="T34" fmla="*/ 9 w 9"/>
                  <a:gd name="T35" fmla="*/ 112 h 298"/>
                  <a:gd name="T36" fmla="*/ 4 w 9"/>
                  <a:gd name="T37" fmla="*/ 120 h 298"/>
                  <a:gd name="T38" fmla="*/ 9 w 9"/>
                  <a:gd name="T39" fmla="*/ 130 h 298"/>
                  <a:gd name="T40" fmla="*/ 4 w 9"/>
                  <a:gd name="T41" fmla="*/ 138 h 298"/>
                  <a:gd name="T42" fmla="*/ 9 w 9"/>
                  <a:gd name="T43" fmla="*/ 146 h 298"/>
                  <a:gd name="T44" fmla="*/ 4 w 9"/>
                  <a:gd name="T45" fmla="*/ 155 h 298"/>
                  <a:gd name="T46" fmla="*/ 9 w 9"/>
                  <a:gd name="T47" fmla="*/ 164 h 298"/>
                  <a:gd name="T48" fmla="*/ 4 w 9"/>
                  <a:gd name="T49" fmla="*/ 173 h 298"/>
                  <a:gd name="T50" fmla="*/ 9 w 9"/>
                  <a:gd name="T51" fmla="*/ 183 h 298"/>
                  <a:gd name="T52" fmla="*/ 4 w 9"/>
                  <a:gd name="T53" fmla="*/ 190 h 298"/>
                  <a:gd name="T54" fmla="*/ 9 w 9"/>
                  <a:gd name="T55" fmla="*/ 198 h 298"/>
                  <a:gd name="T56" fmla="*/ 4 w 9"/>
                  <a:gd name="T57" fmla="*/ 207 h 298"/>
                  <a:gd name="T58" fmla="*/ 9 w 9"/>
                  <a:gd name="T59" fmla="*/ 217 h 298"/>
                  <a:gd name="T60" fmla="*/ 4 w 9"/>
                  <a:gd name="T61" fmla="*/ 224 h 298"/>
                  <a:gd name="T62" fmla="*/ 9 w 9"/>
                  <a:gd name="T63" fmla="*/ 233 h 298"/>
                  <a:gd name="T64" fmla="*/ 4 w 9"/>
                  <a:gd name="T65" fmla="*/ 242 h 298"/>
                  <a:gd name="T66" fmla="*/ 9 w 9"/>
                  <a:gd name="T67" fmla="*/ 251 h 298"/>
                  <a:gd name="T68" fmla="*/ 4 w 9"/>
                  <a:gd name="T69" fmla="*/ 259 h 298"/>
                  <a:gd name="T70" fmla="*/ 9 w 9"/>
                  <a:gd name="T71" fmla="*/ 268 h 298"/>
                  <a:gd name="T72" fmla="*/ 4 w 9"/>
                  <a:gd name="T73" fmla="*/ 277 h 298"/>
                  <a:gd name="T74" fmla="*/ 9 w 9"/>
                  <a:gd name="T75" fmla="*/ 286 h 298"/>
                  <a:gd name="T76" fmla="*/ 4 w 9"/>
                  <a:gd name="T77" fmla="*/ 293 h 298"/>
                  <a:gd name="T78" fmla="*/ 0 w 9"/>
                  <a:gd name="T79" fmla="*/ 298 h 298"/>
                  <a:gd name="T80" fmla="*/ 0 w 9"/>
                  <a:gd name="T81" fmla="*/ 298 h 2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
                  <a:gd name="T124" fmla="*/ 0 h 298"/>
                  <a:gd name="T125" fmla="*/ 9 w 9"/>
                  <a:gd name="T126" fmla="*/ 298 h 2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 h="298">
                    <a:moveTo>
                      <a:pt x="0" y="298"/>
                    </a:moveTo>
                    <a:lnTo>
                      <a:pt x="0" y="7"/>
                    </a:lnTo>
                    <a:lnTo>
                      <a:pt x="4" y="3"/>
                    </a:lnTo>
                    <a:lnTo>
                      <a:pt x="9" y="0"/>
                    </a:lnTo>
                    <a:lnTo>
                      <a:pt x="4" y="10"/>
                    </a:lnTo>
                    <a:lnTo>
                      <a:pt x="9" y="15"/>
                    </a:lnTo>
                    <a:lnTo>
                      <a:pt x="4" y="24"/>
                    </a:lnTo>
                    <a:lnTo>
                      <a:pt x="9" y="29"/>
                    </a:lnTo>
                    <a:lnTo>
                      <a:pt x="4" y="39"/>
                    </a:lnTo>
                    <a:lnTo>
                      <a:pt x="9" y="45"/>
                    </a:lnTo>
                    <a:lnTo>
                      <a:pt x="4" y="53"/>
                    </a:lnTo>
                    <a:lnTo>
                      <a:pt x="9" y="60"/>
                    </a:lnTo>
                    <a:lnTo>
                      <a:pt x="4" y="69"/>
                    </a:lnTo>
                    <a:lnTo>
                      <a:pt x="9" y="77"/>
                    </a:lnTo>
                    <a:lnTo>
                      <a:pt x="4" y="85"/>
                    </a:lnTo>
                    <a:lnTo>
                      <a:pt x="9" y="94"/>
                    </a:lnTo>
                    <a:lnTo>
                      <a:pt x="4" y="104"/>
                    </a:lnTo>
                    <a:lnTo>
                      <a:pt x="9" y="112"/>
                    </a:lnTo>
                    <a:lnTo>
                      <a:pt x="4" y="120"/>
                    </a:lnTo>
                    <a:lnTo>
                      <a:pt x="9" y="130"/>
                    </a:lnTo>
                    <a:lnTo>
                      <a:pt x="4" y="138"/>
                    </a:lnTo>
                    <a:lnTo>
                      <a:pt x="9" y="146"/>
                    </a:lnTo>
                    <a:lnTo>
                      <a:pt x="4" y="155"/>
                    </a:lnTo>
                    <a:lnTo>
                      <a:pt x="9" y="164"/>
                    </a:lnTo>
                    <a:lnTo>
                      <a:pt x="4" y="173"/>
                    </a:lnTo>
                    <a:lnTo>
                      <a:pt x="9" y="183"/>
                    </a:lnTo>
                    <a:lnTo>
                      <a:pt x="4" y="190"/>
                    </a:lnTo>
                    <a:lnTo>
                      <a:pt x="9" y="198"/>
                    </a:lnTo>
                    <a:lnTo>
                      <a:pt x="4" y="207"/>
                    </a:lnTo>
                    <a:lnTo>
                      <a:pt x="9" y="217"/>
                    </a:lnTo>
                    <a:lnTo>
                      <a:pt x="4" y="224"/>
                    </a:lnTo>
                    <a:lnTo>
                      <a:pt x="9" y="233"/>
                    </a:lnTo>
                    <a:lnTo>
                      <a:pt x="4" y="242"/>
                    </a:lnTo>
                    <a:lnTo>
                      <a:pt x="9" y="251"/>
                    </a:lnTo>
                    <a:lnTo>
                      <a:pt x="4" y="259"/>
                    </a:lnTo>
                    <a:lnTo>
                      <a:pt x="9" y="268"/>
                    </a:lnTo>
                    <a:lnTo>
                      <a:pt x="4" y="277"/>
                    </a:lnTo>
                    <a:lnTo>
                      <a:pt x="9" y="286"/>
                    </a:lnTo>
                    <a:lnTo>
                      <a:pt x="4" y="293"/>
                    </a:lnTo>
                    <a:lnTo>
                      <a:pt x="0"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61" name="Freeform 991">
                <a:extLst>
                  <a:ext uri="{FF2B5EF4-FFF2-40B4-BE49-F238E27FC236}">
                    <a16:creationId xmlns:a16="http://schemas.microsoft.com/office/drawing/2014/main" id="{EFC25C09-88BF-F401-C2D2-41C477586E95}"/>
                  </a:ext>
                </a:extLst>
              </p:cNvPr>
              <p:cNvSpPr>
                <a:spLocks/>
              </p:cNvSpPr>
              <p:nvPr/>
            </p:nvSpPr>
            <p:spPr bwMode="auto">
              <a:xfrm>
                <a:off x="277" y="1211"/>
                <a:ext cx="1" cy="27"/>
              </a:xfrm>
              <a:custGeom>
                <a:avLst/>
                <a:gdLst>
                  <a:gd name="T0" fmla="*/ 8 w 8"/>
                  <a:gd name="T1" fmla="*/ 298 h 298"/>
                  <a:gd name="T2" fmla="*/ 8 w 8"/>
                  <a:gd name="T3" fmla="*/ 7 h 298"/>
                  <a:gd name="T4" fmla="*/ 3 w 8"/>
                  <a:gd name="T5" fmla="*/ 3 h 298"/>
                  <a:gd name="T6" fmla="*/ 0 w 8"/>
                  <a:gd name="T7" fmla="*/ 0 h 298"/>
                  <a:gd name="T8" fmla="*/ 3 w 8"/>
                  <a:gd name="T9" fmla="*/ 10 h 298"/>
                  <a:gd name="T10" fmla="*/ 0 w 8"/>
                  <a:gd name="T11" fmla="*/ 15 h 298"/>
                  <a:gd name="T12" fmla="*/ 3 w 8"/>
                  <a:gd name="T13" fmla="*/ 24 h 298"/>
                  <a:gd name="T14" fmla="*/ 0 w 8"/>
                  <a:gd name="T15" fmla="*/ 29 h 298"/>
                  <a:gd name="T16" fmla="*/ 3 w 8"/>
                  <a:gd name="T17" fmla="*/ 39 h 298"/>
                  <a:gd name="T18" fmla="*/ 0 w 8"/>
                  <a:gd name="T19" fmla="*/ 45 h 298"/>
                  <a:gd name="T20" fmla="*/ 3 w 8"/>
                  <a:gd name="T21" fmla="*/ 53 h 298"/>
                  <a:gd name="T22" fmla="*/ 0 w 8"/>
                  <a:gd name="T23" fmla="*/ 60 h 298"/>
                  <a:gd name="T24" fmla="*/ 3 w 8"/>
                  <a:gd name="T25" fmla="*/ 69 h 298"/>
                  <a:gd name="T26" fmla="*/ 0 w 8"/>
                  <a:gd name="T27" fmla="*/ 77 h 298"/>
                  <a:gd name="T28" fmla="*/ 3 w 8"/>
                  <a:gd name="T29" fmla="*/ 85 h 298"/>
                  <a:gd name="T30" fmla="*/ 0 w 8"/>
                  <a:gd name="T31" fmla="*/ 94 h 298"/>
                  <a:gd name="T32" fmla="*/ 3 w 8"/>
                  <a:gd name="T33" fmla="*/ 104 h 298"/>
                  <a:gd name="T34" fmla="*/ 0 w 8"/>
                  <a:gd name="T35" fmla="*/ 112 h 298"/>
                  <a:gd name="T36" fmla="*/ 3 w 8"/>
                  <a:gd name="T37" fmla="*/ 120 h 298"/>
                  <a:gd name="T38" fmla="*/ 0 w 8"/>
                  <a:gd name="T39" fmla="*/ 130 h 298"/>
                  <a:gd name="T40" fmla="*/ 3 w 8"/>
                  <a:gd name="T41" fmla="*/ 138 h 298"/>
                  <a:gd name="T42" fmla="*/ 0 w 8"/>
                  <a:gd name="T43" fmla="*/ 146 h 298"/>
                  <a:gd name="T44" fmla="*/ 3 w 8"/>
                  <a:gd name="T45" fmla="*/ 155 h 298"/>
                  <a:gd name="T46" fmla="*/ 0 w 8"/>
                  <a:gd name="T47" fmla="*/ 164 h 298"/>
                  <a:gd name="T48" fmla="*/ 3 w 8"/>
                  <a:gd name="T49" fmla="*/ 173 h 298"/>
                  <a:gd name="T50" fmla="*/ 0 w 8"/>
                  <a:gd name="T51" fmla="*/ 183 h 298"/>
                  <a:gd name="T52" fmla="*/ 3 w 8"/>
                  <a:gd name="T53" fmla="*/ 190 h 298"/>
                  <a:gd name="T54" fmla="*/ 0 w 8"/>
                  <a:gd name="T55" fmla="*/ 198 h 298"/>
                  <a:gd name="T56" fmla="*/ 3 w 8"/>
                  <a:gd name="T57" fmla="*/ 207 h 298"/>
                  <a:gd name="T58" fmla="*/ 0 w 8"/>
                  <a:gd name="T59" fmla="*/ 217 h 298"/>
                  <a:gd name="T60" fmla="*/ 3 w 8"/>
                  <a:gd name="T61" fmla="*/ 224 h 298"/>
                  <a:gd name="T62" fmla="*/ 0 w 8"/>
                  <a:gd name="T63" fmla="*/ 233 h 298"/>
                  <a:gd name="T64" fmla="*/ 3 w 8"/>
                  <a:gd name="T65" fmla="*/ 242 h 298"/>
                  <a:gd name="T66" fmla="*/ 0 w 8"/>
                  <a:gd name="T67" fmla="*/ 251 h 298"/>
                  <a:gd name="T68" fmla="*/ 3 w 8"/>
                  <a:gd name="T69" fmla="*/ 259 h 298"/>
                  <a:gd name="T70" fmla="*/ 0 w 8"/>
                  <a:gd name="T71" fmla="*/ 268 h 298"/>
                  <a:gd name="T72" fmla="*/ 3 w 8"/>
                  <a:gd name="T73" fmla="*/ 277 h 298"/>
                  <a:gd name="T74" fmla="*/ 0 w 8"/>
                  <a:gd name="T75" fmla="*/ 286 h 298"/>
                  <a:gd name="T76" fmla="*/ 3 w 8"/>
                  <a:gd name="T77" fmla="*/ 293 h 298"/>
                  <a:gd name="T78" fmla="*/ 8 w 8"/>
                  <a:gd name="T79" fmla="*/ 298 h 298"/>
                  <a:gd name="T80" fmla="*/ 8 w 8"/>
                  <a:gd name="T81" fmla="*/ 298 h 2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
                  <a:gd name="T124" fmla="*/ 0 h 298"/>
                  <a:gd name="T125" fmla="*/ 8 w 8"/>
                  <a:gd name="T126" fmla="*/ 298 h 2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 h="298">
                    <a:moveTo>
                      <a:pt x="8" y="298"/>
                    </a:moveTo>
                    <a:lnTo>
                      <a:pt x="8" y="7"/>
                    </a:lnTo>
                    <a:lnTo>
                      <a:pt x="3" y="3"/>
                    </a:lnTo>
                    <a:lnTo>
                      <a:pt x="0" y="0"/>
                    </a:lnTo>
                    <a:lnTo>
                      <a:pt x="3" y="10"/>
                    </a:lnTo>
                    <a:lnTo>
                      <a:pt x="0" y="15"/>
                    </a:lnTo>
                    <a:lnTo>
                      <a:pt x="3" y="24"/>
                    </a:lnTo>
                    <a:lnTo>
                      <a:pt x="0" y="29"/>
                    </a:lnTo>
                    <a:lnTo>
                      <a:pt x="3" y="39"/>
                    </a:lnTo>
                    <a:lnTo>
                      <a:pt x="0" y="45"/>
                    </a:lnTo>
                    <a:lnTo>
                      <a:pt x="3" y="53"/>
                    </a:lnTo>
                    <a:lnTo>
                      <a:pt x="0" y="60"/>
                    </a:lnTo>
                    <a:lnTo>
                      <a:pt x="3" y="69"/>
                    </a:lnTo>
                    <a:lnTo>
                      <a:pt x="0" y="77"/>
                    </a:lnTo>
                    <a:lnTo>
                      <a:pt x="3" y="85"/>
                    </a:lnTo>
                    <a:lnTo>
                      <a:pt x="0" y="94"/>
                    </a:lnTo>
                    <a:lnTo>
                      <a:pt x="3" y="104"/>
                    </a:lnTo>
                    <a:lnTo>
                      <a:pt x="0" y="112"/>
                    </a:lnTo>
                    <a:lnTo>
                      <a:pt x="3" y="120"/>
                    </a:lnTo>
                    <a:lnTo>
                      <a:pt x="0" y="130"/>
                    </a:lnTo>
                    <a:lnTo>
                      <a:pt x="3" y="138"/>
                    </a:lnTo>
                    <a:lnTo>
                      <a:pt x="0" y="146"/>
                    </a:lnTo>
                    <a:lnTo>
                      <a:pt x="3" y="155"/>
                    </a:lnTo>
                    <a:lnTo>
                      <a:pt x="0" y="164"/>
                    </a:lnTo>
                    <a:lnTo>
                      <a:pt x="3" y="173"/>
                    </a:lnTo>
                    <a:lnTo>
                      <a:pt x="0" y="183"/>
                    </a:lnTo>
                    <a:lnTo>
                      <a:pt x="3" y="190"/>
                    </a:lnTo>
                    <a:lnTo>
                      <a:pt x="0" y="198"/>
                    </a:lnTo>
                    <a:lnTo>
                      <a:pt x="3" y="207"/>
                    </a:lnTo>
                    <a:lnTo>
                      <a:pt x="0" y="217"/>
                    </a:lnTo>
                    <a:lnTo>
                      <a:pt x="3" y="224"/>
                    </a:lnTo>
                    <a:lnTo>
                      <a:pt x="0" y="233"/>
                    </a:lnTo>
                    <a:lnTo>
                      <a:pt x="3" y="242"/>
                    </a:lnTo>
                    <a:lnTo>
                      <a:pt x="0" y="251"/>
                    </a:lnTo>
                    <a:lnTo>
                      <a:pt x="3" y="259"/>
                    </a:lnTo>
                    <a:lnTo>
                      <a:pt x="0" y="268"/>
                    </a:lnTo>
                    <a:lnTo>
                      <a:pt x="3" y="277"/>
                    </a:lnTo>
                    <a:lnTo>
                      <a:pt x="0" y="286"/>
                    </a:lnTo>
                    <a:lnTo>
                      <a:pt x="3" y="293"/>
                    </a:lnTo>
                    <a:lnTo>
                      <a:pt x="8" y="2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62" name="Freeform 992">
                <a:extLst>
                  <a:ext uri="{FF2B5EF4-FFF2-40B4-BE49-F238E27FC236}">
                    <a16:creationId xmlns:a16="http://schemas.microsoft.com/office/drawing/2014/main" id="{B8BC6B71-CA5A-2B4D-B000-38EF698A7318}"/>
                  </a:ext>
                </a:extLst>
              </p:cNvPr>
              <p:cNvSpPr>
                <a:spLocks/>
              </p:cNvSpPr>
              <p:nvPr/>
            </p:nvSpPr>
            <p:spPr bwMode="auto">
              <a:xfrm>
                <a:off x="275" y="1210"/>
                <a:ext cx="4" cy="3"/>
              </a:xfrm>
              <a:custGeom>
                <a:avLst/>
                <a:gdLst>
                  <a:gd name="T0" fmla="*/ 4 w 37"/>
                  <a:gd name="T1" fmla="*/ 27 h 27"/>
                  <a:gd name="T2" fmla="*/ 0 w 37"/>
                  <a:gd name="T3" fmla="*/ 17 h 27"/>
                  <a:gd name="T4" fmla="*/ 31 w 37"/>
                  <a:gd name="T5" fmla="*/ 0 h 27"/>
                  <a:gd name="T6" fmla="*/ 37 w 37"/>
                  <a:gd name="T7" fmla="*/ 5 h 27"/>
                  <a:gd name="T8" fmla="*/ 26 w 37"/>
                  <a:gd name="T9" fmla="*/ 27 h 27"/>
                  <a:gd name="T10" fmla="*/ 4 w 37"/>
                  <a:gd name="T11" fmla="*/ 27 h 27"/>
                  <a:gd name="T12" fmla="*/ 4 w 37"/>
                  <a:gd name="T13" fmla="*/ 27 h 27"/>
                  <a:gd name="T14" fmla="*/ 0 60000 65536"/>
                  <a:gd name="T15" fmla="*/ 0 60000 65536"/>
                  <a:gd name="T16" fmla="*/ 0 60000 65536"/>
                  <a:gd name="T17" fmla="*/ 0 60000 65536"/>
                  <a:gd name="T18" fmla="*/ 0 60000 65536"/>
                  <a:gd name="T19" fmla="*/ 0 60000 65536"/>
                  <a:gd name="T20" fmla="*/ 0 60000 65536"/>
                  <a:gd name="T21" fmla="*/ 0 w 37"/>
                  <a:gd name="T22" fmla="*/ 0 h 27"/>
                  <a:gd name="T23" fmla="*/ 37 w 37"/>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27">
                    <a:moveTo>
                      <a:pt x="4" y="27"/>
                    </a:moveTo>
                    <a:lnTo>
                      <a:pt x="0" y="17"/>
                    </a:lnTo>
                    <a:lnTo>
                      <a:pt x="31" y="0"/>
                    </a:lnTo>
                    <a:lnTo>
                      <a:pt x="37" y="5"/>
                    </a:lnTo>
                    <a:lnTo>
                      <a:pt x="26" y="27"/>
                    </a:lnTo>
                    <a:lnTo>
                      <a:pt x="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63" name="Freeform 993">
                <a:extLst>
                  <a:ext uri="{FF2B5EF4-FFF2-40B4-BE49-F238E27FC236}">
                    <a16:creationId xmlns:a16="http://schemas.microsoft.com/office/drawing/2014/main" id="{BCA85D67-C286-A62C-9C6D-8D5FFA75BC01}"/>
                  </a:ext>
                </a:extLst>
              </p:cNvPr>
              <p:cNvSpPr>
                <a:spLocks/>
              </p:cNvSpPr>
              <p:nvPr/>
            </p:nvSpPr>
            <p:spPr bwMode="auto">
              <a:xfrm>
                <a:off x="282" y="1240"/>
                <a:ext cx="1" cy="9"/>
              </a:xfrm>
              <a:custGeom>
                <a:avLst/>
                <a:gdLst>
                  <a:gd name="T0" fmla="*/ 0 w 3"/>
                  <a:gd name="T1" fmla="*/ 3 h 95"/>
                  <a:gd name="T2" fmla="*/ 0 w 3"/>
                  <a:gd name="T3" fmla="*/ 95 h 95"/>
                  <a:gd name="T4" fmla="*/ 3 w 3"/>
                  <a:gd name="T5" fmla="*/ 76 h 95"/>
                  <a:gd name="T6" fmla="*/ 3 w 3"/>
                  <a:gd name="T7" fmla="*/ 0 h 95"/>
                  <a:gd name="T8" fmla="*/ 0 w 3"/>
                  <a:gd name="T9" fmla="*/ 3 h 95"/>
                  <a:gd name="T10" fmla="*/ 0 w 3"/>
                  <a:gd name="T11" fmla="*/ 3 h 95"/>
                  <a:gd name="T12" fmla="*/ 0 60000 65536"/>
                  <a:gd name="T13" fmla="*/ 0 60000 65536"/>
                  <a:gd name="T14" fmla="*/ 0 60000 65536"/>
                  <a:gd name="T15" fmla="*/ 0 60000 65536"/>
                  <a:gd name="T16" fmla="*/ 0 60000 65536"/>
                  <a:gd name="T17" fmla="*/ 0 60000 65536"/>
                  <a:gd name="T18" fmla="*/ 0 w 3"/>
                  <a:gd name="T19" fmla="*/ 0 h 95"/>
                  <a:gd name="T20" fmla="*/ 3 w 3"/>
                  <a:gd name="T21" fmla="*/ 95 h 95"/>
                </a:gdLst>
                <a:ahLst/>
                <a:cxnLst>
                  <a:cxn ang="T12">
                    <a:pos x="T0" y="T1"/>
                  </a:cxn>
                  <a:cxn ang="T13">
                    <a:pos x="T2" y="T3"/>
                  </a:cxn>
                  <a:cxn ang="T14">
                    <a:pos x="T4" y="T5"/>
                  </a:cxn>
                  <a:cxn ang="T15">
                    <a:pos x="T6" y="T7"/>
                  </a:cxn>
                  <a:cxn ang="T16">
                    <a:pos x="T8" y="T9"/>
                  </a:cxn>
                  <a:cxn ang="T17">
                    <a:pos x="T10" y="T11"/>
                  </a:cxn>
                </a:cxnLst>
                <a:rect l="T18" t="T19" r="T20" b="T21"/>
                <a:pathLst>
                  <a:path w="3" h="95">
                    <a:moveTo>
                      <a:pt x="0" y="3"/>
                    </a:moveTo>
                    <a:lnTo>
                      <a:pt x="0" y="95"/>
                    </a:lnTo>
                    <a:lnTo>
                      <a:pt x="3" y="76"/>
                    </a:lnTo>
                    <a:lnTo>
                      <a:pt x="3" y="0"/>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64" name="Freeform 994">
                <a:extLst>
                  <a:ext uri="{FF2B5EF4-FFF2-40B4-BE49-F238E27FC236}">
                    <a16:creationId xmlns:a16="http://schemas.microsoft.com/office/drawing/2014/main" id="{60FF9743-640B-8EAB-9D55-523BC1314FD4}"/>
                  </a:ext>
                </a:extLst>
              </p:cNvPr>
              <p:cNvSpPr>
                <a:spLocks/>
              </p:cNvSpPr>
              <p:nvPr/>
            </p:nvSpPr>
            <p:spPr bwMode="auto">
              <a:xfrm>
                <a:off x="282" y="1260"/>
                <a:ext cx="1" cy="14"/>
              </a:xfrm>
              <a:custGeom>
                <a:avLst/>
                <a:gdLst>
                  <a:gd name="T0" fmla="*/ 0 w 3"/>
                  <a:gd name="T1" fmla="*/ 2 h 156"/>
                  <a:gd name="T2" fmla="*/ 0 w 3"/>
                  <a:gd name="T3" fmla="*/ 156 h 156"/>
                  <a:gd name="T4" fmla="*/ 3 w 3"/>
                  <a:gd name="T5" fmla="*/ 140 h 156"/>
                  <a:gd name="T6" fmla="*/ 3 w 3"/>
                  <a:gd name="T7" fmla="*/ 0 h 156"/>
                  <a:gd name="T8" fmla="*/ 0 w 3"/>
                  <a:gd name="T9" fmla="*/ 2 h 156"/>
                  <a:gd name="T10" fmla="*/ 0 w 3"/>
                  <a:gd name="T11" fmla="*/ 2 h 156"/>
                  <a:gd name="T12" fmla="*/ 0 60000 65536"/>
                  <a:gd name="T13" fmla="*/ 0 60000 65536"/>
                  <a:gd name="T14" fmla="*/ 0 60000 65536"/>
                  <a:gd name="T15" fmla="*/ 0 60000 65536"/>
                  <a:gd name="T16" fmla="*/ 0 60000 65536"/>
                  <a:gd name="T17" fmla="*/ 0 60000 65536"/>
                  <a:gd name="T18" fmla="*/ 0 w 3"/>
                  <a:gd name="T19" fmla="*/ 0 h 156"/>
                  <a:gd name="T20" fmla="*/ 3 w 3"/>
                  <a:gd name="T21" fmla="*/ 156 h 156"/>
                </a:gdLst>
                <a:ahLst/>
                <a:cxnLst>
                  <a:cxn ang="T12">
                    <a:pos x="T0" y="T1"/>
                  </a:cxn>
                  <a:cxn ang="T13">
                    <a:pos x="T2" y="T3"/>
                  </a:cxn>
                  <a:cxn ang="T14">
                    <a:pos x="T4" y="T5"/>
                  </a:cxn>
                  <a:cxn ang="T15">
                    <a:pos x="T6" y="T7"/>
                  </a:cxn>
                  <a:cxn ang="T16">
                    <a:pos x="T8" y="T9"/>
                  </a:cxn>
                  <a:cxn ang="T17">
                    <a:pos x="T10" y="T11"/>
                  </a:cxn>
                </a:cxnLst>
                <a:rect l="T18" t="T19" r="T20" b="T21"/>
                <a:pathLst>
                  <a:path w="3" h="156">
                    <a:moveTo>
                      <a:pt x="0" y="2"/>
                    </a:moveTo>
                    <a:lnTo>
                      <a:pt x="0" y="156"/>
                    </a:lnTo>
                    <a:lnTo>
                      <a:pt x="3" y="140"/>
                    </a:lnTo>
                    <a:lnTo>
                      <a:pt x="3"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65" name="Freeform 995">
                <a:extLst>
                  <a:ext uri="{FF2B5EF4-FFF2-40B4-BE49-F238E27FC236}">
                    <a16:creationId xmlns:a16="http://schemas.microsoft.com/office/drawing/2014/main" id="{04FF9DFC-9FC7-1F1D-8D88-AF337653FE9E}"/>
                  </a:ext>
                </a:extLst>
              </p:cNvPr>
              <p:cNvSpPr>
                <a:spLocks/>
              </p:cNvSpPr>
              <p:nvPr/>
            </p:nvSpPr>
            <p:spPr bwMode="auto">
              <a:xfrm>
                <a:off x="282" y="1273"/>
                <a:ext cx="19" cy="6"/>
              </a:xfrm>
              <a:custGeom>
                <a:avLst/>
                <a:gdLst>
                  <a:gd name="T0" fmla="*/ 208 w 208"/>
                  <a:gd name="T1" fmla="*/ 4 h 67"/>
                  <a:gd name="T2" fmla="*/ 208 w 208"/>
                  <a:gd name="T3" fmla="*/ 51 h 67"/>
                  <a:gd name="T4" fmla="*/ 204 w 208"/>
                  <a:gd name="T5" fmla="*/ 60 h 67"/>
                  <a:gd name="T6" fmla="*/ 195 w 208"/>
                  <a:gd name="T7" fmla="*/ 67 h 67"/>
                  <a:gd name="T8" fmla="*/ 19 w 208"/>
                  <a:gd name="T9" fmla="*/ 67 h 67"/>
                  <a:gd name="T10" fmla="*/ 6 w 208"/>
                  <a:gd name="T11" fmla="*/ 60 h 67"/>
                  <a:gd name="T12" fmla="*/ 0 w 208"/>
                  <a:gd name="T13" fmla="*/ 45 h 67"/>
                  <a:gd name="T14" fmla="*/ 8 w 208"/>
                  <a:gd name="T15" fmla="*/ 59 h 67"/>
                  <a:gd name="T16" fmla="*/ 19 w 208"/>
                  <a:gd name="T17" fmla="*/ 65 h 67"/>
                  <a:gd name="T18" fmla="*/ 190 w 208"/>
                  <a:gd name="T19" fmla="*/ 65 h 67"/>
                  <a:gd name="T20" fmla="*/ 201 w 208"/>
                  <a:gd name="T21" fmla="*/ 59 h 67"/>
                  <a:gd name="T22" fmla="*/ 206 w 208"/>
                  <a:gd name="T23" fmla="*/ 49 h 67"/>
                  <a:gd name="T24" fmla="*/ 206 w 208"/>
                  <a:gd name="T25" fmla="*/ 0 h 67"/>
                  <a:gd name="T26" fmla="*/ 208 w 208"/>
                  <a:gd name="T27" fmla="*/ 4 h 67"/>
                  <a:gd name="T28" fmla="*/ 208 w 208"/>
                  <a:gd name="T29" fmla="*/ 4 h 6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8"/>
                  <a:gd name="T46" fmla="*/ 0 h 67"/>
                  <a:gd name="T47" fmla="*/ 208 w 208"/>
                  <a:gd name="T48" fmla="*/ 67 h 6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8" h="67">
                    <a:moveTo>
                      <a:pt x="208" y="4"/>
                    </a:moveTo>
                    <a:lnTo>
                      <a:pt x="208" y="51"/>
                    </a:lnTo>
                    <a:lnTo>
                      <a:pt x="204" y="60"/>
                    </a:lnTo>
                    <a:lnTo>
                      <a:pt x="195" y="67"/>
                    </a:lnTo>
                    <a:lnTo>
                      <a:pt x="19" y="67"/>
                    </a:lnTo>
                    <a:lnTo>
                      <a:pt x="6" y="60"/>
                    </a:lnTo>
                    <a:lnTo>
                      <a:pt x="0" y="45"/>
                    </a:lnTo>
                    <a:lnTo>
                      <a:pt x="8" y="59"/>
                    </a:lnTo>
                    <a:lnTo>
                      <a:pt x="19" y="65"/>
                    </a:lnTo>
                    <a:lnTo>
                      <a:pt x="190" y="65"/>
                    </a:lnTo>
                    <a:lnTo>
                      <a:pt x="201" y="59"/>
                    </a:lnTo>
                    <a:lnTo>
                      <a:pt x="206" y="49"/>
                    </a:lnTo>
                    <a:lnTo>
                      <a:pt x="206" y="0"/>
                    </a:lnTo>
                    <a:lnTo>
                      <a:pt x="208"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66" name="Freeform 996">
                <a:extLst>
                  <a:ext uri="{FF2B5EF4-FFF2-40B4-BE49-F238E27FC236}">
                    <a16:creationId xmlns:a16="http://schemas.microsoft.com/office/drawing/2014/main" id="{02273A91-2BB1-CF42-016E-32FBBAE8FE60}"/>
                  </a:ext>
                </a:extLst>
              </p:cNvPr>
              <p:cNvSpPr>
                <a:spLocks/>
              </p:cNvSpPr>
              <p:nvPr/>
            </p:nvSpPr>
            <p:spPr bwMode="auto">
              <a:xfrm>
                <a:off x="279" y="1281"/>
                <a:ext cx="23" cy="4"/>
              </a:xfrm>
              <a:custGeom>
                <a:avLst/>
                <a:gdLst>
                  <a:gd name="T0" fmla="*/ 261 w 261"/>
                  <a:gd name="T1" fmla="*/ 0 h 49"/>
                  <a:gd name="T2" fmla="*/ 0 w 261"/>
                  <a:gd name="T3" fmla="*/ 0 h 49"/>
                  <a:gd name="T4" fmla="*/ 72 w 261"/>
                  <a:gd name="T5" fmla="*/ 8 h 49"/>
                  <a:gd name="T6" fmla="*/ 47 w 261"/>
                  <a:gd name="T7" fmla="*/ 24 h 49"/>
                  <a:gd name="T8" fmla="*/ 218 w 261"/>
                  <a:gd name="T9" fmla="*/ 24 h 49"/>
                  <a:gd name="T10" fmla="*/ 218 w 261"/>
                  <a:gd name="T11" fmla="*/ 49 h 49"/>
                  <a:gd name="T12" fmla="*/ 234 w 261"/>
                  <a:gd name="T13" fmla="*/ 49 h 49"/>
                  <a:gd name="T14" fmla="*/ 234 w 261"/>
                  <a:gd name="T15" fmla="*/ 42 h 49"/>
                  <a:gd name="T16" fmla="*/ 248 w 261"/>
                  <a:gd name="T17" fmla="*/ 24 h 49"/>
                  <a:gd name="T18" fmla="*/ 261 w 261"/>
                  <a:gd name="T19" fmla="*/ 0 h 49"/>
                  <a:gd name="T20" fmla="*/ 261 w 261"/>
                  <a:gd name="T21" fmla="*/ 0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1"/>
                  <a:gd name="T34" fmla="*/ 0 h 49"/>
                  <a:gd name="T35" fmla="*/ 261 w 261"/>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1" h="49">
                    <a:moveTo>
                      <a:pt x="261" y="0"/>
                    </a:moveTo>
                    <a:lnTo>
                      <a:pt x="0" y="0"/>
                    </a:lnTo>
                    <a:lnTo>
                      <a:pt x="72" y="8"/>
                    </a:lnTo>
                    <a:lnTo>
                      <a:pt x="47" y="24"/>
                    </a:lnTo>
                    <a:lnTo>
                      <a:pt x="218" y="24"/>
                    </a:lnTo>
                    <a:lnTo>
                      <a:pt x="218" y="49"/>
                    </a:lnTo>
                    <a:lnTo>
                      <a:pt x="234" y="49"/>
                    </a:lnTo>
                    <a:lnTo>
                      <a:pt x="234" y="42"/>
                    </a:lnTo>
                    <a:lnTo>
                      <a:pt x="248" y="24"/>
                    </a:lnTo>
                    <a:lnTo>
                      <a:pt x="2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67" name="Freeform 997">
                <a:extLst>
                  <a:ext uri="{FF2B5EF4-FFF2-40B4-BE49-F238E27FC236}">
                    <a16:creationId xmlns:a16="http://schemas.microsoft.com/office/drawing/2014/main" id="{9411E267-E661-42E1-6BF4-7EB350C888BC}"/>
                  </a:ext>
                </a:extLst>
              </p:cNvPr>
              <p:cNvSpPr>
                <a:spLocks/>
              </p:cNvSpPr>
              <p:nvPr/>
            </p:nvSpPr>
            <p:spPr bwMode="auto">
              <a:xfrm>
                <a:off x="271" y="1285"/>
                <a:ext cx="31" cy="16"/>
              </a:xfrm>
              <a:custGeom>
                <a:avLst/>
                <a:gdLst>
                  <a:gd name="T0" fmla="*/ 326 w 348"/>
                  <a:gd name="T1" fmla="*/ 33 h 176"/>
                  <a:gd name="T2" fmla="*/ 321 w 348"/>
                  <a:gd name="T3" fmla="*/ 0 h 176"/>
                  <a:gd name="T4" fmla="*/ 31 w 348"/>
                  <a:gd name="T5" fmla="*/ 7 h 176"/>
                  <a:gd name="T6" fmla="*/ 15 w 348"/>
                  <a:gd name="T7" fmla="*/ 26 h 176"/>
                  <a:gd name="T8" fmla="*/ 5 w 348"/>
                  <a:gd name="T9" fmla="*/ 45 h 176"/>
                  <a:gd name="T10" fmla="*/ 0 w 348"/>
                  <a:gd name="T11" fmla="*/ 66 h 176"/>
                  <a:gd name="T12" fmla="*/ 0 w 348"/>
                  <a:gd name="T13" fmla="*/ 90 h 176"/>
                  <a:gd name="T14" fmla="*/ 5 w 348"/>
                  <a:gd name="T15" fmla="*/ 112 h 176"/>
                  <a:gd name="T16" fmla="*/ 17 w 348"/>
                  <a:gd name="T17" fmla="*/ 134 h 176"/>
                  <a:gd name="T18" fmla="*/ 31 w 348"/>
                  <a:gd name="T19" fmla="*/ 150 h 176"/>
                  <a:gd name="T20" fmla="*/ 348 w 348"/>
                  <a:gd name="T21" fmla="*/ 176 h 176"/>
                  <a:gd name="T22" fmla="*/ 312 w 348"/>
                  <a:gd name="T23" fmla="*/ 137 h 176"/>
                  <a:gd name="T24" fmla="*/ 287 w 348"/>
                  <a:gd name="T25" fmla="*/ 137 h 176"/>
                  <a:gd name="T26" fmla="*/ 261 w 348"/>
                  <a:gd name="T27" fmla="*/ 136 h 176"/>
                  <a:gd name="T28" fmla="*/ 237 w 348"/>
                  <a:gd name="T29" fmla="*/ 136 h 176"/>
                  <a:gd name="T30" fmla="*/ 214 w 348"/>
                  <a:gd name="T31" fmla="*/ 133 h 176"/>
                  <a:gd name="T32" fmla="*/ 197 w 348"/>
                  <a:gd name="T33" fmla="*/ 133 h 176"/>
                  <a:gd name="T34" fmla="*/ 178 w 348"/>
                  <a:gd name="T35" fmla="*/ 133 h 176"/>
                  <a:gd name="T36" fmla="*/ 159 w 348"/>
                  <a:gd name="T37" fmla="*/ 129 h 176"/>
                  <a:gd name="T38" fmla="*/ 139 w 348"/>
                  <a:gd name="T39" fmla="*/ 129 h 176"/>
                  <a:gd name="T40" fmla="*/ 120 w 348"/>
                  <a:gd name="T41" fmla="*/ 129 h 176"/>
                  <a:gd name="T42" fmla="*/ 100 w 348"/>
                  <a:gd name="T43" fmla="*/ 127 h 176"/>
                  <a:gd name="T44" fmla="*/ 83 w 348"/>
                  <a:gd name="T45" fmla="*/ 127 h 176"/>
                  <a:gd name="T46" fmla="*/ 61 w 348"/>
                  <a:gd name="T47" fmla="*/ 123 h 176"/>
                  <a:gd name="T48" fmla="*/ 42 w 348"/>
                  <a:gd name="T49" fmla="*/ 123 h 176"/>
                  <a:gd name="T50" fmla="*/ 36 w 348"/>
                  <a:gd name="T51" fmla="*/ 136 h 176"/>
                  <a:gd name="T52" fmla="*/ 14 w 348"/>
                  <a:gd name="T53" fmla="*/ 89 h 176"/>
                  <a:gd name="T54" fmla="*/ 19 w 348"/>
                  <a:gd name="T55" fmla="*/ 51 h 176"/>
                  <a:gd name="T56" fmla="*/ 42 w 348"/>
                  <a:gd name="T57" fmla="*/ 11 h 176"/>
                  <a:gd name="T58" fmla="*/ 59 w 348"/>
                  <a:gd name="T59" fmla="*/ 11 h 176"/>
                  <a:gd name="T60" fmla="*/ 75 w 348"/>
                  <a:gd name="T61" fmla="*/ 11 h 176"/>
                  <a:gd name="T62" fmla="*/ 90 w 348"/>
                  <a:gd name="T63" fmla="*/ 11 h 176"/>
                  <a:gd name="T64" fmla="*/ 106 w 348"/>
                  <a:gd name="T65" fmla="*/ 11 h 176"/>
                  <a:gd name="T66" fmla="*/ 122 w 348"/>
                  <a:gd name="T67" fmla="*/ 11 h 176"/>
                  <a:gd name="T68" fmla="*/ 136 w 348"/>
                  <a:gd name="T69" fmla="*/ 11 h 176"/>
                  <a:gd name="T70" fmla="*/ 153 w 348"/>
                  <a:gd name="T71" fmla="*/ 11 h 176"/>
                  <a:gd name="T72" fmla="*/ 168 w 348"/>
                  <a:gd name="T73" fmla="*/ 11 h 176"/>
                  <a:gd name="T74" fmla="*/ 184 w 348"/>
                  <a:gd name="T75" fmla="*/ 11 h 176"/>
                  <a:gd name="T76" fmla="*/ 199 w 348"/>
                  <a:gd name="T77" fmla="*/ 11 h 176"/>
                  <a:gd name="T78" fmla="*/ 215 w 348"/>
                  <a:gd name="T79" fmla="*/ 11 h 176"/>
                  <a:gd name="T80" fmla="*/ 231 w 348"/>
                  <a:gd name="T81" fmla="*/ 11 h 176"/>
                  <a:gd name="T82" fmla="*/ 247 w 348"/>
                  <a:gd name="T83" fmla="*/ 11 h 176"/>
                  <a:gd name="T84" fmla="*/ 261 w 348"/>
                  <a:gd name="T85" fmla="*/ 11 h 176"/>
                  <a:gd name="T86" fmla="*/ 278 w 348"/>
                  <a:gd name="T87" fmla="*/ 11 h 176"/>
                  <a:gd name="T88" fmla="*/ 293 w 348"/>
                  <a:gd name="T89" fmla="*/ 11 h 176"/>
                  <a:gd name="T90" fmla="*/ 308 w 348"/>
                  <a:gd name="T91" fmla="*/ 11 h 176"/>
                  <a:gd name="T92" fmla="*/ 308 w 348"/>
                  <a:gd name="T93" fmla="*/ 33 h 17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48"/>
                  <a:gd name="T142" fmla="*/ 0 h 176"/>
                  <a:gd name="T143" fmla="*/ 348 w 348"/>
                  <a:gd name="T144" fmla="*/ 176 h 17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48" h="176">
                    <a:moveTo>
                      <a:pt x="308" y="33"/>
                    </a:moveTo>
                    <a:lnTo>
                      <a:pt x="326" y="33"/>
                    </a:lnTo>
                    <a:lnTo>
                      <a:pt x="321" y="18"/>
                    </a:lnTo>
                    <a:lnTo>
                      <a:pt x="321" y="0"/>
                    </a:lnTo>
                    <a:lnTo>
                      <a:pt x="41" y="0"/>
                    </a:lnTo>
                    <a:lnTo>
                      <a:pt x="31" y="7"/>
                    </a:lnTo>
                    <a:lnTo>
                      <a:pt x="22" y="16"/>
                    </a:lnTo>
                    <a:lnTo>
                      <a:pt x="15" y="26"/>
                    </a:lnTo>
                    <a:lnTo>
                      <a:pt x="11" y="34"/>
                    </a:lnTo>
                    <a:lnTo>
                      <a:pt x="5" y="45"/>
                    </a:lnTo>
                    <a:lnTo>
                      <a:pt x="2" y="56"/>
                    </a:lnTo>
                    <a:lnTo>
                      <a:pt x="0" y="66"/>
                    </a:lnTo>
                    <a:lnTo>
                      <a:pt x="0" y="79"/>
                    </a:lnTo>
                    <a:lnTo>
                      <a:pt x="0" y="90"/>
                    </a:lnTo>
                    <a:lnTo>
                      <a:pt x="2" y="102"/>
                    </a:lnTo>
                    <a:lnTo>
                      <a:pt x="5" y="112"/>
                    </a:lnTo>
                    <a:lnTo>
                      <a:pt x="11" y="123"/>
                    </a:lnTo>
                    <a:lnTo>
                      <a:pt x="17" y="134"/>
                    </a:lnTo>
                    <a:lnTo>
                      <a:pt x="24" y="142"/>
                    </a:lnTo>
                    <a:lnTo>
                      <a:pt x="31" y="150"/>
                    </a:lnTo>
                    <a:lnTo>
                      <a:pt x="38" y="155"/>
                    </a:lnTo>
                    <a:lnTo>
                      <a:pt x="348" y="176"/>
                    </a:lnTo>
                    <a:lnTo>
                      <a:pt x="345" y="166"/>
                    </a:lnTo>
                    <a:lnTo>
                      <a:pt x="312" y="137"/>
                    </a:lnTo>
                    <a:lnTo>
                      <a:pt x="321" y="166"/>
                    </a:lnTo>
                    <a:lnTo>
                      <a:pt x="287" y="137"/>
                    </a:lnTo>
                    <a:lnTo>
                      <a:pt x="297" y="166"/>
                    </a:lnTo>
                    <a:lnTo>
                      <a:pt x="261" y="136"/>
                    </a:lnTo>
                    <a:lnTo>
                      <a:pt x="269" y="164"/>
                    </a:lnTo>
                    <a:lnTo>
                      <a:pt x="237" y="136"/>
                    </a:lnTo>
                    <a:lnTo>
                      <a:pt x="246" y="161"/>
                    </a:lnTo>
                    <a:lnTo>
                      <a:pt x="214" y="133"/>
                    </a:lnTo>
                    <a:lnTo>
                      <a:pt x="227" y="161"/>
                    </a:lnTo>
                    <a:lnTo>
                      <a:pt x="197" y="133"/>
                    </a:lnTo>
                    <a:lnTo>
                      <a:pt x="208" y="157"/>
                    </a:lnTo>
                    <a:lnTo>
                      <a:pt x="178" y="133"/>
                    </a:lnTo>
                    <a:lnTo>
                      <a:pt x="188" y="157"/>
                    </a:lnTo>
                    <a:lnTo>
                      <a:pt x="159" y="129"/>
                    </a:lnTo>
                    <a:lnTo>
                      <a:pt x="169" y="157"/>
                    </a:lnTo>
                    <a:lnTo>
                      <a:pt x="139" y="129"/>
                    </a:lnTo>
                    <a:lnTo>
                      <a:pt x="150" y="155"/>
                    </a:lnTo>
                    <a:lnTo>
                      <a:pt x="120" y="129"/>
                    </a:lnTo>
                    <a:lnTo>
                      <a:pt x="131" y="155"/>
                    </a:lnTo>
                    <a:lnTo>
                      <a:pt x="100" y="127"/>
                    </a:lnTo>
                    <a:lnTo>
                      <a:pt x="111" y="153"/>
                    </a:lnTo>
                    <a:lnTo>
                      <a:pt x="83" y="127"/>
                    </a:lnTo>
                    <a:lnTo>
                      <a:pt x="89" y="150"/>
                    </a:lnTo>
                    <a:lnTo>
                      <a:pt x="61" y="123"/>
                    </a:lnTo>
                    <a:lnTo>
                      <a:pt x="68" y="150"/>
                    </a:lnTo>
                    <a:lnTo>
                      <a:pt x="42" y="123"/>
                    </a:lnTo>
                    <a:lnTo>
                      <a:pt x="48" y="142"/>
                    </a:lnTo>
                    <a:lnTo>
                      <a:pt x="36" y="136"/>
                    </a:lnTo>
                    <a:lnTo>
                      <a:pt x="19" y="112"/>
                    </a:lnTo>
                    <a:lnTo>
                      <a:pt x="14" y="89"/>
                    </a:lnTo>
                    <a:lnTo>
                      <a:pt x="14" y="73"/>
                    </a:lnTo>
                    <a:lnTo>
                      <a:pt x="19" y="51"/>
                    </a:lnTo>
                    <a:lnTo>
                      <a:pt x="28" y="33"/>
                    </a:lnTo>
                    <a:lnTo>
                      <a:pt x="42" y="11"/>
                    </a:lnTo>
                    <a:lnTo>
                      <a:pt x="42" y="33"/>
                    </a:lnTo>
                    <a:lnTo>
                      <a:pt x="59" y="11"/>
                    </a:lnTo>
                    <a:lnTo>
                      <a:pt x="59" y="33"/>
                    </a:lnTo>
                    <a:lnTo>
                      <a:pt x="75" y="11"/>
                    </a:lnTo>
                    <a:lnTo>
                      <a:pt x="75" y="33"/>
                    </a:lnTo>
                    <a:lnTo>
                      <a:pt x="90" y="11"/>
                    </a:lnTo>
                    <a:lnTo>
                      <a:pt x="90" y="33"/>
                    </a:lnTo>
                    <a:lnTo>
                      <a:pt x="106" y="11"/>
                    </a:lnTo>
                    <a:lnTo>
                      <a:pt x="106" y="33"/>
                    </a:lnTo>
                    <a:lnTo>
                      <a:pt x="122" y="11"/>
                    </a:lnTo>
                    <a:lnTo>
                      <a:pt x="122" y="33"/>
                    </a:lnTo>
                    <a:lnTo>
                      <a:pt x="136" y="11"/>
                    </a:lnTo>
                    <a:lnTo>
                      <a:pt x="136" y="33"/>
                    </a:lnTo>
                    <a:lnTo>
                      <a:pt x="153" y="11"/>
                    </a:lnTo>
                    <a:lnTo>
                      <a:pt x="153" y="33"/>
                    </a:lnTo>
                    <a:lnTo>
                      <a:pt x="168" y="11"/>
                    </a:lnTo>
                    <a:lnTo>
                      <a:pt x="168" y="33"/>
                    </a:lnTo>
                    <a:lnTo>
                      <a:pt x="184" y="11"/>
                    </a:lnTo>
                    <a:lnTo>
                      <a:pt x="184" y="33"/>
                    </a:lnTo>
                    <a:lnTo>
                      <a:pt x="199" y="11"/>
                    </a:lnTo>
                    <a:lnTo>
                      <a:pt x="199" y="33"/>
                    </a:lnTo>
                    <a:lnTo>
                      <a:pt x="215" y="11"/>
                    </a:lnTo>
                    <a:lnTo>
                      <a:pt x="214" y="33"/>
                    </a:lnTo>
                    <a:lnTo>
                      <a:pt x="231" y="11"/>
                    </a:lnTo>
                    <a:lnTo>
                      <a:pt x="231" y="33"/>
                    </a:lnTo>
                    <a:lnTo>
                      <a:pt x="247" y="11"/>
                    </a:lnTo>
                    <a:lnTo>
                      <a:pt x="247" y="33"/>
                    </a:lnTo>
                    <a:lnTo>
                      <a:pt x="261" y="11"/>
                    </a:lnTo>
                    <a:lnTo>
                      <a:pt x="261" y="33"/>
                    </a:lnTo>
                    <a:lnTo>
                      <a:pt x="278" y="11"/>
                    </a:lnTo>
                    <a:lnTo>
                      <a:pt x="277" y="33"/>
                    </a:lnTo>
                    <a:lnTo>
                      <a:pt x="293" y="11"/>
                    </a:lnTo>
                    <a:lnTo>
                      <a:pt x="293" y="33"/>
                    </a:lnTo>
                    <a:lnTo>
                      <a:pt x="308" y="11"/>
                    </a:lnTo>
                    <a:lnTo>
                      <a:pt x="308"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68" name="Freeform 998">
                <a:extLst>
                  <a:ext uri="{FF2B5EF4-FFF2-40B4-BE49-F238E27FC236}">
                    <a16:creationId xmlns:a16="http://schemas.microsoft.com/office/drawing/2014/main" id="{F3831272-3F3E-6045-7DDD-CF56B9F762DC}"/>
                  </a:ext>
                </a:extLst>
              </p:cNvPr>
              <p:cNvSpPr>
                <a:spLocks/>
              </p:cNvSpPr>
              <p:nvPr/>
            </p:nvSpPr>
            <p:spPr bwMode="auto">
              <a:xfrm>
                <a:off x="275" y="1285"/>
                <a:ext cx="5" cy="11"/>
              </a:xfrm>
              <a:custGeom>
                <a:avLst/>
                <a:gdLst>
                  <a:gd name="T0" fmla="*/ 23 w 46"/>
                  <a:gd name="T1" fmla="*/ 5 h 115"/>
                  <a:gd name="T2" fmla="*/ 7 w 46"/>
                  <a:gd name="T3" fmla="*/ 33 h 115"/>
                  <a:gd name="T4" fmla="*/ 0 w 46"/>
                  <a:gd name="T5" fmla="*/ 59 h 115"/>
                  <a:gd name="T6" fmla="*/ 0 w 46"/>
                  <a:gd name="T7" fmla="*/ 79 h 115"/>
                  <a:gd name="T8" fmla="*/ 9 w 46"/>
                  <a:gd name="T9" fmla="*/ 115 h 115"/>
                  <a:gd name="T10" fmla="*/ 5 w 46"/>
                  <a:gd name="T11" fmla="*/ 84 h 115"/>
                  <a:gd name="T12" fmla="*/ 7 w 46"/>
                  <a:gd name="T13" fmla="*/ 62 h 115"/>
                  <a:gd name="T14" fmla="*/ 14 w 46"/>
                  <a:gd name="T15" fmla="*/ 41 h 115"/>
                  <a:gd name="T16" fmla="*/ 46 w 46"/>
                  <a:gd name="T17" fmla="*/ 0 h 115"/>
                  <a:gd name="T18" fmla="*/ 23 w 46"/>
                  <a:gd name="T19" fmla="*/ 5 h 115"/>
                  <a:gd name="T20" fmla="*/ 23 w 46"/>
                  <a:gd name="T21" fmla="*/ 5 h 1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6"/>
                  <a:gd name="T34" fmla="*/ 0 h 115"/>
                  <a:gd name="T35" fmla="*/ 46 w 46"/>
                  <a:gd name="T36" fmla="*/ 115 h 1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6" h="115">
                    <a:moveTo>
                      <a:pt x="23" y="5"/>
                    </a:moveTo>
                    <a:lnTo>
                      <a:pt x="7" y="33"/>
                    </a:lnTo>
                    <a:lnTo>
                      <a:pt x="0" y="59"/>
                    </a:lnTo>
                    <a:lnTo>
                      <a:pt x="0" y="79"/>
                    </a:lnTo>
                    <a:lnTo>
                      <a:pt x="9" y="115"/>
                    </a:lnTo>
                    <a:lnTo>
                      <a:pt x="5" y="84"/>
                    </a:lnTo>
                    <a:lnTo>
                      <a:pt x="7" y="62"/>
                    </a:lnTo>
                    <a:lnTo>
                      <a:pt x="14" y="41"/>
                    </a:lnTo>
                    <a:lnTo>
                      <a:pt x="46" y="0"/>
                    </a:lnTo>
                    <a:lnTo>
                      <a:pt x="2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69" name="Freeform 999">
                <a:extLst>
                  <a:ext uri="{FF2B5EF4-FFF2-40B4-BE49-F238E27FC236}">
                    <a16:creationId xmlns:a16="http://schemas.microsoft.com/office/drawing/2014/main" id="{8BCAB601-EE38-0CFA-94A4-7F104F3DE02D}"/>
                  </a:ext>
                </a:extLst>
              </p:cNvPr>
              <p:cNvSpPr>
                <a:spLocks/>
              </p:cNvSpPr>
              <p:nvPr/>
            </p:nvSpPr>
            <p:spPr bwMode="auto">
              <a:xfrm>
                <a:off x="286" y="1285"/>
                <a:ext cx="2" cy="9"/>
              </a:xfrm>
              <a:custGeom>
                <a:avLst/>
                <a:gdLst>
                  <a:gd name="T0" fmla="*/ 18 w 27"/>
                  <a:gd name="T1" fmla="*/ 0 h 97"/>
                  <a:gd name="T2" fmla="*/ 2 w 27"/>
                  <a:gd name="T3" fmla="*/ 38 h 97"/>
                  <a:gd name="T4" fmla="*/ 0 w 27"/>
                  <a:gd name="T5" fmla="*/ 65 h 97"/>
                  <a:gd name="T6" fmla="*/ 0 w 27"/>
                  <a:gd name="T7" fmla="*/ 78 h 97"/>
                  <a:gd name="T8" fmla="*/ 2 w 27"/>
                  <a:gd name="T9" fmla="*/ 97 h 97"/>
                  <a:gd name="T10" fmla="*/ 2 w 27"/>
                  <a:gd name="T11" fmla="*/ 78 h 97"/>
                  <a:gd name="T12" fmla="*/ 6 w 27"/>
                  <a:gd name="T13" fmla="*/ 43 h 97"/>
                  <a:gd name="T14" fmla="*/ 27 w 27"/>
                  <a:gd name="T15" fmla="*/ 0 h 97"/>
                  <a:gd name="T16" fmla="*/ 18 w 27"/>
                  <a:gd name="T17" fmla="*/ 0 h 97"/>
                  <a:gd name="T18" fmla="*/ 18 w 27"/>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97"/>
                  <a:gd name="T32" fmla="*/ 27 w 27"/>
                  <a:gd name="T33" fmla="*/ 97 h 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97">
                    <a:moveTo>
                      <a:pt x="18" y="0"/>
                    </a:moveTo>
                    <a:lnTo>
                      <a:pt x="2" y="38"/>
                    </a:lnTo>
                    <a:lnTo>
                      <a:pt x="0" y="65"/>
                    </a:lnTo>
                    <a:lnTo>
                      <a:pt x="0" y="78"/>
                    </a:lnTo>
                    <a:lnTo>
                      <a:pt x="2" y="97"/>
                    </a:lnTo>
                    <a:lnTo>
                      <a:pt x="2" y="78"/>
                    </a:lnTo>
                    <a:lnTo>
                      <a:pt x="6" y="43"/>
                    </a:lnTo>
                    <a:lnTo>
                      <a:pt x="27" y="0"/>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70" name="Freeform 1000">
                <a:extLst>
                  <a:ext uri="{FF2B5EF4-FFF2-40B4-BE49-F238E27FC236}">
                    <a16:creationId xmlns:a16="http://schemas.microsoft.com/office/drawing/2014/main" id="{4C7E2C84-0BB3-D9E6-77D6-E2AC5C79F12B}"/>
                  </a:ext>
                </a:extLst>
              </p:cNvPr>
              <p:cNvSpPr>
                <a:spLocks/>
              </p:cNvSpPr>
              <p:nvPr/>
            </p:nvSpPr>
            <p:spPr bwMode="auto">
              <a:xfrm>
                <a:off x="295" y="1285"/>
                <a:ext cx="3" cy="6"/>
              </a:xfrm>
              <a:custGeom>
                <a:avLst/>
                <a:gdLst>
                  <a:gd name="T0" fmla="*/ 13 w 29"/>
                  <a:gd name="T1" fmla="*/ 8 h 65"/>
                  <a:gd name="T2" fmla="*/ 3 w 29"/>
                  <a:gd name="T3" fmla="*/ 32 h 65"/>
                  <a:gd name="T4" fmla="*/ 0 w 29"/>
                  <a:gd name="T5" fmla="*/ 50 h 65"/>
                  <a:gd name="T6" fmla="*/ 0 w 29"/>
                  <a:gd name="T7" fmla="*/ 65 h 65"/>
                  <a:gd name="T8" fmla="*/ 8 w 29"/>
                  <a:gd name="T9" fmla="*/ 38 h 65"/>
                  <a:gd name="T10" fmla="*/ 29 w 29"/>
                  <a:gd name="T11" fmla="*/ 0 h 65"/>
                  <a:gd name="T12" fmla="*/ 13 w 29"/>
                  <a:gd name="T13" fmla="*/ 8 h 65"/>
                  <a:gd name="T14" fmla="*/ 13 w 29"/>
                  <a:gd name="T15" fmla="*/ 8 h 65"/>
                  <a:gd name="T16" fmla="*/ 0 60000 65536"/>
                  <a:gd name="T17" fmla="*/ 0 60000 65536"/>
                  <a:gd name="T18" fmla="*/ 0 60000 65536"/>
                  <a:gd name="T19" fmla="*/ 0 60000 65536"/>
                  <a:gd name="T20" fmla="*/ 0 60000 65536"/>
                  <a:gd name="T21" fmla="*/ 0 60000 65536"/>
                  <a:gd name="T22" fmla="*/ 0 60000 65536"/>
                  <a:gd name="T23" fmla="*/ 0 60000 65536"/>
                  <a:gd name="T24" fmla="*/ 0 w 29"/>
                  <a:gd name="T25" fmla="*/ 0 h 65"/>
                  <a:gd name="T26" fmla="*/ 29 w 29"/>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 h="65">
                    <a:moveTo>
                      <a:pt x="13" y="8"/>
                    </a:moveTo>
                    <a:lnTo>
                      <a:pt x="3" y="32"/>
                    </a:lnTo>
                    <a:lnTo>
                      <a:pt x="0" y="50"/>
                    </a:lnTo>
                    <a:lnTo>
                      <a:pt x="0" y="65"/>
                    </a:lnTo>
                    <a:lnTo>
                      <a:pt x="8" y="38"/>
                    </a:lnTo>
                    <a:lnTo>
                      <a:pt x="29" y="0"/>
                    </a:lnTo>
                    <a:lnTo>
                      <a:pt x="1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71" name="Freeform 1001">
                <a:extLst>
                  <a:ext uri="{FF2B5EF4-FFF2-40B4-BE49-F238E27FC236}">
                    <a16:creationId xmlns:a16="http://schemas.microsoft.com/office/drawing/2014/main" id="{DE362F74-696F-7791-3A55-D48C40D0DCBE}"/>
                  </a:ext>
                </a:extLst>
              </p:cNvPr>
              <p:cNvSpPr>
                <a:spLocks/>
              </p:cNvSpPr>
              <p:nvPr/>
            </p:nvSpPr>
            <p:spPr bwMode="auto">
              <a:xfrm>
                <a:off x="266" y="1295"/>
                <a:ext cx="37" cy="12"/>
              </a:xfrm>
              <a:custGeom>
                <a:avLst/>
                <a:gdLst>
                  <a:gd name="T0" fmla="*/ 108 w 405"/>
                  <a:gd name="T1" fmla="*/ 43 h 132"/>
                  <a:gd name="T2" fmla="*/ 91 w 405"/>
                  <a:gd name="T3" fmla="*/ 54 h 132"/>
                  <a:gd name="T4" fmla="*/ 101 w 405"/>
                  <a:gd name="T5" fmla="*/ 60 h 132"/>
                  <a:gd name="T6" fmla="*/ 405 w 405"/>
                  <a:gd name="T7" fmla="*/ 86 h 132"/>
                  <a:gd name="T8" fmla="*/ 405 w 405"/>
                  <a:gd name="T9" fmla="*/ 95 h 132"/>
                  <a:gd name="T10" fmla="*/ 239 w 405"/>
                  <a:gd name="T11" fmla="*/ 83 h 132"/>
                  <a:gd name="T12" fmla="*/ 231 w 405"/>
                  <a:gd name="T13" fmla="*/ 105 h 132"/>
                  <a:gd name="T14" fmla="*/ 214 w 405"/>
                  <a:gd name="T15" fmla="*/ 124 h 132"/>
                  <a:gd name="T16" fmla="*/ 202 w 405"/>
                  <a:gd name="T17" fmla="*/ 129 h 132"/>
                  <a:gd name="T18" fmla="*/ 49 w 405"/>
                  <a:gd name="T19" fmla="*/ 132 h 132"/>
                  <a:gd name="T20" fmla="*/ 28 w 405"/>
                  <a:gd name="T21" fmla="*/ 114 h 132"/>
                  <a:gd name="T22" fmla="*/ 13 w 405"/>
                  <a:gd name="T23" fmla="*/ 89 h 132"/>
                  <a:gd name="T24" fmla="*/ 0 w 405"/>
                  <a:gd name="T25" fmla="*/ 60 h 132"/>
                  <a:gd name="T26" fmla="*/ 59 w 405"/>
                  <a:gd name="T27" fmla="*/ 0 h 132"/>
                  <a:gd name="T28" fmla="*/ 108 w 405"/>
                  <a:gd name="T29" fmla="*/ 43 h 132"/>
                  <a:gd name="T30" fmla="*/ 108 w 405"/>
                  <a:gd name="T31" fmla="*/ 43 h 1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5"/>
                  <a:gd name="T49" fmla="*/ 0 h 132"/>
                  <a:gd name="T50" fmla="*/ 405 w 405"/>
                  <a:gd name="T51" fmla="*/ 132 h 13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5" h="132">
                    <a:moveTo>
                      <a:pt x="108" y="43"/>
                    </a:moveTo>
                    <a:lnTo>
                      <a:pt x="91" y="54"/>
                    </a:lnTo>
                    <a:lnTo>
                      <a:pt x="101" y="60"/>
                    </a:lnTo>
                    <a:lnTo>
                      <a:pt x="405" y="86"/>
                    </a:lnTo>
                    <a:lnTo>
                      <a:pt x="405" y="95"/>
                    </a:lnTo>
                    <a:lnTo>
                      <a:pt x="239" y="83"/>
                    </a:lnTo>
                    <a:lnTo>
                      <a:pt x="231" y="105"/>
                    </a:lnTo>
                    <a:lnTo>
                      <a:pt x="214" y="124"/>
                    </a:lnTo>
                    <a:lnTo>
                      <a:pt x="202" y="129"/>
                    </a:lnTo>
                    <a:lnTo>
                      <a:pt x="49" y="132"/>
                    </a:lnTo>
                    <a:lnTo>
                      <a:pt x="28" y="114"/>
                    </a:lnTo>
                    <a:lnTo>
                      <a:pt x="13" y="89"/>
                    </a:lnTo>
                    <a:lnTo>
                      <a:pt x="0" y="60"/>
                    </a:lnTo>
                    <a:lnTo>
                      <a:pt x="59" y="0"/>
                    </a:lnTo>
                    <a:lnTo>
                      <a:pt x="10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72" name="Freeform 1002">
                <a:extLst>
                  <a:ext uri="{FF2B5EF4-FFF2-40B4-BE49-F238E27FC236}">
                    <a16:creationId xmlns:a16="http://schemas.microsoft.com/office/drawing/2014/main" id="{00CB9CFF-55B2-1030-0AB6-48E5D6EDDA42}"/>
                  </a:ext>
                </a:extLst>
              </p:cNvPr>
              <p:cNvSpPr>
                <a:spLocks/>
              </p:cNvSpPr>
              <p:nvPr/>
            </p:nvSpPr>
            <p:spPr bwMode="auto">
              <a:xfrm>
                <a:off x="237" y="1276"/>
                <a:ext cx="44" cy="31"/>
              </a:xfrm>
              <a:custGeom>
                <a:avLst/>
                <a:gdLst>
                  <a:gd name="T0" fmla="*/ 443 w 475"/>
                  <a:gd name="T1" fmla="*/ 10 h 350"/>
                  <a:gd name="T2" fmla="*/ 434 w 475"/>
                  <a:gd name="T3" fmla="*/ 47 h 350"/>
                  <a:gd name="T4" fmla="*/ 404 w 475"/>
                  <a:gd name="T5" fmla="*/ 74 h 350"/>
                  <a:gd name="T6" fmla="*/ 374 w 475"/>
                  <a:gd name="T7" fmla="*/ 163 h 350"/>
                  <a:gd name="T8" fmla="*/ 319 w 475"/>
                  <a:gd name="T9" fmla="*/ 269 h 350"/>
                  <a:gd name="T10" fmla="*/ 287 w 475"/>
                  <a:gd name="T11" fmla="*/ 295 h 350"/>
                  <a:gd name="T12" fmla="*/ 263 w 475"/>
                  <a:gd name="T13" fmla="*/ 334 h 350"/>
                  <a:gd name="T14" fmla="*/ 30 w 475"/>
                  <a:gd name="T15" fmla="*/ 342 h 350"/>
                  <a:gd name="T16" fmla="*/ 66 w 475"/>
                  <a:gd name="T17" fmla="*/ 316 h 350"/>
                  <a:gd name="T18" fmla="*/ 94 w 475"/>
                  <a:gd name="T19" fmla="*/ 269 h 350"/>
                  <a:gd name="T20" fmla="*/ 108 w 475"/>
                  <a:gd name="T21" fmla="*/ 207 h 350"/>
                  <a:gd name="T22" fmla="*/ 104 w 475"/>
                  <a:gd name="T23" fmla="*/ 154 h 350"/>
                  <a:gd name="T24" fmla="*/ 85 w 475"/>
                  <a:gd name="T25" fmla="*/ 96 h 350"/>
                  <a:gd name="T26" fmla="*/ 98 w 475"/>
                  <a:gd name="T27" fmla="*/ 100 h 350"/>
                  <a:gd name="T28" fmla="*/ 117 w 475"/>
                  <a:gd name="T29" fmla="*/ 110 h 350"/>
                  <a:gd name="T30" fmla="*/ 78 w 475"/>
                  <a:gd name="T31" fmla="*/ 51 h 350"/>
                  <a:gd name="T32" fmla="*/ 78 w 475"/>
                  <a:gd name="T33" fmla="*/ 35 h 350"/>
                  <a:gd name="T34" fmla="*/ 127 w 475"/>
                  <a:gd name="T35" fmla="*/ 99 h 350"/>
                  <a:gd name="T36" fmla="*/ 131 w 475"/>
                  <a:gd name="T37" fmla="*/ 156 h 350"/>
                  <a:gd name="T38" fmla="*/ 303 w 475"/>
                  <a:gd name="T39" fmla="*/ 145 h 350"/>
                  <a:gd name="T40" fmla="*/ 264 w 475"/>
                  <a:gd name="T41" fmla="*/ 68 h 350"/>
                  <a:gd name="T42" fmla="*/ 280 w 475"/>
                  <a:gd name="T43" fmla="*/ 75 h 350"/>
                  <a:gd name="T44" fmla="*/ 301 w 475"/>
                  <a:gd name="T45" fmla="*/ 75 h 350"/>
                  <a:gd name="T46" fmla="*/ 319 w 475"/>
                  <a:gd name="T47" fmla="*/ 75 h 350"/>
                  <a:gd name="T48" fmla="*/ 338 w 475"/>
                  <a:gd name="T49" fmla="*/ 75 h 350"/>
                  <a:gd name="T50" fmla="*/ 358 w 475"/>
                  <a:gd name="T51" fmla="*/ 75 h 350"/>
                  <a:gd name="T52" fmla="*/ 378 w 475"/>
                  <a:gd name="T53" fmla="*/ 75 h 350"/>
                  <a:gd name="T54" fmla="*/ 397 w 475"/>
                  <a:gd name="T55" fmla="*/ 72 h 350"/>
                  <a:gd name="T56" fmla="*/ 409 w 475"/>
                  <a:gd name="T57" fmla="*/ 64 h 350"/>
                  <a:gd name="T58" fmla="*/ 423 w 475"/>
                  <a:gd name="T59" fmla="*/ 50 h 350"/>
                  <a:gd name="T60" fmla="*/ 426 w 475"/>
                  <a:gd name="T61" fmla="*/ 34 h 350"/>
                  <a:gd name="T62" fmla="*/ 428 w 475"/>
                  <a:gd name="T63" fmla="*/ 20 h 350"/>
                  <a:gd name="T64" fmla="*/ 430 w 475"/>
                  <a:gd name="T65" fmla="*/ 10 h 350"/>
                  <a:gd name="T66" fmla="*/ 440 w 475"/>
                  <a:gd name="T67" fmla="*/ 0 h 350"/>
                  <a:gd name="T68" fmla="*/ 475 w 475"/>
                  <a:gd name="T69" fmla="*/ 4 h 3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75"/>
                  <a:gd name="T106" fmla="*/ 0 h 350"/>
                  <a:gd name="T107" fmla="*/ 475 w 475"/>
                  <a:gd name="T108" fmla="*/ 350 h 3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75" h="350">
                    <a:moveTo>
                      <a:pt x="475" y="4"/>
                    </a:moveTo>
                    <a:lnTo>
                      <a:pt x="443" y="10"/>
                    </a:lnTo>
                    <a:lnTo>
                      <a:pt x="442" y="27"/>
                    </a:lnTo>
                    <a:lnTo>
                      <a:pt x="434" y="47"/>
                    </a:lnTo>
                    <a:lnTo>
                      <a:pt x="421" y="64"/>
                    </a:lnTo>
                    <a:lnTo>
                      <a:pt x="404" y="74"/>
                    </a:lnTo>
                    <a:lnTo>
                      <a:pt x="404" y="105"/>
                    </a:lnTo>
                    <a:lnTo>
                      <a:pt x="374" y="163"/>
                    </a:lnTo>
                    <a:lnTo>
                      <a:pt x="383" y="239"/>
                    </a:lnTo>
                    <a:lnTo>
                      <a:pt x="319" y="269"/>
                    </a:lnTo>
                    <a:lnTo>
                      <a:pt x="295" y="270"/>
                    </a:lnTo>
                    <a:lnTo>
                      <a:pt x="287" y="295"/>
                    </a:lnTo>
                    <a:lnTo>
                      <a:pt x="277" y="314"/>
                    </a:lnTo>
                    <a:lnTo>
                      <a:pt x="263" y="334"/>
                    </a:lnTo>
                    <a:lnTo>
                      <a:pt x="0" y="350"/>
                    </a:lnTo>
                    <a:lnTo>
                      <a:pt x="30" y="342"/>
                    </a:lnTo>
                    <a:lnTo>
                      <a:pt x="50" y="329"/>
                    </a:lnTo>
                    <a:lnTo>
                      <a:pt x="66" y="316"/>
                    </a:lnTo>
                    <a:lnTo>
                      <a:pt x="83" y="296"/>
                    </a:lnTo>
                    <a:lnTo>
                      <a:pt x="94" y="269"/>
                    </a:lnTo>
                    <a:lnTo>
                      <a:pt x="104" y="239"/>
                    </a:lnTo>
                    <a:lnTo>
                      <a:pt x="108" y="207"/>
                    </a:lnTo>
                    <a:lnTo>
                      <a:pt x="108" y="184"/>
                    </a:lnTo>
                    <a:lnTo>
                      <a:pt x="104" y="154"/>
                    </a:lnTo>
                    <a:lnTo>
                      <a:pt x="96" y="126"/>
                    </a:lnTo>
                    <a:lnTo>
                      <a:pt x="85" y="96"/>
                    </a:lnTo>
                    <a:lnTo>
                      <a:pt x="68" y="72"/>
                    </a:lnTo>
                    <a:lnTo>
                      <a:pt x="98" y="100"/>
                    </a:lnTo>
                    <a:lnTo>
                      <a:pt x="130" y="146"/>
                    </a:lnTo>
                    <a:lnTo>
                      <a:pt x="117" y="110"/>
                    </a:lnTo>
                    <a:lnTo>
                      <a:pt x="104" y="83"/>
                    </a:lnTo>
                    <a:lnTo>
                      <a:pt x="78" y="51"/>
                    </a:lnTo>
                    <a:lnTo>
                      <a:pt x="49" y="40"/>
                    </a:lnTo>
                    <a:lnTo>
                      <a:pt x="78" y="35"/>
                    </a:lnTo>
                    <a:lnTo>
                      <a:pt x="104" y="63"/>
                    </a:lnTo>
                    <a:lnTo>
                      <a:pt x="127" y="99"/>
                    </a:lnTo>
                    <a:lnTo>
                      <a:pt x="141" y="145"/>
                    </a:lnTo>
                    <a:lnTo>
                      <a:pt x="131" y="156"/>
                    </a:lnTo>
                    <a:lnTo>
                      <a:pt x="293" y="156"/>
                    </a:lnTo>
                    <a:lnTo>
                      <a:pt x="303" y="145"/>
                    </a:lnTo>
                    <a:lnTo>
                      <a:pt x="289" y="107"/>
                    </a:lnTo>
                    <a:lnTo>
                      <a:pt x="264" y="68"/>
                    </a:lnTo>
                    <a:lnTo>
                      <a:pt x="235" y="32"/>
                    </a:lnTo>
                    <a:lnTo>
                      <a:pt x="280" y="75"/>
                    </a:lnTo>
                    <a:lnTo>
                      <a:pt x="289" y="61"/>
                    </a:lnTo>
                    <a:lnTo>
                      <a:pt x="301" y="75"/>
                    </a:lnTo>
                    <a:lnTo>
                      <a:pt x="310" y="61"/>
                    </a:lnTo>
                    <a:lnTo>
                      <a:pt x="319" y="75"/>
                    </a:lnTo>
                    <a:lnTo>
                      <a:pt x="328" y="61"/>
                    </a:lnTo>
                    <a:lnTo>
                      <a:pt x="338" y="75"/>
                    </a:lnTo>
                    <a:lnTo>
                      <a:pt x="349" y="61"/>
                    </a:lnTo>
                    <a:lnTo>
                      <a:pt x="358" y="75"/>
                    </a:lnTo>
                    <a:lnTo>
                      <a:pt x="368" y="61"/>
                    </a:lnTo>
                    <a:lnTo>
                      <a:pt x="378" y="75"/>
                    </a:lnTo>
                    <a:lnTo>
                      <a:pt x="383" y="61"/>
                    </a:lnTo>
                    <a:lnTo>
                      <a:pt x="397" y="72"/>
                    </a:lnTo>
                    <a:lnTo>
                      <a:pt x="397" y="57"/>
                    </a:lnTo>
                    <a:lnTo>
                      <a:pt x="409" y="64"/>
                    </a:lnTo>
                    <a:lnTo>
                      <a:pt x="406" y="47"/>
                    </a:lnTo>
                    <a:lnTo>
                      <a:pt x="423" y="50"/>
                    </a:lnTo>
                    <a:lnTo>
                      <a:pt x="413" y="35"/>
                    </a:lnTo>
                    <a:lnTo>
                      <a:pt x="426" y="34"/>
                    </a:lnTo>
                    <a:lnTo>
                      <a:pt x="416" y="25"/>
                    </a:lnTo>
                    <a:lnTo>
                      <a:pt x="428" y="20"/>
                    </a:lnTo>
                    <a:lnTo>
                      <a:pt x="418" y="15"/>
                    </a:lnTo>
                    <a:lnTo>
                      <a:pt x="430" y="10"/>
                    </a:lnTo>
                    <a:lnTo>
                      <a:pt x="394" y="4"/>
                    </a:lnTo>
                    <a:lnTo>
                      <a:pt x="440" y="0"/>
                    </a:lnTo>
                    <a:lnTo>
                      <a:pt x="466" y="1"/>
                    </a:lnTo>
                    <a:lnTo>
                      <a:pt x="47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73" name="Freeform 1003">
                <a:extLst>
                  <a:ext uri="{FF2B5EF4-FFF2-40B4-BE49-F238E27FC236}">
                    <a16:creationId xmlns:a16="http://schemas.microsoft.com/office/drawing/2014/main" id="{2D845E38-8A95-286C-BC80-69D7BCD65638}"/>
                  </a:ext>
                </a:extLst>
              </p:cNvPr>
              <p:cNvSpPr>
                <a:spLocks/>
              </p:cNvSpPr>
              <p:nvPr/>
            </p:nvSpPr>
            <p:spPr bwMode="auto">
              <a:xfrm>
                <a:off x="219" y="1274"/>
                <a:ext cx="56" cy="10"/>
              </a:xfrm>
              <a:custGeom>
                <a:avLst/>
                <a:gdLst>
                  <a:gd name="T0" fmla="*/ 615 w 615"/>
                  <a:gd name="T1" fmla="*/ 20 h 109"/>
                  <a:gd name="T2" fmla="*/ 604 w 615"/>
                  <a:gd name="T3" fmla="*/ 23 h 109"/>
                  <a:gd name="T4" fmla="*/ 607 w 615"/>
                  <a:gd name="T5" fmla="*/ 31 h 109"/>
                  <a:gd name="T6" fmla="*/ 597 w 615"/>
                  <a:gd name="T7" fmla="*/ 35 h 109"/>
                  <a:gd name="T8" fmla="*/ 599 w 615"/>
                  <a:gd name="T9" fmla="*/ 45 h 109"/>
                  <a:gd name="T10" fmla="*/ 587 w 615"/>
                  <a:gd name="T11" fmla="*/ 45 h 109"/>
                  <a:gd name="T12" fmla="*/ 587 w 615"/>
                  <a:gd name="T13" fmla="*/ 59 h 109"/>
                  <a:gd name="T14" fmla="*/ 579 w 615"/>
                  <a:gd name="T15" fmla="*/ 51 h 109"/>
                  <a:gd name="T16" fmla="*/ 569 w 615"/>
                  <a:gd name="T17" fmla="*/ 60 h 109"/>
                  <a:gd name="T18" fmla="*/ 557 w 615"/>
                  <a:gd name="T19" fmla="*/ 51 h 109"/>
                  <a:gd name="T20" fmla="*/ 548 w 615"/>
                  <a:gd name="T21" fmla="*/ 60 h 109"/>
                  <a:gd name="T22" fmla="*/ 537 w 615"/>
                  <a:gd name="T23" fmla="*/ 51 h 109"/>
                  <a:gd name="T24" fmla="*/ 527 w 615"/>
                  <a:gd name="T25" fmla="*/ 60 h 109"/>
                  <a:gd name="T26" fmla="*/ 518 w 615"/>
                  <a:gd name="T27" fmla="*/ 51 h 109"/>
                  <a:gd name="T28" fmla="*/ 509 w 615"/>
                  <a:gd name="T29" fmla="*/ 60 h 109"/>
                  <a:gd name="T30" fmla="*/ 500 w 615"/>
                  <a:gd name="T31" fmla="*/ 51 h 109"/>
                  <a:gd name="T32" fmla="*/ 488 w 615"/>
                  <a:gd name="T33" fmla="*/ 60 h 109"/>
                  <a:gd name="T34" fmla="*/ 479 w 615"/>
                  <a:gd name="T35" fmla="*/ 51 h 109"/>
                  <a:gd name="T36" fmla="*/ 468 w 615"/>
                  <a:gd name="T37" fmla="*/ 60 h 109"/>
                  <a:gd name="T38" fmla="*/ 458 w 615"/>
                  <a:gd name="T39" fmla="*/ 73 h 109"/>
                  <a:gd name="T40" fmla="*/ 435 w 615"/>
                  <a:gd name="T41" fmla="*/ 47 h 109"/>
                  <a:gd name="T42" fmla="*/ 414 w 615"/>
                  <a:gd name="T43" fmla="*/ 35 h 109"/>
                  <a:gd name="T44" fmla="*/ 277 w 615"/>
                  <a:gd name="T45" fmla="*/ 35 h 109"/>
                  <a:gd name="T46" fmla="*/ 276 w 615"/>
                  <a:gd name="T47" fmla="*/ 55 h 109"/>
                  <a:gd name="T48" fmla="*/ 194 w 615"/>
                  <a:gd name="T49" fmla="*/ 55 h 109"/>
                  <a:gd name="T50" fmla="*/ 162 w 615"/>
                  <a:gd name="T51" fmla="*/ 64 h 109"/>
                  <a:gd name="T52" fmla="*/ 138 w 615"/>
                  <a:gd name="T53" fmla="*/ 84 h 109"/>
                  <a:gd name="T54" fmla="*/ 119 w 615"/>
                  <a:gd name="T55" fmla="*/ 109 h 109"/>
                  <a:gd name="T56" fmla="*/ 84 w 615"/>
                  <a:gd name="T57" fmla="*/ 85 h 109"/>
                  <a:gd name="T58" fmla="*/ 84 w 615"/>
                  <a:gd name="T59" fmla="*/ 101 h 109"/>
                  <a:gd name="T60" fmla="*/ 68 w 615"/>
                  <a:gd name="T61" fmla="*/ 77 h 109"/>
                  <a:gd name="T62" fmla="*/ 48 w 615"/>
                  <a:gd name="T63" fmla="*/ 59 h 109"/>
                  <a:gd name="T64" fmla="*/ 0 w 615"/>
                  <a:gd name="T65" fmla="*/ 45 h 109"/>
                  <a:gd name="T66" fmla="*/ 220 w 615"/>
                  <a:gd name="T67" fmla="*/ 45 h 109"/>
                  <a:gd name="T68" fmla="*/ 305 w 615"/>
                  <a:gd name="T69" fmla="*/ 20 h 109"/>
                  <a:gd name="T70" fmla="*/ 305 w 615"/>
                  <a:gd name="T71" fmla="*/ 0 h 109"/>
                  <a:gd name="T72" fmla="*/ 496 w 615"/>
                  <a:gd name="T73" fmla="*/ 0 h 109"/>
                  <a:gd name="T74" fmla="*/ 522 w 615"/>
                  <a:gd name="T75" fmla="*/ 38 h 109"/>
                  <a:gd name="T76" fmla="*/ 565 w 615"/>
                  <a:gd name="T77" fmla="*/ 38 h 109"/>
                  <a:gd name="T78" fmla="*/ 582 w 615"/>
                  <a:gd name="T79" fmla="*/ 33 h 109"/>
                  <a:gd name="T80" fmla="*/ 589 w 615"/>
                  <a:gd name="T81" fmla="*/ 28 h 109"/>
                  <a:gd name="T82" fmla="*/ 594 w 615"/>
                  <a:gd name="T83" fmla="*/ 22 h 109"/>
                  <a:gd name="T84" fmla="*/ 594 w 615"/>
                  <a:gd name="T85" fmla="*/ 19 h 109"/>
                  <a:gd name="T86" fmla="*/ 604 w 615"/>
                  <a:gd name="T87" fmla="*/ 19 h 109"/>
                  <a:gd name="T88" fmla="*/ 615 w 615"/>
                  <a:gd name="T89" fmla="*/ 20 h 109"/>
                  <a:gd name="T90" fmla="*/ 615 w 615"/>
                  <a:gd name="T91" fmla="*/ 20 h 10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15"/>
                  <a:gd name="T139" fmla="*/ 0 h 109"/>
                  <a:gd name="T140" fmla="*/ 615 w 615"/>
                  <a:gd name="T141" fmla="*/ 109 h 10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15" h="109">
                    <a:moveTo>
                      <a:pt x="615" y="20"/>
                    </a:moveTo>
                    <a:lnTo>
                      <a:pt x="604" y="23"/>
                    </a:lnTo>
                    <a:lnTo>
                      <a:pt x="607" y="31"/>
                    </a:lnTo>
                    <a:lnTo>
                      <a:pt x="597" y="35"/>
                    </a:lnTo>
                    <a:lnTo>
                      <a:pt x="599" y="45"/>
                    </a:lnTo>
                    <a:lnTo>
                      <a:pt x="587" y="45"/>
                    </a:lnTo>
                    <a:lnTo>
                      <a:pt x="587" y="59"/>
                    </a:lnTo>
                    <a:lnTo>
                      <a:pt x="579" y="51"/>
                    </a:lnTo>
                    <a:lnTo>
                      <a:pt x="569" y="60"/>
                    </a:lnTo>
                    <a:lnTo>
                      <a:pt x="557" y="51"/>
                    </a:lnTo>
                    <a:lnTo>
                      <a:pt x="548" y="60"/>
                    </a:lnTo>
                    <a:lnTo>
                      <a:pt x="537" y="51"/>
                    </a:lnTo>
                    <a:lnTo>
                      <a:pt x="527" y="60"/>
                    </a:lnTo>
                    <a:lnTo>
                      <a:pt x="518" y="51"/>
                    </a:lnTo>
                    <a:lnTo>
                      <a:pt x="509" y="60"/>
                    </a:lnTo>
                    <a:lnTo>
                      <a:pt x="500" y="51"/>
                    </a:lnTo>
                    <a:lnTo>
                      <a:pt x="488" y="60"/>
                    </a:lnTo>
                    <a:lnTo>
                      <a:pt x="479" y="51"/>
                    </a:lnTo>
                    <a:lnTo>
                      <a:pt x="468" y="60"/>
                    </a:lnTo>
                    <a:lnTo>
                      <a:pt x="458" y="73"/>
                    </a:lnTo>
                    <a:lnTo>
                      <a:pt x="435" y="47"/>
                    </a:lnTo>
                    <a:lnTo>
                      <a:pt x="414" y="35"/>
                    </a:lnTo>
                    <a:lnTo>
                      <a:pt x="277" y="35"/>
                    </a:lnTo>
                    <a:lnTo>
                      <a:pt x="276" y="55"/>
                    </a:lnTo>
                    <a:lnTo>
                      <a:pt x="194" y="55"/>
                    </a:lnTo>
                    <a:lnTo>
                      <a:pt x="162" y="64"/>
                    </a:lnTo>
                    <a:lnTo>
                      <a:pt x="138" y="84"/>
                    </a:lnTo>
                    <a:lnTo>
                      <a:pt x="119" y="109"/>
                    </a:lnTo>
                    <a:lnTo>
                      <a:pt x="84" y="85"/>
                    </a:lnTo>
                    <a:lnTo>
                      <a:pt x="84" y="101"/>
                    </a:lnTo>
                    <a:lnTo>
                      <a:pt x="68" y="77"/>
                    </a:lnTo>
                    <a:lnTo>
                      <a:pt x="48" y="59"/>
                    </a:lnTo>
                    <a:lnTo>
                      <a:pt x="0" y="45"/>
                    </a:lnTo>
                    <a:lnTo>
                      <a:pt x="220" y="45"/>
                    </a:lnTo>
                    <a:lnTo>
                      <a:pt x="305" y="20"/>
                    </a:lnTo>
                    <a:lnTo>
                      <a:pt x="305" y="0"/>
                    </a:lnTo>
                    <a:lnTo>
                      <a:pt x="496" y="0"/>
                    </a:lnTo>
                    <a:lnTo>
                      <a:pt x="522" y="38"/>
                    </a:lnTo>
                    <a:lnTo>
                      <a:pt x="565" y="38"/>
                    </a:lnTo>
                    <a:lnTo>
                      <a:pt x="582" y="33"/>
                    </a:lnTo>
                    <a:lnTo>
                      <a:pt x="589" y="28"/>
                    </a:lnTo>
                    <a:lnTo>
                      <a:pt x="594" y="22"/>
                    </a:lnTo>
                    <a:lnTo>
                      <a:pt x="594" y="19"/>
                    </a:lnTo>
                    <a:lnTo>
                      <a:pt x="604" y="19"/>
                    </a:lnTo>
                    <a:lnTo>
                      <a:pt x="615"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74" name="Freeform 1004">
                <a:extLst>
                  <a:ext uri="{FF2B5EF4-FFF2-40B4-BE49-F238E27FC236}">
                    <a16:creationId xmlns:a16="http://schemas.microsoft.com/office/drawing/2014/main" id="{1256471F-1A18-0479-68F5-A6264F07BDAF}"/>
                  </a:ext>
                </a:extLst>
              </p:cNvPr>
              <p:cNvSpPr>
                <a:spLocks/>
              </p:cNvSpPr>
              <p:nvPr/>
            </p:nvSpPr>
            <p:spPr bwMode="auto">
              <a:xfrm>
                <a:off x="217" y="1282"/>
                <a:ext cx="14" cy="24"/>
              </a:xfrm>
              <a:custGeom>
                <a:avLst/>
                <a:gdLst>
                  <a:gd name="T0" fmla="*/ 65 w 155"/>
                  <a:gd name="T1" fmla="*/ 1 h 258"/>
                  <a:gd name="T2" fmla="*/ 91 w 155"/>
                  <a:gd name="T3" fmla="*/ 31 h 258"/>
                  <a:gd name="T4" fmla="*/ 119 w 155"/>
                  <a:gd name="T5" fmla="*/ 81 h 258"/>
                  <a:gd name="T6" fmla="*/ 128 w 155"/>
                  <a:gd name="T7" fmla="*/ 46 h 258"/>
                  <a:gd name="T8" fmla="*/ 114 w 155"/>
                  <a:gd name="T9" fmla="*/ 0 h 258"/>
                  <a:gd name="T10" fmla="*/ 149 w 155"/>
                  <a:gd name="T11" fmla="*/ 21 h 258"/>
                  <a:gd name="T12" fmla="*/ 130 w 155"/>
                  <a:gd name="T13" fmla="*/ 56 h 258"/>
                  <a:gd name="T14" fmla="*/ 121 w 155"/>
                  <a:gd name="T15" fmla="*/ 107 h 258"/>
                  <a:gd name="T16" fmla="*/ 121 w 155"/>
                  <a:gd name="T17" fmla="*/ 142 h 258"/>
                  <a:gd name="T18" fmla="*/ 130 w 155"/>
                  <a:gd name="T19" fmla="*/ 191 h 258"/>
                  <a:gd name="T20" fmla="*/ 143 w 155"/>
                  <a:gd name="T21" fmla="*/ 218 h 258"/>
                  <a:gd name="T22" fmla="*/ 150 w 155"/>
                  <a:gd name="T23" fmla="*/ 231 h 258"/>
                  <a:gd name="T24" fmla="*/ 155 w 155"/>
                  <a:gd name="T25" fmla="*/ 240 h 258"/>
                  <a:gd name="T26" fmla="*/ 150 w 155"/>
                  <a:gd name="T27" fmla="*/ 251 h 258"/>
                  <a:gd name="T28" fmla="*/ 0 w 155"/>
                  <a:gd name="T29" fmla="*/ 258 h 258"/>
                  <a:gd name="T30" fmla="*/ 33 w 155"/>
                  <a:gd name="T31" fmla="*/ 249 h 258"/>
                  <a:gd name="T32" fmla="*/ 55 w 155"/>
                  <a:gd name="T33" fmla="*/ 227 h 258"/>
                  <a:gd name="T34" fmla="*/ 72 w 155"/>
                  <a:gd name="T35" fmla="*/ 204 h 258"/>
                  <a:gd name="T36" fmla="*/ 86 w 155"/>
                  <a:gd name="T37" fmla="*/ 170 h 258"/>
                  <a:gd name="T38" fmla="*/ 93 w 155"/>
                  <a:gd name="T39" fmla="*/ 136 h 258"/>
                  <a:gd name="T40" fmla="*/ 93 w 155"/>
                  <a:gd name="T41" fmla="*/ 96 h 258"/>
                  <a:gd name="T42" fmla="*/ 91 w 155"/>
                  <a:gd name="T43" fmla="*/ 68 h 258"/>
                  <a:gd name="T44" fmla="*/ 82 w 155"/>
                  <a:gd name="T45" fmla="*/ 39 h 258"/>
                  <a:gd name="T46" fmla="*/ 79 w 155"/>
                  <a:gd name="T47" fmla="*/ 26 h 258"/>
                  <a:gd name="T48" fmla="*/ 65 w 155"/>
                  <a:gd name="T49" fmla="*/ 1 h 258"/>
                  <a:gd name="T50" fmla="*/ 65 w 155"/>
                  <a:gd name="T51" fmla="*/ 1 h 25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5"/>
                  <a:gd name="T79" fmla="*/ 0 h 258"/>
                  <a:gd name="T80" fmla="*/ 155 w 155"/>
                  <a:gd name="T81" fmla="*/ 258 h 25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5" h="258">
                    <a:moveTo>
                      <a:pt x="65" y="1"/>
                    </a:moveTo>
                    <a:lnTo>
                      <a:pt x="91" y="31"/>
                    </a:lnTo>
                    <a:lnTo>
                      <a:pt x="119" y="81"/>
                    </a:lnTo>
                    <a:lnTo>
                      <a:pt x="128" y="46"/>
                    </a:lnTo>
                    <a:lnTo>
                      <a:pt x="114" y="0"/>
                    </a:lnTo>
                    <a:lnTo>
                      <a:pt x="149" y="21"/>
                    </a:lnTo>
                    <a:lnTo>
                      <a:pt x="130" y="56"/>
                    </a:lnTo>
                    <a:lnTo>
                      <a:pt x="121" y="107"/>
                    </a:lnTo>
                    <a:lnTo>
                      <a:pt x="121" y="142"/>
                    </a:lnTo>
                    <a:lnTo>
                      <a:pt x="130" y="191"/>
                    </a:lnTo>
                    <a:lnTo>
                      <a:pt x="143" y="218"/>
                    </a:lnTo>
                    <a:lnTo>
                      <a:pt x="150" y="231"/>
                    </a:lnTo>
                    <a:lnTo>
                      <a:pt x="155" y="240"/>
                    </a:lnTo>
                    <a:lnTo>
                      <a:pt x="150" y="251"/>
                    </a:lnTo>
                    <a:lnTo>
                      <a:pt x="0" y="258"/>
                    </a:lnTo>
                    <a:lnTo>
                      <a:pt x="33" y="249"/>
                    </a:lnTo>
                    <a:lnTo>
                      <a:pt x="55" y="227"/>
                    </a:lnTo>
                    <a:lnTo>
                      <a:pt x="72" y="204"/>
                    </a:lnTo>
                    <a:lnTo>
                      <a:pt x="86" y="170"/>
                    </a:lnTo>
                    <a:lnTo>
                      <a:pt x="93" y="136"/>
                    </a:lnTo>
                    <a:lnTo>
                      <a:pt x="93" y="96"/>
                    </a:lnTo>
                    <a:lnTo>
                      <a:pt x="91" y="68"/>
                    </a:lnTo>
                    <a:lnTo>
                      <a:pt x="82" y="39"/>
                    </a:lnTo>
                    <a:lnTo>
                      <a:pt x="79" y="26"/>
                    </a:lnTo>
                    <a:lnTo>
                      <a:pt x="6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75" name="Freeform 1005">
                <a:extLst>
                  <a:ext uri="{FF2B5EF4-FFF2-40B4-BE49-F238E27FC236}">
                    <a16:creationId xmlns:a16="http://schemas.microsoft.com/office/drawing/2014/main" id="{661B59CF-E6CE-1CF5-038C-C79DFFF82782}"/>
                  </a:ext>
                </a:extLst>
              </p:cNvPr>
              <p:cNvSpPr>
                <a:spLocks/>
              </p:cNvSpPr>
              <p:nvPr/>
            </p:nvSpPr>
            <p:spPr bwMode="auto">
              <a:xfrm>
                <a:off x="209" y="1279"/>
                <a:ext cx="12" cy="25"/>
              </a:xfrm>
              <a:custGeom>
                <a:avLst/>
                <a:gdLst>
                  <a:gd name="T0" fmla="*/ 131 w 139"/>
                  <a:gd name="T1" fmla="*/ 12 h 280"/>
                  <a:gd name="T2" fmla="*/ 114 w 139"/>
                  <a:gd name="T3" fmla="*/ 1 h 280"/>
                  <a:gd name="T4" fmla="*/ 94 w 139"/>
                  <a:gd name="T5" fmla="*/ 0 h 280"/>
                  <a:gd name="T6" fmla="*/ 71 w 139"/>
                  <a:gd name="T7" fmla="*/ 6 h 280"/>
                  <a:gd name="T8" fmla="*/ 48 w 139"/>
                  <a:gd name="T9" fmla="*/ 19 h 280"/>
                  <a:gd name="T10" fmla="*/ 27 w 139"/>
                  <a:gd name="T11" fmla="*/ 46 h 280"/>
                  <a:gd name="T12" fmla="*/ 15 w 139"/>
                  <a:gd name="T13" fmla="*/ 74 h 280"/>
                  <a:gd name="T14" fmla="*/ 3 w 139"/>
                  <a:gd name="T15" fmla="*/ 105 h 280"/>
                  <a:gd name="T16" fmla="*/ 0 w 139"/>
                  <a:gd name="T17" fmla="*/ 139 h 280"/>
                  <a:gd name="T18" fmla="*/ 0 w 139"/>
                  <a:gd name="T19" fmla="*/ 171 h 280"/>
                  <a:gd name="T20" fmla="*/ 8 w 139"/>
                  <a:gd name="T21" fmla="*/ 212 h 280"/>
                  <a:gd name="T22" fmla="*/ 19 w 139"/>
                  <a:gd name="T23" fmla="*/ 241 h 280"/>
                  <a:gd name="T24" fmla="*/ 36 w 139"/>
                  <a:gd name="T25" fmla="*/ 266 h 280"/>
                  <a:gd name="T26" fmla="*/ 54 w 139"/>
                  <a:gd name="T27" fmla="*/ 280 h 280"/>
                  <a:gd name="T28" fmla="*/ 36 w 139"/>
                  <a:gd name="T29" fmla="*/ 262 h 280"/>
                  <a:gd name="T30" fmla="*/ 19 w 139"/>
                  <a:gd name="T31" fmla="*/ 235 h 280"/>
                  <a:gd name="T32" fmla="*/ 8 w 139"/>
                  <a:gd name="T33" fmla="*/ 193 h 280"/>
                  <a:gd name="T34" fmla="*/ 3 w 139"/>
                  <a:gd name="T35" fmla="*/ 158 h 280"/>
                  <a:gd name="T36" fmla="*/ 6 w 139"/>
                  <a:gd name="T37" fmla="*/ 120 h 280"/>
                  <a:gd name="T38" fmla="*/ 16 w 139"/>
                  <a:gd name="T39" fmla="*/ 76 h 280"/>
                  <a:gd name="T40" fmla="*/ 30 w 139"/>
                  <a:gd name="T41" fmla="*/ 46 h 280"/>
                  <a:gd name="T42" fmla="*/ 54 w 139"/>
                  <a:gd name="T43" fmla="*/ 20 h 280"/>
                  <a:gd name="T44" fmla="*/ 83 w 139"/>
                  <a:gd name="T45" fmla="*/ 6 h 280"/>
                  <a:gd name="T46" fmla="*/ 111 w 139"/>
                  <a:gd name="T47" fmla="*/ 6 h 280"/>
                  <a:gd name="T48" fmla="*/ 139 w 139"/>
                  <a:gd name="T49" fmla="*/ 17 h 280"/>
                  <a:gd name="T50" fmla="*/ 131 w 139"/>
                  <a:gd name="T51" fmla="*/ 12 h 280"/>
                  <a:gd name="T52" fmla="*/ 131 w 139"/>
                  <a:gd name="T53" fmla="*/ 12 h 2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9"/>
                  <a:gd name="T82" fmla="*/ 0 h 280"/>
                  <a:gd name="T83" fmla="*/ 139 w 139"/>
                  <a:gd name="T84" fmla="*/ 280 h 2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9" h="280">
                    <a:moveTo>
                      <a:pt x="131" y="12"/>
                    </a:moveTo>
                    <a:lnTo>
                      <a:pt x="114" y="1"/>
                    </a:lnTo>
                    <a:lnTo>
                      <a:pt x="94" y="0"/>
                    </a:lnTo>
                    <a:lnTo>
                      <a:pt x="71" y="6"/>
                    </a:lnTo>
                    <a:lnTo>
                      <a:pt x="48" y="19"/>
                    </a:lnTo>
                    <a:lnTo>
                      <a:pt x="27" y="46"/>
                    </a:lnTo>
                    <a:lnTo>
                      <a:pt x="15" y="74"/>
                    </a:lnTo>
                    <a:lnTo>
                      <a:pt x="3" y="105"/>
                    </a:lnTo>
                    <a:lnTo>
                      <a:pt x="0" y="139"/>
                    </a:lnTo>
                    <a:lnTo>
                      <a:pt x="0" y="171"/>
                    </a:lnTo>
                    <a:lnTo>
                      <a:pt x="8" y="212"/>
                    </a:lnTo>
                    <a:lnTo>
                      <a:pt x="19" y="241"/>
                    </a:lnTo>
                    <a:lnTo>
                      <a:pt x="36" y="266"/>
                    </a:lnTo>
                    <a:lnTo>
                      <a:pt x="54" y="280"/>
                    </a:lnTo>
                    <a:lnTo>
                      <a:pt x="36" y="262"/>
                    </a:lnTo>
                    <a:lnTo>
                      <a:pt x="19" y="235"/>
                    </a:lnTo>
                    <a:lnTo>
                      <a:pt x="8" y="193"/>
                    </a:lnTo>
                    <a:lnTo>
                      <a:pt x="3" y="158"/>
                    </a:lnTo>
                    <a:lnTo>
                      <a:pt x="6" y="120"/>
                    </a:lnTo>
                    <a:lnTo>
                      <a:pt x="16" y="76"/>
                    </a:lnTo>
                    <a:lnTo>
                      <a:pt x="30" y="46"/>
                    </a:lnTo>
                    <a:lnTo>
                      <a:pt x="54" y="20"/>
                    </a:lnTo>
                    <a:lnTo>
                      <a:pt x="83" y="6"/>
                    </a:lnTo>
                    <a:lnTo>
                      <a:pt x="111" y="6"/>
                    </a:lnTo>
                    <a:lnTo>
                      <a:pt x="139" y="17"/>
                    </a:lnTo>
                    <a:lnTo>
                      <a:pt x="131"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76" name="Freeform 1006">
                <a:extLst>
                  <a:ext uri="{FF2B5EF4-FFF2-40B4-BE49-F238E27FC236}">
                    <a16:creationId xmlns:a16="http://schemas.microsoft.com/office/drawing/2014/main" id="{3514FF4D-C280-9323-8B48-B45F55C77D90}"/>
                  </a:ext>
                </a:extLst>
              </p:cNvPr>
              <p:cNvSpPr>
                <a:spLocks/>
              </p:cNvSpPr>
              <p:nvPr/>
            </p:nvSpPr>
            <p:spPr bwMode="auto">
              <a:xfrm>
                <a:off x="213" y="1284"/>
                <a:ext cx="8" cy="16"/>
              </a:xfrm>
              <a:custGeom>
                <a:avLst/>
                <a:gdLst>
                  <a:gd name="T0" fmla="*/ 5 w 93"/>
                  <a:gd name="T1" fmla="*/ 121 h 169"/>
                  <a:gd name="T2" fmla="*/ 0 w 93"/>
                  <a:gd name="T3" fmla="*/ 101 h 169"/>
                  <a:gd name="T4" fmla="*/ 0 w 93"/>
                  <a:gd name="T5" fmla="*/ 67 h 169"/>
                  <a:gd name="T6" fmla="*/ 5 w 93"/>
                  <a:gd name="T7" fmla="*/ 38 h 169"/>
                  <a:gd name="T8" fmla="*/ 16 w 93"/>
                  <a:gd name="T9" fmla="*/ 14 h 169"/>
                  <a:gd name="T10" fmla="*/ 27 w 93"/>
                  <a:gd name="T11" fmla="*/ 3 h 169"/>
                  <a:gd name="T12" fmla="*/ 38 w 93"/>
                  <a:gd name="T13" fmla="*/ 0 h 169"/>
                  <a:gd name="T14" fmla="*/ 52 w 93"/>
                  <a:gd name="T15" fmla="*/ 0 h 169"/>
                  <a:gd name="T16" fmla="*/ 66 w 93"/>
                  <a:gd name="T17" fmla="*/ 8 h 169"/>
                  <a:gd name="T18" fmla="*/ 80 w 93"/>
                  <a:gd name="T19" fmla="*/ 25 h 169"/>
                  <a:gd name="T20" fmla="*/ 89 w 93"/>
                  <a:gd name="T21" fmla="*/ 54 h 169"/>
                  <a:gd name="T22" fmla="*/ 93 w 93"/>
                  <a:gd name="T23" fmla="*/ 79 h 169"/>
                  <a:gd name="T24" fmla="*/ 93 w 93"/>
                  <a:gd name="T25" fmla="*/ 108 h 169"/>
                  <a:gd name="T26" fmla="*/ 86 w 93"/>
                  <a:gd name="T27" fmla="*/ 139 h 169"/>
                  <a:gd name="T28" fmla="*/ 77 w 93"/>
                  <a:gd name="T29" fmla="*/ 153 h 169"/>
                  <a:gd name="T30" fmla="*/ 82 w 93"/>
                  <a:gd name="T31" fmla="*/ 139 h 169"/>
                  <a:gd name="T32" fmla="*/ 66 w 93"/>
                  <a:gd name="T33" fmla="*/ 126 h 169"/>
                  <a:gd name="T34" fmla="*/ 54 w 93"/>
                  <a:gd name="T35" fmla="*/ 110 h 169"/>
                  <a:gd name="T36" fmla="*/ 49 w 93"/>
                  <a:gd name="T37" fmla="*/ 89 h 169"/>
                  <a:gd name="T38" fmla="*/ 47 w 93"/>
                  <a:gd name="T39" fmla="*/ 66 h 169"/>
                  <a:gd name="T40" fmla="*/ 39 w 93"/>
                  <a:gd name="T41" fmla="*/ 89 h 169"/>
                  <a:gd name="T42" fmla="*/ 39 w 93"/>
                  <a:gd name="T43" fmla="*/ 113 h 169"/>
                  <a:gd name="T44" fmla="*/ 46 w 93"/>
                  <a:gd name="T45" fmla="*/ 136 h 169"/>
                  <a:gd name="T46" fmla="*/ 58 w 93"/>
                  <a:gd name="T47" fmla="*/ 159 h 169"/>
                  <a:gd name="T48" fmla="*/ 70 w 93"/>
                  <a:gd name="T49" fmla="*/ 159 h 169"/>
                  <a:gd name="T50" fmla="*/ 58 w 93"/>
                  <a:gd name="T51" fmla="*/ 169 h 169"/>
                  <a:gd name="T52" fmla="*/ 39 w 93"/>
                  <a:gd name="T53" fmla="*/ 169 h 169"/>
                  <a:gd name="T54" fmla="*/ 52 w 93"/>
                  <a:gd name="T55" fmla="*/ 164 h 169"/>
                  <a:gd name="T56" fmla="*/ 37 w 93"/>
                  <a:gd name="T57" fmla="*/ 142 h 169"/>
                  <a:gd name="T58" fmla="*/ 26 w 93"/>
                  <a:gd name="T59" fmla="*/ 116 h 169"/>
                  <a:gd name="T60" fmla="*/ 21 w 93"/>
                  <a:gd name="T61" fmla="*/ 95 h 169"/>
                  <a:gd name="T62" fmla="*/ 21 w 93"/>
                  <a:gd name="T63" fmla="*/ 67 h 169"/>
                  <a:gd name="T64" fmla="*/ 26 w 93"/>
                  <a:gd name="T65" fmla="*/ 43 h 169"/>
                  <a:gd name="T66" fmla="*/ 13 w 93"/>
                  <a:gd name="T67" fmla="*/ 64 h 169"/>
                  <a:gd name="T68" fmla="*/ 5 w 93"/>
                  <a:gd name="T69" fmla="*/ 89 h 169"/>
                  <a:gd name="T70" fmla="*/ 5 w 93"/>
                  <a:gd name="T71" fmla="*/ 108 h 169"/>
                  <a:gd name="T72" fmla="*/ 5 w 93"/>
                  <a:gd name="T73" fmla="*/ 121 h 169"/>
                  <a:gd name="T74" fmla="*/ 5 w 93"/>
                  <a:gd name="T75" fmla="*/ 121 h 16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3"/>
                  <a:gd name="T115" fmla="*/ 0 h 169"/>
                  <a:gd name="T116" fmla="*/ 93 w 93"/>
                  <a:gd name="T117" fmla="*/ 169 h 16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3" h="169">
                    <a:moveTo>
                      <a:pt x="5" y="121"/>
                    </a:moveTo>
                    <a:lnTo>
                      <a:pt x="0" y="101"/>
                    </a:lnTo>
                    <a:lnTo>
                      <a:pt x="0" y="67"/>
                    </a:lnTo>
                    <a:lnTo>
                      <a:pt x="5" y="38"/>
                    </a:lnTo>
                    <a:lnTo>
                      <a:pt x="16" y="14"/>
                    </a:lnTo>
                    <a:lnTo>
                      <a:pt x="27" y="3"/>
                    </a:lnTo>
                    <a:lnTo>
                      <a:pt x="38" y="0"/>
                    </a:lnTo>
                    <a:lnTo>
                      <a:pt x="52" y="0"/>
                    </a:lnTo>
                    <a:lnTo>
                      <a:pt x="66" y="8"/>
                    </a:lnTo>
                    <a:lnTo>
                      <a:pt x="80" y="25"/>
                    </a:lnTo>
                    <a:lnTo>
                      <a:pt x="89" y="54"/>
                    </a:lnTo>
                    <a:lnTo>
                      <a:pt x="93" y="79"/>
                    </a:lnTo>
                    <a:lnTo>
                      <a:pt x="93" y="108"/>
                    </a:lnTo>
                    <a:lnTo>
                      <a:pt x="86" y="139"/>
                    </a:lnTo>
                    <a:lnTo>
                      <a:pt x="77" y="153"/>
                    </a:lnTo>
                    <a:lnTo>
                      <a:pt x="82" y="139"/>
                    </a:lnTo>
                    <a:lnTo>
                      <a:pt x="66" y="126"/>
                    </a:lnTo>
                    <a:lnTo>
                      <a:pt x="54" y="110"/>
                    </a:lnTo>
                    <a:lnTo>
                      <a:pt x="49" y="89"/>
                    </a:lnTo>
                    <a:lnTo>
                      <a:pt x="47" y="66"/>
                    </a:lnTo>
                    <a:lnTo>
                      <a:pt x="39" y="89"/>
                    </a:lnTo>
                    <a:lnTo>
                      <a:pt x="39" y="113"/>
                    </a:lnTo>
                    <a:lnTo>
                      <a:pt x="46" y="136"/>
                    </a:lnTo>
                    <a:lnTo>
                      <a:pt x="58" y="159"/>
                    </a:lnTo>
                    <a:lnTo>
                      <a:pt x="70" y="159"/>
                    </a:lnTo>
                    <a:lnTo>
                      <a:pt x="58" y="169"/>
                    </a:lnTo>
                    <a:lnTo>
                      <a:pt x="39" y="169"/>
                    </a:lnTo>
                    <a:lnTo>
                      <a:pt x="52" y="164"/>
                    </a:lnTo>
                    <a:lnTo>
                      <a:pt x="37" y="142"/>
                    </a:lnTo>
                    <a:lnTo>
                      <a:pt x="26" y="116"/>
                    </a:lnTo>
                    <a:lnTo>
                      <a:pt x="21" y="95"/>
                    </a:lnTo>
                    <a:lnTo>
                      <a:pt x="21" y="67"/>
                    </a:lnTo>
                    <a:lnTo>
                      <a:pt x="26" y="43"/>
                    </a:lnTo>
                    <a:lnTo>
                      <a:pt x="13" y="64"/>
                    </a:lnTo>
                    <a:lnTo>
                      <a:pt x="5" y="89"/>
                    </a:lnTo>
                    <a:lnTo>
                      <a:pt x="5" y="108"/>
                    </a:lnTo>
                    <a:lnTo>
                      <a:pt x="5"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77" name="Freeform 1007">
                <a:extLst>
                  <a:ext uri="{FF2B5EF4-FFF2-40B4-BE49-F238E27FC236}">
                    <a16:creationId xmlns:a16="http://schemas.microsoft.com/office/drawing/2014/main" id="{6FCCC919-1720-C19B-99BF-CAA20FC3DCA4}"/>
                  </a:ext>
                </a:extLst>
              </p:cNvPr>
              <p:cNvSpPr>
                <a:spLocks/>
              </p:cNvSpPr>
              <p:nvPr/>
            </p:nvSpPr>
            <p:spPr bwMode="auto">
              <a:xfrm>
                <a:off x="232" y="1285"/>
                <a:ext cx="10" cy="15"/>
              </a:xfrm>
              <a:custGeom>
                <a:avLst/>
                <a:gdLst>
                  <a:gd name="T0" fmla="*/ 3 w 106"/>
                  <a:gd name="T1" fmla="*/ 121 h 162"/>
                  <a:gd name="T2" fmla="*/ 0 w 106"/>
                  <a:gd name="T3" fmla="*/ 102 h 162"/>
                  <a:gd name="T4" fmla="*/ 0 w 106"/>
                  <a:gd name="T5" fmla="*/ 76 h 162"/>
                  <a:gd name="T6" fmla="*/ 3 w 106"/>
                  <a:gd name="T7" fmla="*/ 50 h 162"/>
                  <a:gd name="T8" fmla="*/ 13 w 106"/>
                  <a:gd name="T9" fmla="*/ 28 h 162"/>
                  <a:gd name="T10" fmla="*/ 24 w 106"/>
                  <a:gd name="T11" fmla="*/ 12 h 162"/>
                  <a:gd name="T12" fmla="*/ 41 w 106"/>
                  <a:gd name="T13" fmla="*/ 0 h 162"/>
                  <a:gd name="T14" fmla="*/ 56 w 106"/>
                  <a:gd name="T15" fmla="*/ 0 h 162"/>
                  <a:gd name="T16" fmla="*/ 72 w 106"/>
                  <a:gd name="T17" fmla="*/ 8 h 162"/>
                  <a:gd name="T18" fmla="*/ 88 w 106"/>
                  <a:gd name="T19" fmla="*/ 21 h 162"/>
                  <a:gd name="T20" fmla="*/ 104 w 106"/>
                  <a:gd name="T21" fmla="*/ 56 h 162"/>
                  <a:gd name="T22" fmla="*/ 106 w 106"/>
                  <a:gd name="T23" fmla="*/ 90 h 162"/>
                  <a:gd name="T24" fmla="*/ 105 w 106"/>
                  <a:gd name="T25" fmla="*/ 117 h 162"/>
                  <a:gd name="T26" fmla="*/ 95 w 106"/>
                  <a:gd name="T27" fmla="*/ 146 h 162"/>
                  <a:gd name="T28" fmla="*/ 86 w 106"/>
                  <a:gd name="T29" fmla="*/ 162 h 162"/>
                  <a:gd name="T30" fmla="*/ 95 w 106"/>
                  <a:gd name="T31" fmla="*/ 134 h 162"/>
                  <a:gd name="T32" fmla="*/ 72 w 106"/>
                  <a:gd name="T33" fmla="*/ 117 h 162"/>
                  <a:gd name="T34" fmla="*/ 62 w 106"/>
                  <a:gd name="T35" fmla="*/ 104 h 162"/>
                  <a:gd name="T36" fmla="*/ 56 w 106"/>
                  <a:gd name="T37" fmla="*/ 84 h 162"/>
                  <a:gd name="T38" fmla="*/ 54 w 106"/>
                  <a:gd name="T39" fmla="*/ 66 h 162"/>
                  <a:gd name="T40" fmla="*/ 44 w 106"/>
                  <a:gd name="T41" fmla="*/ 84 h 162"/>
                  <a:gd name="T42" fmla="*/ 42 w 106"/>
                  <a:gd name="T43" fmla="*/ 104 h 162"/>
                  <a:gd name="T44" fmla="*/ 47 w 106"/>
                  <a:gd name="T45" fmla="*/ 128 h 162"/>
                  <a:gd name="T46" fmla="*/ 58 w 106"/>
                  <a:gd name="T47" fmla="*/ 158 h 162"/>
                  <a:gd name="T48" fmla="*/ 39 w 106"/>
                  <a:gd name="T49" fmla="*/ 142 h 162"/>
                  <a:gd name="T50" fmla="*/ 28 w 106"/>
                  <a:gd name="T51" fmla="*/ 119 h 162"/>
                  <a:gd name="T52" fmla="*/ 24 w 106"/>
                  <a:gd name="T53" fmla="*/ 97 h 162"/>
                  <a:gd name="T54" fmla="*/ 26 w 106"/>
                  <a:gd name="T55" fmla="*/ 71 h 162"/>
                  <a:gd name="T56" fmla="*/ 32 w 106"/>
                  <a:gd name="T57" fmla="*/ 42 h 162"/>
                  <a:gd name="T58" fmla="*/ 17 w 106"/>
                  <a:gd name="T59" fmla="*/ 62 h 162"/>
                  <a:gd name="T60" fmla="*/ 9 w 106"/>
                  <a:gd name="T61" fmla="*/ 89 h 162"/>
                  <a:gd name="T62" fmla="*/ 3 w 106"/>
                  <a:gd name="T63" fmla="*/ 121 h 162"/>
                  <a:gd name="T64" fmla="*/ 3 w 106"/>
                  <a:gd name="T65" fmla="*/ 121 h 16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162"/>
                  <a:gd name="T101" fmla="*/ 106 w 106"/>
                  <a:gd name="T102" fmla="*/ 162 h 16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162">
                    <a:moveTo>
                      <a:pt x="3" y="121"/>
                    </a:moveTo>
                    <a:lnTo>
                      <a:pt x="0" y="102"/>
                    </a:lnTo>
                    <a:lnTo>
                      <a:pt x="0" y="76"/>
                    </a:lnTo>
                    <a:lnTo>
                      <a:pt x="3" y="50"/>
                    </a:lnTo>
                    <a:lnTo>
                      <a:pt x="13" y="28"/>
                    </a:lnTo>
                    <a:lnTo>
                      <a:pt x="24" y="12"/>
                    </a:lnTo>
                    <a:lnTo>
                      <a:pt x="41" y="0"/>
                    </a:lnTo>
                    <a:lnTo>
                      <a:pt x="56" y="0"/>
                    </a:lnTo>
                    <a:lnTo>
                      <a:pt x="72" y="8"/>
                    </a:lnTo>
                    <a:lnTo>
                      <a:pt x="88" y="21"/>
                    </a:lnTo>
                    <a:lnTo>
                      <a:pt x="104" y="56"/>
                    </a:lnTo>
                    <a:lnTo>
                      <a:pt x="106" y="90"/>
                    </a:lnTo>
                    <a:lnTo>
                      <a:pt x="105" y="117"/>
                    </a:lnTo>
                    <a:lnTo>
                      <a:pt x="95" y="146"/>
                    </a:lnTo>
                    <a:lnTo>
                      <a:pt x="86" y="162"/>
                    </a:lnTo>
                    <a:lnTo>
                      <a:pt x="95" y="134"/>
                    </a:lnTo>
                    <a:lnTo>
                      <a:pt x="72" y="117"/>
                    </a:lnTo>
                    <a:lnTo>
                      <a:pt x="62" y="104"/>
                    </a:lnTo>
                    <a:lnTo>
                      <a:pt x="56" y="84"/>
                    </a:lnTo>
                    <a:lnTo>
                      <a:pt x="54" y="66"/>
                    </a:lnTo>
                    <a:lnTo>
                      <a:pt x="44" y="84"/>
                    </a:lnTo>
                    <a:lnTo>
                      <a:pt x="42" y="104"/>
                    </a:lnTo>
                    <a:lnTo>
                      <a:pt x="47" y="128"/>
                    </a:lnTo>
                    <a:lnTo>
                      <a:pt x="58" y="158"/>
                    </a:lnTo>
                    <a:lnTo>
                      <a:pt x="39" y="142"/>
                    </a:lnTo>
                    <a:lnTo>
                      <a:pt x="28" y="119"/>
                    </a:lnTo>
                    <a:lnTo>
                      <a:pt x="24" y="97"/>
                    </a:lnTo>
                    <a:lnTo>
                      <a:pt x="26" y="71"/>
                    </a:lnTo>
                    <a:lnTo>
                      <a:pt x="32" y="42"/>
                    </a:lnTo>
                    <a:lnTo>
                      <a:pt x="17" y="62"/>
                    </a:lnTo>
                    <a:lnTo>
                      <a:pt x="9" y="89"/>
                    </a:lnTo>
                    <a:lnTo>
                      <a:pt x="3"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78" name="Freeform 1008">
                <a:extLst>
                  <a:ext uri="{FF2B5EF4-FFF2-40B4-BE49-F238E27FC236}">
                    <a16:creationId xmlns:a16="http://schemas.microsoft.com/office/drawing/2014/main" id="{795FCC15-D11D-6216-84A0-ADDFED034F4F}"/>
                  </a:ext>
                </a:extLst>
              </p:cNvPr>
              <p:cNvSpPr>
                <a:spLocks/>
              </p:cNvSpPr>
              <p:nvPr/>
            </p:nvSpPr>
            <p:spPr bwMode="auto">
              <a:xfrm>
                <a:off x="235" y="1301"/>
                <a:ext cx="4" cy="1"/>
              </a:xfrm>
              <a:custGeom>
                <a:avLst/>
                <a:gdLst>
                  <a:gd name="T0" fmla="*/ 52 w 52"/>
                  <a:gd name="T1" fmla="*/ 0 h 14"/>
                  <a:gd name="T2" fmla="*/ 41 w 52"/>
                  <a:gd name="T3" fmla="*/ 10 h 14"/>
                  <a:gd name="T4" fmla="*/ 27 w 52"/>
                  <a:gd name="T5" fmla="*/ 14 h 14"/>
                  <a:gd name="T6" fmla="*/ 14 w 52"/>
                  <a:gd name="T7" fmla="*/ 10 h 14"/>
                  <a:gd name="T8" fmla="*/ 0 w 52"/>
                  <a:gd name="T9" fmla="*/ 0 h 14"/>
                  <a:gd name="T10" fmla="*/ 15 w 52"/>
                  <a:gd name="T11" fmla="*/ 4 h 14"/>
                  <a:gd name="T12" fmla="*/ 37 w 52"/>
                  <a:gd name="T13" fmla="*/ 4 h 14"/>
                  <a:gd name="T14" fmla="*/ 52 w 52"/>
                  <a:gd name="T15" fmla="*/ 0 h 14"/>
                  <a:gd name="T16" fmla="*/ 52 w 52"/>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14"/>
                  <a:gd name="T29" fmla="*/ 52 w 52"/>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14">
                    <a:moveTo>
                      <a:pt x="52" y="0"/>
                    </a:moveTo>
                    <a:lnTo>
                      <a:pt x="41" y="10"/>
                    </a:lnTo>
                    <a:lnTo>
                      <a:pt x="27" y="14"/>
                    </a:lnTo>
                    <a:lnTo>
                      <a:pt x="14" y="10"/>
                    </a:lnTo>
                    <a:lnTo>
                      <a:pt x="0" y="0"/>
                    </a:lnTo>
                    <a:lnTo>
                      <a:pt x="15" y="4"/>
                    </a:lnTo>
                    <a:lnTo>
                      <a:pt x="37" y="4"/>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79" name="Freeform 1009">
                <a:extLst>
                  <a:ext uri="{FF2B5EF4-FFF2-40B4-BE49-F238E27FC236}">
                    <a16:creationId xmlns:a16="http://schemas.microsoft.com/office/drawing/2014/main" id="{C6B9382D-FF81-C63E-B346-B44B3BEC328A}"/>
                  </a:ext>
                </a:extLst>
              </p:cNvPr>
              <p:cNvSpPr>
                <a:spLocks/>
              </p:cNvSpPr>
              <p:nvPr/>
            </p:nvSpPr>
            <p:spPr bwMode="auto">
              <a:xfrm>
                <a:off x="349" y="1289"/>
                <a:ext cx="6" cy="3"/>
              </a:xfrm>
              <a:custGeom>
                <a:avLst/>
                <a:gdLst>
                  <a:gd name="T0" fmla="*/ 63 w 63"/>
                  <a:gd name="T1" fmla="*/ 3 h 31"/>
                  <a:gd name="T2" fmla="*/ 61 w 63"/>
                  <a:gd name="T3" fmla="*/ 28 h 31"/>
                  <a:gd name="T4" fmla="*/ 45 w 63"/>
                  <a:gd name="T5" fmla="*/ 28 h 31"/>
                  <a:gd name="T6" fmla="*/ 47 w 63"/>
                  <a:gd name="T7" fmla="*/ 24 h 31"/>
                  <a:gd name="T8" fmla="*/ 57 w 63"/>
                  <a:gd name="T9" fmla="*/ 24 h 31"/>
                  <a:gd name="T10" fmla="*/ 57 w 63"/>
                  <a:gd name="T11" fmla="*/ 2 h 31"/>
                  <a:gd name="T12" fmla="*/ 57 w 63"/>
                  <a:gd name="T13" fmla="*/ 0 h 31"/>
                  <a:gd name="T14" fmla="*/ 1 w 63"/>
                  <a:gd name="T15" fmla="*/ 1 h 31"/>
                  <a:gd name="T16" fmla="*/ 0 w 63"/>
                  <a:gd name="T17" fmla="*/ 2 h 31"/>
                  <a:gd name="T18" fmla="*/ 0 w 63"/>
                  <a:gd name="T19" fmla="*/ 28 h 31"/>
                  <a:gd name="T20" fmla="*/ 1 w 63"/>
                  <a:gd name="T21" fmla="*/ 31 h 31"/>
                  <a:gd name="T22" fmla="*/ 62 w 63"/>
                  <a:gd name="T23" fmla="*/ 30 h 31"/>
                  <a:gd name="T24" fmla="*/ 62 w 63"/>
                  <a:gd name="T25" fmla="*/ 28 h 31"/>
                  <a:gd name="T26" fmla="*/ 63 w 63"/>
                  <a:gd name="T27" fmla="*/ 3 h 31"/>
                  <a:gd name="T28" fmla="*/ 63 w 63"/>
                  <a:gd name="T29" fmla="*/ 3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3"/>
                  <a:gd name="T46" fmla="*/ 0 h 31"/>
                  <a:gd name="T47" fmla="*/ 63 w 63"/>
                  <a:gd name="T48" fmla="*/ 31 h 3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3" h="31">
                    <a:moveTo>
                      <a:pt x="63" y="3"/>
                    </a:moveTo>
                    <a:lnTo>
                      <a:pt x="61" y="28"/>
                    </a:lnTo>
                    <a:lnTo>
                      <a:pt x="45" y="28"/>
                    </a:lnTo>
                    <a:lnTo>
                      <a:pt x="47" y="24"/>
                    </a:lnTo>
                    <a:lnTo>
                      <a:pt x="57" y="24"/>
                    </a:lnTo>
                    <a:lnTo>
                      <a:pt x="57" y="2"/>
                    </a:lnTo>
                    <a:lnTo>
                      <a:pt x="57" y="0"/>
                    </a:lnTo>
                    <a:lnTo>
                      <a:pt x="1" y="1"/>
                    </a:lnTo>
                    <a:lnTo>
                      <a:pt x="0" y="2"/>
                    </a:lnTo>
                    <a:lnTo>
                      <a:pt x="0" y="28"/>
                    </a:lnTo>
                    <a:lnTo>
                      <a:pt x="1" y="31"/>
                    </a:lnTo>
                    <a:lnTo>
                      <a:pt x="62" y="30"/>
                    </a:lnTo>
                    <a:lnTo>
                      <a:pt x="62" y="28"/>
                    </a:lnTo>
                    <a:lnTo>
                      <a:pt x="6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80" name="Freeform 1010">
                <a:extLst>
                  <a:ext uri="{FF2B5EF4-FFF2-40B4-BE49-F238E27FC236}">
                    <a16:creationId xmlns:a16="http://schemas.microsoft.com/office/drawing/2014/main" id="{7D338BA7-B0EA-7309-FD31-596787AB8731}"/>
                  </a:ext>
                </a:extLst>
              </p:cNvPr>
              <p:cNvSpPr>
                <a:spLocks/>
              </p:cNvSpPr>
              <p:nvPr/>
            </p:nvSpPr>
            <p:spPr bwMode="auto">
              <a:xfrm>
                <a:off x="361" y="1289"/>
                <a:ext cx="5" cy="3"/>
              </a:xfrm>
              <a:custGeom>
                <a:avLst/>
                <a:gdLst>
                  <a:gd name="T0" fmla="*/ 63 w 63"/>
                  <a:gd name="T1" fmla="*/ 5 h 32"/>
                  <a:gd name="T2" fmla="*/ 59 w 63"/>
                  <a:gd name="T3" fmla="*/ 29 h 32"/>
                  <a:gd name="T4" fmla="*/ 44 w 63"/>
                  <a:gd name="T5" fmla="*/ 29 h 32"/>
                  <a:gd name="T6" fmla="*/ 46 w 63"/>
                  <a:gd name="T7" fmla="*/ 25 h 32"/>
                  <a:gd name="T8" fmla="*/ 56 w 63"/>
                  <a:gd name="T9" fmla="*/ 25 h 32"/>
                  <a:gd name="T10" fmla="*/ 57 w 63"/>
                  <a:gd name="T11" fmla="*/ 2 h 32"/>
                  <a:gd name="T12" fmla="*/ 55 w 63"/>
                  <a:gd name="T13" fmla="*/ 0 h 32"/>
                  <a:gd name="T14" fmla="*/ 0 w 63"/>
                  <a:gd name="T15" fmla="*/ 2 h 32"/>
                  <a:gd name="T16" fmla="*/ 0 w 63"/>
                  <a:gd name="T17" fmla="*/ 5 h 32"/>
                  <a:gd name="T18" fmla="*/ 0 w 63"/>
                  <a:gd name="T19" fmla="*/ 31 h 32"/>
                  <a:gd name="T20" fmla="*/ 1 w 63"/>
                  <a:gd name="T21" fmla="*/ 32 h 32"/>
                  <a:gd name="T22" fmla="*/ 59 w 63"/>
                  <a:gd name="T23" fmla="*/ 32 h 32"/>
                  <a:gd name="T24" fmla="*/ 63 w 63"/>
                  <a:gd name="T25" fmla="*/ 29 h 32"/>
                  <a:gd name="T26" fmla="*/ 63 w 63"/>
                  <a:gd name="T27" fmla="*/ 5 h 32"/>
                  <a:gd name="T28" fmla="*/ 63 w 63"/>
                  <a:gd name="T29" fmla="*/ 5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3"/>
                  <a:gd name="T46" fmla="*/ 0 h 32"/>
                  <a:gd name="T47" fmla="*/ 63 w 63"/>
                  <a:gd name="T48" fmla="*/ 32 h 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3" h="32">
                    <a:moveTo>
                      <a:pt x="63" y="5"/>
                    </a:moveTo>
                    <a:lnTo>
                      <a:pt x="59" y="29"/>
                    </a:lnTo>
                    <a:lnTo>
                      <a:pt x="44" y="29"/>
                    </a:lnTo>
                    <a:lnTo>
                      <a:pt x="46" y="25"/>
                    </a:lnTo>
                    <a:lnTo>
                      <a:pt x="56" y="25"/>
                    </a:lnTo>
                    <a:lnTo>
                      <a:pt x="57" y="2"/>
                    </a:lnTo>
                    <a:lnTo>
                      <a:pt x="55" y="0"/>
                    </a:lnTo>
                    <a:lnTo>
                      <a:pt x="0" y="2"/>
                    </a:lnTo>
                    <a:lnTo>
                      <a:pt x="0" y="5"/>
                    </a:lnTo>
                    <a:lnTo>
                      <a:pt x="0" y="31"/>
                    </a:lnTo>
                    <a:lnTo>
                      <a:pt x="1" y="32"/>
                    </a:lnTo>
                    <a:lnTo>
                      <a:pt x="59" y="32"/>
                    </a:lnTo>
                    <a:lnTo>
                      <a:pt x="63" y="29"/>
                    </a:lnTo>
                    <a:lnTo>
                      <a:pt x="6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81" name="Freeform 1011">
                <a:extLst>
                  <a:ext uri="{FF2B5EF4-FFF2-40B4-BE49-F238E27FC236}">
                    <a16:creationId xmlns:a16="http://schemas.microsoft.com/office/drawing/2014/main" id="{06A3FC23-34B9-EE74-64F8-1AC288394224}"/>
                  </a:ext>
                </a:extLst>
              </p:cNvPr>
              <p:cNvSpPr>
                <a:spLocks/>
              </p:cNvSpPr>
              <p:nvPr/>
            </p:nvSpPr>
            <p:spPr bwMode="auto">
              <a:xfrm>
                <a:off x="300" y="1230"/>
                <a:ext cx="9" cy="5"/>
              </a:xfrm>
              <a:custGeom>
                <a:avLst/>
                <a:gdLst>
                  <a:gd name="T0" fmla="*/ 5 w 103"/>
                  <a:gd name="T1" fmla="*/ 38 h 48"/>
                  <a:gd name="T2" fmla="*/ 0 w 103"/>
                  <a:gd name="T3" fmla="*/ 32 h 48"/>
                  <a:gd name="T4" fmla="*/ 2 w 103"/>
                  <a:gd name="T5" fmla="*/ 25 h 48"/>
                  <a:gd name="T6" fmla="*/ 8 w 103"/>
                  <a:gd name="T7" fmla="*/ 21 h 48"/>
                  <a:gd name="T8" fmla="*/ 29 w 103"/>
                  <a:gd name="T9" fmla="*/ 15 h 48"/>
                  <a:gd name="T10" fmla="*/ 55 w 103"/>
                  <a:gd name="T11" fmla="*/ 10 h 48"/>
                  <a:gd name="T12" fmla="*/ 24 w 103"/>
                  <a:gd name="T13" fmla="*/ 21 h 48"/>
                  <a:gd name="T14" fmla="*/ 12 w 103"/>
                  <a:gd name="T15" fmla="*/ 25 h 48"/>
                  <a:gd name="T16" fmla="*/ 12 w 103"/>
                  <a:gd name="T17" fmla="*/ 32 h 48"/>
                  <a:gd name="T18" fmla="*/ 14 w 103"/>
                  <a:gd name="T19" fmla="*/ 32 h 48"/>
                  <a:gd name="T20" fmla="*/ 19 w 103"/>
                  <a:gd name="T21" fmla="*/ 25 h 48"/>
                  <a:gd name="T22" fmla="*/ 25 w 103"/>
                  <a:gd name="T23" fmla="*/ 33 h 48"/>
                  <a:gd name="T24" fmla="*/ 32 w 103"/>
                  <a:gd name="T25" fmla="*/ 24 h 48"/>
                  <a:gd name="T26" fmla="*/ 39 w 103"/>
                  <a:gd name="T27" fmla="*/ 33 h 48"/>
                  <a:gd name="T28" fmla="*/ 48 w 103"/>
                  <a:gd name="T29" fmla="*/ 23 h 48"/>
                  <a:gd name="T30" fmla="*/ 55 w 103"/>
                  <a:gd name="T31" fmla="*/ 33 h 48"/>
                  <a:gd name="T32" fmla="*/ 61 w 103"/>
                  <a:gd name="T33" fmla="*/ 21 h 48"/>
                  <a:gd name="T34" fmla="*/ 71 w 103"/>
                  <a:gd name="T35" fmla="*/ 32 h 48"/>
                  <a:gd name="T36" fmla="*/ 69 w 103"/>
                  <a:gd name="T37" fmla="*/ 16 h 48"/>
                  <a:gd name="T38" fmla="*/ 74 w 103"/>
                  <a:gd name="T39" fmla="*/ 5 h 48"/>
                  <a:gd name="T40" fmla="*/ 80 w 103"/>
                  <a:gd name="T41" fmla="*/ 0 h 48"/>
                  <a:gd name="T42" fmla="*/ 88 w 103"/>
                  <a:gd name="T43" fmla="*/ 0 h 48"/>
                  <a:gd name="T44" fmla="*/ 96 w 103"/>
                  <a:gd name="T45" fmla="*/ 7 h 48"/>
                  <a:gd name="T46" fmla="*/ 86 w 103"/>
                  <a:gd name="T47" fmla="*/ 5 h 48"/>
                  <a:gd name="T48" fmla="*/ 82 w 103"/>
                  <a:gd name="T49" fmla="*/ 7 h 48"/>
                  <a:gd name="T50" fmla="*/ 80 w 103"/>
                  <a:gd name="T51" fmla="*/ 12 h 48"/>
                  <a:gd name="T52" fmla="*/ 82 w 103"/>
                  <a:gd name="T53" fmla="*/ 20 h 48"/>
                  <a:gd name="T54" fmla="*/ 85 w 103"/>
                  <a:gd name="T55" fmla="*/ 24 h 48"/>
                  <a:gd name="T56" fmla="*/ 94 w 103"/>
                  <a:gd name="T57" fmla="*/ 30 h 48"/>
                  <a:gd name="T58" fmla="*/ 82 w 103"/>
                  <a:gd name="T59" fmla="*/ 39 h 48"/>
                  <a:gd name="T60" fmla="*/ 88 w 103"/>
                  <a:gd name="T61" fmla="*/ 43 h 48"/>
                  <a:gd name="T62" fmla="*/ 96 w 103"/>
                  <a:gd name="T63" fmla="*/ 39 h 48"/>
                  <a:gd name="T64" fmla="*/ 100 w 103"/>
                  <a:gd name="T65" fmla="*/ 32 h 48"/>
                  <a:gd name="T66" fmla="*/ 100 w 103"/>
                  <a:gd name="T67" fmla="*/ 19 h 48"/>
                  <a:gd name="T68" fmla="*/ 103 w 103"/>
                  <a:gd name="T69" fmla="*/ 32 h 48"/>
                  <a:gd name="T70" fmla="*/ 99 w 103"/>
                  <a:gd name="T71" fmla="*/ 39 h 48"/>
                  <a:gd name="T72" fmla="*/ 94 w 103"/>
                  <a:gd name="T73" fmla="*/ 48 h 48"/>
                  <a:gd name="T74" fmla="*/ 54 w 103"/>
                  <a:gd name="T75" fmla="*/ 45 h 48"/>
                  <a:gd name="T76" fmla="*/ 5 w 103"/>
                  <a:gd name="T77" fmla="*/ 38 h 48"/>
                  <a:gd name="T78" fmla="*/ 5 w 103"/>
                  <a:gd name="T79" fmla="*/ 38 h 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3"/>
                  <a:gd name="T121" fmla="*/ 0 h 48"/>
                  <a:gd name="T122" fmla="*/ 103 w 103"/>
                  <a:gd name="T123" fmla="*/ 48 h 4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3" h="48">
                    <a:moveTo>
                      <a:pt x="5" y="38"/>
                    </a:moveTo>
                    <a:lnTo>
                      <a:pt x="0" y="32"/>
                    </a:lnTo>
                    <a:lnTo>
                      <a:pt x="2" y="25"/>
                    </a:lnTo>
                    <a:lnTo>
                      <a:pt x="8" y="21"/>
                    </a:lnTo>
                    <a:lnTo>
                      <a:pt x="29" y="15"/>
                    </a:lnTo>
                    <a:lnTo>
                      <a:pt x="55" y="10"/>
                    </a:lnTo>
                    <a:lnTo>
                      <a:pt x="24" y="21"/>
                    </a:lnTo>
                    <a:lnTo>
                      <a:pt x="12" y="25"/>
                    </a:lnTo>
                    <a:lnTo>
                      <a:pt x="12" y="32"/>
                    </a:lnTo>
                    <a:lnTo>
                      <a:pt x="14" y="32"/>
                    </a:lnTo>
                    <a:lnTo>
                      <a:pt x="19" y="25"/>
                    </a:lnTo>
                    <a:lnTo>
                      <a:pt x="25" y="33"/>
                    </a:lnTo>
                    <a:lnTo>
                      <a:pt x="32" y="24"/>
                    </a:lnTo>
                    <a:lnTo>
                      <a:pt x="39" y="33"/>
                    </a:lnTo>
                    <a:lnTo>
                      <a:pt x="48" y="23"/>
                    </a:lnTo>
                    <a:lnTo>
                      <a:pt x="55" y="33"/>
                    </a:lnTo>
                    <a:lnTo>
                      <a:pt x="61" y="21"/>
                    </a:lnTo>
                    <a:lnTo>
                      <a:pt x="71" y="32"/>
                    </a:lnTo>
                    <a:lnTo>
                      <a:pt x="69" y="16"/>
                    </a:lnTo>
                    <a:lnTo>
                      <a:pt x="74" y="5"/>
                    </a:lnTo>
                    <a:lnTo>
                      <a:pt x="80" y="0"/>
                    </a:lnTo>
                    <a:lnTo>
                      <a:pt x="88" y="0"/>
                    </a:lnTo>
                    <a:lnTo>
                      <a:pt x="96" y="7"/>
                    </a:lnTo>
                    <a:lnTo>
                      <a:pt x="86" y="5"/>
                    </a:lnTo>
                    <a:lnTo>
                      <a:pt x="82" y="7"/>
                    </a:lnTo>
                    <a:lnTo>
                      <a:pt x="80" y="12"/>
                    </a:lnTo>
                    <a:lnTo>
                      <a:pt x="82" y="20"/>
                    </a:lnTo>
                    <a:lnTo>
                      <a:pt x="85" y="24"/>
                    </a:lnTo>
                    <a:lnTo>
                      <a:pt x="94" y="30"/>
                    </a:lnTo>
                    <a:lnTo>
                      <a:pt x="82" y="39"/>
                    </a:lnTo>
                    <a:lnTo>
                      <a:pt x="88" y="43"/>
                    </a:lnTo>
                    <a:lnTo>
                      <a:pt x="96" y="39"/>
                    </a:lnTo>
                    <a:lnTo>
                      <a:pt x="100" y="32"/>
                    </a:lnTo>
                    <a:lnTo>
                      <a:pt x="100" y="19"/>
                    </a:lnTo>
                    <a:lnTo>
                      <a:pt x="103" y="32"/>
                    </a:lnTo>
                    <a:lnTo>
                      <a:pt x="99" y="39"/>
                    </a:lnTo>
                    <a:lnTo>
                      <a:pt x="94" y="48"/>
                    </a:lnTo>
                    <a:lnTo>
                      <a:pt x="54" y="45"/>
                    </a:lnTo>
                    <a:lnTo>
                      <a:pt x="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82" name="Freeform 1012">
                <a:extLst>
                  <a:ext uri="{FF2B5EF4-FFF2-40B4-BE49-F238E27FC236}">
                    <a16:creationId xmlns:a16="http://schemas.microsoft.com/office/drawing/2014/main" id="{36621B15-2A35-7AE4-3B82-A1CC907B1B1D}"/>
                  </a:ext>
                </a:extLst>
              </p:cNvPr>
              <p:cNvSpPr>
                <a:spLocks/>
              </p:cNvSpPr>
              <p:nvPr/>
            </p:nvSpPr>
            <p:spPr bwMode="auto">
              <a:xfrm>
                <a:off x="310" y="1232"/>
                <a:ext cx="16" cy="4"/>
              </a:xfrm>
              <a:custGeom>
                <a:avLst/>
                <a:gdLst>
                  <a:gd name="T0" fmla="*/ 0 w 178"/>
                  <a:gd name="T1" fmla="*/ 22 h 43"/>
                  <a:gd name="T2" fmla="*/ 11 w 178"/>
                  <a:gd name="T3" fmla="*/ 14 h 43"/>
                  <a:gd name="T4" fmla="*/ 33 w 178"/>
                  <a:gd name="T5" fmla="*/ 5 h 43"/>
                  <a:gd name="T6" fmla="*/ 54 w 178"/>
                  <a:gd name="T7" fmla="*/ 0 h 43"/>
                  <a:gd name="T8" fmla="*/ 77 w 178"/>
                  <a:gd name="T9" fmla="*/ 1 h 43"/>
                  <a:gd name="T10" fmla="*/ 88 w 178"/>
                  <a:gd name="T11" fmla="*/ 3 h 43"/>
                  <a:gd name="T12" fmla="*/ 111 w 178"/>
                  <a:gd name="T13" fmla="*/ 2 h 43"/>
                  <a:gd name="T14" fmla="*/ 127 w 178"/>
                  <a:gd name="T15" fmla="*/ 5 h 43"/>
                  <a:gd name="T16" fmla="*/ 138 w 178"/>
                  <a:gd name="T17" fmla="*/ 10 h 43"/>
                  <a:gd name="T18" fmla="*/ 157 w 178"/>
                  <a:gd name="T19" fmla="*/ 11 h 43"/>
                  <a:gd name="T20" fmla="*/ 172 w 178"/>
                  <a:gd name="T21" fmla="*/ 17 h 43"/>
                  <a:gd name="T22" fmla="*/ 178 w 178"/>
                  <a:gd name="T23" fmla="*/ 28 h 43"/>
                  <a:gd name="T24" fmla="*/ 171 w 178"/>
                  <a:gd name="T25" fmla="*/ 37 h 43"/>
                  <a:gd name="T26" fmla="*/ 162 w 178"/>
                  <a:gd name="T27" fmla="*/ 43 h 43"/>
                  <a:gd name="T28" fmla="*/ 171 w 178"/>
                  <a:gd name="T29" fmla="*/ 34 h 43"/>
                  <a:gd name="T30" fmla="*/ 173 w 178"/>
                  <a:gd name="T31" fmla="*/ 26 h 43"/>
                  <a:gd name="T32" fmla="*/ 167 w 178"/>
                  <a:gd name="T33" fmla="*/ 21 h 43"/>
                  <a:gd name="T34" fmla="*/ 160 w 178"/>
                  <a:gd name="T35" fmla="*/ 17 h 43"/>
                  <a:gd name="T36" fmla="*/ 149 w 178"/>
                  <a:gd name="T37" fmla="*/ 31 h 43"/>
                  <a:gd name="T38" fmla="*/ 153 w 178"/>
                  <a:gd name="T39" fmla="*/ 16 h 43"/>
                  <a:gd name="T40" fmla="*/ 143 w 178"/>
                  <a:gd name="T41" fmla="*/ 15 h 43"/>
                  <a:gd name="T42" fmla="*/ 144 w 178"/>
                  <a:gd name="T43" fmla="*/ 17 h 43"/>
                  <a:gd name="T44" fmla="*/ 146 w 178"/>
                  <a:gd name="T45" fmla="*/ 22 h 43"/>
                  <a:gd name="T46" fmla="*/ 127 w 178"/>
                  <a:gd name="T47" fmla="*/ 34 h 43"/>
                  <a:gd name="T48" fmla="*/ 139 w 178"/>
                  <a:gd name="T49" fmla="*/ 23 h 43"/>
                  <a:gd name="T50" fmla="*/ 134 w 178"/>
                  <a:gd name="T51" fmla="*/ 14 h 43"/>
                  <a:gd name="T52" fmla="*/ 121 w 178"/>
                  <a:gd name="T53" fmla="*/ 10 h 43"/>
                  <a:gd name="T54" fmla="*/ 115 w 178"/>
                  <a:gd name="T55" fmla="*/ 15 h 43"/>
                  <a:gd name="T56" fmla="*/ 112 w 178"/>
                  <a:gd name="T57" fmla="*/ 24 h 43"/>
                  <a:gd name="T58" fmla="*/ 111 w 178"/>
                  <a:gd name="T59" fmla="*/ 14 h 43"/>
                  <a:gd name="T60" fmla="*/ 111 w 178"/>
                  <a:gd name="T61" fmla="*/ 7 h 43"/>
                  <a:gd name="T62" fmla="*/ 94 w 178"/>
                  <a:gd name="T63" fmla="*/ 10 h 43"/>
                  <a:gd name="T64" fmla="*/ 91 w 178"/>
                  <a:gd name="T65" fmla="*/ 8 h 43"/>
                  <a:gd name="T66" fmla="*/ 93 w 178"/>
                  <a:gd name="T67" fmla="*/ 14 h 43"/>
                  <a:gd name="T68" fmla="*/ 80 w 178"/>
                  <a:gd name="T69" fmla="*/ 26 h 43"/>
                  <a:gd name="T70" fmla="*/ 88 w 178"/>
                  <a:gd name="T71" fmla="*/ 13 h 43"/>
                  <a:gd name="T72" fmla="*/ 80 w 178"/>
                  <a:gd name="T73" fmla="*/ 8 h 43"/>
                  <a:gd name="T74" fmla="*/ 62 w 178"/>
                  <a:gd name="T75" fmla="*/ 3 h 43"/>
                  <a:gd name="T76" fmla="*/ 60 w 178"/>
                  <a:gd name="T77" fmla="*/ 13 h 43"/>
                  <a:gd name="T78" fmla="*/ 59 w 178"/>
                  <a:gd name="T79" fmla="*/ 19 h 43"/>
                  <a:gd name="T80" fmla="*/ 54 w 178"/>
                  <a:gd name="T81" fmla="*/ 3 h 43"/>
                  <a:gd name="T82" fmla="*/ 32 w 178"/>
                  <a:gd name="T83" fmla="*/ 11 h 43"/>
                  <a:gd name="T84" fmla="*/ 12 w 178"/>
                  <a:gd name="T85" fmla="*/ 19 h 43"/>
                  <a:gd name="T86" fmla="*/ 0 w 178"/>
                  <a:gd name="T87" fmla="*/ 22 h 43"/>
                  <a:gd name="T88" fmla="*/ 0 w 178"/>
                  <a:gd name="T89" fmla="*/ 22 h 4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8"/>
                  <a:gd name="T136" fmla="*/ 0 h 43"/>
                  <a:gd name="T137" fmla="*/ 178 w 178"/>
                  <a:gd name="T138" fmla="*/ 43 h 4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8" h="43">
                    <a:moveTo>
                      <a:pt x="0" y="22"/>
                    </a:moveTo>
                    <a:lnTo>
                      <a:pt x="11" y="14"/>
                    </a:lnTo>
                    <a:lnTo>
                      <a:pt x="33" y="5"/>
                    </a:lnTo>
                    <a:lnTo>
                      <a:pt x="54" y="0"/>
                    </a:lnTo>
                    <a:lnTo>
                      <a:pt x="77" y="1"/>
                    </a:lnTo>
                    <a:lnTo>
                      <a:pt x="88" y="3"/>
                    </a:lnTo>
                    <a:lnTo>
                      <a:pt x="111" y="2"/>
                    </a:lnTo>
                    <a:lnTo>
                      <a:pt x="127" y="5"/>
                    </a:lnTo>
                    <a:lnTo>
                      <a:pt x="138" y="10"/>
                    </a:lnTo>
                    <a:lnTo>
                      <a:pt x="157" y="11"/>
                    </a:lnTo>
                    <a:lnTo>
                      <a:pt x="172" y="17"/>
                    </a:lnTo>
                    <a:lnTo>
                      <a:pt x="178" y="28"/>
                    </a:lnTo>
                    <a:lnTo>
                      <a:pt x="171" y="37"/>
                    </a:lnTo>
                    <a:lnTo>
                      <a:pt x="162" y="43"/>
                    </a:lnTo>
                    <a:lnTo>
                      <a:pt x="171" y="34"/>
                    </a:lnTo>
                    <a:lnTo>
                      <a:pt x="173" y="26"/>
                    </a:lnTo>
                    <a:lnTo>
                      <a:pt x="167" y="21"/>
                    </a:lnTo>
                    <a:lnTo>
                      <a:pt x="160" y="17"/>
                    </a:lnTo>
                    <a:lnTo>
                      <a:pt x="149" y="31"/>
                    </a:lnTo>
                    <a:lnTo>
                      <a:pt x="153" y="16"/>
                    </a:lnTo>
                    <a:lnTo>
                      <a:pt x="143" y="15"/>
                    </a:lnTo>
                    <a:lnTo>
                      <a:pt x="144" y="17"/>
                    </a:lnTo>
                    <a:lnTo>
                      <a:pt x="146" y="22"/>
                    </a:lnTo>
                    <a:lnTo>
                      <a:pt x="127" y="34"/>
                    </a:lnTo>
                    <a:lnTo>
                      <a:pt x="139" y="23"/>
                    </a:lnTo>
                    <a:lnTo>
                      <a:pt x="134" y="14"/>
                    </a:lnTo>
                    <a:lnTo>
                      <a:pt x="121" y="10"/>
                    </a:lnTo>
                    <a:lnTo>
                      <a:pt x="115" y="15"/>
                    </a:lnTo>
                    <a:lnTo>
                      <a:pt x="112" y="24"/>
                    </a:lnTo>
                    <a:lnTo>
                      <a:pt x="111" y="14"/>
                    </a:lnTo>
                    <a:lnTo>
                      <a:pt x="111" y="7"/>
                    </a:lnTo>
                    <a:lnTo>
                      <a:pt x="94" y="10"/>
                    </a:lnTo>
                    <a:lnTo>
                      <a:pt x="91" y="8"/>
                    </a:lnTo>
                    <a:lnTo>
                      <a:pt x="93" y="14"/>
                    </a:lnTo>
                    <a:lnTo>
                      <a:pt x="80" y="26"/>
                    </a:lnTo>
                    <a:lnTo>
                      <a:pt x="88" y="13"/>
                    </a:lnTo>
                    <a:lnTo>
                      <a:pt x="80" y="8"/>
                    </a:lnTo>
                    <a:lnTo>
                      <a:pt x="62" y="3"/>
                    </a:lnTo>
                    <a:lnTo>
                      <a:pt x="60" y="13"/>
                    </a:lnTo>
                    <a:lnTo>
                      <a:pt x="59" y="19"/>
                    </a:lnTo>
                    <a:lnTo>
                      <a:pt x="54" y="3"/>
                    </a:lnTo>
                    <a:lnTo>
                      <a:pt x="32" y="11"/>
                    </a:lnTo>
                    <a:lnTo>
                      <a:pt x="12" y="19"/>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83" name="Freeform 1013">
                <a:extLst>
                  <a:ext uri="{FF2B5EF4-FFF2-40B4-BE49-F238E27FC236}">
                    <a16:creationId xmlns:a16="http://schemas.microsoft.com/office/drawing/2014/main" id="{FB3BFBB3-22C8-7184-772A-46716FAF75F0}"/>
                  </a:ext>
                </a:extLst>
              </p:cNvPr>
              <p:cNvSpPr>
                <a:spLocks/>
              </p:cNvSpPr>
              <p:nvPr/>
            </p:nvSpPr>
            <p:spPr bwMode="auto">
              <a:xfrm>
                <a:off x="326" y="1234"/>
                <a:ext cx="8" cy="4"/>
              </a:xfrm>
              <a:custGeom>
                <a:avLst/>
                <a:gdLst>
                  <a:gd name="T0" fmla="*/ 4 w 91"/>
                  <a:gd name="T1" fmla="*/ 25 h 44"/>
                  <a:gd name="T2" fmla="*/ 0 w 91"/>
                  <a:gd name="T3" fmla="*/ 21 h 44"/>
                  <a:gd name="T4" fmla="*/ 4 w 91"/>
                  <a:gd name="T5" fmla="*/ 15 h 44"/>
                  <a:gd name="T6" fmla="*/ 29 w 91"/>
                  <a:gd name="T7" fmla="*/ 10 h 44"/>
                  <a:gd name="T8" fmla="*/ 52 w 91"/>
                  <a:gd name="T9" fmla="*/ 4 h 44"/>
                  <a:gd name="T10" fmla="*/ 19 w 91"/>
                  <a:gd name="T11" fmla="*/ 15 h 44"/>
                  <a:gd name="T12" fmla="*/ 17 w 91"/>
                  <a:gd name="T13" fmla="*/ 22 h 44"/>
                  <a:gd name="T14" fmla="*/ 26 w 91"/>
                  <a:gd name="T15" fmla="*/ 17 h 44"/>
                  <a:gd name="T16" fmla="*/ 29 w 91"/>
                  <a:gd name="T17" fmla="*/ 24 h 44"/>
                  <a:gd name="T18" fmla="*/ 38 w 91"/>
                  <a:gd name="T19" fmla="*/ 17 h 44"/>
                  <a:gd name="T20" fmla="*/ 45 w 91"/>
                  <a:gd name="T21" fmla="*/ 25 h 44"/>
                  <a:gd name="T22" fmla="*/ 54 w 91"/>
                  <a:gd name="T23" fmla="*/ 14 h 44"/>
                  <a:gd name="T24" fmla="*/ 57 w 91"/>
                  <a:gd name="T25" fmla="*/ 25 h 44"/>
                  <a:gd name="T26" fmla="*/ 62 w 91"/>
                  <a:gd name="T27" fmla="*/ 7 h 44"/>
                  <a:gd name="T28" fmla="*/ 67 w 91"/>
                  <a:gd name="T29" fmla="*/ 0 h 44"/>
                  <a:gd name="T30" fmla="*/ 77 w 91"/>
                  <a:gd name="T31" fmla="*/ 2 h 44"/>
                  <a:gd name="T32" fmla="*/ 81 w 91"/>
                  <a:gd name="T33" fmla="*/ 6 h 44"/>
                  <a:gd name="T34" fmla="*/ 75 w 91"/>
                  <a:gd name="T35" fmla="*/ 4 h 44"/>
                  <a:gd name="T36" fmla="*/ 67 w 91"/>
                  <a:gd name="T37" fmla="*/ 13 h 44"/>
                  <a:gd name="T38" fmla="*/ 69 w 91"/>
                  <a:gd name="T39" fmla="*/ 22 h 44"/>
                  <a:gd name="T40" fmla="*/ 79 w 91"/>
                  <a:gd name="T41" fmla="*/ 27 h 44"/>
                  <a:gd name="T42" fmla="*/ 75 w 91"/>
                  <a:gd name="T43" fmla="*/ 34 h 44"/>
                  <a:gd name="T44" fmla="*/ 81 w 91"/>
                  <a:gd name="T45" fmla="*/ 39 h 44"/>
                  <a:gd name="T46" fmla="*/ 86 w 91"/>
                  <a:gd name="T47" fmla="*/ 34 h 44"/>
                  <a:gd name="T48" fmla="*/ 88 w 91"/>
                  <a:gd name="T49" fmla="*/ 27 h 44"/>
                  <a:gd name="T50" fmla="*/ 88 w 91"/>
                  <a:gd name="T51" fmla="*/ 15 h 44"/>
                  <a:gd name="T52" fmla="*/ 91 w 91"/>
                  <a:gd name="T53" fmla="*/ 27 h 44"/>
                  <a:gd name="T54" fmla="*/ 88 w 91"/>
                  <a:gd name="T55" fmla="*/ 36 h 44"/>
                  <a:gd name="T56" fmla="*/ 84 w 91"/>
                  <a:gd name="T57" fmla="*/ 41 h 44"/>
                  <a:gd name="T58" fmla="*/ 80 w 91"/>
                  <a:gd name="T59" fmla="*/ 44 h 44"/>
                  <a:gd name="T60" fmla="*/ 61 w 91"/>
                  <a:gd name="T61" fmla="*/ 37 h 44"/>
                  <a:gd name="T62" fmla="*/ 32 w 91"/>
                  <a:gd name="T63" fmla="*/ 32 h 44"/>
                  <a:gd name="T64" fmla="*/ 4 w 91"/>
                  <a:gd name="T65" fmla="*/ 25 h 44"/>
                  <a:gd name="T66" fmla="*/ 4 w 91"/>
                  <a:gd name="T67" fmla="*/ 25 h 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1"/>
                  <a:gd name="T103" fmla="*/ 0 h 44"/>
                  <a:gd name="T104" fmla="*/ 91 w 91"/>
                  <a:gd name="T105" fmla="*/ 44 h 4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1" h="44">
                    <a:moveTo>
                      <a:pt x="4" y="25"/>
                    </a:moveTo>
                    <a:lnTo>
                      <a:pt x="0" y="21"/>
                    </a:lnTo>
                    <a:lnTo>
                      <a:pt x="4" y="15"/>
                    </a:lnTo>
                    <a:lnTo>
                      <a:pt x="29" y="10"/>
                    </a:lnTo>
                    <a:lnTo>
                      <a:pt x="52" y="4"/>
                    </a:lnTo>
                    <a:lnTo>
                      <a:pt x="19" y="15"/>
                    </a:lnTo>
                    <a:lnTo>
                      <a:pt x="17" y="22"/>
                    </a:lnTo>
                    <a:lnTo>
                      <a:pt x="26" y="17"/>
                    </a:lnTo>
                    <a:lnTo>
                      <a:pt x="29" y="24"/>
                    </a:lnTo>
                    <a:lnTo>
                      <a:pt x="38" y="17"/>
                    </a:lnTo>
                    <a:lnTo>
                      <a:pt x="45" y="25"/>
                    </a:lnTo>
                    <a:lnTo>
                      <a:pt x="54" y="14"/>
                    </a:lnTo>
                    <a:lnTo>
                      <a:pt x="57" y="25"/>
                    </a:lnTo>
                    <a:lnTo>
                      <a:pt x="62" y="7"/>
                    </a:lnTo>
                    <a:lnTo>
                      <a:pt x="67" y="0"/>
                    </a:lnTo>
                    <a:lnTo>
                      <a:pt x="77" y="2"/>
                    </a:lnTo>
                    <a:lnTo>
                      <a:pt x="81" y="6"/>
                    </a:lnTo>
                    <a:lnTo>
                      <a:pt x="75" y="4"/>
                    </a:lnTo>
                    <a:lnTo>
                      <a:pt x="67" y="13"/>
                    </a:lnTo>
                    <a:lnTo>
                      <a:pt x="69" y="22"/>
                    </a:lnTo>
                    <a:lnTo>
                      <a:pt x="79" y="27"/>
                    </a:lnTo>
                    <a:lnTo>
                      <a:pt x="75" y="34"/>
                    </a:lnTo>
                    <a:lnTo>
                      <a:pt x="81" y="39"/>
                    </a:lnTo>
                    <a:lnTo>
                      <a:pt x="86" y="34"/>
                    </a:lnTo>
                    <a:lnTo>
                      <a:pt x="88" y="27"/>
                    </a:lnTo>
                    <a:lnTo>
                      <a:pt x="88" y="15"/>
                    </a:lnTo>
                    <a:lnTo>
                      <a:pt x="91" y="27"/>
                    </a:lnTo>
                    <a:lnTo>
                      <a:pt x="88" y="36"/>
                    </a:lnTo>
                    <a:lnTo>
                      <a:pt x="84" y="41"/>
                    </a:lnTo>
                    <a:lnTo>
                      <a:pt x="80" y="44"/>
                    </a:lnTo>
                    <a:lnTo>
                      <a:pt x="61" y="37"/>
                    </a:lnTo>
                    <a:lnTo>
                      <a:pt x="32" y="32"/>
                    </a:lnTo>
                    <a:lnTo>
                      <a:pt x="4"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84" name="Freeform 1014">
                <a:extLst>
                  <a:ext uri="{FF2B5EF4-FFF2-40B4-BE49-F238E27FC236}">
                    <a16:creationId xmlns:a16="http://schemas.microsoft.com/office/drawing/2014/main" id="{077A8FC0-5023-FDD0-1108-66FB2B01EC06}"/>
                  </a:ext>
                </a:extLst>
              </p:cNvPr>
              <p:cNvSpPr>
                <a:spLocks/>
              </p:cNvSpPr>
              <p:nvPr/>
            </p:nvSpPr>
            <p:spPr bwMode="auto">
              <a:xfrm>
                <a:off x="106" y="1285"/>
                <a:ext cx="2" cy="8"/>
              </a:xfrm>
              <a:custGeom>
                <a:avLst/>
                <a:gdLst>
                  <a:gd name="T0" fmla="*/ 0 w 30"/>
                  <a:gd name="T1" fmla="*/ 44 h 82"/>
                  <a:gd name="T2" fmla="*/ 0 w 30"/>
                  <a:gd name="T3" fmla="*/ 26 h 82"/>
                  <a:gd name="T4" fmla="*/ 3 w 30"/>
                  <a:gd name="T5" fmla="*/ 9 h 82"/>
                  <a:gd name="T6" fmla="*/ 12 w 30"/>
                  <a:gd name="T7" fmla="*/ 0 h 82"/>
                  <a:gd name="T8" fmla="*/ 20 w 30"/>
                  <a:gd name="T9" fmla="*/ 3 h 82"/>
                  <a:gd name="T10" fmla="*/ 27 w 30"/>
                  <a:gd name="T11" fmla="*/ 15 h 82"/>
                  <a:gd name="T12" fmla="*/ 30 w 30"/>
                  <a:gd name="T13" fmla="*/ 44 h 82"/>
                  <a:gd name="T14" fmla="*/ 20 w 30"/>
                  <a:gd name="T15" fmla="*/ 82 h 82"/>
                  <a:gd name="T16" fmla="*/ 10 w 30"/>
                  <a:gd name="T17" fmla="*/ 77 h 82"/>
                  <a:gd name="T18" fmla="*/ 17 w 30"/>
                  <a:gd name="T19" fmla="*/ 70 h 82"/>
                  <a:gd name="T20" fmla="*/ 20 w 30"/>
                  <a:gd name="T21" fmla="*/ 49 h 82"/>
                  <a:gd name="T22" fmla="*/ 14 w 30"/>
                  <a:gd name="T23" fmla="*/ 41 h 82"/>
                  <a:gd name="T24" fmla="*/ 12 w 30"/>
                  <a:gd name="T25" fmla="*/ 20 h 82"/>
                  <a:gd name="T26" fmla="*/ 12 w 30"/>
                  <a:gd name="T27" fmla="*/ 47 h 82"/>
                  <a:gd name="T28" fmla="*/ 5 w 30"/>
                  <a:gd name="T29" fmla="*/ 44 h 82"/>
                  <a:gd name="T30" fmla="*/ 3 w 30"/>
                  <a:gd name="T31" fmla="*/ 58 h 82"/>
                  <a:gd name="T32" fmla="*/ 0 w 30"/>
                  <a:gd name="T33" fmla="*/ 44 h 82"/>
                  <a:gd name="T34" fmla="*/ 0 w 30"/>
                  <a:gd name="T35" fmla="*/ 44 h 8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
                  <a:gd name="T55" fmla="*/ 0 h 82"/>
                  <a:gd name="T56" fmla="*/ 30 w 30"/>
                  <a:gd name="T57" fmla="*/ 82 h 8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 h="82">
                    <a:moveTo>
                      <a:pt x="0" y="44"/>
                    </a:moveTo>
                    <a:lnTo>
                      <a:pt x="0" y="26"/>
                    </a:lnTo>
                    <a:lnTo>
                      <a:pt x="3" y="9"/>
                    </a:lnTo>
                    <a:lnTo>
                      <a:pt x="12" y="0"/>
                    </a:lnTo>
                    <a:lnTo>
                      <a:pt x="20" y="3"/>
                    </a:lnTo>
                    <a:lnTo>
                      <a:pt x="27" y="15"/>
                    </a:lnTo>
                    <a:lnTo>
                      <a:pt x="30" y="44"/>
                    </a:lnTo>
                    <a:lnTo>
                      <a:pt x="20" y="82"/>
                    </a:lnTo>
                    <a:lnTo>
                      <a:pt x="10" y="77"/>
                    </a:lnTo>
                    <a:lnTo>
                      <a:pt x="17" y="70"/>
                    </a:lnTo>
                    <a:lnTo>
                      <a:pt x="20" y="49"/>
                    </a:lnTo>
                    <a:lnTo>
                      <a:pt x="14" y="41"/>
                    </a:lnTo>
                    <a:lnTo>
                      <a:pt x="12" y="20"/>
                    </a:lnTo>
                    <a:lnTo>
                      <a:pt x="12" y="47"/>
                    </a:lnTo>
                    <a:lnTo>
                      <a:pt x="5" y="44"/>
                    </a:lnTo>
                    <a:lnTo>
                      <a:pt x="3" y="58"/>
                    </a:lnTo>
                    <a:lnTo>
                      <a:pt x="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85" name="Freeform 1015">
                <a:extLst>
                  <a:ext uri="{FF2B5EF4-FFF2-40B4-BE49-F238E27FC236}">
                    <a16:creationId xmlns:a16="http://schemas.microsoft.com/office/drawing/2014/main" id="{7A5366C7-5197-8A7B-B888-79CC4D322523}"/>
                  </a:ext>
                </a:extLst>
              </p:cNvPr>
              <p:cNvSpPr>
                <a:spLocks/>
              </p:cNvSpPr>
              <p:nvPr/>
            </p:nvSpPr>
            <p:spPr bwMode="auto">
              <a:xfrm>
                <a:off x="113" y="1286"/>
                <a:ext cx="3" cy="8"/>
              </a:xfrm>
              <a:custGeom>
                <a:avLst/>
                <a:gdLst>
                  <a:gd name="T0" fmla="*/ 0 w 38"/>
                  <a:gd name="T1" fmla="*/ 54 h 88"/>
                  <a:gd name="T2" fmla="*/ 0 w 38"/>
                  <a:gd name="T3" fmla="*/ 28 h 88"/>
                  <a:gd name="T4" fmla="*/ 9 w 38"/>
                  <a:gd name="T5" fmla="*/ 5 h 88"/>
                  <a:gd name="T6" fmla="*/ 21 w 38"/>
                  <a:gd name="T7" fmla="*/ 0 h 88"/>
                  <a:gd name="T8" fmla="*/ 29 w 38"/>
                  <a:gd name="T9" fmla="*/ 5 h 88"/>
                  <a:gd name="T10" fmla="*/ 36 w 38"/>
                  <a:gd name="T11" fmla="*/ 19 h 88"/>
                  <a:gd name="T12" fmla="*/ 38 w 38"/>
                  <a:gd name="T13" fmla="*/ 40 h 88"/>
                  <a:gd name="T14" fmla="*/ 36 w 38"/>
                  <a:gd name="T15" fmla="*/ 66 h 88"/>
                  <a:gd name="T16" fmla="*/ 21 w 38"/>
                  <a:gd name="T17" fmla="*/ 88 h 88"/>
                  <a:gd name="T18" fmla="*/ 9 w 38"/>
                  <a:gd name="T19" fmla="*/ 78 h 88"/>
                  <a:gd name="T20" fmla="*/ 21 w 38"/>
                  <a:gd name="T21" fmla="*/ 75 h 88"/>
                  <a:gd name="T22" fmla="*/ 29 w 38"/>
                  <a:gd name="T23" fmla="*/ 63 h 88"/>
                  <a:gd name="T24" fmla="*/ 21 w 38"/>
                  <a:gd name="T25" fmla="*/ 47 h 88"/>
                  <a:gd name="T26" fmla="*/ 21 w 38"/>
                  <a:gd name="T27" fmla="*/ 32 h 88"/>
                  <a:gd name="T28" fmla="*/ 14 w 38"/>
                  <a:gd name="T29" fmla="*/ 43 h 88"/>
                  <a:gd name="T30" fmla="*/ 14 w 38"/>
                  <a:gd name="T31" fmla="*/ 47 h 88"/>
                  <a:gd name="T32" fmla="*/ 9 w 38"/>
                  <a:gd name="T33" fmla="*/ 43 h 88"/>
                  <a:gd name="T34" fmla="*/ 0 w 38"/>
                  <a:gd name="T35" fmla="*/ 54 h 88"/>
                  <a:gd name="T36" fmla="*/ 0 w 38"/>
                  <a:gd name="T37" fmla="*/ 54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8"/>
                  <a:gd name="T58" fmla="*/ 0 h 88"/>
                  <a:gd name="T59" fmla="*/ 38 w 38"/>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8" h="88">
                    <a:moveTo>
                      <a:pt x="0" y="54"/>
                    </a:moveTo>
                    <a:lnTo>
                      <a:pt x="0" y="28"/>
                    </a:lnTo>
                    <a:lnTo>
                      <a:pt x="9" y="5"/>
                    </a:lnTo>
                    <a:lnTo>
                      <a:pt x="21" y="0"/>
                    </a:lnTo>
                    <a:lnTo>
                      <a:pt x="29" y="5"/>
                    </a:lnTo>
                    <a:lnTo>
                      <a:pt x="36" y="19"/>
                    </a:lnTo>
                    <a:lnTo>
                      <a:pt x="38" y="40"/>
                    </a:lnTo>
                    <a:lnTo>
                      <a:pt x="36" y="66"/>
                    </a:lnTo>
                    <a:lnTo>
                      <a:pt x="21" y="88"/>
                    </a:lnTo>
                    <a:lnTo>
                      <a:pt x="9" y="78"/>
                    </a:lnTo>
                    <a:lnTo>
                      <a:pt x="21" y="75"/>
                    </a:lnTo>
                    <a:lnTo>
                      <a:pt x="29" y="63"/>
                    </a:lnTo>
                    <a:lnTo>
                      <a:pt x="21" y="47"/>
                    </a:lnTo>
                    <a:lnTo>
                      <a:pt x="21" y="32"/>
                    </a:lnTo>
                    <a:lnTo>
                      <a:pt x="14" y="43"/>
                    </a:lnTo>
                    <a:lnTo>
                      <a:pt x="14" y="47"/>
                    </a:lnTo>
                    <a:lnTo>
                      <a:pt x="9" y="43"/>
                    </a:lnTo>
                    <a:lnTo>
                      <a:pt x="0"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86" name="Freeform 1016">
                <a:extLst>
                  <a:ext uri="{FF2B5EF4-FFF2-40B4-BE49-F238E27FC236}">
                    <a16:creationId xmlns:a16="http://schemas.microsoft.com/office/drawing/2014/main" id="{DEE014A3-038D-FC5A-C8DB-76CA0C61DDC6}"/>
                  </a:ext>
                </a:extLst>
              </p:cNvPr>
              <p:cNvSpPr>
                <a:spLocks/>
              </p:cNvSpPr>
              <p:nvPr/>
            </p:nvSpPr>
            <p:spPr bwMode="auto">
              <a:xfrm>
                <a:off x="100" y="1282"/>
                <a:ext cx="33" cy="14"/>
              </a:xfrm>
              <a:custGeom>
                <a:avLst/>
                <a:gdLst>
                  <a:gd name="T0" fmla="*/ 0 w 366"/>
                  <a:gd name="T1" fmla="*/ 0 h 163"/>
                  <a:gd name="T2" fmla="*/ 0 w 366"/>
                  <a:gd name="T3" fmla="*/ 15 h 163"/>
                  <a:gd name="T4" fmla="*/ 33 w 366"/>
                  <a:gd name="T5" fmla="*/ 15 h 163"/>
                  <a:gd name="T6" fmla="*/ 24 w 366"/>
                  <a:gd name="T7" fmla="*/ 79 h 163"/>
                  <a:gd name="T8" fmla="*/ 34 w 366"/>
                  <a:gd name="T9" fmla="*/ 79 h 163"/>
                  <a:gd name="T10" fmla="*/ 42 w 366"/>
                  <a:gd name="T11" fmla="*/ 118 h 163"/>
                  <a:gd name="T12" fmla="*/ 54 w 366"/>
                  <a:gd name="T13" fmla="*/ 141 h 163"/>
                  <a:gd name="T14" fmla="*/ 69 w 366"/>
                  <a:gd name="T15" fmla="*/ 152 h 163"/>
                  <a:gd name="T16" fmla="*/ 57 w 366"/>
                  <a:gd name="T17" fmla="*/ 141 h 163"/>
                  <a:gd name="T18" fmla="*/ 45 w 366"/>
                  <a:gd name="T19" fmla="*/ 118 h 163"/>
                  <a:gd name="T20" fmla="*/ 38 w 366"/>
                  <a:gd name="T21" fmla="*/ 82 h 163"/>
                  <a:gd name="T22" fmla="*/ 38 w 366"/>
                  <a:gd name="T23" fmla="*/ 60 h 163"/>
                  <a:gd name="T24" fmla="*/ 48 w 366"/>
                  <a:gd name="T25" fmla="*/ 32 h 163"/>
                  <a:gd name="T26" fmla="*/ 62 w 366"/>
                  <a:gd name="T27" fmla="*/ 15 h 163"/>
                  <a:gd name="T28" fmla="*/ 80 w 366"/>
                  <a:gd name="T29" fmla="*/ 9 h 163"/>
                  <a:gd name="T30" fmla="*/ 96 w 366"/>
                  <a:gd name="T31" fmla="*/ 12 h 163"/>
                  <a:gd name="T32" fmla="*/ 107 w 366"/>
                  <a:gd name="T33" fmla="*/ 26 h 163"/>
                  <a:gd name="T34" fmla="*/ 113 w 366"/>
                  <a:gd name="T35" fmla="*/ 12 h 163"/>
                  <a:gd name="T36" fmla="*/ 127 w 366"/>
                  <a:gd name="T37" fmla="*/ 38 h 163"/>
                  <a:gd name="T38" fmla="*/ 115 w 366"/>
                  <a:gd name="T39" fmla="*/ 41 h 163"/>
                  <a:gd name="T40" fmla="*/ 123 w 366"/>
                  <a:gd name="T41" fmla="*/ 82 h 163"/>
                  <a:gd name="T42" fmla="*/ 127 w 366"/>
                  <a:gd name="T43" fmla="*/ 45 h 163"/>
                  <a:gd name="T44" fmla="*/ 141 w 366"/>
                  <a:gd name="T45" fmla="*/ 26 h 163"/>
                  <a:gd name="T46" fmla="*/ 152 w 366"/>
                  <a:gd name="T47" fmla="*/ 17 h 163"/>
                  <a:gd name="T48" fmla="*/ 163 w 366"/>
                  <a:gd name="T49" fmla="*/ 15 h 163"/>
                  <a:gd name="T50" fmla="*/ 179 w 366"/>
                  <a:gd name="T51" fmla="*/ 17 h 163"/>
                  <a:gd name="T52" fmla="*/ 194 w 366"/>
                  <a:gd name="T53" fmla="*/ 26 h 163"/>
                  <a:gd name="T54" fmla="*/ 205 w 366"/>
                  <a:gd name="T55" fmla="*/ 45 h 163"/>
                  <a:gd name="T56" fmla="*/ 208 w 366"/>
                  <a:gd name="T57" fmla="*/ 70 h 163"/>
                  <a:gd name="T58" fmla="*/ 208 w 366"/>
                  <a:gd name="T59" fmla="*/ 97 h 163"/>
                  <a:gd name="T60" fmla="*/ 205 w 366"/>
                  <a:gd name="T61" fmla="*/ 120 h 163"/>
                  <a:gd name="T62" fmla="*/ 191 w 366"/>
                  <a:gd name="T63" fmla="*/ 143 h 163"/>
                  <a:gd name="T64" fmla="*/ 182 w 366"/>
                  <a:gd name="T65" fmla="*/ 154 h 163"/>
                  <a:gd name="T66" fmla="*/ 170 w 366"/>
                  <a:gd name="T67" fmla="*/ 157 h 163"/>
                  <a:gd name="T68" fmla="*/ 155 w 366"/>
                  <a:gd name="T69" fmla="*/ 157 h 163"/>
                  <a:gd name="T70" fmla="*/ 163 w 366"/>
                  <a:gd name="T71" fmla="*/ 163 h 163"/>
                  <a:gd name="T72" fmla="*/ 218 w 366"/>
                  <a:gd name="T73" fmla="*/ 161 h 163"/>
                  <a:gd name="T74" fmla="*/ 235 w 366"/>
                  <a:gd name="T75" fmla="*/ 148 h 163"/>
                  <a:gd name="T76" fmla="*/ 244 w 366"/>
                  <a:gd name="T77" fmla="*/ 133 h 163"/>
                  <a:gd name="T78" fmla="*/ 253 w 366"/>
                  <a:gd name="T79" fmla="*/ 111 h 163"/>
                  <a:gd name="T80" fmla="*/ 328 w 366"/>
                  <a:gd name="T81" fmla="*/ 111 h 163"/>
                  <a:gd name="T82" fmla="*/ 324 w 366"/>
                  <a:gd name="T83" fmla="*/ 88 h 163"/>
                  <a:gd name="T84" fmla="*/ 328 w 366"/>
                  <a:gd name="T85" fmla="*/ 64 h 163"/>
                  <a:gd name="T86" fmla="*/ 336 w 366"/>
                  <a:gd name="T87" fmla="*/ 38 h 163"/>
                  <a:gd name="T88" fmla="*/ 344 w 366"/>
                  <a:gd name="T89" fmla="*/ 24 h 163"/>
                  <a:gd name="T90" fmla="*/ 366 w 366"/>
                  <a:gd name="T91" fmla="*/ 9 h 163"/>
                  <a:gd name="T92" fmla="*/ 0 w 366"/>
                  <a:gd name="T93" fmla="*/ 0 h 163"/>
                  <a:gd name="T94" fmla="*/ 0 w 366"/>
                  <a:gd name="T95" fmla="*/ 0 h 16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66"/>
                  <a:gd name="T145" fmla="*/ 0 h 163"/>
                  <a:gd name="T146" fmla="*/ 366 w 366"/>
                  <a:gd name="T147" fmla="*/ 163 h 16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66" h="163">
                    <a:moveTo>
                      <a:pt x="0" y="0"/>
                    </a:moveTo>
                    <a:lnTo>
                      <a:pt x="0" y="15"/>
                    </a:lnTo>
                    <a:lnTo>
                      <a:pt x="33" y="15"/>
                    </a:lnTo>
                    <a:lnTo>
                      <a:pt x="24" y="79"/>
                    </a:lnTo>
                    <a:lnTo>
                      <a:pt x="34" y="79"/>
                    </a:lnTo>
                    <a:lnTo>
                      <a:pt x="42" y="118"/>
                    </a:lnTo>
                    <a:lnTo>
                      <a:pt x="54" y="141"/>
                    </a:lnTo>
                    <a:lnTo>
                      <a:pt x="69" y="152"/>
                    </a:lnTo>
                    <a:lnTo>
                      <a:pt x="57" y="141"/>
                    </a:lnTo>
                    <a:lnTo>
                      <a:pt x="45" y="118"/>
                    </a:lnTo>
                    <a:lnTo>
                      <a:pt x="38" y="82"/>
                    </a:lnTo>
                    <a:lnTo>
                      <a:pt x="38" y="60"/>
                    </a:lnTo>
                    <a:lnTo>
                      <a:pt x="48" y="32"/>
                    </a:lnTo>
                    <a:lnTo>
                      <a:pt x="62" y="15"/>
                    </a:lnTo>
                    <a:lnTo>
                      <a:pt x="80" y="9"/>
                    </a:lnTo>
                    <a:lnTo>
                      <a:pt x="96" y="12"/>
                    </a:lnTo>
                    <a:lnTo>
                      <a:pt x="107" y="26"/>
                    </a:lnTo>
                    <a:lnTo>
                      <a:pt x="113" y="12"/>
                    </a:lnTo>
                    <a:lnTo>
                      <a:pt x="127" y="38"/>
                    </a:lnTo>
                    <a:lnTo>
                      <a:pt x="115" y="41"/>
                    </a:lnTo>
                    <a:lnTo>
                      <a:pt x="123" y="82"/>
                    </a:lnTo>
                    <a:lnTo>
                      <a:pt x="127" y="45"/>
                    </a:lnTo>
                    <a:lnTo>
                      <a:pt x="141" y="26"/>
                    </a:lnTo>
                    <a:lnTo>
                      <a:pt x="152" y="17"/>
                    </a:lnTo>
                    <a:lnTo>
                      <a:pt x="163" y="15"/>
                    </a:lnTo>
                    <a:lnTo>
                      <a:pt x="179" y="17"/>
                    </a:lnTo>
                    <a:lnTo>
                      <a:pt x="194" y="26"/>
                    </a:lnTo>
                    <a:lnTo>
                      <a:pt x="205" y="45"/>
                    </a:lnTo>
                    <a:lnTo>
                      <a:pt x="208" y="70"/>
                    </a:lnTo>
                    <a:lnTo>
                      <a:pt x="208" y="97"/>
                    </a:lnTo>
                    <a:lnTo>
                      <a:pt x="205" y="120"/>
                    </a:lnTo>
                    <a:lnTo>
                      <a:pt x="191" y="143"/>
                    </a:lnTo>
                    <a:lnTo>
                      <a:pt x="182" y="154"/>
                    </a:lnTo>
                    <a:lnTo>
                      <a:pt x="170" y="157"/>
                    </a:lnTo>
                    <a:lnTo>
                      <a:pt x="155" y="157"/>
                    </a:lnTo>
                    <a:lnTo>
                      <a:pt x="163" y="163"/>
                    </a:lnTo>
                    <a:lnTo>
                      <a:pt x="218" y="161"/>
                    </a:lnTo>
                    <a:lnTo>
                      <a:pt x="235" y="148"/>
                    </a:lnTo>
                    <a:lnTo>
                      <a:pt x="244" y="133"/>
                    </a:lnTo>
                    <a:lnTo>
                      <a:pt x="253" y="111"/>
                    </a:lnTo>
                    <a:lnTo>
                      <a:pt x="328" y="111"/>
                    </a:lnTo>
                    <a:lnTo>
                      <a:pt x="324" y="88"/>
                    </a:lnTo>
                    <a:lnTo>
                      <a:pt x="328" y="64"/>
                    </a:lnTo>
                    <a:lnTo>
                      <a:pt x="336" y="38"/>
                    </a:lnTo>
                    <a:lnTo>
                      <a:pt x="344" y="24"/>
                    </a:lnTo>
                    <a:lnTo>
                      <a:pt x="366"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87" name="Freeform 1017">
                <a:extLst>
                  <a:ext uri="{FF2B5EF4-FFF2-40B4-BE49-F238E27FC236}">
                    <a16:creationId xmlns:a16="http://schemas.microsoft.com/office/drawing/2014/main" id="{B292F7DE-2370-7F62-008B-E22874B6CFF3}"/>
                  </a:ext>
                </a:extLst>
              </p:cNvPr>
              <p:cNvSpPr>
                <a:spLocks/>
              </p:cNvSpPr>
              <p:nvPr/>
            </p:nvSpPr>
            <p:spPr bwMode="auto">
              <a:xfrm>
                <a:off x="106" y="1290"/>
                <a:ext cx="7" cy="6"/>
              </a:xfrm>
              <a:custGeom>
                <a:avLst/>
                <a:gdLst>
                  <a:gd name="T0" fmla="*/ 0 w 77"/>
                  <a:gd name="T1" fmla="*/ 51 h 60"/>
                  <a:gd name="T2" fmla="*/ 14 w 77"/>
                  <a:gd name="T3" fmla="*/ 55 h 60"/>
                  <a:gd name="T4" fmla="*/ 30 w 77"/>
                  <a:gd name="T5" fmla="*/ 49 h 60"/>
                  <a:gd name="T6" fmla="*/ 41 w 77"/>
                  <a:gd name="T7" fmla="*/ 35 h 60"/>
                  <a:gd name="T8" fmla="*/ 54 w 77"/>
                  <a:gd name="T9" fmla="*/ 0 h 60"/>
                  <a:gd name="T10" fmla="*/ 61 w 77"/>
                  <a:gd name="T11" fmla="*/ 36 h 60"/>
                  <a:gd name="T12" fmla="*/ 72 w 77"/>
                  <a:gd name="T13" fmla="*/ 51 h 60"/>
                  <a:gd name="T14" fmla="*/ 77 w 77"/>
                  <a:gd name="T15" fmla="*/ 55 h 60"/>
                  <a:gd name="T16" fmla="*/ 72 w 77"/>
                  <a:gd name="T17" fmla="*/ 57 h 60"/>
                  <a:gd name="T18" fmla="*/ 11 w 77"/>
                  <a:gd name="T19" fmla="*/ 60 h 60"/>
                  <a:gd name="T20" fmla="*/ 0 w 77"/>
                  <a:gd name="T21" fmla="*/ 51 h 60"/>
                  <a:gd name="T22" fmla="*/ 0 w 77"/>
                  <a:gd name="T23" fmla="*/ 51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
                  <a:gd name="T37" fmla="*/ 0 h 60"/>
                  <a:gd name="T38" fmla="*/ 77 w 77"/>
                  <a:gd name="T39" fmla="*/ 60 h 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 h="60">
                    <a:moveTo>
                      <a:pt x="0" y="51"/>
                    </a:moveTo>
                    <a:lnTo>
                      <a:pt x="14" y="55"/>
                    </a:lnTo>
                    <a:lnTo>
                      <a:pt x="30" y="49"/>
                    </a:lnTo>
                    <a:lnTo>
                      <a:pt x="41" y="35"/>
                    </a:lnTo>
                    <a:lnTo>
                      <a:pt x="54" y="0"/>
                    </a:lnTo>
                    <a:lnTo>
                      <a:pt x="61" y="36"/>
                    </a:lnTo>
                    <a:lnTo>
                      <a:pt x="72" y="51"/>
                    </a:lnTo>
                    <a:lnTo>
                      <a:pt x="77" y="55"/>
                    </a:lnTo>
                    <a:lnTo>
                      <a:pt x="72" y="57"/>
                    </a:lnTo>
                    <a:lnTo>
                      <a:pt x="11" y="60"/>
                    </a:ln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88" name="Freeform 1018">
                <a:extLst>
                  <a:ext uri="{FF2B5EF4-FFF2-40B4-BE49-F238E27FC236}">
                    <a16:creationId xmlns:a16="http://schemas.microsoft.com/office/drawing/2014/main" id="{948F1628-EF22-FA91-DB7F-1C2E0D512AC8}"/>
                  </a:ext>
                </a:extLst>
              </p:cNvPr>
              <p:cNvSpPr>
                <a:spLocks/>
              </p:cNvSpPr>
              <p:nvPr/>
            </p:nvSpPr>
            <p:spPr bwMode="auto">
              <a:xfrm>
                <a:off x="117" y="1282"/>
                <a:ext cx="94" cy="14"/>
              </a:xfrm>
              <a:custGeom>
                <a:avLst/>
                <a:gdLst>
                  <a:gd name="T0" fmla="*/ 149 w 1033"/>
                  <a:gd name="T1" fmla="*/ 3 h 155"/>
                  <a:gd name="T2" fmla="*/ 134 w 1033"/>
                  <a:gd name="T3" fmla="*/ 61 h 155"/>
                  <a:gd name="T4" fmla="*/ 143 w 1033"/>
                  <a:gd name="T5" fmla="*/ 119 h 155"/>
                  <a:gd name="T6" fmla="*/ 162 w 1033"/>
                  <a:gd name="T7" fmla="*/ 142 h 155"/>
                  <a:gd name="T8" fmla="*/ 176 w 1033"/>
                  <a:gd name="T9" fmla="*/ 151 h 155"/>
                  <a:gd name="T10" fmla="*/ 190 w 1033"/>
                  <a:gd name="T11" fmla="*/ 155 h 155"/>
                  <a:gd name="T12" fmla="*/ 230 w 1033"/>
                  <a:gd name="T13" fmla="*/ 151 h 155"/>
                  <a:gd name="T14" fmla="*/ 245 w 1033"/>
                  <a:gd name="T15" fmla="*/ 142 h 155"/>
                  <a:gd name="T16" fmla="*/ 269 w 1033"/>
                  <a:gd name="T17" fmla="*/ 151 h 155"/>
                  <a:gd name="T18" fmla="*/ 304 w 1033"/>
                  <a:gd name="T19" fmla="*/ 151 h 155"/>
                  <a:gd name="T20" fmla="*/ 327 w 1033"/>
                  <a:gd name="T21" fmla="*/ 137 h 155"/>
                  <a:gd name="T22" fmla="*/ 339 w 1033"/>
                  <a:gd name="T23" fmla="*/ 117 h 155"/>
                  <a:gd name="T24" fmla="*/ 343 w 1033"/>
                  <a:gd name="T25" fmla="*/ 91 h 155"/>
                  <a:gd name="T26" fmla="*/ 345 w 1033"/>
                  <a:gd name="T27" fmla="*/ 67 h 155"/>
                  <a:gd name="T28" fmla="*/ 343 w 1033"/>
                  <a:gd name="T29" fmla="*/ 38 h 155"/>
                  <a:gd name="T30" fmla="*/ 336 w 1033"/>
                  <a:gd name="T31" fmla="*/ 18 h 155"/>
                  <a:gd name="T32" fmla="*/ 1023 w 1033"/>
                  <a:gd name="T33" fmla="*/ 44 h 155"/>
                  <a:gd name="T34" fmla="*/ 1033 w 1033"/>
                  <a:gd name="T35" fmla="*/ 26 h 155"/>
                  <a:gd name="T36" fmla="*/ 0 w 1033"/>
                  <a:gd name="T37" fmla="*/ 0 h 155"/>
                  <a:gd name="T38" fmla="*/ 149 w 1033"/>
                  <a:gd name="T39" fmla="*/ 3 h 155"/>
                  <a:gd name="T40" fmla="*/ 149 w 1033"/>
                  <a:gd name="T41" fmla="*/ 3 h 1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33"/>
                  <a:gd name="T64" fmla="*/ 0 h 155"/>
                  <a:gd name="T65" fmla="*/ 1033 w 1033"/>
                  <a:gd name="T66" fmla="*/ 155 h 1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33" h="155">
                    <a:moveTo>
                      <a:pt x="149" y="3"/>
                    </a:moveTo>
                    <a:lnTo>
                      <a:pt x="134" y="61"/>
                    </a:lnTo>
                    <a:lnTo>
                      <a:pt x="143" y="119"/>
                    </a:lnTo>
                    <a:lnTo>
                      <a:pt x="162" y="142"/>
                    </a:lnTo>
                    <a:lnTo>
                      <a:pt x="176" y="151"/>
                    </a:lnTo>
                    <a:lnTo>
                      <a:pt x="190" y="155"/>
                    </a:lnTo>
                    <a:lnTo>
                      <a:pt x="230" y="151"/>
                    </a:lnTo>
                    <a:lnTo>
                      <a:pt x="245" y="142"/>
                    </a:lnTo>
                    <a:lnTo>
                      <a:pt x="269" y="151"/>
                    </a:lnTo>
                    <a:lnTo>
                      <a:pt x="304" y="151"/>
                    </a:lnTo>
                    <a:lnTo>
                      <a:pt x="327" y="137"/>
                    </a:lnTo>
                    <a:lnTo>
                      <a:pt x="339" y="117"/>
                    </a:lnTo>
                    <a:lnTo>
                      <a:pt x="343" y="91"/>
                    </a:lnTo>
                    <a:lnTo>
                      <a:pt x="345" y="67"/>
                    </a:lnTo>
                    <a:lnTo>
                      <a:pt x="343" y="38"/>
                    </a:lnTo>
                    <a:lnTo>
                      <a:pt x="336" y="18"/>
                    </a:lnTo>
                    <a:lnTo>
                      <a:pt x="1023" y="44"/>
                    </a:lnTo>
                    <a:lnTo>
                      <a:pt x="1033" y="26"/>
                    </a:lnTo>
                    <a:lnTo>
                      <a:pt x="0" y="0"/>
                    </a:lnTo>
                    <a:lnTo>
                      <a:pt x="14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89" name="Freeform 1019">
                <a:extLst>
                  <a:ext uri="{FF2B5EF4-FFF2-40B4-BE49-F238E27FC236}">
                    <a16:creationId xmlns:a16="http://schemas.microsoft.com/office/drawing/2014/main" id="{76D604AA-AA1C-A2AE-B162-1EC6624EB930}"/>
                  </a:ext>
                </a:extLst>
              </p:cNvPr>
              <p:cNvSpPr>
                <a:spLocks/>
              </p:cNvSpPr>
              <p:nvPr/>
            </p:nvSpPr>
            <p:spPr bwMode="auto">
              <a:xfrm>
                <a:off x="198" y="1274"/>
                <a:ext cx="54" cy="11"/>
              </a:xfrm>
              <a:custGeom>
                <a:avLst/>
                <a:gdLst>
                  <a:gd name="T0" fmla="*/ 129 w 597"/>
                  <a:gd name="T1" fmla="*/ 113 h 118"/>
                  <a:gd name="T2" fmla="*/ 71 w 597"/>
                  <a:gd name="T3" fmla="*/ 70 h 118"/>
                  <a:gd name="T4" fmla="*/ 133 w 597"/>
                  <a:gd name="T5" fmla="*/ 96 h 118"/>
                  <a:gd name="T6" fmla="*/ 71 w 597"/>
                  <a:gd name="T7" fmla="*/ 35 h 118"/>
                  <a:gd name="T8" fmla="*/ 141 w 597"/>
                  <a:gd name="T9" fmla="*/ 70 h 118"/>
                  <a:gd name="T10" fmla="*/ 115 w 597"/>
                  <a:gd name="T11" fmla="*/ 27 h 118"/>
                  <a:gd name="T12" fmla="*/ 159 w 597"/>
                  <a:gd name="T13" fmla="*/ 53 h 118"/>
                  <a:gd name="T14" fmla="*/ 159 w 597"/>
                  <a:gd name="T15" fmla="*/ 22 h 118"/>
                  <a:gd name="T16" fmla="*/ 186 w 597"/>
                  <a:gd name="T17" fmla="*/ 48 h 118"/>
                  <a:gd name="T18" fmla="*/ 196 w 597"/>
                  <a:gd name="T19" fmla="*/ 27 h 118"/>
                  <a:gd name="T20" fmla="*/ 208 w 597"/>
                  <a:gd name="T21" fmla="*/ 44 h 118"/>
                  <a:gd name="T22" fmla="*/ 473 w 597"/>
                  <a:gd name="T23" fmla="*/ 44 h 118"/>
                  <a:gd name="T24" fmla="*/ 597 w 597"/>
                  <a:gd name="T25" fmla="*/ 0 h 118"/>
                  <a:gd name="T26" fmla="*/ 496 w 597"/>
                  <a:gd name="T27" fmla="*/ 0 h 118"/>
                  <a:gd name="T28" fmla="*/ 39 w 597"/>
                  <a:gd name="T29" fmla="*/ 5 h 118"/>
                  <a:gd name="T30" fmla="*/ 0 w 597"/>
                  <a:gd name="T31" fmla="*/ 118 h 118"/>
                  <a:gd name="T32" fmla="*/ 129 w 597"/>
                  <a:gd name="T33" fmla="*/ 113 h 118"/>
                  <a:gd name="T34" fmla="*/ 129 w 597"/>
                  <a:gd name="T35" fmla="*/ 113 h 1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97"/>
                  <a:gd name="T55" fmla="*/ 0 h 118"/>
                  <a:gd name="T56" fmla="*/ 597 w 597"/>
                  <a:gd name="T57" fmla="*/ 118 h 1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97" h="118">
                    <a:moveTo>
                      <a:pt x="129" y="113"/>
                    </a:moveTo>
                    <a:lnTo>
                      <a:pt x="71" y="70"/>
                    </a:lnTo>
                    <a:lnTo>
                      <a:pt x="133" y="96"/>
                    </a:lnTo>
                    <a:lnTo>
                      <a:pt x="71" y="35"/>
                    </a:lnTo>
                    <a:lnTo>
                      <a:pt x="141" y="70"/>
                    </a:lnTo>
                    <a:lnTo>
                      <a:pt x="115" y="27"/>
                    </a:lnTo>
                    <a:lnTo>
                      <a:pt x="159" y="53"/>
                    </a:lnTo>
                    <a:lnTo>
                      <a:pt x="159" y="22"/>
                    </a:lnTo>
                    <a:lnTo>
                      <a:pt x="186" y="48"/>
                    </a:lnTo>
                    <a:lnTo>
                      <a:pt x="196" y="27"/>
                    </a:lnTo>
                    <a:lnTo>
                      <a:pt x="208" y="44"/>
                    </a:lnTo>
                    <a:lnTo>
                      <a:pt x="473" y="44"/>
                    </a:lnTo>
                    <a:lnTo>
                      <a:pt x="597" y="0"/>
                    </a:lnTo>
                    <a:lnTo>
                      <a:pt x="496" y="0"/>
                    </a:lnTo>
                    <a:lnTo>
                      <a:pt x="39" y="5"/>
                    </a:lnTo>
                    <a:lnTo>
                      <a:pt x="0" y="118"/>
                    </a:lnTo>
                    <a:lnTo>
                      <a:pt x="129"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90" name="Freeform 1020">
                <a:extLst>
                  <a:ext uri="{FF2B5EF4-FFF2-40B4-BE49-F238E27FC236}">
                    <a16:creationId xmlns:a16="http://schemas.microsoft.com/office/drawing/2014/main" id="{5D32CF4E-BA55-ADB2-772C-95151A59BEF8}"/>
                  </a:ext>
                </a:extLst>
              </p:cNvPr>
              <p:cNvSpPr>
                <a:spLocks/>
              </p:cNvSpPr>
              <p:nvPr/>
            </p:nvSpPr>
            <p:spPr bwMode="auto">
              <a:xfrm>
                <a:off x="96" y="1202"/>
                <a:ext cx="192" cy="80"/>
              </a:xfrm>
              <a:custGeom>
                <a:avLst/>
                <a:gdLst>
                  <a:gd name="T0" fmla="*/ 1066 w 2107"/>
                  <a:gd name="T1" fmla="*/ 182 h 877"/>
                  <a:gd name="T2" fmla="*/ 288 w 2107"/>
                  <a:gd name="T3" fmla="*/ 371 h 877"/>
                  <a:gd name="T4" fmla="*/ 1141 w 2107"/>
                  <a:gd name="T5" fmla="*/ 212 h 877"/>
                  <a:gd name="T6" fmla="*/ 314 w 2107"/>
                  <a:gd name="T7" fmla="*/ 399 h 877"/>
                  <a:gd name="T8" fmla="*/ 1211 w 2107"/>
                  <a:gd name="T9" fmla="*/ 243 h 877"/>
                  <a:gd name="T10" fmla="*/ 305 w 2107"/>
                  <a:gd name="T11" fmla="*/ 428 h 877"/>
                  <a:gd name="T12" fmla="*/ 1169 w 2107"/>
                  <a:gd name="T13" fmla="*/ 296 h 877"/>
                  <a:gd name="T14" fmla="*/ 288 w 2107"/>
                  <a:gd name="T15" fmla="*/ 473 h 877"/>
                  <a:gd name="T16" fmla="*/ 1110 w 2107"/>
                  <a:gd name="T17" fmla="*/ 356 h 877"/>
                  <a:gd name="T18" fmla="*/ 266 w 2107"/>
                  <a:gd name="T19" fmla="*/ 516 h 877"/>
                  <a:gd name="T20" fmla="*/ 1058 w 2107"/>
                  <a:gd name="T21" fmla="*/ 409 h 877"/>
                  <a:gd name="T22" fmla="*/ 251 w 2107"/>
                  <a:gd name="T23" fmla="*/ 550 h 877"/>
                  <a:gd name="T24" fmla="*/ 1009 w 2107"/>
                  <a:gd name="T25" fmla="*/ 460 h 877"/>
                  <a:gd name="T26" fmla="*/ 238 w 2107"/>
                  <a:gd name="T27" fmla="*/ 594 h 877"/>
                  <a:gd name="T28" fmla="*/ 952 w 2107"/>
                  <a:gd name="T29" fmla="*/ 516 h 877"/>
                  <a:gd name="T30" fmla="*/ 221 w 2107"/>
                  <a:gd name="T31" fmla="*/ 629 h 877"/>
                  <a:gd name="T32" fmla="*/ 902 w 2107"/>
                  <a:gd name="T33" fmla="*/ 563 h 877"/>
                  <a:gd name="T34" fmla="*/ 202 w 2107"/>
                  <a:gd name="T35" fmla="*/ 669 h 877"/>
                  <a:gd name="T36" fmla="*/ 853 w 2107"/>
                  <a:gd name="T37" fmla="*/ 616 h 877"/>
                  <a:gd name="T38" fmla="*/ 186 w 2107"/>
                  <a:gd name="T39" fmla="*/ 707 h 877"/>
                  <a:gd name="T40" fmla="*/ 799 w 2107"/>
                  <a:gd name="T41" fmla="*/ 669 h 877"/>
                  <a:gd name="T42" fmla="*/ 176 w 2107"/>
                  <a:gd name="T43" fmla="*/ 738 h 877"/>
                  <a:gd name="T44" fmla="*/ 760 w 2107"/>
                  <a:gd name="T45" fmla="*/ 713 h 877"/>
                  <a:gd name="T46" fmla="*/ 158 w 2107"/>
                  <a:gd name="T47" fmla="*/ 776 h 877"/>
                  <a:gd name="T48" fmla="*/ 711 w 2107"/>
                  <a:gd name="T49" fmla="*/ 760 h 877"/>
                  <a:gd name="T50" fmla="*/ 145 w 2107"/>
                  <a:gd name="T51" fmla="*/ 807 h 877"/>
                  <a:gd name="T52" fmla="*/ 668 w 2107"/>
                  <a:gd name="T53" fmla="*/ 803 h 877"/>
                  <a:gd name="T54" fmla="*/ 127 w 2107"/>
                  <a:gd name="T55" fmla="*/ 842 h 877"/>
                  <a:gd name="T56" fmla="*/ 628 w 2107"/>
                  <a:gd name="T57" fmla="*/ 846 h 877"/>
                  <a:gd name="T58" fmla="*/ 113 w 2107"/>
                  <a:gd name="T59" fmla="*/ 877 h 877"/>
                  <a:gd name="T60" fmla="*/ 0 w 2107"/>
                  <a:gd name="T61" fmla="*/ 873 h 877"/>
                  <a:gd name="T62" fmla="*/ 30 w 2107"/>
                  <a:gd name="T63" fmla="*/ 356 h 877"/>
                  <a:gd name="T64" fmla="*/ 1637 w 2107"/>
                  <a:gd name="T65" fmla="*/ 0 h 877"/>
                  <a:gd name="T66" fmla="*/ 1664 w 2107"/>
                  <a:gd name="T67" fmla="*/ 0 h 877"/>
                  <a:gd name="T68" fmla="*/ 2089 w 2107"/>
                  <a:gd name="T69" fmla="*/ 77 h 877"/>
                  <a:gd name="T70" fmla="*/ 2102 w 2107"/>
                  <a:gd name="T71" fmla="*/ 91 h 877"/>
                  <a:gd name="T72" fmla="*/ 2107 w 2107"/>
                  <a:gd name="T73" fmla="*/ 103 h 877"/>
                  <a:gd name="T74" fmla="*/ 2107 w 2107"/>
                  <a:gd name="T75" fmla="*/ 371 h 877"/>
                  <a:gd name="T76" fmla="*/ 2098 w 2107"/>
                  <a:gd name="T77" fmla="*/ 371 h 877"/>
                  <a:gd name="T78" fmla="*/ 2098 w 2107"/>
                  <a:gd name="T79" fmla="*/ 99 h 877"/>
                  <a:gd name="T80" fmla="*/ 2085 w 2107"/>
                  <a:gd name="T81" fmla="*/ 87 h 877"/>
                  <a:gd name="T82" fmla="*/ 1668 w 2107"/>
                  <a:gd name="T83" fmla="*/ 12 h 877"/>
                  <a:gd name="T84" fmla="*/ 1633 w 2107"/>
                  <a:gd name="T85" fmla="*/ 12 h 877"/>
                  <a:gd name="T86" fmla="*/ 1602 w 2107"/>
                  <a:gd name="T87" fmla="*/ 17 h 877"/>
                  <a:gd name="T88" fmla="*/ 251 w 2107"/>
                  <a:gd name="T89" fmla="*/ 337 h 877"/>
                  <a:gd name="T90" fmla="*/ 1066 w 2107"/>
                  <a:gd name="T91" fmla="*/ 182 h 877"/>
                  <a:gd name="T92" fmla="*/ 1066 w 2107"/>
                  <a:gd name="T93" fmla="*/ 182 h 87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07"/>
                  <a:gd name="T142" fmla="*/ 0 h 877"/>
                  <a:gd name="T143" fmla="*/ 2107 w 2107"/>
                  <a:gd name="T144" fmla="*/ 877 h 87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07" h="877">
                    <a:moveTo>
                      <a:pt x="1066" y="182"/>
                    </a:moveTo>
                    <a:lnTo>
                      <a:pt x="288" y="371"/>
                    </a:lnTo>
                    <a:lnTo>
                      <a:pt x="1141" y="212"/>
                    </a:lnTo>
                    <a:lnTo>
                      <a:pt x="314" y="399"/>
                    </a:lnTo>
                    <a:lnTo>
                      <a:pt x="1211" y="243"/>
                    </a:lnTo>
                    <a:lnTo>
                      <a:pt x="305" y="428"/>
                    </a:lnTo>
                    <a:lnTo>
                      <a:pt x="1169" y="296"/>
                    </a:lnTo>
                    <a:lnTo>
                      <a:pt x="288" y="473"/>
                    </a:lnTo>
                    <a:lnTo>
                      <a:pt x="1110" y="356"/>
                    </a:lnTo>
                    <a:lnTo>
                      <a:pt x="266" y="516"/>
                    </a:lnTo>
                    <a:lnTo>
                      <a:pt x="1058" y="409"/>
                    </a:lnTo>
                    <a:lnTo>
                      <a:pt x="251" y="550"/>
                    </a:lnTo>
                    <a:lnTo>
                      <a:pt x="1009" y="460"/>
                    </a:lnTo>
                    <a:lnTo>
                      <a:pt x="238" y="594"/>
                    </a:lnTo>
                    <a:lnTo>
                      <a:pt x="952" y="516"/>
                    </a:lnTo>
                    <a:lnTo>
                      <a:pt x="221" y="629"/>
                    </a:lnTo>
                    <a:lnTo>
                      <a:pt x="902" y="563"/>
                    </a:lnTo>
                    <a:lnTo>
                      <a:pt x="202" y="669"/>
                    </a:lnTo>
                    <a:lnTo>
                      <a:pt x="853" y="616"/>
                    </a:lnTo>
                    <a:lnTo>
                      <a:pt x="186" y="707"/>
                    </a:lnTo>
                    <a:lnTo>
                      <a:pt x="799" y="669"/>
                    </a:lnTo>
                    <a:lnTo>
                      <a:pt x="176" y="738"/>
                    </a:lnTo>
                    <a:lnTo>
                      <a:pt x="760" y="713"/>
                    </a:lnTo>
                    <a:lnTo>
                      <a:pt x="158" y="776"/>
                    </a:lnTo>
                    <a:lnTo>
                      <a:pt x="711" y="760"/>
                    </a:lnTo>
                    <a:lnTo>
                      <a:pt x="145" y="807"/>
                    </a:lnTo>
                    <a:lnTo>
                      <a:pt x="668" y="803"/>
                    </a:lnTo>
                    <a:lnTo>
                      <a:pt x="127" y="842"/>
                    </a:lnTo>
                    <a:lnTo>
                      <a:pt x="628" y="846"/>
                    </a:lnTo>
                    <a:lnTo>
                      <a:pt x="113" y="877"/>
                    </a:lnTo>
                    <a:lnTo>
                      <a:pt x="0" y="873"/>
                    </a:lnTo>
                    <a:lnTo>
                      <a:pt x="30" y="356"/>
                    </a:lnTo>
                    <a:lnTo>
                      <a:pt x="1637" y="0"/>
                    </a:lnTo>
                    <a:lnTo>
                      <a:pt x="1664" y="0"/>
                    </a:lnTo>
                    <a:lnTo>
                      <a:pt x="2089" y="77"/>
                    </a:lnTo>
                    <a:lnTo>
                      <a:pt x="2102" y="91"/>
                    </a:lnTo>
                    <a:lnTo>
                      <a:pt x="2107" y="103"/>
                    </a:lnTo>
                    <a:lnTo>
                      <a:pt x="2107" y="371"/>
                    </a:lnTo>
                    <a:lnTo>
                      <a:pt x="2098" y="371"/>
                    </a:lnTo>
                    <a:lnTo>
                      <a:pt x="2098" y="99"/>
                    </a:lnTo>
                    <a:lnTo>
                      <a:pt x="2085" y="87"/>
                    </a:lnTo>
                    <a:lnTo>
                      <a:pt x="1668" y="12"/>
                    </a:lnTo>
                    <a:lnTo>
                      <a:pt x="1633" y="12"/>
                    </a:lnTo>
                    <a:lnTo>
                      <a:pt x="1602" y="17"/>
                    </a:lnTo>
                    <a:lnTo>
                      <a:pt x="251" y="337"/>
                    </a:lnTo>
                    <a:lnTo>
                      <a:pt x="1066" y="1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91" name="Freeform 1021">
                <a:extLst>
                  <a:ext uri="{FF2B5EF4-FFF2-40B4-BE49-F238E27FC236}">
                    <a16:creationId xmlns:a16="http://schemas.microsoft.com/office/drawing/2014/main" id="{FC2EB344-EDB8-0182-ED6F-DEA5CCADA689}"/>
                  </a:ext>
                </a:extLst>
              </p:cNvPr>
              <p:cNvSpPr>
                <a:spLocks/>
              </p:cNvSpPr>
              <p:nvPr/>
            </p:nvSpPr>
            <p:spPr bwMode="auto">
              <a:xfrm>
                <a:off x="245" y="1204"/>
                <a:ext cx="34" cy="70"/>
              </a:xfrm>
              <a:custGeom>
                <a:avLst/>
                <a:gdLst>
                  <a:gd name="T0" fmla="*/ 373 w 373"/>
                  <a:gd name="T1" fmla="*/ 62 h 768"/>
                  <a:gd name="T2" fmla="*/ 19 w 373"/>
                  <a:gd name="T3" fmla="*/ 0 h 768"/>
                  <a:gd name="T4" fmla="*/ 8 w 373"/>
                  <a:gd name="T5" fmla="*/ 5 h 768"/>
                  <a:gd name="T6" fmla="*/ 0 w 373"/>
                  <a:gd name="T7" fmla="*/ 18 h 768"/>
                  <a:gd name="T8" fmla="*/ 0 w 373"/>
                  <a:gd name="T9" fmla="*/ 739 h 768"/>
                  <a:gd name="T10" fmla="*/ 6 w 373"/>
                  <a:gd name="T11" fmla="*/ 757 h 768"/>
                  <a:gd name="T12" fmla="*/ 24 w 373"/>
                  <a:gd name="T13" fmla="*/ 768 h 768"/>
                  <a:gd name="T14" fmla="*/ 10 w 373"/>
                  <a:gd name="T15" fmla="*/ 755 h 768"/>
                  <a:gd name="T16" fmla="*/ 6 w 373"/>
                  <a:gd name="T17" fmla="*/ 734 h 768"/>
                  <a:gd name="T18" fmla="*/ 6 w 373"/>
                  <a:gd name="T19" fmla="*/ 141 h 768"/>
                  <a:gd name="T20" fmla="*/ 91 w 373"/>
                  <a:gd name="T21" fmla="*/ 138 h 768"/>
                  <a:gd name="T22" fmla="*/ 14 w 373"/>
                  <a:gd name="T23" fmla="*/ 120 h 768"/>
                  <a:gd name="T24" fmla="*/ 234 w 373"/>
                  <a:gd name="T25" fmla="*/ 127 h 768"/>
                  <a:gd name="T26" fmla="*/ 19 w 373"/>
                  <a:gd name="T27" fmla="*/ 92 h 768"/>
                  <a:gd name="T28" fmla="*/ 271 w 373"/>
                  <a:gd name="T29" fmla="*/ 109 h 768"/>
                  <a:gd name="T30" fmla="*/ 24 w 373"/>
                  <a:gd name="T31" fmla="*/ 62 h 768"/>
                  <a:gd name="T32" fmla="*/ 319 w 373"/>
                  <a:gd name="T33" fmla="*/ 87 h 768"/>
                  <a:gd name="T34" fmla="*/ 33 w 373"/>
                  <a:gd name="T35" fmla="*/ 28 h 768"/>
                  <a:gd name="T36" fmla="*/ 373 w 373"/>
                  <a:gd name="T37" fmla="*/ 62 h 768"/>
                  <a:gd name="T38" fmla="*/ 373 w 373"/>
                  <a:gd name="T39" fmla="*/ 62 h 7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3"/>
                  <a:gd name="T61" fmla="*/ 0 h 768"/>
                  <a:gd name="T62" fmla="*/ 373 w 373"/>
                  <a:gd name="T63" fmla="*/ 768 h 76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3" h="768">
                    <a:moveTo>
                      <a:pt x="373" y="62"/>
                    </a:moveTo>
                    <a:lnTo>
                      <a:pt x="19" y="0"/>
                    </a:lnTo>
                    <a:lnTo>
                      <a:pt x="8" y="5"/>
                    </a:lnTo>
                    <a:lnTo>
                      <a:pt x="0" y="18"/>
                    </a:lnTo>
                    <a:lnTo>
                      <a:pt x="0" y="739"/>
                    </a:lnTo>
                    <a:lnTo>
                      <a:pt x="6" y="757"/>
                    </a:lnTo>
                    <a:lnTo>
                      <a:pt x="24" y="768"/>
                    </a:lnTo>
                    <a:lnTo>
                      <a:pt x="10" y="755"/>
                    </a:lnTo>
                    <a:lnTo>
                      <a:pt x="6" y="734"/>
                    </a:lnTo>
                    <a:lnTo>
                      <a:pt x="6" y="141"/>
                    </a:lnTo>
                    <a:lnTo>
                      <a:pt x="91" y="138"/>
                    </a:lnTo>
                    <a:lnTo>
                      <a:pt x="14" y="120"/>
                    </a:lnTo>
                    <a:lnTo>
                      <a:pt x="234" y="127"/>
                    </a:lnTo>
                    <a:lnTo>
                      <a:pt x="19" y="92"/>
                    </a:lnTo>
                    <a:lnTo>
                      <a:pt x="271" y="109"/>
                    </a:lnTo>
                    <a:lnTo>
                      <a:pt x="24" y="62"/>
                    </a:lnTo>
                    <a:lnTo>
                      <a:pt x="319" y="87"/>
                    </a:lnTo>
                    <a:lnTo>
                      <a:pt x="33" y="28"/>
                    </a:lnTo>
                    <a:lnTo>
                      <a:pt x="373"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92" name="Freeform 1022">
                <a:extLst>
                  <a:ext uri="{FF2B5EF4-FFF2-40B4-BE49-F238E27FC236}">
                    <a16:creationId xmlns:a16="http://schemas.microsoft.com/office/drawing/2014/main" id="{DA9337A8-27ED-CE95-C5DA-B2885939893C}"/>
                  </a:ext>
                </a:extLst>
              </p:cNvPr>
              <p:cNvSpPr>
                <a:spLocks/>
              </p:cNvSpPr>
              <p:nvPr/>
            </p:nvSpPr>
            <p:spPr bwMode="auto">
              <a:xfrm>
                <a:off x="234" y="1205"/>
                <a:ext cx="9" cy="42"/>
              </a:xfrm>
              <a:custGeom>
                <a:avLst/>
                <a:gdLst>
                  <a:gd name="T0" fmla="*/ 0 w 93"/>
                  <a:gd name="T1" fmla="*/ 15 h 459"/>
                  <a:gd name="T2" fmla="*/ 74 w 93"/>
                  <a:gd name="T3" fmla="*/ 0 h 459"/>
                  <a:gd name="T4" fmla="*/ 88 w 93"/>
                  <a:gd name="T5" fmla="*/ 3 h 459"/>
                  <a:gd name="T6" fmla="*/ 93 w 93"/>
                  <a:gd name="T7" fmla="*/ 19 h 459"/>
                  <a:gd name="T8" fmla="*/ 93 w 93"/>
                  <a:gd name="T9" fmla="*/ 459 h 459"/>
                  <a:gd name="T10" fmla="*/ 85 w 93"/>
                  <a:gd name="T11" fmla="*/ 74 h 459"/>
                  <a:gd name="T12" fmla="*/ 80 w 93"/>
                  <a:gd name="T13" fmla="*/ 43 h 459"/>
                  <a:gd name="T14" fmla="*/ 68 w 93"/>
                  <a:gd name="T15" fmla="*/ 22 h 459"/>
                  <a:gd name="T16" fmla="*/ 56 w 93"/>
                  <a:gd name="T17" fmla="*/ 15 h 459"/>
                  <a:gd name="T18" fmla="*/ 0 w 93"/>
                  <a:gd name="T19" fmla="*/ 15 h 459"/>
                  <a:gd name="T20" fmla="*/ 0 w 93"/>
                  <a:gd name="T21" fmla="*/ 15 h 4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3"/>
                  <a:gd name="T34" fmla="*/ 0 h 459"/>
                  <a:gd name="T35" fmla="*/ 93 w 93"/>
                  <a:gd name="T36" fmla="*/ 459 h 4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3" h="459">
                    <a:moveTo>
                      <a:pt x="0" y="15"/>
                    </a:moveTo>
                    <a:lnTo>
                      <a:pt x="74" y="0"/>
                    </a:lnTo>
                    <a:lnTo>
                      <a:pt x="88" y="3"/>
                    </a:lnTo>
                    <a:lnTo>
                      <a:pt x="93" y="19"/>
                    </a:lnTo>
                    <a:lnTo>
                      <a:pt x="93" y="459"/>
                    </a:lnTo>
                    <a:lnTo>
                      <a:pt x="85" y="74"/>
                    </a:lnTo>
                    <a:lnTo>
                      <a:pt x="80" y="43"/>
                    </a:lnTo>
                    <a:lnTo>
                      <a:pt x="68" y="22"/>
                    </a:lnTo>
                    <a:lnTo>
                      <a:pt x="56" y="15"/>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93" name="Freeform 1023">
                <a:extLst>
                  <a:ext uri="{FF2B5EF4-FFF2-40B4-BE49-F238E27FC236}">
                    <a16:creationId xmlns:a16="http://schemas.microsoft.com/office/drawing/2014/main" id="{1DE97826-1F7F-CDC8-1E51-3D84742E082C}"/>
                  </a:ext>
                </a:extLst>
              </p:cNvPr>
              <p:cNvSpPr>
                <a:spLocks/>
              </p:cNvSpPr>
              <p:nvPr/>
            </p:nvSpPr>
            <p:spPr bwMode="auto">
              <a:xfrm>
                <a:off x="265" y="1256"/>
                <a:ext cx="5" cy="13"/>
              </a:xfrm>
              <a:custGeom>
                <a:avLst/>
                <a:gdLst>
                  <a:gd name="T0" fmla="*/ 52 w 52"/>
                  <a:gd name="T1" fmla="*/ 0 h 144"/>
                  <a:gd name="T2" fmla="*/ 0 w 52"/>
                  <a:gd name="T3" fmla="*/ 0 h 144"/>
                  <a:gd name="T4" fmla="*/ 34 w 52"/>
                  <a:gd name="T5" fmla="*/ 26 h 144"/>
                  <a:gd name="T6" fmla="*/ 34 w 52"/>
                  <a:gd name="T7" fmla="*/ 144 h 144"/>
                  <a:gd name="T8" fmla="*/ 52 w 52"/>
                  <a:gd name="T9" fmla="*/ 144 h 144"/>
                  <a:gd name="T10" fmla="*/ 52 w 52"/>
                  <a:gd name="T11" fmla="*/ 0 h 144"/>
                  <a:gd name="T12" fmla="*/ 52 w 52"/>
                  <a:gd name="T13" fmla="*/ 0 h 144"/>
                  <a:gd name="T14" fmla="*/ 0 60000 65536"/>
                  <a:gd name="T15" fmla="*/ 0 60000 65536"/>
                  <a:gd name="T16" fmla="*/ 0 60000 65536"/>
                  <a:gd name="T17" fmla="*/ 0 60000 65536"/>
                  <a:gd name="T18" fmla="*/ 0 60000 65536"/>
                  <a:gd name="T19" fmla="*/ 0 60000 65536"/>
                  <a:gd name="T20" fmla="*/ 0 60000 65536"/>
                  <a:gd name="T21" fmla="*/ 0 w 52"/>
                  <a:gd name="T22" fmla="*/ 0 h 144"/>
                  <a:gd name="T23" fmla="*/ 52 w 52"/>
                  <a:gd name="T24" fmla="*/ 144 h 1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144">
                    <a:moveTo>
                      <a:pt x="52" y="0"/>
                    </a:moveTo>
                    <a:lnTo>
                      <a:pt x="0" y="0"/>
                    </a:lnTo>
                    <a:lnTo>
                      <a:pt x="34" y="26"/>
                    </a:lnTo>
                    <a:lnTo>
                      <a:pt x="34" y="144"/>
                    </a:lnTo>
                    <a:lnTo>
                      <a:pt x="52" y="144"/>
                    </a:ln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94" name="Freeform 1024">
                <a:extLst>
                  <a:ext uri="{FF2B5EF4-FFF2-40B4-BE49-F238E27FC236}">
                    <a16:creationId xmlns:a16="http://schemas.microsoft.com/office/drawing/2014/main" id="{F49A01CC-BA56-DE40-BE3B-C95FCE9E129F}"/>
                  </a:ext>
                </a:extLst>
              </p:cNvPr>
              <p:cNvSpPr>
                <a:spLocks/>
              </p:cNvSpPr>
              <p:nvPr/>
            </p:nvSpPr>
            <p:spPr bwMode="auto">
              <a:xfrm>
                <a:off x="265" y="1256"/>
                <a:ext cx="5" cy="13"/>
              </a:xfrm>
              <a:custGeom>
                <a:avLst/>
                <a:gdLst>
                  <a:gd name="T0" fmla="*/ 52 w 52"/>
                  <a:gd name="T1" fmla="*/ 144 h 144"/>
                  <a:gd name="T2" fmla="*/ 0 w 52"/>
                  <a:gd name="T3" fmla="*/ 144 h 144"/>
                  <a:gd name="T4" fmla="*/ 0 w 52"/>
                  <a:gd name="T5" fmla="*/ 0 h 144"/>
                  <a:gd name="T6" fmla="*/ 3 w 52"/>
                  <a:gd name="T7" fmla="*/ 0 h 144"/>
                  <a:gd name="T8" fmla="*/ 3 w 52"/>
                  <a:gd name="T9" fmla="*/ 139 h 144"/>
                  <a:gd name="T10" fmla="*/ 48 w 52"/>
                  <a:gd name="T11" fmla="*/ 139 h 144"/>
                  <a:gd name="T12" fmla="*/ 52 w 52"/>
                  <a:gd name="T13" fmla="*/ 144 h 144"/>
                  <a:gd name="T14" fmla="*/ 52 w 52"/>
                  <a:gd name="T15" fmla="*/ 144 h 144"/>
                  <a:gd name="T16" fmla="*/ 0 60000 65536"/>
                  <a:gd name="T17" fmla="*/ 0 60000 65536"/>
                  <a:gd name="T18" fmla="*/ 0 60000 65536"/>
                  <a:gd name="T19" fmla="*/ 0 60000 65536"/>
                  <a:gd name="T20" fmla="*/ 0 60000 65536"/>
                  <a:gd name="T21" fmla="*/ 0 60000 65536"/>
                  <a:gd name="T22" fmla="*/ 0 60000 65536"/>
                  <a:gd name="T23" fmla="*/ 0 60000 65536"/>
                  <a:gd name="T24" fmla="*/ 0 w 52"/>
                  <a:gd name="T25" fmla="*/ 0 h 144"/>
                  <a:gd name="T26" fmla="*/ 52 w 52"/>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 h="144">
                    <a:moveTo>
                      <a:pt x="52" y="144"/>
                    </a:moveTo>
                    <a:lnTo>
                      <a:pt x="0" y="144"/>
                    </a:lnTo>
                    <a:lnTo>
                      <a:pt x="0" y="0"/>
                    </a:lnTo>
                    <a:lnTo>
                      <a:pt x="3" y="0"/>
                    </a:lnTo>
                    <a:lnTo>
                      <a:pt x="3" y="139"/>
                    </a:lnTo>
                    <a:lnTo>
                      <a:pt x="48" y="139"/>
                    </a:lnTo>
                    <a:lnTo>
                      <a:pt x="52" y="1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95" name="Freeform 1025">
                <a:extLst>
                  <a:ext uri="{FF2B5EF4-FFF2-40B4-BE49-F238E27FC236}">
                    <a16:creationId xmlns:a16="http://schemas.microsoft.com/office/drawing/2014/main" id="{7EC463B3-F879-C6E8-EB5F-F3DDB879E044}"/>
                  </a:ext>
                </a:extLst>
              </p:cNvPr>
              <p:cNvSpPr>
                <a:spLocks/>
              </p:cNvSpPr>
              <p:nvPr/>
            </p:nvSpPr>
            <p:spPr bwMode="auto">
              <a:xfrm>
                <a:off x="266" y="1259"/>
                <a:ext cx="7" cy="4"/>
              </a:xfrm>
              <a:custGeom>
                <a:avLst/>
                <a:gdLst>
                  <a:gd name="T0" fmla="*/ 5 w 71"/>
                  <a:gd name="T1" fmla="*/ 10 h 45"/>
                  <a:gd name="T2" fmla="*/ 28 w 71"/>
                  <a:gd name="T3" fmla="*/ 0 h 45"/>
                  <a:gd name="T4" fmla="*/ 42 w 71"/>
                  <a:gd name="T5" fmla="*/ 5 h 45"/>
                  <a:gd name="T6" fmla="*/ 47 w 71"/>
                  <a:gd name="T7" fmla="*/ 19 h 45"/>
                  <a:gd name="T8" fmla="*/ 53 w 71"/>
                  <a:gd name="T9" fmla="*/ 30 h 45"/>
                  <a:gd name="T10" fmla="*/ 71 w 71"/>
                  <a:gd name="T11" fmla="*/ 38 h 45"/>
                  <a:gd name="T12" fmla="*/ 68 w 71"/>
                  <a:gd name="T13" fmla="*/ 45 h 45"/>
                  <a:gd name="T14" fmla="*/ 51 w 71"/>
                  <a:gd name="T15" fmla="*/ 38 h 45"/>
                  <a:gd name="T16" fmla="*/ 45 w 71"/>
                  <a:gd name="T17" fmla="*/ 28 h 45"/>
                  <a:gd name="T18" fmla="*/ 38 w 71"/>
                  <a:gd name="T19" fmla="*/ 14 h 45"/>
                  <a:gd name="T20" fmla="*/ 26 w 71"/>
                  <a:gd name="T21" fmla="*/ 11 h 45"/>
                  <a:gd name="T22" fmla="*/ 5 w 71"/>
                  <a:gd name="T23" fmla="*/ 17 h 45"/>
                  <a:gd name="T24" fmla="*/ 0 w 71"/>
                  <a:gd name="T25" fmla="*/ 14 h 45"/>
                  <a:gd name="T26" fmla="*/ 5 w 71"/>
                  <a:gd name="T27" fmla="*/ 10 h 45"/>
                  <a:gd name="T28" fmla="*/ 5 w 71"/>
                  <a:gd name="T29" fmla="*/ 10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45"/>
                  <a:gd name="T47" fmla="*/ 71 w 71"/>
                  <a:gd name="T48" fmla="*/ 45 h 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45">
                    <a:moveTo>
                      <a:pt x="5" y="10"/>
                    </a:moveTo>
                    <a:lnTo>
                      <a:pt x="28" y="0"/>
                    </a:lnTo>
                    <a:lnTo>
                      <a:pt x="42" y="5"/>
                    </a:lnTo>
                    <a:lnTo>
                      <a:pt x="47" y="19"/>
                    </a:lnTo>
                    <a:lnTo>
                      <a:pt x="53" y="30"/>
                    </a:lnTo>
                    <a:lnTo>
                      <a:pt x="71" y="38"/>
                    </a:lnTo>
                    <a:lnTo>
                      <a:pt x="68" y="45"/>
                    </a:lnTo>
                    <a:lnTo>
                      <a:pt x="51" y="38"/>
                    </a:lnTo>
                    <a:lnTo>
                      <a:pt x="45" y="28"/>
                    </a:lnTo>
                    <a:lnTo>
                      <a:pt x="38" y="14"/>
                    </a:lnTo>
                    <a:lnTo>
                      <a:pt x="26" y="11"/>
                    </a:lnTo>
                    <a:lnTo>
                      <a:pt x="5" y="17"/>
                    </a:lnTo>
                    <a:lnTo>
                      <a:pt x="0" y="14"/>
                    </a:lnTo>
                    <a:lnTo>
                      <a:pt x="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96" name="Freeform 1026">
                <a:extLst>
                  <a:ext uri="{FF2B5EF4-FFF2-40B4-BE49-F238E27FC236}">
                    <a16:creationId xmlns:a16="http://schemas.microsoft.com/office/drawing/2014/main" id="{BFC5B9F1-AA57-6B41-8C17-DD58ED863991}"/>
                  </a:ext>
                </a:extLst>
              </p:cNvPr>
              <p:cNvSpPr>
                <a:spLocks/>
              </p:cNvSpPr>
              <p:nvPr/>
            </p:nvSpPr>
            <p:spPr bwMode="auto">
              <a:xfrm>
                <a:off x="266" y="1261"/>
                <a:ext cx="7" cy="6"/>
              </a:xfrm>
              <a:custGeom>
                <a:avLst/>
                <a:gdLst>
                  <a:gd name="T0" fmla="*/ 4 w 81"/>
                  <a:gd name="T1" fmla="*/ 0 h 64"/>
                  <a:gd name="T2" fmla="*/ 24 w 81"/>
                  <a:gd name="T3" fmla="*/ 5 h 64"/>
                  <a:gd name="T4" fmla="*/ 36 w 81"/>
                  <a:gd name="T5" fmla="*/ 17 h 64"/>
                  <a:gd name="T6" fmla="*/ 43 w 81"/>
                  <a:gd name="T7" fmla="*/ 34 h 64"/>
                  <a:gd name="T8" fmla="*/ 53 w 81"/>
                  <a:gd name="T9" fmla="*/ 46 h 64"/>
                  <a:gd name="T10" fmla="*/ 65 w 81"/>
                  <a:gd name="T11" fmla="*/ 51 h 64"/>
                  <a:gd name="T12" fmla="*/ 81 w 81"/>
                  <a:gd name="T13" fmla="*/ 54 h 64"/>
                  <a:gd name="T14" fmla="*/ 81 w 81"/>
                  <a:gd name="T15" fmla="*/ 64 h 64"/>
                  <a:gd name="T16" fmla="*/ 57 w 81"/>
                  <a:gd name="T17" fmla="*/ 57 h 64"/>
                  <a:gd name="T18" fmla="*/ 40 w 81"/>
                  <a:gd name="T19" fmla="*/ 46 h 64"/>
                  <a:gd name="T20" fmla="*/ 22 w 81"/>
                  <a:gd name="T21" fmla="*/ 24 h 64"/>
                  <a:gd name="T22" fmla="*/ 14 w 81"/>
                  <a:gd name="T23" fmla="*/ 14 h 64"/>
                  <a:gd name="T24" fmla="*/ 4 w 81"/>
                  <a:gd name="T25" fmla="*/ 10 h 64"/>
                  <a:gd name="T26" fmla="*/ 0 w 81"/>
                  <a:gd name="T27" fmla="*/ 7 h 64"/>
                  <a:gd name="T28" fmla="*/ 4 w 81"/>
                  <a:gd name="T29" fmla="*/ 0 h 64"/>
                  <a:gd name="T30" fmla="*/ 4 w 81"/>
                  <a:gd name="T31" fmla="*/ 0 h 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
                  <a:gd name="T49" fmla="*/ 0 h 64"/>
                  <a:gd name="T50" fmla="*/ 81 w 81"/>
                  <a:gd name="T51" fmla="*/ 64 h 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 h="64">
                    <a:moveTo>
                      <a:pt x="4" y="0"/>
                    </a:moveTo>
                    <a:lnTo>
                      <a:pt x="24" y="5"/>
                    </a:lnTo>
                    <a:lnTo>
                      <a:pt x="36" y="17"/>
                    </a:lnTo>
                    <a:lnTo>
                      <a:pt x="43" y="34"/>
                    </a:lnTo>
                    <a:lnTo>
                      <a:pt x="53" y="46"/>
                    </a:lnTo>
                    <a:lnTo>
                      <a:pt x="65" y="51"/>
                    </a:lnTo>
                    <a:lnTo>
                      <a:pt x="81" y="54"/>
                    </a:lnTo>
                    <a:lnTo>
                      <a:pt x="81" y="64"/>
                    </a:lnTo>
                    <a:lnTo>
                      <a:pt x="57" y="57"/>
                    </a:lnTo>
                    <a:lnTo>
                      <a:pt x="40" y="46"/>
                    </a:lnTo>
                    <a:lnTo>
                      <a:pt x="22" y="24"/>
                    </a:lnTo>
                    <a:lnTo>
                      <a:pt x="14" y="14"/>
                    </a:lnTo>
                    <a:lnTo>
                      <a:pt x="4" y="10"/>
                    </a:lnTo>
                    <a:lnTo>
                      <a:pt x="0" y="7"/>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97" name="Freeform 1027">
                <a:extLst>
                  <a:ext uri="{FF2B5EF4-FFF2-40B4-BE49-F238E27FC236}">
                    <a16:creationId xmlns:a16="http://schemas.microsoft.com/office/drawing/2014/main" id="{44959FB1-35F4-9D76-59C8-840FBEC52773}"/>
                  </a:ext>
                </a:extLst>
              </p:cNvPr>
              <p:cNvSpPr>
                <a:spLocks/>
              </p:cNvSpPr>
              <p:nvPr/>
            </p:nvSpPr>
            <p:spPr bwMode="auto">
              <a:xfrm>
                <a:off x="266" y="1266"/>
                <a:ext cx="7" cy="5"/>
              </a:xfrm>
              <a:custGeom>
                <a:avLst/>
                <a:gdLst>
                  <a:gd name="T0" fmla="*/ 2 w 75"/>
                  <a:gd name="T1" fmla="*/ 6 h 60"/>
                  <a:gd name="T2" fmla="*/ 18 w 75"/>
                  <a:gd name="T3" fmla="*/ 14 h 60"/>
                  <a:gd name="T4" fmla="*/ 30 w 75"/>
                  <a:gd name="T5" fmla="*/ 30 h 60"/>
                  <a:gd name="T6" fmla="*/ 34 w 75"/>
                  <a:gd name="T7" fmla="*/ 50 h 60"/>
                  <a:gd name="T8" fmla="*/ 44 w 75"/>
                  <a:gd name="T9" fmla="*/ 58 h 60"/>
                  <a:gd name="T10" fmla="*/ 55 w 75"/>
                  <a:gd name="T11" fmla="*/ 60 h 60"/>
                  <a:gd name="T12" fmla="*/ 70 w 75"/>
                  <a:gd name="T13" fmla="*/ 58 h 60"/>
                  <a:gd name="T14" fmla="*/ 75 w 75"/>
                  <a:gd name="T15" fmla="*/ 57 h 60"/>
                  <a:gd name="T16" fmla="*/ 75 w 75"/>
                  <a:gd name="T17" fmla="*/ 50 h 60"/>
                  <a:gd name="T18" fmla="*/ 55 w 75"/>
                  <a:gd name="T19" fmla="*/ 55 h 60"/>
                  <a:gd name="T20" fmla="*/ 44 w 75"/>
                  <a:gd name="T21" fmla="*/ 50 h 60"/>
                  <a:gd name="T22" fmla="*/ 41 w 75"/>
                  <a:gd name="T23" fmla="*/ 40 h 60"/>
                  <a:gd name="T24" fmla="*/ 38 w 75"/>
                  <a:gd name="T25" fmla="*/ 28 h 60"/>
                  <a:gd name="T26" fmla="*/ 34 w 75"/>
                  <a:gd name="T27" fmla="*/ 16 h 60"/>
                  <a:gd name="T28" fmla="*/ 20 w 75"/>
                  <a:gd name="T29" fmla="*/ 6 h 60"/>
                  <a:gd name="T30" fmla="*/ 7 w 75"/>
                  <a:gd name="T31" fmla="*/ 0 h 60"/>
                  <a:gd name="T32" fmla="*/ 0 w 75"/>
                  <a:gd name="T33" fmla="*/ 2 h 60"/>
                  <a:gd name="T34" fmla="*/ 2 w 75"/>
                  <a:gd name="T35" fmla="*/ 6 h 60"/>
                  <a:gd name="T36" fmla="*/ 2 w 75"/>
                  <a:gd name="T37" fmla="*/ 6 h 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5"/>
                  <a:gd name="T58" fmla="*/ 0 h 60"/>
                  <a:gd name="T59" fmla="*/ 75 w 75"/>
                  <a:gd name="T60" fmla="*/ 60 h 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5" h="60">
                    <a:moveTo>
                      <a:pt x="2" y="6"/>
                    </a:moveTo>
                    <a:lnTo>
                      <a:pt x="18" y="14"/>
                    </a:lnTo>
                    <a:lnTo>
                      <a:pt x="30" y="30"/>
                    </a:lnTo>
                    <a:lnTo>
                      <a:pt x="34" y="50"/>
                    </a:lnTo>
                    <a:lnTo>
                      <a:pt x="44" y="58"/>
                    </a:lnTo>
                    <a:lnTo>
                      <a:pt x="55" y="60"/>
                    </a:lnTo>
                    <a:lnTo>
                      <a:pt x="70" y="58"/>
                    </a:lnTo>
                    <a:lnTo>
                      <a:pt x="75" y="57"/>
                    </a:lnTo>
                    <a:lnTo>
                      <a:pt x="75" y="50"/>
                    </a:lnTo>
                    <a:lnTo>
                      <a:pt x="55" y="55"/>
                    </a:lnTo>
                    <a:lnTo>
                      <a:pt x="44" y="50"/>
                    </a:lnTo>
                    <a:lnTo>
                      <a:pt x="41" y="40"/>
                    </a:lnTo>
                    <a:lnTo>
                      <a:pt x="38" y="28"/>
                    </a:lnTo>
                    <a:lnTo>
                      <a:pt x="34" y="16"/>
                    </a:lnTo>
                    <a:lnTo>
                      <a:pt x="20" y="6"/>
                    </a:lnTo>
                    <a:lnTo>
                      <a:pt x="7" y="0"/>
                    </a:lnTo>
                    <a:lnTo>
                      <a:pt x="0" y="2"/>
                    </a:lnTo>
                    <a:lnTo>
                      <a:pt x="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98" name="Freeform 1028">
                <a:extLst>
                  <a:ext uri="{FF2B5EF4-FFF2-40B4-BE49-F238E27FC236}">
                    <a16:creationId xmlns:a16="http://schemas.microsoft.com/office/drawing/2014/main" id="{39DD7FC8-92C7-9104-9794-E9D8FA575153}"/>
                  </a:ext>
                </a:extLst>
              </p:cNvPr>
              <p:cNvSpPr>
                <a:spLocks/>
              </p:cNvSpPr>
              <p:nvPr/>
            </p:nvSpPr>
            <p:spPr bwMode="auto">
              <a:xfrm>
                <a:off x="261" y="1272"/>
                <a:ext cx="13" cy="7"/>
              </a:xfrm>
              <a:custGeom>
                <a:avLst/>
                <a:gdLst>
                  <a:gd name="T0" fmla="*/ 9 w 135"/>
                  <a:gd name="T1" fmla="*/ 32 h 71"/>
                  <a:gd name="T2" fmla="*/ 0 w 135"/>
                  <a:gd name="T3" fmla="*/ 14 h 71"/>
                  <a:gd name="T4" fmla="*/ 9 w 135"/>
                  <a:gd name="T5" fmla="*/ 9 h 71"/>
                  <a:gd name="T6" fmla="*/ 31 w 135"/>
                  <a:gd name="T7" fmla="*/ 25 h 71"/>
                  <a:gd name="T8" fmla="*/ 23 w 135"/>
                  <a:gd name="T9" fmla="*/ 3 h 71"/>
                  <a:gd name="T10" fmla="*/ 38 w 135"/>
                  <a:gd name="T11" fmla="*/ 0 h 71"/>
                  <a:gd name="T12" fmla="*/ 53 w 135"/>
                  <a:gd name="T13" fmla="*/ 29 h 71"/>
                  <a:gd name="T14" fmla="*/ 55 w 135"/>
                  <a:gd name="T15" fmla="*/ 3 h 71"/>
                  <a:gd name="T16" fmla="*/ 69 w 135"/>
                  <a:gd name="T17" fmla="*/ 5 h 71"/>
                  <a:gd name="T18" fmla="*/ 73 w 135"/>
                  <a:gd name="T19" fmla="*/ 41 h 71"/>
                  <a:gd name="T20" fmla="*/ 85 w 135"/>
                  <a:gd name="T21" fmla="*/ 13 h 71"/>
                  <a:gd name="T22" fmla="*/ 95 w 135"/>
                  <a:gd name="T23" fmla="*/ 23 h 71"/>
                  <a:gd name="T24" fmla="*/ 89 w 135"/>
                  <a:gd name="T25" fmla="*/ 55 h 71"/>
                  <a:gd name="T26" fmla="*/ 106 w 135"/>
                  <a:gd name="T27" fmla="*/ 34 h 71"/>
                  <a:gd name="T28" fmla="*/ 116 w 135"/>
                  <a:gd name="T29" fmla="*/ 38 h 71"/>
                  <a:gd name="T30" fmla="*/ 114 w 135"/>
                  <a:gd name="T31" fmla="*/ 61 h 71"/>
                  <a:gd name="T32" fmla="*/ 126 w 135"/>
                  <a:gd name="T33" fmla="*/ 45 h 71"/>
                  <a:gd name="T34" fmla="*/ 135 w 135"/>
                  <a:gd name="T35" fmla="*/ 45 h 71"/>
                  <a:gd name="T36" fmla="*/ 119 w 135"/>
                  <a:gd name="T37" fmla="*/ 67 h 71"/>
                  <a:gd name="T38" fmla="*/ 95 w 135"/>
                  <a:gd name="T39" fmla="*/ 71 h 71"/>
                  <a:gd name="T40" fmla="*/ 106 w 135"/>
                  <a:gd name="T41" fmla="*/ 48 h 71"/>
                  <a:gd name="T42" fmla="*/ 85 w 135"/>
                  <a:gd name="T43" fmla="*/ 67 h 71"/>
                  <a:gd name="T44" fmla="*/ 77 w 135"/>
                  <a:gd name="T45" fmla="*/ 65 h 71"/>
                  <a:gd name="T46" fmla="*/ 85 w 135"/>
                  <a:gd name="T47" fmla="*/ 34 h 71"/>
                  <a:gd name="T48" fmla="*/ 71 w 135"/>
                  <a:gd name="T49" fmla="*/ 53 h 71"/>
                  <a:gd name="T50" fmla="*/ 64 w 135"/>
                  <a:gd name="T51" fmla="*/ 53 h 71"/>
                  <a:gd name="T52" fmla="*/ 60 w 135"/>
                  <a:gd name="T53" fmla="*/ 21 h 71"/>
                  <a:gd name="T54" fmla="*/ 55 w 135"/>
                  <a:gd name="T55" fmla="*/ 53 h 71"/>
                  <a:gd name="T56" fmla="*/ 38 w 135"/>
                  <a:gd name="T57" fmla="*/ 25 h 71"/>
                  <a:gd name="T58" fmla="*/ 38 w 135"/>
                  <a:gd name="T59" fmla="*/ 38 h 71"/>
                  <a:gd name="T60" fmla="*/ 19 w 135"/>
                  <a:gd name="T61" fmla="*/ 38 h 71"/>
                  <a:gd name="T62" fmla="*/ 9 w 135"/>
                  <a:gd name="T63" fmla="*/ 32 h 71"/>
                  <a:gd name="T64" fmla="*/ 9 w 135"/>
                  <a:gd name="T65" fmla="*/ 32 h 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5"/>
                  <a:gd name="T100" fmla="*/ 0 h 71"/>
                  <a:gd name="T101" fmla="*/ 135 w 135"/>
                  <a:gd name="T102" fmla="*/ 71 h 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5" h="71">
                    <a:moveTo>
                      <a:pt x="9" y="32"/>
                    </a:moveTo>
                    <a:lnTo>
                      <a:pt x="0" y="14"/>
                    </a:lnTo>
                    <a:lnTo>
                      <a:pt x="9" y="9"/>
                    </a:lnTo>
                    <a:lnTo>
                      <a:pt x="31" y="25"/>
                    </a:lnTo>
                    <a:lnTo>
                      <a:pt x="23" y="3"/>
                    </a:lnTo>
                    <a:lnTo>
                      <a:pt x="38" y="0"/>
                    </a:lnTo>
                    <a:lnTo>
                      <a:pt x="53" y="29"/>
                    </a:lnTo>
                    <a:lnTo>
                      <a:pt x="55" y="3"/>
                    </a:lnTo>
                    <a:lnTo>
                      <a:pt x="69" y="5"/>
                    </a:lnTo>
                    <a:lnTo>
                      <a:pt x="73" y="41"/>
                    </a:lnTo>
                    <a:lnTo>
                      <a:pt x="85" y="13"/>
                    </a:lnTo>
                    <a:lnTo>
                      <a:pt x="95" y="23"/>
                    </a:lnTo>
                    <a:lnTo>
                      <a:pt x="89" y="55"/>
                    </a:lnTo>
                    <a:lnTo>
                      <a:pt x="106" y="34"/>
                    </a:lnTo>
                    <a:lnTo>
                      <a:pt x="116" y="38"/>
                    </a:lnTo>
                    <a:lnTo>
                      <a:pt x="114" y="61"/>
                    </a:lnTo>
                    <a:lnTo>
                      <a:pt x="126" y="45"/>
                    </a:lnTo>
                    <a:lnTo>
                      <a:pt x="135" y="45"/>
                    </a:lnTo>
                    <a:lnTo>
                      <a:pt x="119" y="67"/>
                    </a:lnTo>
                    <a:lnTo>
                      <a:pt x="95" y="71"/>
                    </a:lnTo>
                    <a:lnTo>
                      <a:pt x="106" y="48"/>
                    </a:lnTo>
                    <a:lnTo>
                      <a:pt x="85" y="67"/>
                    </a:lnTo>
                    <a:lnTo>
                      <a:pt x="77" y="65"/>
                    </a:lnTo>
                    <a:lnTo>
                      <a:pt x="85" y="34"/>
                    </a:lnTo>
                    <a:lnTo>
                      <a:pt x="71" y="53"/>
                    </a:lnTo>
                    <a:lnTo>
                      <a:pt x="64" y="53"/>
                    </a:lnTo>
                    <a:lnTo>
                      <a:pt x="60" y="21"/>
                    </a:lnTo>
                    <a:lnTo>
                      <a:pt x="55" y="53"/>
                    </a:lnTo>
                    <a:lnTo>
                      <a:pt x="38" y="25"/>
                    </a:lnTo>
                    <a:lnTo>
                      <a:pt x="38" y="38"/>
                    </a:lnTo>
                    <a:lnTo>
                      <a:pt x="19" y="38"/>
                    </a:lnTo>
                    <a:lnTo>
                      <a:pt x="9"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899" name="Freeform 1029">
                <a:extLst>
                  <a:ext uri="{FF2B5EF4-FFF2-40B4-BE49-F238E27FC236}">
                    <a16:creationId xmlns:a16="http://schemas.microsoft.com/office/drawing/2014/main" id="{A7ECFFC9-38A6-13F4-9074-59875C09B096}"/>
                  </a:ext>
                </a:extLst>
              </p:cNvPr>
              <p:cNvSpPr>
                <a:spLocks/>
              </p:cNvSpPr>
              <p:nvPr/>
            </p:nvSpPr>
            <p:spPr bwMode="auto">
              <a:xfrm>
                <a:off x="204" y="1285"/>
                <a:ext cx="7" cy="18"/>
              </a:xfrm>
              <a:custGeom>
                <a:avLst/>
                <a:gdLst>
                  <a:gd name="T0" fmla="*/ 23 w 70"/>
                  <a:gd name="T1" fmla="*/ 8 h 191"/>
                  <a:gd name="T2" fmla="*/ 0 w 70"/>
                  <a:gd name="T3" fmla="*/ 176 h 191"/>
                  <a:gd name="T4" fmla="*/ 62 w 70"/>
                  <a:gd name="T5" fmla="*/ 191 h 191"/>
                  <a:gd name="T6" fmla="*/ 70 w 70"/>
                  <a:gd name="T7" fmla="*/ 176 h 191"/>
                  <a:gd name="T8" fmla="*/ 54 w 70"/>
                  <a:gd name="T9" fmla="*/ 137 h 191"/>
                  <a:gd name="T10" fmla="*/ 46 w 70"/>
                  <a:gd name="T11" fmla="*/ 83 h 191"/>
                  <a:gd name="T12" fmla="*/ 62 w 70"/>
                  <a:gd name="T13" fmla="*/ 0 h 191"/>
                  <a:gd name="T14" fmla="*/ 23 w 70"/>
                  <a:gd name="T15" fmla="*/ 8 h 191"/>
                  <a:gd name="T16" fmla="*/ 23 w 70"/>
                  <a:gd name="T17" fmla="*/ 8 h 1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191"/>
                  <a:gd name="T29" fmla="*/ 70 w 70"/>
                  <a:gd name="T30" fmla="*/ 191 h 1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191">
                    <a:moveTo>
                      <a:pt x="23" y="8"/>
                    </a:moveTo>
                    <a:lnTo>
                      <a:pt x="0" y="176"/>
                    </a:lnTo>
                    <a:lnTo>
                      <a:pt x="62" y="191"/>
                    </a:lnTo>
                    <a:lnTo>
                      <a:pt x="70" y="176"/>
                    </a:lnTo>
                    <a:lnTo>
                      <a:pt x="54" y="137"/>
                    </a:lnTo>
                    <a:lnTo>
                      <a:pt x="46" y="83"/>
                    </a:lnTo>
                    <a:lnTo>
                      <a:pt x="62" y="0"/>
                    </a:lnTo>
                    <a:lnTo>
                      <a:pt x="2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cxnSp>
          <p:nvCxnSpPr>
            <p:cNvPr id="23614" name="AutoShape 1030">
              <a:extLst>
                <a:ext uri="{FF2B5EF4-FFF2-40B4-BE49-F238E27FC236}">
                  <a16:creationId xmlns:a16="http://schemas.microsoft.com/office/drawing/2014/main" id="{94BE06EB-5C13-FDC8-8EC8-FE13CB61C313}"/>
                </a:ext>
              </a:extLst>
            </p:cNvPr>
            <p:cNvCxnSpPr>
              <a:cxnSpLocks noChangeShapeType="1"/>
              <a:stCxn id="23573" idx="7"/>
              <a:endCxn id="23582" idx="4"/>
            </p:cNvCxnSpPr>
            <p:nvPr/>
          </p:nvCxnSpPr>
          <p:spPr bwMode="auto">
            <a:xfrm flipV="1">
              <a:off x="2565" y="2211"/>
              <a:ext cx="374" cy="287"/>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615" name="AutoShape 1031">
              <a:extLst>
                <a:ext uri="{FF2B5EF4-FFF2-40B4-BE49-F238E27FC236}">
                  <a16:creationId xmlns:a16="http://schemas.microsoft.com/office/drawing/2014/main" id="{3F119C7C-9753-F16A-0C48-EA53D8FE7929}"/>
                </a:ext>
              </a:extLst>
            </p:cNvPr>
            <p:cNvCxnSpPr>
              <a:cxnSpLocks noChangeShapeType="1"/>
              <a:stCxn id="23574" idx="1"/>
              <a:endCxn id="23582" idx="5"/>
            </p:cNvCxnSpPr>
            <p:nvPr/>
          </p:nvCxnSpPr>
          <p:spPr bwMode="auto">
            <a:xfrm flipH="1" flipV="1">
              <a:off x="2972" y="2204"/>
              <a:ext cx="25" cy="163"/>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616" name="AutoShape 1032">
              <a:extLst>
                <a:ext uri="{FF2B5EF4-FFF2-40B4-BE49-F238E27FC236}">
                  <a16:creationId xmlns:a16="http://schemas.microsoft.com/office/drawing/2014/main" id="{16721F5A-6A75-C085-5147-D1416772683B}"/>
                </a:ext>
              </a:extLst>
            </p:cNvPr>
            <p:cNvCxnSpPr>
              <a:cxnSpLocks noChangeShapeType="1"/>
              <a:stCxn id="23573" idx="6"/>
              <a:endCxn id="23574" idx="3"/>
            </p:cNvCxnSpPr>
            <p:nvPr/>
          </p:nvCxnSpPr>
          <p:spPr bwMode="auto">
            <a:xfrm flipV="1">
              <a:off x="2587" y="2417"/>
              <a:ext cx="410" cy="105"/>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617" name="AutoShape 1033">
              <a:extLst>
                <a:ext uri="{FF2B5EF4-FFF2-40B4-BE49-F238E27FC236}">
                  <a16:creationId xmlns:a16="http://schemas.microsoft.com/office/drawing/2014/main" id="{E46FD38E-C720-EE6D-0C45-6ACE252096EC}"/>
                </a:ext>
              </a:extLst>
            </p:cNvPr>
            <p:cNvCxnSpPr>
              <a:cxnSpLocks noChangeShapeType="1"/>
              <a:stCxn id="23581" idx="1"/>
              <a:endCxn id="23573" idx="5"/>
            </p:cNvCxnSpPr>
            <p:nvPr/>
          </p:nvCxnSpPr>
          <p:spPr bwMode="auto">
            <a:xfrm flipH="1" flipV="1">
              <a:off x="2565" y="2547"/>
              <a:ext cx="297" cy="207"/>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618" name="AutoShape 1034">
              <a:extLst>
                <a:ext uri="{FF2B5EF4-FFF2-40B4-BE49-F238E27FC236}">
                  <a16:creationId xmlns:a16="http://schemas.microsoft.com/office/drawing/2014/main" id="{9ABE850F-6C33-871E-6EB8-266A2BADD4E6}"/>
                </a:ext>
              </a:extLst>
            </p:cNvPr>
            <p:cNvCxnSpPr>
              <a:cxnSpLocks noChangeShapeType="1"/>
              <a:stCxn id="23581" idx="0"/>
              <a:endCxn id="23574" idx="4"/>
            </p:cNvCxnSpPr>
            <p:nvPr/>
          </p:nvCxnSpPr>
          <p:spPr bwMode="auto">
            <a:xfrm flipV="1">
              <a:off x="2894" y="2425"/>
              <a:ext cx="135" cy="321"/>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619" name="AutoShape 1035">
              <a:extLst>
                <a:ext uri="{FF2B5EF4-FFF2-40B4-BE49-F238E27FC236}">
                  <a16:creationId xmlns:a16="http://schemas.microsoft.com/office/drawing/2014/main" id="{637BBF34-3787-5126-4683-7AEBDCCD7F0E}"/>
                </a:ext>
              </a:extLst>
            </p:cNvPr>
            <p:cNvCxnSpPr>
              <a:cxnSpLocks noChangeShapeType="1"/>
              <a:stCxn id="23581" idx="7"/>
              <a:endCxn id="23577" idx="3"/>
            </p:cNvCxnSpPr>
            <p:nvPr/>
          </p:nvCxnSpPr>
          <p:spPr bwMode="auto">
            <a:xfrm flipV="1">
              <a:off x="2926" y="2633"/>
              <a:ext cx="71" cy="121"/>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620" name="AutoShape 1036">
              <a:extLst>
                <a:ext uri="{FF2B5EF4-FFF2-40B4-BE49-F238E27FC236}">
                  <a16:creationId xmlns:a16="http://schemas.microsoft.com/office/drawing/2014/main" id="{EE044124-B04B-B59A-3714-41583EA4F92C}"/>
                </a:ext>
              </a:extLst>
            </p:cNvPr>
            <p:cNvCxnSpPr>
              <a:cxnSpLocks noChangeShapeType="1"/>
              <a:stCxn id="23573" idx="6"/>
              <a:endCxn id="23577" idx="2"/>
            </p:cNvCxnSpPr>
            <p:nvPr/>
          </p:nvCxnSpPr>
          <p:spPr bwMode="auto">
            <a:xfrm>
              <a:off x="2587" y="2522"/>
              <a:ext cx="391" cy="86"/>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sp>
          <p:nvSpPr>
            <p:cNvPr id="23621" name="Oval 1037">
              <a:extLst>
                <a:ext uri="{FF2B5EF4-FFF2-40B4-BE49-F238E27FC236}">
                  <a16:creationId xmlns:a16="http://schemas.microsoft.com/office/drawing/2014/main" id="{769EF85B-A632-A68F-C9A4-EE339AED769E}"/>
                </a:ext>
              </a:extLst>
            </p:cNvPr>
            <p:cNvSpPr>
              <a:spLocks noChangeArrowheads="1"/>
            </p:cNvSpPr>
            <p:nvPr/>
          </p:nvSpPr>
          <p:spPr bwMode="auto">
            <a:xfrm>
              <a:off x="3887" y="2292"/>
              <a:ext cx="89" cy="58"/>
            </a:xfrm>
            <a:prstGeom prst="ellipse">
              <a:avLst/>
            </a:prstGeom>
            <a:noFill/>
            <a:ln w="254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22" name="Oval 1038">
              <a:extLst>
                <a:ext uri="{FF2B5EF4-FFF2-40B4-BE49-F238E27FC236}">
                  <a16:creationId xmlns:a16="http://schemas.microsoft.com/office/drawing/2014/main" id="{BB12594E-711A-F841-9AC8-EDD32DEA7C64}"/>
                </a:ext>
              </a:extLst>
            </p:cNvPr>
            <p:cNvSpPr>
              <a:spLocks noChangeArrowheads="1"/>
            </p:cNvSpPr>
            <p:nvPr/>
          </p:nvSpPr>
          <p:spPr bwMode="auto">
            <a:xfrm>
              <a:off x="3887" y="2493"/>
              <a:ext cx="89" cy="57"/>
            </a:xfrm>
            <a:prstGeom prst="ellipse">
              <a:avLst/>
            </a:prstGeom>
            <a:noFill/>
            <a:ln w="254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23" name="Oval 1039">
              <a:extLst>
                <a:ext uri="{FF2B5EF4-FFF2-40B4-BE49-F238E27FC236}">
                  <a16:creationId xmlns:a16="http://schemas.microsoft.com/office/drawing/2014/main" id="{9068DA14-0A8F-DABA-163C-862B2C2AEE66}"/>
                </a:ext>
              </a:extLst>
            </p:cNvPr>
            <p:cNvSpPr>
              <a:spLocks noChangeArrowheads="1"/>
            </p:cNvSpPr>
            <p:nvPr/>
          </p:nvSpPr>
          <p:spPr bwMode="auto">
            <a:xfrm>
              <a:off x="3887" y="2693"/>
              <a:ext cx="89" cy="58"/>
            </a:xfrm>
            <a:prstGeom prst="ellipse">
              <a:avLst/>
            </a:prstGeom>
            <a:noFill/>
            <a:ln w="254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cxnSp>
          <p:nvCxnSpPr>
            <p:cNvPr id="23624" name="AutoShape 1040">
              <a:extLst>
                <a:ext uri="{FF2B5EF4-FFF2-40B4-BE49-F238E27FC236}">
                  <a16:creationId xmlns:a16="http://schemas.microsoft.com/office/drawing/2014/main" id="{C63D50F0-D823-B32B-BF80-8CFBE85F1406}"/>
                </a:ext>
              </a:extLst>
            </p:cNvPr>
            <p:cNvCxnSpPr>
              <a:cxnSpLocks noChangeShapeType="1"/>
              <a:stCxn id="23583" idx="5"/>
              <a:endCxn id="23621" idx="1"/>
            </p:cNvCxnSpPr>
            <p:nvPr/>
          </p:nvCxnSpPr>
          <p:spPr bwMode="auto">
            <a:xfrm>
              <a:off x="3557" y="2204"/>
              <a:ext cx="342" cy="93"/>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625" name="AutoShape 1041">
              <a:extLst>
                <a:ext uri="{FF2B5EF4-FFF2-40B4-BE49-F238E27FC236}">
                  <a16:creationId xmlns:a16="http://schemas.microsoft.com/office/drawing/2014/main" id="{1CA7521B-B678-4A60-B3CA-7AFE881A5999}"/>
                </a:ext>
              </a:extLst>
            </p:cNvPr>
            <p:cNvCxnSpPr>
              <a:cxnSpLocks noChangeShapeType="1"/>
              <a:stCxn id="23578" idx="5"/>
              <a:endCxn id="23623" idx="1"/>
            </p:cNvCxnSpPr>
            <p:nvPr/>
          </p:nvCxnSpPr>
          <p:spPr bwMode="auto">
            <a:xfrm>
              <a:off x="3512" y="2403"/>
              <a:ext cx="387" cy="295"/>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626" name="AutoShape 1042">
              <a:extLst>
                <a:ext uri="{FF2B5EF4-FFF2-40B4-BE49-F238E27FC236}">
                  <a16:creationId xmlns:a16="http://schemas.microsoft.com/office/drawing/2014/main" id="{7F81A15D-CE8B-DE0E-DD72-27CDB0B4C2B1}"/>
                </a:ext>
              </a:extLst>
            </p:cNvPr>
            <p:cNvCxnSpPr>
              <a:cxnSpLocks noChangeShapeType="1"/>
              <a:stCxn id="23578" idx="5"/>
              <a:endCxn id="23622" idx="1"/>
            </p:cNvCxnSpPr>
            <p:nvPr/>
          </p:nvCxnSpPr>
          <p:spPr bwMode="auto">
            <a:xfrm>
              <a:off x="3512" y="2403"/>
              <a:ext cx="387" cy="95"/>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627" name="AutoShape 1043">
              <a:extLst>
                <a:ext uri="{FF2B5EF4-FFF2-40B4-BE49-F238E27FC236}">
                  <a16:creationId xmlns:a16="http://schemas.microsoft.com/office/drawing/2014/main" id="{FC640965-6E4D-2245-E9E9-CE284CE77825}"/>
                </a:ext>
              </a:extLst>
            </p:cNvPr>
            <p:cNvCxnSpPr>
              <a:cxnSpLocks noChangeShapeType="1"/>
              <a:stCxn id="23578" idx="6"/>
              <a:endCxn id="23621" idx="2"/>
            </p:cNvCxnSpPr>
            <p:nvPr/>
          </p:nvCxnSpPr>
          <p:spPr bwMode="auto">
            <a:xfrm flipV="1">
              <a:off x="3534" y="2322"/>
              <a:ext cx="344" cy="56"/>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628" name="AutoShape 1044">
              <a:extLst>
                <a:ext uri="{FF2B5EF4-FFF2-40B4-BE49-F238E27FC236}">
                  <a16:creationId xmlns:a16="http://schemas.microsoft.com/office/drawing/2014/main" id="{4DFB84E8-E149-7ABC-0CBB-E94C45511A8A}"/>
                </a:ext>
              </a:extLst>
            </p:cNvPr>
            <p:cNvCxnSpPr>
              <a:cxnSpLocks noChangeShapeType="1"/>
              <a:stCxn id="23578" idx="7"/>
              <a:endCxn id="23583" idx="3"/>
            </p:cNvCxnSpPr>
            <p:nvPr/>
          </p:nvCxnSpPr>
          <p:spPr bwMode="auto">
            <a:xfrm flipH="1" flipV="1">
              <a:off x="3493" y="2204"/>
              <a:ext cx="19" cy="149"/>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629" name="AutoShape 1045">
              <a:extLst>
                <a:ext uri="{FF2B5EF4-FFF2-40B4-BE49-F238E27FC236}">
                  <a16:creationId xmlns:a16="http://schemas.microsoft.com/office/drawing/2014/main" id="{8D27F141-3B75-FEE3-50B1-8757B2F1CFA9}"/>
                </a:ext>
              </a:extLst>
            </p:cNvPr>
            <p:cNvCxnSpPr>
              <a:cxnSpLocks noChangeShapeType="1"/>
              <a:stCxn id="23583" idx="4"/>
              <a:endCxn id="23622" idx="0"/>
            </p:cNvCxnSpPr>
            <p:nvPr/>
          </p:nvCxnSpPr>
          <p:spPr bwMode="auto">
            <a:xfrm>
              <a:off x="3526" y="2211"/>
              <a:ext cx="405" cy="277"/>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630" name="AutoShape 1046">
              <a:extLst>
                <a:ext uri="{FF2B5EF4-FFF2-40B4-BE49-F238E27FC236}">
                  <a16:creationId xmlns:a16="http://schemas.microsoft.com/office/drawing/2014/main" id="{1532334E-D568-1CCF-5D9A-DA99D39618DF}"/>
                </a:ext>
              </a:extLst>
            </p:cNvPr>
            <p:cNvCxnSpPr>
              <a:cxnSpLocks noChangeShapeType="1"/>
              <a:stCxn id="23576" idx="5"/>
              <a:endCxn id="23623" idx="2"/>
            </p:cNvCxnSpPr>
            <p:nvPr/>
          </p:nvCxnSpPr>
          <p:spPr bwMode="auto">
            <a:xfrm>
              <a:off x="3512" y="2633"/>
              <a:ext cx="366" cy="90"/>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631" name="AutoShape 1047">
              <a:extLst>
                <a:ext uri="{FF2B5EF4-FFF2-40B4-BE49-F238E27FC236}">
                  <a16:creationId xmlns:a16="http://schemas.microsoft.com/office/drawing/2014/main" id="{26B0DB6E-11DF-0FE1-3C79-D3D5B1954C6B}"/>
                </a:ext>
              </a:extLst>
            </p:cNvPr>
            <p:cNvCxnSpPr>
              <a:cxnSpLocks noChangeShapeType="1"/>
              <a:stCxn id="23576" idx="6"/>
              <a:endCxn id="23622" idx="2"/>
            </p:cNvCxnSpPr>
            <p:nvPr/>
          </p:nvCxnSpPr>
          <p:spPr bwMode="auto">
            <a:xfrm flipV="1">
              <a:off x="3534" y="2522"/>
              <a:ext cx="344" cy="86"/>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632" name="AutoShape 1048">
              <a:extLst>
                <a:ext uri="{FF2B5EF4-FFF2-40B4-BE49-F238E27FC236}">
                  <a16:creationId xmlns:a16="http://schemas.microsoft.com/office/drawing/2014/main" id="{CB49B3D8-4685-F248-BECC-F045CBE08360}"/>
                </a:ext>
              </a:extLst>
            </p:cNvPr>
            <p:cNvCxnSpPr>
              <a:cxnSpLocks noChangeShapeType="1"/>
              <a:stCxn id="23576" idx="7"/>
              <a:endCxn id="23621" idx="3"/>
            </p:cNvCxnSpPr>
            <p:nvPr/>
          </p:nvCxnSpPr>
          <p:spPr bwMode="auto">
            <a:xfrm flipV="1">
              <a:off x="3512" y="2346"/>
              <a:ext cx="387" cy="236"/>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633" name="AutoShape 1049">
              <a:extLst>
                <a:ext uri="{FF2B5EF4-FFF2-40B4-BE49-F238E27FC236}">
                  <a16:creationId xmlns:a16="http://schemas.microsoft.com/office/drawing/2014/main" id="{65303B7C-E36E-D558-FB1D-B6315C5062E2}"/>
                </a:ext>
              </a:extLst>
            </p:cNvPr>
            <p:cNvCxnSpPr>
              <a:cxnSpLocks noChangeShapeType="1"/>
              <a:stCxn id="23576" idx="0"/>
              <a:endCxn id="23578" idx="4"/>
            </p:cNvCxnSpPr>
            <p:nvPr/>
          </p:nvCxnSpPr>
          <p:spPr bwMode="auto">
            <a:xfrm flipV="1">
              <a:off x="3480" y="2412"/>
              <a:ext cx="0" cy="162"/>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634" name="AutoShape 1050">
              <a:extLst>
                <a:ext uri="{FF2B5EF4-FFF2-40B4-BE49-F238E27FC236}">
                  <a16:creationId xmlns:a16="http://schemas.microsoft.com/office/drawing/2014/main" id="{E8CAF3DB-560D-E69D-F3FA-137AB8D9A63C}"/>
                </a:ext>
              </a:extLst>
            </p:cNvPr>
            <p:cNvCxnSpPr>
              <a:cxnSpLocks noChangeShapeType="1"/>
              <a:stCxn id="23621" idx="4"/>
              <a:endCxn id="23622" idx="0"/>
            </p:cNvCxnSpPr>
            <p:nvPr/>
          </p:nvCxnSpPr>
          <p:spPr bwMode="auto">
            <a:xfrm>
              <a:off x="3931" y="2355"/>
              <a:ext cx="0" cy="133"/>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635" name="AutoShape 1051">
              <a:extLst>
                <a:ext uri="{FF2B5EF4-FFF2-40B4-BE49-F238E27FC236}">
                  <a16:creationId xmlns:a16="http://schemas.microsoft.com/office/drawing/2014/main" id="{83EFB87E-E824-A887-4D89-236692A8D377}"/>
                </a:ext>
              </a:extLst>
            </p:cNvPr>
            <p:cNvCxnSpPr>
              <a:cxnSpLocks noChangeShapeType="1"/>
              <a:endCxn id="23623" idx="0"/>
            </p:cNvCxnSpPr>
            <p:nvPr/>
          </p:nvCxnSpPr>
          <p:spPr bwMode="auto">
            <a:xfrm>
              <a:off x="3932" y="2547"/>
              <a:ext cx="0" cy="138"/>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636" name="AutoShape 1052">
              <a:extLst>
                <a:ext uri="{FF2B5EF4-FFF2-40B4-BE49-F238E27FC236}">
                  <a16:creationId xmlns:a16="http://schemas.microsoft.com/office/drawing/2014/main" id="{BE8330D7-701B-2394-3A62-2C26C4E4E110}"/>
                </a:ext>
              </a:extLst>
            </p:cNvPr>
            <p:cNvCxnSpPr>
              <a:cxnSpLocks noChangeShapeType="1"/>
              <a:stCxn id="23572" idx="6"/>
              <a:endCxn id="23574" idx="2"/>
            </p:cNvCxnSpPr>
            <p:nvPr/>
          </p:nvCxnSpPr>
          <p:spPr bwMode="auto">
            <a:xfrm>
              <a:off x="2587" y="2322"/>
              <a:ext cx="391" cy="70"/>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cxnSp>
          <p:nvCxnSpPr>
            <p:cNvPr id="23637" name="AutoShape 1053">
              <a:extLst>
                <a:ext uri="{FF2B5EF4-FFF2-40B4-BE49-F238E27FC236}">
                  <a16:creationId xmlns:a16="http://schemas.microsoft.com/office/drawing/2014/main" id="{CD9FE4B2-5FB0-8E76-AE7E-338C67D1E219}"/>
                </a:ext>
              </a:extLst>
            </p:cNvPr>
            <p:cNvCxnSpPr>
              <a:cxnSpLocks noChangeShapeType="1"/>
              <a:stCxn id="23572" idx="5"/>
              <a:endCxn id="23577" idx="1"/>
            </p:cNvCxnSpPr>
            <p:nvPr/>
          </p:nvCxnSpPr>
          <p:spPr bwMode="auto">
            <a:xfrm>
              <a:off x="2565" y="2346"/>
              <a:ext cx="432" cy="236"/>
            </a:xfrm>
            <a:prstGeom prst="straightConnector1">
              <a:avLst/>
            </a:prstGeom>
            <a:noFill/>
            <a:ln w="25400">
              <a:solidFill>
                <a:schemeClr val="hlink"/>
              </a:solidFill>
              <a:round/>
              <a:headEnd type="none" w="sm" len="sm"/>
              <a:tailEnd type="none" w="sm" len="sm"/>
            </a:ln>
            <a:extLst>
              <a:ext uri="{909E8E84-426E-40DD-AFC4-6F175D3DCCD1}">
                <a14:hiddenFill xmlns:a14="http://schemas.microsoft.com/office/drawing/2010/main">
                  <a:noFill/>
                </a14:hiddenFill>
              </a:ext>
            </a:extLst>
          </p:spPr>
        </p:cxnSp>
        <p:sp>
          <p:nvSpPr>
            <p:cNvPr id="23638" name="Rectangle 1054">
              <a:extLst>
                <a:ext uri="{FF2B5EF4-FFF2-40B4-BE49-F238E27FC236}">
                  <a16:creationId xmlns:a16="http://schemas.microsoft.com/office/drawing/2014/main" id="{74EFE07B-9267-CB9D-94B2-4A1A260E326D}"/>
                </a:ext>
              </a:extLst>
            </p:cNvPr>
            <p:cNvSpPr>
              <a:spLocks noChangeArrowheads="1"/>
            </p:cNvSpPr>
            <p:nvPr/>
          </p:nvSpPr>
          <p:spPr bwMode="auto">
            <a:xfrm>
              <a:off x="1407" y="1865"/>
              <a:ext cx="3651" cy="1172"/>
            </a:xfrm>
            <a:prstGeom prst="rect">
              <a:avLst/>
            </a:prstGeom>
            <a:noFill/>
            <a:ln w="25400">
              <a:solidFill>
                <a:schemeClr val="hlink"/>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39" name="Text Box 1055">
              <a:extLst>
                <a:ext uri="{FF2B5EF4-FFF2-40B4-BE49-F238E27FC236}">
                  <a16:creationId xmlns:a16="http://schemas.microsoft.com/office/drawing/2014/main" id="{23A93FEF-32F9-89FA-B5EA-EF3B579FDAA2}"/>
                </a:ext>
              </a:extLst>
            </p:cNvPr>
            <p:cNvSpPr txBox="1">
              <a:spLocks noChangeArrowheads="1"/>
            </p:cNvSpPr>
            <p:nvPr/>
          </p:nvSpPr>
          <p:spPr bwMode="auto">
            <a:xfrm>
              <a:off x="1497" y="2932"/>
              <a:ext cx="3387"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eaLnBrk="1" hangingPunct="1">
                <a:lnSpc>
                  <a:spcPct val="100000"/>
                </a:lnSpc>
                <a:spcBef>
                  <a:spcPct val="0"/>
                </a:spcBef>
                <a:buClrTx/>
                <a:buSzTx/>
              </a:pPr>
              <a:r>
                <a:rPr lang="en-US" altLang="en-US" sz="800">
                  <a:solidFill>
                    <a:srgbClr val="777777"/>
                  </a:solidFill>
                  <a:latin typeface="Arial" panose="020B0604020202020204" pitchFamily="34" charset="0"/>
                </a:rPr>
                <a:t>Supply Side			OEM		Demand Side</a:t>
              </a:r>
            </a:p>
          </p:txBody>
        </p:sp>
        <p:sp>
          <p:nvSpPr>
            <p:cNvPr id="23640" name="Line 1056">
              <a:extLst>
                <a:ext uri="{FF2B5EF4-FFF2-40B4-BE49-F238E27FC236}">
                  <a16:creationId xmlns:a16="http://schemas.microsoft.com/office/drawing/2014/main" id="{86F3B401-D814-2C92-F43D-2AB23BBB880A}"/>
                </a:ext>
              </a:extLst>
            </p:cNvPr>
            <p:cNvSpPr>
              <a:spLocks noChangeShapeType="1"/>
            </p:cNvSpPr>
            <p:nvPr/>
          </p:nvSpPr>
          <p:spPr bwMode="auto">
            <a:xfrm>
              <a:off x="1407" y="2064"/>
              <a:ext cx="3651" cy="0"/>
            </a:xfrm>
            <a:prstGeom prst="line">
              <a:avLst/>
            </a:prstGeom>
            <a:noFill/>
            <a:ln w="25400">
              <a:solidFill>
                <a:srgbClr val="80808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23641" name="Text Box 1057">
              <a:extLst>
                <a:ext uri="{FF2B5EF4-FFF2-40B4-BE49-F238E27FC236}">
                  <a16:creationId xmlns:a16="http://schemas.microsoft.com/office/drawing/2014/main" id="{2A91E88C-4E81-169B-D336-9A7CD4D49AC9}"/>
                </a:ext>
              </a:extLst>
            </p:cNvPr>
            <p:cNvSpPr txBox="1">
              <a:spLocks noChangeArrowheads="1"/>
            </p:cNvSpPr>
            <p:nvPr/>
          </p:nvSpPr>
          <p:spPr bwMode="auto">
            <a:xfrm>
              <a:off x="1540" y="1855"/>
              <a:ext cx="31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eaLnBrk="1" hangingPunct="1">
                <a:lnSpc>
                  <a:spcPct val="100000"/>
                </a:lnSpc>
                <a:spcBef>
                  <a:spcPct val="0"/>
                </a:spcBef>
                <a:buClrTx/>
                <a:buSzTx/>
              </a:pPr>
              <a:r>
                <a:rPr lang="en-US" altLang="en-US" sz="1000">
                  <a:solidFill>
                    <a:srgbClr val="777777"/>
                  </a:solidFill>
                  <a:latin typeface="Arial" panose="020B0604020202020204" pitchFamily="34" charset="0"/>
                </a:rPr>
                <a:t>THAILAND            INDIA                   MEXICO                    TEXAS                   US</a:t>
              </a:r>
            </a:p>
            <a:p>
              <a:pPr eaLnBrk="1" hangingPunct="1">
                <a:lnSpc>
                  <a:spcPct val="100000"/>
                </a:lnSpc>
                <a:spcBef>
                  <a:spcPct val="0"/>
                </a:spcBef>
                <a:buClrTx/>
                <a:buSzTx/>
              </a:pPr>
              <a:r>
                <a:rPr lang="en-US" altLang="en-US" sz="1000">
                  <a:solidFill>
                    <a:srgbClr val="777777"/>
                  </a:solidFill>
                  <a:latin typeface="Arial" panose="020B0604020202020204" pitchFamily="34" charset="0"/>
                </a:rPr>
                <a:t>N-Tier Suppliers   Suppliers               Logistics                    Distributors            Retailers</a:t>
              </a:r>
            </a:p>
          </p:txBody>
        </p:sp>
        <p:sp>
          <p:nvSpPr>
            <p:cNvPr id="23642" name="Line 1058">
              <a:extLst>
                <a:ext uri="{FF2B5EF4-FFF2-40B4-BE49-F238E27FC236}">
                  <a16:creationId xmlns:a16="http://schemas.microsoft.com/office/drawing/2014/main" id="{C895BF50-39CB-9A52-1628-F5B2D1A27E10}"/>
                </a:ext>
              </a:extLst>
            </p:cNvPr>
            <p:cNvSpPr>
              <a:spLocks noChangeShapeType="1"/>
            </p:cNvSpPr>
            <p:nvPr/>
          </p:nvSpPr>
          <p:spPr bwMode="auto">
            <a:xfrm>
              <a:off x="2624" y="2064"/>
              <a:ext cx="0" cy="973"/>
            </a:xfrm>
            <a:prstGeom prst="line">
              <a:avLst/>
            </a:prstGeom>
            <a:noFill/>
            <a:ln w="31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23643" name="Line 1059">
              <a:extLst>
                <a:ext uri="{FF2B5EF4-FFF2-40B4-BE49-F238E27FC236}">
                  <a16:creationId xmlns:a16="http://schemas.microsoft.com/office/drawing/2014/main" id="{9AA3B402-316E-D4E6-7458-8C6A0061DEF5}"/>
                </a:ext>
              </a:extLst>
            </p:cNvPr>
            <p:cNvSpPr>
              <a:spLocks noChangeShapeType="1"/>
            </p:cNvSpPr>
            <p:nvPr/>
          </p:nvSpPr>
          <p:spPr bwMode="auto">
            <a:xfrm>
              <a:off x="3841" y="2064"/>
              <a:ext cx="0" cy="973"/>
            </a:xfrm>
            <a:prstGeom prst="line">
              <a:avLst/>
            </a:prstGeom>
            <a:noFill/>
            <a:ln w="31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nvGrpSpPr>
            <p:cNvPr id="23644" name="Group 1060">
              <a:extLst>
                <a:ext uri="{FF2B5EF4-FFF2-40B4-BE49-F238E27FC236}">
                  <a16:creationId xmlns:a16="http://schemas.microsoft.com/office/drawing/2014/main" id="{302F5EFD-EE7C-D7A2-EC53-49755F0F2D38}"/>
                </a:ext>
              </a:extLst>
            </p:cNvPr>
            <p:cNvGrpSpPr>
              <a:grpSpLocks/>
            </p:cNvGrpSpPr>
            <p:nvPr/>
          </p:nvGrpSpPr>
          <p:grpSpPr bwMode="auto">
            <a:xfrm>
              <a:off x="2262" y="2408"/>
              <a:ext cx="272" cy="257"/>
              <a:chOff x="1166" y="1703"/>
              <a:chExt cx="401" cy="542"/>
            </a:xfrm>
          </p:grpSpPr>
          <p:sp>
            <p:nvSpPr>
              <p:cNvPr id="23692" name="Freeform 1061">
                <a:extLst>
                  <a:ext uri="{FF2B5EF4-FFF2-40B4-BE49-F238E27FC236}">
                    <a16:creationId xmlns:a16="http://schemas.microsoft.com/office/drawing/2014/main" id="{BD38A012-584B-CF7D-6B9C-3346B4219C8E}"/>
                  </a:ext>
                </a:extLst>
              </p:cNvPr>
              <p:cNvSpPr>
                <a:spLocks/>
              </p:cNvSpPr>
              <p:nvPr/>
            </p:nvSpPr>
            <p:spPr bwMode="auto">
              <a:xfrm>
                <a:off x="1385" y="1703"/>
                <a:ext cx="63" cy="277"/>
              </a:xfrm>
              <a:custGeom>
                <a:avLst/>
                <a:gdLst>
                  <a:gd name="T0" fmla="*/ 0 w 63"/>
                  <a:gd name="T1" fmla="*/ 262 h 277"/>
                  <a:gd name="T2" fmla="*/ 15 w 63"/>
                  <a:gd name="T3" fmla="*/ 2 h 277"/>
                  <a:gd name="T4" fmla="*/ 28 w 63"/>
                  <a:gd name="T5" fmla="*/ 0 h 277"/>
                  <a:gd name="T6" fmla="*/ 41 w 63"/>
                  <a:gd name="T7" fmla="*/ 2 h 277"/>
                  <a:gd name="T8" fmla="*/ 62 w 63"/>
                  <a:gd name="T9" fmla="*/ 262 h 277"/>
                  <a:gd name="T10" fmla="*/ 59 w 63"/>
                  <a:gd name="T11" fmla="*/ 264 h 277"/>
                  <a:gd name="T12" fmla="*/ 56 w 63"/>
                  <a:gd name="T13" fmla="*/ 267 h 277"/>
                  <a:gd name="T14" fmla="*/ 52 w 63"/>
                  <a:gd name="T15" fmla="*/ 269 h 277"/>
                  <a:gd name="T16" fmla="*/ 48 w 63"/>
                  <a:gd name="T17" fmla="*/ 271 h 277"/>
                  <a:gd name="T18" fmla="*/ 42 w 63"/>
                  <a:gd name="T19" fmla="*/ 273 h 277"/>
                  <a:gd name="T20" fmla="*/ 36 w 63"/>
                  <a:gd name="T21" fmla="*/ 275 h 277"/>
                  <a:gd name="T22" fmla="*/ 32 w 63"/>
                  <a:gd name="T23" fmla="*/ 276 h 277"/>
                  <a:gd name="T24" fmla="*/ 29 w 63"/>
                  <a:gd name="T25" fmla="*/ 276 h 277"/>
                  <a:gd name="T26" fmla="*/ 25 w 63"/>
                  <a:gd name="T27" fmla="*/ 276 h 277"/>
                  <a:gd name="T28" fmla="*/ 20 w 63"/>
                  <a:gd name="T29" fmla="*/ 275 h 277"/>
                  <a:gd name="T30" fmla="*/ 17 w 63"/>
                  <a:gd name="T31" fmla="*/ 274 h 277"/>
                  <a:gd name="T32" fmla="*/ 14 w 63"/>
                  <a:gd name="T33" fmla="*/ 273 h 277"/>
                  <a:gd name="T34" fmla="*/ 11 w 63"/>
                  <a:gd name="T35" fmla="*/ 273 h 277"/>
                  <a:gd name="T36" fmla="*/ 9 w 63"/>
                  <a:gd name="T37" fmla="*/ 271 h 277"/>
                  <a:gd name="T38" fmla="*/ 5 w 63"/>
                  <a:gd name="T39" fmla="*/ 269 h 277"/>
                  <a:gd name="T40" fmla="*/ 2 w 63"/>
                  <a:gd name="T41" fmla="*/ 267 h 277"/>
                  <a:gd name="T42" fmla="*/ 1 w 63"/>
                  <a:gd name="T43" fmla="*/ 264 h 277"/>
                  <a:gd name="T44" fmla="*/ 0 w 63"/>
                  <a:gd name="T45" fmla="*/ 263 h 277"/>
                  <a:gd name="T46" fmla="*/ 0 w 63"/>
                  <a:gd name="T47" fmla="*/ 262 h 27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
                  <a:gd name="T73" fmla="*/ 0 h 277"/>
                  <a:gd name="T74" fmla="*/ 63 w 63"/>
                  <a:gd name="T75" fmla="*/ 277 h 27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 h="277">
                    <a:moveTo>
                      <a:pt x="0" y="262"/>
                    </a:moveTo>
                    <a:lnTo>
                      <a:pt x="15" y="2"/>
                    </a:lnTo>
                    <a:lnTo>
                      <a:pt x="28" y="0"/>
                    </a:lnTo>
                    <a:lnTo>
                      <a:pt x="41" y="2"/>
                    </a:lnTo>
                    <a:lnTo>
                      <a:pt x="62" y="262"/>
                    </a:lnTo>
                    <a:lnTo>
                      <a:pt x="59" y="264"/>
                    </a:lnTo>
                    <a:lnTo>
                      <a:pt x="56" y="267"/>
                    </a:lnTo>
                    <a:lnTo>
                      <a:pt x="52" y="269"/>
                    </a:lnTo>
                    <a:lnTo>
                      <a:pt x="48" y="271"/>
                    </a:lnTo>
                    <a:lnTo>
                      <a:pt x="42" y="273"/>
                    </a:lnTo>
                    <a:lnTo>
                      <a:pt x="36" y="275"/>
                    </a:lnTo>
                    <a:lnTo>
                      <a:pt x="32" y="276"/>
                    </a:lnTo>
                    <a:lnTo>
                      <a:pt x="29" y="276"/>
                    </a:lnTo>
                    <a:lnTo>
                      <a:pt x="25" y="276"/>
                    </a:lnTo>
                    <a:lnTo>
                      <a:pt x="20" y="275"/>
                    </a:lnTo>
                    <a:lnTo>
                      <a:pt x="17" y="274"/>
                    </a:lnTo>
                    <a:lnTo>
                      <a:pt x="14" y="273"/>
                    </a:lnTo>
                    <a:lnTo>
                      <a:pt x="11" y="273"/>
                    </a:lnTo>
                    <a:lnTo>
                      <a:pt x="9" y="271"/>
                    </a:lnTo>
                    <a:lnTo>
                      <a:pt x="5" y="269"/>
                    </a:lnTo>
                    <a:lnTo>
                      <a:pt x="2" y="267"/>
                    </a:lnTo>
                    <a:lnTo>
                      <a:pt x="1" y="264"/>
                    </a:lnTo>
                    <a:lnTo>
                      <a:pt x="0" y="263"/>
                    </a:lnTo>
                    <a:lnTo>
                      <a:pt x="0" y="262"/>
                    </a:lnTo>
                  </a:path>
                </a:pathLst>
              </a:custGeom>
              <a:solidFill>
                <a:srgbClr val="9966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93" name="Freeform 1062">
                <a:extLst>
                  <a:ext uri="{FF2B5EF4-FFF2-40B4-BE49-F238E27FC236}">
                    <a16:creationId xmlns:a16="http://schemas.microsoft.com/office/drawing/2014/main" id="{BA3736E8-F967-26C9-D735-427A8D54DDFD}"/>
                  </a:ext>
                </a:extLst>
              </p:cNvPr>
              <p:cNvSpPr>
                <a:spLocks/>
              </p:cNvSpPr>
              <p:nvPr/>
            </p:nvSpPr>
            <p:spPr bwMode="auto">
              <a:xfrm>
                <a:off x="1444" y="1737"/>
                <a:ext cx="62" cy="276"/>
              </a:xfrm>
              <a:custGeom>
                <a:avLst/>
                <a:gdLst>
                  <a:gd name="T0" fmla="*/ 0 w 62"/>
                  <a:gd name="T1" fmla="*/ 261 h 276"/>
                  <a:gd name="T2" fmla="*/ 15 w 62"/>
                  <a:gd name="T3" fmla="*/ 2 h 276"/>
                  <a:gd name="T4" fmla="*/ 28 w 62"/>
                  <a:gd name="T5" fmla="*/ 0 h 276"/>
                  <a:gd name="T6" fmla="*/ 39 w 62"/>
                  <a:gd name="T7" fmla="*/ 2 h 276"/>
                  <a:gd name="T8" fmla="*/ 61 w 62"/>
                  <a:gd name="T9" fmla="*/ 261 h 276"/>
                  <a:gd name="T10" fmla="*/ 58 w 62"/>
                  <a:gd name="T11" fmla="*/ 264 h 276"/>
                  <a:gd name="T12" fmla="*/ 55 w 62"/>
                  <a:gd name="T13" fmla="*/ 266 h 276"/>
                  <a:gd name="T14" fmla="*/ 51 w 62"/>
                  <a:gd name="T15" fmla="*/ 268 h 276"/>
                  <a:gd name="T16" fmla="*/ 47 w 62"/>
                  <a:gd name="T17" fmla="*/ 270 h 276"/>
                  <a:gd name="T18" fmla="*/ 41 w 62"/>
                  <a:gd name="T19" fmla="*/ 272 h 276"/>
                  <a:gd name="T20" fmla="*/ 35 w 62"/>
                  <a:gd name="T21" fmla="*/ 275 h 276"/>
                  <a:gd name="T22" fmla="*/ 32 w 62"/>
                  <a:gd name="T23" fmla="*/ 275 h 276"/>
                  <a:gd name="T24" fmla="*/ 29 w 62"/>
                  <a:gd name="T25" fmla="*/ 275 h 276"/>
                  <a:gd name="T26" fmla="*/ 25 w 62"/>
                  <a:gd name="T27" fmla="*/ 275 h 276"/>
                  <a:gd name="T28" fmla="*/ 21 w 62"/>
                  <a:gd name="T29" fmla="*/ 275 h 276"/>
                  <a:gd name="T30" fmla="*/ 17 w 62"/>
                  <a:gd name="T31" fmla="*/ 274 h 276"/>
                  <a:gd name="T32" fmla="*/ 14 w 62"/>
                  <a:gd name="T33" fmla="*/ 272 h 276"/>
                  <a:gd name="T34" fmla="*/ 12 w 62"/>
                  <a:gd name="T35" fmla="*/ 271 h 276"/>
                  <a:gd name="T36" fmla="*/ 8 w 62"/>
                  <a:gd name="T37" fmla="*/ 270 h 276"/>
                  <a:gd name="T38" fmla="*/ 6 w 62"/>
                  <a:gd name="T39" fmla="*/ 268 h 276"/>
                  <a:gd name="T40" fmla="*/ 2 w 62"/>
                  <a:gd name="T41" fmla="*/ 266 h 276"/>
                  <a:gd name="T42" fmla="*/ 1 w 62"/>
                  <a:gd name="T43" fmla="*/ 264 h 276"/>
                  <a:gd name="T44" fmla="*/ 0 w 62"/>
                  <a:gd name="T45" fmla="*/ 262 h 276"/>
                  <a:gd name="T46" fmla="*/ 0 w 62"/>
                  <a:gd name="T47" fmla="*/ 261 h 2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2"/>
                  <a:gd name="T73" fmla="*/ 0 h 276"/>
                  <a:gd name="T74" fmla="*/ 62 w 62"/>
                  <a:gd name="T75" fmla="*/ 276 h 27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2" h="276">
                    <a:moveTo>
                      <a:pt x="0" y="261"/>
                    </a:moveTo>
                    <a:lnTo>
                      <a:pt x="15" y="2"/>
                    </a:lnTo>
                    <a:lnTo>
                      <a:pt x="28" y="0"/>
                    </a:lnTo>
                    <a:lnTo>
                      <a:pt x="39" y="2"/>
                    </a:lnTo>
                    <a:lnTo>
                      <a:pt x="61" y="261"/>
                    </a:lnTo>
                    <a:lnTo>
                      <a:pt x="58" y="264"/>
                    </a:lnTo>
                    <a:lnTo>
                      <a:pt x="55" y="266"/>
                    </a:lnTo>
                    <a:lnTo>
                      <a:pt x="51" y="268"/>
                    </a:lnTo>
                    <a:lnTo>
                      <a:pt x="47" y="270"/>
                    </a:lnTo>
                    <a:lnTo>
                      <a:pt x="41" y="272"/>
                    </a:lnTo>
                    <a:lnTo>
                      <a:pt x="35" y="275"/>
                    </a:lnTo>
                    <a:lnTo>
                      <a:pt x="32" y="275"/>
                    </a:lnTo>
                    <a:lnTo>
                      <a:pt x="29" y="275"/>
                    </a:lnTo>
                    <a:lnTo>
                      <a:pt x="25" y="275"/>
                    </a:lnTo>
                    <a:lnTo>
                      <a:pt x="21" y="275"/>
                    </a:lnTo>
                    <a:lnTo>
                      <a:pt x="17" y="274"/>
                    </a:lnTo>
                    <a:lnTo>
                      <a:pt x="14" y="272"/>
                    </a:lnTo>
                    <a:lnTo>
                      <a:pt x="12" y="271"/>
                    </a:lnTo>
                    <a:lnTo>
                      <a:pt x="8" y="270"/>
                    </a:lnTo>
                    <a:lnTo>
                      <a:pt x="6" y="268"/>
                    </a:lnTo>
                    <a:lnTo>
                      <a:pt x="2" y="266"/>
                    </a:lnTo>
                    <a:lnTo>
                      <a:pt x="1" y="264"/>
                    </a:lnTo>
                    <a:lnTo>
                      <a:pt x="0" y="262"/>
                    </a:lnTo>
                    <a:lnTo>
                      <a:pt x="0" y="261"/>
                    </a:lnTo>
                  </a:path>
                </a:pathLst>
              </a:custGeom>
              <a:solidFill>
                <a:srgbClr val="9966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94" name="Freeform 1063">
                <a:extLst>
                  <a:ext uri="{FF2B5EF4-FFF2-40B4-BE49-F238E27FC236}">
                    <a16:creationId xmlns:a16="http://schemas.microsoft.com/office/drawing/2014/main" id="{CC9F4D4B-7145-238B-0EC8-EB40D34D1223}"/>
                  </a:ext>
                </a:extLst>
              </p:cNvPr>
              <p:cNvSpPr>
                <a:spLocks/>
              </p:cNvSpPr>
              <p:nvPr/>
            </p:nvSpPr>
            <p:spPr bwMode="auto">
              <a:xfrm>
                <a:off x="1413" y="1703"/>
                <a:ext cx="34" cy="277"/>
              </a:xfrm>
              <a:custGeom>
                <a:avLst/>
                <a:gdLst>
                  <a:gd name="T0" fmla="*/ 6 w 34"/>
                  <a:gd name="T1" fmla="*/ 276 h 277"/>
                  <a:gd name="T2" fmla="*/ 10 w 34"/>
                  <a:gd name="T3" fmla="*/ 276 h 277"/>
                  <a:gd name="T4" fmla="*/ 13 w 34"/>
                  <a:gd name="T5" fmla="*/ 275 h 277"/>
                  <a:gd name="T6" fmla="*/ 17 w 34"/>
                  <a:gd name="T7" fmla="*/ 274 h 277"/>
                  <a:gd name="T8" fmla="*/ 19 w 34"/>
                  <a:gd name="T9" fmla="*/ 273 h 277"/>
                  <a:gd name="T10" fmla="*/ 24 w 34"/>
                  <a:gd name="T11" fmla="*/ 271 h 277"/>
                  <a:gd name="T12" fmla="*/ 26 w 34"/>
                  <a:gd name="T13" fmla="*/ 270 h 277"/>
                  <a:gd name="T14" fmla="*/ 28 w 34"/>
                  <a:gd name="T15" fmla="*/ 269 h 277"/>
                  <a:gd name="T16" fmla="*/ 30 w 34"/>
                  <a:gd name="T17" fmla="*/ 267 h 277"/>
                  <a:gd name="T18" fmla="*/ 32 w 34"/>
                  <a:gd name="T19" fmla="*/ 264 h 277"/>
                  <a:gd name="T20" fmla="*/ 33 w 34"/>
                  <a:gd name="T21" fmla="*/ 262 h 277"/>
                  <a:gd name="T22" fmla="*/ 12 w 34"/>
                  <a:gd name="T23" fmla="*/ 2 h 277"/>
                  <a:gd name="T24" fmla="*/ 0 w 34"/>
                  <a:gd name="T25" fmla="*/ 0 h 277"/>
                  <a:gd name="T26" fmla="*/ 0 w 34"/>
                  <a:gd name="T27" fmla="*/ 276 h 277"/>
                  <a:gd name="T28" fmla="*/ 6 w 34"/>
                  <a:gd name="T29" fmla="*/ 276 h 27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277"/>
                  <a:gd name="T47" fmla="*/ 34 w 34"/>
                  <a:gd name="T48" fmla="*/ 277 h 27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277">
                    <a:moveTo>
                      <a:pt x="6" y="276"/>
                    </a:moveTo>
                    <a:lnTo>
                      <a:pt x="10" y="276"/>
                    </a:lnTo>
                    <a:lnTo>
                      <a:pt x="13" y="275"/>
                    </a:lnTo>
                    <a:lnTo>
                      <a:pt x="17" y="274"/>
                    </a:lnTo>
                    <a:lnTo>
                      <a:pt x="19" y="273"/>
                    </a:lnTo>
                    <a:lnTo>
                      <a:pt x="24" y="271"/>
                    </a:lnTo>
                    <a:lnTo>
                      <a:pt x="26" y="270"/>
                    </a:lnTo>
                    <a:lnTo>
                      <a:pt x="28" y="269"/>
                    </a:lnTo>
                    <a:lnTo>
                      <a:pt x="30" y="267"/>
                    </a:lnTo>
                    <a:lnTo>
                      <a:pt x="32" y="264"/>
                    </a:lnTo>
                    <a:lnTo>
                      <a:pt x="33" y="262"/>
                    </a:lnTo>
                    <a:lnTo>
                      <a:pt x="12" y="2"/>
                    </a:lnTo>
                    <a:lnTo>
                      <a:pt x="0" y="0"/>
                    </a:lnTo>
                    <a:lnTo>
                      <a:pt x="0" y="276"/>
                    </a:lnTo>
                    <a:lnTo>
                      <a:pt x="6" y="276"/>
                    </a:lnTo>
                  </a:path>
                </a:pathLst>
              </a:custGeom>
              <a:solidFill>
                <a:srgbClr val="9966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95" name="Freeform 1064">
                <a:extLst>
                  <a:ext uri="{FF2B5EF4-FFF2-40B4-BE49-F238E27FC236}">
                    <a16:creationId xmlns:a16="http://schemas.microsoft.com/office/drawing/2014/main" id="{B57D43C7-92F4-704D-6B1E-C3858122E558}"/>
                  </a:ext>
                </a:extLst>
              </p:cNvPr>
              <p:cNvSpPr>
                <a:spLocks/>
              </p:cNvSpPr>
              <p:nvPr/>
            </p:nvSpPr>
            <p:spPr bwMode="auto">
              <a:xfrm>
                <a:off x="1385" y="1998"/>
                <a:ext cx="182" cy="195"/>
              </a:xfrm>
              <a:custGeom>
                <a:avLst/>
                <a:gdLst>
                  <a:gd name="T0" fmla="*/ 181 w 182"/>
                  <a:gd name="T1" fmla="*/ 0 h 195"/>
                  <a:gd name="T2" fmla="*/ 0 w 182"/>
                  <a:gd name="T3" fmla="*/ 103 h 195"/>
                  <a:gd name="T4" fmla="*/ 0 w 182"/>
                  <a:gd name="T5" fmla="*/ 194 h 195"/>
                  <a:gd name="T6" fmla="*/ 181 w 182"/>
                  <a:gd name="T7" fmla="*/ 89 h 195"/>
                  <a:gd name="T8" fmla="*/ 181 w 182"/>
                  <a:gd name="T9" fmla="*/ 0 h 195"/>
                  <a:gd name="T10" fmla="*/ 0 60000 65536"/>
                  <a:gd name="T11" fmla="*/ 0 60000 65536"/>
                  <a:gd name="T12" fmla="*/ 0 60000 65536"/>
                  <a:gd name="T13" fmla="*/ 0 60000 65536"/>
                  <a:gd name="T14" fmla="*/ 0 60000 65536"/>
                  <a:gd name="T15" fmla="*/ 0 w 182"/>
                  <a:gd name="T16" fmla="*/ 0 h 195"/>
                  <a:gd name="T17" fmla="*/ 182 w 182"/>
                  <a:gd name="T18" fmla="*/ 195 h 195"/>
                </a:gdLst>
                <a:ahLst/>
                <a:cxnLst>
                  <a:cxn ang="T10">
                    <a:pos x="T0" y="T1"/>
                  </a:cxn>
                  <a:cxn ang="T11">
                    <a:pos x="T2" y="T3"/>
                  </a:cxn>
                  <a:cxn ang="T12">
                    <a:pos x="T4" y="T5"/>
                  </a:cxn>
                  <a:cxn ang="T13">
                    <a:pos x="T6" y="T7"/>
                  </a:cxn>
                  <a:cxn ang="T14">
                    <a:pos x="T8" y="T9"/>
                  </a:cxn>
                </a:cxnLst>
                <a:rect l="T15" t="T16" r="T17" b="T18"/>
                <a:pathLst>
                  <a:path w="182" h="195">
                    <a:moveTo>
                      <a:pt x="181" y="0"/>
                    </a:moveTo>
                    <a:lnTo>
                      <a:pt x="0" y="103"/>
                    </a:lnTo>
                    <a:lnTo>
                      <a:pt x="0" y="194"/>
                    </a:lnTo>
                    <a:lnTo>
                      <a:pt x="181" y="89"/>
                    </a:lnTo>
                    <a:lnTo>
                      <a:pt x="181" y="0"/>
                    </a:lnTo>
                  </a:path>
                </a:pathLst>
              </a:custGeom>
              <a:solidFill>
                <a:srgbClr val="8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96" name="Freeform 1065">
                <a:extLst>
                  <a:ext uri="{FF2B5EF4-FFF2-40B4-BE49-F238E27FC236}">
                    <a16:creationId xmlns:a16="http://schemas.microsoft.com/office/drawing/2014/main" id="{F4AE1D12-E871-D91C-1C8A-1D46584A7A18}"/>
                  </a:ext>
                </a:extLst>
              </p:cNvPr>
              <p:cNvSpPr>
                <a:spLocks/>
              </p:cNvSpPr>
              <p:nvPr/>
            </p:nvSpPr>
            <p:spPr bwMode="auto">
              <a:xfrm>
                <a:off x="1166" y="1976"/>
                <a:ext cx="220" cy="217"/>
              </a:xfrm>
              <a:custGeom>
                <a:avLst/>
                <a:gdLst>
                  <a:gd name="T0" fmla="*/ 0 w 220"/>
                  <a:gd name="T1" fmla="*/ 0 h 217"/>
                  <a:gd name="T2" fmla="*/ 219 w 220"/>
                  <a:gd name="T3" fmla="*/ 125 h 217"/>
                  <a:gd name="T4" fmla="*/ 219 w 220"/>
                  <a:gd name="T5" fmla="*/ 216 h 217"/>
                  <a:gd name="T6" fmla="*/ 0 w 220"/>
                  <a:gd name="T7" fmla="*/ 90 h 217"/>
                  <a:gd name="T8" fmla="*/ 0 w 220"/>
                  <a:gd name="T9" fmla="*/ 0 h 217"/>
                  <a:gd name="T10" fmla="*/ 0 60000 65536"/>
                  <a:gd name="T11" fmla="*/ 0 60000 65536"/>
                  <a:gd name="T12" fmla="*/ 0 60000 65536"/>
                  <a:gd name="T13" fmla="*/ 0 60000 65536"/>
                  <a:gd name="T14" fmla="*/ 0 60000 65536"/>
                  <a:gd name="T15" fmla="*/ 0 w 220"/>
                  <a:gd name="T16" fmla="*/ 0 h 217"/>
                  <a:gd name="T17" fmla="*/ 220 w 220"/>
                  <a:gd name="T18" fmla="*/ 217 h 217"/>
                </a:gdLst>
                <a:ahLst/>
                <a:cxnLst>
                  <a:cxn ang="T10">
                    <a:pos x="T0" y="T1"/>
                  </a:cxn>
                  <a:cxn ang="T11">
                    <a:pos x="T2" y="T3"/>
                  </a:cxn>
                  <a:cxn ang="T12">
                    <a:pos x="T4" y="T5"/>
                  </a:cxn>
                  <a:cxn ang="T13">
                    <a:pos x="T6" y="T7"/>
                  </a:cxn>
                  <a:cxn ang="T14">
                    <a:pos x="T8" y="T9"/>
                  </a:cxn>
                </a:cxnLst>
                <a:rect l="T15" t="T16" r="T17" b="T18"/>
                <a:pathLst>
                  <a:path w="220" h="217">
                    <a:moveTo>
                      <a:pt x="0" y="0"/>
                    </a:moveTo>
                    <a:lnTo>
                      <a:pt x="219" y="125"/>
                    </a:lnTo>
                    <a:lnTo>
                      <a:pt x="219" y="216"/>
                    </a:lnTo>
                    <a:lnTo>
                      <a:pt x="0" y="90"/>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97" name="Freeform 1066">
                <a:extLst>
                  <a:ext uri="{FF2B5EF4-FFF2-40B4-BE49-F238E27FC236}">
                    <a16:creationId xmlns:a16="http://schemas.microsoft.com/office/drawing/2014/main" id="{9616D6A9-7142-94CC-5DB7-CA317E6D958F}"/>
                  </a:ext>
                </a:extLst>
              </p:cNvPr>
              <p:cNvSpPr>
                <a:spLocks/>
              </p:cNvSpPr>
              <p:nvPr/>
            </p:nvSpPr>
            <p:spPr bwMode="auto">
              <a:xfrm>
                <a:off x="1166" y="1871"/>
                <a:ext cx="401" cy="231"/>
              </a:xfrm>
              <a:custGeom>
                <a:avLst/>
                <a:gdLst>
                  <a:gd name="T0" fmla="*/ 400 w 401"/>
                  <a:gd name="T1" fmla="*/ 126 h 231"/>
                  <a:gd name="T2" fmla="*/ 219 w 401"/>
                  <a:gd name="T3" fmla="*/ 230 h 231"/>
                  <a:gd name="T4" fmla="*/ 0 w 401"/>
                  <a:gd name="T5" fmla="*/ 103 h 231"/>
                  <a:gd name="T6" fmla="*/ 180 w 401"/>
                  <a:gd name="T7" fmla="*/ 0 h 231"/>
                  <a:gd name="T8" fmla="*/ 400 w 401"/>
                  <a:gd name="T9" fmla="*/ 126 h 231"/>
                  <a:gd name="T10" fmla="*/ 0 60000 65536"/>
                  <a:gd name="T11" fmla="*/ 0 60000 65536"/>
                  <a:gd name="T12" fmla="*/ 0 60000 65536"/>
                  <a:gd name="T13" fmla="*/ 0 60000 65536"/>
                  <a:gd name="T14" fmla="*/ 0 60000 65536"/>
                  <a:gd name="T15" fmla="*/ 0 w 401"/>
                  <a:gd name="T16" fmla="*/ 0 h 231"/>
                  <a:gd name="T17" fmla="*/ 401 w 401"/>
                  <a:gd name="T18" fmla="*/ 231 h 231"/>
                </a:gdLst>
                <a:ahLst/>
                <a:cxnLst>
                  <a:cxn ang="T10">
                    <a:pos x="T0" y="T1"/>
                  </a:cxn>
                  <a:cxn ang="T11">
                    <a:pos x="T2" y="T3"/>
                  </a:cxn>
                  <a:cxn ang="T12">
                    <a:pos x="T4" y="T5"/>
                  </a:cxn>
                  <a:cxn ang="T13">
                    <a:pos x="T6" y="T7"/>
                  </a:cxn>
                  <a:cxn ang="T14">
                    <a:pos x="T8" y="T9"/>
                  </a:cxn>
                </a:cxnLst>
                <a:rect l="T15" t="T16" r="T17" b="T18"/>
                <a:pathLst>
                  <a:path w="401" h="231">
                    <a:moveTo>
                      <a:pt x="400" y="126"/>
                    </a:moveTo>
                    <a:lnTo>
                      <a:pt x="219" y="230"/>
                    </a:lnTo>
                    <a:lnTo>
                      <a:pt x="0" y="103"/>
                    </a:lnTo>
                    <a:lnTo>
                      <a:pt x="180" y="0"/>
                    </a:lnTo>
                    <a:lnTo>
                      <a:pt x="400" y="126"/>
                    </a:lnTo>
                  </a:path>
                </a:pathLst>
              </a:custGeom>
              <a:solidFill>
                <a:srgbClr val="CC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98" name="Freeform 1067">
                <a:extLst>
                  <a:ext uri="{FF2B5EF4-FFF2-40B4-BE49-F238E27FC236}">
                    <a16:creationId xmlns:a16="http://schemas.microsoft.com/office/drawing/2014/main" id="{1C8272FF-6AC4-19BA-50A6-5FBDAA4C25F8}"/>
                  </a:ext>
                </a:extLst>
              </p:cNvPr>
              <p:cNvSpPr>
                <a:spLocks/>
              </p:cNvSpPr>
              <p:nvPr/>
            </p:nvSpPr>
            <p:spPr bwMode="auto">
              <a:xfrm>
                <a:off x="1246" y="1986"/>
                <a:ext cx="59" cy="70"/>
              </a:xfrm>
              <a:custGeom>
                <a:avLst/>
                <a:gdLst>
                  <a:gd name="T0" fmla="*/ 58 w 59"/>
                  <a:gd name="T1" fmla="*/ 0 h 70"/>
                  <a:gd name="T2" fmla="*/ 58 w 59"/>
                  <a:gd name="T3" fmla="*/ 69 h 70"/>
                  <a:gd name="T4" fmla="*/ 0 w 59"/>
                  <a:gd name="T5" fmla="*/ 35 h 70"/>
                  <a:gd name="T6" fmla="*/ 58 w 59"/>
                  <a:gd name="T7" fmla="*/ 0 h 70"/>
                  <a:gd name="T8" fmla="*/ 0 60000 65536"/>
                  <a:gd name="T9" fmla="*/ 0 60000 65536"/>
                  <a:gd name="T10" fmla="*/ 0 60000 65536"/>
                  <a:gd name="T11" fmla="*/ 0 60000 65536"/>
                  <a:gd name="T12" fmla="*/ 0 w 59"/>
                  <a:gd name="T13" fmla="*/ 0 h 70"/>
                  <a:gd name="T14" fmla="*/ 59 w 59"/>
                  <a:gd name="T15" fmla="*/ 70 h 70"/>
                </a:gdLst>
                <a:ahLst/>
                <a:cxnLst>
                  <a:cxn ang="T8">
                    <a:pos x="T0" y="T1"/>
                  </a:cxn>
                  <a:cxn ang="T9">
                    <a:pos x="T2" y="T3"/>
                  </a:cxn>
                  <a:cxn ang="T10">
                    <a:pos x="T4" y="T5"/>
                  </a:cxn>
                  <a:cxn ang="T11">
                    <a:pos x="T6" y="T7"/>
                  </a:cxn>
                </a:cxnLst>
                <a:rect l="T12" t="T13" r="T14" b="T15"/>
                <a:pathLst>
                  <a:path w="59" h="70">
                    <a:moveTo>
                      <a:pt x="58" y="0"/>
                    </a:moveTo>
                    <a:lnTo>
                      <a:pt x="58" y="69"/>
                    </a:lnTo>
                    <a:lnTo>
                      <a:pt x="0" y="35"/>
                    </a:lnTo>
                    <a:lnTo>
                      <a:pt x="58" y="0"/>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99" name="Freeform 1068">
                <a:extLst>
                  <a:ext uri="{FF2B5EF4-FFF2-40B4-BE49-F238E27FC236}">
                    <a16:creationId xmlns:a16="http://schemas.microsoft.com/office/drawing/2014/main" id="{0682EDA5-DA5B-D732-5CDF-4AE200FA79CD}"/>
                  </a:ext>
                </a:extLst>
              </p:cNvPr>
              <p:cNvSpPr>
                <a:spLocks/>
              </p:cNvSpPr>
              <p:nvPr/>
            </p:nvSpPr>
            <p:spPr bwMode="auto">
              <a:xfrm>
                <a:off x="1398" y="2103"/>
                <a:ext cx="33" cy="64"/>
              </a:xfrm>
              <a:custGeom>
                <a:avLst/>
                <a:gdLst>
                  <a:gd name="T0" fmla="*/ 32 w 33"/>
                  <a:gd name="T1" fmla="*/ 0 h 64"/>
                  <a:gd name="T2" fmla="*/ 0 w 33"/>
                  <a:gd name="T3" fmla="*/ 18 h 64"/>
                  <a:gd name="T4" fmla="*/ 0 w 33"/>
                  <a:gd name="T5" fmla="*/ 63 h 64"/>
                  <a:gd name="T6" fmla="*/ 32 w 33"/>
                  <a:gd name="T7" fmla="*/ 45 h 64"/>
                  <a:gd name="T8" fmla="*/ 32 w 33"/>
                  <a:gd name="T9" fmla="*/ 0 h 64"/>
                  <a:gd name="T10" fmla="*/ 0 60000 65536"/>
                  <a:gd name="T11" fmla="*/ 0 60000 65536"/>
                  <a:gd name="T12" fmla="*/ 0 60000 65536"/>
                  <a:gd name="T13" fmla="*/ 0 60000 65536"/>
                  <a:gd name="T14" fmla="*/ 0 60000 65536"/>
                  <a:gd name="T15" fmla="*/ 0 w 33"/>
                  <a:gd name="T16" fmla="*/ 0 h 64"/>
                  <a:gd name="T17" fmla="*/ 33 w 33"/>
                  <a:gd name="T18" fmla="*/ 64 h 64"/>
                </a:gdLst>
                <a:ahLst/>
                <a:cxnLst>
                  <a:cxn ang="T10">
                    <a:pos x="T0" y="T1"/>
                  </a:cxn>
                  <a:cxn ang="T11">
                    <a:pos x="T2" y="T3"/>
                  </a:cxn>
                  <a:cxn ang="T12">
                    <a:pos x="T4" y="T5"/>
                  </a:cxn>
                  <a:cxn ang="T13">
                    <a:pos x="T6" y="T7"/>
                  </a:cxn>
                  <a:cxn ang="T14">
                    <a:pos x="T8" y="T9"/>
                  </a:cxn>
                </a:cxnLst>
                <a:rect l="T15" t="T16" r="T17" b="T18"/>
                <a:pathLst>
                  <a:path w="33" h="64">
                    <a:moveTo>
                      <a:pt x="32" y="0"/>
                    </a:moveTo>
                    <a:lnTo>
                      <a:pt x="0" y="18"/>
                    </a:lnTo>
                    <a:lnTo>
                      <a:pt x="0" y="63"/>
                    </a:lnTo>
                    <a:lnTo>
                      <a:pt x="32" y="45"/>
                    </a:lnTo>
                    <a:lnTo>
                      <a:pt x="32" y="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00" name="Freeform 1069">
                <a:extLst>
                  <a:ext uri="{FF2B5EF4-FFF2-40B4-BE49-F238E27FC236}">
                    <a16:creationId xmlns:a16="http://schemas.microsoft.com/office/drawing/2014/main" id="{CC404192-461B-A7DA-0AF4-D2290BC1C30F}"/>
                  </a:ext>
                </a:extLst>
              </p:cNvPr>
              <p:cNvSpPr>
                <a:spLocks/>
              </p:cNvSpPr>
              <p:nvPr/>
            </p:nvSpPr>
            <p:spPr bwMode="auto">
              <a:xfrm>
                <a:off x="1185" y="2080"/>
                <a:ext cx="107" cy="104"/>
              </a:xfrm>
              <a:custGeom>
                <a:avLst/>
                <a:gdLst>
                  <a:gd name="T0" fmla="*/ 0 w 107"/>
                  <a:gd name="T1" fmla="*/ 0 h 104"/>
                  <a:gd name="T2" fmla="*/ 106 w 107"/>
                  <a:gd name="T3" fmla="*/ 61 h 104"/>
                  <a:gd name="T4" fmla="*/ 106 w 107"/>
                  <a:gd name="T5" fmla="*/ 103 h 104"/>
                  <a:gd name="T6" fmla="*/ 0 w 107"/>
                  <a:gd name="T7" fmla="*/ 42 h 104"/>
                  <a:gd name="T8" fmla="*/ 0 w 107"/>
                  <a:gd name="T9" fmla="*/ 0 h 104"/>
                  <a:gd name="T10" fmla="*/ 0 60000 65536"/>
                  <a:gd name="T11" fmla="*/ 0 60000 65536"/>
                  <a:gd name="T12" fmla="*/ 0 60000 65536"/>
                  <a:gd name="T13" fmla="*/ 0 60000 65536"/>
                  <a:gd name="T14" fmla="*/ 0 60000 65536"/>
                  <a:gd name="T15" fmla="*/ 0 w 107"/>
                  <a:gd name="T16" fmla="*/ 0 h 104"/>
                  <a:gd name="T17" fmla="*/ 107 w 107"/>
                  <a:gd name="T18" fmla="*/ 104 h 104"/>
                </a:gdLst>
                <a:ahLst/>
                <a:cxnLst>
                  <a:cxn ang="T10">
                    <a:pos x="T0" y="T1"/>
                  </a:cxn>
                  <a:cxn ang="T11">
                    <a:pos x="T2" y="T3"/>
                  </a:cxn>
                  <a:cxn ang="T12">
                    <a:pos x="T4" y="T5"/>
                  </a:cxn>
                  <a:cxn ang="T13">
                    <a:pos x="T6" y="T7"/>
                  </a:cxn>
                  <a:cxn ang="T14">
                    <a:pos x="T8" y="T9"/>
                  </a:cxn>
                </a:cxnLst>
                <a:rect l="T15" t="T16" r="T17" b="T18"/>
                <a:pathLst>
                  <a:path w="107" h="104">
                    <a:moveTo>
                      <a:pt x="0" y="0"/>
                    </a:moveTo>
                    <a:lnTo>
                      <a:pt x="106" y="61"/>
                    </a:lnTo>
                    <a:lnTo>
                      <a:pt x="106" y="103"/>
                    </a:lnTo>
                    <a:lnTo>
                      <a:pt x="0" y="42"/>
                    </a:lnTo>
                    <a:lnTo>
                      <a:pt x="0" y="0"/>
                    </a:lnTo>
                  </a:path>
                </a:pathLst>
              </a:custGeom>
              <a:solidFill>
                <a:srgbClr val="FF66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01" name="Freeform 1070">
                <a:extLst>
                  <a:ext uri="{FF2B5EF4-FFF2-40B4-BE49-F238E27FC236}">
                    <a16:creationId xmlns:a16="http://schemas.microsoft.com/office/drawing/2014/main" id="{F6D7FF82-8049-10D3-097C-11A7EE601151}"/>
                  </a:ext>
                </a:extLst>
              </p:cNvPr>
              <p:cNvSpPr>
                <a:spLocks/>
              </p:cNvSpPr>
              <p:nvPr/>
            </p:nvSpPr>
            <p:spPr bwMode="auto">
              <a:xfrm>
                <a:off x="1290" y="2117"/>
                <a:ext cx="41" cy="67"/>
              </a:xfrm>
              <a:custGeom>
                <a:avLst/>
                <a:gdLst>
                  <a:gd name="T0" fmla="*/ 40 w 41"/>
                  <a:gd name="T1" fmla="*/ 0 h 67"/>
                  <a:gd name="T2" fmla="*/ 0 w 41"/>
                  <a:gd name="T3" fmla="*/ 22 h 67"/>
                  <a:gd name="T4" fmla="*/ 0 w 41"/>
                  <a:gd name="T5" fmla="*/ 66 h 67"/>
                  <a:gd name="T6" fmla="*/ 40 w 41"/>
                  <a:gd name="T7" fmla="*/ 43 h 67"/>
                  <a:gd name="T8" fmla="*/ 40 w 41"/>
                  <a:gd name="T9" fmla="*/ 0 h 67"/>
                  <a:gd name="T10" fmla="*/ 0 60000 65536"/>
                  <a:gd name="T11" fmla="*/ 0 60000 65536"/>
                  <a:gd name="T12" fmla="*/ 0 60000 65536"/>
                  <a:gd name="T13" fmla="*/ 0 60000 65536"/>
                  <a:gd name="T14" fmla="*/ 0 60000 65536"/>
                  <a:gd name="T15" fmla="*/ 0 w 41"/>
                  <a:gd name="T16" fmla="*/ 0 h 67"/>
                  <a:gd name="T17" fmla="*/ 41 w 41"/>
                  <a:gd name="T18" fmla="*/ 67 h 67"/>
                </a:gdLst>
                <a:ahLst/>
                <a:cxnLst>
                  <a:cxn ang="T10">
                    <a:pos x="T0" y="T1"/>
                  </a:cxn>
                  <a:cxn ang="T11">
                    <a:pos x="T2" y="T3"/>
                  </a:cxn>
                  <a:cxn ang="T12">
                    <a:pos x="T4" y="T5"/>
                  </a:cxn>
                  <a:cxn ang="T13">
                    <a:pos x="T6" y="T7"/>
                  </a:cxn>
                  <a:cxn ang="T14">
                    <a:pos x="T8" y="T9"/>
                  </a:cxn>
                </a:cxnLst>
                <a:rect l="T15" t="T16" r="T17" b="T18"/>
                <a:pathLst>
                  <a:path w="41" h="67">
                    <a:moveTo>
                      <a:pt x="40" y="0"/>
                    </a:moveTo>
                    <a:lnTo>
                      <a:pt x="0" y="22"/>
                    </a:lnTo>
                    <a:lnTo>
                      <a:pt x="0" y="66"/>
                    </a:lnTo>
                    <a:lnTo>
                      <a:pt x="40" y="43"/>
                    </a:lnTo>
                    <a:lnTo>
                      <a:pt x="40" y="0"/>
                    </a:lnTo>
                  </a:path>
                </a:pathLst>
              </a:custGeom>
              <a:solidFill>
                <a:srgbClr val="FF33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02" name="Freeform 1071">
                <a:extLst>
                  <a:ext uri="{FF2B5EF4-FFF2-40B4-BE49-F238E27FC236}">
                    <a16:creationId xmlns:a16="http://schemas.microsoft.com/office/drawing/2014/main" id="{45F89D45-2AE8-F93A-8D0B-823A2696A38B}"/>
                  </a:ext>
                </a:extLst>
              </p:cNvPr>
              <p:cNvSpPr>
                <a:spLocks/>
              </p:cNvSpPr>
              <p:nvPr/>
            </p:nvSpPr>
            <p:spPr bwMode="auto">
              <a:xfrm>
                <a:off x="1184" y="2058"/>
                <a:ext cx="146" cy="84"/>
              </a:xfrm>
              <a:custGeom>
                <a:avLst/>
                <a:gdLst>
                  <a:gd name="T0" fmla="*/ 145 w 146"/>
                  <a:gd name="T1" fmla="*/ 61 h 84"/>
                  <a:gd name="T2" fmla="*/ 105 w 146"/>
                  <a:gd name="T3" fmla="*/ 83 h 84"/>
                  <a:gd name="T4" fmla="*/ 0 w 146"/>
                  <a:gd name="T5" fmla="*/ 21 h 84"/>
                  <a:gd name="T6" fmla="*/ 37 w 146"/>
                  <a:gd name="T7" fmla="*/ 0 h 84"/>
                  <a:gd name="T8" fmla="*/ 145 w 146"/>
                  <a:gd name="T9" fmla="*/ 61 h 84"/>
                  <a:gd name="T10" fmla="*/ 0 60000 65536"/>
                  <a:gd name="T11" fmla="*/ 0 60000 65536"/>
                  <a:gd name="T12" fmla="*/ 0 60000 65536"/>
                  <a:gd name="T13" fmla="*/ 0 60000 65536"/>
                  <a:gd name="T14" fmla="*/ 0 60000 65536"/>
                  <a:gd name="T15" fmla="*/ 0 w 146"/>
                  <a:gd name="T16" fmla="*/ 0 h 84"/>
                  <a:gd name="T17" fmla="*/ 146 w 146"/>
                  <a:gd name="T18" fmla="*/ 84 h 84"/>
                </a:gdLst>
                <a:ahLst/>
                <a:cxnLst>
                  <a:cxn ang="T10">
                    <a:pos x="T0" y="T1"/>
                  </a:cxn>
                  <a:cxn ang="T11">
                    <a:pos x="T2" y="T3"/>
                  </a:cxn>
                  <a:cxn ang="T12">
                    <a:pos x="T4" y="T5"/>
                  </a:cxn>
                  <a:cxn ang="T13">
                    <a:pos x="T6" y="T7"/>
                  </a:cxn>
                  <a:cxn ang="T14">
                    <a:pos x="T8" y="T9"/>
                  </a:cxn>
                </a:cxnLst>
                <a:rect l="T15" t="T16" r="T17" b="T18"/>
                <a:pathLst>
                  <a:path w="146" h="84">
                    <a:moveTo>
                      <a:pt x="145" y="61"/>
                    </a:moveTo>
                    <a:lnTo>
                      <a:pt x="105" y="83"/>
                    </a:lnTo>
                    <a:lnTo>
                      <a:pt x="0" y="21"/>
                    </a:lnTo>
                    <a:lnTo>
                      <a:pt x="37" y="0"/>
                    </a:lnTo>
                    <a:lnTo>
                      <a:pt x="145" y="61"/>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03" name="Freeform 1072">
                <a:extLst>
                  <a:ext uri="{FF2B5EF4-FFF2-40B4-BE49-F238E27FC236}">
                    <a16:creationId xmlns:a16="http://schemas.microsoft.com/office/drawing/2014/main" id="{D9FFDCE9-9003-5395-D04C-97180F6EB7CE}"/>
                  </a:ext>
                </a:extLst>
              </p:cNvPr>
              <p:cNvSpPr>
                <a:spLocks/>
              </p:cNvSpPr>
              <p:nvPr/>
            </p:nvSpPr>
            <p:spPr bwMode="auto">
              <a:xfrm>
                <a:off x="1456" y="2070"/>
                <a:ext cx="32" cy="64"/>
              </a:xfrm>
              <a:custGeom>
                <a:avLst/>
                <a:gdLst>
                  <a:gd name="T0" fmla="*/ 31 w 32"/>
                  <a:gd name="T1" fmla="*/ 0 h 64"/>
                  <a:gd name="T2" fmla="*/ 0 w 32"/>
                  <a:gd name="T3" fmla="*/ 18 h 64"/>
                  <a:gd name="T4" fmla="*/ 0 w 32"/>
                  <a:gd name="T5" fmla="*/ 63 h 64"/>
                  <a:gd name="T6" fmla="*/ 31 w 32"/>
                  <a:gd name="T7" fmla="*/ 45 h 64"/>
                  <a:gd name="T8" fmla="*/ 31 w 32"/>
                  <a:gd name="T9" fmla="*/ 0 h 64"/>
                  <a:gd name="T10" fmla="*/ 0 60000 65536"/>
                  <a:gd name="T11" fmla="*/ 0 60000 65536"/>
                  <a:gd name="T12" fmla="*/ 0 60000 65536"/>
                  <a:gd name="T13" fmla="*/ 0 60000 65536"/>
                  <a:gd name="T14" fmla="*/ 0 60000 65536"/>
                  <a:gd name="T15" fmla="*/ 0 w 32"/>
                  <a:gd name="T16" fmla="*/ 0 h 64"/>
                  <a:gd name="T17" fmla="*/ 32 w 32"/>
                  <a:gd name="T18" fmla="*/ 64 h 64"/>
                </a:gdLst>
                <a:ahLst/>
                <a:cxnLst>
                  <a:cxn ang="T10">
                    <a:pos x="T0" y="T1"/>
                  </a:cxn>
                  <a:cxn ang="T11">
                    <a:pos x="T2" y="T3"/>
                  </a:cxn>
                  <a:cxn ang="T12">
                    <a:pos x="T4" y="T5"/>
                  </a:cxn>
                  <a:cxn ang="T13">
                    <a:pos x="T6" y="T7"/>
                  </a:cxn>
                  <a:cxn ang="T14">
                    <a:pos x="T8" y="T9"/>
                  </a:cxn>
                </a:cxnLst>
                <a:rect l="T15" t="T16" r="T17" b="T18"/>
                <a:pathLst>
                  <a:path w="32" h="64">
                    <a:moveTo>
                      <a:pt x="31" y="0"/>
                    </a:moveTo>
                    <a:lnTo>
                      <a:pt x="0" y="18"/>
                    </a:lnTo>
                    <a:lnTo>
                      <a:pt x="0" y="63"/>
                    </a:lnTo>
                    <a:lnTo>
                      <a:pt x="31" y="45"/>
                    </a:lnTo>
                    <a:lnTo>
                      <a:pt x="31" y="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04" name="Freeform 1073">
                <a:extLst>
                  <a:ext uri="{FF2B5EF4-FFF2-40B4-BE49-F238E27FC236}">
                    <a16:creationId xmlns:a16="http://schemas.microsoft.com/office/drawing/2014/main" id="{A79A112E-0ADD-3556-BEEA-7FD5BB2A6D3B}"/>
                  </a:ext>
                </a:extLst>
              </p:cNvPr>
              <p:cNvSpPr>
                <a:spLocks/>
              </p:cNvSpPr>
              <p:nvPr/>
            </p:nvSpPr>
            <p:spPr bwMode="auto">
              <a:xfrm>
                <a:off x="1166" y="1939"/>
                <a:ext cx="59" cy="71"/>
              </a:xfrm>
              <a:custGeom>
                <a:avLst/>
                <a:gdLst>
                  <a:gd name="T0" fmla="*/ 58 w 59"/>
                  <a:gd name="T1" fmla="*/ 0 h 71"/>
                  <a:gd name="T2" fmla="*/ 58 w 59"/>
                  <a:gd name="T3" fmla="*/ 70 h 71"/>
                  <a:gd name="T4" fmla="*/ 0 w 59"/>
                  <a:gd name="T5" fmla="*/ 36 h 71"/>
                  <a:gd name="T6" fmla="*/ 58 w 59"/>
                  <a:gd name="T7" fmla="*/ 0 h 71"/>
                  <a:gd name="T8" fmla="*/ 0 60000 65536"/>
                  <a:gd name="T9" fmla="*/ 0 60000 65536"/>
                  <a:gd name="T10" fmla="*/ 0 60000 65536"/>
                  <a:gd name="T11" fmla="*/ 0 60000 65536"/>
                  <a:gd name="T12" fmla="*/ 0 w 59"/>
                  <a:gd name="T13" fmla="*/ 0 h 71"/>
                  <a:gd name="T14" fmla="*/ 59 w 59"/>
                  <a:gd name="T15" fmla="*/ 71 h 71"/>
                </a:gdLst>
                <a:ahLst/>
                <a:cxnLst>
                  <a:cxn ang="T8">
                    <a:pos x="T0" y="T1"/>
                  </a:cxn>
                  <a:cxn ang="T9">
                    <a:pos x="T2" y="T3"/>
                  </a:cxn>
                  <a:cxn ang="T10">
                    <a:pos x="T4" y="T5"/>
                  </a:cxn>
                  <a:cxn ang="T11">
                    <a:pos x="T6" y="T7"/>
                  </a:cxn>
                </a:cxnLst>
                <a:rect l="T12" t="T13" r="T14" b="T15"/>
                <a:pathLst>
                  <a:path w="59" h="71">
                    <a:moveTo>
                      <a:pt x="58" y="0"/>
                    </a:moveTo>
                    <a:lnTo>
                      <a:pt x="58" y="70"/>
                    </a:lnTo>
                    <a:lnTo>
                      <a:pt x="0" y="36"/>
                    </a:lnTo>
                    <a:lnTo>
                      <a:pt x="58" y="0"/>
                    </a:lnTo>
                  </a:path>
                </a:pathLst>
              </a:custGeom>
              <a:solidFill>
                <a:srgbClr val="B3B3B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05" name="Freeform 1074">
                <a:extLst>
                  <a:ext uri="{FF2B5EF4-FFF2-40B4-BE49-F238E27FC236}">
                    <a16:creationId xmlns:a16="http://schemas.microsoft.com/office/drawing/2014/main" id="{2E49B025-F4D9-5924-7440-2FD2BD7BA255}"/>
                  </a:ext>
                </a:extLst>
              </p:cNvPr>
              <p:cNvSpPr>
                <a:spLocks/>
              </p:cNvSpPr>
              <p:nvPr/>
            </p:nvSpPr>
            <p:spPr bwMode="auto">
              <a:xfrm>
                <a:off x="1224" y="1834"/>
                <a:ext cx="181" cy="175"/>
              </a:xfrm>
              <a:custGeom>
                <a:avLst/>
                <a:gdLst>
                  <a:gd name="T0" fmla="*/ 180 w 181"/>
                  <a:gd name="T1" fmla="*/ 69 h 175"/>
                  <a:gd name="T2" fmla="*/ 0 w 181"/>
                  <a:gd name="T3" fmla="*/ 174 h 175"/>
                  <a:gd name="T4" fmla="*/ 0 w 181"/>
                  <a:gd name="T5" fmla="*/ 104 h 175"/>
                  <a:gd name="T6" fmla="*/ 180 w 181"/>
                  <a:gd name="T7" fmla="*/ 0 h 175"/>
                  <a:gd name="T8" fmla="*/ 180 w 181"/>
                  <a:gd name="T9" fmla="*/ 69 h 175"/>
                  <a:gd name="T10" fmla="*/ 0 60000 65536"/>
                  <a:gd name="T11" fmla="*/ 0 60000 65536"/>
                  <a:gd name="T12" fmla="*/ 0 60000 65536"/>
                  <a:gd name="T13" fmla="*/ 0 60000 65536"/>
                  <a:gd name="T14" fmla="*/ 0 60000 65536"/>
                  <a:gd name="T15" fmla="*/ 0 w 181"/>
                  <a:gd name="T16" fmla="*/ 0 h 175"/>
                  <a:gd name="T17" fmla="*/ 181 w 181"/>
                  <a:gd name="T18" fmla="*/ 175 h 175"/>
                </a:gdLst>
                <a:ahLst/>
                <a:cxnLst>
                  <a:cxn ang="T10">
                    <a:pos x="T0" y="T1"/>
                  </a:cxn>
                  <a:cxn ang="T11">
                    <a:pos x="T2" y="T3"/>
                  </a:cxn>
                  <a:cxn ang="T12">
                    <a:pos x="T4" y="T5"/>
                  </a:cxn>
                  <a:cxn ang="T13">
                    <a:pos x="T6" y="T7"/>
                  </a:cxn>
                  <a:cxn ang="T14">
                    <a:pos x="T8" y="T9"/>
                  </a:cxn>
                </a:cxnLst>
                <a:rect l="T15" t="T16" r="T17" b="T18"/>
                <a:pathLst>
                  <a:path w="181" h="175">
                    <a:moveTo>
                      <a:pt x="180" y="69"/>
                    </a:moveTo>
                    <a:lnTo>
                      <a:pt x="0" y="174"/>
                    </a:lnTo>
                    <a:lnTo>
                      <a:pt x="0" y="104"/>
                    </a:lnTo>
                    <a:lnTo>
                      <a:pt x="180" y="0"/>
                    </a:lnTo>
                    <a:lnTo>
                      <a:pt x="180" y="69"/>
                    </a:lnTo>
                  </a:path>
                </a:pathLst>
              </a:custGeom>
              <a:solidFill>
                <a:srgbClr val="4C4C4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06" name="Freeform 1075">
                <a:extLst>
                  <a:ext uri="{FF2B5EF4-FFF2-40B4-BE49-F238E27FC236}">
                    <a16:creationId xmlns:a16="http://schemas.microsoft.com/office/drawing/2014/main" id="{D5CC2A1F-6EB3-4956-140B-A5C04F415C44}"/>
                  </a:ext>
                </a:extLst>
              </p:cNvPr>
              <p:cNvSpPr>
                <a:spLocks/>
              </p:cNvSpPr>
              <p:nvPr/>
            </p:nvSpPr>
            <p:spPr bwMode="auto">
              <a:xfrm>
                <a:off x="1246" y="1986"/>
                <a:ext cx="59" cy="70"/>
              </a:xfrm>
              <a:custGeom>
                <a:avLst/>
                <a:gdLst>
                  <a:gd name="T0" fmla="*/ 58 w 59"/>
                  <a:gd name="T1" fmla="*/ 0 h 70"/>
                  <a:gd name="T2" fmla="*/ 58 w 59"/>
                  <a:gd name="T3" fmla="*/ 69 h 70"/>
                  <a:gd name="T4" fmla="*/ 0 w 59"/>
                  <a:gd name="T5" fmla="*/ 35 h 70"/>
                  <a:gd name="T6" fmla="*/ 58 w 59"/>
                  <a:gd name="T7" fmla="*/ 0 h 70"/>
                  <a:gd name="T8" fmla="*/ 0 60000 65536"/>
                  <a:gd name="T9" fmla="*/ 0 60000 65536"/>
                  <a:gd name="T10" fmla="*/ 0 60000 65536"/>
                  <a:gd name="T11" fmla="*/ 0 60000 65536"/>
                  <a:gd name="T12" fmla="*/ 0 w 59"/>
                  <a:gd name="T13" fmla="*/ 0 h 70"/>
                  <a:gd name="T14" fmla="*/ 59 w 59"/>
                  <a:gd name="T15" fmla="*/ 70 h 70"/>
                </a:gdLst>
                <a:ahLst/>
                <a:cxnLst>
                  <a:cxn ang="T8">
                    <a:pos x="T0" y="T1"/>
                  </a:cxn>
                  <a:cxn ang="T9">
                    <a:pos x="T2" y="T3"/>
                  </a:cxn>
                  <a:cxn ang="T10">
                    <a:pos x="T4" y="T5"/>
                  </a:cxn>
                  <a:cxn ang="T11">
                    <a:pos x="T6" y="T7"/>
                  </a:cxn>
                </a:cxnLst>
                <a:rect l="T12" t="T13" r="T14" b="T15"/>
                <a:pathLst>
                  <a:path w="59" h="70">
                    <a:moveTo>
                      <a:pt x="58" y="0"/>
                    </a:moveTo>
                    <a:lnTo>
                      <a:pt x="58" y="69"/>
                    </a:lnTo>
                    <a:lnTo>
                      <a:pt x="0" y="35"/>
                    </a:lnTo>
                    <a:lnTo>
                      <a:pt x="58" y="0"/>
                    </a:lnTo>
                  </a:path>
                </a:pathLst>
              </a:custGeom>
              <a:solidFill>
                <a:srgbClr val="B3B3B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07" name="Freeform 1076">
                <a:extLst>
                  <a:ext uri="{FF2B5EF4-FFF2-40B4-BE49-F238E27FC236}">
                    <a16:creationId xmlns:a16="http://schemas.microsoft.com/office/drawing/2014/main" id="{2F05CA79-AC8B-CF1F-A4A8-129AF0C97322}"/>
                  </a:ext>
                </a:extLst>
              </p:cNvPr>
              <p:cNvSpPr>
                <a:spLocks/>
              </p:cNvSpPr>
              <p:nvPr/>
            </p:nvSpPr>
            <p:spPr bwMode="auto">
              <a:xfrm>
                <a:off x="1304" y="1880"/>
                <a:ext cx="182" cy="176"/>
              </a:xfrm>
              <a:custGeom>
                <a:avLst/>
                <a:gdLst>
                  <a:gd name="T0" fmla="*/ 181 w 182"/>
                  <a:gd name="T1" fmla="*/ 70 h 176"/>
                  <a:gd name="T2" fmla="*/ 0 w 182"/>
                  <a:gd name="T3" fmla="*/ 175 h 176"/>
                  <a:gd name="T4" fmla="*/ 0 w 182"/>
                  <a:gd name="T5" fmla="*/ 105 h 176"/>
                  <a:gd name="T6" fmla="*/ 181 w 182"/>
                  <a:gd name="T7" fmla="*/ 0 h 176"/>
                  <a:gd name="T8" fmla="*/ 181 w 182"/>
                  <a:gd name="T9" fmla="*/ 70 h 176"/>
                  <a:gd name="T10" fmla="*/ 0 60000 65536"/>
                  <a:gd name="T11" fmla="*/ 0 60000 65536"/>
                  <a:gd name="T12" fmla="*/ 0 60000 65536"/>
                  <a:gd name="T13" fmla="*/ 0 60000 65536"/>
                  <a:gd name="T14" fmla="*/ 0 60000 65536"/>
                  <a:gd name="T15" fmla="*/ 0 w 182"/>
                  <a:gd name="T16" fmla="*/ 0 h 176"/>
                  <a:gd name="T17" fmla="*/ 182 w 182"/>
                  <a:gd name="T18" fmla="*/ 176 h 176"/>
                </a:gdLst>
                <a:ahLst/>
                <a:cxnLst>
                  <a:cxn ang="T10">
                    <a:pos x="T0" y="T1"/>
                  </a:cxn>
                  <a:cxn ang="T11">
                    <a:pos x="T2" y="T3"/>
                  </a:cxn>
                  <a:cxn ang="T12">
                    <a:pos x="T4" y="T5"/>
                  </a:cxn>
                  <a:cxn ang="T13">
                    <a:pos x="T6" y="T7"/>
                  </a:cxn>
                  <a:cxn ang="T14">
                    <a:pos x="T8" y="T9"/>
                  </a:cxn>
                </a:cxnLst>
                <a:rect l="T15" t="T16" r="T17" b="T18"/>
                <a:pathLst>
                  <a:path w="182" h="176">
                    <a:moveTo>
                      <a:pt x="181" y="70"/>
                    </a:moveTo>
                    <a:lnTo>
                      <a:pt x="0" y="175"/>
                    </a:lnTo>
                    <a:lnTo>
                      <a:pt x="0" y="105"/>
                    </a:lnTo>
                    <a:lnTo>
                      <a:pt x="181" y="0"/>
                    </a:lnTo>
                    <a:lnTo>
                      <a:pt x="181" y="70"/>
                    </a:lnTo>
                  </a:path>
                </a:pathLst>
              </a:custGeom>
              <a:solidFill>
                <a:srgbClr val="4C4C4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08" name="Freeform 1077">
                <a:extLst>
                  <a:ext uri="{FF2B5EF4-FFF2-40B4-BE49-F238E27FC236}">
                    <a16:creationId xmlns:a16="http://schemas.microsoft.com/office/drawing/2014/main" id="{7C18014B-546C-5975-2680-CAA777B3C62E}"/>
                  </a:ext>
                </a:extLst>
              </p:cNvPr>
              <p:cNvSpPr>
                <a:spLocks/>
              </p:cNvSpPr>
              <p:nvPr/>
            </p:nvSpPr>
            <p:spPr bwMode="auto">
              <a:xfrm>
                <a:off x="1327" y="2033"/>
                <a:ext cx="58" cy="69"/>
              </a:xfrm>
              <a:custGeom>
                <a:avLst/>
                <a:gdLst>
                  <a:gd name="T0" fmla="*/ 57 w 58"/>
                  <a:gd name="T1" fmla="*/ 0 h 69"/>
                  <a:gd name="T2" fmla="*/ 57 w 58"/>
                  <a:gd name="T3" fmla="*/ 68 h 69"/>
                  <a:gd name="T4" fmla="*/ 0 w 58"/>
                  <a:gd name="T5" fmla="*/ 35 h 69"/>
                  <a:gd name="T6" fmla="*/ 57 w 58"/>
                  <a:gd name="T7" fmla="*/ 0 h 69"/>
                  <a:gd name="T8" fmla="*/ 0 60000 65536"/>
                  <a:gd name="T9" fmla="*/ 0 60000 65536"/>
                  <a:gd name="T10" fmla="*/ 0 60000 65536"/>
                  <a:gd name="T11" fmla="*/ 0 60000 65536"/>
                  <a:gd name="T12" fmla="*/ 0 w 58"/>
                  <a:gd name="T13" fmla="*/ 0 h 69"/>
                  <a:gd name="T14" fmla="*/ 58 w 58"/>
                  <a:gd name="T15" fmla="*/ 69 h 69"/>
                </a:gdLst>
                <a:ahLst/>
                <a:cxnLst>
                  <a:cxn ang="T8">
                    <a:pos x="T0" y="T1"/>
                  </a:cxn>
                  <a:cxn ang="T9">
                    <a:pos x="T2" y="T3"/>
                  </a:cxn>
                  <a:cxn ang="T10">
                    <a:pos x="T4" y="T5"/>
                  </a:cxn>
                  <a:cxn ang="T11">
                    <a:pos x="T6" y="T7"/>
                  </a:cxn>
                </a:cxnLst>
                <a:rect l="T12" t="T13" r="T14" b="T15"/>
                <a:pathLst>
                  <a:path w="58" h="69">
                    <a:moveTo>
                      <a:pt x="57" y="0"/>
                    </a:moveTo>
                    <a:lnTo>
                      <a:pt x="57" y="68"/>
                    </a:lnTo>
                    <a:lnTo>
                      <a:pt x="0" y="35"/>
                    </a:lnTo>
                    <a:lnTo>
                      <a:pt x="57" y="0"/>
                    </a:lnTo>
                  </a:path>
                </a:pathLst>
              </a:custGeom>
              <a:solidFill>
                <a:srgbClr val="B3B3B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09" name="Freeform 1078">
                <a:extLst>
                  <a:ext uri="{FF2B5EF4-FFF2-40B4-BE49-F238E27FC236}">
                    <a16:creationId xmlns:a16="http://schemas.microsoft.com/office/drawing/2014/main" id="{05750305-BAB9-74D4-16CB-25013973665F}"/>
                  </a:ext>
                </a:extLst>
              </p:cNvPr>
              <p:cNvSpPr>
                <a:spLocks/>
              </p:cNvSpPr>
              <p:nvPr/>
            </p:nvSpPr>
            <p:spPr bwMode="auto">
              <a:xfrm>
                <a:off x="1385" y="1929"/>
                <a:ext cx="182" cy="173"/>
              </a:xfrm>
              <a:custGeom>
                <a:avLst/>
                <a:gdLst>
                  <a:gd name="T0" fmla="*/ 181 w 182"/>
                  <a:gd name="T1" fmla="*/ 68 h 173"/>
                  <a:gd name="T2" fmla="*/ 0 w 182"/>
                  <a:gd name="T3" fmla="*/ 172 h 173"/>
                  <a:gd name="T4" fmla="*/ 0 w 182"/>
                  <a:gd name="T5" fmla="*/ 103 h 173"/>
                  <a:gd name="T6" fmla="*/ 181 w 182"/>
                  <a:gd name="T7" fmla="*/ 0 h 173"/>
                  <a:gd name="T8" fmla="*/ 181 w 182"/>
                  <a:gd name="T9" fmla="*/ 68 h 173"/>
                  <a:gd name="T10" fmla="*/ 0 60000 65536"/>
                  <a:gd name="T11" fmla="*/ 0 60000 65536"/>
                  <a:gd name="T12" fmla="*/ 0 60000 65536"/>
                  <a:gd name="T13" fmla="*/ 0 60000 65536"/>
                  <a:gd name="T14" fmla="*/ 0 60000 65536"/>
                  <a:gd name="T15" fmla="*/ 0 w 182"/>
                  <a:gd name="T16" fmla="*/ 0 h 173"/>
                  <a:gd name="T17" fmla="*/ 182 w 182"/>
                  <a:gd name="T18" fmla="*/ 173 h 173"/>
                </a:gdLst>
                <a:ahLst/>
                <a:cxnLst>
                  <a:cxn ang="T10">
                    <a:pos x="T0" y="T1"/>
                  </a:cxn>
                  <a:cxn ang="T11">
                    <a:pos x="T2" y="T3"/>
                  </a:cxn>
                  <a:cxn ang="T12">
                    <a:pos x="T4" y="T5"/>
                  </a:cxn>
                  <a:cxn ang="T13">
                    <a:pos x="T6" y="T7"/>
                  </a:cxn>
                  <a:cxn ang="T14">
                    <a:pos x="T8" y="T9"/>
                  </a:cxn>
                </a:cxnLst>
                <a:rect l="T15" t="T16" r="T17" b="T18"/>
                <a:pathLst>
                  <a:path w="182" h="173">
                    <a:moveTo>
                      <a:pt x="181" y="68"/>
                    </a:moveTo>
                    <a:lnTo>
                      <a:pt x="0" y="172"/>
                    </a:lnTo>
                    <a:lnTo>
                      <a:pt x="0" y="103"/>
                    </a:lnTo>
                    <a:lnTo>
                      <a:pt x="181" y="0"/>
                    </a:lnTo>
                    <a:lnTo>
                      <a:pt x="181" y="68"/>
                    </a:lnTo>
                  </a:path>
                </a:pathLst>
              </a:custGeom>
              <a:solidFill>
                <a:srgbClr val="4C4C4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10" name="Freeform 1079">
                <a:extLst>
                  <a:ext uri="{FF2B5EF4-FFF2-40B4-BE49-F238E27FC236}">
                    <a16:creationId xmlns:a16="http://schemas.microsoft.com/office/drawing/2014/main" id="{DFF8D69D-CB50-F9D5-9870-29659E1C2E09}"/>
                  </a:ext>
                </a:extLst>
              </p:cNvPr>
              <p:cNvSpPr>
                <a:spLocks/>
              </p:cNvSpPr>
              <p:nvPr/>
            </p:nvSpPr>
            <p:spPr bwMode="auto">
              <a:xfrm>
                <a:off x="1310" y="1893"/>
                <a:ext cx="166" cy="152"/>
              </a:xfrm>
              <a:custGeom>
                <a:avLst/>
                <a:gdLst>
                  <a:gd name="T0" fmla="*/ 165 w 166"/>
                  <a:gd name="T1" fmla="*/ 55 h 152"/>
                  <a:gd name="T2" fmla="*/ 165 w 166"/>
                  <a:gd name="T3" fmla="*/ 0 h 152"/>
                  <a:gd name="T4" fmla="*/ 0 w 166"/>
                  <a:gd name="T5" fmla="*/ 93 h 152"/>
                  <a:gd name="T6" fmla="*/ 0 w 166"/>
                  <a:gd name="T7" fmla="*/ 151 h 152"/>
                  <a:gd name="T8" fmla="*/ 165 w 166"/>
                  <a:gd name="T9" fmla="*/ 55 h 152"/>
                  <a:gd name="T10" fmla="*/ 0 60000 65536"/>
                  <a:gd name="T11" fmla="*/ 0 60000 65536"/>
                  <a:gd name="T12" fmla="*/ 0 60000 65536"/>
                  <a:gd name="T13" fmla="*/ 0 60000 65536"/>
                  <a:gd name="T14" fmla="*/ 0 60000 65536"/>
                  <a:gd name="T15" fmla="*/ 0 w 166"/>
                  <a:gd name="T16" fmla="*/ 0 h 152"/>
                  <a:gd name="T17" fmla="*/ 166 w 166"/>
                  <a:gd name="T18" fmla="*/ 152 h 152"/>
                </a:gdLst>
                <a:ahLst/>
                <a:cxnLst>
                  <a:cxn ang="T10">
                    <a:pos x="T0" y="T1"/>
                  </a:cxn>
                  <a:cxn ang="T11">
                    <a:pos x="T2" y="T3"/>
                  </a:cxn>
                  <a:cxn ang="T12">
                    <a:pos x="T4" y="T5"/>
                  </a:cxn>
                  <a:cxn ang="T13">
                    <a:pos x="T6" y="T7"/>
                  </a:cxn>
                  <a:cxn ang="T14">
                    <a:pos x="T8" y="T9"/>
                  </a:cxn>
                </a:cxnLst>
                <a:rect l="T15" t="T16" r="T17" b="T18"/>
                <a:pathLst>
                  <a:path w="166" h="152">
                    <a:moveTo>
                      <a:pt x="165" y="55"/>
                    </a:moveTo>
                    <a:lnTo>
                      <a:pt x="165" y="0"/>
                    </a:lnTo>
                    <a:lnTo>
                      <a:pt x="0" y="93"/>
                    </a:lnTo>
                    <a:lnTo>
                      <a:pt x="0" y="151"/>
                    </a:lnTo>
                    <a:lnTo>
                      <a:pt x="165" y="55"/>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11" name="Line 1080">
                <a:extLst>
                  <a:ext uri="{FF2B5EF4-FFF2-40B4-BE49-F238E27FC236}">
                    <a16:creationId xmlns:a16="http://schemas.microsoft.com/office/drawing/2014/main" id="{8EB24738-2775-98B7-BB53-3D25FA80C493}"/>
                  </a:ext>
                </a:extLst>
              </p:cNvPr>
              <p:cNvSpPr>
                <a:spLocks noChangeShapeType="1"/>
              </p:cNvSpPr>
              <p:nvPr/>
            </p:nvSpPr>
            <p:spPr bwMode="auto">
              <a:xfrm flipV="1">
                <a:off x="1479" y="2206"/>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712" name="Freeform 1081">
                <a:extLst>
                  <a:ext uri="{FF2B5EF4-FFF2-40B4-BE49-F238E27FC236}">
                    <a16:creationId xmlns:a16="http://schemas.microsoft.com/office/drawing/2014/main" id="{EBA1CB72-5E4E-FB30-00F9-FADCD489CC62}"/>
                  </a:ext>
                </a:extLst>
              </p:cNvPr>
              <p:cNvSpPr>
                <a:spLocks/>
              </p:cNvSpPr>
              <p:nvPr/>
            </p:nvSpPr>
            <p:spPr bwMode="auto">
              <a:xfrm>
                <a:off x="1486" y="2209"/>
                <a:ext cx="17" cy="17"/>
              </a:xfrm>
              <a:custGeom>
                <a:avLst/>
                <a:gdLst>
                  <a:gd name="T0" fmla="*/ 10 w 17"/>
                  <a:gd name="T1" fmla="*/ 15 h 17"/>
                  <a:gd name="T2" fmla="*/ 13 w 17"/>
                  <a:gd name="T3" fmla="*/ 14 h 17"/>
                  <a:gd name="T4" fmla="*/ 14 w 17"/>
                  <a:gd name="T5" fmla="*/ 13 h 17"/>
                  <a:gd name="T6" fmla="*/ 14 w 17"/>
                  <a:gd name="T7" fmla="*/ 12 h 17"/>
                  <a:gd name="T8" fmla="*/ 16 w 17"/>
                  <a:gd name="T9" fmla="*/ 10 h 17"/>
                  <a:gd name="T10" fmla="*/ 14 w 17"/>
                  <a:gd name="T11" fmla="*/ 7 h 17"/>
                  <a:gd name="T12" fmla="*/ 13 w 17"/>
                  <a:gd name="T13" fmla="*/ 5 h 17"/>
                  <a:gd name="T14" fmla="*/ 11 w 17"/>
                  <a:gd name="T15" fmla="*/ 2 h 17"/>
                  <a:gd name="T16" fmla="*/ 9 w 17"/>
                  <a:gd name="T17" fmla="*/ 1 h 17"/>
                  <a:gd name="T18" fmla="*/ 7 w 17"/>
                  <a:gd name="T19" fmla="*/ 0 h 17"/>
                  <a:gd name="T20" fmla="*/ 6 w 17"/>
                  <a:gd name="T21" fmla="*/ 0 h 17"/>
                  <a:gd name="T22" fmla="*/ 5 w 17"/>
                  <a:gd name="T23" fmla="*/ 1 h 17"/>
                  <a:gd name="T24" fmla="*/ 1 w 17"/>
                  <a:gd name="T25" fmla="*/ 2 h 17"/>
                  <a:gd name="T26" fmla="*/ 1 w 17"/>
                  <a:gd name="T27" fmla="*/ 3 h 17"/>
                  <a:gd name="T28" fmla="*/ 1 w 17"/>
                  <a:gd name="T29" fmla="*/ 4 h 17"/>
                  <a:gd name="T30" fmla="*/ 0 w 17"/>
                  <a:gd name="T31" fmla="*/ 6 h 17"/>
                  <a:gd name="T32" fmla="*/ 1 w 17"/>
                  <a:gd name="T33" fmla="*/ 8 h 17"/>
                  <a:gd name="T34" fmla="*/ 1 w 17"/>
                  <a:gd name="T35" fmla="*/ 11 h 17"/>
                  <a:gd name="T36" fmla="*/ 4 w 17"/>
                  <a:gd name="T37" fmla="*/ 14 h 17"/>
                  <a:gd name="T38" fmla="*/ 5 w 17"/>
                  <a:gd name="T39" fmla="*/ 15 h 17"/>
                  <a:gd name="T40" fmla="*/ 8 w 17"/>
                  <a:gd name="T41" fmla="*/ 16 h 17"/>
                  <a:gd name="T42" fmla="*/ 9 w 17"/>
                  <a:gd name="T43" fmla="*/ 16 h 17"/>
                  <a:gd name="T44" fmla="*/ 10 w 17"/>
                  <a:gd name="T45" fmla="*/ 15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5"/>
                    </a:moveTo>
                    <a:lnTo>
                      <a:pt x="13" y="14"/>
                    </a:lnTo>
                    <a:lnTo>
                      <a:pt x="14" y="13"/>
                    </a:lnTo>
                    <a:lnTo>
                      <a:pt x="14" y="12"/>
                    </a:lnTo>
                    <a:lnTo>
                      <a:pt x="16" y="10"/>
                    </a:lnTo>
                    <a:lnTo>
                      <a:pt x="14" y="7"/>
                    </a:lnTo>
                    <a:lnTo>
                      <a:pt x="13" y="5"/>
                    </a:lnTo>
                    <a:lnTo>
                      <a:pt x="11" y="2"/>
                    </a:lnTo>
                    <a:lnTo>
                      <a:pt x="9" y="1"/>
                    </a:lnTo>
                    <a:lnTo>
                      <a:pt x="7" y="0"/>
                    </a:lnTo>
                    <a:lnTo>
                      <a:pt x="6" y="0"/>
                    </a:lnTo>
                    <a:lnTo>
                      <a:pt x="5" y="1"/>
                    </a:lnTo>
                    <a:lnTo>
                      <a:pt x="1" y="2"/>
                    </a:lnTo>
                    <a:lnTo>
                      <a:pt x="1" y="3"/>
                    </a:lnTo>
                    <a:lnTo>
                      <a:pt x="1" y="4"/>
                    </a:lnTo>
                    <a:lnTo>
                      <a:pt x="0" y="6"/>
                    </a:lnTo>
                    <a:lnTo>
                      <a:pt x="1" y="8"/>
                    </a:lnTo>
                    <a:lnTo>
                      <a:pt x="1" y="11"/>
                    </a:lnTo>
                    <a:lnTo>
                      <a:pt x="4" y="14"/>
                    </a:lnTo>
                    <a:lnTo>
                      <a:pt x="5" y="15"/>
                    </a:lnTo>
                    <a:lnTo>
                      <a:pt x="8" y="16"/>
                    </a:lnTo>
                    <a:lnTo>
                      <a:pt x="9" y="16"/>
                    </a:lnTo>
                    <a:lnTo>
                      <a:pt x="10" y="15"/>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13" name="Freeform 1082">
                <a:extLst>
                  <a:ext uri="{FF2B5EF4-FFF2-40B4-BE49-F238E27FC236}">
                    <a16:creationId xmlns:a16="http://schemas.microsoft.com/office/drawing/2014/main" id="{D8934668-364E-A82F-DC2E-DE584211DA18}"/>
                  </a:ext>
                </a:extLst>
              </p:cNvPr>
              <p:cNvSpPr>
                <a:spLocks/>
              </p:cNvSpPr>
              <p:nvPr/>
            </p:nvSpPr>
            <p:spPr bwMode="auto">
              <a:xfrm>
                <a:off x="1486" y="2211"/>
                <a:ext cx="17" cy="17"/>
              </a:xfrm>
              <a:custGeom>
                <a:avLst/>
                <a:gdLst>
                  <a:gd name="T0" fmla="*/ 1 w 17"/>
                  <a:gd name="T1" fmla="*/ 10 h 17"/>
                  <a:gd name="T2" fmla="*/ 1 w 17"/>
                  <a:gd name="T3" fmla="*/ 6 h 17"/>
                  <a:gd name="T4" fmla="*/ 0 w 17"/>
                  <a:gd name="T5" fmla="*/ 4 h 17"/>
                  <a:gd name="T6" fmla="*/ 1 w 17"/>
                  <a:gd name="T7" fmla="*/ 2 h 17"/>
                  <a:gd name="T8" fmla="*/ 1 w 17"/>
                  <a:gd name="T9" fmla="*/ 1 h 17"/>
                  <a:gd name="T10" fmla="*/ 1 w 17"/>
                  <a:gd name="T11" fmla="*/ 0 h 17"/>
                  <a:gd name="T12" fmla="*/ 5 w 17"/>
                  <a:gd name="T13" fmla="*/ 0 h 17"/>
                  <a:gd name="T14" fmla="*/ 7 w 17"/>
                  <a:gd name="T15" fmla="*/ 1 h 17"/>
                  <a:gd name="T16" fmla="*/ 11 w 17"/>
                  <a:gd name="T17" fmla="*/ 3 h 17"/>
                  <a:gd name="T18" fmla="*/ 14 w 17"/>
                  <a:gd name="T19" fmla="*/ 4 h 17"/>
                  <a:gd name="T20" fmla="*/ 14 w 17"/>
                  <a:gd name="T21" fmla="*/ 9 h 17"/>
                  <a:gd name="T22" fmla="*/ 16 w 17"/>
                  <a:gd name="T23" fmla="*/ 11 h 17"/>
                  <a:gd name="T24" fmla="*/ 14 w 17"/>
                  <a:gd name="T25" fmla="*/ 14 h 17"/>
                  <a:gd name="T26" fmla="*/ 11 w 17"/>
                  <a:gd name="T27" fmla="*/ 16 h 17"/>
                  <a:gd name="T28" fmla="*/ 7 w 17"/>
                  <a:gd name="T29" fmla="*/ 14 h 17"/>
                  <a:gd name="T30" fmla="*/ 5 w 17"/>
                  <a:gd name="T31" fmla="*/ 13 h 17"/>
                  <a:gd name="T32" fmla="*/ 1 w 17"/>
                  <a:gd name="T33" fmla="*/ 1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1" y="10"/>
                    </a:moveTo>
                    <a:lnTo>
                      <a:pt x="1" y="6"/>
                    </a:lnTo>
                    <a:lnTo>
                      <a:pt x="0" y="4"/>
                    </a:lnTo>
                    <a:lnTo>
                      <a:pt x="1" y="2"/>
                    </a:lnTo>
                    <a:lnTo>
                      <a:pt x="1" y="1"/>
                    </a:lnTo>
                    <a:lnTo>
                      <a:pt x="1" y="0"/>
                    </a:lnTo>
                    <a:lnTo>
                      <a:pt x="5" y="0"/>
                    </a:lnTo>
                    <a:lnTo>
                      <a:pt x="7" y="1"/>
                    </a:lnTo>
                    <a:lnTo>
                      <a:pt x="11" y="3"/>
                    </a:lnTo>
                    <a:lnTo>
                      <a:pt x="14" y="4"/>
                    </a:lnTo>
                    <a:lnTo>
                      <a:pt x="14" y="9"/>
                    </a:lnTo>
                    <a:lnTo>
                      <a:pt x="16" y="11"/>
                    </a:lnTo>
                    <a:lnTo>
                      <a:pt x="14" y="14"/>
                    </a:lnTo>
                    <a:lnTo>
                      <a:pt x="11" y="16"/>
                    </a:lnTo>
                    <a:lnTo>
                      <a:pt x="7" y="14"/>
                    </a:lnTo>
                    <a:lnTo>
                      <a:pt x="5" y="13"/>
                    </a:lnTo>
                    <a:lnTo>
                      <a:pt x="1" y="1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14" name="Freeform 1083">
                <a:extLst>
                  <a:ext uri="{FF2B5EF4-FFF2-40B4-BE49-F238E27FC236}">
                    <a16:creationId xmlns:a16="http://schemas.microsoft.com/office/drawing/2014/main" id="{A2A3AF36-2C4E-CF2D-4CA3-EB1F190B5C96}"/>
                  </a:ext>
                </a:extLst>
              </p:cNvPr>
              <p:cNvSpPr>
                <a:spLocks/>
              </p:cNvSpPr>
              <p:nvPr/>
            </p:nvSpPr>
            <p:spPr bwMode="auto">
              <a:xfrm>
                <a:off x="1486" y="2213"/>
                <a:ext cx="17" cy="17"/>
              </a:xfrm>
              <a:custGeom>
                <a:avLst/>
                <a:gdLst>
                  <a:gd name="T0" fmla="*/ 3 w 17"/>
                  <a:gd name="T1" fmla="*/ 9 h 17"/>
                  <a:gd name="T2" fmla="*/ 0 w 17"/>
                  <a:gd name="T3" fmla="*/ 6 h 17"/>
                  <a:gd name="T4" fmla="*/ 0 w 17"/>
                  <a:gd name="T5" fmla="*/ 2 h 17"/>
                  <a:gd name="T6" fmla="*/ 0 w 17"/>
                  <a:gd name="T7" fmla="*/ 0 h 17"/>
                  <a:gd name="T8" fmla="*/ 3 w 17"/>
                  <a:gd name="T9" fmla="*/ 0 h 17"/>
                  <a:gd name="T10" fmla="*/ 6 w 17"/>
                  <a:gd name="T11" fmla="*/ 0 h 17"/>
                  <a:gd name="T12" fmla="*/ 12 w 17"/>
                  <a:gd name="T13" fmla="*/ 4 h 17"/>
                  <a:gd name="T14" fmla="*/ 16 w 17"/>
                  <a:gd name="T15" fmla="*/ 9 h 17"/>
                  <a:gd name="T16" fmla="*/ 16 w 17"/>
                  <a:gd name="T17" fmla="*/ 13 h 17"/>
                  <a:gd name="T18" fmla="*/ 12 w 17"/>
                  <a:gd name="T19" fmla="*/ 13 h 17"/>
                  <a:gd name="T20" fmla="*/ 9 w 17"/>
                  <a:gd name="T21" fmla="*/ 16 h 17"/>
                  <a:gd name="T22" fmla="*/ 6 w 17"/>
                  <a:gd name="T23" fmla="*/ 13 h 17"/>
                  <a:gd name="T24" fmla="*/ 3 w 17"/>
                  <a:gd name="T25" fmla="*/ 9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9"/>
                    </a:moveTo>
                    <a:lnTo>
                      <a:pt x="0" y="6"/>
                    </a:lnTo>
                    <a:lnTo>
                      <a:pt x="0" y="2"/>
                    </a:lnTo>
                    <a:lnTo>
                      <a:pt x="0" y="0"/>
                    </a:lnTo>
                    <a:lnTo>
                      <a:pt x="3" y="0"/>
                    </a:lnTo>
                    <a:lnTo>
                      <a:pt x="6" y="0"/>
                    </a:lnTo>
                    <a:lnTo>
                      <a:pt x="12" y="4"/>
                    </a:lnTo>
                    <a:lnTo>
                      <a:pt x="16" y="9"/>
                    </a:lnTo>
                    <a:lnTo>
                      <a:pt x="16" y="13"/>
                    </a:lnTo>
                    <a:lnTo>
                      <a:pt x="12" y="13"/>
                    </a:lnTo>
                    <a:lnTo>
                      <a:pt x="9" y="16"/>
                    </a:lnTo>
                    <a:lnTo>
                      <a:pt x="6" y="13"/>
                    </a:lnTo>
                    <a:lnTo>
                      <a:pt x="3" y="9"/>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15" name="Freeform 1084">
                <a:extLst>
                  <a:ext uri="{FF2B5EF4-FFF2-40B4-BE49-F238E27FC236}">
                    <a16:creationId xmlns:a16="http://schemas.microsoft.com/office/drawing/2014/main" id="{990CC4AA-66F4-0291-46C6-D695C7A48037}"/>
                  </a:ext>
                </a:extLst>
              </p:cNvPr>
              <p:cNvSpPr>
                <a:spLocks/>
              </p:cNvSpPr>
              <p:nvPr/>
            </p:nvSpPr>
            <p:spPr bwMode="auto">
              <a:xfrm>
                <a:off x="1494" y="2213"/>
                <a:ext cx="17" cy="17"/>
              </a:xfrm>
              <a:custGeom>
                <a:avLst/>
                <a:gdLst>
                  <a:gd name="T0" fmla="*/ 10 w 17"/>
                  <a:gd name="T1" fmla="*/ 15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4 h 17"/>
                  <a:gd name="T14" fmla="*/ 12 w 17"/>
                  <a:gd name="T15" fmla="*/ 2 h 17"/>
                  <a:gd name="T16" fmla="*/ 10 w 17"/>
                  <a:gd name="T17" fmla="*/ 0 h 17"/>
                  <a:gd name="T18" fmla="*/ 8 w 17"/>
                  <a:gd name="T19" fmla="*/ 0 h 17"/>
                  <a:gd name="T20" fmla="*/ 6 w 17"/>
                  <a:gd name="T21" fmla="*/ 0 h 17"/>
                  <a:gd name="T22" fmla="*/ 5 w 17"/>
                  <a:gd name="T23" fmla="*/ 0 h 17"/>
                  <a:gd name="T24" fmla="*/ 2 w 17"/>
                  <a:gd name="T25" fmla="*/ 2 h 17"/>
                  <a:gd name="T26" fmla="*/ 1 w 17"/>
                  <a:gd name="T27" fmla="*/ 2 h 17"/>
                  <a:gd name="T28" fmla="*/ 0 w 17"/>
                  <a:gd name="T29" fmla="*/ 3 h 17"/>
                  <a:gd name="T30" fmla="*/ 0 w 17"/>
                  <a:gd name="T31" fmla="*/ 5 h 17"/>
                  <a:gd name="T32" fmla="*/ 0 w 17"/>
                  <a:gd name="T33" fmla="*/ 7 h 17"/>
                  <a:gd name="T34" fmla="*/ 2 w 17"/>
                  <a:gd name="T35" fmla="*/ 11 h 17"/>
                  <a:gd name="T36" fmla="*/ 3 w 17"/>
                  <a:gd name="T37" fmla="*/ 13 h 17"/>
                  <a:gd name="T38" fmla="*/ 6 w 17"/>
                  <a:gd name="T39" fmla="*/ 15 h 17"/>
                  <a:gd name="T40" fmla="*/ 8 w 17"/>
                  <a:gd name="T41" fmla="*/ 16 h 17"/>
                  <a:gd name="T42" fmla="*/ 9 w 17"/>
                  <a:gd name="T43" fmla="*/ 16 h 17"/>
                  <a:gd name="T44" fmla="*/ 10 w 17"/>
                  <a:gd name="T45" fmla="*/ 15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5"/>
                    </a:moveTo>
                    <a:lnTo>
                      <a:pt x="13" y="13"/>
                    </a:lnTo>
                    <a:lnTo>
                      <a:pt x="14" y="12"/>
                    </a:lnTo>
                    <a:lnTo>
                      <a:pt x="16" y="12"/>
                    </a:lnTo>
                    <a:lnTo>
                      <a:pt x="16" y="9"/>
                    </a:lnTo>
                    <a:lnTo>
                      <a:pt x="16" y="7"/>
                    </a:lnTo>
                    <a:lnTo>
                      <a:pt x="13" y="4"/>
                    </a:lnTo>
                    <a:lnTo>
                      <a:pt x="12" y="2"/>
                    </a:lnTo>
                    <a:lnTo>
                      <a:pt x="10" y="0"/>
                    </a:lnTo>
                    <a:lnTo>
                      <a:pt x="8" y="0"/>
                    </a:lnTo>
                    <a:lnTo>
                      <a:pt x="6" y="0"/>
                    </a:lnTo>
                    <a:lnTo>
                      <a:pt x="5" y="0"/>
                    </a:lnTo>
                    <a:lnTo>
                      <a:pt x="2" y="2"/>
                    </a:lnTo>
                    <a:lnTo>
                      <a:pt x="1" y="2"/>
                    </a:lnTo>
                    <a:lnTo>
                      <a:pt x="0" y="3"/>
                    </a:lnTo>
                    <a:lnTo>
                      <a:pt x="0" y="5"/>
                    </a:lnTo>
                    <a:lnTo>
                      <a:pt x="0" y="7"/>
                    </a:lnTo>
                    <a:lnTo>
                      <a:pt x="2" y="11"/>
                    </a:lnTo>
                    <a:lnTo>
                      <a:pt x="3" y="13"/>
                    </a:lnTo>
                    <a:lnTo>
                      <a:pt x="6" y="15"/>
                    </a:lnTo>
                    <a:lnTo>
                      <a:pt x="8" y="16"/>
                    </a:lnTo>
                    <a:lnTo>
                      <a:pt x="9" y="16"/>
                    </a:lnTo>
                    <a:lnTo>
                      <a:pt x="10" y="15"/>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16" name="Freeform 1085">
                <a:extLst>
                  <a:ext uri="{FF2B5EF4-FFF2-40B4-BE49-F238E27FC236}">
                    <a16:creationId xmlns:a16="http://schemas.microsoft.com/office/drawing/2014/main" id="{1A077842-8C34-EDBA-E572-2ED7D2EBB3FD}"/>
                  </a:ext>
                </a:extLst>
              </p:cNvPr>
              <p:cNvSpPr>
                <a:spLocks/>
              </p:cNvSpPr>
              <p:nvPr/>
            </p:nvSpPr>
            <p:spPr bwMode="auto">
              <a:xfrm>
                <a:off x="1494" y="2216"/>
                <a:ext cx="17" cy="17"/>
              </a:xfrm>
              <a:custGeom>
                <a:avLst/>
                <a:gdLst>
                  <a:gd name="T0" fmla="*/ 2 w 17"/>
                  <a:gd name="T1" fmla="*/ 10 h 17"/>
                  <a:gd name="T2" fmla="*/ 0 w 17"/>
                  <a:gd name="T3" fmla="*/ 5 h 17"/>
                  <a:gd name="T4" fmla="*/ 0 w 17"/>
                  <a:gd name="T5" fmla="*/ 3 h 17"/>
                  <a:gd name="T6" fmla="*/ 0 w 17"/>
                  <a:gd name="T7" fmla="*/ 1 h 17"/>
                  <a:gd name="T8" fmla="*/ 1 w 17"/>
                  <a:gd name="T9" fmla="*/ 0 h 17"/>
                  <a:gd name="T10" fmla="*/ 2 w 17"/>
                  <a:gd name="T11" fmla="*/ 0 h 17"/>
                  <a:gd name="T12" fmla="*/ 4 w 17"/>
                  <a:gd name="T13" fmla="*/ 0 h 17"/>
                  <a:gd name="T14" fmla="*/ 7 w 17"/>
                  <a:gd name="T15" fmla="*/ 0 h 17"/>
                  <a:gd name="T16" fmla="*/ 10 w 17"/>
                  <a:gd name="T17" fmla="*/ 1 h 17"/>
                  <a:gd name="T18" fmla="*/ 13 w 17"/>
                  <a:gd name="T19" fmla="*/ 4 h 17"/>
                  <a:gd name="T20" fmla="*/ 16 w 17"/>
                  <a:gd name="T21" fmla="*/ 8 h 17"/>
                  <a:gd name="T22" fmla="*/ 16 w 17"/>
                  <a:gd name="T23" fmla="*/ 11 h 17"/>
                  <a:gd name="T24" fmla="*/ 16 w 17"/>
                  <a:gd name="T25" fmla="*/ 12 h 17"/>
                  <a:gd name="T26" fmla="*/ 14 w 17"/>
                  <a:gd name="T27" fmla="*/ 13 h 17"/>
                  <a:gd name="T28" fmla="*/ 13 w 17"/>
                  <a:gd name="T29" fmla="*/ 14 h 17"/>
                  <a:gd name="T30" fmla="*/ 10 w 17"/>
                  <a:gd name="T31" fmla="*/ 16 h 17"/>
                  <a:gd name="T32" fmla="*/ 8 w 17"/>
                  <a:gd name="T33" fmla="*/ 14 h 17"/>
                  <a:gd name="T34" fmla="*/ 4 w 17"/>
                  <a:gd name="T35" fmla="*/ 12 h 17"/>
                  <a:gd name="T36" fmla="*/ 2 w 17"/>
                  <a:gd name="T37" fmla="*/ 1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2" y="10"/>
                    </a:moveTo>
                    <a:lnTo>
                      <a:pt x="0" y="5"/>
                    </a:lnTo>
                    <a:lnTo>
                      <a:pt x="0" y="3"/>
                    </a:lnTo>
                    <a:lnTo>
                      <a:pt x="0" y="1"/>
                    </a:lnTo>
                    <a:lnTo>
                      <a:pt x="1" y="0"/>
                    </a:lnTo>
                    <a:lnTo>
                      <a:pt x="2" y="0"/>
                    </a:lnTo>
                    <a:lnTo>
                      <a:pt x="4" y="0"/>
                    </a:lnTo>
                    <a:lnTo>
                      <a:pt x="7" y="0"/>
                    </a:lnTo>
                    <a:lnTo>
                      <a:pt x="10" y="1"/>
                    </a:lnTo>
                    <a:lnTo>
                      <a:pt x="13" y="4"/>
                    </a:lnTo>
                    <a:lnTo>
                      <a:pt x="16" y="8"/>
                    </a:lnTo>
                    <a:lnTo>
                      <a:pt x="16" y="11"/>
                    </a:lnTo>
                    <a:lnTo>
                      <a:pt x="16" y="12"/>
                    </a:lnTo>
                    <a:lnTo>
                      <a:pt x="14" y="13"/>
                    </a:lnTo>
                    <a:lnTo>
                      <a:pt x="13" y="14"/>
                    </a:lnTo>
                    <a:lnTo>
                      <a:pt x="10" y="16"/>
                    </a:lnTo>
                    <a:lnTo>
                      <a:pt x="8" y="14"/>
                    </a:lnTo>
                    <a:lnTo>
                      <a:pt x="4" y="12"/>
                    </a:lnTo>
                    <a:lnTo>
                      <a:pt x="2" y="1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17" name="Freeform 1086">
                <a:extLst>
                  <a:ext uri="{FF2B5EF4-FFF2-40B4-BE49-F238E27FC236}">
                    <a16:creationId xmlns:a16="http://schemas.microsoft.com/office/drawing/2014/main" id="{1A058ED8-A991-C760-707A-5DF522ABB165}"/>
                  </a:ext>
                </a:extLst>
              </p:cNvPr>
              <p:cNvSpPr>
                <a:spLocks/>
              </p:cNvSpPr>
              <p:nvPr/>
            </p:nvSpPr>
            <p:spPr bwMode="auto">
              <a:xfrm>
                <a:off x="1495" y="2218"/>
                <a:ext cx="17" cy="17"/>
              </a:xfrm>
              <a:custGeom>
                <a:avLst/>
                <a:gdLst>
                  <a:gd name="T0" fmla="*/ 2 w 17"/>
                  <a:gd name="T1" fmla="*/ 11 h 17"/>
                  <a:gd name="T2" fmla="*/ 0 w 17"/>
                  <a:gd name="T3" fmla="*/ 6 h 17"/>
                  <a:gd name="T4" fmla="*/ 0 w 17"/>
                  <a:gd name="T5" fmla="*/ 4 h 17"/>
                  <a:gd name="T6" fmla="*/ 0 w 17"/>
                  <a:gd name="T7" fmla="*/ 2 h 17"/>
                  <a:gd name="T8" fmla="*/ 2 w 17"/>
                  <a:gd name="T9" fmla="*/ 0 h 17"/>
                  <a:gd name="T10" fmla="*/ 5 w 17"/>
                  <a:gd name="T11" fmla="*/ 0 h 17"/>
                  <a:gd name="T12" fmla="*/ 8 w 17"/>
                  <a:gd name="T13" fmla="*/ 0 h 17"/>
                  <a:gd name="T14" fmla="*/ 13 w 17"/>
                  <a:gd name="T15" fmla="*/ 4 h 17"/>
                  <a:gd name="T16" fmla="*/ 16 w 17"/>
                  <a:gd name="T17" fmla="*/ 9 h 17"/>
                  <a:gd name="T18" fmla="*/ 16 w 17"/>
                  <a:gd name="T19" fmla="*/ 11 h 17"/>
                  <a:gd name="T20" fmla="*/ 16 w 17"/>
                  <a:gd name="T21" fmla="*/ 13 h 17"/>
                  <a:gd name="T22" fmla="*/ 13 w 17"/>
                  <a:gd name="T23" fmla="*/ 16 h 17"/>
                  <a:gd name="T24" fmla="*/ 8 w 17"/>
                  <a:gd name="T25" fmla="*/ 16 h 17"/>
                  <a:gd name="T26" fmla="*/ 2 w 17"/>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2" y="11"/>
                    </a:moveTo>
                    <a:lnTo>
                      <a:pt x="0" y="6"/>
                    </a:lnTo>
                    <a:lnTo>
                      <a:pt x="0" y="4"/>
                    </a:lnTo>
                    <a:lnTo>
                      <a:pt x="0" y="2"/>
                    </a:lnTo>
                    <a:lnTo>
                      <a:pt x="2" y="0"/>
                    </a:lnTo>
                    <a:lnTo>
                      <a:pt x="5" y="0"/>
                    </a:lnTo>
                    <a:lnTo>
                      <a:pt x="8" y="0"/>
                    </a:lnTo>
                    <a:lnTo>
                      <a:pt x="13" y="4"/>
                    </a:lnTo>
                    <a:lnTo>
                      <a:pt x="16" y="9"/>
                    </a:lnTo>
                    <a:lnTo>
                      <a:pt x="16" y="11"/>
                    </a:lnTo>
                    <a:lnTo>
                      <a:pt x="16" y="13"/>
                    </a:lnTo>
                    <a:lnTo>
                      <a:pt x="13" y="16"/>
                    </a:lnTo>
                    <a:lnTo>
                      <a:pt x="8" y="16"/>
                    </a:lnTo>
                    <a:lnTo>
                      <a:pt x="2"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18" name="Freeform 1087">
                <a:extLst>
                  <a:ext uri="{FF2B5EF4-FFF2-40B4-BE49-F238E27FC236}">
                    <a16:creationId xmlns:a16="http://schemas.microsoft.com/office/drawing/2014/main" id="{EA96474C-5F83-83F4-AD32-C9E171DC021E}"/>
                  </a:ext>
                </a:extLst>
              </p:cNvPr>
              <p:cNvSpPr>
                <a:spLocks/>
              </p:cNvSpPr>
              <p:nvPr/>
            </p:nvSpPr>
            <p:spPr bwMode="auto">
              <a:xfrm>
                <a:off x="1481" y="2212"/>
                <a:ext cx="17" cy="17"/>
              </a:xfrm>
              <a:custGeom>
                <a:avLst/>
                <a:gdLst>
                  <a:gd name="T0" fmla="*/ 10 w 17"/>
                  <a:gd name="T1" fmla="*/ 15 h 17"/>
                  <a:gd name="T2" fmla="*/ 13 w 17"/>
                  <a:gd name="T3" fmla="*/ 13 h 17"/>
                  <a:gd name="T4" fmla="*/ 14 w 17"/>
                  <a:gd name="T5" fmla="*/ 12 h 17"/>
                  <a:gd name="T6" fmla="*/ 14 w 17"/>
                  <a:gd name="T7" fmla="*/ 11 h 17"/>
                  <a:gd name="T8" fmla="*/ 16 w 17"/>
                  <a:gd name="T9" fmla="*/ 10 h 17"/>
                  <a:gd name="T10" fmla="*/ 14 w 17"/>
                  <a:gd name="T11" fmla="*/ 6 h 17"/>
                  <a:gd name="T12" fmla="*/ 13 w 17"/>
                  <a:gd name="T13" fmla="*/ 4 h 17"/>
                  <a:gd name="T14" fmla="*/ 11 w 17"/>
                  <a:gd name="T15" fmla="*/ 2 h 17"/>
                  <a:gd name="T16" fmla="*/ 9 w 17"/>
                  <a:gd name="T17" fmla="*/ 0 h 17"/>
                  <a:gd name="T18" fmla="*/ 7 w 17"/>
                  <a:gd name="T19" fmla="*/ 0 h 17"/>
                  <a:gd name="T20" fmla="*/ 6 w 17"/>
                  <a:gd name="T21" fmla="*/ 0 h 17"/>
                  <a:gd name="T22" fmla="*/ 2 w 17"/>
                  <a:gd name="T23" fmla="*/ 2 h 17"/>
                  <a:gd name="T24" fmla="*/ 1 w 17"/>
                  <a:gd name="T25" fmla="*/ 3 h 17"/>
                  <a:gd name="T26" fmla="*/ 0 w 17"/>
                  <a:gd name="T27" fmla="*/ 5 h 17"/>
                  <a:gd name="T28" fmla="*/ 1 w 17"/>
                  <a:gd name="T29" fmla="*/ 8 h 17"/>
                  <a:gd name="T30" fmla="*/ 2 w 17"/>
                  <a:gd name="T31" fmla="*/ 11 h 17"/>
                  <a:gd name="T32" fmla="*/ 4 w 17"/>
                  <a:gd name="T33" fmla="*/ 13 h 17"/>
                  <a:gd name="T34" fmla="*/ 6 w 17"/>
                  <a:gd name="T35" fmla="*/ 15 h 17"/>
                  <a:gd name="T36" fmla="*/ 7 w 17"/>
                  <a:gd name="T37" fmla="*/ 16 h 17"/>
                  <a:gd name="T38" fmla="*/ 9 w 17"/>
                  <a:gd name="T39" fmla="*/ 16 h 17"/>
                  <a:gd name="T40" fmla="*/ 10 w 17"/>
                  <a:gd name="T41" fmla="*/ 15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10" y="15"/>
                    </a:moveTo>
                    <a:lnTo>
                      <a:pt x="13" y="13"/>
                    </a:lnTo>
                    <a:lnTo>
                      <a:pt x="14" y="12"/>
                    </a:lnTo>
                    <a:lnTo>
                      <a:pt x="14" y="11"/>
                    </a:lnTo>
                    <a:lnTo>
                      <a:pt x="16" y="10"/>
                    </a:lnTo>
                    <a:lnTo>
                      <a:pt x="14" y="6"/>
                    </a:lnTo>
                    <a:lnTo>
                      <a:pt x="13" y="4"/>
                    </a:lnTo>
                    <a:lnTo>
                      <a:pt x="11" y="2"/>
                    </a:lnTo>
                    <a:lnTo>
                      <a:pt x="9" y="0"/>
                    </a:lnTo>
                    <a:lnTo>
                      <a:pt x="7" y="0"/>
                    </a:lnTo>
                    <a:lnTo>
                      <a:pt x="6" y="0"/>
                    </a:lnTo>
                    <a:lnTo>
                      <a:pt x="2" y="2"/>
                    </a:lnTo>
                    <a:lnTo>
                      <a:pt x="1" y="3"/>
                    </a:lnTo>
                    <a:lnTo>
                      <a:pt x="0" y="5"/>
                    </a:lnTo>
                    <a:lnTo>
                      <a:pt x="1" y="8"/>
                    </a:lnTo>
                    <a:lnTo>
                      <a:pt x="2" y="11"/>
                    </a:lnTo>
                    <a:lnTo>
                      <a:pt x="4" y="13"/>
                    </a:lnTo>
                    <a:lnTo>
                      <a:pt x="6" y="15"/>
                    </a:lnTo>
                    <a:lnTo>
                      <a:pt x="7" y="16"/>
                    </a:lnTo>
                    <a:lnTo>
                      <a:pt x="9" y="16"/>
                    </a:lnTo>
                    <a:lnTo>
                      <a:pt x="10" y="15"/>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19" name="Freeform 1088">
                <a:extLst>
                  <a:ext uri="{FF2B5EF4-FFF2-40B4-BE49-F238E27FC236}">
                    <a16:creationId xmlns:a16="http://schemas.microsoft.com/office/drawing/2014/main" id="{B1D5F4F2-B5E1-E7C7-9EB3-F181B4578345}"/>
                  </a:ext>
                </a:extLst>
              </p:cNvPr>
              <p:cNvSpPr>
                <a:spLocks/>
              </p:cNvSpPr>
              <p:nvPr/>
            </p:nvSpPr>
            <p:spPr bwMode="auto">
              <a:xfrm>
                <a:off x="1491" y="2216"/>
                <a:ext cx="17" cy="17"/>
              </a:xfrm>
              <a:custGeom>
                <a:avLst/>
                <a:gdLst>
                  <a:gd name="T0" fmla="*/ 10 w 17"/>
                  <a:gd name="T1" fmla="*/ 15 h 17"/>
                  <a:gd name="T2" fmla="*/ 14 w 17"/>
                  <a:gd name="T3" fmla="*/ 14 h 17"/>
                  <a:gd name="T4" fmla="*/ 14 w 17"/>
                  <a:gd name="T5" fmla="*/ 13 h 17"/>
                  <a:gd name="T6" fmla="*/ 16 w 17"/>
                  <a:gd name="T7" fmla="*/ 12 h 17"/>
                  <a:gd name="T8" fmla="*/ 16 w 17"/>
                  <a:gd name="T9" fmla="*/ 10 h 17"/>
                  <a:gd name="T10" fmla="*/ 16 w 17"/>
                  <a:gd name="T11" fmla="*/ 7 h 17"/>
                  <a:gd name="T12" fmla="*/ 14 w 17"/>
                  <a:gd name="T13" fmla="*/ 4 h 17"/>
                  <a:gd name="T14" fmla="*/ 12 w 17"/>
                  <a:gd name="T15" fmla="*/ 2 h 17"/>
                  <a:gd name="T16" fmla="*/ 10 w 17"/>
                  <a:gd name="T17" fmla="*/ 0 h 17"/>
                  <a:gd name="T18" fmla="*/ 8 w 17"/>
                  <a:gd name="T19" fmla="*/ 0 h 17"/>
                  <a:gd name="T20" fmla="*/ 6 w 17"/>
                  <a:gd name="T21" fmla="*/ 0 h 17"/>
                  <a:gd name="T22" fmla="*/ 5 w 17"/>
                  <a:gd name="T23" fmla="*/ 0 h 17"/>
                  <a:gd name="T24" fmla="*/ 2 w 17"/>
                  <a:gd name="T25" fmla="*/ 2 h 17"/>
                  <a:gd name="T26" fmla="*/ 1 w 17"/>
                  <a:gd name="T27" fmla="*/ 3 h 17"/>
                  <a:gd name="T28" fmla="*/ 0 w 17"/>
                  <a:gd name="T29" fmla="*/ 4 h 17"/>
                  <a:gd name="T30" fmla="*/ 0 w 17"/>
                  <a:gd name="T31" fmla="*/ 5 h 17"/>
                  <a:gd name="T32" fmla="*/ 0 w 17"/>
                  <a:gd name="T33" fmla="*/ 8 h 17"/>
                  <a:gd name="T34" fmla="*/ 2 w 17"/>
                  <a:gd name="T35" fmla="*/ 11 h 17"/>
                  <a:gd name="T36" fmla="*/ 3 w 17"/>
                  <a:gd name="T37" fmla="*/ 14 h 17"/>
                  <a:gd name="T38" fmla="*/ 5 w 17"/>
                  <a:gd name="T39" fmla="*/ 15 h 17"/>
                  <a:gd name="T40" fmla="*/ 9 w 17"/>
                  <a:gd name="T41" fmla="*/ 16 h 17"/>
                  <a:gd name="T42" fmla="*/ 10 w 17"/>
                  <a:gd name="T43" fmla="*/ 15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0" y="15"/>
                    </a:moveTo>
                    <a:lnTo>
                      <a:pt x="14" y="14"/>
                    </a:lnTo>
                    <a:lnTo>
                      <a:pt x="14" y="13"/>
                    </a:lnTo>
                    <a:lnTo>
                      <a:pt x="16" y="12"/>
                    </a:lnTo>
                    <a:lnTo>
                      <a:pt x="16" y="10"/>
                    </a:lnTo>
                    <a:lnTo>
                      <a:pt x="16" y="7"/>
                    </a:lnTo>
                    <a:lnTo>
                      <a:pt x="14" y="4"/>
                    </a:lnTo>
                    <a:lnTo>
                      <a:pt x="12" y="2"/>
                    </a:lnTo>
                    <a:lnTo>
                      <a:pt x="10" y="0"/>
                    </a:lnTo>
                    <a:lnTo>
                      <a:pt x="8" y="0"/>
                    </a:lnTo>
                    <a:lnTo>
                      <a:pt x="6" y="0"/>
                    </a:lnTo>
                    <a:lnTo>
                      <a:pt x="5" y="0"/>
                    </a:lnTo>
                    <a:lnTo>
                      <a:pt x="2" y="2"/>
                    </a:lnTo>
                    <a:lnTo>
                      <a:pt x="1" y="3"/>
                    </a:lnTo>
                    <a:lnTo>
                      <a:pt x="0" y="4"/>
                    </a:lnTo>
                    <a:lnTo>
                      <a:pt x="0" y="5"/>
                    </a:lnTo>
                    <a:lnTo>
                      <a:pt x="0" y="8"/>
                    </a:lnTo>
                    <a:lnTo>
                      <a:pt x="2" y="11"/>
                    </a:lnTo>
                    <a:lnTo>
                      <a:pt x="3" y="14"/>
                    </a:lnTo>
                    <a:lnTo>
                      <a:pt x="5" y="15"/>
                    </a:lnTo>
                    <a:lnTo>
                      <a:pt x="9" y="16"/>
                    </a:lnTo>
                    <a:lnTo>
                      <a:pt x="10" y="15"/>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20" name="Freeform 1089">
                <a:extLst>
                  <a:ext uri="{FF2B5EF4-FFF2-40B4-BE49-F238E27FC236}">
                    <a16:creationId xmlns:a16="http://schemas.microsoft.com/office/drawing/2014/main" id="{0D2241C1-751F-13A8-F617-8DA88D8895CE}"/>
                  </a:ext>
                </a:extLst>
              </p:cNvPr>
              <p:cNvSpPr>
                <a:spLocks/>
              </p:cNvSpPr>
              <p:nvPr/>
            </p:nvSpPr>
            <p:spPr bwMode="auto">
              <a:xfrm>
                <a:off x="1492" y="2177"/>
                <a:ext cx="23" cy="39"/>
              </a:xfrm>
              <a:custGeom>
                <a:avLst/>
                <a:gdLst>
                  <a:gd name="T0" fmla="*/ 0 w 23"/>
                  <a:gd name="T1" fmla="*/ 12 h 39"/>
                  <a:gd name="T2" fmla="*/ 22 w 23"/>
                  <a:gd name="T3" fmla="*/ 0 h 39"/>
                  <a:gd name="T4" fmla="*/ 22 w 23"/>
                  <a:gd name="T5" fmla="*/ 25 h 39"/>
                  <a:gd name="T6" fmla="*/ 0 w 23"/>
                  <a:gd name="T7" fmla="*/ 38 h 39"/>
                  <a:gd name="T8" fmla="*/ 0 w 23"/>
                  <a:gd name="T9" fmla="*/ 12 h 39"/>
                  <a:gd name="T10" fmla="*/ 0 60000 65536"/>
                  <a:gd name="T11" fmla="*/ 0 60000 65536"/>
                  <a:gd name="T12" fmla="*/ 0 60000 65536"/>
                  <a:gd name="T13" fmla="*/ 0 60000 65536"/>
                  <a:gd name="T14" fmla="*/ 0 60000 65536"/>
                  <a:gd name="T15" fmla="*/ 0 w 23"/>
                  <a:gd name="T16" fmla="*/ 0 h 39"/>
                  <a:gd name="T17" fmla="*/ 23 w 23"/>
                  <a:gd name="T18" fmla="*/ 39 h 39"/>
                </a:gdLst>
                <a:ahLst/>
                <a:cxnLst>
                  <a:cxn ang="T10">
                    <a:pos x="T0" y="T1"/>
                  </a:cxn>
                  <a:cxn ang="T11">
                    <a:pos x="T2" y="T3"/>
                  </a:cxn>
                  <a:cxn ang="T12">
                    <a:pos x="T4" y="T5"/>
                  </a:cxn>
                  <a:cxn ang="T13">
                    <a:pos x="T6" y="T7"/>
                  </a:cxn>
                  <a:cxn ang="T14">
                    <a:pos x="T8" y="T9"/>
                  </a:cxn>
                </a:cxnLst>
                <a:rect l="T15" t="T16" r="T17" b="T18"/>
                <a:pathLst>
                  <a:path w="23" h="39">
                    <a:moveTo>
                      <a:pt x="0" y="12"/>
                    </a:moveTo>
                    <a:lnTo>
                      <a:pt x="22" y="0"/>
                    </a:lnTo>
                    <a:lnTo>
                      <a:pt x="22" y="25"/>
                    </a:lnTo>
                    <a:lnTo>
                      <a:pt x="0" y="38"/>
                    </a:lnTo>
                    <a:lnTo>
                      <a:pt x="0" y="12"/>
                    </a:lnTo>
                  </a:path>
                </a:pathLst>
              </a:custGeom>
              <a:solidFill>
                <a:srgbClr val="7F7F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21" name="Freeform 1090">
                <a:extLst>
                  <a:ext uri="{FF2B5EF4-FFF2-40B4-BE49-F238E27FC236}">
                    <a16:creationId xmlns:a16="http://schemas.microsoft.com/office/drawing/2014/main" id="{1B751FC4-38D6-2CCB-F0A0-9CEA7BE4F128}"/>
                  </a:ext>
                </a:extLst>
              </p:cNvPr>
              <p:cNvSpPr>
                <a:spLocks/>
              </p:cNvSpPr>
              <p:nvPr/>
            </p:nvSpPr>
            <p:spPr bwMode="auto">
              <a:xfrm>
                <a:off x="1404" y="2126"/>
                <a:ext cx="111" cy="64"/>
              </a:xfrm>
              <a:custGeom>
                <a:avLst/>
                <a:gdLst>
                  <a:gd name="T0" fmla="*/ 0 w 111"/>
                  <a:gd name="T1" fmla="*/ 13 h 64"/>
                  <a:gd name="T2" fmla="*/ 22 w 111"/>
                  <a:gd name="T3" fmla="*/ 0 h 64"/>
                  <a:gd name="T4" fmla="*/ 110 w 111"/>
                  <a:gd name="T5" fmla="*/ 49 h 64"/>
                  <a:gd name="T6" fmla="*/ 87 w 111"/>
                  <a:gd name="T7" fmla="*/ 63 h 64"/>
                  <a:gd name="T8" fmla="*/ 0 w 111"/>
                  <a:gd name="T9" fmla="*/ 13 h 64"/>
                  <a:gd name="T10" fmla="*/ 0 60000 65536"/>
                  <a:gd name="T11" fmla="*/ 0 60000 65536"/>
                  <a:gd name="T12" fmla="*/ 0 60000 65536"/>
                  <a:gd name="T13" fmla="*/ 0 60000 65536"/>
                  <a:gd name="T14" fmla="*/ 0 60000 65536"/>
                  <a:gd name="T15" fmla="*/ 0 w 111"/>
                  <a:gd name="T16" fmla="*/ 0 h 64"/>
                  <a:gd name="T17" fmla="*/ 111 w 111"/>
                  <a:gd name="T18" fmla="*/ 64 h 64"/>
                </a:gdLst>
                <a:ahLst/>
                <a:cxnLst>
                  <a:cxn ang="T10">
                    <a:pos x="T0" y="T1"/>
                  </a:cxn>
                  <a:cxn ang="T11">
                    <a:pos x="T2" y="T3"/>
                  </a:cxn>
                  <a:cxn ang="T12">
                    <a:pos x="T4" y="T5"/>
                  </a:cxn>
                  <a:cxn ang="T13">
                    <a:pos x="T6" y="T7"/>
                  </a:cxn>
                  <a:cxn ang="T14">
                    <a:pos x="T8" y="T9"/>
                  </a:cxn>
                </a:cxnLst>
                <a:rect l="T15" t="T16" r="T17" b="T18"/>
                <a:pathLst>
                  <a:path w="111" h="64">
                    <a:moveTo>
                      <a:pt x="0" y="13"/>
                    </a:moveTo>
                    <a:lnTo>
                      <a:pt x="22" y="0"/>
                    </a:lnTo>
                    <a:lnTo>
                      <a:pt x="110" y="49"/>
                    </a:lnTo>
                    <a:lnTo>
                      <a:pt x="87" y="63"/>
                    </a:lnTo>
                    <a:lnTo>
                      <a:pt x="0" y="13"/>
                    </a:lnTo>
                  </a:path>
                </a:pathLst>
              </a:custGeom>
              <a:solidFill>
                <a:srgbClr val="E6E6E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22" name="Freeform 1091">
                <a:extLst>
                  <a:ext uri="{FF2B5EF4-FFF2-40B4-BE49-F238E27FC236}">
                    <a16:creationId xmlns:a16="http://schemas.microsoft.com/office/drawing/2014/main" id="{E1B16772-EBC8-C2A3-B284-643965EC789D}"/>
                  </a:ext>
                </a:extLst>
              </p:cNvPr>
              <p:cNvSpPr>
                <a:spLocks/>
              </p:cNvSpPr>
              <p:nvPr/>
            </p:nvSpPr>
            <p:spPr bwMode="auto">
              <a:xfrm>
                <a:off x="1404" y="2139"/>
                <a:ext cx="89" cy="77"/>
              </a:xfrm>
              <a:custGeom>
                <a:avLst/>
                <a:gdLst>
                  <a:gd name="T0" fmla="*/ 0 w 89"/>
                  <a:gd name="T1" fmla="*/ 0 h 77"/>
                  <a:gd name="T2" fmla="*/ 88 w 89"/>
                  <a:gd name="T3" fmla="*/ 49 h 77"/>
                  <a:gd name="T4" fmla="*/ 88 w 89"/>
                  <a:gd name="T5" fmla="*/ 76 h 77"/>
                  <a:gd name="T6" fmla="*/ 0 w 89"/>
                  <a:gd name="T7" fmla="*/ 25 h 77"/>
                  <a:gd name="T8" fmla="*/ 0 w 89"/>
                  <a:gd name="T9" fmla="*/ 0 h 77"/>
                  <a:gd name="T10" fmla="*/ 0 60000 65536"/>
                  <a:gd name="T11" fmla="*/ 0 60000 65536"/>
                  <a:gd name="T12" fmla="*/ 0 60000 65536"/>
                  <a:gd name="T13" fmla="*/ 0 60000 65536"/>
                  <a:gd name="T14" fmla="*/ 0 60000 65536"/>
                  <a:gd name="T15" fmla="*/ 0 w 89"/>
                  <a:gd name="T16" fmla="*/ 0 h 77"/>
                  <a:gd name="T17" fmla="*/ 89 w 89"/>
                  <a:gd name="T18" fmla="*/ 77 h 77"/>
                </a:gdLst>
                <a:ahLst/>
                <a:cxnLst>
                  <a:cxn ang="T10">
                    <a:pos x="T0" y="T1"/>
                  </a:cxn>
                  <a:cxn ang="T11">
                    <a:pos x="T2" y="T3"/>
                  </a:cxn>
                  <a:cxn ang="T12">
                    <a:pos x="T4" y="T5"/>
                  </a:cxn>
                  <a:cxn ang="T13">
                    <a:pos x="T6" y="T7"/>
                  </a:cxn>
                  <a:cxn ang="T14">
                    <a:pos x="T8" y="T9"/>
                  </a:cxn>
                </a:cxnLst>
                <a:rect l="T15" t="T16" r="T17" b="T18"/>
                <a:pathLst>
                  <a:path w="89" h="77">
                    <a:moveTo>
                      <a:pt x="0" y="0"/>
                    </a:moveTo>
                    <a:lnTo>
                      <a:pt x="88" y="49"/>
                    </a:lnTo>
                    <a:lnTo>
                      <a:pt x="88" y="76"/>
                    </a:lnTo>
                    <a:lnTo>
                      <a:pt x="0" y="25"/>
                    </a:lnTo>
                    <a:lnTo>
                      <a:pt x="0" y="0"/>
                    </a:lnTo>
                  </a:path>
                </a:pathLst>
              </a:custGeom>
              <a:solidFill>
                <a:srgbClr val="B3B3B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23" name="Freeform 1092">
                <a:extLst>
                  <a:ext uri="{FF2B5EF4-FFF2-40B4-BE49-F238E27FC236}">
                    <a16:creationId xmlns:a16="http://schemas.microsoft.com/office/drawing/2014/main" id="{FAEFC44D-331A-79C8-F62F-5223048716E2}"/>
                  </a:ext>
                </a:extLst>
              </p:cNvPr>
              <p:cNvSpPr>
                <a:spLocks/>
              </p:cNvSpPr>
              <p:nvPr/>
            </p:nvSpPr>
            <p:spPr bwMode="auto">
              <a:xfrm>
                <a:off x="1499" y="2190"/>
                <a:ext cx="32" cy="20"/>
              </a:xfrm>
              <a:custGeom>
                <a:avLst/>
                <a:gdLst>
                  <a:gd name="T0" fmla="*/ 20 w 32"/>
                  <a:gd name="T1" fmla="*/ 0 h 20"/>
                  <a:gd name="T2" fmla="*/ 31 w 32"/>
                  <a:gd name="T3" fmla="*/ 6 h 20"/>
                  <a:gd name="T4" fmla="*/ 10 w 32"/>
                  <a:gd name="T5" fmla="*/ 19 h 20"/>
                  <a:gd name="T6" fmla="*/ 0 w 32"/>
                  <a:gd name="T7" fmla="*/ 12 h 20"/>
                  <a:gd name="T8" fmla="*/ 20 w 32"/>
                  <a:gd name="T9" fmla="*/ 0 h 20"/>
                  <a:gd name="T10" fmla="*/ 0 60000 65536"/>
                  <a:gd name="T11" fmla="*/ 0 60000 65536"/>
                  <a:gd name="T12" fmla="*/ 0 60000 65536"/>
                  <a:gd name="T13" fmla="*/ 0 60000 65536"/>
                  <a:gd name="T14" fmla="*/ 0 60000 65536"/>
                  <a:gd name="T15" fmla="*/ 0 w 32"/>
                  <a:gd name="T16" fmla="*/ 0 h 20"/>
                  <a:gd name="T17" fmla="*/ 32 w 32"/>
                  <a:gd name="T18" fmla="*/ 20 h 20"/>
                </a:gdLst>
                <a:ahLst/>
                <a:cxnLst>
                  <a:cxn ang="T10">
                    <a:pos x="T0" y="T1"/>
                  </a:cxn>
                  <a:cxn ang="T11">
                    <a:pos x="T2" y="T3"/>
                  </a:cxn>
                  <a:cxn ang="T12">
                    <a:pos x="T4" y="T5"/>
                  </a:cxn>
                  <a:cxn ang="T13">
                    <a:pos x="T6" y="T7"/>
                  </a:cxn>
                  <a:cxn ang="T14">
                    <a:pos x="T8" y="T9"/>
                  </a:cxn>
                </a:cxnLst>
                <a:rect l="T15" t="T16" r="T17" b="T18"/>
                <a:pathLst>
                  <a:path w="32" h="20">
                    <a:moveTo>
                      <a:pt x="20" y="0"/>
                    </a:moveTo>
                    <a:lnTo>
                      <a:pt x="31" y="6"/>
                    </a:lnTo>
                    <a:lnTo>
                      <a:pt x="10" y="19"/>
                    </a:lnTo>
                    <a:lnTo>
                      <a:pt x="0" y="12"/>
                    </a:lnTo>
                    <a:lnTo>
                      <a:pt x="20" y="0"/>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24" name="Freeform 1093">
                <a:extLst>
                  <a:ext uri="{FF2B5EF4-FFF2-40B4-BE49-F238E27FC236}">
                    <a16:creationId xmlns:a16="http://schemas.microsoft.com/office/drawing/2014/main" id="{EDB30BEF-EB9D-CFB0-7D02-B116C5F803E4}"/>
                  </a:ext>
                </a:extLst>
              </p:cNvPr>
              <p:cNvSpPr>
                <a:spLocks/>
              </p:cNvSpPr>
              <p:nvPr/>
            </p:nvSpPr>
            <p:spPr bwMode="auto">
              <a:xfrm>
                <a:off x="1500" y="2202"/>
                <a:ext cx="17" cy="31"/>
              </a:xfrm>
              <a:custGeom>
                <a:avLst/>
                <a:gdLst>
                  <a:gd name="T0" fmla="*/ 0 w 17"/>
                  <a:gd name="T1" fmla="*/ 23 h 31"/>
                  <a:gd name="T2" fmla="*/ 16 w 17"/>
                  <a:gd name="T3" fmla="*/ 30 h 31"/>
                  <a:gd name="T4" fmla="*/ 16 w 17"/>
                  <a:gd name="T5" fmla="*/ 6 h 31"/>
                  <a:gd name="T6" fmla="*/ 0 w 17"/>
                  <a:gd name="T7" fmla="*/ 0 h 31"/>
                  <a:gd name="T8" fmla="*/ 0 w 17"/>
                  <a:gd name="T9" fmla="*/ 23 h 31"/>
                  <a:gd name="T10" fmla="*/ 0 60000 65536"/>
                  <a:gd name="T11" fmla="*/ 0 60000 65536"/>
                  <a:gd name="T12" fmla="*/ 0 60000 65536"/>
                  <a:gd name="T13" fmla="*/ 0 60000 65536"/>
                  <a:gd name="T14" fmla="*/ 0 60000 65536"/>
                  <a:gd name="T15" fmla="*/ 0 w 17"/>
                  <a:gd name="T16" fmla="*/ 0 h 31"/>
                  <a:gd name="T17" fmla="*/ 17 w 17"/>
                  <a:gd name="T18" fmla="*/ 31 h 31"/>
                </a:gdLst>
                <a:ahLst/>
                <a:cxnLst>
                  <a:cxn ang="T10">
                    <a:pos x="T0" y="T1"/>
                  </a:cxn>
                  <a:cxn ang="T11">
                    <a:pos x="T2" y="T3"/>
                  </a:cxn>
                  <a:cxn ang="T12">
                    <a:pos x="T4" y="T5"/>
                  </a:cxn>
                  <a:cxn ang="T13">
                    <a:pos x="T6" y="T7"/>
                  </a:cxn>
                  <a:cxn ang="T14">
                    <a:pos x="T8" y="T9"/>
                  </a:cxn>
                </a:cxnLst>
                <a:rect l="T15" t="T16" r="T17" b="T18"/>
                <a:pathLst>
                  <a:path w="17" h="31">
                    <a:moveTo>
                      <a:pt x="0" y="23"/>
                    </a:moveTo>
                    <a:lnTo>
                      <a:pt x="16" y="30"/>
                    </a:lnTo>
                    <a:lnTo>
                      <a:pt x="16" y="6"/>
                    </a:lnTo>
                    <a:lnTo>
                      <a:pt x="0" y="0"/>
                    </a:lnTo>
                    <a:lnTo>
                      <a:pt x="0" y="23"/>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25" name="Freeform 1094">
                <a:extLst>
                  <a:ext uri="{FF2B5EF4-FFF2-40B4-BE49-F238E27FC236}">
                    <a16:creationId xmlns:a16="http://schemas.microsoft.com/office/drawing/2014/main" id="{402FBE43-B778-2024-9031-A136FE8F0BE2}"/>
                  </a:ext>
                </a:extLst>
              </p:cNvPr>
              <p:cNvSpPr>
                <a:spLocks/>
              </p:cNvSpPr>
              <p:nvPr/>
            </p:nvSpPr>
            <p:spPr bwMode="auto">
              <a:xfrm>
                <a:off x="1510" y="2197"/>
                <a:ext cx="22" cy="36"/>
              </a:xfrm>
              <a:custGeom>
                <a:avLst/>
                <a:gdLst>
                  <a:gd name="T0" fmla="*/ 21 w 22"/>
                  <a:gd name="T1" fmla="*/ 24 h 36"/>
                  <a:gd name="T2" fmla="*/ 0 w 22"/>
                  <a:gd name="T3" fmla="*/ 35 h 36"/>
                  <a:gd name="T4" fmla="*/ 0 w 22"/>
                  <a:gd name="T5" fmla="*/ 11 h 36"/>
                  <a:gd name="T6" fmla="*/ 20 w 22"/>
                  <a:gd name="T7" fmla="*/ 0 h 36"/>
                  <a:gd name="T8" fmla="*/ 21 w 22"/>
                  <a:gd name="T9" fmla="*/ 24 h 36"/>
                  <a:gd name="T10" fmla="*/ 0 60000 65536"/>
                  <a:gd name="T11" fmla="*/ 0 60000 65536"/>
                  <a:gd name="T12" fmla="*/ 0 60000 65536"/>
                  <a:gd name="T13" fmla="*/ 0 60000 65536"/>
                  <a:gd name="T14" fmla="*/ 0 60000 65536"/>
                  <a:gd name="T15" fmla="*/ 0 w 22"/>
                  <a:gd name="T16" fmla="*/ 0 h 36"/>
                  <a:gd name="T17" fmla="*/ 22 w 22"/>
                  <a:gd name="T18" fmla="*/ 36 h 36"/>
                </a:gdLst>
                <a:ahLst/>
                <a:cxnLst>
                  <a:cxn ang="T10">
                    <a:pos x="T0" y="T1"/>
                  </a:cxn>
                  <a:cxn ang="T11">
                    <a:pos x="T2" y="T3"/>
                  </a:cxn>
                  <a:cxn ang="T12">
                    <a:pos x="T4" y="T5"/>
                  </a:cxn>
                  <a:cxn ang="T13">
                    <a:pos x="T6" y="T7"/>
                  </a:cxn>
                  <a:cxn ang="T14">
                    <a:pos x="T8" y="T9"/>
                  </a:cxn>
                </a:cxnLst>
                <a:rect l="T15" t="T16" r="T17" b="T18"/>
                <a:pathLst>
                  <a:path w="22" h="36">
                    <a:moveTo>
                      <a:pt x="21" y="24"/>
                    </a:moveTo>
                    <a:lnTo>
                      <a:pt x="0" y="35"/>
                    </a:lnTo>
                    <a:lnTo>
                      <a:pt x="0" y="11"/>
                    </a:lnTo>
                    <a:lnTo>
                      <a:pt x="20" y="0"/>
                    </a:lnTo>
                    <a:lnTo>
                      <a:pt x="21" y="24"/>
                    </a:lnTo>
                  </a:path>
                </a:pathLst>
              </a:custGeom>
              <a:solidFill>
                <a:srgbClr val="CC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26" name="Freeform 1095">
                <a:extLst>
                  <a:ext uri="{FF2B5EF4-FFF2-40B4-BE49-F238E27FC236}">
                    <a16:creationId xmlns:a16="http://schemas.microsoft.com/office/drawing/2014/main" id="{49F133E1-FF7A-7E59-3167-8B06E7130149}"/>
                  </a:ext>
                </a:extLst>
              </p:cNvPr>
              <p:cNvSpPr>
                <a:spLocks/>
              </p:cNvSpPr>
              <p:nvPr/>
            </p:nvSpPr>
            <p:spPr bwMode="auto">
              <a:xfrm>
                <a:off x="1512" y="2203"/>
                <a:ext cx="25" cy="17"/>
              </a:xfrm>
              <a:custGeom>
                <a:avLst/>
                <a:gdLst>
                  <a:gd name="T0" fmla="*/ 16 w 25"/>
                  <a:gd name="T1" fmla="*/ 0 h 17"/>
                  <a:gd name="T2" fmla="*/ 24 w 25"/>
                  <a:gd name="T3" fmla="*/ 4 h 17"/>
                  <a:gd name="T4" fmla="*/ 19 w 25"/>
                  <a:gd name="T5" fmla="*/ 12 h 17"/>
                  <a:gd name="T6" fmla="*/ 8 w 25"/>
                  <a:gd name="T7" fmla="*/ 16 h 17"/>
                  <a:gd name="T8" fmla="*/ 0 w 25"/>
                  <a:gd name="T9" fmla="*/ 11 h 17"/>
                  <a:gd name="T10" fmla="*/ 16 w 25"/>
                  <a:gd name="T11" fmla="*/ 0 h 17"/>
                  <a:gd name="T12" fmla="*/ 0 60000 65536"/>
                  <a:gd name="T13" fmla="*/ 0 60000 65536"/>
                  <a:gd name="T14" fmla="*/ 0 60000 65536"/>
                  <a:gd name="T15" fmla="*/ 0 60000 65536"/>
                  <a:gd name="T16" fmla="*/ 0 60000 65536"/>
                  <a:gd name="T17" fmla="*/ 0 60000 65536"/>
                  <a:gd name="T18" fmla="*/ 0 w 25"/>
                  <a:gd name="T19" fmla="*/ 0 h 17"/>
                  <a:gd name="T20" fmla="*/ 25 w 25"/>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5" h="17">
                    <a:moveTo>
                      <a:pt x="16" y="0"/>
                    </a:moveTo>
                    <a:lnTo>
                      <a:pt x="24" y="4"/>
                    </a:lnTo>
                    <a:lnTo>
                      <a:pt x="19" y="12"/>
                    </a:lnTo>
                    <a:lnTo>
                      <a:pt x="8" y="16"/>
                    </a:lnTo>
                    <a:lnTo>
                      <a:pt x="0" y="11"/>
                    </a:lnTo>
                    <a:lnTo>
                      <a:pt x="16"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27" name="Freeform 1096">
                <a:extLst>
                  <a:ext uri="{FF2B5EF4-FFF2-40B4-BE49-F238E27FC236}">
                    <a16:creationId xmlns:a16="http://schemas.microsoft.com/office/drawing/2014/main" id="{51725E8F-C146-C27B-672C-59D9389DBCDD}"/>
                  </a:ext>
                </a:extLst>
              </p:cNvPr>
              <p:cNvSpPr>
                <a:spLocks/>
              </p:cNvSpPr>
              <p:nvPr/>
            </p:nvSpPr>
            <p:spPr bwMode="auto">
              <a:xfrm>
                <a:off x="1512" y="2213"/>
                <a:ext cx="17" cy="26"/>
              </a:xfrm>
              <a:custGeom>
                <a:avLst/>
                <a:gdLst>
                  <a:gd name="T0" fmla="*/ 0 w 17"/>
                  <a:gd name="T1" fmla="*/ 18 h 26"/>
                  <a:gd name="T2" fmla="*/ 16 w 17"/>
                  <a:gd name="T3" fmla="*/ 25 h 26"/>
                  <a:gd name="T4" fmla="*/ 16 w 17"/>
                  <a:gd name="T5" fmla="*/ 11 h 26"/>
                  <a:gd name="T6" fmla="*/ 12 w 17"/>
                  <a:gd name="T7" fmla="*/ 4 h 26"/>
                  <a:gd name="T8" fmla="*/ 0 w 17"/>
                  <a:gd name="T9" fmla="*/ 0 h 26"/>
                  <a:gd name="T10" fmla="*/ 0 w 17"/>
                  <a:gd name="T11" fmla="*/ 18 h 26"/>
                  <a:gd name="T12" fmla="*/ 0 60000 65536"/>
                  <a:gd name="T13" fmla="*/ 0 60000 65536"/>
                  <a:gd name="T14" fmla="*/ 0 60000 65536"/>
                  <a:gd name="T15" fmla="*/ 0 60000 65536"/>
                  <a:gd name="T16" fmla="*/ 0 60000 65536"/>
                  <a:gd name="T17" fmla="*/ 0 60000 65536"/>
                  <a:gd name="T18" fmla="*/ 0 w 17"/>
                  <a:gd name="T19" fmla="*/ 0 h 26"/>
                  <a:gd name="T20" fmla="*/ 17 w 1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7" h="26">
                    <a:moveTo>
                      <a:pt x="0" y="18"/>
                    </a:moveTo>
                    <a:lnTo>
                      <a:pt x="16" y="25"/>
                    </a:lnTo>
                    <a:lnTo>
                      <a:pt x="16" y="11"/>
                    </a:lnTo>
                    <a:lnTo>
                      <a:pt x="12" y="4"/>
                    </a:lnTo>
                    <a:lnTo>
                      <a:pt x="0" y="0"/>
                    </a:lnTo>
                    <a:lnTo>
                      <a:pt x="0" y="18"/>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28" name="Freeform 1097">
                <a:extLst>
                  <a:ext uri="{FF2B5EF4-FFF2-40B4-BE49-F238E27FC236}">
                    <a16:creationId xmlns:a16="http://schemas.microsoft.com/office/drawing/2014/main" id="{D089B7B9-5C74-B98A-0B4F-126BF5BCAE01}"/>
                  </a:ext>
                </a:extLst>
              </p:cNvPr>
              <p:cNvSpPr>
                <a:spLocks/>
              </p:cNvSpPr>
              <p:nvPr/>
            </p:nvSpPr>
            <p:spPr bwMode="auto">
              <a:xfrm>
                <a:off x="1523" y="2224"/>
                <a:ext cx="17" cy="21"/>
              </a:xfrm>
              <a:custGeom>
                <a:avLst/>
                <a:gdLst>
                  <a:gd name="T0" fmla="*/ 0 w 17"/>
                  <a:gd name="T1" fmla="*/ 14 h 21"/>
                  <a:gd name="T2" fmla="*/ 1 w 17"/>
                  <a:gd name="T3" fmla="*/ 10 h 21"/>
                  <a:gd name="T4" fmla="*/ 9 w 17"/>
                  <a:gd name="T5" fmla="*/ 12 h 21"/>
                  <a:gd name="T6" fmla="*/ 14 w 17"/>
                  <a:gd name="T7" fmla="*/ 20 h 21"/>
                  <a:gd name="T8" fmla="*/ 16 w 17"/>
                  <a:gd name="T9" fmla="*/ 18 h 21"/>
                  <a:gd name="T10" fmla="*/ 13 w 17"/>
                  <a:gd name="T11" fmla="*/ 8 h 21"/>
                  <a:gd name="T12" fmla="*/ 0 w 17"/>
                  <a:gd name="T13" fmla="*/ 0 h 21"/>
                  <a:gd name="T14" fmla="*/ 0 w 17"/>
                  <a:gd name="T15" fmla="*/ 14 h 21"/>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1"/>
                  <a:gd name="T26" fmla="*/ 17 w 17"/>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1">
                    <a:moveTo>
                      <a:pt x="0" y="14"/>
                    </a:moveTo>
                    <a:lnTo>
                      <a:pt x="1" y="10"/>
                    </a:lnTo>
                    <a:lnTo>
                      <a:pt x="9" y="12"/>
                    </a:lnTo>
                    <a:lnTo>
                      <a:pt x="14" y="20"/>
                    </a:lnTo>
                    <a:lnTo>
                      <a:pt x="16" y="18"/>
                    </a:lnTo>
                    <a:lnTo>
                      <a:pt x="13" y="8"/>
                    </a:lnTo>
                    <a:lnTo>
                      <a:pt x="0" y="0"/>
                    </a:lnTo>
                    <a:lnTo>
                      <a:pt x="0" y="14"/>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29" name="Freeform 1098">
                <a:extLst>
                  <a:ext uri="{FF2B5EF4-FFF2-40B4-BE49-F238E27FC236}">
                    <a16:creationId xmlns:a16="http://schemas.microsoft.com/office/drawing/2014/main" id="{EA62CB3B-8FAA-FEE6-611E-59E7E2E2BADE}"/>
                  </a:ext>
                </a:extLst>
              </p:cNvPr>
              <p:cNvSpPr>
                <a:spLocks/>
              </p:cNvSpPr>
              <p:nvPr/>
            </p:nvSpPr>
            <p:spPr bwMode="auto">
              <a:xfrm>
                <a:off x="1536" y="2226"/>
                <a:ext cx="17" cy="18"/>
              </a:xfrm>
              <a:custGeom>
                <a:avLst/>
                <a:gdLst>
                  <a:gd name="T0" fmla="*/ 16 w 17"/>
                  <a:gd name="T1" fmla="*/ 12 h 18"/>
                  <a:gd name="T2" fmla="*/ 3 w 17"/>
                  <a:gd name="T3" fmla="*/ 17 h 18"/>
                  <a:gd name="T4" fmla="*/ 0 w 17"/>
                  <a:gd name="T5" fmla="*/ 6 h 18"/>
                  <a:gd name="T6" fmla="*/ 10 w 17"/>
                  <a:gd name="T7" fmla="*/ 3 h 18"/>
                  <a:gd name="T8" fmla="*/ 14 w 17"/>
                  <a:gd name="T9" fmla="*/ 0 h 18"/>
                  <a:gd name="T10" fmla="*/ 16 w 17"/>
                  <a:gd name="T11" fmla="*/ 12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16" y="12"/>
                    </a:moveTo>
                    <a:lnTo>
                      <a:pt x="3" y="17"/>
                    </a:lnTo>
                    <a:lnTo>
                      <a:pt x="0" y="6"/>
                    </a:lnTo>
                    <a:lnTo>
                      <a:pt x="10" y="3"/>
                    </a:lnTo>
                    <a:lnTo>
                      <a:pt x="14" y="0"/>
                    </a:lnTo>
                    <a:lnTo>
                      <a:pt x="16" y="12"/>
                    </a:lnTo>
                  </a:path>
                </a:pathLst>
              </a:custGeom>
              <a:solidFill>
                <a:srgbClr val="8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30" name="Freeform 1099">
                <a:extLst>
                  <a:ext uri="{FF2B5EF4-FFF2-40B4-BE49-F238E27FC236}">
                    <a16:creationId xmlns:a16="http://schemas.microsoft.com/office/drawing/2014/main" id="{A4F904ED-5F71-5365-3CBC-89499E9E33A8}"/>
                  </a:ext>
                </a:extLst>
              </p:cNvPr>
              <p:cNvSpPr>
                <a:spLocks/>
              </p:cNvSpPr>
              <p:nvPr/>
            </p:nvSpPr>
            <p:spPr bwMode="auto">
              <a:xfrm>
                <a:off x="1514" y="2215"/>
                <a:ext cx="17" cy="17"/>
              </a:xfrm>
              <a:custGeom>
                <a:avLst/>
                <a:gdLst>
                  <a:gd name="T0" fmla="*/ 0 w 17"/>
                  <a:gd name="T1" fmla="*/ 9 h 17"/>
                  <a:gd name="T2" fmla="*/ 16 w 17"/>
                  <a:gd name="T3" fmla="*/ 16 h 17"/>
                  <a:gd name="T4" fmla="*/ 10 w 17"/>
                  <a:gd name="T5" fmla="*/ 4 h 17"/>
                  <a:gd name="T6" fmla="*/ 0 w 17"/>
                  <a:gd name="T7" fmla="*/ 0 h 17"/>
                  <a:gd name="T8" fmla="*/ 0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16" y="16"/>
                    </a:lnTo>
                    <a:lnTo>
                      <a:pt x="10" y="4"/>
                    </a:lnTo>
                    <a:lnTo>
                      <a:pt x="0" y="0"/>
                    </a:lnTo>
                    <a:lnTo>
                      <a:pt x="0" y="9"/>
                    </a:lnTo>
                  </a:path>
                </a:pathLst>
              </a:custGeom>
              <a:solidFill>
                <a:srgbClr val="9DB9D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31" name="Freeform 1100">
                <a:extLst>
                  <a:ext uri="{FF2B5EF4-FFF2-40B4-BE49-F238E27FC236}">
                    <a16:creationId xmlns:a16="http://schemas.microsoft.com/office/drawing/2014/main" id="{64740099-8341-9B26-4092-FBB533DE22EE}"/>
                  </a:ext>
                </a:extLst>
              </p:cNvPr>
              <p:cNvSpPr>
                <a:spLocks/>
              </p:cNvSpPr>
              <p:nvPr/>
            </p:nvSpPr>
            <p:spPr bwMode="auto">
              <a:xfrm>
                <a:off x="1518" y="2213"/>
                <a:ext cx="31" cy="23"/>
              </a:xfrm>
              <a:custGeom>
                <a:avLst/>
                <a:gdLst>
                  <a:gd name="T0" fmla="*/ 30 w 31"/>
                  <a:gd name="T1" fmla="*/ 16 h 23"/>
                  <a:gd name="T2" fmla="*/ 18 w 31"/>
                  <a:gd name="T3" fmla="*/ 22 h 23"/>
                  <a:gd name="T4" fmla="*/ 0 w 31"/>
                  <a:gd name="T5" fmla="*/ 4 h 23"/>
                  <a:gd name="T6" fmla="*/ 16 w 31"/>
                  <a:gd name="T7" fmla="*/ 0 h 23"/>
                  <a:gd name="T8" fmla="*/ 30 w 31"/>
                  <a:gd name="T9" fmla="*/ 16 h 23"/>
                  <a:gd name="T10" fmla="*/ 0 60000 65536"/>
                  <a:gd name="T11" fmla="*/ 0 60000 65536"/>
                  <a:gd name="T12" fmla="*/ 0 60000 65536"/>
                  <a:gd name="T13" fmla="*/ 0 60000 65536"/>
                  <a:gd name="T14" fmla="*/ 0 60000 65536"/>
                  <a:gd name="T15" fmla="*/ 0 w 31"/>
                  <a:gd name="T16" fmla="*/ 0 h 23"/>
                  <a:gd name="T17" fmla="*/ 31 w 31"/>
                  <a:gd name="T18" fmla="*/ 23 h 23"/>
                </a:gdLst>
                <a:ahLst/>
                <a:cxnLst>
                  <a:cxn ang="T10">
                    <a:pos x="T0" y="T1"/>
                  </a:cxn>
                  <a:cxn ang="T11">
                    <a:pos x="T2" y="T3"/>
                  </a:cxn>
                  <a:cxn ang="T12">
                    <a:pos x="T4" y="T5"/>
                  </a:cxn>
                  <a:cxn ang="T13">
                    <a:pos x="T6" y="T7"/>
                  </a:cxn>
                  <a:cxn ang="T14">
                    <a:pos x="T8" y="T9"/>
                  </a:cxn>
                </a:cxnLst>
                <a:rect l="T15" t="T16" r="T17" b="T18"/>
                <a:pathLst>
                  <a:path w="31" h="23">
                    <a:moveTo>
                      <a:pt x="30" y="16"/>
                    </a:moveTo>
                    <a:lnTo>
                      <a:pt x="18" y="22"/>
                    </a:lnTo>
                    <a:lnTo>
                      <a:pt x="0" y="4"/>
                    </a:lnTo>
                    <a:lnTo>
                      <a:pt x="16" y="0"/>
                    </a:lnTo>
                    <a:lnTo>
                      <a:pt x="30" y="16"/>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32" name="Freeform 1101">
                <a:extLst>
                  <a:ext uri="{FF2B5EF4-FFF2-40B4-BE49-F238E27FC236}">
                    <a16:creationId xmlns:a16="http://schemas.microsoft.com/office/drawing/2014/main" id="{0EF7865E-D6B2-9807-347A-B691EF74032F}"/>
                  </a:ext>
                </a:extLst>
              </p:cNvPr>
              <p:cNvSpPr>
                <a:spLocks/>
              </p:cNvSpPr>
              <p:nvPr/>
            </p:nvSpPr>
            <p:spPr bwMode="auto">
              <a:xfrm>
                <a:off x="1521" y="2208"/>
                <a:ext cx="19" cy="19"/>
              </a:xfrm>
              <a:custGeom>
                <a:avLst/>
                <a:gdLst>
                  <a:gd name="T0" fmla="*/ 18 w 19"/>
                  <a:gd name="T1" fmla="*/ 14 h 19"/>
                  <a:gd name="T2" fmla="*/ 3 w 19"/>
                  <a:gd name="T3" fmla="*/ 18 h 19"/>
                  <a:gd name="T4" fmla="*/ 0 w 19"/>
                  <a:gd name="T5" fmla="*/ 5 h 19"/>
                  <a:gd name="T6" fmla="*/ 13 w 19"/>
                  <a:gd name="T7" fmla="*/ 0 h 19"/>
                  <a:gd name="T8" fmla="*/ 18 w 19"/>
                  <a:gd name="T9" fmla="*/ 14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18" y="14"/>
                    </a:moveTo>
                    <a:lnTo>
                      <a:pt x="3" y="18"/>
                    </a:lnTo>
                    <a:lnTo>
                      <a:pt x="0" y="5"/>
                    </a:lnTo>
                    <a:lnTo>
                      <a:pt x="13" y="0"/>
                    </a:lnTo>
                    <a:lnTo>
                      <a:pt x="18" y="14"/>
                    </a:lnTo>
                  </a:path>
                </a:pathLst>
              </a:custGeom>
              <a:solidFill>
                <a:srgbClr val="9DB9D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33" name="Freeform 1102">
                <a:extLst>
                  <a:ext uri="{FF2B5EF4-FFF2-40B4-BE49-F238E27FC236}">
                    <a16:creationId xmlns:a16="http://schemas.microsoft.com/office/drawing/2014/main" id="{A919C6CD-4ACD-005A-1035-1205A11003C5}"/>
                  </a:ext>
                </a:extLst>
              </p:cNvPr>
              <p:cNvSpPr>
                <a:spLocks/>
              </p:cNvSpPr>
              <p:nvPr/>
            </p:nvSpPr>
            <p:spPr bwMode="auto">
              <a:xfrm>
                <a:off x="1515" y="2035"/>
                <a:ext cx="33" cy="64"/>
              </a:xfrm>
              <a:custGeom>
                <a:avLst/>
                <a:gdLst>
                  <a:gd name="T0" fmla="*/ 32 w 33"/>
                  <a:gd name="T1" fmla="*/ 0 h 64"/>
                  <a:gd name="T2" fmla="*/ 0 w 33"/>
                  <a:gd name="T3" fmla="*/ 18 h 64"/>
                  <a:gd name="T4" fmla="*/ 0 w 33"/>
                  <a:gd name="T5" fmla="*/ 63 h 64"/>
                  <a:gd name="T6" fmla="*/ 32 w 33"/>
                  <a:gd name="T7" fmla="*/ 45 h 64"/>
                  <a:gd name="T8" fmla="*/ 32 w 33"/>
                  <a:gd name="T9" fmla="*/ 0 h 64"/>
                  <a:gd name="T10" fmla="*/ 0 60000 65536"/>
                  <a:gd name="T11" fmla="*/ 0 60000 65536"/>
                  <a:gd name="T12" fmla="*/ 0 60000 65536"/>
                  <a:gd name="T13" fmla="*/ 0 60000 65536"/>
                  <a:gd name="T14" fmla="*/ 0 60000 65536"/>
                  <a:gd name="T15" fmla="*/ 0 w 33"/>
                  <a:gd name="T16" fmla="*/ 0 h 64"/>
                  <a:gd name="T17" fmla="*/ 33 w 33"/>
                  <a:gd name="T18" fmla="*/ 64 h 64"/>
                </a:gdLst>
                <a:ahLst/>
                <a:cxnLst>
                  <a:cxn ang="T10">
                    <a:pos x="T0" y="T1"/>
                  </a:cxn>
                  <a:cxn ang="T11">
                    <a:pos x="T2" y="T3"/>
                  </a:cxn>
                  <a:cxn ang="T12">
                    <a:pos x="T4" y="T5"/>
                  </a:cxn>
                  <a:cxn ang="T13">
                    <a:pos x="T6" y="T7"/>
                  </a:cxn>
                  <a:cxn ang="T14">
                    <a:pos x="T8" y="T9"/>
                  </a:cxn>
                </a:cxnLst>
                <a:rect l="T15" t="T16" r="T17" b="T18"/>
                <a:pathLst>
                  <a:path w="33" h="64">
                    <a:moveTo>
                      <a:pt x="32" y="0"/>
                    </a:moveTo>
                    <a:lnTo>
                      <a:pt x="0" y="18"/>
                    </a:lnTo>
                    <a:lnTo>
                      <a:pt x="0" y="63"/>
                    </a:lnTo>
                    <a:lnTo>
                      <a:pt x="32" y="45"/>
                    </a:lnTo>
                    <a:lnTo>
                      <a:pt x="32" y="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34" name="Freeform 1103">
                <a:extLst>
                  <a:ext uri="{FF2B5EF4-FFF2-40B4-BE49-F238E27FC236}">
                    <a16:creationId xmlns:a16="http://schemas.microsoft.com/office/drawing/2014/main" id="{550378DC-58D8-2815-C0A2-89358D94235D}"/>
                  </a:ext>
                </a:extLst>
              </p:cNvPr>
              <p:cNvSpPr>
                <a:spLocks/>
              </p:cNvSpPr>
              <p:nvPr/>
            </p:nvSpPr>
            <p:spPr bwMode="auto">
              <a:xfrm>
                <a:off x="1390" y="1941"/>
                <a:ext cx="166" cy="152"/>
              </a:xfrm>
              <a:custGeom>
                <a:avLst/>
                <a:gdLst>
                  <a:gd name="T0" fmla="*/ 165 w 166"/>
                  <a:gd name="T1" fmla="*/ 55 h 152"/>
                  <a:gd name="T2" fmla="*/ 165 w 166"/>
                  <a:gd name="T3" fmla="*/ 0 h 152"/>
                  <a:gd name="T4" fmla="*/ 0 w 166"/>
                  <a:gd name="T5" fmla="*/ 93 h 152"/>
                  <a:gd name="T6" fmla="*/ 0 w 166"/>
                  <a:gd name="T7" fmla="*/ 151 h 152"/>
                  <a:gd name="T8" fmla="*/ 165 w 166"/>
                  <a:gd name="T9" fmla="*/ 55 h 152"/>
                  <a:gd name="T10" fmla="*/ 0 60000 65536"/>
                  <a:gd name="T11" fmla="*/ 0 60000 65536"/>
                  <a:gd name="T12" fmla="*/ 0 60000 65536"/>
                  <a:gd name="T13" fmla="*/ 0 60000 65536"/>
                  <a:gd name="T14" fmla="*/ 0 60000 65536"/>
                  <a:gd name="T15" fmla="*/ 0 w 166"/>
                  <a:gd name="T16" fmla="*/ 0 h 152"/>
                  <a:gd name="T17" fmla="*/ 166 w 166"/>
                  <a:gd name="T18" fmla="*/ 152 h 152"/>
                </a:gdLst>
                <a:ahLst/>
                <a:cxnLst>
                  <a:cxn ang="T10">
                    <a:pos x="T0" y="T1"/>
                  </a:cxn>
                  <a:cxn ang="T11">
                    <a:pos x="T2" y="T3"/>
                  </a:cxn>
                  <a:cxn ang="T12">
                    <a:pos x="T4" y="T5"/>
                  </a:cxn>
                  <a:cxn ang="T13">
                    <a:pos x="T6" y="T7"/>
                  </a:cxn>
                  <a:cxn ang="T14">
                    <a:pos x="T8" y="T9"/>
                  </a:cxn>
                </a:cxnLst>
                <a:rect l="T15" t="T16" r="T17" b="T18"/>
                <a:pathLst>
                  <a:path w="166" h="152">
                    <a:moveTo>
                      <a:pt x="165" y="55"/>
                    </a:moveTo>
                    <a:lnTo>
                      <a:pt x="165" y="0"/>
                    </a:lnTo>
                    <a:lnTo>
                      <a:pt x="0" y="93"/>
                    </a:lnTo>
                    <a:lnTo>
                      <a:pt x="0" y="151"/>
                    </a:lnTo>
                    <a:lnTo>
                      <a:pt x="165" y="55"/>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735" name="Freeform 1104">
                <a:extLst>
                  <a:ext uri="{FF2B5EF4-FFF2-40B4-BE49-F238E27FC236}">
                    <a16:creationId xmlns:a16="http://schemas.microsoft.com/office/drawing/2014/main" id="{F128802F-B023-D5AB-507E-7A08011E702E}"/>
                  </a:ext>
                </a:extLst>
              </p:cNvPr>
              <p:cNvSpPr>
                <a:spLocks/>
              </p:cNvSpPr>
              <p:nvPr/>
            </p:nvSpPr>
            <p:spPr bwMode="auto">
              <a:xfrm>
                <a:off x="1226" y="1847"/>
                <a:ext cx="166" cy="153"/>
              </a:xfrm>
              <a:custGeom>
                <a:avLst/>
                <a:gdLst>
                  <a:gd name="T0" fmla="*/ 165 w 166"/>
                  <a:gd name="T1" fmla="*/ 55 h 153"/>
                  <a:gd name="T2" fmla="*/ 165 w 166"/>
                  <a:gd name="T3" fmla="*/ 0 h 153"/>
                  <a:gd name="T4" fmla="*/ 0 w 166"/>
                  <a:gd name="T5" fmla="*/ 93 h 153"/>
                  <a:gd name="T6" fmla="*/ 0 w 166"/>
                  <a:gd name="T7" fmla="*/ 152 h 153"/>
                  <a:gd name="T8" fmla="*/ 165 w 166"/>
                  <a:gd name="T9" fmla="*/ 55 h 153"/>
                  <a:gd name="T10" fmla="*/ 0 60000 65536"/>
                  <a:gd name="T11" fmla="*/ 0 60000 65536"/>
                  <a:gd name="T12" fmla="*/ 0 60000 65536"/>
                  <a:gd name="T13" fmla="*/ 0 60000 65536"/>
                  <a:gd name="T14" fmla="*/ 0 60000 65536"/>
                  <a:gd name="T15" fmla="*/ 0 w 166"/>
                  <a:gd name="T16" fmla="*/ 0 h 153"/>
                  <a:gd name="T17" fmla="*/ 166 w 166"/>
                  <a:gd name="T18" fmla="*/ 153 h 153"/>
                </a:gdLst>
                <a:ahLst/>
                <a:cxnLst>
                  <a:cxn ang="T10">
                    <a:pos x="T0" y="T1"/>
                  </a:cxn>
                  <a:cxn ang="T11">
                    <a:pos x="T2" y="T3"/>
                  </a:cxn>
                  <a:cxn ang="T12">
                    <a:pos x="T4" y="T5"/>
                  </a:cxn>
                  <a:cxn ang="T13">
                    <a:pos x="T6" y="T7"/>
                  </a:cxn>
                  <a:cxn ang="T14">
                    <a:pos x="T8" y="T9"/>
                  </a:cxn>
                </a:cxnLst>
                <a:rect l="T15" t="T16" r="T17" b="T18"/>
                <a:pathLst>
                  <a:path w="166" h="153">
                    <a:moveTo>
                      <a:pt x="165" y="55"/>
                    </a:moveTo>
                    <a:lnTo>
                      <a:pt x="165" y="0"/>
                    </a:lnTo>
                    <a:lnTo>
                      <a:pt x="0" y="93"/>
                    </a:lnTo>
                    <a:lnTo>
                      <a:pt x="0" y="152"/>
                    </a:lnTo>
                    <a:lnTo>
                      <a:pt x="165" y="55"/>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grpSp>
          <p:nvGrpSpPr>
            <p:cNvPr id="23645" name="Group 1105">
              <a:extLst>
                <a:ext uri="{FF2B5EF4-FFF2-40B4-BE49-F238E27FC236}">
                  <a16:creationId xmlns:a16="http://schemas.microsoft.com/office/drawing/2014/main" id="{A7995F16-6E65-96C4-6B15-F6AE84A18057}"/>
                </a:ext>
              </a:extLst>
            </p:cNvPr>
            <p:cNvGrpSpPr>
              <a:grpSpLocks/>
            </p:cNvGrpSpPr>
            <p:nvPr/>
          </p:nvGrpSpPr>
          <p:grpSpPr bwMode="auto">
            <a:xfrm>
              <a:off x="2262" y="2149"/>
              <a:ext cx="272" cy="259"/>
              <a:chOff x="1166" y="1703"/>
              <a:chExt cx="401" cy="542"/>
            </a:xfrm>
          </p:grpSpPr>
          <p:sp>
            <p:nvSpPr>
              <p:cNvPr id="23648" name="Freeform 1106">
                <a:extLst>
                  <a:ext uri="{FF2B5EF4-FFF2-40B4-BE49-F238E27FC236}">
                    <a16:creationId xmlns:a16="http://schemas.microsoft.com/office/drawing/2014/main" id="{9BDE91ED-D521-06E8-524A-2E9C907A501B}"/>
                  </a:ext>
                </a:extLst>
              </p:cNvPr>
              <p:cNvSpPr>
                <a:spLocks/>
              </p:cNvSpPr>
              <p:nvPr/>
            </p:nvSpPr>
            <p:spPr bwMode="auto">
              <a:xfrm>
                <a:off x="1385" y="1703"/>
                <a:ext cx="63" cy="277"/>
              </a:xfrm>
              <a:custGeom>
                <a:avLst/>
                <a:gdLst>
                  <a:gd name="T0" fmla="*/ 0 w 63"/>
                  <a:gd name="T1" fmla="*/ 262 h 277"/>
                  <a:gd name="T2" fmla="*/ 15 w 63"/>
                  <a:gd name="T3" fmla="*/ 2 h 277"/>
                  <a:gd name="T4" fmla="*/ 28 w 63"/>
                  <a:gd name="T5" fmla="*/ 0 h 277"/>
                  <a:gd name="T6" fmla="*/ 41 w 63"/>
                  <a:gd name="T7" fmla="*/ 2 h 277"/>
                  <a:gd name="T8" fmla="*/ 62 w 63"/>
                  <a:gd name="T9" fmla="*/ 262 h 277"/>
                  <a:gd name="T10" fmla="*/ 59 w 63"/>
                  <a:gd name="T11" fmla="*/ 264 h 277"/>
                  <a:gd name="T12" fmla="*/ 56 w 63"/>
                  <a:gd name="T13" fmla="*/ 267 h 277"/>
                  <a:gd name="T14" fmla="*/ 52 w 63"/>
                  <a:gd name="T15" fmla="*/ 269 h 277"/>
                  <a:gd name="T16" fmla="*/ 48 w 63"/>
                  <a:gd name="T17" fmla="*/ 271 h 277"/>
                  <a:gd name="T18" fmla="*/ 42 w 63"/>
                  <a:gd name="T19" fmla="*/ 273 h 277"/>
                  <a:gd name="T20" fmla="*/ 36 w 63"/>
                  <a:gd name="T21" fmla="*/ 275 h 277"/>
                  <a:gd name="T22" fmla="*/ 32 w 63"/>
                  <a:gd name="T23" fmla="*/ 276 h 277"/>
                  <a:gd name="T24" fmla="*/ 29 w 63"/>
                  <a:gd name="T25" fmla="*/ 276 h 277"/>
                  <a:gd name="T26" fmla="*/ 25 w 63"/>
                  <a:gd name="T27" fmla="*/ 276 h 277"/>
                  <a:gd name="T28" fmla="*/ 20 w 63"/>
                  <a:gd name="T29" fmla="*/ 275 h 277"/>
                  <a:gd name="T30" fmla="*/ 17 w 63"/>
                  <a:gd name="T31" fmla="*/ 274 h 277"/>
                  <a:gd name="T32" fmla="*/ 14 w 63"/>
                  <a:gd name="T33" fmla="*/ 273 h 277"/>
                  <a:gd name="T34" fmla="*/ 11 w 63"/>
                  <a:gd name="T35" fmla="*/ 273 h 277"/>
                  <a:gd name="T36" fmla="*/ 9 w 63"/>
                  <a:gd name="T37" fmla="*/ 271 h 277"/>
                  <a:gd name="T38" fmla="*/ 5 w 63"/>
                  <a:gd name="T39" fmla="*/ 269 h 277"/>
                  <a:gd name="T40" fmla="*/ 2 w 63"/>
                  <a:gd name="T41" fmla="*/ 267 h 277"/>
                  <a:gd name="T42" fmla="*/ 1 w 63"/>
                  <a:gd name="T43" fmla="*/ 264 h 277"/>
                  <a:gd name="T44" fmla="*/ 0 w 63"/>
                  <a:gd name="T45" fmla="*/ 263 h 277"/>
                  <a:gd name="T46" fmla="*/ 0 w 63"/>
                  <a:gd name="T47" fmla="*/ 262 h 27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
                  <a:gd name="T73" fmla="*/ 0 h 277"/>
                  <a:gd name="T74" fmla="*/ 63 w 63"/>
                  <a:gd name="T75" fmla="*/ 277 h 27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 h="277">
                    <a:moveTo>
                      <a:pt x="0" y="262"/>
                    </a:moveTo>
                    <a:lnTo>
                      <a:pt x="15" y="2"/>
                    </a:lnTo>
                    <a:lnTo>
                      <a:pt x="28" y="0"/>
                    </a:lnTo>
                    <a:lnTo>
                      <a:pt x="41" y="2"/>
                    </a:lnTo>
                    <a:lnTo>
                      <a:pt x="62" y="262"/>
                    </a:lnTo>
                    <a:lnTo>
                      <a:pt x="59" y="264"/>
                    </a:lnTo>
                    <a:lnTo>
                      <a:pt x="56" y="267"/>
                    </a:lnTo>
                    <a:lnTo>
                      <a:pt x="52" y="269"/>
                    </a:lnTo>
                    <a:lnTo>
                      <a:pt x="48" y="271"/>
                    </a:lnTo>
                    <a:lnTo>
                      <a:pt x="42" y="273"/>
                    </a:lnTo>
                    <a:lnTo>
                      <a:pt x="36" y="275"/>
                    </a:lnTo>
                    <a:lnTo>
                      <a:pt x="32" y="276"/>
                    </a:lnTo>
                    <a:lnTo>
                      <a:pt x="29" y="276"/>
                    </a:lnTo>
                    <a:lnTo>
                      <a:pt x="25" y="276"/>
                    </a:lnTo>
                    <a:lnTo>
                      <a:pt x="20" y="275"/>
                    </a:lnTo>
                    <a:lnTo>
                      <a:pt x="17" y="274"/>
                    </a:lnTo>
                    <a:lnTo>
                      <a:pt x="14" y="273"/>
                    </a:lnTo>
                    <a:lnTo>
                      <a:pt x="11" y="273"/>
                    </a:lnTo>
                    <a:lnTo>
                      <a:pt x="9" y="271"/>
                    </a:lnTo>
                    <a:lnTo>
                      <a:pt x="5" y="269"/>
                    </a:lnTo>
                    <a:lnTo>
                      <a:pt x="2" y="267"/>
                    </a:lnTo>
                    <a:lnTo>
                      <a:pt x="1" y="264"/>
                    </a:lnTo>
                    <a:lnTo>
                      <a:pt x="0" y="263"/>
                    </a:lnTo>
                    <a:lnTo>
                      <a:pt x="0" y="262"/>
                    </a:lnTo>
                  </a:path>
                </a:pathLst>
              </a:custGeom>
              <a:solidFill>
                <a:srgbClr val="9966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49" name="Freeform 1107">
                <a:extLst>
                  <a:ext uri="{FF2B5EF4-FFF2-40B4-BE49-F238E27FC236}">
                    <a16:creationId xmlns:a16="http://schemas.microsoft.com/office/drawing/2014/main" id="{4A919947-92AD-2EA9-3F92-BD76AEDA0D39}"/>
                  </a:ext>
                </a:extLst>
              </p:cNvPr>
              <p:cNvSpPr>
                <a:spLocks/>
              </p:cNvSpPr>
              <p:nvPr/>
            </p:nvSpPr>
            <p:spPr bwMode="auto">
              <a:xfrm>
                <a:off x="1444" y="1737"/>
                <a:ext cx="62" cy="276"/>
              </a:xfrm>
              <a:custGeom>
                <a:avLst/>
                <a:gdLst>
                  <a:gd name="T0" fmla="*/ 0 w 62"/>
                  <a:gd name="T1" fmla="*/ 261 h 276"/>
                  <a:gd name="T2" fmla="*/ 15 w 62"/>
                  <a:gd name="T3" fmla="*/ 2 h 276"/>
                  <a:gd name="T4" fmla="*/ 28 w 62"/>
                  <a:gd name="T5" fmla="*/ 0 h 276"/>
                  <a:gd name="T6" fmla="*/ 39 w 62"/>
                  <a:gd name="T7" fmla="*/ 2 h 276"/>
                  <a:gd name="T8" fmla="*/ 61 w 62"/>
                  <a:gd name="T9" fmla="*/ 261 h 276"/>
                  <a:gd name="T10" fmla="*/ 58 w 62"/>
                  <a:gd name="T11" fmla="*/ 264 h 276"/>
                  <a:gd name="T12" fmla="*/ 55 w 62"/>
                  <a:gd name="T13" fmla="*/ 266 h 276"/>
                  <a:gd name="T14" fmla="*/ 51 w 62"/>
                  <a:gd name="T15" fmla="*/ 268 h 276"/>
                  <a:gd name="T16" fmla="*/ 47 w 62"/>
                  <a:gd name="T17" fmla="*/ 270 h 276"/>
                  <a:gd name="T18" fmla="*/ 41 w 62"/>
                  <a:gd name="T19" fmla="*/ 272 h 276"/>
                  <a:gd name="T20" fmla="*/ 35 w 62"/>
                  <a:gd name="T21" fmla="*/ 275 h 276"/>
                  <a:gd name="T22" fmla="*/ 32 w 62"/>
                  <a:gd name="T23" fmla="*/ 275 h 276"/>
                  <a:gd name="T24" fmla="*/ 29 w 62"/>
                  <a:gd name="T25" fmla="*/ 275 h 276"/>
                  <a:gd name="T26" fmla="*/ 25 w 62"/>
                  <a:gd name="T27" fmla="*/ 275 h 276"/>
                  <a:gd name="T28" fmla="*/ 21 w 62"/>
                  <a:gd name="T29" fmla="*/ 275 h 276"/>
                  <a:gd name="T30" fmla="*/ 17 w 62"/>
                  <a:gd name="T31" fmla="*/ 274 h 276"/>
                  <a:gd name="T32" fmla="*/ 14 w 62"/>
                  <a:gd name="T33" fmla="*/ 272 h 276"/>
                  <a:gd name="T34" fmla="*/ 12 w 62"/>
                  <a:gd name="T35" fmla="*/ 271 h 276"/>
                  <a:gd name="T36" fmla="*/ 8 w 62"/>
                  <a:gd name="T37" fmla="*/ 270 h 276"/>
                  <a:gd name="T38" fmla="*/ 6 w 62"/>
                  <a:gd name="T39" fmla="*/ 268 h 276"/>
                  <a:gd name="T40" fmla="*/ 2 w 62"/>
                  <a:gd name="T41" fmla="*/ 266 h 276"/>
                  <a:gd name="T42" fmla="*/ 1 w 62"/>
                  <a:gd name="T43" fmla="*/ 264 h 276"/>
                  <a:gd name="T44" fmla="*/ 0 w 62"/>
                  <a:gd name="T45" fmla="*/ 262 h 276"/>
                  <a:gd name="T46" fmla="*/ 0 w 62"/>
                  <a:gd name="T47" fmla="*/ 261 h 2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2"/>
                  <a:gd name="T73" fmla="*/ 0 h 276"/>
                  <a:gd name="T74" fmla="*/ 62 w 62"/>
                  <a:gd name="T75" fmla="*/ 276 h 27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2" h="276">
                    <a:moveTo>
                      <a:pt x="0" y="261"/>
                    </a:moveTo>
                    <a:lnTo>
                      <a:pt x="15" y="2"/>
                    </a:lnTo>
                    <a:lnTo>
                      <a:pt x="28" y="0"/>
                    </a:lnTo>
                    <a:lnTo>
                      <a:pt x="39" y="2"/>
                    </a:lnTo>
                    <a:lnTo>
                      <a:pt x="61" y="261"/>
                    </a:lnTo>
                    <a:lnTo>
                      <a:pt x="58" y="264"/>
                    </a:lnTo>
                    <a:lnTo>
                      <a:pt x="55" y="266"/>
                    </a:lnTo>
                    <a:lnTo>
                      <a:pt x="51" y="268"/>
                    </a:lnTo>
                    <a:lnTo>
                      <a:pt x="47" y="270"/>
                    </a:lnTo>
                    <a:lnTo>
                      <a:pt x="41" y="272"/>
                    </a:lnTo>
                    <a:lnTo>
                      <a:pt x="35" y="275"/>
                    </a:lnTo>
                    <a:lnTo>
                      <a:pt x="32" y="275"/>
                    </a:lnTo>
                    <a:lnTo>
                      <a:pt x="29" y="275"/>
                    </a:lnTo>
                    <a:lnTo>
                      <a:pt x="25" y="275"/>
                    </a:lnTo>
                    <a:lnTo>
                      <a:pt x="21" y="275"/>
                    </a:lnTo>
                    <a:lnTo>
                      <a:pt x="17" y="274"/>
                    </a:lnTo>
                    <a:lnTo>
                      <a:pt x="14" y="272"/>
                    </a:lnTo>
                    <a:lnTo>
                      <a:pt x="12" y="271"/>
                    </a:lnTo>
                    <a:lnTo>
                      <a:pt x="8" y="270"/>
                    </a:lnTo>
                    <a:lnTo>
                      <a:pt x="6" y="268"/>
                    </a:lnTo>
                    <a:lnTo>
                      <a:pt x="2" y="266"/>
                    </a:lnTo>
                    <a:lnTo>
                      <a:pt x="1" y="264"/>
                    </a:lnTo>
                    <a:lnTo>
                      <a:pt x="0" y="262"/>
                    </a:lnTo>
                    <a:lnTo>
                      <a:pt x="0" y="261"/>
                    </a:lnTo>
                  </a:path>
                </a:pathLst>
              </a:custGeom>
              <a:solidFill>
                <a:srgbClr val="9966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50" name="Freeform 1108">
                <a:extLst>
                  <a:ext uri="{FF2B5EF4-FFF2-40B4-BE49-F238E27FC236}">
                    <a16:creationId xmlns:a16="http://schemas.microsoft.com/office/drawing/2014/main" id="{2DEF6A60-8DF3-C3D9-35C2-713AA4AE345E}"/>
                  </a:ext>
                </a:extLst>
              </p:cNvPr>
              <p:cNvSpPr>
                <a:spLocks/>
              </p:cNvSpPr>
              <p:nvPr/>
            </p:nvSpPr>
            <p:spPr bwMode="auto">
              <a:xfrm>
                <a:off x="1413" y="1703"/>
                <a:ext cx="34" cy="277"/>
              </a:xfrm>
              <a:custGeom>
                <a:avLst/>
                <a:gdLst>
                  <a:gd name="T0" fmla="*/ 6 w 34"/>
                  <a:gd name="T1" fmla="*/ 276 h 277"/>
                  <a:gd name="T2" fmla="*/ 10 w 34"/>
                  <a:gd name="T3" fmla="*/ 276 h 277"/>
                  <a:gd name="T4" fmla="*/ 13 w 34"/>
                  <a:gd name="T5" fmla="*/ 275 h 277"/>
                  <a:gd name="T6" fmla="*/ 17 w 34"/>
                  <a:gd name="T7" fmla="*/ 274 h 277"/>
                  <a:gd name="T8" fmla="*/ 19 w 34"/>
                  <a:gd name="T9" fmla="*/ 273 h 277"/>
                  <a:gd name="T10" fmla="*/ 24 w 34"/>
                  <a:gd name="T11" fmla="*/ 271 h 277"/>
                  <a:gd name="T12" fmla="*/ 26 w 34"/>
                  <a:gd name="T13" fmla="*/ 270 h 277"/>
                  <a:gd name="T14" fmla="*/ 28 w 34"/>
                  <a:gd name="T15" fmla="*/ 269 h 277"/>
                  <a:gd name="T16" fmla="*/ 30 w 34"/>
                  <a:gd name="T17" fmla="*/ 267 h 277"/>
                  <a:gd name="T18" fmla="*/ 32 w 34"/>
                  <a:gd name="T19" fmla="*/ 264 h 277"/>
                  <a:gd name="T20" fmla="*/ 33 w 34"/>
                  <a:gd name="T21" fmla="*/ 262 h 277"/>
                  <a:gd name="T22" fmla="*/ 12 w 34"/>
                  <a:gd name="T23" fmla="*/ 2 h 277"/>
                  <a:gd name="T24" fmla="*/ 0 w 34"/>
                  <a:gd name="T25" fmla="*/ 0 h 277"/>
                  <a:gd name="T26" fmla="*/ 0 w 34"/>
                  <a:gd name="T27" fmla="*/ 276 h 277"/>
                  <a:gd name="T28" fmla="*/ 6 w 34"/>
                  <a:gd name="T29" fmla="*/ 276 h 27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277"/>
                  <a:gd name="T47" fmla="*/ 34 w 34"/>
                  <a:gd name="T48" fmla="*/ 277 h 27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277">
                    <a:moveTo>
                      <a:pt x="6" y="276"/>
                    </a:moveTo>
                    <a:lnTo>
                      <a:pt x="10" y="276"/>
                    </a:lnTo>
                    <a:lnTo>
                      <a:pt x="13" y="275"/>
                    </a:lnTo>
                    <a:lnTo>
                      <a:pt x="17" y="274"/>
                    </a:lnTo>
                    <a:lnTo>
                      <a:pt x="19" y="273"/>
                    </a:lnTo>
                    <a:lnTo>
                      <a:pt x="24" y="271"/>
                    </a:lnTo>
                    <a:lnTo>
                      <a:pt x="26" y="270"/>
                    </a:lnTo>
                    <a:lnTo>
                      <a:pt x="28" y="269"/>
                    </a:lnTo>
                    <a:lnTo>
                      <a:pt x="30" y="267"/>
                    </a:lnTo>
                    <a:lnTo>
                      <a:pt x="32" y="264"/>
                    </a:lnTo>
                    <a:lnTo>
                      <a:pt x="33" y="262"/>
                    </a:lnTo>
                    <a:lnTo>
                      <a:pt x="12" y="2"/>
                    </a:lnTo>
                    <a:lnTo>
                      <a:pt x="0" y="0"/>
                    </a:lnTo>
                    <a:lnTo>
                      <a:pt x="0" y="276"/>
                    </a:lnTo>
                    <a:lnTo>
                      <a:pt x="6" y="276"/>
                    </a:lnTo>
                  </a:path>
                </a:pathLst>
              </a:custGeom>
              <a:solidFill>
                <a:srgbClr val="9966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51" name="Freeform 1109">
                <a:extLst>
                  <a:ext uri="{FF2B5EF4-FFF2-40B4-BE49-F238E27FC236}">
                    <a16:creationId xmlns:a16="http://schemas.microsoft.com/office/drawing/2014/main" id="{61832093-3855-1CCC-95E0-0BE28C18FDF2}"/>
                  </a:ext>
                </a:extLst>
              </p:cNvPr>
              <p:cNvSpPr>
                <a:spLocks/>
              </p:cNvSpPr>
              <p:nvPr/>
            </p:nvSpPr>
            <p:spPr bwMode="auto">
              <a:xfrm>
                <a:off x="1385" y="1998"/>
                <a:ext cx="182" cy="195"/>
              </a:xfrm>
              <a:custGeom>
                <a:avLst/>
                <a:gdLst>
                  <a:gd name="T0" fmla="*/ 181 w 182"/>
                  <a:gd name="T1" fmla="*/ 0 h 195"/>
                  <a:gd name="T2" fmla="*/ 0 w 182"/>
                  <a:gd name="T3" fmla="*/ 103 h 195"/>
                  <a:gd name="T4" fmla="*/ 0 w 182"/>
                  <a:gd name="T5" fmla="*/ 194 h 195"/>
                  <a:gd name="T6" fmla="*/ 181 w 182"/>
                  <a:gd name="T7" fmla="*/ 89 h 195"/>
                  <a:gd name="T8" fmla="*/ 181 w 182"/>
                  <a:gd name="T9" fmla="*/ 0 h 195"/>
                  <a:gd name="T10" fmla="*/ 0 60000 65536"/>
                  <a:gd name="T11" fmla="*/ 0 60000 65536"/>
                  <a:gd name="T12" fmla="*/ 0 60000 65536"/>
                  <a:gd name="T13" fmla="*/ 0 60000 65536"/>
                  <a:gd name="T14" fmla="*/ 0 60000 65536"/>
                  <a:gd name="T15" fmla="*/ 0 w 182"/>
                  <a:gd name="T16" fmla="*/ 0 h 195"/>
                  <a:gd name="T17" fmla="*/ 182 w 182"/>
                  <a:gd name="T18" fmla="*/ 195 h 195"/>
                </a:gdLst>
                <a:ahLst/>
                <a:cxnLst>
                  <a:cxn ang="T10">
                    <a:pos x="T0" y="T1"/>
                  </a:cxn>
                  <a:cxn ang="T11">
                    <a:pos x="T2" y="T3"/>
                  </a:cxn>
                  <a:cxn ang="T12">
                    <a:pos x="T4" y="T5"/>
                  </a:cxn>
                  <a:cxn ang="T13">
                    <a:pos x="T6" y="T7"/>
                  </a:cxn>
                  <a:cxn ang="T14">
                    <a:pos x="T8" y="T9"/>
                  </a:cxn>
                </a:cxnLst>
                <a:rect l="T15" t="T16" r="T17" b="T18"/>
                <a:pathLst>
                  <a:path w="182" h="195">
                    <a:moveTo>
                      <a:pt x="181" y="0"/>
                    </a:moveTo>
                    <a:lnTo>
                      <a:pt x="0" y="103"/>
                    </a:lnTo>
                    <a:lnTo>
                      <a:pt x="0" y="194"/>
                    </a:lnTo>
                    <a:lnTo>
                      <a:pt x="181" y="89"/>
                    </a:lnTo>
                    <a:lnTo>
                      <a:pt x="181" y="0"/>
                    </a:lnTo>
                  </a:path>
                </a:pathLst>
              </a:custGeom>
              <a:solidFill>
                <a:srgbClr val="8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52" name="Freeform 1110">
                <a:extLst>
                  <a:ext uri="{FF2B5EF4-FFF2-40B4-BE49-F238E27FC236}">
                    <a16:creationId xmlns:a16="http://schemas.microsoft.com/office/drawing/2014/main" id="{E72BBAFA-8853-A175-4930-0792C63A1ABC}"/>
                  </a:ext>
                </a:extLst>
              </p:cNvPr>
              <p:cNvSpPr>
                <a:spLocks/>
              </p:cNvSpPr>
              <p:nvPr/>
            </p:nvSpPr>
            <p:spPr bwMode="auto">
              <a:xfrm>
                <a:off x="1166" y="1976"/>
                <a:ext cx="220" cy="217"/>
              </a:xfrm>
              <a:custGeom>
                <a:avLst/>
                <a:gdLst>
                  <a:gd name="T0" fmla="*/ 0 w 220"/>
                  <a:gd name="T1" fmla="*/ 0 h 217"/>
                  <a:gd name="T2" fmla="*/ 219 w 220"/>
                  <a:gd name="T3" fmla="*/ 125 h 217"/>
                  <a:gd name="T4" fmla="*/ 219 w 220"/>
                  <a:gd name="T5" fmla="*/ 216 h 217"/>
                  <a:gd name="T6" fmla="*/ 0 w 220"/>
                  <a:gd name="T7" fmla="*/ 90 h 217"/>
                  <a:gd name="T8" fmla="*/ 0 w 220"/>
                  <a:gd name="T9" fmla="*/ 0 h 217"/>
                  <a:gd name="T10" fmla="*/ 0 60000 65536"/>
                  <a:gd name="T11" fmla="*/ 0 60000 65536"/>
                  <a:gd name="T12" fmla="*/ 0 60000 65536"/>
                  <a:gd name="T13" fmla="*/ 0 60000 65536"/>
                  <a:gd name="T14" fmla="*/ 0 60000 65536"/>
                  <a:gd name="T15" fmla="*/ 0 w 220"/>
                  <a:gd name="T16" fmla="*/ 0 h 217"/>
                  <a:gd name="T17" fmla="*/ 220 w 220"/>
                  <a:gd name="T18" fmla="*/ 217 h 217"/>
                </a:gdLst>
                <a:ahLst/>
                <a:cxnLst>
                  <a:cxn ang="T10">
                    <a:pos x="T0" y="T1"/>
                  </a:cxn>
                  <a:cxn ang="T11">
                    <a:pos x="T2" y="T3"/>
                  </a:cxn>
                  <a:cxn ang="T12">
                    <a:pos x="T4" y="T5"/>
                  </a:cxn>
                  <a:cxn ang="T13">
                    <a:pos x="T6" y="T7"/>
                  </a:cxn>
                  <a:cxn ang="T14">
                    <a:pos x="T8" y="T9"/>
                  </a:cxn>
                </a:cxnLst>
                <a:rect l="T15" t="T16" r="T17" b="T18"/>
                <a:pathLst>
                  <a:path w="220" h="217">
                    <a:moveTo>
                      <a:pt x="0" y="0"/>
                    </a:moveTo>
                    <a:lnTo>
                      <a:pt x="219" y="125"/>
                    </a:lnTo>
                    <a:lnTo>
                      <a:pt x="219" y="216"/>
                    </a:lnTo>
                    <a:lnTo>
                      <a:pt x="0" y="90"/>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53" name="Freeform 1111">
                <a:extLst>
                  <a:ext uri="{FF2B5EF4-FFF2-40B4-BE49-F238E27FC236}">
                    <a16:creationId xmlns:a16="http://schemas.microsoft.com/office/drawing/2014/main" id="{88F69B33-0B39-1F8F-4F52-8BB83FEF8CC9}"/>
                  </a:ext>
                </a:extLst>
              </p:cNvPr>
              <p:cNvSpPr>
                <a:spLocks/>
              </p:cNvSpPr>
              <p:nvPr/>
            </p:nvSpPr>
            <p:spPr bwMode="auto">
              <a:xfrm>
                <a:off x="1166" y="1871"/>
                <a:ext cx="401" cy="231"/>
              </a:xfrm>
              <a:custGeom>
                <a:avLst/>
                <a:gdLst>
                  <a:gd name="T0" fmla="*/ 400 w 401"/>
                  <a:gd name="T1" fmla="*/ 126 h 231"/>
                  <a:gd name="T2" fmla="*/ 219 w 401"/>
                  <a:gd name="T3" fmla="*/ 230 h 231"/>
                  <a:gd name="T4" fmla="*/ 0 w 401"/>
                  <a:gd name="T5" fmla="*/ 103 h 231"/>
                  <a:gd name="T6" fmla="*/ 180 w 401"/>
                  <a:gd name="T7" fmla="*/ 0 h 231"/>
                  <a:gd name="T8" fmla="*/ 400 w 401"/>
                  <a:gd name="T9" fmla="*/ 126 h 231"/>
                  <a:gd name="T10" fmla="*/ 0 60000 65536"/>
                  <a:gd name="T11" fmla="*/ 0 60000 65536"/>
                  <a:gd name="T12" fmla="*/ 0 60000 65536"/>
                  <a:gd name="T13" fmla="*/ 0 60000 65536"/>
                  <a:gd name="T14" fmla="*/ 0 60000 65536"/>
                  <a:gd name="T15" fmla="*/ 0 w 401"/>
                  <a:gd name="T16" fmla="*/ 0 h 231"/>
                  <a:gd name="T17" fmla="*/ 401 w 401"/>
                  <a:gd name="T18" fmla="*/ 231 h 231"/>
                </a:gdLst>
                <a:ahLst/>
                <a:cxnLst>
                  <a:cxn ang="T10">
                    <a:pos x="T0" y="T1"/>
                  </a:cxn>
                  <a:cxn ang="T11">
                    <a:pos x="T2" y="T3"/>
                  </a:cxn>
                  <a:cxn ang="T12">
                    <a:pos x="T4" y="T5"/>
                  </a:cxn>
                  <a:cxn ang="T13">
                    <a:pos x="T6" y="T7"/>
                  </a:cxn>
                  <a:cxn ang="T14">
                    <a:pos x="T8" y="T9"/>
                  </a:cxn>
                </a:cxnLst>
                <a:rect l="T15" t="T16" r="T17" b="T18"/>
                <a:pathLst>
                  <a:path w="401" h="231">
                    <a:moveTo>
                      <a:pt x="400" y="126"/>
                    </a:moveTo>
                    <a:lnTo>
                      <a:pt x="219" y="230"/>
                    </a:lnTo>
                    <a:lnTo>
                      <a:pt x="0" y="103"/>
                    </a:lnTo>
                    <a:lnTo>
                      <a:pt x="180" y="0"/>
                    </a:lnTo>
                    <a:lnTo>
                      <a:pt x="400" y="126"/>
                    </a:lnTo>
                  </a:path>
                </a:pathLst>
              </a:custGeom>
              <a:solidFill>
                <a:srgbClr val="CC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54" name="Freeform 1112">
                <a:extLst>
                  <a:ext uri="{FF2B5EF4-FFF2-40B4-BE49-F238E27FC236}">
                    <a16:creationId xmlns:a16="http://schemas.microsoft.com/office/drawing/2014/main" id="{1096127E-563C-D2F5-EB45-0B07793F282D}"/>
                  </a:ext>
                </a:extLst>
              </p:cNvPr>
              <p:cNvSpPr>
                <a:spLocks/>
              </p:cNvSpPr>
              <p:nvPr/>
            </p:nvSpPr>
            <p:spPr bwMode="auto">
              <a:xfrm>
                <a:off x="1246" y="1986"/>
                <a:ext cx="59" cy="70"/>
              </a:xfrm>
              <a:custGeom>
                <a:avLst/>
                <a:gdLst>
                  <a:gd name="T0" fmla="*/ 58 w 59"/>
                  <a:gd name="T1" fmla="*/ 0 h 70"/>
                  <a:gd name="T2" fmla="*/ 58 w 59"/>
                  <a:gd name="T3" fmla="*/ 69 h 70"/>
                  <a:gd name="T4" fmla="*/ 0 w 59"/>
                  <a:gd name="T5" fmla="*/ 35 h 70"/>
                  <a:gd name="T6" fmla="*/ 58 w 59"/>
                  <a:gd name="T7" fmla="*/ 0 h 70"/>
                  <a:gd name="T8" fmla="*/ 0 60000 65536"/>
                  <a:gd name="T9" fmla="*/ 0 60000 65536"/>
                  <a:gd name="T10" fmla="*/ 0 60000 65536"/>
                  <a:gd name="T11" fmla="*/ 0 60000 65536"/>
                  <a:gd name="T12" fmla="*/ 0 w 59"/>
                  <a:gd name="T13" fmla="*/ 0 h 70"/>
                  <a:gd name="T14" fmla="*/ 59 w 59"/>
                  <a:gd name="T15" fmla="*/ 70 h 70"/>
                </a:gdLst>
                <a:ahLst/>
                <a:cxnLst>
                  <a:cxn ang="T8">
                    <a:pos x="T0" y="T1"/>
                  </a:cxn>
                  <a:cxn ang="T9">
                    <a:pos x="T2" y="T3"/>
                  </a:cxn>
                  <a:cxn ang="T10">
                    <a:pos x="T4" y="T5"/>
                  </a:cxn>
                  <a:cxn ang="T11">
                    <a:pos x="T6" y="T7"/>
                  </a:cxn>
                </a:cxnLst>
                <a:rect l="T12" t="T13" r="T14" b="T15"/>
                <a:pathLst>
                  <a:path w="59" h="70">
                    <a:moveTo>
                      <a:pt x="58" y="0"/>
                    </a:moveTo>
                    <a:lnTo>
                      <a:pt x="58" y="69"/>
                    </a:lnTo>
                    <a:lnTo>
                      <a:pt x="0" y="35"/>
                    </a:lnTo>
                    <a:lnTo>
                      <a:pt x="58" y="0"/>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55" name="Freeform 1113">
                <a:extLst>
                  <a:ext uri="{FF2B5EF4-FFF2-40B4-BE49-F238E27FC236}">
                    <a16:creationId xmlns:a16="http://schemas.microsoft.com/office/drawing/2014/main" id="{27FA56BB-3CD9-95B9-2C50-823050184850}"/>
                  </a:ext>
                </a:extLst>
              </p:cNvPr>
              <p:cNvSpPr>
                <a:spLocks/>
              </p:cNvSpPr>
              <p:nvPr/>
            </p:nvSpPr>
            <p:spPr bwMode="auto">
              <a:xfrm>
                <a:off x="1398" y="2103"/>
                <a:ext cx="33" cy="64"/>
              </a:xfrm>
              <a:custGeom>
                <a:avLst/>
                <a:gdLst>
                  <a:gd name="T0" fmla="*/ 32 w 33"/>
                  <a:gd name="T1" fmla="*/ 0 h 64"/>
                  <a:gd name="T2" fmla="*/ 0 w 33"/>
                  <a:gd name="T3" fmla="*/ 18 h 64"/>
                  <a:gd name="T4" fmla="*/ 0 w 33"/>
                  <a:gd name="T5" fmla="*/ 63 h 64"/>
                  <a:gd name="T6" fmla="*/ 32 w 33"/>
                  <a:gd name="T7" fmla="*/ 45 h 64"/>
                  <a:gd name="T8" fmla="*/ 32 w 33"/>
                  <a:gd name="T9" fmla="*/ 0 h 64"/>
                  <a:gd name="T10" fmla="*/ 0 60000 65536"/>
                  <a:gd name="T11" fmla="*/ 0 60000 65536"/>
                  <a:gd name="T12" fmla="*/ 0 60000 65536"/>
                  <a:gd name="T13" fmla="*/ 0 60000 65536"/>
                  <a:gd name="T14" fmla="*/ 0 60000 65536"/>
                  <a:gd name="T15" fmla="*/ 0 w 33"/>
                  <a:gd name="T16" fmla="*/ 0 h 64"/>
                  <a:gd name="T17" fmla="*/ 33 w 33"/>
                  <a:gd name="T18" fmla="*/ 64 h 64"/>
                </a:gdLst>
                <a:ahLst/>
                <a:cxnLst>
                  <a:cxn ang="T10">
                    <a:pos x="T0" y="T1"/>
                  </a:cxn>
                  <a:cxn ang="T11">
                    <a:pos x="T2" y="T3"/>
                  </a:cxn>
                  <a:cxn ang="T12">
                    <a:pos x="T4" y="T5"/>
                  </a:cxn>
                  <a:cxn ang="T13">
                    <a:pos x="T6" y="T7"/>
                  </a:cxn>
                  <a:cxn ang="T14">
                    <a:pos x="T8" y="T9"/>
                  </a:cxn>
                </a:cxnLst>
                <a:rect l="T15" t="T16" r="T17" b="T18"/>
                <a:pathLst>
                  <a:path w="33" h="64">
                    <a:moveTo>
                      <a:pt x="32" y="0"/>
                    </a:moveTo>
                    <a:lnTo>
                      <a:pt x="0" y="18"/>
                    </a:lnTo>
                    <a:lnTo>
                      <a:pt x="0" y="63"/>
                    </a:lnTo>
                    <a:lnTo>
                      <a:pt x="32" y="45"/>
                    </a:lnTo>
                    <a:lnTo>
                      <a:pt x="32" y="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56" name="Freeform 1114">
                <a:extLst>
                  <a:ext uri="{FF2B5EF4-FFF2-40B4-BE49-F238E27FC236}">
                    <a16:creationId xmlns:a16="http://schemas.microsoft.com/office/drawing/2014/main" id="{3722263E-B530-D30D-93FD-64432086CFC6}"/>
                  </a:ext>
                </a:extLst>
              </p:cNvPr>
              <p:cNvSpPr>
                <a:spLocks/>
              </p:cNvSpPr>
              <p:nvPr/>
            </p:nvSpPr>
            <p:spPr bwMode="auto">
              <a:xfrm>
                <a:off x="1185" y="2080"/>
                <a:ext cx="107" cy="104"/>
              </a:xfrm>
              <a:custGeom>
                <a:avLst/>
                <a:gdLst>
                  <a:gd name="T0" fmla="*/ 0 w 107"/>
                  <a:gd name="T1" fmla="*/ 0 h 104"/>
                  <a:gd name="T2" fmla="*/ 106 w 107"/>
                  <a:gd name="T3" fmla="*/ 61 h 104"/>
                  <a:gd name="T4" fmla="*/ 106 w 107"/>
                  <a:gd name="T5" fmla="*/ 103 h 104"/>
                  <a:gd name="T6" fmla="*/ 0 w 107"/>
                  <a:gd name="T7" fmla="*/ 42 h 104"/>
                  <a:gd name="T8" fmla="*/ 0 w 107"/>
                  <a:gd name="T9" fmla="*/ 0 h 104"/>
                  <a:gd name="T10" fmla="*/ 0 60000 65536"/>
                  <a:gd name="T11" fmla="*/ 0 60000 65536"/>
                  <a:gd name="T12" fmla="*/ 0 60000 65536"/>
                  <a:gd name="T13" fmla="*/ 0 60000 65536"/>
                  <a:gd name="T14" fmla="*/ 0 60000 65536"/>
                  <a:gd name="T15" fmla="*/ 0 w 107"/>
                  <a:gd name="T16" fmla="*/ 0 h 104"/>
                  <a:gd name="T17" fmla="*/ 107 w 107"/>
                  <a:gd name="T18" fmla="*/ 104 h 104"/>
                </a:gdLst>
                <a:ahLst/>
                <a:cxnLst>
                  <a:cxn ang="T10">
                    <a:pos x="T0" y="T1"/>
                  </a:cxn>
                  <a:cxn ang="T11">
                    <a:pos x="T2" y="T3"/>
                  </a:cxn>
                  <a:cxn ang="T12">
                    <a:pos x="T4" y="T5"/>
                  </a:cxn>
                  <a:cxn ang="T13">
                    <a:pos x="T6" y="T7"/>
                  </a:cxn>
                  <a:cxn ang="T14">
                    <a:pos x="T8" y="T9"/>
                  </a:cxn>
                </a:cxnLst>
                <a:rect l="T15" t="T16" r="T17" b="T18"/>
                <a:pathLst>
                  <a:path w="107" h="104">
                    <a:moveTo>
                      <a:pt x="0" y="0"/>
                    </a:moveTo>
                    <a:lnTo>
                      <a:pt x="106" y="61"/>
                    </a:lnTo>
                    <a:lnTo>
                      <a:pt x="106" y="103"/>
                    </a:lnTo>
                    <a:lnTo>
                      <a:pt x="0" y="42"/>
                    </a:lnTo>
                    <a:lnTo>
                      <a:pt x="0" y="0"/>
                    </a:lnTo>
                  </a:path>
                </a:pathLst>
              </a:custGeom>
              <a:solidFill>
                <a:srgbClr val="FF66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57" name="Freeform 1115">
                <a:extLst>
                  <a:ext uri="{FF2B5EF4-FFF2-40B4-BE49-F238E27FC236}">
                    <a16:creationId xmlns:a16="http://schemas.microsoft.com/office/drawing/2014/main" id="{4E15F300-85FB-7BF3-0646-697EB52E3DB0}"/>
                  </a:ext>
                </a:extLst>
              </p:cNvPr>
              <p:cNvSpPr>
                <a:spLocks/>
              </p:cNvSpPr>
              <p:nvPr/>
            </p:nvSpPr>
            <p:spPr bwMode="auto">
              <a:xfrm>
                <a:off x="1290" y="2117"/>
                <a:ext cx="41" cy="67"/>
              </a:xfrm>
              <a:custGeom>
                <a:avLst/>
                <a:gdLst>
                  <a:gd name="T0" fmla="*/ 40 w 41"/>
                  <a:gd name="T1" fmla="*/ 0 h 67"/>
                  <a:gd name="T2" fmla="*/ 0 w 41"/>
                  <a:gd name="T3" fmla="*/ 22 h 67"/>
                  <a:gd name="T4" fmla="*/ 0 w 41"/>
                  <a:gd name="T5" fmla="*/ 66 h 67"/>
                  <a:gd name="T6" fmla="*/ 40 w 41"/>
                  <a:gd name="T7" fmla="*/ 43 h 67"/>
                  <a:gd name="T8" fmla="*/ 40 w 41"/>
                  <a:gd name="T9" fmla="*/ 0 h 67"/>
                  <a:gd name="T10" fmla="*/ 0 60000 65536"/>
                  <a:gd name="T11" fmla="*/ 0 60000 65536"/>
                  <a:gd name="T12" fmla="*/ 0 60000 65536"/>
                  <a:gd name="T13" fmla="*/ 0 60000 65536"/>
                  <a:gd name="T14" fmla="*/ 0 60000 65536"/>
                  <a:gd name="T15" fmla="*/ 0 w 41"/>
                  <a:gd name="T16" fmla="*/ 0 h 67"/>
                  <a:gd name="T17" fmla="*/ 41 w 41"/>
                  <a:gd name="T18" fmla="*/ 67 h 67"/>
                </a:gdLst>
                <a:ahLst/>
                <a:cxnLst>
                  <a:cxn ang="T10">
                    <a:pos x="T0" y="T1"/>
                  </a:cxn>
                  <a:cxn ang="T11">
                    <a:pos x="T2" y="T3"/>
                  </a:cxn>
                  <a:cxn ang="T12">
                    <a:pos x="T4" y="T5"/>
                  </a:cxn>
                  <a:cxn ang="T13">
                    <a:pos x="T6" y="T7"/>
                  </a:cxn>
                  <a:cxn ang="T14">
                    <a:pos x="T8" y="T9"/>
                  </a:cxn>
                </a:cxnLst>
                <a:rect l="T15" t="T16" r="T17" b="T18"/>
                <a:pathLst>
                  <a:path w="41" h="67">
                    <a:moveTo>
                      <a:pt x="40" y="0"/>
                    </a:moveTo>
                    <a:lnTo>
                      <a:pt x="0" y="22"/>
                    </a:lnTo>
                    <a:lnTo>
                      <a:pt x="0" y="66"/>
                    </a:lnTo>
                    <a:lnTo>
                      <a:pt x="40" y="43"/>
                    </a:lnTo>
                    <a:lnTo>
                      <a:pt x="40" y="0"/>
                    </a:lnTo>
                  </a:path>
                </a:pathLst>
              </a:custGeom>
              <a:solidFill>
                <a:srgbClr val="FF33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58" name="Freeform 1116">
                <a:extLst>
                  <a:ext uri="{FF2B5EF4-FFF2-40B4-BE49-F238E27FC236}">
                    <a16:creationId xmlns:a16="http://schemas.microsoft.com/office/drawing/2014/main" id="{19B1DBF1-5D00-1B8F-8771-A751BC0335D1}"/>
                  </a:ext>
                </a:extLst>
              </p:cNvPr>
              <p:cNvSpPr>
                <a:spLocks/>
              </p:cNvSpPr>
              <p:nvPr/>
            </p:nvSpPr>
            <p:spPr bwMode="auto">
              <a:xfrm>
                <a:off x="1184" y="2058"/>
                <a:ext cx="146" cy="84"/>
              </a:xfrm>
              <a:custGeom>
                <a:avLst/>
                <a:gdLst>
                  <a:gd name="T0" fmla="*/ 145 w 146"/>
                  <a:gd name="T1" fmla="*/ 61 h 84"/>
                  <a:gd name="T2" fmla="*/ 105 w 146"/>
                  <a:gd name="T3" fmla="*/ 83 h 84"/>
                  <a:gd name="T4" fmla="*/ 0 w 146"/>
                  <a:gd name="T5" fmla="*/ 21 h 84"/>
                  <a:gd name="T6" fmla="*/ 37 w 146"/>
                  <a:gd name="T7" fmla="*/ 0 h 84"/>
                  <a:gd name="T8" fmla="*/ 145 w 146"/>
                  <a:gd name="T9" fmla="*/ 61 h 84"/>
                  <a:gd name="T10" fmla="*/ 0 60000 65536"/>
                  <a:gd name="T11" fmla="*/ 0 60000 65536"/>
                  <a:gd name="T12" fmla="*/ 0 60000 65536"/>
                  <a:gd name="T13" fmla="*/ 0 60000 65536"/>
                  <a:gd name="T14" fmla="*/ 0 60000 65536"/>
                  <a:gd name="T15" fmla="*/ 0 w 146"/>
                  <a:gd name="T16" fmla="*/ 0 h 84"/>
                  <a:gd name="T17" fmla="*/ 146 w 146"/>
                  <a:gd name="T18" fmla="*/ 84 h 84"/>
                </a:gdLst>
                <a:ahLst/>
                <a:cxnLst>
                  <a:cxn ang="T10">
                    <a:pos x="T0" y="T1"/>
                  </a:cxn>
                  <a:cxn ang="T11">
                    <a:pos x="T2" y="T3"/>
                  </a:cxn>
                  <a:cxn ang="T12">
                    <a:pos x="T4" y="T5"/>
                  </a:cxn>
                  <a:cxn ang="T13">
                    <a:pos x="T6" y="T7"/>
                  </a:cxn>
                  <a:cxn ang="T14">
                    <a:pos x="T8" y="T9"/>
                  </a:cxn>
                </a:cxnLst>
                <a:rect l="T15" t="T16" r="T17" b="T18"/>
                <a:pathLst>
                  <a:path w="146" h="84">
                    <a:moveTo>
                      <a:pt x="145" y="61"/>
                    </a:moveTo>
                    <a:lnTo>
                      <a:pt x="105" y="83"/>
                    </a:lnTo>
                    <a:lnTo>
                      <a:pt x="0" y="21"/>
                    </a:lnTo>
                    <a:lnTo>
                      <a:pt x="37" y="0"/>
                    </a:lnTo>
                    <a:lnTo>
                      <a:pt x="145" y="61"/>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59" name="Freeform 1117">
                <a:extLst>
                  <a:ext uri="{FF2B5EF4-FFF2-40B4-BE49-F238E27FC236}">
                    <a16:creationId xmlns:a16="http://schemas.microsoft.com/office/drawing/2014/main" id="{E155795B-8E74-5651-4492-29F73C7AFDA9}"/>
                  </a:ext>
                </a:extLst>
              </p:cNvPr>
              <p:cNvSpPr>
                <a:spLocks/>
              </p:cNvSpPr>
              <p:nvPr/>
            </p:nvSpPr>
            <p:spPr bwMode="auto">
              <a:xfrm>
                <a:off x="1456" y="2070"/>
                <a:ext cx="32" cy="64"/>
              </a:xfrm>
              <a:custGeom>
                <a:avLst/>
                <a:gdLst>
                  <a:gd name="T0" fmla="*/ 31 w 32"/>
                  <a:gd name="T1" fmla="*/ 0 h 64"/>
                  <a:gd name="T2" fmla="*/ 0 w 32"/>
                  <a:gd name="T3" fmla="*/ 18 h 64"/>
                  <a:gd name="T4" fmla="*/ 0 w 32"/>
                  <a:gd name="T5" fmla="*/ 63 h 64"/>
                  <a:gd name="T6" fmla="*/ 31 w 32"/>
                  <a:gd name="T7" fmla="*/ 45 h 64"/>
                  <a:gd name="T8" fmla="*/ 31 w 32"/>
                  <a:gd name="T9" fmla="*/ 0 h 64"/>
                  <a:gd name="T10" fmla="*/ 0 60000 65536"/>
                  <a:gd name="T11" fmla="*/ 0 60000 65536"/>
                  <a:gd name="T12" fmla="*/ 0 60000 65536"/>
                  <a:gd name="T13" fmla="*/ 0 60000 65536"/>
                  <a:gd name="T14" fmla="*/ 0 60000 65536"/>
                  <a:gd name="T15" fmla="*/ 0 w 32"/>
                  <a:gd name="T16" fmla="*/ 0 h 64"/>
                  <a:gd name="T17" fmla="*/ 32 w 32"/>
                  <a:gd name="T18" fmla="*/ 64 h 64"/>
                </a:gdLst>
                <a:ahLst/>
                <a:cxnLst>
                  <a:cxn ang="T10">
                    <a:pos x="T0" y="T1"/>
                  </a:cxn>
                  <a:cxn ang="T11">
                    <a:pos x="T2" y="T3"/>
                  </a:cxn>
                  <a:cxn ang="T12">
                    <a:pos x="T4" y="T5"/>
                  </a:cxn>
                  <a:cxn ang="T13">
                    <a:pos x="T6" y="T7"/>
                  </a:cxn>
                  <a:cxn ang="T14">
                    <a:pos x="T8" y="T9"/>
                  </a:cxn>
                </a:cxnLst>
                <a:rect l="T15" t="T16" r="T17" b="T18"/>
                <a:pathLst>
                  <a:path w="32" h="64">
                    <a:moveTo>
                      <a:pt x="31" y="0"/>
                    </a:moveTo>
                    <a:lnTo>
                      <a:pt x="0" y="18"/>
                    </a:lnTo>
                    <a:lnTo>
                      <a:pt x="0" y="63"/>
                    </a:lnTo>
                    <a:lnTo>
                      <a:pt x="31" y="45"/>
                    </a:lnTo>
                    <a:lnTo>
                      <a:pt x="31" y="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60" name="Freeform 1118">
                <a:extLst>
                  <a:ext uri="{FF2B5EF4-FFF2-40B4-BE49-F238E27FC236}">
                    <a16:creationId xmlns:a16="http://schemas.microsoft.com/office/drawing/2014/main" id="{E73B9ADD-6CD1-9E64-9DB0-02F9D51B2573}"/>
                  </a:ext>
                </a:extLst>
              </p:cNvPr>
              <p:cNvSpPr>
                <a:spLocks/>
              </p:cNvSpPr>
              <p:nvPr/>
            </p:nvSpPr>
            <p:spPr bwMode="auto">
              <a:xfrm>
                <a:off x="1166" y="1939"/>
                <a:ext cx="59" cy="71"/>
              </a:xfrm>
              <a:custGeom>
                <a:avLst/>
                <a:gdLst>
                  <a:gd name="T0" fmla="*/ 58 w 59"/>
                  <a:gd name="T1" fmla="*/ 0 h 71"/>
                  <a:gd name="T2" fmla="*/ 58 w 59"/>
                  <a:gd name="T3" fmla="*/ 70 h 71"/>
                  <a:gd name="T4" fmla="*/ 0 w 59"/>
                  <a:gd name="T5" fmla="*/ 36 h 71"/>
                  <a:gd name="T6" fmla="*/ 58 w 59"/>
                  <a:gd name="T7" fmla="*/ 0 h 71"/>
                  <a:gd name="T8" fmla="*/ 0 60000 65536"/>
                  <a:gd name="T9" fmla="*/ 0 60000 65536"/>
                  <a:gd name="T10" fmla="*/ 0 60000 65536"/>
                  <a:gd name="T11" fmla="*/ 0 60000 65536"/>
                  <a:gd name="T12" fmla="*/ 0 w 59"/>
                  <a:gd name="T13" fmla="*/ 0 h 71"/>
                  <a:gd name="T14" fmla="*/ 59 w 59"/>
                  <a:gd name="T15" fmla="*/ 71 h 71"/>
                </a:gdLst>
                <a:ahLst/>
                <a:cxnLst>
                  <a:cxn ang="T8">
                    <a:pos x="T0" y="T1"/>
                  </a:cxn>
                  <a:cxn ang="T9">
                    <a:pos x="T2" y="T3"/>
                  </a:cxn>
                  <a:cxn ang="T10">
                    <a:pos x="T4" y="T5"/>
                  </a:cxn>
                  <a:cxn ang="T11">
                    <a:pos x="T6" y="T7"/>
                  </a:cxn>
                </a:cxnLst>
                <a:rect l="T12" t="T13" r="T14" b="T15"/>
                <a:pathLst>
                  <a:path w="59" h="71">
                    <a:moveTo>
                      <a:pt x="58" y="0"/>
                    </a:moveTo>
                    <a:lnTo>
                      <a:pt x="58" y="70"/>
                    </a:lnTo>
                    <a:lnTo>
                      <a:pt x="0" y="36"/>
                    </a:lnTo>
                    <a:lnTo>
                      <a:pt x="58" y="0"/>
                    </a:lnTo>
                  </a:path>
                </a:pathLst>
              </a:custGeom>
              <a:solidFill>
                <a:srgbClr val="B3B3B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61" name="Freeform 1119">
                <a:extLst>
                  <a:ext uri="{FF2B5EF4-FFF2-40B4-BE49-F238E27FC236}">
                    <a16:creationId xmlns:a16="http://schemas.microsoft.com/office/drawing/2014/main" id="{9B51D898-48A3-11DF-3FCE-83E0D42F7DC1}"/>
                  </a:ext>
                </a:extLst>
              </p:cNvPr>
              <p:cNvSpPr>
                <a:spLocks/>
              </p:cNvSpPr>
              <p:nvPr/>
            </p:nvSpPr>
            <p:spPr bwMode="auto">
              <a:xfrm>
                <a:off x="1224" y="1834"/>
                <a:ext cx="181" cy="175"/>
              </a:xfrm>
              <a:custGeom>
                <a:avLst/>
                <a:gdLst>
                  <a:gd name="T0" fmla="*/ 180 w 181"/>
                  <a:gd name="T1" fmla="*/ 69 h 175"/>
                  <a:gd name="T2" fmla="*/ 0 w 181"/>
                  <a:gd name="T3" fmla="*/ 174 h 175"/>
                  <a:gd name="T4" fmla="*/ 0 w 181"/>
                  <a:gd name="T5" fmla="*/ 104 h 175"/>
                  <a:gd name="T6" fmla="*/ 180 w 181"/>
                  <a:gd name="T7" fmla="*/ 0 h 175"/>
                  <a:gd name="T8" fmla="*/ 180 w 181"/>
                  <a:gd name="T9" fmla="*/ 69 h 175"/>
                  <a:gd name="T10" fmla="*/ 0 60000 65536"/>
                  <a:gd name="T11" fmla="*/ 0 60000 65536"/>
                  <a:gd name="T12" fmla="*/ 0 60000 65536"/>
                  <a:gd name="T13" fmla="*/ 0 60000 65536"/>
                  <a:gd name="T14" fmla="*/ 0 60000 65536"/>
                  <a:gd name="T15" fmla="*/ 0 w 181"/>
                  <a:gd name="T16" fmla="*/ 0 h 175"/>
                  <a:gd name="T17" fmla="*/ 181 w 181"/>
                  <a:gd name="T18" fmla="*/ 175 h 175"/>
                </a:gdLst>
                <a:ahLst/>
                <a:cxnLst>
                  <a:cxn ang="T10">
                    <a:pos x="T0" y="T1"/>
                  </a:cxn>
                  <a:cxn ang="T11">
                    <a:pos x="T2" y="T3"/>
                  </a:cxn>
                  <a:cxn ang="T12">
                    <a:pos x="T4" y="T5"/>
                  </a:cxn>
                  <a:cxn ang="T13">
                    <a:pos x="T6" y="T7"/>
                  </a:cxn>
                  <a:cxn ang="T14">
                    <a:pos x="T8" y="T9"/>
                  </a:cxn>
                </a:cxnLst>
                <a:rect l="T15" t="T16" r="T17" b="T18"/>
                <a:pathLst>
                  <a:path w="181" h="175">
                    <a:moveTo>
                      <a:pt x="180" y="69"/>
                    </a:moveTo>
                    <a:lnTo>
                      <a:pt x="0" y="174"/>
                    </a:lnTo>
                    <a:lnTo>
                      <a:pt x="0" y="104"/>
                    </a:lnTo>
                    <a:lnTo>
                      <a:pt x="180" y="0"/>
                    </a:lnTo>
                    <a:lnTo>
                      <a:pt x="180" y="69"/>
                    </a:lnTo>
                  </a:path>
                </a:pathLst>
              </a:custGeom>
              <a:solidFill>
                <a:srgbClr val="4C4C4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62" name="Freeform 1120">
                <a:extLst>
                  <a:ext uri="{FF2B5EF4-FFF2-40B4-BE49-F238E27FC236}">
                    <a16:creationId xmlns:a16="http://schemas.microsoft.com/office/drawing/2014/main" id="{39468D26-41B3-105C-6D1D-7AAF4B82199A}"/>
                  </a:ext>
                </a:extLst>
              </p:cNvPr>
              <p:cNvSpPr>
                <a:spLocks/>
              </p:cNvSpPr>
              <p:nvPr/>
            </p:nvSpPr>
            <p:spPr bwMode="auto">
              <a:xfrm>
                <a:off x="1246" y="1986"/>
                <a:ext cx="59" cy="70"/>
              </a:xfrm>
              <a:custGeom>
                <a:avLst/>
                <a:gdLst>
                  <a:gd name="T0" fmla="*/ 58 w 59"/>
                  <a:gd name="T1" fmla="*/ 0 h 70"/>
                  <a:gd name="T2" fmla="*/ 58 w 59"/>
                  <a:gd name="T3" fmla="*/ 69 h 70"/>
                  <a:gd name="T4" fmla="*/ 0 w 59"/>
                  <a:gd name="T5" fmla="*/ 35 h 70"/>
                  <a:gd name="T6" fmla="*/ 58 w 59"/>
                  <a:gd name="T7" fmla="*/ 0 h 70"/>
                  <a:gd name="T8" fmla="*/ 0 60000 65536"/>
                  <a:gd name="T9" fmla="*/ 0 60000 65536"/>
                  <a:gd name="T10" fmla="*/ 0 60000 65536"/>
                  <a:gd name="T11" fmla="*/ 0 60000 65536"/>
                  <a:gd name="T12" fmla="*/ 0 w 59"/>
                  <a:gd name="T13" fmla="*/ 0 h 70"/>
                  <a:gd name="T14" fmla="*/ 59 w 59"/>
                  <a:gd name="T15" fmla="*/ 70 h 70"/>
                </a:gdLst>
                <a:ahLst/>
                <a:cxnLst>
                  <a:cxn ang="T8">
                    <a:pos x="T0" y="T1"/>
                  </a:cxn>
                  <a:cxn ang="T9">
                    <a:pos x="T2" y="T3"/>
                  </a:cxn>
                  <a:cxn ang="T10">
                    <a:pos x="T4" y="T5"/>
                  </a:cxn>
                  <a:cxn ang="T11">
                    <a:pos x="T6" y="T7"/>
                  </a:cxn>
                </a:cxnLst>
                <a:rect l="T12" t="T13" r="T14" b="T15"/>
                <a:pathLst>
                  <a:path w="59" h="70">
                    <a:moveTo>
                      <a:pt x="58" y="0"/>
                    </a:moveTo>
                    <a:lnTo>
                      <a:pt x="58" y="69"/>
                    </a:lnTo>
                    <a:lnTo>
                      <a:pt x="0" y="35"/>
                    </a:lnTo>
                    <a:lnTo>
                      <a:pt x="58" y="0"/>
                    </a:lnTo>
                  </a:path>
                </a:pathLst>
              </a:custGeom>
              <a:solidFill>
                <a:srgbClr val="B3B3B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63" name="Freeform 1121">
                <a:extLst>
                  <a:ext uri="{FF2B5EF4-FFF2-40B4-BE49-F238E27FC236}">
                    <a16:creationId xmlns:a16="http://schemas.microsoft.com/office/drawing/2014/main" id="{CD843C51-B4B2-42C9-9283-4F97F4F7D695}"/>
                  </a:ext>
                </a:extLst>
              </p:cNvPr>
              <p:cNvSpPr>
                <a:spLocks/>
              </p:cNvSpPr>
              <p:nvPr/>
            </p:nvSpPr>
            <p:spPr bwMode="auto">
              <a:xfrm>
                <a:off x="1304" y="1880"/>
                <a:ext cx="182" cy="176"/>
              </a:xfrm>
              <a:custGeom>
                <a:avLst/>
                <a:gdLst>
                  <a:gd name="T0" fmla="*/ 181 w 182"/>
                  <a:gd name="T1" fmla="*/ 70 h 176"/>
                  <a:gd name="T2" fmla="*/ 0 w 182"/>
                  <a:gd name="T3" fmla="*/ 175 h 176"/>
                  <a:gd name="T4" fmla="*/ 0 w 182"/>
                  <a:gd name="T5" fmla="*/ 105 h 176"/>
                  <a:gd name="T6" fmla="*/ 181 w 182"/>
                  <a:gd name="T7" fmla="*/ 0 h 176"/>
                  <a:gd name="T8" fmla="*/ 181 w 182"/>
                  <a:gd name="T9" fmla="*/ 70 h 176"/>
                  <a:gd name="T10" fmla="*/ 0 60000 65536"/>
                  <a:gd name="T11" fmla="*/ 0 60000 65536"/>
                  <a:gd name="T12" fmla="*/ 0 60000 65536"/>
                  <a:gd name="T13" fmla="*/ 0 60000 65536"/>
                  <a:gd name="T14" fmla="*/ 0 60000 65536"/>
                  <a:gd name="T15" fmla="*/ 0 w 182"/>
                  <a:gd name="T16" fmla="*/ 0 h 176"/>
                  <a:gd name="T17" fmla="*/ 182 w 182"/>
                  <a:gd name="T18" fmla="*/ 176 h 176"/>
                </a:gdLst>
                <a:ahLst/>
                <a:cxnLst>
                  <a:cxn ang="T10">
                    <a:pos x="T0" y="T1"/>
                  </a:cxn>
                  <a:cxn ang="T11">
                    <a:pos x="T2" y="T3"/>
                  </a:cxn>
                  <a:cxn ang="T12">
                    <a:pos x="T4" y="T5"/>
                  </a:cxn>
                  <a:cxn ang="T13">
                    <a:pos x="T6" y="T7"/>
                  </a:cxn>
                  <a:cxn ang="T14">
                    <a:pos x="T8" y="T9"/>
                  </a:cxn>
                </a:cxnLst>
                <a:rect l="T15" t="T16" r="T17" b="T18"/>
                <a:pathLst>
                  <a:path w="182" h="176">
                    <a:moveTo>
                      <a:pt x="181" y="70"/>
                    </a:moveTo>
                    <a:lnTo>
                      <a:pt x="0" y="175"/>
                    </a:lnTo>
                    <a:lnTo>
                      <a:pt x="0" y="105"/>
                    </a:lnTo>
                    <a:lnTo>
                      <a:pt x="181" y="0"/>
                    </a:lnTo>
                    <a:lnTo>
                      <a:pt x="181" y="70"/>
                    </a:lnTo>
                  </a:path>
                </a:pathLst>
              </a:custGeom>
              <a:solidFill>
                <a:srgbClr val="4C4C4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64" name="Freeform 1122">
                <a:extLst>
                  <a:ext uri="{FF2B5EF4-FFF2-40B4-BE49-F238E27FC236}">
                    <a16:creationId xmlns:a16="http://schemas.microsoft.com/office/drawing/2014/main" id="{7379F703-83F2-BFCA-3DAF-1837AF8FE819}"/>
                  </a:ext>
                </a:extLst>
              </p:cNvPr>
              <p:cNvSpPr>
                <a:spLocks/>
              </p:cNvSpPr>
              <p:nvPr/>
            </p:nvSpPr>
            <p:spPr bwMode="auto">
              <a:xfrm>
                <a:off x="1327" y="2033"/>
                <a:ext cx="58" cy="69"/>
              </a:xfrm>
              <a:custGeom>
                <a:avLst/>
                <a:gdLst>
                  <a:gd name="T0" fmla="*/ 57 w 58"/>
                  <a:gd name="T1" fmla="*/ 0 h 69"/>
                  <a:gd name="T2" fmla="*/ 57 w 58"/>
                  <a:gd name="T3" fmla="*/ 68 h 69"/>
                  <a:gd name="T4" fmla="*/ 0 w 58"/>
                  <a:gd name="T5" fmla="*/ 35 h 69"/>
                  <a:gd name="T6" fmla="*/ 57 w 58"/>
                  <a:gd name="T7" fmla="*/ 0 h 69"/>
                  <a:gd name="T8" fmla="*/ 0 60000 65536"/>
                  <a:gd name="T9" fmla="*/ 0 60000 65536"/>
                  <a:gd name="T10" fmla="*/ 0 60000 65536"/>
                  <a:gd name="T11" fmla="*/ 0 60000 65536"/>
                  <a:gd name="T12" fmla="*/ 0 w 58"/>
                  <a:gd name="T13" fmla="*/ 0 h 69"/>
                  <a:gd name="T14" fmla="*/ 58 w 58"/>
                  <a:gd name="T15" fmla="*/ 69 h 69"/>
                </a:gdLst>
                <a:ahLst/>
                <a:cxnLst>
                  <a:cxn ang="T8">
                    <a:pos x="T0" y="T1"/>
                  </a:cxn>
                  <a:cxn ang="T9">
                    <a:pos x="T2" y="T3"/>
                  </a:cxn>
                  <a:cxn ang="T10">
                    <a:pos x="T4" y="T5"/>
                  </a:cxn>
                  <a:cxn ang="T11">
                    <a:pos x="T6" y="T7"/>
                  </a:cxn>
                </a:cxnLst>
                <a:rect l="T12" t="T13" r="T14" b="T15"/>
                <a:pathLst>
                  <a:path w="58" h="69">
                    <a:moveTo>
                      <a:pt x="57" y="0"/>
                    </a:moveTo>
                    <a:lnTo>
                      <a:pt x="57" y="68"/>
                    </a:lnTo>
                    <a:lnTo>
                      <a:pt x="0" y="35"/>
                    </a:lnTo>
                    <a:lnTo>
                      <a:pt x="57" y="0"/>
                    </a:lnTo>
                  </a:path>
                </a:pathLst>
              </a:custGeom>
              <a:solidFill>
                <a:srgbClr val="B3B3B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65" name="Freeform 1123">
                <a:extLst>
                  <a:ext uri="{FF2B5EF4-FFF2-40B4-BE49-F238E27FC236}">
                    <a16:creationId xmlns:a16="http://schemas.microsoft.com/office/drawing/2014/main" id="{482C6AC0-32B9-B1AB-A00D-4A46C86BCA23}"/>
                  </a:ext>
                </a:extLst>
              </p:cNvPr>
              <p:cNvSpPr>
                <a:spLocks/>
              </p:cNvSpPr>
              <p:nvPr/>
            </p:nvSpPr>
            <p:spPr bwMode="auto">
              <a:xfrm>
                <a:off x="1385" y="1929"/>
                <a:ext cx="182" cy="173"/>
              </a:xfrm>
              <a:custGeom>
                <a:avLst/>
                <a:gdLst>
                  <a:gd name="T0" fmla="*/ 181 w 182"/>
                  <a:gd name="T1" fmla="*/ 68 h 173"/>
                  <a:gd name="T2" fmla="*/ 0 w 182"/>
                  <a:gd name="T3" fmla="*/ 172 h 173"/>
                  <a:gd name="T4" fmla="*/ 0 w 182"/>
                  <a:gd name="T5" fmla="*/ 103 h 173"/>
                  <a:gd name="T6" fmla="*/ 181 w 182"/>
                  <a:gd name="T7" fmla="*/ 0 h 173"/>
                  <a:gd name="T8" fmla="*/ 181 w 182"/>
                  <a:gd name="T9" fmla="*/ 68 h 173"/>
                  <a:gd name="T10" fmla="*/ 0 60000 65536"/>
                  <a:gd name="T11" fmla="*/ 0 60000 65536"/>
                  <a:gd name="T12" fmla="*/ 0 60000 65536"/>
                  <a:gd name="T13" fmla="*/ 0 60000 65536"/>
                  <a:gd name="T14" fmla="*/ 0 60000 65536"/>
                  <a:gd name="T15" fmla="*/ 0 w 182"/>
                  <a:gd name="T16" fmla="*/ 0 h 173"/>
                  <a:gd name="T17" fmla="*/ 182 w 182"/>
                  <a:gd name="T18" fmla="*/ 173 h 173"/>
                </a:gdLst>
                <a:ahLst/>
                <a:cxnLst>
                  <a:cxn ang="T10">
                    <a:pos x="T0" y="T1"/>
                  </a:cxn>
                  <a:cxn ang="T11">
                    <a:pos x="T2" y="T3"/>
                  </a:cxn>
                  <a:cxn ang="T12">
                    <a:pos x="T4" y="T5"/>
                  </a:cxn>
                  <a:cxn ang="T13">
                    <a:pos x="T6" y="T7"/>
                  </a:cxn>
                  <a:cxn ang="T14">
                    <a:pos x="T8" y="T9"/>
                  </a:cxn>
                </a:cxnLst>
                <a:rect l="T15" t="T16" r="T17" b="T18"/>
                <a:pathLst>
                  <a:path w="182" h="173">
                    <a:moveTo>
                      <a:pt x="181" y="68"/>
                    </a:moveTo>
                    <a:lnTo>
                      <a:pt x="0" y="172"/>
                    </a:lnTo>
                    <a:lnTo>
                      <a:pt x="0" y="103"/>
                    </a:lnTo>
                    <a:lnTo>
                      <a:pt x="181" y="0"/>
                    </a:lnTo>
                    <a:lnTo>
                      <a:pt x="181" y="68"/>
                    </a:lnTo>
                  </a:path>
                </a:pathLst>
              </a:custGeom>
              <a:solidFill>
                <a:srgbClr val="4C4C4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66" name="Freeform 1124">
                <a:extLst>
                  <a:ext uri="{FF2B5EF4-FFF2-40B4-BE49-F238E27FC236}">
                    <a16:creationId xmlns:a16="http://schemas.microsoft.com/office/drawing/2014/main" id="{89FC05CC-BEA7-630E-9A38-380C4EBF852C}"/>
                  </a:ext>
                </a:extLst>
              </p:cNvPr>
              <p:cNvSpPr>
                <a:spLocks/>
              </p:cNvSpPr>
              <p:nvPr/>
            </p:nvSpPr>
            <p:spPr bwMode="auto">
              <a:xfrm>
                <a:off x="1310" y="1893"/>
                <a:ext cx="166" cy="152"/>
              </a:xfrm>
              <a:custGeom>
                <a:avLst/>
                <a:gdLst>
                  <a:gd name="T0" fmla="*/ 165 w 166"/>
                  <a:gd name="T1" fmla="*/ 55 h 152"/>
                  <a:gd name="T2" fmla="*/ 165 w 166"/>
                  <a:gd name="T3" fmla="*/ 0 h 152"/>
                  <a:gd name="T4" fmla="*/ 0 w 166"/>
                  <a:gd name="T5" fmla="*/ 93 h 152"/>
                  <a:gd name="T6" fmla="*/ 0 w 166"/>
                  <a:gd name="T7" fmla="*/ 151 h 152"/>
                  <a:gd name="T8" fmla="*/ 165 w 166"/>
                  <a:gd name="T9" fmla="*/ 55 h 152"/>
                  <a:gd name="T10" fmla="*/ 0 60000 65536"/>
                  <a:gd name="T11" fmla="*/ 0 60000 65536"/>
                  <a:gd name="T12" fmla="*/ 0 60000 65536"/>
                  <a:gd name="T13" fmla="*/ 0 60000 65536"/>
                  <a:gd name="T14" fmla="*/ 0 60000 65536"/>
                  <a:gd name="T15" fmla="*/ 0 w 166"/>
                  <a:gd name="T16" fmla="*/ 0 h 152"/>
                  <a:gd name="T17" fmla="*/ 166 w 166"/>
                  <a:gd name="T18" fmla="*/ 152 h 152"/>
                </a:gdLst>
                <a:ahLst/>
                <a:cxnLst>
                  <a:cxn ang="T10">
                    <a:pos x="T0" y="T1"/>
                  </a:cxn>
                  <a:cxn ang="T11">
                    <a:pos x="T2" y="T3"/>
                  </a:cxn>
                  <a:cxn ang="T12">
                    <a:pos x="T4" y="T5"/>
                  </a:cxn>
                  <a:cxn ang="T13">
                    <a:pos x="T6" y="T7"/>
                  </a:cxn>
                  <a:cxn ang="T14">
                    <a:pos x="T8" y="T9"/>
                  </a:cxn>
                </a:cxnLst>
                <a:rect l="T15" t="T16" r="T17" b="T18"/>
                <a:pathLst>
                  <a:path w="166" h="152">
                    <a:moveTo>
                      <a:pt x="165" y="55"/>
                    </a:moveTo>
                    <a:lnTo>
                      <a:pt x="165" y="0"/>
                    </a:lnTo>
                    <a:lnTo>
                      <a:pt x="0" y="93"/>
                    </a:lnTo>
                    <a:lnTo>
                      <a:pt x="0" y="151"/>
                    </a:lnTo>
                    <a:lnTo>
                      <a:pt x="165" y="55"/>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67" name="Line 1125">
                <a:extLst>
                  <a:ext uri="{FF2B5EF4-FFF2-40B4-BE49-F238E27FC236}">
                    <a16:creationId xmlns:a16="http://schemas.microsoft.com/office/drawing/2014/main" id="{50D48F11-AF77-8F7F-B9FE-8313881E9E8A}"/>
                  </a:ext>
                </a:extLst>
              </p:cNvPr>
              <p:cNvSpPr>
                <a:spLocks noChangeShapeType="1"/>
              </p:cNvSpPr>
              <p:nvPr/>
            </p:nvSpPr>
            <p:spPr bwMode="auto">
              <a:xfrm flipV="1">
                <a:off x="1479" y="2206"/>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3668" name="Freeform 1126">
                <a:extLst>
                  <a:ext uri="{FF2B5EF4-FFF2-40B4-BE49-F238E27FC236}">
                    <a16:creationId xmlns:a16="http://schemas.microsoft.com/office/drawing/2014/main" id="{81FE385A-E689-8798-AEC8-7389F3812721}"/>
                  </a:ext>
                </a:extLst>
              </p:cNvPr>
              <p:cNvSpPr>
                <a:spLocks/>
              </p:cNvSpPr>
              <p:nvPr/>
            </p:nvSpPr>
            <p:spPr bwMode="auto">
              <a:xfrm>
                <a:off x="1486" y="2209"/>
                <a:ext cx="17" cy="17"/>
              </a:xfrm>
              <a:custGeom>
                <a:avLst/>
                <a:gdLst>
                  <a:gd name="T0" fmla="*/ 10 w 17"/>
                  <a:gd name="T1" fmla="*/ 15 h 17"/>
                  <a:gd name="T2" fmla="*/ 13 w 17"/>
                  <a:gd name="T3" fmla="*/ 14 h 17"/>
                  <a:gd name="T4" fmla="*/ 14 w 17"/>
                  <a:gd name="T5" fmla="*/ 13 h 17"/>
                  <a:gd name="T6" fmla="*/ 14 w 17"/>
                  <a:gd name="T7" fmla="*/ 12 h 17"/>
                  <a:gd name="T8" fmla="*/ 16 w 17"/>
                  <a:gd name="T9" fmla="*/ 10 h 17"/>
                  <a:gd name="T10" fmla="*/ 14 w 17"/>
                  <a:gd name="T11" fmla="*/ 7 h 17"/>
                  <a:gd name="T12" fmla="*/ 13 w 17"/>
                  <a:gd name="T13" fmla="*/ 5 h 17"/>
                  <a:gd name="T14" fmla="*/ 11 w 17"/>
                  <a:gd name="T15" fmla="*/ 2 h 17"/>
                  <a:gd name="T16" fmla="*/ 9 w 17"/>
                  <a:gd name="T17" fmla="*/ 1 h 17"/>
                  <a:gd name="T18" fmla="*/ 7 w 17"/>
                  <a:gd name="T19" fmla="*/ 0 h 17"/>
                  <a:gd name="T20" fmla="*/ 6 w 17"/>
                  <a:gd name="T21" fmla="*/ 0 h 17"/>
                  <a:gd name="T22" fmla="*/ 5 w 17"/>
                  <a:gd name="T23" fmla="*/ 1 h 17"/>
                  <a:gd name="T24" fmla="*/ 1 w 17"/>
                  <a:gd name="T25" fmla="*/ 2 h 17"/>
                  <a:gd name="T26" fmla="*/ 1 w 17"/>
                  <a:gd name="T27" fmla="*/ 3 h 17"/>
                  <a:gd name="T28" fmla="*/ 1 w 17"/>
                  <a:gd name="T29" fmla="*/ 4 h 17"/>
                  <a:gd name="T30" fmla="*/ 0 w 17"/>
                  <a:gd name="T31" fmla="*/ 6 h 17"/>
                  <a:gd name="T32" fmla="*/ 1 w 17"/>
                  <a:gd name="T33" fmla="*/ 8 h 17"/>
                  <a:gd name="T34" fmla="*/ 1 w 17"/>
                  <a:gd name="T35" fmla="*/ 11 h 17"/>
                  <a:gd name="T36" fmla="*/ 4 w 17"/>
                  <a:gd name="T37" fmla="*/ 14 h 17"/>
                  <a:gd name="T38" fmla="*/ 5 w 17"/>
                  <a:gd name="T39" fmla="*/ 15 h 17"/>
                  <a:gd name="T40" fmla="*/ 8 w 17"/>
                  <a:gd name="T41" fmla="*/ 16 h 17"/>
                  <a:gd name="T42" fmla="*/ 9 w 17"/>
                  <a:gd name="T43" fmla="*/ 16 h 17"/>
                  <a:gd name="T44" fmla="*/ 10 w 17"/>
                  <a:gd name="T45" fmla="*/ 15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5"/>
                    </a:moveTo>
                    <a:lnTo>
                      <a:pt x="13" y="14"/>
                    </a:lnTo>
                    <a:lnTo>
                      <a:pt x="14" y="13"/>
                    </a:lnTo>
                    <a:lnTo>
                      <a:pt x="14" y="12"/>
                    </a:lnTo>
                    <a:lnTo>
                      <a:pt x="16" y="10"/>
                    </a:lnTo>
                    <a:lnTo>
                      <a:pt x="14" y="7"/>
                    </a:lnTo>
                    <a:lnTo>
                      <a:pt x="13" y="5"/>
                    </a:lnTo>
                    <a:lnTo>
                      <a:pt x="11" y="2"/>
                    </a:lnTo>
                    <a:lnTo>
                      <a:pt x="9" y="1"/>
                    </a:lnTo>
                    <a:lnTo>
                      <a:pt x="7" y="0"/>
                    </a:lnTo>
                    <a:lnTo>
                      <a:pt x="6" y="0"/>
                    </a:lnTo>
                    <a:lnTo>
                      <a:pt x="5" y="1"/>
                    </a:lnTo>
                    <a:lnTo>
                      <a:pt x="1" y="2"/>
                    </a:lnTo>
                    <a:lnTo>
                      <a:pt x="1" y="3"/>
                    </a:lnTo>
                    <a:lnTo>
                      <a:pt x="1" y="4"/>
                    </a:lnTo>
                    <a:lnTo>
                      <a:pt x="0" y="6"/>
                    </a:lnTo>
                    <a:lnTo>
                      <a:pt x="1" y="8"/>
                    </a:lnTo>
                    <a:lnTo>
                      <a:pt x="1" y="11"/>
                    </a:lnTo>
                    <a:lnTo>
                      <a:pt x="4" y="14"/>
                    </a:lnTo>
                    <a:lnTo>
                      <a:pt x="5" y="15"/>
                    </a:lnTo>
                    <a:lnTo>
                      <a:pt x="8" y="16"/>
                    </a:lnTo>
                    <a:lnTo>
                      <a:pt x="9" y="16"/>
                    </a:lnTo>
                    <a:lnTo>
                      <a:pt x="10" y="15"/>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69" name="Freeform 1127">
                <a:extLst>
                  <a:ext uri="{FF2B5EF4-FFF2-40B4-BE49-F238E27FC236}">
                    <a16:creationId xmlns:a16="http://schemas.microsoft.com/office/drawing/2014/main" id="{1D999CAB-A5D8-4A46-803A-D0EE5B00AEC4}"/>
                  </a:ext>
                </a:extLst>
              </p:cNvPr>
              <p:cNvSpPr>
                <a:spLocks/>
              </p:cNvSpPr>
              <p:nvPr/>
            </p:nvSpPr>
            <p:spPr bwMode="auto">
              <a:xfrm>
                <a:off x="1486" y="2211"/>
                <a:ext cx="17" cy="17"/>
              </a:xfrm>
              <a:custGeom>
                <a:avLst/>
                <a:gdLst>
                  <a:gd name="T0" fmla="*/ 1 w 17"/>
                  <a:gd name="T1" fmla="*/ 10 h 17"/>
                  <a:gd name="T2" fmla="*/ 1 w 17"/>
                  <a:gd name="T3" fmla="*/ 6 h 17"/>
                  <a:gd name="T4" fmla="*/ 0 w 17"/>
                  <a:gd name="T5" fmla="*/ 4 h 17"/>
                  <a:gd name="T6" fmla="*/ 1 w 17"/>
                  <a:gd name="T7" fmla="*/ 2 h 17"/>
                  <a:gd name="T8" fmla="*/ 1 w 17"/>
                  <a:gd name="T9" fmla="*/ 1 h 17"/>
                  <a:gd name="T10" fmla="*/ 1 w 17"/>
                  <a:gd name="T11" fmla="*/ 0 h 17"/>
                  <a:gd name="T12" fmla="*/ 5 w 17"/>
                  <a:gd name="T13" fmla="*/ 0 h 17"/>
                  <a:gd name="T14" fmla="*/ 7 w 17"/>
                  <a:gd name="T15" fmla="*/ 1 h 17"/>
                  <a:gd name="T16" fmla="*/ 11 w 17"/>
                  <a:gd name="T17" fmla="*/ 3 h 17"/>
                  <a:gd name="T18" fmla="*/ 14 w 17"/>
                  <a:gd name="T19" fmla="*/ 4 h 17"/>
                  <a:gd name="T20" fmla="*/ 14 w 17"/>
                  <a:gd name="T21" fmla="*/ 9 h 17"/>
                  <a:gd name="T22" fmla="*/ 16 w 17"/>
                  <a:gd name="T23" fmla="*/ 11 h 17"/>
                  <a:gd name="T24" fmla="*/ 14 w 17"/>
                  <a:gd name="T25" fmla="*/ 14 h 17"/>
                  <a:gd name="T26" fmla="*/ 11 w 17"/>
                  <a:gd name="T27" fmla="*/ 16 h 17"/>
                  <a:gd name="T28" fmla="*/ 7 w 17"/>
                  <a:gd name="T29" fmla="*/ 14 h 17"/>
                  <a:gd name="T30" fmla="*/ 5 w 17"/>
                  <a:gd name="T31" fmla="*/ 13 h 17"/>
                  <a:gd name="T32" fmla="*/ 1 w 17"/>
                  <a:gd name="T33" fmla="*/ 1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1" y="10"/>
                    </a:moveTo>
                    <a:lnTo>
                      <a:pt x="1" y="6"/>
                    </a:lnTo>
                    <a:lnTo>
                      <a:pt x="0" y="4"/>
                    </a:lnTo>
                    <a:lnTo>
                      <a:pt x="1" y="2"/>
                    </a:lnTo>
                    <a:lnTo>
                      <a:pt x="1" y="1"/>
                    </a:lnTo>
                    <a:lnTo>
                      <a:pt x="1" y="0"/>
                    </a:lnTo>
                    <a:lnTo>
                      <a:pt x="5" y="0"/>
                    </a:lnTo>
                    <a:lnTo>
                      <a:pt x="7" y="1"/>
                    </a:lnTo>
                    <a:lnTo>
                      <a:pt x="11" y="3"/>
                    </a:lnTo>
                    <a:lnTo>
                      <a:pt x="14" y="4"/>
                    </a:lnTo>
                    <a:lnTo>
                      <a:pt x="14" y="9"/>
                    </a:lnTo>
                    <a:lnTo>
                      <a:pt x="16" y="11"/>
                    </a:lnTo>
                    <a:lnTo>
                      <a:pt x="14" y="14"/>
                    </a:lnTo>
                    <a:lnTo>
                      <a:pt x="11" y="16"/>
                    </a:lnTo>
                    <a:lnTo>
                      <a:pt x="7" y="14"/>
                    </a:lnTo>
                    <a:lnTo>
                      <a:pt x="5" y="13"/>
                    </a:lnTo>
                    <a:lnTo>
                      <a:pt x="1" y="1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70" name="Freeform 1128">
                <a:extLst>
                  <a:ext uri="{FF2B5EF4-FFF2-40B4-BE49-F238E27FC236}">
                    <a16:creationId xmlns:a16="http://schemas.microsoft.com/office/drawing/2014/main" id="{76CEAF0C-BFA5-C4DA-55C3-527414A96D1E}"/>
                  </a:ext>
                </a:extLst>
              </p:cNvPr>
              <p:cNvSpPr>
                <a:spLocks/>
              </p:cNvSpPr>
              <p:nvPr/>
            </p:nvSpPr>
            <p:spPr bwMode="auto">
              <a:xfrm>
                <a:off x="1486" y="2213"/>
                <a:ext cx="17" cy="17"/>
              </a:xfrm>
              <a:custGeom>
                <a:avLst/>
                <a:gdLst>
                  <a:gd name="T0" fmla="*/ 3 w 17"/>
                  <a:gd name="T1" fmla="*/ 9 h 17"/>
                  <a:gd name="T2" fmla="*/ 0 w 17"/>
                  <a:gd name="T3" fmla="*/ 6 h 17"/>
                  <a:gd name="T4" fmla="*/ 0 w 17"/>
                  <a:gd name="T5" fmla="*/ 2 h 17"/>
                  <a:gd name="T6" fmla="*/ 0 w 17"/>
                  <a:gd name="T7" fmla="*/ 0 h 17"/>
                  <a:gd name="T8" fmla="*/ 3 w 17"/>
                  <a:gd name="T9" fmla="*/ 0 h 17"/>
                  <a:gd name="T10" fmla="*/ 6 w 17"/>
                  <a:gd name="T11" fmla="*/ 0 h 17"/>
                  <a:gd name="T12" fmla="*/ 12 w 17"/>
                  <a:gd name="T13" fmla="*/ 4 h 17"/>
                  <a:gd name="T14" fmla="*/ 16 w 17"/>
                  <a:gd name="T15" fmla="*/ 9 h 17"/>
                  <a:gd name="T16" fmla="*/ 16 w 17"/>
                  <a:gd name="T17" fmla="*/ 13 h 17"/>
                  <a:gd name="T18" fmla="*/ 12 w 17"/>
                  <a:gd name="T19" fmla="*/ 13 h 17"/>
                  <a:gd name="T20" fmla="*/ 9 w 17"/>
                  <a:gd name="T21" fmla="*/ 16 h 17"/>
                  <a:gd name="T22" fmla="*/ 6 w 17"/>
                  <a:gd name="T23" fmla="*/ 13 h 17"/>
                  <a:gd name="T24" fmla="*/ 3 w 17"/>
                  <a:gd name="T25" fmla="*/ 9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9"/>
                    </a:moveTo>
                    <a:lnTo>
                      <a:pt x="0" y="6"/>
                    </a:lnTo>
                    <a:lnTo>
                      <a:pt x="0" y="2"/>
                    </a:lnTo>
                    <a:lnTo>
                      <a:pt x="0" y="0"/>
                    </a:lnTo>
                    <a:lnTo>
                      <a:pt x="3" y="0"/>
                    </a:lnTo>
                    <a:lnTo>
                      <a:pt x="6" y="0"/>
                    </a:lnTo>
                    <a:lnTo>
                      <a:pt x="12" y="4"/>
                    </a:lnTo>
                    <a:lnTo>
                      <a:pt x="16" y="9"/>
                    </a:lnTo>
                    <a:lnTo>
                      <a:pt x="16" y="13"/>
                    </a:lnTo>
                    <a:lnTo>
                      <a:pt x="12" y="13"/>
                    </a:lnTo>
                    <a:lnTo>
                      <a:pt x="9" y="16"/>
                    </a:lnTo>
                    <a:lnTo>
                      <a:pt x="6" y="13"/>
                    </a:lnTo>
                    <a:lnTo>
                      <a:pt x="3" y="9"/>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71" name="Freeform 1129">
                <a:extLst>
                  <a:ext uri="{FF2B5EF4-FFF2-40B4-BE49-F238E27FC236}">
                    <a16:creationId xmlns:a16="http://schemas.microsoft.com/office/drawing/2014/main" id="{1103F107-4EE4-2897-2B46-3DD1DB466902}"/>
                  </a:ext>
                </a:extLst>
              </p:cNvPr>
              <p:cNvSpPr>
                <a:spLocks/>
              </p:cNvSpPr>
              <p:nvPr/>
            </p:nvSpPr>
            <p:spPr bwMode="auto">
              <a:xfrm>
                <a:off x="1494" y="2213"/>
                <a:ext cx="17" cy="17"/>
              </a:xfrm>
              <a:custGeom>
                <a:avLst/>
                <a:gdLst>
                  <a:gd name="T0" fmla="*/ 10 w 17"/>
                  <a:gd name="T1" fmla="*/ 15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4 h 17"/>
                  <a:gd name="T14" fmla="*/ 12 w 17"/>
                  <a:gd name="T15" fmla="*/ 2 h 17"/>
                  <a:gd name="T16" fmla="*/ 10 w 17"/>
                  <a:gd name="T17" fmla="*/ 0 h 17"/>
                  <a:gd name="T18" fmla="*/ 8 w 17"/>
                  <a:gd name="T19" fmla="*/ 0 h 17"/>
                  <a:gd name="T20" fmla="*/ 6 w 17"/>
                  <a:gd name="T21" fmla="*/ 0 h 17"/>
                  <a:gd name="T22" fmla="*/ 5 w 17"/>
                  <a:gd name="T23" fmla="*/ 0 h 17"/>
                  <a:gd name="T24" fmla="*/ 2 w 17"/>
                  <a:gd name="T25" fmla="*/ 2 h 17"/>
                  <a:gd name="T26" fmla="*/ 1 w 17"/>
                  <a:gd name="T27" fmla="*/ 2 h 17"/>
                  <a:gd name="T28" fmla="*/ 0 w 17"/>
                  <a:gd name="T29" fmla="*/ 3 h 17"/>
                  <a:gd name="T30" fmla="*/ 0 w 17"/>
                  <a:gd name="T31" fmla="*/ 5 h 17"/>
                  <a:gd name="T32" fmla="*/ 0 w 17"/>
                  <a:gd name="T33" fmla="*/ 7 h 17"/>
                  <a:gd name="T34" fmla="*/ 2 w 17"/>
                  <a:gd name="T35" fmla="*/ 11 h 17"/>
                  <a:gd name="T36" fmla="*/ 3 w 17"/>
                  <a:gd name="T37" fmla="*/ 13 h 17"/>
                  <a:gd name="T38" fmla="*/ 6 w 17"/>
                  <a:gd name="T39" fmla="*/ 15 h 17"/>
                  <a:gd name="T40" fmla="*/ 8 w 17"/>
                  <a:gd name="T41" fmla="*/ 16 h 17"/>
                  <a:gd name="T42" fmla="*/ 9 w 17"/>
                  <a:gd name="T43" fmla="*/ 16 h 17"/>
                  <a:gd name="T44" fmla="*/ 10 w 17"/>
                  <a:gd name="T45" fmla="*/ 15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5"/>
                    </a:moveTo>
                    <a:lnTo>
                      <a:pt x="13" y="13"/>
                    </a:lnTo>
                    <a:lnTo>
                      <a:pt x="14" y="12"/>
                    </a:lnTo>
                    <a:lnTo>
                      <a:pt x="16" y="12"/>
                    </a:lnTo>
                    <a:lnTo>
                      <a:pt x="16" y="9"/>
                    </a:lnTo>
                    <a:lnTo>
                      <a:pt x="16" y="7"/>
                    </a:lnTo>
                    <a:lnTo>
                      <a:pt x="13" y="4"/>
                    </a:lnTo>
                    <a:lnTo>
                      <a:pt x="12" y="2"/>
                    </a:lnTo>
                    <a:lnTo>
                      <a:pt x="10" y="0"/>
                    </a:lnTo>
                    <a:lnTo>
                      <a:pt x="8" y="0"/>
                    </a:lnTo>
                    <a:lnTo>
                      <a:pt x="6" y="0"/>
                    </a:lnTo>
                    <a:lnTo>
                      <a:pt x="5" y="0"/>
                    </a:lnTo>
                    <a:lnTo>
                      <a:pt x="2" y="2"/>
                    </a:lnTo>
                    <a:lnTo>
                      <a:pt x="1" y="2"/>
                    </a:lnTo>
                    <a:lnTo>
                      <a:pt x="0" y="3"/>
                    </a:lnTo>
                    <a:lnTo>
                      <a:pt x="0" y="5"/>
                    </a:lnTo>
                    <a:lnTo>
                      <a:pt x="0" y="7"/>
                    </a:lnTo>
                    <a:lnTo>
                      <a:pt x="2" y="11"/>
                    </a:lnTo>
                    <a:lnTo>
                      <a:pt x="3" y="13"/>
                    </a:lnTo>
                    <a:lnTo>
                      <a:pt x="6" y="15"/>
                    </a:lnTo>
                    <a:lnTo>
                      <a:pt x="8" y="16"/>
                    </a:lnTo>
                    <a:lnTo>
                      <a:pt x="9" y="16"/>
                    </a:lnTo>
                    <a:lnTo>
                      <a:pt x="10" y="15"/>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72" name="Freeform 1130">
                <a:extLst>
                  <a:ext uri="{FF2B5EF4-FFF2-40B4-BE49-F238E27FC236}">
                    <a16:creationId xmlns:a16="http://schemas.microsoft.com/office/drawing/2014/main" id="{7008808A-0AB2-775D-13EE-D2054F90656E}"/>
                  </a:ext>
                </a:extLst>
              </p:cNvPr>
              <p:cNvSpPr>
                <a:spLocks/>
              </p:cNvSpPr>
              <p:nvPr/>
            </p:nvSpPr>
            <p:spPr bwMode="auto">
              <a:xfrm>
                <a:off x="1494" y="2216"/>
                <a:ext cx="17" cy="17"/>
              </a:xfrm>
              <a:custGeom>
                <a:avLst/>
                <a:gdLst>
                  <a:gd name="T0" fmla="*/ 2 w 17"/>
                  <a:gd name="T1" fmla="*/ 10 h 17"/>
                  <a:gd name="T2" fmla="*/ 0 w 17"/>
                  <a:gd name="T3" fmla="*/ 5 h 17"/>
                  <a:gd name="T4" fmla="*/ 0 w 17"/>
                  <a:gd name="T5" fmla="*/ 3 h 17"/>
                  <a:gd name="T6" fmla="*/ 0 w 17"/>
                  <a:gd name="T7" fmla="*/ 1 h 17"/>
                  <a:gd name="T8" fmla="*/ 1 w 17"/>
                  <a:gd name="T9" fmla="*/ 0 h 17"/>
                  <a:gd name="T10" fmla="*/ 2 w 17"/>
                  <a:gd name="T11" fmla="*/ 0 h 17"/>
                  <a:gd name="T12" fmla="*/ 4 w 17"/>
                  <a:gd name="T13" fmla="*/ 0 h 17"/>
                  <a:gd name="T14" fmla="*/ 7 w 17"/>
                  <a:gd name="T15" fmla="*/ 0 h 17"/>
                  <a:gd name="T16" fmla="*/ 10 w 17"/>
                  <a:gd name="T17" fmla="*/ 1 h 17"/>
                  <a:gd name="T18" fmla="*/ 13 w 17"/>
                  <a:gd name="T19" fmla="*/ 4 h 17"/>
                  <a:gd name="T20" fmla="*/ 16 w 17"/>
                  <a:gd name="T21" fmla="*/ 8 h 17"/>
                  <a:gd name="T22" fmla="*/ 16 w 17"/>
                  <a:gd name="T23" fmla="*/ 11 h 17"/>
                  <a:gd name="T24" fmla="*/ 16 w 17"/>
                  <a:gd name="T25" fmla="*/ 12 h 17"/>
                  <a:gd name="T26" fmla="*/ 14 w 17"/>
                  <a:gd name="T27" fmla="*/ 13 h 17"/>
                  <a:gd name="T28" fmla="*/ 13 w 17"/>
                  <a:gd name="T29" fmla="*/ 14 h 17"/>
                  <a:gd name="T30" fmla="*/ 10 w 17"/>
                  <a:gd name="T31" fmla="*/ 16 h 17"/>
                  <a:gd name="T32" fmla="*/ 8 w 17"/>
                  <a:gd name="T33" fmla="*/ 14 h 17"/>
                  <a:gd name="T34" fmla="*/ 4 w 17"/>
                  <a:gd name="T35" fmla="*/ 12 h 17"/>
                  <a:gd name="T36" fmla="*/ 2 w 17"/>
                  <a:gd name="T37" fmla="*/ 1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2" y="10"/>
                    </a:moveTo>
                    <a:lnTo>
                      <a:pt x="0" y="5"/>
                    </a:lnTo>
                    <a:lnTo>
                      <a:pt x="0" y="3"/>
                    </a:lnTo>
                    <a:lnTo>
                      <a:pt x="0" y="1"/>
                    </a:lnTo>
                    <a:lnTo>
                      <a:pt x="1" y="0"/>
                    </a:lnTo>
                    <a:lnTo>
                      <a:pt x="2" y="0"/>
                    </a:lnTo>
                    <a:lnTo>
                      <a:pt x="4" y="0"/>
                    </a:lnTo>
                    <a:lnTo>
                      <a:pt x="7" y="0"/>
                    </a:lnTo>
                    <a:lnTo>
                      <a:pt x="10" y="1"/>
                    </a:lnTo>
                    <a:lnTo>
                      <a:pt x="13" y="4"/>
                    </a:lnTo>
                    <a:lnTo>
                      <a:pt x="16" y="8"/>
                    </a:lnTo>
                    <a:lnTo>
                      <a:pt x="16" y="11"/>
                    </a:lnTo>
                    <a:lnTo>
                      <a:pt x="16" y="12"/>
                    </a:lnTo>
                    <a:lnTo>
                      <a:pt x="14" y="13"/>
                    </a:lnTo>
                    <a:lnTo>
                      <a:pt x="13" y="14"/>
                    </a:lnTo>
                    <a:lnTo>
                      <a:pt x="10" y="16"/>
                    </a:lnTo>
                    <a:lnTo>
                      <a:pt x="8" y="14"/>
                    </a:lnTo>
                    <a:lnTo>
                      <a:pt x="4" y="12"/>
                    </a:lnTo>
                    <a:lnTo>
                      <a:pt x="2" y="1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73" name="Freeform 1131">
                <a:extLst>
                  <a:ext uri="{FF2B5EF4-FFF2-40B4-BE49-F238E27FC236}">
                    <a16:creationId xmlns:a16="http://schemas.microsoft.com/office/drawing/2014/main" id="{31AF8D32-3FFF-1E86-A0CC-09F164588CDC}"/>
                  </a:ext>
                </a:extLst>
              </p:cNvPr>
              <p:cNvSpPr>
                <a:spLocks/>
              </p:cNvSpPr>
              <p:nvPr/>
            </p:nvSpPr>
            <p:spPr bwMode="auto">
              <a:xfrm>
                <a:off x="1495" y="2218"/>
                <a:ext cx="17" cy="17"/>
              </a:xfrm>
              <a:custGeom>
                <a:avLst/>
                <a:gdLst>
                  <a:gd name="T0" fmla="*/ 2 w 17"/>
                  <a:gd name="T1" fmla="*/ 11 h 17"/>
                  <a:gd name="T2" fmla="*/ 0 w 17"/>
                  <a:gd name="T3" fmla="*/ 6 h 17"/>
                  <a:gd name="T4" fmla="*/ 0 w 17"/>
                  <a:gd name="T5" fmla="*/ 4 h 17"/>
                  <a:gd name="T6" fmla="*/ 0 w 17"/>
                  <a:gd name="T7" fmla="*/ 2 h 17"/>
                  <a:gd name="T8" fmla="*/ 2 w 17"/>
                  <a:gd name="T9" fmla="*/ 0 h 17"/>
                  <a:gd name="T10" fmla="*/ 5 w 17"/>
                  <a:gd name="T11" fmla="*/ 0 h 17"/>
                  <a:gd name="T12" fmla="*/ 8 w 17"/>
                  <a:gd name="T13" fmla="*/ 0 h 17"/>
                  <a:gd name="T14" fmla="*/ 13 w 17"/>
                  <a:gd name="T15" fmla="*/ 4 h 17"/>
                  <a:gd name="T16" fmla="*/ 16 w 17"/>
                  <a:gd name="T17" fmla="*/ 9 h 17"/>
                  <a:gd name="T18" fmla="*/ 16 w 17"/>
                  <a:gd name="T19" fmla="*/ 11 h 17"/>
                  <a:gd name="T20" fmla="*/ 16 w 17"/>
                  <a:gd name="T21" fmla="*/ 13 h 17"/>
                  <a:gd name="T22" fmla="*/ 13 w 17"/>
                  <a:gd name="T23" fmla="*/ 16 h 17"/>
                  <a:gd name="T24" fmla="*/ 8 w 17"/>
                  <a:gd name="T25" fmla="*/ 16 h 17"/>
                  <a:gd name="T26" fmla="*/ 2 w 17"/>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2" y="11"/>
                    </a:moveTo>
                    <a:lnTo>
                      <a:pt x="0" y="6"/>
                    </a:lnTo>
                    <a:lnTo>
                      <a:pt x="0" y="4"/>
                    </a:lnTo>
                    <a:lnTo>
                      <a:pt x="0" y="2"/>
                    </a:lnTo>
                    <a:lnTo>
                      <a:pt x="2" y="0"/>
                    </a:lnTo>
                    <a:lnTo>
                      <a:pt x="5" y="0"/>
                    </a:lnTo>
                    <a:lnTo>
                      <a:pt x="8" y="0"/>
                    </a:lnTo>
                    <a:lnTo>
                      <a:pt x="13" y="4"/>
                    </a:lnTo>
                    <a:lnTo>
                      <a:pt x="16" y="9"/>
                    </a:lnTo>
                    <a:lnTo>
                      <a:pt x="16" y="11"/>
                    </a:lnTo>
                    <a:lnTo>
                      <a:pt x="16" y="13"/>
                    </a:lnTo>
                    <a:lnTo>
                      <a:pt x="13" y="16"/>
                    </a:lnTo>
                    <a:lnTo>
                      <a:pt x="8" y="16"/>
                    </a:lnTo>
                    <a:lnTo>
                      <a:pt x="2"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74" name="Freeform 1132">
                <a:extLst>
                  <a:ext uri="{FF2B5EF4-FFF2-40B4-BE49-F238E27FC236}">
                    <a16:creationId xmlns:a16="http://schemas.microsoft.com/office/drawing/2014/main" id="{0F760C42-58C7-1180-3B15-0A50A07D8F8B}"/>
                  </a:ext>
                </a:extLst>
              </p:cNvPr>
              <p:cNvSpPr>
                <a:spLocks/>
              </p:cNvSpPr>
              <p:nvPr/>
            </p:nvSpPr>
            <p:spPr bwMode="auto">
              <a:xfrm>
                <a:off x="1481" y="2212"/>
                <a:ext cx="17" cy="17"/>
              </a:xfrm>
              <a:custGeom>
                <a:avLst/>
                <a:gdLst>
                  <a:gd name="T0" fmla="*/ 10 w 17"/>
                  <a:gd name="T1" fmla="*/ 15 h 17"/>
                  <a:gd name="T2" fmla="*/ 13 w 17"/>
                  <a:gd name="T3" fmla="*/ 13 h 17"/>
                  <a:gd name="T4" fmla="*/ 14 w 17"/>
                  <a:gd name="T5" fmla="*/ 12 h 17"/>
                  <a:gd name="T6" fmla="*/ 14 w 17"/>
                  <a:gd name="T7" fmla="*/ 11 h 17"/>
                  <a:gd name="T8" fmla="*/ 16 w 17"/>
                  <a:gd name="T9" fmla="*/ 10 h 17"/>
                  <a:gd name="T10" fmla="*/ 14 w 17"/>
                  <a:gd name="T11" fmla="*/ 6 h 17"/>
                  <a:gd name="T12" fmla="*/ 13 w 17"/>
                  <a:gd name="T13" fmla="*/ 4 h 17"/>
                  <a:gd name="T14" fmla="*/ 11 w 17"/>
                  <a:gd name="T15" fmla="*/ 2 h 17"/>
                  <a:gd name="T16" fmla="*/ 9 w 17"/>
                  <a:gd name="T17" fmla="*/ 0 h 17"/>
                  <a:gd name="T18" fmla="*/ 7 w 17"/>
                  <a:gd name="T19" fmla="*/ 0 h 17"/>
                  <a:gd name="T20" fmla="*/ 6 w 17"/>
                  <a:gd name="T21" fmla="*/ 0 h 17"/>
                  <a:gd name="T22" fmla="*/ 2 w 17"/>
                  <a:gd name="T23" fmla="*/ 2 h 17"/>
                  <a:gd name="T24" fmla="*/ 1 w 17"/>
                  <a:gd name="T25" fmla="*/ 3 h 17"/>
                  <a:gd name="T26" fmla="*/ 0 w 17"/>
                  <a:gd name="T27" fmla="*/ 5 h 17"/>
                  <a:gd name="T28" fmla="*/ 1 w 17"/>
                  <a:gd name="T29" fmla="*/ 8 h 17"/>
                  <a:gd name="T30" fmla="*/ 2 w 17"/>
                  <a:gd name="T31" fmla="*/ 11 h 17"/>
                  <a:gd name="T32" fmla="*/ 4 w 17"/>
                  <a:gd name="T33" fmla="*/ 13 h 17"/>
                  <a:gd name="T34" fmla="*/ 6 w 17"/>
                  <a:gd name="T35" fmla="*/ 15 h 17"/>
                  <a:gd name="T36" fmla="*/ 7 w 17"/>
                  <a:gd name="T37" fmla="*/ 16 h 17"/>
                  <a:gd name="T38" fmla="*/ 9 w 17"/>
                  <a:gd name="T39" fmla="*/ 16 h 17"/>
                  <a:gd name="T40" fmla="*/ 10 w 17"/>
                  <a:gd name="T41" fmla="*/ 15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10" y="15"/>
                    </a:moveTo>
                    <a:lnTo>
                      <a:pt x="13" y="13"/>
                    </a:lnTo>
                    <a:lnTo>
                      <a:pt x="14" y="12"/>
                    </a:lnTo>
                    <a:lnTo>
                      <a:pt x="14" y="11"/>
                    </a:lnTo>
                    <a:lnTo>
                      <a:pt x="16" y="10"/>
                    </a:lnTo>
                    <a:lnTo>
                      <a:pt x="14" y="6"/>
                    </a:lnTo>
                    <a:lnTo>
                      <a:pt x="13" y="4"/>
                    </a:lnTo>
                    <a:lnTo>
                      <a:pt x="11" y="2"/>
                    </a:lnTo>
                    <a:lnTo>
                      <a:pt x="9" y="0"/>
                    </a:lnTo>
                    <a:lnTo>
                      <a:pt x="7" y="0"/>
                    </a:lnTo>
                    <a:lnTo>
                      <a:pt x="6" y="0"/>
                    </a:lnTo>
                    <a:lnTo>
                      <a:pt x="2" y="2"/>
                    </a:lnTo>
                    <a:lnTo>
                      <a:pt x="1" y="3"/>
                    </a:lnTo>
                    <a:lnTo>
                      <a:pt x="0" y="5"/>
                    </a:lnTo>
                    <a:lnTo>
                      <a:pt x="1" y="8"/>
                    </a:lnTo>
                    <a:lnTo>
                      <a:pt x="2" y="11"/>
                    </a:lnTo>
                    <a:lnTo>
                      <a:pt x="4" y="13"/>
                    </a:lnTo>
                    <a:lnTo>
                      <a:pt x="6" y="15"/>
                    </a:lnTo>
                    <a:lnTo>
                      <a:pt x="7" y="16"/>
                    </a:lnTo>
                    <a:lnTo>
                      <a:pt x="9" y="16"/>
                    </a:lnTo>
                    <a:lnTo>
                      <a:pt x="10" y="15"/>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75" name="Freeform 1133">
                <a:extLst>
                  <a:ext uri="{FF2B5EF4-FFF2-40B4-BE49-F238E27FC236}">
                    <a16:creationId xmlns:a16="http://schemas.microsoft.com/office/drawing/2014/main" id="{6741B5DA-2E48-A7E5-95A7-69DCF7AAFF71}"/>
                  </a:ext>
                </a:extLst>
              </p:cNvPr>
              <p:cNvSpPr>
                <a:spLocks/>
              </p:cNvSpPr>
              <p:nvPr/>
            </p:nvSpPr>
            <p:spPr bwMode="auto">
              <a:xfrm>
                <a:off x="1491" y="2216"/>
                <a:ext cx="17" cy="17"/>
              </a:xfrm>
              <a:custGeom>
                <a:avLst/>
                <a:gdLst>
                  <a:gd name="T0" fmla="*/ 10 w 17"/>
                  <a:gd name="T1" fmla="*/ 15 h 17"/>
                  <a:gd name="T2" fmla="*/ 14 w 17"/>
                  <a:gd name="T3" fmla="*/ 14 h 17"/>
                  <a:gd name="T4" fmla="*/ 14 w 17"/>
                  <a:gd name="T5" fmla="*/ 13 h 17"/>
                  <a:gd name="T6" fmla="*/ 16 w 17"/>
                  <a:gd name="T7" fmla="*/ 12 h 17"/>
                  <a:gd name="T8" fmla="*/ 16 w 17"/>
                  <a:gd name="T9" fmla="*/ 10 h 17"/>
                  <a:gd name="T10" fmla="*/ 16 w 17"/>
                  <a:gd name="T11" fmla="*/ 7 h 17"/>
                  <a:gd name="T12" fmla="*/ 14 w 17"/>
                  <a:gd name="T13" fmla="*/ 4 h 17"/>
                  <a:gd name="T14" fmla="*/ 12 w 17"/>
                  <a:gd name="T15" fmla="*/ 2 h 17"/>
                  <a:gd name="T16" fmla="*/ 10 w 17"/>
                  <a:gd name="T17" fmla="*/ 0 h 17"/>
                  <a:gd name="T18" fmla="*/ 8 w 17"/>
                  <a:gd name="T19" fmla="*/ 0 h 17"/>
                  <a:gd name="T20" fmla="*/ 6 w 17"/>
                  <a:gd name="T21" fmla="*/ 0 h 17"/>
                  <a:gd name="T22" fmla="*/ 5 w 17"/>
                  <a:gd name="T23" fmla="*/ 0 h 17"/>
                  <a:gd name="T24" fmla="*/ 2 w 17"/>
                  <a:gd name="T25" fmla="*/ 2 h 17"/>
                  <a:gd name="T26" fmla="*/ 1 w 17"/>
                  <a:gd name="T27" fmla="*/ 3 h 17"/>
                  <a:gd name="T28" fmla="*/ 0 w 17"/>
                  <a:gd name="T29" fmla="*/ 4 h 17"/>
                  <a:gd name="T30" fmla="*/ 0 w 17"/>
                  <a:gd name="T31" fmla="*/ 5 h 17"/>
                  <a:gd name="T32" fmla="*/ 0 w 17"/>
                  <a:gd name="T33" fmla="*/ 8 h 17"/>
                  <a:gd name="T34" fmla="*/ 2 w 17"/>
                  <a:gd name="T35" fmla="*/ 11 h 17"/>
                  <a:gd name="T36" fmla="*/ 3 w 17"/>
                  <a:gd name="T37" fmla="*/ 14 h 17"/>
                  <a:gd name="T38" fmla="*/ 5 w 17"/>
                  <a:gd name="T39" fmla="*/ 15 h 17"/>
                  <a:gd name="T40" fmla="*/ 9 w 17"/>
                  <a:gd name="T41" fmla="*/ 16 h 17"/>
                  <a:gd name="T42" fmla="*/ 10 w 17"/>
                  <a:gd name="T43" fmla="*/ 15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0" y="15"/>
                    </a:moveTo>
                    <a:lnTo>
                      <a:pt x="14" y="14"/>
                    </a:lnTo>
                    <a:lnTo>
                      <a:pt x="14" y="13"/>
                    </a:lnTo>
                    <a:lnTo>
                      <a:pt x="16" y="12"/>
                    </a:lnTo>
                    <a:lnTo>
                      <a:pt x="16" y="10"/>
                    </a:lnTo>
                    <a:lnTo>
                      <a:pt x="16" y="7"/>
                    </a:lnTo>
                    <a:lnTo>
                      <a:pt x="14" y="4"/>
                    </a:lnTo>
                    <a:lnTo>
                      <a:pt x="12" y="2"/>
                    </a:lnTo>
                    <a:lnTo>
                      <a:pt x="10" y="0"/>
                    </a:lnTo>
                    <a:lnTo>
                      <a:pt x="8" y="0"/>
                    </a:lnTo>
                    <a:lnTo>
                      <a:pt x="6" y="0"/>
                    </a:lnTo>
                    <a:lnTo>
                      <a:pt x="5" y="0"/>
                    </a:lnTo>
                    <a:lnTo>
                      <a:pt x="2" y="2"/>
                    </a:lnTo>
                    <a:lnTo>
                      <a:pt x="1" y="3"/>
                    </a:lnTo>
                    <a:lnTo>
                      <a:pt x="0" y="4"/>
                    </a:lnTo>
                    <a:lnTo>
                      <a:pt x="0" y="5"/>
                    </a:lnTo>
                    <a:lnTo>
                      <a:pt x="0" y="8"/>
                    </a:lnTo>
                    <a:lnTo>
                      <a:pt x="2" y="11"/>
                    </a:lnTo>
                    <a:lnTo>
                      <a:pt x="3" y="14"/>
                    </a:lnTo>
                    <a:lnTo>
                      <a:pt x="5" y="15"/>
                    </a:lnTo>
                    <a:lnTo>
                      <a:pt x="9" y="16"/>
                    </a:lnTo>
                    <a:lnTo>
                      <a:pt x="10" y="15"/>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76" name="Freeform 1134">
                <a:extLst>
                  <a:ext uri="{FF2B5EF4-FFF2-40B4-BE49-F238E27FC236}">
                    <a16:creationId xmlns:a16="http://schemas.microsoft.com/office/drawing/2014/main" id="{B8357E8E-001F-5CA1-8D4F-1102784A92AF}"/>
                  </a:ext>
                </a:extLst>
              </p:cNvPr>
              <p:cNvSpPr>
                <a:spLocks/>
              </p:cNvSpPr>
              <p:nvPr/>
            </p:nvSpPr>
            <p:spPr bwMode="auto">
              <a:xfrm>
                <a:off x="1492" y="2177"/>
                <a:ext cx="23" cy="39"/>
              </a:xfrm>
              <a:custGeom>
                <a:avLst/>
                <a:gdLst>
                  <a:gd name="T0" fmla="*/ 0 w 23"/>
                  <a:gd name="T1" fmla="*/ 12 h 39"/>
                  <a:gd name="T2" fmla="*/ 22 w 23"/>
                  <a:gd name="T3" fmla="*/ 0 h 39"/>
                  <a:gd name="T4" fmla="*/ 22 w 23"/>
                  <a:gd name="T5" fmla="*/ 25 h 39"/>
                  <a:gd name="T6" fmla="*/ 0 w 23"/>
                  <a:gd name="T7" fmla="*/ 38 h 39"/>
                  <a:gd name="T8" fmla="*/ 0 w 23"/>
                  <a:gd name="T9" fmla="*/ 12 h 39"/>
                  <a:gd name="T10" fmla="*/ 0 60000 65536"/>
                  <a:gd name="T11" fmla="*/ 0 60000 65536"/>
                  <a:gd name="T12" fmla="*/ 0 60000 65536"/>
                  <a:gd name="T13" fmla="*/ 0 60000 65536"/>
                  <a:gd name="T14" fmla="*/ 0 60000 65536"/>
                  <a:gd name="T15" fmla="*/ 0 w 23"/>
                  <a:gd name="T16" fmla="*/ 0 h 39"/>
                  <a:gd name="T17" fmla="*/ 23 w 23"/>
                  <a:gd name="T18" fmla="*/ 39 h 39"/>
                </a:gdLst>
                <a:ahLst/>
                <a:cxnLst>
                  <a:cxn ang="T10">
                    <a:pos x="T0" y="T1"/>
                  </a:cxn>
                  <a:cxn ang="T11">
                    <a:pos x="T2" y="T3"/>
                  </a:cxn>
                  <a:cxn ang="T12">
                    <a:pos x="T4" y="T5"/>
                  </a:cxn>
                  <a:cxn ang="T13">
                    <a:pos x="T6" y="T7"/>
                  </a:cxn>
                  <a:cxn ang="T14">
                    <a:pos x="T8" y="T9"/>
                  </a:cxn>
                </a:cxnLst>
                <a:rect l="T15" t="T16" r="T17" b="T18"/>
                <a:pathLst>
                  <a:path w="23" h="39">
                    <a:moveTo>
                      <a:pt x="0" y="12"/>
                    </a:moveTo>
                    <a:lnTo>
                      <a:pt x="22" y="0"/>
                    </a:lnTo>
                    <a:lnTo>
                      <a:pt x="22" y="25"/>
                    </a:lnTo>
                    <a:lnTo>
                      <a:pt x="0" y="38"/>
                    </a:lnTo>
                    <a:lnTo>
                      <a:pt x="0" y="12"/>
                    </a:lnTo>
                  </a:path>
                </a:pathLst>
              </a:custGeom>
              <a:solidFill>
                <a:srgbClr val="7F7F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77" name="Freeform 1135">
                <a:extLst>
                  <a:ext uri="{FF2B5EF4-FFF2-40B4-BE49-F238E27FC236}">
                    <a16:creationId xmlns:a16="http://schemas.microsoft.com/office/drawing/2014/main" id="{1ABA9E04-76C0-94F5-B2E7-E19BE396CA47}"/>
                  </a:ext>
                </a:extLst>
              </p:cNvPr>
              <p:cNvSpPr>
                <a:spLocks/>
              </p:cNvSpPr>
              <p:nvPr/>
            </p:nvSpPr>
            <p:spPr bwMode="auto">
              <a:xfrm>
                <a:off x="1404" y="2126"/>
                <a:ext cx="111" cy="64"/>
              </a:xfrm>
              <a:custGeom>
                <a:avLst/>
                <a:gdLst>
                  <a:gd name="T0" fmla="*/ 0 w 111"/>
                  <a:gd name="T1" fmla="*/ 13 h 64"/>
                  <a:gd name="T2" fmla="*/ 22 w 111"/>
                  <a:gd name="T3" fmla="*/ 0 h 64"/>
                  <a:gd name="T4" fmla="*/ 110 w 111"/>
                  <a:gd name="T5" fmla="*/ 49 h 64"/>
                  <a:gd name="T6" fmla="*/ 87 w 111"/>
                  <a:gd name="T7" fmla="*/ 63 h 64"/>
                  <a:gd name="T8" fmla="*/ 0 w 111"/>
                  <a:gd name="T9" fmla="*/ 13 h 64"/>
                  <a:gd name="T10" fmla="*/ 0 60000 65536"/>
                  <a:gd name="T11" fmla="*/ 0 60000 65536"/>
                  <a:gd name="T12" fmla="*/ 0 60000 65536"/>
                  <a:gd name="T13" fmla="*/ 0 60000 65536"/>
                  <a:gd name="T14" fmla="*/ 0 60000 65536"/>
                  <a:gd name="T15" fmla="*/ 0 w 111"/>
                  <a:gd name="T16" fmla="*/ 0 h 64"/>
                  <a:gd name="T17" fmla="*/ 111 w 111"/>
                  <a:gd name="T18" fmla="*/ 64 h 64"/>
                </a:gdLst>
                <a:ahLst/>
                <a:cxnLst>
                  <a:cxn ang="T10">
                    <a:pos x="T0" y="T1"/>
                  </a:cxn>
                  <a:cxn ang="T11">
                    <a:pos x="T2" y="T3"/>
                  </a:cxn>
                  <a:cxn ang="T12">
                    <a:pos x="T4" y="T5"/>
                  </a:cxn>
                  <a:cxn ang="T13">
                    <a:pos x="T6" y="T7"/>
                  </a:cxn>
                  <a:cxn ang="T14">
                    <a:pos x="T8" y="T9"/>
                  </a:cxn>
                </a:cxnLst>
                <a:rect l="T15" t="T16" r="T17" b="T18"/>
                <a:pathLst>
                  <a:path w="111" h="64">
                    <a:moveTo>
                      <a:pt x="0" y="13"/>
                    </a:moveTo>
                    <a:lnTo>
                      <a:pt x="22" y="0"/>
                    </a:lnTo>
                    <a:lnTo>
                      <a:pt x="110" y="49"/>
                    </a:lnTo>
                    <a:lnTo>
                      <a:pt x="87" y="63"/>
                    </a:lnTo>
                    <a:lnTo>
                      <a:pt x="0" y="13"/>
                    </a:lnTo>
                  </a:path>
                </a:pathLst>
              </a:custGeom>
              <a:solidFill>
                <a:srgbClr val="E6E6E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78" name="Freeform 1136">
                <a:extLst>
                  <a:ext uri="{FF2B5EF4-FFF2-40B4-BE49-F238E27FC236}">
                    <a16:creationId xmlns:a16="http://schemas.microsoft.com/office/drawing/2014/main" id="{34C3CB88-2672-D092-624B-336D93492855}"/>
                  </a:ext>
                </a:extLst>
              </p:cNvPr>
              <p:cNvSpPr>
                <a:spLocks/>
              </p:cNvSpPr>
              <p:nvPr/>
            </p:nvSpPr>
            <p:spPr bwMode="auto">
              <a:xfrm>
                <a:off x="1404" y="2139"/>
                <a:ext cx="89" cy="77"/>
              </a:xfrm>
              <a:custGeom>
                <a:avLst/>
                <a:gdLst>
                  <a:gd name="T0" fmla="*/ 0 w 89"/>
                  <a:gd name="T1" fmla="*/ 0 h 77"/>
                  <a:gd name="T2" fmla="*/ 88 w 89"/>
                  <a:gd name="T3" fmla="*/ 49 h 77"/>
                  <a:gd name="T4" fmla="*/ 88 w 89"/>
                  <a:gd name="T5" fmla="*/ 76 h 77"/>
                  <a:gd name="T6" fmla="*/ 0 w 89"/>
                  <a:gd name="T7" fmla="*/ 25 h 77"/>
                  <a:gd name="T8" fmla="*/ 0 w 89"/>
                  <a:gd name="T9" fmla="*/ 0 h 77"/>
                  <a:gd name="T10" fmla="*/ 0 60000 65536"/>
                  <a:gd name="T11" fmla="*/ 0 60000 65536"/>
                  <a:gd name="T12" fmla="*/ 0 60000 65536"/>
                  <a:gd name="T13" fmla="*/ 0 60000 65536"/>
                  <a:gd name="T14" fmla="*/ 0 60000 65536"/>
                  <a:gd name="T15" fmla="*/ 0 w 89"/>
                  <a:gd name="T16" fmla="*/ 0 h 77"/>
                  <a:gd name="T17" fmla="*/ 89 w 89"/>
                  <a:gd name="T18" fmla="*/ 77 h 77"/>
                </a:gdLst>
                <a:ahLst/>
                <a:cxnLst>
                  <a:cxn ang="T10">
                    <a:pos x="T0" y="T1"/>
                  </a:cxn>
                  <a:cxn ang="T11">
                    <a:pos x="T2" y="T3"/>
                  </a:cxn>
                  <a:cxn ang="T12">
                    <a:pos x="T4" y="T5"/>
                  </a:cxn>
                  <a:cxn ang="T13">
                    <a:pos x="T6" y="T7"/>
                  </a:cxn>
                  <a:cxn ang="T14">
                    <a:pos x="T8" y="T9"/>
                  </a:cxn>
                </a:cxnLst>
                <a:rect l="T15" t="T16" r="T17" b="T18"/>
                <a:pathLst>
                  <a:path w="89" h="77">
                    <a:moveTo>
                      <a:pt x="0" y="0"/>
                    </a:moveTo>
                    <a:lnTo>
                      <a:pt x="88" y="49"/>
                    </a:lnTo>
                    <a:lnTo>
                      <a:pt x="88" y="76"/>
                    </a:lnTo>
                    <a:lnTo>
                      <a:pt x="0" y="25"/>
                    </a:lnTo>
                    <a:lnTo>
                      <a:pt x="0" y="0"/>
                    </a:lnTo>
                  </a:path>
                </a:pathLst>
              </a:custGeom>
              <a:solidFill>
                <a:srgbClr val="B3B3B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79" name="Freeform 1137">
                <a:extLst>
                  <a:ext uri="{FF2B5EF4-FFF2-40B4-BE49-F238E27FC236}">
                    <a16:creationId xmlns:a16="http://schemas.microsoft.com/office/drawing/2014/main" id="{32506D7A-A255-88F6-0B2A-1A01F74C2005}"/>
                  </a:ext>
                </a:extLst>
              </p:cNvPr>
              <p:cNvSpPr>
                <a:spLocks/>
              </p:cNvSpPr>
              <p:nvPr/>
            </p:nvSpPr>
            <p:spPr bwMode="auto">
              <a:xfrm>
                <a:off x="1499" y="2190"/>
                <a:ext cx="32" cy="20"/>
              </a:xfrm>
              <a:custGeom>
                <a:avLst/>
                <a:gdLst>
                  <a:gd name="T0" fmla="*/ 20 w 32"/>
                  <a:gd name="T1" fmla="*/ 0 h 20"/>
                  <a:gd name="T2" fmla="*/ 31 w 32"/>
                  <a:gd name="T3" fmla="*/ 6 h 20"/>
                  <a:gd name="T4" fmla="*/ 10 w 32"/>
                  <a:gd name="T5" fmla="*/ 19 h 20"/>
                  <a:gd name="T6" fmla="*/ 0 w 32"/>
                  <a:gd name="T7" fmla="*/ 12 h 20"/>
                  <a:gd name="T8" fmla="*/ 20 w 32"/>
                  <a:gd name="T9" fmla="*/ 0 h 20"/>
                  <a:gd name="T10" fmla="*/ 0 60000 65536"/>
                  <a:gd name="T11" fmla="*/ 0 60000 65536"/>
                  <a:gd name="T12" fmla="*/ 0 60000 65536"/>
                  <a:gd name="T13" fmla="*/ 0 60000 65536"/>
                  <a:gd name="T14" fmla="*/ 0 60000 65536"/>
                  <a:gd name="T15" fmla="*/ 0 w 32"/>
                  <a:gd name="T16" fmla="*/ 0 h 20"/>
                  <a:gd name="T17" fmla="*/ 32 w 32"/>
                  <a:gd name="T18" fmla="*/ 20 h 20"/>
                </a:gdLst>
                <a:ahLst/>
                <a:cxnLst>
                  <a:cxn ang="T10">
                    <a:pos x="T0" y="T1"/>
                  </a:cxn>
                  <a:cxn ang="T11">
                    <a:pos x="T2" y="T3"/>
                  </a:cxn>
                  <a:cxn ang="T12">
                    <a:pos x="T4" y="T5"/>
                  </a:cxn>
                  <a:cxn ang="T13">
                    <a:pos x="T6" y="T7"/>
                  </a:cxn>
                  <a:cxn ang="T14">
                    <a:pos x="T8" y="T9"/>
                  </a:cxn>
                </a:cxnLst>
                <a:rect l="T15" t="T16" r="T17" b="T18"/>
                <a:pathLst>
                  <a:path w="32" h="20">
                    <a:moveTo>
                      <a:pt x="20" y="0"/>
                    </a:moveTo>
                    <a:lnTo>
                      <a:pt x="31" y="6"/>
                    </a:lnTo>
                    <a:lnTo>
                      <a:pt x="10" y="19"/>
                    </a:lnTo>
                    <a:lnTo>
                      <a:pt x="0" y="12"/>
                    </a:lnTo>
                    <a:lnTo>
                      <a:pt x="20" y="0"/>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80" name="Freeform 1138">
                <a:extLst>
                  <a:ext uri="{FF2B5EF4-FFF2-40B4-BE49-F238E27FC236}">
                    <a16:creationId xmlns:a16="http://schemas.microsoft.com/office/drawing/2014/main" id="{78DC3CBF-A41B-8435-35EE-12B386F0025F}"/>
                  </a:ext>
                </a:extLst>
              </p:cNvPr>
              <p:cNvSpPr>
                <a:spLocks/>
              </p:cNvSpPr>
              <p:nvPr/>
            </p:nvSpPr>
            <p:spPr bwMode="auto">
              <a:xfrm>
                <a:off x="1500" y="2202"/>
                <a:ext cx="17" cy="31"/>
              </a:xfrm>
              <a:custGeom>
                <a:avLst/>
                <a:gdLst>
                  <a:gd name="T0" fmla="*/ 0 w 17"/>
                  <a:gd name="T1" fmla="*/ 23 h 31"/>
                  <a:gd name="T2" fmla="*/ 16 w 17"/>
                  <a:gd name="T3" fmla="*/ 30 h 31"/>
                  <a:gd name="T4" fmla="*/ 16 w 17"/>
                  <a:gd name="T5" fmla="*/ 6 h 31"/>
                  <a:gd name="T6" fmla="*/ 0 w 17"/>
                  <a:gd name="T7" fmla="*/ 0 h 31"/>
                  <a:gd name="T8" fmla="*/ 0 w 17"/>
                  <a:gd name="T9" fmla="*/ 23 h 31"/>
                  <a:gd name="T10" fmla="*/ 0 60000 65536"/>
                  <a:gd name="T11" fmla="*/ 0 60000 65536"/>
                  <a:gd name="T12" fmla="*/ 0 60000 65536"/>
                  <a:gd name="T13" fmla="*/ 0 60000 65536"/>
                  <a:gd name="T14" fmla="*/ 0 60000 65536"/>
                  <a:gd name="T15" fmla="*/ 0 w 17"/>
                  <a:gd name="T16" fmla="*/ 0 h 31"/>
                  <a:gd name="T17" fmla="*/ 17 w 17"/>
                  <a:gd name="T18" fmla="*/ 31 h 31"/>
                </a:gdLst>
                <a:ahLst/>
                <a:cxnLst>
                  <a:cxn ang="T10">
                    <a:pos x="T0" y="T1"/>
                  </a:cxn>
                  <a:cxn ang="T11">
                    <a:pos x="T2" y="T3"/>
                  </a:cxn>
                  <a:cxn ang="T12">
                    <a:pos x="T4" y="T5"/>
                  </a:cxn>
                  <a:cxn ang="T13">
                    <a:pos x="T6" y="T7"/>
                  </a:cxn>
                  <a:cxn ang="T14">
                    <a:pos x="T8" y="T9"/>
                  </a:cxn>
                </a:cxnLst>
                <a:rect l="T15" t="T16" r="T17" b="T18"/>
                <a:pathLst>
                  <a:path w="17" h="31">
                    <a:moveTo>
                      <a:pt x="0" y="23"/>
                    </a:moveTo>
                    <a:lnTo>
                      <a:pt x="16" y="30"/>
                    </a:lnTo>
                    <a:lnTo>
                      <a:pt x="16" y="6"/>
                    </a:lnTo>
                    <a:lnTo>
                      <a:pt x="0" y="0"/>
                    </a:lnTo>
                    <a:lnTo>
                      <a:pt x="0" y="23"/>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81" name="Freeform 1139">
                <a:extLst>
                  <a:ext uri="{FF2B5EF4-FFF2-40B4-BE49-F238E27FC236}">
                    <a16:creationId xmlns:a16="http://schemas.microsoft.com/office/drawing/2014/main" id="{C0F21105-9800-C668-D3B0-A150ABAB7008}"/>
                  </a:ext>
                </a:extLst>
              </p:cNvPr>
              <p:cNvSpPr>
                <a:spLocks/>
              </p:cNvSpPr>
              <p:nvPr/>
            </p:nvSpPr>
            <p:spPr bwMode="auto">
              <a:xfrm>
                <a:off x="1510" y="2197"/>
                <a:ext cx="22" cy="36"/>
              </a:xfrm>
              <a:custGeom>
                <a:avLst/>
                <a:gdLst>
                  <a:gd name="T0" fmla="*/ 21 w 22"/>
                  <a:gd name="T1" fmla="*/ 24 h 36"/>
                  <a:gd name="T2" fmla="*/ 0 w 22"/>
                  <a:gd name="T3" fmla="*/ 35 h 36"/>
                  <a:gd name="T4" fmla="*/ 0 w 22"/>
                  <a:gd name="T5" fmla="*/ 11 h 36"/>
                  <a:gd name="T6" fmla="*/ 20 w 22"/>
                  <a:gd name="T7" fmla="*/ 0 h 36"/>
                  <a:gd name="T8" fmla="*/ 21 w 22"/>
                  <a:gd name="T9" fmla="*/ 24 h 36"/>
                  <a:gd name="T10" fmla="*/ 0 60000 65536"/>
                  <a:gd name="T11" fmla="*/ 0 60000 65536"/>
                  <a:gd name="T12" fmla="*/ 0 60000 65536"/>
                  <a:gd name="T13" fmla="*/ 0 60000 65536"/>
                  <a:gd name="T14" fmla="*/ 0 60000 65536"/>
                  <a:gd name="T15" fmla="*/ 0 w 22"/>
                  <a:gd name="T16" fmla="*/ 0 h 36"/>
                  <a:gd name="T17" fmla="*/ 22 w 22"/>
                  <a:gd name="T18" fmla="*/ 36 h 36"/>
                </a:gdLst>
                <a:ahLst/>
                <a:cxnLst>
                  <a:cxn ang="T10">
                    <a:pos x="T0" y="T1"/>
                  </a:cxn>
                  <a:cxn ang="T11">
                    <a:pos x="T2" y="T3"/>
                  </a:cxn>
                  <a:cxn ang="T12">
                    <a:pos x="T4" y="T5"/>
                  </a:cxn>
                  <a:cxn ang="T13">
                    <a:pos x="T6" y="T7"/>
                  </a:cxn>
                  <a:cxn ang="T14">
                    <a:pos x="T8" y="T9"/>
                  </a:cxn>
                </a:cxnLst>
                <a:rect l="T15" t="T16" r="T17" b="T18"/>
                <a:pathLst>
                  <a:path w="22" h="36">
                    <a:moveTo>
                      <a:pt x="21" y="24"/>
                    </a:moveTo>
                    <a:lnTo>
                      <a:pt x="0" y="35"/>
                    </a:lnTo>
                    <a:lnTo>
                      <a:pt x="0" y="11"/>
                    </a:lnTo>
                    <a:lnTo>
                      <a:pt x="20" y="0"/>
                    </a:lnTo>
                    <a:lnTo>
                      <a:pt x="21" y="24"/>
                    </a:lnTo>
                  </a:path>
                </a:pathLst>
              </a:custGeom>
              <a:solidFill>
                <a:srgbClr val="CC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82" name="Freeform 1140">
                <a:extLst>
                  <a:ext uri="{FF2B5EF4-FFF2-40B4-BE49-F238E27FC236}">
                    <a16:creationId xmlns:a16="http://schemas.microsoft.com/office/drawing/2014/main" id="{E2FF6462-2DAC-FA22-BA6D-4C31C7F444A9}"/>
                  </a:ext>
                </a:extLst>
              </p:cNvPr>
              <p:cNvSpPr>
                <a:spLocks/>
              </p:cNvSpPr>
              <p:nvPr/>
            </p:nvSpPr>
            <p:spPr bwMode="auto">
              <a:xfrm>
                <a:off x="1512" y="2203"/>
                <a:ext cx="25" cy="17"/>
              </a:xfrm>
              <a:custGeom>
                <a:avLst/>
                <a:gdLst>
                  <a:gd name="T0" fmla="*/ 16 w 25"/>
                  <a:gd name="T1" fmla="*/ 0 h 17"/>
                  <a:gd name="T2" fmla="*/ 24 w 25"/>
                  <a:gd name="T3" fmla="*/ 4 h 17"/>
                  <a:gd name="T4" fmla="*/ 19 w 25"/>
                  <a:gd name="T5" fmla="*/ 12 h 17"/>
                  <a:gd name="T6" fmla="*/ 8 w 25"/>
                  <a:gd name="T7" fmla="*/ 16 h 17"/>
                  <a:gd name="T8" fmla="*/ 0 w 25"/>
                  <a:gd name="T9" fmla="*/ 11 h 17"/>
                  <a:gd name="T10" fmla="*/ 16 w 25"/>
                  <a:gd name="T11" fmla="*/ 0 h 17"/>
                  <a:gd name="T12" fmla="*/ 0 60000 65536"/>
                  <a:gd name="T13" fmla="*/ 0 60000 65536"/>
                  <a:gd name="T14" fmla="*/ 0 60000 65536"/>
                  <a:gd name="T15" fmla="*/ 0 60000 65536"/>
                  <a:gd name="T16" fmla="*/ 0 60000 65536"/>
                  <a:gd name="T17" fmla="*/ 0 60000 65536"/>
                  <a:gd name="T18" fmla="*/ 0 w 25"/>
                  <a:gd name="T19" fmla="*/ 0 h 17"/>
                  <a:gd name="T20" fmla="*/ 25 w 25"/>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5" h="17">
                    <a:moveTo>
                      <a:pt x="16" y="0"/>
                    </a:moveTo>
                    <a:lnTo>
                      <a:pt x="24" y="4"/>
                    </a:lnTo>
                    <a:lnTo>
                      <a:pt x="19" y="12"/>
                    </a:lnTo>
                    <a:lnTo>
                      <a:pt x="8" y="16"/>
                    </a:lnTo>
                    <a:lnTo>
                      <a:pt x="0" y="11"/>
                    </a:lnTo>
                    <a:lnTo>
                      <a:pt x="16"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83" name="Freeform 1141">
                <a:extLst>
                  <a:ext uri="{FF2B5EF4-FFF2-40B4-BE49-F238E27FC236}">
                    <a16:creationId xmlns:a16="http://schemas.microsoft.com/office/drawing/2014/main" id="{72086F8F-AAF9-0342-8E9A-22EEA12661BC}"/>
                  </a:ext>
                </a:extLst>
              </p:cNvPr>
              <p:cNvSpPr>
                <a:spLocks/>
              </p:cNvSpPr>
              <p:nvPr/>
            </p:nvSpPr>
            <p:spPr bwMode="auto">
              <a:xfrm>
                <a:off x="1512" y="2213"/>
                <a:ext cx="17" cy="26"/>
              </a:xfrm>
              <a:custGeom>
                <a:avLst/>
                <a:gdLst>
                  <a:gd name="T0" fmla="*/ 0 w 17"/>
                  <a:gd name="T1" fmla="*/ 18 h 26"/>
                  <a:gd name="T2" fmla="*/ 16 w 17"/>
                  <a:gd name="T3" fmla="*/ 25 h 26"/>
                  <a:gd name="T4" fmla="*/ 16 w 17"/>
                  <a:gd name="T5" fmla="*/ 11 h 26"/>
                  <a:gd name="T6" fmla="*/ 12 w 17"/>
                  <a:gd name="T7" fmla="*/ 4 h 26"/>
                  <a:gd name="T8" fmla="*/ 0 w 17"/>
                  <a:gd name="T9" fmla="*/ 0 h 26"/>
                  <a:gd name="T10" fmla="*/ 0 w 17"/>
                  <a:gd name="T11" fmla="*/ 18 h 26"/>
                  <a:gd name="T12" fmla="*/ 0 60000 65536"/>
                  <a:gd name="T13" fmla="*/ 0 60000 65536"/>
                  <a:gd name="T14" fmla="*/ 0 60000 65536"/>
                  <a:gd name="T15" fmla="*/ 0 60000 65536"/>
                  <a:gd name="T16" fmla="*/ 0 60000 65536"/>
                  <a:gd name="T17" fmla="*/ 0 60000 65536"/>
                  <a:gd name="T18" fmla="*/ 0 w 17"/>
                  <a:gd name="T19" fmla="*/ 0 h 26"/>
                  <a:gd name="T20" fmla="*/ 17 w 1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7" h="26">
                    <a:moveTo>
                      <a:pt x="0" y="18"/>
                    </a:moveTo>
                    <a:lnTo>
                      <a:pt x="16" y="25"/>
                    </a:lnTo>
                    <a:lnTo>
                      <a:pt x="16" y="11"/>
                    </a:lnTo>
                    <a:lnTo>
                      <a:pt x="12" y="4"/>
                    </a:lnTo>
                    <a:lnTo>
                      <a:pt x="0" y="0"/>
                    </a:lnTo>
                    <a:lnTo>
                      <a:pt x="0" y="18"/>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84" name="Freeform 1142">
                <a:extLst>
                  <a:ext uri="{FF2B5EF4-FFF2-40B4-BE49-F238E27FC236}">
                    <a16:creationId xmlns:a16="http://schemas.microsoft.com/office/drawing/2014/main" id="{7CF15022-DAE7-3665-2517-907FAF471003}"/>
                  </a:ext>
                </a:extLst>
              </p:cNvPr>
              <p:cNvSpPr>
                <a:spLocks/>
              </p:cNvSpPr>
              <p:nvPr/>
            </p:nvSpPr>
            <p:spPr bwMode="auto">
              <a:xfrm>
                <a:off x="1523" y="2224"/>
                <a:ext cx="17" cy="21"/>
              </a:xfrm>
              <a:custGeom>
                <a:avLst/>
                <a:gdLst>
                  <a:gd name="T0" fmla="*/ 0 w 17"/>
                  <a:gd name="T1" fmla="*/ 14 h 21"/>
                  <a:gd name="T2" fmla="*/ 1 w 17"/>
                  <a:gd name="T3" fmla="*/ 10 h 21"/>
                  <a:gd name="T4" fmla="*/ 9 w 17"/>
                  <a:gd name="T5" fmla="*/ 12 h 21"/>
                  <a:gd name="T6" fmla="*/ 14 w 17"/>
                  <a:gd name="T7" fmla="*/ 20 h 21"/>
                  <a:gd name="T8" fmla="*/ 16 w 17"/>
                  <a:gd name="T9" fmla="*/ 18 h 21"/>
                  <a:gd name="T10" fmla="*/ 13 w 17"/>
                  <a:gd name="T11" fmla="*/ 8 h 21"/>
                  <a:gd name="T12" fmla="*/ 0 w 17"/>
                  <a:gd name="T13" fmla="*/ 0 h 21"/>
                  <a:gd name="T14" fmla="*/ 0 w 17"/>
                  <a:gd name="T15" fmla="*/ 14 h 21"/>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1"/>
                  <a:gd name="T26" fmla="*/ 17 w 17"/>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1">
                    <a:moveTo>
                      <a:pt x="0" y="14"/>
                    </a:moveTo>
                    <a:lnTo>
                      <a:pt x="1" y="10"/>
                    </a:lnTo>
                    <a:lnTo>
                      <a:pt x="9" y="12"/>
                    </a:lnTo>
                    <a:lnTo>
                      <a:pt x="14" y="20"/>
                    </a:lnTo>
                    <a:lnTo>
                      <a:pt x="16" y="18"/>
                    </a:lnTo>
                    <a:lnTo>
                      <a:pt x="13" y="8"/>
                    </a:lnTo>
                    <a:lnTo>
                      <a:pt x="0" y="0"/>
                    </a:lnTo>
                    <a:lnTo>
                      <a:pt x="0" y="14"/>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85" name="Freeform 1143">
                <a:extLst>
                  <a:ext uri="{FF2B5EF4-FFF2-40B4-BE49-F238E27FC236}">
                    <a16:creationId xmlns:a16="http://schemas.microsoft.com/office/drawing/2014/main" id="{DD896499-43D0-07D2-54EE-08A9F2B5F39B}"/>
                  </a:ext>
                </a:extLst>
              </p:cNvPr>
              <p:cNvSpPr>
                <a:spLocks/>
              </p:cNvSpPr>
              <p:nvPr/>
            </p:nvSpPr>
            <p:spPr bwMode="auto">
              <a:xfrm>
                <a:off x="1536" y="2226"/>
                <a:ext cx="17" cy="18"/>
              </a:xfrm>
              <a:custGeom>
                <a:avLst/>
                <a:gdLst>
                  <a:gd name="T0" fmla="*/ 16 w 17"/>
                  <a:gd name="T1" fmla="*/ 12 h 18"/>
                  <a:gd name="T2" fmla="*/ 3 w 17"/>
                  <a:gd name="T3" fmla="*/ 17 h 18"/>
                  <a:gd name="T4" fmla="*/ 0 w 17"/>
                  <a:gd name="T5" fmla="*/ 6 h 18"/>
                  <a:gd name="T6" fmla="*/ 10 w 17"/>
                  <a:gd name="T7" fmla="*/ 3 h 18"/>
                  <a:gd name="T8" fmla="*/ 14 w 17"/>
                  <a:gd name="T9" fmla="*/ 0 h 18"/>
                  <a:gd name="T10" fmla="*/ 16 w 17"/>
                  <a:gd name="T11" fmla="*/ 12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16" y="12"/>
                    </a:moveTo>
                    <a:lnTo>
                      <a:pt x="3" y="17"/>
                    </a:lnTo>
                    <a:lnTo>
                      <a:pt x="0" y="6"/>
                    </a:lnTo>
                    <a:lnTo>
                      <a:pt x="10" y="3"/>
                    </a:lnTo>
                    <a:lnTo>
                      <a:pt x="14" y="0"/>
                    </a:lnTo>
                    <a:lnTo>
                      <a:pt x="16" y="12"/>
                    </a:lnTo>
                  </a:path>
                </a:pathLst>
              </a:custGeom>
              <a:solidFill>
                <a:srgbClr val="8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86" name="Freeform 1144">
                <a:extLst>
                  <a:ext uri="{FF2B5EF4-FFF2-40B4-BE49-F238E27FC236}">
                    <a16:creationId xmlns:a16="http://schemas.microsoft.com/office/drawing/2014/main" id="{1BAE728F-A6F2-FA5A-4850-273D26D2EA26}"/>
                  </a:ext>
                </a:extLst>
              </p:cNvPr>
              <p:cNvSpPr>
                <a:spLocks/>
              </p:cNvSpPr>
              <p:nvPr/>
            </p:nvSpPr>
            <p:spPr bwMode="auto">
              <a:xfrm>
                <a:off x="1514" y="2215"/>
                <a:ext cx="17" cy="17"/>
              </a:xfrm>
              <a:custGeom>
                <a:avLst/>
                <a:gdLst>
                  <a:gd name="T0" fmla="*/ 0 w 17"/>
                  <a:gd name="T1" fmla="*/ 9 h 17"/>
                  <a:gd name="T2" fmla="*/ 16 w 17"/>
                  <a:gd name="T3" fmla="*/ 16 h 17"/>
                  <a:gd name="T4" fmla="*/ 10 w 17"/>
                  <a:gd name="T5" fmla="*/ 4 h 17"/>
                  <a:gd name="T6" fmla="*/ 0 w 17"/>
                  <a:gd name="T7" fmla="*/ 0 h 17"/>
                  <a:gd name="T8" fmla="*/ 0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16" y="16"/>
                    </a:lnTo>
                    <a:lnTo>
                      <a:pt x="10" y="4"/>
                    </a:lnTo>
                    <a:lnTo>
                      <a:pt x="0" y="0"/>
                    </a:lnTo>
                    <a:lnTo>
                      <a:pt x="0" y="9"/>
                    </a:lnTo>
                  </a:path>
                </a:pathLst>
              </a:custGeom>
              <a:solidFill>
                <a:srgbClr val="9DB9D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87" name="Freeform 1145">
                <a:extLst>
                  <a:ext uri="{FF2B5EF4-FFF2-40B4-BE49-F238E27FC236}">
                    <a16:creationId xmlns:a16="http://schemas.microsoft.com/office/drawing/2014/main" id="{0A1CEA45-9E93-32A5-BEBD-340BCE7EB0B1}"/>
                  </a:ext>
                </a:extLst>
              </p:cNvPr>
              <p:cNvSpPr>
                <a:spLocks/>
              </p:cNvSpPr>
              <p:nvPr/>
            </p:nvSpPr>
            <p:spPr bwMode="auto">
              <a:xfrm>
                <a:off x="1518" y="2213"/>
                <a:ext cx="31" cy="23"/>
              </a:xfrm>
              <a:custGeom>
                <a:avLst/>
                <a:gdLst>
                  <a:gd name="T0" fmla="*/ 30 w 31"/>
                  <a:gd name="T1" fmla="*/ 16 h 23"/>
                  <a:gd name="T2" fmla="*/ 18 w 31"/>
                  <a:gd name="T3" fmla="*/ 22 h 23"/>
                  <a:gd name="T4" fmla="*/ 0 w 31"/>
                  <a:gd name="T5" fmla="*/ 4 h 23"/>
                  <a:gd name="T6" fmla="*/ 16 w 31"/>
                  <a:gd name="T7" fmla="*/ 0 h 23"/>
                  <a:gd name="T8" fmla="*/ 30 w 31"/>
                  <a:gd name="T9" fmla="*/ 16 h 23"/>
                  <a:gd name="T10" fmla="*/ 0 60000 65536"/>
                  <a:gd name="T11" fmla="*/ 0 60000 65536"/>
                  <a:gd name="T12" fmla="*/ 0 60000 65536"/>
                  <a:gd name="T13" fmla="*/ 0 60000 65536"/>
                  <a:gd name="T14" fmla="*/ 0 60000 65536"/>
                  <a:gd name="T15" fmla="*/ 0 w 31"/>
                  <a:gd name="T16" fmla="*/ 0 h 23"/>
                  <a:gd name="T17" fmla="*/ 31 w 31"/>
                  <a:gd name="T18" fmla="*/ 23 h 23"/>
                </a:gdLst>
                <a:ahLst/>
                <a:cxnLst>
                  <a:cxn ang="T10">
                    <a:pos x="T0" y="T1"/>
                  </a:cxn>
                  <a:cxn ang="T11">
                    <a:pos x="T2" y="T3"/>
                  </a:cxn>
                  <a:cxn ang="T12">
                    <a:pos x="T4" y="T5"/>
                  </a:cxn>
                  <a:cxn ang="T13">
                    <a:pos x="T6" y="T7"/>
                  </a:cxn>
                  <a:cxn ang="T14">
                    <a:pos x="T8" y="T9"/>
                  </a:cxn>
                </a:cxnLst>
                <a:rect l="T15" t="T16" r="T17" b="T18"/>
                <a:pathLst>
                  <a:path w="31" h="23">
                    <a:moveTo>
                      <a:pt x="30" y="16"/>
                    </a:moveTo>
                    <a:lnTo>
                      <a:pt x="18" y="22"/>
                    </a:lnTo>
                    <a:lnTo>
                      <a:pt x="0" y="4"/>
                    </a:lnTo>
                    <a:lnTo>
                      <a:pt x="16" y="0"/>
                    </a:lnTo>
                    <a:lnTo>
                      <a:pt x="30" y="16"/>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88" name="Freeform 1146">
                <a:extLst>
                  <a:ext uri="{FF2B5EF4-FFF2-40B4-BE49-F238E27FC236}">
                    <a16:creationId xmlns:a16="http://schemas.microsoft.com/office/drawing/2014/main" id="{FE3E645D-38FD-F18C-0F5C-2F558C6926E9}"/>
                  </a:ext>
                </a:extLst>
              </p:cNvPr>
              <p:cNvSpPr>
                <a:spLocks/>
              </p:cNvSpPr>
              <p:nvPr/>
            </p:nvSpPr>
            <p:spPr bwMode="auto">
              <a:xfrm>
                <a:off x="1521" y="2208"/>
                <a:ext cx="19" cy="19"/>
              </a:xfrm>
              <a:custGeom>
                <a:avLst/>
                <a:gdLst>
                  <a:gd name="T0" fmla="*/ 18 w 19"/>
                  <a:gd name="T1" fmla="*/ 14 h 19"/>
                  <a:gd name="T2" fmla="*/ 3 w 19"/>
                  <a:gd name="T3" fmla="*/ 18 h 19"/>
                  <a:gd name="T4" fmla="*/ 0 w 19"/>
                  <a:gd name="T5" fmla="*/ 5 h 19"/>
                  <a:gd name="T6" fmla="*/ 13 w 19"/>
                  <a:gd name="T7" fmla="*/ 0 h 19"/>
                  <a:gd name="T8" fmla="*/ 18 w 19"/>
                  <a:gd name="T9" fmla="*/ 14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18" y="14"/>
                    </a:moveTo>
                    <a:lnTo>
                      <a:pt x="3" y="18"/>
                    </a:lnTo>
                    <a:lnTo>
                      <a:pt x="0" y="5"/>
                    </a:lnTo>
                    <a:lnTo>
                      <a:pt x="13" y="0"/>
                    </a:lnTo>
                    <a:lnTo>
                      <a:pt x="18" y="14"/>
                    </a:lnTo>
                  </a:path>
                </a:pathLst>
              </a:custGeom>
              <a:solidFill>
                <a:srgbClr val="9DB9D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89" name="Freeform 1147">
                <a:extLst>
                  <a:ext uri="{FF2B5EF4-FFF2-40B4-BE49-F238E27FC236}">
                    <a16:creationId xmlns:a16="http://schemas.microsoft.com/office/drawing/2014/main" id="{C2253F68-61FB-D814-207E-06DC983C4BB0}"/>
                  </a:ext>
                </a:extLst>
              </p:cNvPr>
              <p:cNvSpPr>
                <a:spLocks/>
              </p:cNvSpPr>
              <p:nvPr/>
            </p:nvSpPr>
            <p:spPr bwMode="auto">
              <a:xfrm>
                <a:off x="1515" y="2035"/>
                <a:ext cx="33" cy="64"/>
              </a:xfrm>
              <a:custGeom>
                <a:avLst/>
                <a:gdLst>
                  <a:gd name="T0" fmla="*/ 32 w 33"/>
                  <a:gd name="T1" fmla="*/ 0 h 64"/>
                  <a:gd name="T2" fmla="*/ 0 w 33"/>
                  <a:gd name="T3" fmla="*/ 18 h 64"/>
                  <a:gd name="T4" fmla="*/ 0 w 33"/>
                  <a:gd name="T5" fmla="*/ 63 h 64"/>
                  <a:gd name="T6" fmla="*/ 32 w 33"/>
                  <a:gd name="T7" fmla="*/ 45 h 64"/>
                  <a:gd name="T8" fmla="*/ 32 w 33"/>
                  <a:gd name="T9" fmla="*/ 0 h 64"/>
                  <a:gd name="T10" fmla="*/ 0 60000 65536"/>
                  <a:gd name="T11" fmla="*/ 0 60000 65536"/>
                  <a:gd name="T12" fmla="*/ 0 60000 65536"/>
                  <a:gd name="T13" fmla="*/ 0 60000 65536"/>
                  <a:gd name="T14" fmla="*/ 0 60000 65536"/>
                  <a:gd name="T15" fmla="*/ 0 w 33"/>
                  <a:gd name="T16" fmla="*/ 0 h 64"/>
                  <a:gd name="T17" fmla="*/ 33 w 33"/>
                  <a:gd name="T18" fmla="*/ 64 h 64"/>
                </a:gdLst>
                <a:ahLst/>
                <a:cxnLst>
                  <a:cxn ang="T10">
                    <a:pos x="T0" y="T1"/>
                  </a:cxn>
                  <a:cxn ang="T11">
                    <a:pos x="T2" y="T3"/>
                  </a:cxn>
                  <a:cxn ang="T12">
                    <a:pos x="T4" y="T5"/>
                  </a:cxn>
                  <a:cxn ang="T13">
                    <a:pos x="T6" y="T7"/>
                  </a:cxn>
                  <a:cxn ang="T14">
                    <a:pos x="T8" y="T9"/>
                  </a:cxn>
                </a:cxnLst>
                <a:rect l="T15" t="T16" r="T17" b="T18"/>
                <a:pathLst>
                  <a:path w="33" h="64">
                    <a:moveTo>
                      <a:pt x="32" y="0"/>
                    </a:moveTo>
                    <a:lnTo>
                      <a:pt x="0" y="18"/>
                    </a:lnTo>
                    <a:lnTo>
                      <a:pt x="0" y="63"/>
                    </a:lnTo>
                    <a:lnTo>
                      <a:pt x="32" y="45"/>
                    </a:lnTo>
                    <a:lnTo>
                      <a:pt x="32" y="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90" name="Freeform 1148">
                <a:extLst>
                  <a:ext uri="{FF2B5EF4-FFF2-40B4-BE49-F238E27FC236}">
                    <a16:creationId xmlns:a16="http://schemas.microsoft.com/office/drawing/2014/main" id="{F6272C75-103B-BE86-8849-3C784A72C1EE}"/>
                  </a:ext>
                </a:extLst>
              </p:cNvPr>
              <p:cNvSpPr>
                <a:spLocks/>
              </p:cNvSpPr>
              <p:nvPr/>
            </p:nvSpPr>
            <p:spPr bwMode="auto">
              <a:xfrm>
                <a:off x="1390" y="1941"/>
                <a:ext cx="166" cy="152"/>
              </a:xfrm>
              <a:custGeom>
                <a:avLst/>
                <a:gdLst>
                  <a:gd name="T0" fmla="*/ 165 w 166"/>
                  <a:gd name="T1" fmla="*/ 55 h 152"/>
                  <a:gd name="T2" fmla="*/ 165 w 166"/>
                  <a:gd name="T3" fmla="*/ 0 h 152"/>
                  <a:gd name="T4" fmla="*/ 0 w 166"/>
                  <a:gd name="T5" fmla="*/ 93 h 152"/>
                  <a:gd name="T6" fmla="*/ 0 w 166"/>
                  <a:gd name="T7" fmla="*/ 151 h 152"/>
                  <a:gd name="T8" fmla="*/ 165 w 166"/>
                  <a:gd name="T9" fmla="*/ 55 h 152"/>
                  <a:gd name="T10" fmla="*/ 0 60000 65536"/>
                  <a:gd name="T11" fmla="*/ 0 60000 65536"/>
                  <a:gd name="T12" fmla="*/ 0 60000 65536"/>
                  <a:gd name="T13" fmla="*/ 0 60000 65536"/>
                  <a:gd name="T14" fmla="*/ 0 60000 65536"/>
                  <a:gd name="T15" fmla="*/ 0 w 166"/>
                  <a:gd name="T16" fmla="*/ 0 h 152"/>
                  <a:gd name="T17" fmla="*/ 166 w 166"/>
                  <a:gd name="T18" fmla="*/ 152 h 152"/>
                </a:gdLst>
                <a:ahLst/>
                <a:cxnLst>
                  <a:cxn ang="T10">
                    <a:pos x="T0" y="T1"/>
                  </a:cxn>
                  <a:cxn ang="T11">
                    <a:pos x="T2" y="T3"/>
                  </a:cxn>
                  <a:cxn ang="T12">
                    <a:pos x="T4" y="T5"/>
                  </a:cxn>
                  <a:cxn ang="T13">
                    <a:pos x="T6" y="T7"/>
                  </a:cxn>
                  <a:cxn ang="T14">
                    <a:pos x="T8" y="T9"/>
                  </a:cxn>
                </a:cxnLst>
                <a:rect l="T15" t="T16" r="T17" b="T18"/>
                <a:pathLst>
                  <a:path w="166" h="152">
                    <a:moveTo>
                      <a:pt x="165" y="55"/>
                    </a:moveTo>
                    <a:lnTo>
                      <a:pt x="165" y="0"/>
                    </a:lnTo>
                    <a:lnTo>
                      <a:pt x="0" y="93"/>
                    </a:lnTo>
                    <a:lnTo>
                      <a:pt x="0" y="151"/>
                    </a:lnTo>
                    <a:lnTo>
                      <a:pt x="165" y="55"/>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3691" name="Freeform 1149">
                <a:extLst>
                  <a:ext uri="{FF2B5EF4-FFF2-40B4-BE49-F238E27FC236}">
                    <a16:creationId xmlns:a16="http://schemas.microsoft.com/office/drawing/2014/main" id="{8BD8CBAC-6EEB-2283-18A8-3AB2F924B3D7}"/>
                  </a:ext>
                </a:extLst>
              </p:cNvPr>
              <p:cNvSpPr>
                <a:spLocks/>
              </p:cNvSpPr>
              <p:nvPr/>
            </p:nvSpPr>
            <p:spPr bwMode="auto">
              <a:xfrm>
                <a:off x="1226" y="1847"/>
                <a:ext cx="166" cy="153"/>
              </a:xfrm>
              <a:custGeom>
                <a:avLst/>
                <a:gdLst>
                  <a:gd name="T0" fmla="*/ 165 w 166"/>
                  <a:gd name="T1" fmla="*/ 55 h 153"/>
                  <a:gd name="T2" fmla="*/ 165 w 166"/>
                  <a:gd name="T3" fmla="*/ 0 h 153"/>
                  <a:gd name="T4" fmla="*/ 0 w 166"/>
                  <a:gd name="T5" fmla="*/ 93 h 153"/>
                  <a:gd name="T6" fmla="*/ 0 w 166"/>
                  <a:gd name="T7" fmla="*/ 152 h 153"/>
                  <a:gd name="T8" fmla="*/ 165 w 166"/>
                  <a:gd name="T9" fmla="*/ 55 h 153"/>
                  <a:gd name="T10" fmla="*/ 0 60000 65536"/>
                  <a:gd name="T11" fmla="*/ 0 60000 65536"/>
                  <a:gd name="T12" fmla="*/ 0 60000 65536"/>
                  <a:gd name="T13" fmla="*/ 0 60000 65536"/>
                  <a:gd name="T14" fmla="*/ 0 60000 65536"/>
                  <a:gd name="T15" fmla="*/ 0 w 166"/>
                  <a:gd name="T16" fmla="*/ 0 h 153"/>
                  <a:gd name="T17" fmla="*/ 166 w 166"/>
                  <a:gd name="T18" fmla="*/ 153 h 153"/>
                </a:gdLst>
                <a:ahLst/>
                <a:cxnLst>
                  <a:cxn ang="T10">
                    <a:pos x="T0" y="T1"/>
                  </a:cxn>
                  <a:cxn ang="T11">
                    <a:pos x="T2" y="T3"/>
                  </a:cxn>
                  <a:cxn ang="T12">
                    <a:pos x="T4" y="T5"/>
                  </a:cxn>
                  <a:cxn ang="T13">
                    <a:pos x="T6" y="T7"/>
                  </a:cxn>
                  <a:cxn ang="T14">
                    <a:pos x="T8" y="T9"/>
                  </a:cxn>
                </a:cxnLst>
                <a:rect l="T15" t="T16" r="T17" b="T18"/>
                <a:pathLst>
                  <a:path w="166" h="153">
                    <a:moveTo>
                      <a:pt x="165" y="55"/>
                    </a:moveTo>
                    <a:lnTo>
                      <a:pt x="165" y="0"/>
                    </a:lnTo>
                    <a:lnTo>
                      <a:pt x="0" y="93"/>
                    </a:lnTo>
                    <a:lnTo>
                      <a:pt x="0" y="152"/>
                    </a:lnTo>
                    <a:lnTo>
                      <a:pt x="165" y="55"/>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sp>
          <p:nvSpPr>
            <p:cNvPr id="270462" name="Line 1150">
              <a:extLst>
                <a:ext uri="{FF2B5EF4-FFF2-40B4-BE49-F238E27FC236}">
                  <a16:creationId xmlns:a16="http://schemas.microsoft.com/office/drawing/2014/main" id="{C99D67CB-D3B5-0CDA-2DA0-E468FD049AE9}"/>
                </a:ext>
              </a:extLst>
            </p:cNvPr>
            <p:cNvSpPr>
              <a:spLocks noChangeShapeType="1"/>
            </p:cNvSpPr>
            <p:nvPr/>
          </p:nvSpPr>
          <p:spPr bwMode="auto">
            <a:xfrm flipV="1">
              <a:off x="1570" y="1690"/>
              <a:ext cx="3295" cy="6"/>
            </a:xfrm>
            <a:prstGeom prst="line">
              <a:avLst/>
            </a:prstGeom>
            <a:noFill/>
            <a:ln w="38100">
              <a:solidFill>
                <a:schemeClr val="tx2"/>
              </a:solidFill>
              <a:round/>
              <a:headEnd type="triangle" w="med" len="med"/>
              <a:tailEnd type="triangle" w="med" len="med"/>
            </a:ln>
            <a:effectLst>
              <a:prstShdw prst="shdw17" dist="17961" dir="2700000">
                <a:schemeClr val="tx2">
                  <a:gamma/>
                  <a:shade val="60000"/>
                  <a:invGamma/>
                </a:schemeClr>
              </a:prstShdw>
            </a:effectLst>
          </p:spPr>
          <p:txBody>
            <a:bodyPr>
              <a:spAutoFit/>
            </a:bodyPr>
            <a:lstStyle/>
            <a:p>
              <a:pPr>
                <a:defRPr/>
              </a:pPr>
              <a:endParaRPr lang="en-US"/>
            </a:p>
          </p:txBody>
        </p:sp>
        <p:sp>
          <p:nvSpPr>
            <p:cNvPr id="23647" name="Text Box 1151">
              <a:extLst>
                <a:ext uri="{FF2B5EF4-FFF2-40B4-BE49-F238E27FC236}">
                  <a16:creationId xmlns:a16="http://schemas.microsoft.com/office/drawing/2014/main" id="{164E1540-65A0-53A5-2F57-8432356C42E3}"/>
                </a:ext>
              </a:extLst>
            </p:cNvPr>
            <p:cNvSpPr txBox="1">
              <a:spLocks noChangeArrowheads="1"/>
            </p:cNvSpPr>
            <p:nvPr/>
          </p:nvSpPr>
          <p:spPr bwMode="auto">
            <a:xfrm>
              <a:off x="2414" y="1721"/>
              <a:ext cx="1606"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eaLnBrk="1" hangingPunct="1">
                <a:lnSpc>
                  <a:spcPct val="85000"/>
                </a:lnSpc>
                <a:spcBef>
                  <a:spcPct val="50000"/>
                </a:spcBef>
                <a:buClrTx/>
                <a:buSzTx/>
              </a:pPr>
              <a:r>
                <a:rPr lang="en-US" altLang="en-US" sz="1200" b="1">
                  <a:solidFill>
                    <a:schemeClr val="hlink"/>
                  </a:solidFill>
                  <a:latin typeface="Arial" panose="020B0604020202020204" pitchFamily="34" charset="0"/>
                  <a:ea typeface="ＭＳ Ｐゴシック" panose="020B0600070205080204" pitchFamily="34" charset="-128"/>
                </a:rPr>
                <a:t>Information</a:t>
              </a:r>
            </a:p>
          </p:txBody>
        </p:sp>
      </p:grpSp>
      <p:sp>
        <p:nvSpPr>
          <p:cNvPr id="23557" name="Rectangle 1152">
            <a:extLst>
              <a:ext uri="{FF2B5EF4-FFF2-40B4-BE49-F238E27FC236}">
                <a16:creationId xmlns:a16="http://schemas.microsoft.com/office/drawing/2014/main" id="{40928509-4688-9DAA-51FF-50F51BA575C9}"/>
              </a:ext>
            </a:extLst>
          </p:cNvPr>
          <p:cNvSpPr>
            <a:spLocks noChangeArrowheads="1"/>
          </p:cNvSpPr>
          <p:nvPr/>
        </p:nvSpPr>
        <p:spPr bwMode="auto">
          <a:xfrm>
            <a:off x="228600" y="5562600"/>
            <a:ext cx="8686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376" tIns="49189" rIns="98376" bIns="49189"/>
          <a:lstStyle>
            <a:lvl1pPr marL="284163" indent="-284163">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80000"/>
              </a:lnSpc>
              <a:spcBef>
                <a:spcPct val="50000"/>
              </a:spcBef>
              <a:buClrTx/>
              <a:buSzTx/>
              <a:buFont typeface="Wingdings" panose="05000000000000000000" pitchFamily="2" charset="2"/>
              <a:buChar char="§"/>
            </a:pPr>
            <a:r>
              <a:rPr lang="en-US" altLang="en-US" sz="1800" b="1"/>
              <a:t>The task of </a:t>
            </a:r>
            <a:r>
              <a:rPr lang="en-US" altLang="en-US" sz="1800" b="1">
                <a:solidFill>
                  <a:schemeClr val="hlink"/>
                </a:solidFill>
              </a:rPr>
              <a:t>SCM</a:t>
            </a:r>
            <a:r>
              <a:rPr lang="en-US" altLang="en-US" sz="1800" b="1"/>
              <a:t> is to design, plan, and execute the activities at the different stages so as to provide the desired levels of service to supply chain customers profitably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0D56E9-8348-2708-532E-F5275DB48B2B}"/>
              </a:ext>
            </a:extLst>
          </p:cNvPr>
          <p:cNvSpPr>
            <a:spLocks noGrp="1"/>
          </p:cNvSpPr>
          <p:nvPr>
            <p:ph type="title"/>
          </p:nvPr>
        </p:nvSpPr>
        <p:spPr/>
        <p:txBody>
          <a:bodyPr/>
          <a:lstStyle/>
          <a:p>
            <a:r>
              <a:rPr lang="en-IN" dirty="0"/>
              <a:t>Information System</a:t>
            </a:r>
          </a:p>
        </p:txBody>
      </p:sp>
      <p:pic>
        <p:nvPicPr>
          <p:cNvPr id="4" name="Picture 3">
            <a:extLst>
              <a:ext uri="{FF2B5EF4-FFF2-40B4-BE49-F238E27FC236}">
                <a16:creationId xmlns:a16="http://schemas.microsoft.com/office/drawing/2014/main" id="{8EC2BBDF-A5E5-6882-E0E4-775797E76A9C}"/>
              </a:ext>
            </a:extLst>
          </p:cNvPr>
          <p:cNvPicPr>
            <a:picLocks noChangeAspect="1"/>
          </p:cNvPicPr>
          <p:nvPr/>
        </p:nvPicPr>
        <p:blipFill rotWithShape="1">
          <a:blip r:embed="rId2"/>
          <a:srcRect l="6735" t="17074" r="10306" b="8912"/>
          <a:stretch/>
        </p:blipFill>
        <p:spPr>
          <a:xfrm>
            <a:off x="0" y="1632856"/>
            <a:ext cx="9144000" cy="4588871"/>
          </a:xfrm>
          <a:prstGeom prst="rect">
            <a:avLst/>
          </a:prstGeom>
        </p:spPr>
      </p:pic>
    </p:spTree>
    <p:extLst>
      <p:ext uri="{BB962C8B-B14F-4D97-AF65-F5344CB8AC3E}">
        <p14:creationId xmlns:p14="http://schemas.microsoft.com/office/powerpoint/2010/main" val="9903953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2BF0669-96C4-0411-ECF4-B7701DD79A14}"/>
              </a:ext>
            </a:extLst>
          </p:cNvPr>
          <p:cNvSpPr>
            <a:spLocks noGrp="1" noChangeArrowheads="1"/>
          </p:cNvSpPr>
          <p:nvPr>
            <p:ph type="title"/>
          </p:nvPr>
        </p:nvSpPr>
        <p:spPr/>
        <p:txBody>
          <a:bodyPr/>
          <a:lstStyle/>
          <a:p>
            <a:r>
              <a:rPr lang="en-US" altLang="en-US" sz="3200"/>
              <a:t>Importance of Supply Chain Management</a:t>
            </a:r>
          </a:p>
        </p:txBody>
      </p:sp>
      <p:sp>
        <p:nvSpPr>
          <p:cNvPr id="272597" name="Rectangle 213">
            <a:extLst>
              <a:ext uri="{FF2B5EF4-FFF2-40B4-BE49-F238E27FC236}">
                <a16:creationId xmlns:a16="http://schemas.microsoft.com/office/drawing/2014/main" id="{04742377-2D1D-0A3B-596B-861275BD6657}"/>
              </a:ext>
            </a:extLst>
          </p:cNvPr>
          <p:cNvSpPr>
            <a:spLocks noGrp="1" noChangeArrowheads="1"/>
          </p:cNvSpPr>
          <p:nvPr>
            <p:ph type="body" idx="4294967295"/>
          </p:nvPr>
        </p:nvSpPr>
        <p:spPr>
          <a:xfrm>
            <a:off x="304800" y="1600200"/>
            <a:ext cx="8839200" cy="1049338"/>
          </a:xfrm>
          <a:noFill/>
        </p:spPr>
        <p:txBody>
          <a:bodyPr lIns="98376" tIns="49189" rIns="98376" bIns="49189"/>
          <a:lstStyle/>
          <a:p>
            <a:pPr marL="284163" indent="-284163">
              <a:spcBef>
                <a:spcPct val="50000"/>
              </a:spcBef>
              <a:buClrTx/>
              <a:buSzTx/>
              <a:buFont typeface="Wingdings" panose="05000000000000000000" pitchFamily="2" charset="2"/>
              <a:buChar char="§"/>
            </a:pPr>
            <a:r>
              <a:rPr lang="en-US" altLang="en-US" sz="2000" b="1"/>
              <a:t>In 2000, the US companies spent $1 trillion (10% of GNP)  on supply-related activities (movement, storage, and control of products across supply chains). </a:t>
            </a:r>
            <a:r>
              <a:rPr lang="en-US" altLang="en-US" sz="1000"/>
              <a:t>Source: State of Logistics Report</a:t>
            </a:r>
          </a:p>
        </p:txBody>
      </p:sp>
      <p:sp>
        <p:nvSpPr>
          <p:cNvPr id="25603" name="Rectangle 3">
            <a:extLst>
              <a:ext uri="{FF2B5EF4-FFF2-40B4-BE49-F238E27FC236}">
                <a16:creationId xmlns:a16="http://schemas.microsoft.com/office/drawing/2014/main" id="{BB0E8DEE-22F2-BB00-A7CA-90623BCFFA0D}"/>
              </a:ext>
            </a:extLst>
          </p:cNvPr>
          <p:cNvSpPr>
            <a:spLocks noChangeArrowheads="1"/>
          </p:cNvSpPr>
          <p:nvPr/>
        </p:nvSpPr>
        <p:spPr bwMode="auto">
          <a:xfrm>
            <a:off x="4991100" y="3505200"/>
            <a:ext cx="40005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376" tIns="49189" rIns="98376" bIns="49189"/>
          <a:lstStyle>
            <a:lvl1pPr marL="284163" indent="-284163">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buClr>
                <a:schemeClr val="accent2"/>
              </a:buClr>
              <a:buSzPct val="75000"/>
              <a:buFont typeface="Monotype Sorts" pitchFamily="2" charset="2"/>
              <a:buChar char="u"/>
            </a:pPr>
            <a:endParaRPr lang="en-US" altLang="en-US" sz="1800"/>
          </a:p>
        </p:txBody>
      </p:sp>
      <p:sp>
        <p:nvSpPr>
          <p:cNvPr id="272598" name="Rectangle 214">
            <a:extLst>
              <a:ext uri="{FF2B5EF4-FFF2-40B4-BE49-F238E27FC236}">
                <a16:creationId xmlns:a16="http://schemas.microsoft.com/office/drawing/2014/main" id="{51AC5FB0-7F83-C777-A02C-66EB6BC7B913}"/>
              </a:ext>
            </a:extLst>
          </p:cNvPr>
          <p:cNvSpPr>
            <a:spLocks noChangeArrowheads="1"/>
          </p:cNvSpPr>
          <p:nvPr/>
        </p:nvSpPr>
        <p:spPr bwMode="auto">
          <a:xfrm>
            <a:off x="381000" y="5486400"/>
            <a:ext cx="7467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376" tIns="49189" rIns="98376" bIns="49189"/>
          <a:lstStyle>
            <a:lvl1pPr marL="284163" indent="-284163">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50000"/>
              </a:spcBef>
              <a:buClrTx/>
              <a:buSzTx/>
              <a:buFont typeface="Wingdings" panose="05000000000000000000" pitchFamily="2" charset="2"/>
              <a:buChar char="§"/>
            </a:pPr>
            <a:r>
              <a:rPr lang="en-US" altLang="en-US" sz="2000" b="1"/>
              <a:t>Eliminating inefficiencies in supply chains can save millions of $.</a:t>
            </a:r>
          </a:p>
        </p:txBody>
      </p:sp>
      <p:grpSp>
        <p:nvGrpSpPr>
          <p:cNvPr id="2" name="Group 215">
            <a:extLst>
              <a:ext uri="{FF2B5EF4-FFF2-40B4-BE49-F238E27FC236}">
                <a16:creationId xmlns:a16="http://schemas.microsoft.com/office/drawing/2014/main" id="{CC4BDA2F-B84B-DD82-EE66-D89BF1DFF175}"/>
              </a:ext>
            </a:extLst>
          </p:cNvPr>
          <p:cNvGrpSpPr>
            <a:grpSpLocks/>
          </p:cNvGrpSpPr>
          <p:nvPr/>
        </p:nvGrpSpPr>
        <p:grpSpPr bwMode="auto">
          <a:xfrm>
            <a:off x="838200" y="2592388"/>
            <a:ext cx="8085138" cy="2513012"/>
            <a:chOff x="528" y="1633"/>
            <a:chExt cx="5093" cy="1583"/>
          </a:xfrm>
        </p:grpSpPr>
        <p:grpSp>
          <p:nvGrpSpPr>
            <p:cNvPr id="25607" name="Group 216">
              <a:extLst>
                <a:ext uri="{FF2B5EF4-FFF2-40B4-BE49-F238E27FC236}">
                  <a16:creationId xmlns:a16="http://schemas.microsoft.com/office/drawing/2014/main" id="{CE31948D-4F23-51D1-400D-AED70D88B4A3}"/>
                </a:ext>
              </a:extLst>
            </p:cNvPr>
            <p:cNvGrpSpPr>
              <a:grpSpLocks/>
            </p:cNvGrpSpPr>
            <p:nvPr/>
          </p:nvGrpSpPr>
          <p:grpSpPr bwMode="auto">
            <a:xfrm>
              <a:off x="1030" y="2065"/>
              <a:ext cx="3818" cy="803"/>
              <a:chOff x="1030" y="1776"/>
              <a:chExt cx="3818" cy="803"/>
            </a:xfrm>
          </p:grpSpPr>
          <p:sp>
            <p:nvSpPr>
              <p:cNvPr id="272601" name="Text Box 217">
                <a:extLst>
                  <a:ext uri="{FF2B5EF4-FFF2-40B4-BE49-F238E27FC236}">
                    <a16:creationId xmlns:a16="http://schemas.microsoft.com/office/drawing/2014/main" id="{953341F4-CD01-1801-73FB-4C566D0C1FE1}"/>
                  </a:ext>
                </a:extLst>
              </p:cNvPr>
              <p:cNvSpPr txBox="1">
                <a:spLocks noChangeArrowheads="1"/>
              </p:cNvSpPr>
              <p:nvPr/>
            </p:nvSpPr>
            <p:spPr bwMode="auto">
              <a:xfrm>
                <a:off x="1030" y="1776"/>
                <a:ext cx="526" cy="326"/>
              </a:xfrm>
              <a:prstGeom prst="rect">
                <a:avLst/>
              </a:prstGeom>
              <a:noFill/>
              <a:ln w="25400">
                <a:noFill/>
                <a:miter lim="800000"/>
                <a:headEnd/>
                <a:tailEnd/>
              </a:ln>
              <a:effectLst/>
            </p:spPr>
            <p:txBody>
              <a:bodyPr wrap="none">
                <a:spAutoFit/>
              </a:bodyPr>
              <a:lstStyle/>
              <a:p>
                <a:pPr algn="ctr" eaLnBrk="1" hangingPunct="1">
                  <a:lnSpc>
                    <a:spcPct val="100000"/>
                  </a:lnSpc>
                  <a:spcBef>
                    <a:spcPct val="50000"/>
                  </a:spcBef>
                  <a:buClrTx/>
                  <a:buSzTx/>
                  <a:defRPr/>
                </a:pPr>
                <a:r>
                  <a:rPr lang="en-US" sz="1400">
                    <a:effectLst>
                      <a:outerShdw blurRad="38100" dist="38100" dir="2700000" algn="tl">
                        <a:srgbClr val="C0C0C0"/>
                      </a:outerShdw>
                    </a:effectLst>
                    <a:latin typeface="Arial" charset="0"/>
                  </a:rPr>
                  <a:t>Tier 1 </a:t>
                </a:r>
                <a:br>
                  <a:rPr lang="en-US" sz="1400">
                    <a:effectLst>
                      <a:outerShdw blurRad="38100" dist="38100" dir="2700000" algn="tl">
                        <a:srgbClr val="C0C0C0"/>
                      </a:outerShdw>
                    </a:effectLst>
                    <a:latin typeface="Arial" charset="0"/>
                  </a:rPr>
                </a:br>
                <a:r>
                  <a:rPr lang="en-US" sz="1400">
                    <a:effectLst>
                      <a:outerShdw blurRad="38100" dist="38100" dir="2700000" algn="tl">
                        <a:srgbClr val="C0C0C0"/>
                      </a:outerShdw>
                    </a:effectLst>
                    <a:latin typeface="Arial" charset="0"/>
                  </a:rPr>
                  <a:t>Supplier</a:t>
                </a:r>
              </a:p>
            </p:txBody>
          </p:sp>
          <p:pic>
            <p:nvPicPr>
              <p:cNvPr id="25617" name="Picture 218" descr="chain">
                <a:extLst>
                  <a:ext uri="{FF2B5EF4-FFF2-40B4-BE49-F238E27FC236}">
                    <a16:creationId xmlns:a16="http://schemas.microsoft.com/office/drawing/2014/main" id="{95A0B7AA-DDCA-1F92-55DC-979CC337B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 y="2128"/>
                <a:ext cx="27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603" name="Text Box 219">
                <a:extLst>
                  <a:ext uri="{FF2B5EF4-FFF2-40B4-BE49-F238E27FC236}">
                    <a16:creationId xmlns:a16="http://schemas.microsoft.com/office/drawing/2014/main" id="{93B7898A-4621-DC95-B357-57371441FA71}"/>
                  </a:ext>
                </a:extLst>
              </p:cNvPr>
              <p:cNvSpPr txBox="1">
                <a:spLocks noChangeArrowheads="1"/>
              </p:cNvSpPr>
              <p:nvPr/>
            </p:nvSpPr>
            <p:spPr bwMode="auto">
              <a:xfrm>
                <a:off x="1899" y="1776"/>
                <a:ext cx="773" cy="192"/>
              </a:xfrm>
              <a:prstGeom prst="rect">
                <a:avLst/>
              </a:prstGeom>
              <a:noFill/>
              <a:ln w="25400">
                <a:noFill/>
                <a:miter lim="800000"/>
                <a:headEnd/>
                <a:tailEnd/>
              </a:ln>
              <a:effectLst/>
            </p:spPr>
            <p:txBody>
              <a:bodyPr wrap="none">
                <a:spAutoFit/>
              </a:bodyPr>
              <a:lstStyle/>
              <a:p>
                <a:pPr algn="ctr" eaLnBrk="1" hangingPunct="1">
                  <a:lnSpc>
                    <a:spcPct val="100000"/>
                  </a:lnSpc>
                  <a:spcBef>
                    <a:spcPct val="50000"/>
                  </a:spcBef>
                  <a:buClrTx/>
                  <a:buSzTx/>
                  <a:defRPr/>
                </a:pPr>
                <a:r>
                  <a:rPr lang="en-US" sz="1400">
                    <a:effectLst>
                      <a:outerShdw blurRad="38100" dist="38100" dir="2700000" algn="tl">
                        <a:srgbClr val="C0C0C0"/>
                      </a:outerShdw>
                    </a:effectLst>
                    <a:latin typeface="Arial" charset="0"/>
                  </a:rPr>
                  <a:t>Manufacturer</a:t>
                </a:r>
              </a:p>
            </p:txBody>
          </p:sp>
          <p:sp>
            <p:nvSpPr>
              <p:cNvPr id="272604" name="Text Box 220">
                <a:extLst>
                  <a:ext uri="{FF2B5EF4-FFF2-40B4-BE49-F238E27FC236}">
                    <a16:creationId xmlns:a16="http://schemas.microsoft.com/office/drawing/2014/main" id="{22464912-44AD-FBB3-545C-08366DE35897}"/>
                  </a:ext>
                </a:extLst>
              </p:cNvPr>
              <p:cNvSpPr txBox="1">
                <a:spLocks noChangeArrowheads="1"/>
              </p:cNvSpPr>
              <p:nvPr/>
            </p:nvSpPr>
            <p:spPr bwMode="auto">
              <a:xfrm>
                <a:off x="2816" y="1776"/>
                <a:ext cx="625" cy="192"/>
              </a:xfrm>
              <a:prstGeom prst="rect">
                <a:avLst/>
              </a:prstGeom>
              <a:noFill/>
              <a:ln w="25400">
                <a:noFill/>
                <a:miter lim="800000"/>
                <a:headEnd/>
                <a:tailEnd/>
              </a:ln>
              <a:effectLst/>
            </p:spPr>
            <p:txBody>
              <a:bodyPr wrap="none">
                <a:spAutoFit/>
              </a:bodyPr>
              <a:lstStyle/>
              <a:p>
                <a:pPr algn="ctr" eaLnBrk="1" hangingPunct="1">
                  <a:lnSpc>
                    <a:spcPct val="100000"/>
                  </a:lnSpc>
                  <a:spcBef>
                    <a:spcPct val="50000"/>
                  </a:spcBef>
                  <a:buClrTx/>
                  <a:buSzTx/>
                  <a:defRPr/>
                </a:pPr>
                <a:r>
                  <a:rPr lang="en-US" sz="1400">
                    <a:effectLst>
                      <a:outerShdw blurRad="38100" dist="38100" dir="2700000" algn="tl">
                        <a:srgbClr val="C0C0C0"/>
                      </a:outerShdw>
                    </a:effectLst>
                    <a:latin typeface="Arial" charset="0"/>
                  </a:rPr>
                  <a:t>Distributor</a:t>
                </a:r>
              </a:p>
            </p:txBody>
          </p:sp>
          <p:sp>
            <p:nvSpPr>
              <p:cNvPr id="272605" name="Text Box 221">
                <a:extLst>
                  <a:ext uri="{FF2B5EF4-FFF2-40B4-BE49-F238E27FC236}">
                    <a16:creationId xmlns:a16="http://schemas.microsoft.com/office/drawing/2014/main" id="{CC3ADD47-8B87-D162-859E-424B842BA7F3}"/>
                  </a:ext>
                </a:extLst>
              </p:cNvPr>
              <p:cNvSpPr txBox="1">
                <a:spLocks noChangeArrowheads="1"/>
              </p:cNvSpPr>
              <p:nvPr/>
            </p:nvSpPr>
            <p:spPr bwMode="auto">
              <a:xfrm>
                <a:off x="3635" y="1776"/>
                <a:ext cx="501" cy="192"/>
              </a:xfrm>
              <a:prstGeom prst="rect">
                <a:avLst/>
              </a:prstGeom>
              <a:noFill/>
              <a:ln w="25400">
                <a:noFill/>
                <a:miter lim="800000"/>
                <a:headEnd/>
                <a:tailEnd/>
              </a:ln>
              <a:effectLst/>
            </p:spPr>
            <p:txBody>
              <a:bodyPr wrap="none">
                <a:spAutoFit/>
              </a:bodyPr>
              <a:lstStyle/>
              <a:p>
                <a:pPr algn="ctr" eaLnBrk="1" hangingPunct="1">
                  <a:lnSpc>
                    <a:spcPct val="100000"/>
                  </a:lnSpc>
                  <a:spcBef>
                    <a:spcPct val="50000"/>
                  </a:spcBef>
                  <a:buClrTx/>
                  <a:buSzTx/>
                  <a:defRPr/>
                </a:pPr>
                <a:r>
                  <a:rPr lang="en-US" sz="1400">
                    <a:effectLst>
                      <a:outerShdw blurRad="38100" dist="38100" dir="2700000" algn="tl">
                        <a:srgbClr val="C0C0C0"/>
                      </a:outerShdw>
                    </a:effectLst>
                    <a:latin typeface="Arial" charset="0"/>
                  </a:rPr>
                  <a:t>Retailer</a:t>
                </a:r>
              </a:p>
            </p:txBody>
          </p:sp>
          <p:grpSp>
            <p:nvGrpSpPr>
              <p:cNvPr id="25621" name="Group 222">
                <a:extLst>
                  <a:ext uri="{FF2B5EF4-FFF2-40B4-BE49-F238E27FC236}">
                    <a16:creationId xmlns:a16="http://schemas.microsoft.com/office/drawing/2014/main" id="{D1628A96-18F3-A07F-8DC5-5EB31893128E}"/>
                  </a:ext>
                </a:extLst>
              </p:cNvPr>
              <p:cNvGrpSpPr>
                <a:grpSpLocks/>
              </p:cNvGrpSpPr>
              <p:nvPr/>
            </p:nvGrpSpPr>
            <p:grpSpPr bwMode="auto">
              <a:xfrm>
                <a:off x="2902" y="2064"/>
                <a:ext cx="504" cy="405"/>
                <a:chOff x="2232" y="2859"/>
                <a:chExt cx="504" cy="405"/>
              </a:xfrm>
            </p:grpSpPr>
            <p:sp>
              <p:nvSpPr>
                <p:cNvPr id="25671" name="Line 223">
                  <a:extLst>
                    <a:ext uri="{FF2B5EF4-FFF2-40B4-BE49-F238E27FC236}">
                      <a16:creationId xmlns:a16="http://schemas.microsoft.com/office/drawing/2014/main" id="{2863559D-B547-E6E6-4894-C00761EFABF6}"/>
                    </a:ext>
                  </a:extLst>
                </p:cNvPr>
                <p:cNvSpPr>
                  <a:spLocks noChangeShapeType="1"/>
                </p:cNvSpPr>
                <p:nvPr/>
              </p:nvSpPr>
              <p:spPr bwMode="auto">
                <a:xfrm flipV="1">
                  <a:off x="2713" y="3071"/>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672" name="Freeform 224">
                  <a:extLst>
                    <a:ext uri="{FF2B5EF4-FFF2-40B4-BE49-F238E27FC236}">
                      <a16:creationId xmlns:a16="http://schemas.microsoft.com/office/drawing/2014/main" id="{54F75D84-9281-1145-A9EE-5697673B955B}"/>
                    </a:ext>
                  </a:extLst>
                </p:cNvPr>
                <p:cNvSpPr>
                  <a:spLocks/>
                </p:cNvSpPr>
                <p:nvPr/>
              </p:nvSpPr>
              <p:spPr bwMode="auto">
                <a:xfrm>
                  <a:off x="2582" y="3050"/>
                  <a:ext cx="24" cy="42"/>
                </a:xfrm>
                <a:custGeom>
                  <a:avLst/>
                  <a:gdLst>
                    <a:gd name="T0" fmla="*/ 25 w 26"/>
                    <a:gd name="T1" fmla="*/ 13 h 44"/>
                    <a:gd name="T2" fmla="*/ 0 w 26"/>
                    <a:gd name="T3" fmla="*/ 0 h 44"/>
                    <a:gd name="T4" fmla="*/ 0 w 26"/>
                    <a:gd name="T5" fmla="*/ 28 h 44"/>
                    <a:gd name="T6" fmla="*/ 25 w 26"/>
                    <a:gd name="T7" fmla="*/ 43 h 44"/>
                    <a:gd name="T8" fmla="*/ 25 w 26"/>
                    <a:gd name="T9" fmla="*/ 13 h 44"/>
                    <a:gd name="T10" fmla="*/ 0 60000 65536"/>
                    <a:gd name="T11" fmla="*/ 0 60000 65536"/>
                    <a:gd name="T12" fmla="*/ 0 60000 65536"/>
                    <a:gd name="T13" fmla="*/ 0 60000 65536"/>
                    <a:gd name="T14" fmla="*/ 0 60000 65536"/>
                    <a:gd name="T15" fmla="*/ 0 w 26"/>
                    <a:gd name="T16" fmla="*/ 0 h 44"/>
                    <a:gd name="T17" fmla="*/ 26 w 26"/>
                    <a:gd name="T18" fmla="*/ 44 h 44"/>
                  </a:gdLst>
                  <a:ahLst/>
                  <a:cxnLst>
                    <a:cxn ang="T10">
                      <a:pos x="T0" y="T1"/>
                    </a:cxn>
                    <a:cxn ang="T11">
                      <a:pos x="T2" y="T3"/>
                    </a:cxn>
                    <a:cxn ang="T12">
                      <a:pos x="T4" y="T5"/>
                    </a:cxn>
                    <a:cxn ang="T13">
                      <a:pos x="T6" y="T7"/>
                    </a:cxn>
                    <a:cxn ang="T14">
                      <a:pos x="T8" y="T9"/>
                    </a:cxn>
                  </a:cxnLst>
                  <a:rect l="T15" t="T16" r="T17" b="T18"/>
                  <a:pathLst>
                    <a:path w="26" h="44">
                      <a:moveTo>
                        <a:pt x="25" y="13"/>
                      </a:moveTo>
                      <a:lnTo>
                        <a:pt x="0" y="0"/>
                      </a:lnTo>
                      <a:lnTo>
                        <a:pt x="0" y="28"/>
                      </a:lnTo>
                      <a:lnTo>
                        <a:pt x="25" y="43"/>
                      </a:lnTo>
                      <a:lnTo>
                        <a:pt x="25" y="13"/>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73" name="Freeform 225">
                  <a:extLst>
                    <a:ext uri="{FF2B5EF4-FFF2-40B4-BE49-F238E27FC236}">
                      <a16:creationId xmlns:a16="http://schemas.microsoft.com/office/drawing/2014/main" id="{6DC77BE5-2C45-0812-E393-1EDDF0FD9DC2}"/>
                    </a:ext>
                  </a:extLst>
                </p:cNvPr>
                <p:cNvSpPr>
                  <a:spLocks/>
                </p:cNvSpPr>
                <p:nvPr/>
              </p:nvSpPr>
              <p:spPr bwMode="auto">
                <a:xfrm>
                  <a:off x="2605" y="3010"/>
                  <a:ext cx="89" cy="82"/>
                </a:xfrm>
                <a:custGeom>
                  <a:avLst/>
                  <a:gdLst>
                    <a:gd name="T0" fmla="*/ 96 w 97"/>
                    <a:gd name="T1" fmla="*/ 0 h 86"/>
                    <a:gd name="T2" fmla="*/ 0 w 97"/>
                    <a:gd name="T3" fmla="*/ 55 h 86"/>
                    <a:gd name="T4" fmla="*/ 0 w 97"/>
                    <a:gd name="T5" fmla="*/ 85 h 86"/>
                    <a:gd name="T6" fmla="*/ 96 w 97"/>
                    <a:gd name="T7" fmla="*/ 29 h 86"/>
                    <a:gd name="T8" fmla="*/ 96 w 97"/>
                    <a:gd name="T9" fmla="*/ 0 h 86"/>
                    <a:gd name="T10" fmla="*/ 0 60000 65536"/>
                    <a:gd name="T11" fmla="*/ 0 60000 65536"/>
                    <a:gd name="T12" fmla="*/ 0 60000 65536"/>
                    <a:gd name="T13" fmla="*/ 0 60000 65536"/>
                    <a:gd name="T14" fmla="*/ 0 60000 65536"/>
                    <a:gd name="T15" fmla="*/ 0 w 97"/>
                    <a:gd name="T16" fmla="*/ 0 h 86"/>
                    <a:gd name="T17" fmla="*/ 97 w 97"/>
                    <a:gd name="T18" fmla="*/ 86 h 86"/>
                  </a:gdLst>
                  <a:ahLst/>
                  <a:cxnLst>
                    <a:cxn ang="T10">
                      <a:pos x="T0" y="T1"/>
                    </a:cxn>
                    <a:cxn ang="T11">
                      <a:pos x="T2" y="T3"/>
                    </a:cxn>
                    <a:cxn ang="T12">
                      <a:pos x="T4" y="T5"/>
                    </a:cxn>
                    <a:cxn ang="T13">
                      <a:pos x="T6" y="T7"/>
                    </a:cxn>
                    <a:cxn ang="T14">
                      <a:pos x="T8" y="T9"/>
                    </a:cxn>
                  </a:cxnLst>
                  <a:rect l="T15" t="T16" r="T17" b="T18"/>
                  <a:pathLst>
                    <a:path w="97" h="86">
                      <a:moveTo>
                        <a:pt x="96" y="0"/>
                      </a:moveTo>
                      <a:lnTo>
                        <a:pt x="0" y="55"/>
                      </a:lnTo>
                      <a:lnTo>
                        <a:pt x="0" y="85"/>
                      </a:lnTo>
                      <a:lnTo>
                        <a:pt x="96" y="29"/>
                      </a:lnTo>
                      <a:lnTo>
                        <a:pt x="96"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74" name="Line 226">
                  <a:extLst>
                    <a:ext uri="{FF2B5EF4-FFF2-40B4-BE49-F238E27FC236}">
                      <a16:creationId xmlns:a16="http://schemas.microsoft.com/office/drawing/2014/main" id="{CC998204-8D62-BE58-40B0-658D49EB7664}"/>
                    </a:ext>
                  </a:extLst>
                </p:cNvPr>
                <p:cNvSpPr>
                  <a:spLocks noChangeShapeType="1"/>
                </p:cNvSpPr>
                <p:nvPr/>
              </p:nvSpPr>
              <p:spPr bwMode="auto">
                <a:xfrm flipV="1">
                  <a:off x="2674" y="3046"/>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675" name="Freeform 227">
                  <a:extLst>
                    <a:ext uri="{FF2B5EF4-FFF2-40B4-BE49-F238E27FC236}">
                      <a16:creationId xmlns:a16="http://schemas.microsoft.com/office/drawing/2014/main" id="{185352BF-9670-631A-FE9A-A4E337D71AC4}"/>
                    </a:ext>
                  </a:extLst>
                </p:cNvPr>
                <p:cNvSpPr>
                  <a:spLocks/>
                </p:cNvSpPr>
                <p:nvPr/>
              </p:nvSpPr>
              <p:spPr bwMode="auto">
                <a:xfrm>
                  <a:off x="2674" y="3052"/>
                  <a:ext cx="15" cy="16"/>
                </a:xfrm>
                <a:custGeom>
                  <a:avLst/>
                  <a:gdLst>
                    <a:gd name="T0" fmla="*/ 3 w 17"/>
                    <a:gd name="T1" fmla="*/ 16 h 17"/>
                    <a:gd name="T2" fmla="*/ 0 w 17"/>
                    <a:gd name="T3" fmla="*/ 13 h 17"/>
                    <a:gd name="T4" fmla="*/ 0 w 17"/>
                    <a:gd name="T5" fmla="*/ 10 h 17"/>
                    <a:gd name="T6" fmla="*/ 0 w 17"/>
                    <a:gd name="T7" fmla="*/ 5 h 17"/>
                    <a:gd name="T8" fmla="*/ 0 w 17"/>
                    <a:gd name="T9" fmla="*/ 2 h 17"/>
                    <a:gd name="T10" fmla="*/ 3 w 17"/>
                    <a:gd name="T11" fmla="*/ 2 h 17"/>
                    <a:gd name="T12" fmla="*/ 6 w 17"/>
                    <a:gd name="T13" fmla="*/ 0 h 17"/>
                    <a:gd name="T14" fmla="*/ 9 w 17"/>
                    <a:gd name="T15" fmla="*/ 0 h 17"/>
                    <a:gd name="T16" fmla="*/ 12 w 17"/>
                    <a:gd name="T17" fmla="*/ 2 h 17"/>
                    <a:gd name="T18" fmla="*/ 16 w 17"/>
                    <a:gd name="T19" fmla="*/ 5 h 17"/>
                    <a:gd name="T20" fmla="*/ 12 w 17"/>
                    <a:gd name="T21" fmla="*/ 13 h 17"/>
                    <a:gd name="T22" fmla="*/ 9 w 17"/>
                    <a:gd name="T23" fmla="*/ 16 h 17"/>
                    <a:gd name="T24" fmla="*/ 6 w 17"/>
                    <a:gd name="T25" fmla="*/ 16 h 17"/>
                    <a:gd name="T26" fmla="*/ 3 w 17"/>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3" y="16"/>
                      </a:moveTo>
                      <a:lnTo>
                        <a:pt x="0" y="13"/>
                      </a:lnTo>
                      <a:lnTo>
                        <a:pt x="0" y="10"/>
                      </a:lnTo>
                      <a:lnTo>
                        <a:pt x="0" y="5"/>
                      </a:lnTo>
                      <a:lnTo>
                        <a:pt x="0" y="2"/>
                      </a:lnTo>
                      <a:lnTo>
                        <a:pt x="3" y="2"/>
                      </a:lnTo>
                      <a:lnTo>
                        <a:pt x="6" y="0"/>
                      </a:lnTo>
                      <a:lnTo>
                        <a:pt x="9" y="0"/>
                      </a:lnTo>
                      <a:lnTo>
                        <a:pt x="12" y="2"/>
                      </a:lnTo>
                      <a:lnTo>
                        <a:pt x="16" y="5"/>
                      </a:lnTo>
                      <a:lnTo>
                        <a:pt x="12" y="13"/>
                      </a:lnTo>
                      <a:lnTo>
                        <a:pt x="9" y="16"/>
                      </a:lnTo>
                      <a:lnTo>
                        <a:pt x="6" y="16"/>
                      </a:lnTo>
                      <a:lnTo>
                        <a:pt x="3"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76" name="Freeform 228">
                  <a:extLst>
                    <a:ext uri="{FF2B5EF4-FFF2-40B4-BE49-F238E27FC236}">
                      <a16:creationId xmlns:a16="http://schemas.microsoft.com/office/drawing/2014/main" id="{EA00736D-F107-1611-97D9-07E00701647C}"/>
                    </a:ext>
                  </a:extLst>
                </p:cNvPr>
                <p:cNvSpPr>
                  <a:spLocks/>
                </p:cNvSpPr>
                <p:nvPr/>
              </p:nvSpPr>
              <p:spPr bwMode="auto">
                <a:xfrm>
                  <a:off x="2674" y="3052"/>
                  <a:ext cx="15" cy="16"/>
                </a:xfrm>
                <a:custGeom>
                  <a:avLst/>
                  <a:gdLst>
                    <a:gd name="T0" fmla="*/ 12 w 17"/>
                    <a:gd name="T1" fmla="*/ 12 h 17"/>
                    <a:gd name="T2" fmla="*/ 16 w 17"/>
                    <a:gd name="T3" fmla="*/ 3 h 17"/>
                    <a:gd name="T4" fmla="*/ 12 w 17"/>
                    <a:gd name="T5" fmla="*/ 0 h 17"/>
                    <a:gd name="T6" fmla="*/ 9 w 17"/>
                    <a:gd name="T7" fmla="*/ 3 h 17"/>
                    <a:gd name="T8" fmla="*/ 3 w 17"/>
                    <a:gd name="T9" fmla="*/ 6 h 17"/>
                    <a:gd name="T10" fmla="*/ 0 w 17"/>
                    <a:gd name="T11" fmla="*/ 12 h 17"/>
                    <a:gd name="T12" fmla="*/ 3 w 17"/>
                    <a:gd name="T13" fmla="*/ 16 h 17"/>
                    <a:gd name="T14" fmla="*/ 6 w 17"/>
                    <a:gd name="T15" fmla="*/ 16 h 17"/>
                    <a:gd name="T16" fmla="*/ 9 w 17"/>
                    <a:gd name="T17" fmla="*/ 16 h 17"/>
                    <a:gd name="T18" fmla="*/ 12 w 17"/>
                    <a:gd name="T19" fmla="*/ 1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2" y="12"/>
                      </a:moveTo>
                      <a:lnTo>
                        <a:pt x="16" y="3"/>
                      </a:lnTo>
                      <a:lnTo>
                        <a:pt x="12" y="0"/>
                      </a:lnTo>
                      <a:lnTo>
                        <a:pt x="9" y="3"/>
                      </a:lnTo>
                      <a:lnTo>
                        <a:pt x="3" y="6"/>
                      </a:lnTo>
                      <a:lnTo>
                        <a:pt x="0" y="12"/>
                      </a:lnTo>
                      <a:lnTo>
                        <a:pt x="3" y="16"/>
                      </a:lnTo>
                      <a:lnTo>
                        <a:pt x="6" y="16"/>
                      </a:lnTo>
                      <a:lnTo>
                        <a:pt x="9" y="16"/>
                      </a:lnTo>
                      <a:lnTo>
                        <a:pt x="12" y="12"/>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77" name="Freeform 229">
                  <a:extLst>
                    <a:ext uri="{FF2B5EF4-FFF2-40B4-BE49-F238E27FC236}">
                      <a16:creationId xmlns:a16="http://schemas.microsoft.com/office/drawing/2014/main" id="{A04B938C-EE81-AA7A-164E-4E956E2E59F8}"/>
                    </a:ext>
                  </a:extLst>
                </p:cNvPr>
                <p:cNvSpPr>
                  <a:spLocks/>
                </p:cNvSpPr>
                <p:nvPr/>
              </p:nvSpPr>
              <p:spPr bwMode="auto">
                <a:xfrm>
                  <a:off x="2622" y="3021"/>
                  <a:ext cx="111" cy="67"/>
                </a:xfrm>
                <a:custGeom>
                  <a:avLst/>
                  <a:gdLst>
                    <a:gd name="T0" fmla="*/ 120 w 121"/>
                    <a:gd name="T1" fmla="*/ 14 h 71"/>
                    <a:gd name="T2" fmla="*/ 95 w 121"/>
                    <a:gd name="T3" fmla="*/ 0 h 71"/>
                    <a:gd name="T4" fmla="*/ 0 w 121"/>
                    <a:gd name="T5" fmla="*/ 55 h 71"/>
                    <a:gd name="T6" fmla="*/ 24 w 121"/>
                    <a:gd name="T7" fmla="*/ 70 h 71"/>
                    <a:gd name="T8" fmla="*/ 120 w 121"/>
                    <a:gd name="T9" fmla="*/ 14 h 71"/>
                    <a:gd name="T10" fmla="*/ 0 60000 65536"/>
                    <a:gd name="T11" fmla="*/ 0 60000 65536"/>
                    <a:gd name="T12" fmla="*/ 0 60000 65536"/>
                    <a:gd name="T13" fmla="*/ 0 60000 65536"/>
                    <a:gd name="T14" fmla="*/ 0 60000 65536"/>
                    <a:gd name="T15" fmla="*/ 0 w 121"/>
                    <a:gd name="T16" fmla="*/ 0 h 71"/>
                    <a:gd name="T17" fmla="*/ 121 w 121"/>
                    <a:gd name="T18" fmla="*/ 71 h 71"/>
                  </a:gdLst>
                  <a:ahLst/>
                  <a:cxnLst>
                    <a:cxn ang="T10">
                      <a:pos x="T0" y="T1"/>
                    </a:cxn>
                    <a:cxn ang="T11">
                      <a:pos x="T2" y="T3"/>
                    </a:cxn>
                    <a:cxn ang="T12">
                      <a:pos x="T4" y="T5"/>
                    </a:cxn>
                    <a:cxn ang="T13">
                      <a:pos x="T6" y="T7"/>
                    </a:cxn>
                    <a:cxn ang="T14">
                      <a:pos x="T8" y="T9"/>
                    </a:cxn>
                  </a:cxnLst>
                  <a:rect l="T15" t="T16" r="T17" b="T18"/>
                  <a:pathLst>
                    <a:path w="121" h="71">
                      <a:moveTo>
                        <a:pt x="120" y="14"/>
                      </a:moveTo>
                      <a:lnTo>
                        <a:pt x="95" y="0"/>
                      </a:lnTo>
                      <a:lnTo>
                        <a:pt x="0" y="55"/>
                      </a:lnTo>
                      <a:lnTo>
                        <a:pt x="24" y="70"/>
                      </a:lnTo>
                      <a:lnTo>
                        <a:pt x="120"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78" name="Freeform 230">
                  <a:extLst>
                    <a:ext uri="{FF2B5EF4-FFF2-40B4-BE49-F238E27FC236}">
                      <a16:creationId xmlns:a16="http://schemas.microsoft.com/office/drawing/2014/main" id="{BE291EAD-1030-C810-E5E2-08A6DCC9EDF3}"/>
                    </a:ext>
                  </a:extLst>
                </p:cNvPr>
                <p:cNvSpPr>
                  <a:spLocks/>
                </p:cNvSpPr>
                <p:nvPr/>
              </p:nvSpPr>
              <p:spPr bwMode="auto">
                <a:xfrm>
                  <a:off x="2644" y="3035"/>
                  <a:ext cx="89" cy="81"/>
                </a:xfrm>
                <a:custGeom>
                  <a:avLst/>
                  <a:gdLst>
                    <a:gd name="T0" fmla="*/ 96 w 97"/>
                    <a:gd name="T1" fmla="*/ 0 h 85"/>
                    <a:gd name="T2" fmla="*/ 0 w 97"/>
                    <a:gd name="T3" fmla="*/ 55 h 85"/>
                    <a:gd name="T4" fmla="*/ 0 w 97"/>
                    <a:gd name="T5" fmla="*/ 84 h 85"/>
                    <a:gd name="T6" fmla="*/ 96 w 97"/>
                    <a:gd name="T7" fmla="*/ 28 h 85"/>
                    <a:gd name="T8" fmla="*/ 96 w 97"/>
                    <a:gd name="T9" fmla="*/ 0 h 85"/>
                    <a:gd name="T10" fmla="*/ 0 60000 65536"/>
                    <a:gd name="T11" fmla="*/ 0 60000 65536"/>
                    <a:gd name="T12" fmla="*/ 0 60000 65536"/>
                    <a:gd name="T13" fmla="*/ 0 60000 65536"/>
                    <a:gd name="T14" fmla="*/ 0 60000 65536"/>
                    <a:gd name="T15" fmla="*/ 0 w 97"/>
                    <a:gd name="T16" fmla="*/ 0 h 85"/>
                    <a:gd name="T17" fmla="*/ 97 w 97"/>
                    <a:gd name="T18" fmla="*/ 85 h 85"/>
                  </a:gdLst>
                  <a:ahLst/>
                  <a:cxnLst>
                    <a:cxn ang="T10">
                      <a:pos x="T0" y="T1"/>
                    </a:cxn>
                    <a:cxn ang="T11">
                      <a:pos x="T2" y="T3"/>
                    </a:cxn>
                    <a:cxn ang="T12">
                      <a:pos x="T4" y="T5"/>
                    </a:cxn>
                    <a:cxn ang="T13">
                      <a:pos x="T6" y="T7"/>
                    </a:cxn>
                    <a:cxn ang="T14">
                      <a:pos x="T8" y="T9"/>
                    </a:cxn>
                  </a:cxnLst>
                  <a:rect l="T15" t="T16" r="T17" b="T18"/>
                  <a:pathLst>
                    <a:path w="97" h="85">
                      <a:moveTo>
                        <a:pt x="96" y="0"/>
                      </a:moveTo>
                      <a:lnTo>
                        <a:pt x="0" y="55"/>
                      </a:lnTo>
                      <a:lnTo>
                        <a:pt x="0" y="84"/>
                      </a:lnTo>
                      <a:lnTo>
                        <a:pt x="96" y="28"/>
                      </a:lnTo>
                      <a:lnTo>
                        <a:pt x="96"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79" name="Freeform 231">
                  <a:extLst>
                    <a:ext uri="{FF2B5EF4-FFF2-40B4-BE49-F238E27FC236}">
                      <a16:creationId xmlns:a16="http://schemas.microsoft.com/office/drawing/2014/main" id="{CE097399-8843-89CC-44FE-7C8686D75D6B}"/>
                    </a:ext>
                  </a:extLst>
                </p:cNvPr>
                <p:cNvSpPr>
                  <a:spLocks/>
                </p:cNvSpPr>
                <p:nvPr/>
              </p:nvSpPr>
              <p:spPr bwMode="auto">
                <a:xfrm>
                  <a:off x="2504" y="3003"/>
                  <a:ext cx="24" cy="42"/>
                </a:xfrm>
                <a:custGeom>
                  <a:avLst/>
                  <a:gdLst>
                    <a:gd name="T0" fmla="*/ 25 w 26"/>
                    <a:gd name="T1" fmla="*/ 14 h 45"/>
                    <a:gd name="T2" fmla="*/ 0 w 26"/>
                    <a:gd name="T3" fmla="*/ 0 h 45"/>
                    <a:gd name="T4" fmla="*/ 0 w 26"/>
                    <a:gd name="T5" fmla="*/ 29 h 45"/>
                    <a:gd name="T6" fmla="*/ 25 w 26"/>
                    <a:gd name="T7" fmla="*/ 44 h 45"/>
                    <a:gd name="T8" fmla="*/ 25 w 26"/>
                    <a:gd name="T9" fmla="*/ 14 h 45"/>
                    <a:gd name="T10" fmla="*/ 0 60000 65536"/>
                    <a:gd name="T11" fmla="*/ 0 60000 65536"/>
                    <a:gd name="T12" fmla="*/ 0 60000 65536"/>
                    <a:gd name="T13" fmla="*/ 0 60000 65536"/>
                    <a:gd name="T14" fmla="*/ 0 60000 65536"/>
                    <a:gd name="T15" fmla="*/ 0 w 26"/>
                    <a:gd name="T16" fmla="*/ 0 h 45"/>
                    <a:gd name="T17" fmla="*/ 26 w 26"/>
                    <a:gd name="T18" fmla="*/ 45 h 45"/>
                  </a:gdLst>
                  <a:ahLst/>
                  <a:cxnLst>
                    <a:cxn ang="T10">
                      <a:pos x="T0" y="T1"/>
                    </a:cxn>
                    <a:cxn ang="T11">
                      <a:pos x="T2" y="T3"/>
                    </a:cxn>
                    <a:cxn ang="T12">
                      <a:pos x="T4" y="T5"/>
                    </a:cxn>
                    <a:cxn ang="T13">
                      <a:pos x="T6" y="T7"/>
                    </a:cxn>
                    <a:cxn ang="T14">
                      <a:pos x="T8" y="T9"/>
                    </a:cxn>
                  </a:cxnLst>
                  <a:rect l="T15" t="T16" r="T17" b="T18"/>
                  <a:pathLst>
                    <a:path w="26" h="45">
                      <a:moveTo>
                        <a:pt x="25" y="14"/>
                      </a:moveTo>
                      <a:lnTo>
                        <a:pt x="0" y="0"/>
                      </a:lnTo>
                      <a:lnTo>
                        <a:pt x="0" y="29"/>
                      </a:lnTo>
                      <a:lnTo>
                        <a:pt x="25" y="44"/>
                      </a:lnTo>
                      <a:lnTo>
                        <a:pt x="25" y="14"/>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80" name="Freeform 232">
                  <a:extLst>
                    <a:ext uri="{FF2B5EF4-FFF2-40B4-BE49-F238E27FC236}">
                      <a16:creationId xmlns:a16="http://schemas.microsoft.com/office/drawing/2014/main" id="{742B7279-75E6-C302-968C-D46A0903AF32}"/>
                    </a:ext>
                  </a:extLst>
                </p:cNvPr>
                <p:cNvSpPr>
                  <a:spLocks/>
                </p:cNvSpPr>
                <p:nvPr/>
              </p:nvSpPr>
              <p:spPr bwMode="auto">
                <a:xfrm>
                  <a:off x="2622" y="3073"/>
                  <a:ext cx="23" cy="43"/>
                </a:xfrm>
                <a:custGeom>
                  <a:avLst/>
                  <a:gdLst>
                    <a:gd name="T0" fmla="*/ 24 w 25"/>
                    <a:gd name="T1" fmla="*/ 14 h 45"/>
                    <a:gd name="T2" fmla="*/ 0 w 25"/>
                    <a:gd name="T3" fmla="*/ 0 h 45"/>
                    <a:gd name="T4" fmla="*/ 0 w 25"/>
                    <a:gd name="T5" fmla="*/ 29 h 45"/>
                    <a:gd name="T6" fmla="*/ 24 w 25"/>
                    <a:gd name="T7" fmla="*/ 44 h 45"/>
                    <a:gd name="T8" fmla="*/ 24 w 25"/>
                    <a:gd name="T9" fmla="*/ 14 h 45"/>
                    <a:gd name="T10" fmla="*/ 0 60000 65536"/>
                    <a:gd name="T11" fmla="*/ 0 60000 65536"/>
                    <a:gd name="T12" fmla="*/ 0 60000 65536"/>
                    <a:gd name="T13" fmla="*/ 0 60000 65536"/>
                    <a:gd name="T14" fmla="*/ 0 60000 65536"/>
                    <a:gd name="T15" fmla="*/ 0 w 25"/>
                    <a:gd name="T16" fmla="*/ 0 h 45"/>
                    <a:gd name="T17" fmla="*/ 25 w 25"/>
                    <a:gd name="T18" fmla="*/ 45 h 45"/>
                  </a:gdLst>
                  <a:ahLst/>
                  <a:cxnLst>
                    <a:cxn ang="T10">
                      <a:pos x="T0" y="T1"/>
                    </a:cxn>
                    <a:cxn ang="T11">
                      <a:pos x="T2" y="T3"/>
                    </a:cxn>
                    <a:cxn ang="T12">
                      <a:pos x="T4" y="T5"/>
                    </a:cxn>
                    <a:cxn ang="T13">
                      <a:pos x="T6" y="T7"/>
                    </a:cxn>
                    <a:cxn ang="T14">
                      <a:pos x="T8" y="T9"/>
                    </a:cxn>
                  </a:cxnLst>
                  <a:rect l="T15" t="T16" r="T17" b="T18"/>
                  <a:pathLst>
                    <a:path w="25" h="45">
                      <a:moveTo>
                        <a:pt x="24" y="14"/>
                      </a:moveTo>
                      <a:lnTo>
                        <a:pt x="0" y="0"/>
                      </a:lnTo>
                      <a:lnTo>
                        <a:pt x="0" y="29"/>
                      </a:lnTo>
                      <a:lnTo>
                        <a:pt x="24" y="44"/>
                      </a:lnTo>
                      <a:lnTo>
                        <a:pt x="24" y="14"/>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81" name="Freeform 233">
                  <a:extLst>
                    <a:ext uri="{FF2B5EF4-FFF2-40B4-BE49-F238E27FC236}">
                      <a16:creationId xmlns:a16="http://schemas.microsoft.com/office/drawing/2014/main" id="{76B139DF-C1FC-BB56-5029-52F6269FD4E2}"/>
                    </a:ext>
                  </a:extLst>
                </p:cNvPr>
                <p:cNvSpPr>
                  <a:spLocks/>
                </p:cNvSpPr>
                <p:nvPr/>
              </p:nvSpPr>
              <p:spPr bwMode="auto">
                <a:xfrm>
                  <a:off x="2527" y="2965"/>
                  <a:ext cx="88" cy="80"/>
                </a:xfrm>
                <a:custGeom>
                  <a:avLst/>
                  <a:gdLst>
                    <a:gd name="T0" fmla="*/ 94 w 96"/>
                    <a:gd name="T1" fmla="*/ 0 h 85"/>
                    <a:gd name="T2" fmla="*/ 0 w 96"/>
                    <a:gd name="T3" fmla="*/ 55 h 85"/>
                    <a:gd name="T4" fmla="*/ 0 w 96"/>
                    <a:gd name="T5" fmla="*/ 84 h 85"/>
                    <a:gd name="T6" fmla="*/ 95 w 96"/>
                    <a:gd name="T7" fmla="*/ 28 h 85"/>
                    <a:gd name="T8" fmla="*/ 94 w 96"/>
                    <a:gd name="T9" fmla="*/ 0 h 85"/>
                    <a:gd name="T10" fmla="*/ 0 60000 65536"/>
                    <a:gd name="T11" fmla="*/ 0 60000 65536"/>
                    <a:gd name="T12" fmla="*/ 0 60000 65536"/>
                    <a:gd name="T13" fmla="*/ 0 60000 65536"/>
                    <a:gd name="T14" fmla="*/ 0 60000 65536"/>
                    <a:gd name="T15" fmla="*/ 0 w 96"/>
                    <a:gd name="T16" fmla="*/ 0 h 85"/>
                    <a:gd name="T17" fmla="*/ 96 w 96"/>
                    <a:gd name="T18" fmla="*/ 85 h 85"/>
                  </a:gdLst>
                  <a:ahLst/>
                  <a:cxnLst>
                    <a:cxn ang="T10">
                      <a:pos x="T0" y="T1"/>
                    </a:cxn>
                    <a:cxn ang="T11">
                      <a:pos x="T2" y="T3"/>
                    </a:cxn>
                    <a:cxn ang="T12">
                      <a:pos x="T4" y="T5"/>
                    </a:cxn>
                    <a:cxn ang="T13">
                      <a:pos x="T6" y="T7"/>
                    </a:cxn>
                    <a:cxn ang="T14">
                      <a:pos x="T8" y="T9"/>
                    </a:cxn>
                  </a:cxnLst>
                  <a:rect l="T15" t="T16" r="T17" b="T18"/>
                  <a:pathLst>
                    <a:path w="96" h="85">
                      <a:moveTo>
                        <a:pt x="94" y="0"/>
                      </a:moveTo>
                      <a:lnTo>
                        <a:pt x="0" y="55"/>
                      </a:lnTo>
                      <a:lnTo>
                        <a:pt x="0" y="84"/>
                      </a:lnTo>
                      <a:lnTo>
                        <a:pt x="95" y="28"/>
                      </a:lnTo>
                      <a:lnTo>
                        <a:pt x="94"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nvGrpSpPr>
                <p:cNvPr id="25682" name="Group 234">
                  <a:extLst>
                    <a:ext uri="{FF2B5EF4-FFF2-40B4-BE49-F238E27FC236}">
                      <a16:creationId xmlns:a16="http://schemas.microsoft.com/office/drawing/2014/main" id="{441DA52E-9CBA-C7E6-E780-F75D31BF89B5}"/>
                    </a:ext>
                  </a:extLst>
                </p:cNvPr>
                <p:cNvGrpSpPr>
                  <a:grpSpLocks/>
                </p:cNvGrpSpPr>
                <p:nvPr/>
              </p:nvGrpSpPr>
              <p:grpSpPr bwMode="auto">
                <a:xfrm>
                  <a:off x="2587" y="2873"/>
                  <a:ext cx="149" cy="130"/>
                  <a:chOff x="2587" y="2873"/>
                  <a:chExt cx="149" cy="130"/>
                </a:xfrm>
              </p:grpSpPr>
              <p:sp>
                <p:nvSpPr>
                  <p:cNvPr id="25776" name="Line 235">
                    <a:extLst>
                      <a:ext uri="{FF2B5EF4-FFF2-40B4-BE49-F238E27FC236}">
                        <a16:creationId xmlns:a16="http://schemas.microsoft.com/office/drawing/2014/main" id="{5F11D255-253D-A16D-3EA6-DE706331FC67}"/>
                      </a:ext>
                    </a:extLst>
                  </p:cNvPr>
                  <p:cNvSpPr>
                    <a:spLocks noChangeShapeType="1"/>
                  </p:cNvSpPr>
                  <p:nvPr/>
                </p:nvSpPr>
                <p:spPr bwMode="auto">
                  <a:xfrm flipV="1">
                    <a:off x="2662" y="2954"/>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777" name="Freeform 236">
                    <a:extLst>
                      <a:ext uri="{FF2B5EF4-FFF2-40B4-BE49-F238E27FC236}">
                        <a16:creationId xmlns:a16="http://schemas.microsoft.com/office/drawing/2014/main" id="{B6B3332F-216D-C7CC-E1D5-D64740A62CE1}"/>
                      </a:ext>
                    </a:extLst>
                  </p:cNvPr>
                  <p:cNvSpPr>
                    <a:spLocks/>
                  </p:cNvSpPr>
                  <p:nvPr/>
                </p:nvSpPr>
                <p:spPr bwMode="auto">
                  <a:xfrm>
                    <a:off x="2658" y="2960"/>
                    <a:ext cx="16" cy="16"/>
                  </a:xfrm>
                  <a:custGeom>
                    <a:avLst/>
                    <a:gdLst>
                      <a:gd name="T0" fmla="*/ 9 w 17"/>
                      <a:gd name="T1" fmla="*/ 13 h 17"/>
                      <a:gd name="T2" fmla="*/ 16 w 17"/>
                      <a:gd name="T3" fmla="*/ 11 h 17"/>
                      <a:gd name="T4" fmla="*/ 16 w 17"/>
                      <a:gd name="T5" fmla="*/ 9 h 17"/>
                      <a:gd name="T6" fmla="*/ 16 w 17"/>
                      <a:gd name="T7" fmla="*/ 4 h 17"/>
                      <a:gd name="T8" fmla="*/ 12 w 17"/>
                      <a:gd name="T9" fmla="*/ 2 h 17"/>
                      <a:gd name="T10" fmla="*/ 9 w 17"/>
                      <a:gd name="T11" fmla="*/ 0 h 17"/>
                      <a:gd name="T12" fmla="*/ 6 w 17"/>
                      <a:gd name="T13" fmla="*/ 0 h 17"/>
                      <a:gd name="T14" fmla="*/ 0 w 17"/>
                      <a:gd name="T15" fmla="*/ 2 h 17"/>
                      <a:gd name="T16" fmla="*/ 0 w 17"/>
                      <a:gd name="T17" fmla="*/ 4 h 17"/>
                      <a:gd name="T18" fmla="*/ 0 w 17"/>
                      <a:gd name="T19" fmla="*/ 9 h 17"/>
                      <a:gd name="T20" fmla="*/ 3 w 17"/>
                      <a:gd name="T21" fmla="*/ 11 h 17"/>
                      <a:gd name="T22" fmla="*/ 6 w 17"/>
                      <a:gd name="T23" fmla="*/ 13 h 17"/>
                      <a:gd name="T24" fmla="*/ 6 w 17"/>
                      <a:gd name="T25" fmla="*/ 16 h 17"/>
                      <a:gd name="T26" fmla="*/ 9 w 17"/>
                      <a:gd name="T27" fmla="*/ 13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9" y="13"/>
                        </a:moveTo>
                        <a:lnTo>
                          <a:pt x="16" y="11"/>
                        </a:lnTo>
                        <a:lnTo>
                          <a:pt x="16" y="9"/>
                        </a:lnTo>
                        <a:lnTo>
                          <a:pt x="16" y="4"/>
                        </a:lnTo>
                        <a:lnTo>
                          <a:pt x="12" y="2"/>
                        </a:lnTo>
                        <a:lnTo>
                          <a:pt x="9" y="0"/>
                        </a:lnTo>
                        <a:lnTo>
                          <a:pt x="6" y="0"/>
                        </a:lnTo>
                        <a:lnTo>
                          <a:pt x="0" y="2"/>
                        </a:lnTo>
                        <a:lnTo>
                          <a:pt x="0" y="4"/>
                        </a:lnTo>
                        <a:lnTo>
                          <a:pt x="0" y="9"/>
                        </a:lnTo>
                        <a:lnTo>
                          <a:pt x="3" y="11"/>
                        </a:lnTo>
                        <a:lnTo>
                          <a:pt x="6" y="13"/>
                        </a:lnTo>
                        <a:lnTo>
                          <a:pt x="6" y="16"/>
                        </a:lnTo>
                        <a:lnTo>
                          <a:pt x="9" y="13"/>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78" name="Freeform 237">
                    <a:extLst>
                      <a:ext uri="{FF2B5EF4-FFF2-40B4-BE49-F238E27FC236}">
                        <a16:creationId xmlns:a16="http://schemas.microsoft.com/office/drawing/2014/main" id="{AD3BB1CF-A303-190D-BA9F-7FC673396692}"/>
                      </a:ext>
                    </a:extLst>
                  </p:cNvPr>
                  <p:cNvSpPr>
                    <a:spLocks/>
                  </p:cNvSpPr>
                  <p:nvPr/>
                </p:nvSpPr>
                <p:spPr bwMode="auto">
                  <a:xfrm>
                    <a:off x="2658" y="2961"/>
                    <a:ext cx="16" cy="16"/>
                  </a:xfrm>
                  <a:custGeom>
                    <a:avLst/>
                    <a:gdLst>
                      <a:gd name="T0" fmla="*/ 0 w 17"/>
                      <a:gd name="T1" fmla="*/ 8 h 17"/>
                      <a:gd name="T2" fmla="*/ 0 w 17"/>
                      <a:gd name="T3" fmla="*/ 2 h 17"/>
                      <a:gd name="T4" fmla="*/ 0 w 17"/>
                      <a:gd name="T5" fmla="*/ 0 h 17"/>
                      <a:gd name="T6" fmla="*/ 4 w 17"/>
                      <a:gd name="T7" fmla="*/ 0 h 17"/>
                      <a:gd name="T8" fmla="*/ 8 w 17"/>
                      <a:gd name="T9" fmla="*/ 0 h 17"/>
                      <a:gd name="T10" fmla="*/ 12 w 17"/>
                      <a:gd name="T11" fmla="*/ 5 h 17"/>
                      <a:gd name="T12" fmla="*/ 16 w 17"/>
                      <a:gd name="T13" fmla="*/ 10 h 17"/>
                      <a:gd name="T14" fmla="*/ 16 w 17"/>
                      <a:gd name="T15" fmla="*/ 13 h 17"/>
                      <a:gd name="T16" fmla="*/ 12 w 17"/>
                      <a:gd name="T17" fmla="*/ 13 h 17"/>
                      <a:gd name="T18" fmla="*/ 8 w 17"/>
                      <a:gd name="T19" fmla="*/ 16 h 17"/>
                      <a:gd name="T20" fmla="*/ 8 w 17"/>
                      <a:gd name="T21" fmla="*/ 13 h 17"/>
                      <a:gd name="T22" fmla="*/ 0 w 17"/>
                      <a:gd name="T23" fmla="*/ 8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0" y="8"/>
                        </a:moveTo>
                        <a:lnTo>
                          <a:pt x="0" y="2"/>
                        </a:lnTo>
                        <a:lnTo>
                          <a:pt x="0" y="0"/>
                        </a:lnTo>
                        <a:lnTo>
                          <a:pt x="4" y="0"/>
                        </a:lnTo>
                        <a:lnTo>
                          <a:pt x="8" y="0"/>
                        </a:lnTo>
                        <a:lnTo>
                          <a:pt x="12" y="5"/>
                        </a:lnTo>
                        <a:lnTo>
                          <a:pt x="16" y="10"/>
                        </a:lnTo>
                        <a:lnTo>
                          <a:pt x="16" y="13"/>
                        </a:lnTo>
                        <a:lnTo>
                          <a:pt x="12" y="13"/>
                        </a:lnTo>
                        <a:lnTo>
                          <a:pt x="8" y="16"/>
                        </a:lnTo>
                        <a:lnTo>
                          <a:pt x="8" y="13"/>
                        </a:lnTo>
                        <a:lnTo>
                          <a:pt x="0" y="8"/>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79" name="Freeform 238">
                    <a:extLst>
                      <a:ext uri="{FF2B5EF4-FFF2-40B4-BE49-F238E27FC236}">
                        <a16:creationId xmlns:a16="http://schemas.microsoft.com/office/drawing/2014/main" id="{A87ECC66-6808-15D5-0A09-6618792A5F44}"/>
                      </a:ext>
                    </a:extLst>
                  </p:cNvPr>
                  <p:cNvSpPr>
                    <a:spLocks/>
                  </p:cNvSpPr>
                  <p:nvPr/>
                </p:nvSpPr>
                <p:spPr bwMode="auto">
                  <a:xfrm>
                    <a:off x="2668" y="2960"/>
                    <a:ext cx="16" cy="16"/>
                  </a:xfrm>
                  <a:custGeom>
                    <a:avLst/>
                    <a:gdLst>
                      <a:gd name="T0" fmla="*/ 9 w 17"/>
                      <a:gd name="T1" fmla="*/ 16 h 17"/>
                      <a:gd name="T2" fmla="*/ 13 w 17"/>
                      <a:gd name="T3" fmla="*/ 13 h 17"/>
                      <a:gd name="T4" fmla="*/ 14 w 17"/>
                      <a:gd name="T5" fmla="*/ 12 h 17"/>
                      <a:gd name="T6" fmla="*/ 16 w 17"/>
                      <a:gd name="T7" fmla="*/ 12 h 17"/>
                      <a:gd name="T8" fmla="*/ 16 w 17"/>
                      <a:gd name="T9" fmla="*/ 10 h 17"/>
                      <a:gd name="T10" fmla="*/ 16 w 17"/>
                      <a:gd name="T11" fmla="*/ 8 h 17"/>
                      <a:gd name="T12" fmla="*/ 13 w 17"/>
                      <a:gd name="T13" fmla="*/ 3 h 17"/>
                      <a:gd name="T14" fmla="*/ 12 w 17"/>
                      <a:gd name="T15" fmla="*/ 2 h 17"/>
                      <a:gd name="T16" fmla="*/ 9 w 17"/>
                      <a:gd name="T17" fmla="*/ 0 h 17"/>
                      <a:gd name="T18" fmla="*/ 7 w 17"/>
                      <a:gd name="T19" fmla="*/ 0 h 17"/>
                      <a:gd name="T20" fmla="*/ 6 w 17"/>
                      <a:gd name="T21" fmla="*/ 0 h 17"/>
                      <a:gd name="T22" fmla="*/ 4 w 17"/>
                      <a:gd name="T23" fmla="*/ 0 h 17"/>
                      <a:gd name="T24" fmla="*/ 1 w 17"/>
                      <a:gd name="T25" fmla="*/ 1 h 17"/>
                      <a:gd name="T26" fmla="*/ 1 w 17"/>
                      <a:gd name="T27" fmla="*/ 2 h 17"/>
                      <a:gd name="T28" fmla="*/ 0 w 17"/>
                      <a:gd name="T29" fmla="*/ 3 h 17"/>
                      <a:gd name="T30" fmla="*/ 0 w 17"/>
                      <a:gd name="T31" fmla="*/ 5 h 17"/>
                      <a:gd name="T32" fmla="*/ 0 w 17"/>
                      <a:gd name="T33" fmla="*/ 8 h 17"/>
                      <a:gd name="T34" fmla="*/ 1 w 17"/>
                      <a:gd name="T35" fmla="*/ 11 h 17"/>
                      <a:gd name="T36" fmla="*/ 3 w 17"/>
                      <a:gd name="T37" fmla="*/ 13 h 17"/>
                      <a:gd name="T38" fmla="*/ 6 w 17"/>
                      <a:gd name="T39" fmla="*/ 14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10"/>
                        </a:lnTo>
                        <a:lnTo>
                          <a:pt x="16" y="8"/>
                        </a:lnTo>
                        <a:lnTo>
                          <a:pt x="13" y="3"/>
                        </a:lnTo>
                        <a:lnTo>
                          <a:pt x="12" y="2"/>
                        </a:lnTo>
                        <a:lnTo>
                          <a:pt x="9" y="0"/>
                        </a:lnTo>
                        <a:lnTo>
                          <a:pt x="7" y="0"/>
                        </a:lnTo>
                        <a:lnTo>
                          <a:pt x="6" y="0"/>
                        </a:lnTo>
                        <a:lnTo>
                          <a:pt x="4" y="0"/>
                        </a:lnTo>
                        <a:lnTo>
                          <a:pt x="1" y="1"/>
                        </a:lnTo>
                        <a:lnTo>
                          <a:pt x="1" y="2"/>
                        </a:lnTo>
                        <a:lnTo>
                          <a:pt x="0" y="3"/>
                        </a:lnTo>
                        <a:lnTo>
                          <a:pt x="0" y="5"/>
                        </a:lnTo>
                        <a:lnTo>
                          <a:pt x="0" y="8"/>
                        </a:lnTo>
                        <a:lnTo>
                          <a:pt x="1" y="11"/>
                        </a:lnTo>
                        <a:lnTo>
                          <a:pt x="3" y="13"/>
                        </a:lnTo>
                        <a:lnTo>
                          <a:pt x="6" y="14"/>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80" name="Freeform 239">
                    <a:extLst>
                      <a:ext uri="{FF2B5EF4-FFF2-40B4-BE49-F238E27FC236}">
                        <a16:creationId xmlns:a16="http://schemas.microsoft.com/office/drawing/2014/main" id="{3608EDF6-8E96-B5AA-7207-CACAF5040DCA}"/>
                      </a:ext>
                    </a:extLst>
                  </p:cNvPr>
                  <p:cNvSpPr>
                    <a:spLocks/>
                  </p:cNvSpPr>
                  <p:nvPr/>
                </p:nvSpPr>
                <p:spPr bwMode="auto">
                  <a:xfrm>
                    <a:off x="2668" y="2961"/>
                    <a:ext cx="16" cy="16"/>
                  </a:xfrm>
                  <a:custGeom>
                    <a:avLst/>
                    <a:gdLst>
                      <a:gd name="T0" fmla="*/ 1 w 17"/>
                      <a:gd name="T1" fmla="*/ 11 h 17"/>
                      <a:gd name="T2" fmla="*/ 0 w 17"/>
                      <a:gd name="T3" fmla="*/ 7 h 17"/>
                      <a:gd name="T4" fmla="*/ 0 w 17"/>
                      <a:gd name="T5" fmla="*/ 4 h 17"/>
                      <a:gd name="T6" fmla="*/ 0 w 17"/>
                      <a:gd name="T7" fmla="*/ 2 h 17"/>
                      <a:gd name="T8" fmla="*/ 1 w 17"/>
                      <a:gd name="T9" fmla="*/ 1 h 17"/>
                      <a:gd name="T10" fmla="*/ 4 w 17"/>
                      <a:gd name="T11" fmla="*/ 0 h 17"/>
                      <a:gd name="T12" fmla="*/ 8 w 17"/>
                      <a:gd name="T13" fmla="*/ 1 h 17"/>
                      <a:gd name="T14" fmla="*/ 11 w 17"/>
                      <a:gd name="T15" fmla="*/ 2 h 17"/>
                      <a:gd name="T16" fmla="*/ 12 w 17"/>
                      <a:gd name="T17" fmla="*/ 6 h 17"/>
                      <a:gd name="T18" fmla="*/ 16 w 17"/>
                      <a:gd name="T19" fmla="*/ 8 h 17"/>
                      <a:gd name="T20" fmla="*/ 16 w 17"/>
                      <a:gd name="T21" fmla="*/ 11 h 17"/>
                      <a:gd name="T22" fmla="*/ 16 w 17"/>
                      <a:gd name="T23" fmla="*/ 14 h 17"/>
                      <a:gd name="T24" fmla="*/ 14 w 17"/>
                      <a:gd name="T25" fmla="*/ 14 h 17"/>
                      <a:gd name="T26" fmla="*/ 12 w 17"/>
                      <a:gd name="T27" fmla="*/ 16 h 17"/>
                      <a:gd name="T28" fmla="*/ 11 w 17"/>
                      <a:gd name="T29" fmla="*/ 16 h 17"/>
                      <a:gd name="T30" fmla="*/ 8 w 17"/>
                      <a:gd name="T31" fmla="*/ 14 h 17"/>
                      <a:gd name="T32" fmla="*/ 4 w 17"/>
                      <a:gd name="T33" fmla="*/ 13 h 17"/>
                      <a:gd name="T34" fmla="*/ 1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11"/>
                        </a:moveTo>
                        <a:lnTo>
                          <a:pt x="0" y="7"/>
                        </a:lnTo>
                        <a:lnTo>
                          <a:pt x="0" y="4"/>
                        </a:lnTo>
                        <a:lnTo>
                          <a:pt x="0" y="2"/>
                        </a:lnTo>
                        <a:lnTo>
                          <a:pt x="1" y="1"/>
                        </a:lnTo>
                        <a:lnTo>
                          <a:pt x="4" y="0"/>
                        </a:lnTo>
                        <a:lnTo>
                          <a:pt x="8" y="1"/>
                        </a:lnTo>
                        <a:lnTo>
                          <a:pt x="11" y="2"/>
                        </a:lnTo>
                        <a:lnTo>
                          <a:pt x="12" y="6"/>
                        </a:lnTo>
                        <a:lnTo>
                          <a:pt x="16" y="8"/>
                        </a:lnTo>
                        <a:lnTo>
                          <a:pt x="16" y="11"/>
                        </a:lnTo>
                        <a:lnTo>
                          <a:pt x="16" y="14"/>
                        </a:lnTo>
                        <a:lnTo>
                          <a:pt x="14" y="14"/>
                        </a:lnTo>
                        <a:lnTo>
                          <a:pt x="12" y="16"/>
                        </a:lnTo>
                        <a:lnTo>
                          <a:pt x="11" y="16"/>
                        </a:lnTo>
                        <a:lnTo>
                          <a:pt x="8" y="14"/>
                        </a:lnTo>
                        <a:lnTo>
                          <a:pt x="4"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81" name="Freeform 240">
                    <a:extLst>
                      <a:ext uri="{FF2B5EF4-FFF2-40B4-BE49-F238E27FC236}">
                        <a16:creationId xmlns:a16="http://schemas.microsoft.com/office/drawing/2014/main" id="{00EADDBB-E5E7-F306-AEB6-ECFFEF175368}"/>
                      </a:ext>
                    </a:extLst>
                  </p:cNvPr>
                  <p:cNvSpPr>
                    <a:spLocks/>
                  </p:cNvSpPr>
                  <p:nvPr/>
                </p:nvSpPr>
                <p:spPr bwMode="auto">
                  <a:xfrm>
                    <a:off x="2670" y="2963"/>
                    <a:ext cx="16" cy="16"/>
                  </a:xfrm>
                  <a:custGeom>
                    <a:avLst/>
                    <a:gdLst>
                      <a:gd name="T0" fmla="*/ 3 w 17"/>
                      <a:gd name="T1" fmla="*/ 11 h 17"/>
                      <a:gd name="T2" fmla="*/ 0 w 17"/>
                      <a:gd name="T3" fmla="*/ 6 h 17"/>
                      <a:gd name="T4" fmla="*/ 0 w 17"/>
                      <a:gd name="T5" fmla="*/ 2 h 17"/>
                      <a:gd name="T6" fmla="*/ 3 w 17"/>
                      <a:gd name="T7" fmla="*/ 2 h 17"/>
                      <a:gd name="T8" fmla="*/ 6 w 17"/>
                      <a:gd name="T9" fmla="*/ 0 h 17"/>
                      <a:gd name="T10" fmla="*/ 6 w 17"/>
                      <a:gd name="T11" fmla="*/ 2 h 17"/>
                      <a:gd name="T12" fmla="*/ 16 w 17"/>
                      <a:gd name="T13" fmla="*/ 6 h 17"/>
                      <a:gd name="T14" fmla="*/ 16 w 17"/>
                      <a:gd name="T15" fmla="*/ 9 h 17"/>
                      <a:gd name="T16" fmla="*/ 16 w 17"/>
                      <a:gd name="T17" fmla="*/ 13 h 17"/>
                      <a:gd name="T18" fmla="*/ 16 w 17"/>
                      <a:gd name="T19" fmla="*/ 16 h 17"/>
                      <a:gd name="T20" fmla="*/ 12 w 17"/>
                      <a:gd name="T21" fmla="*/ 16 h 17"/>
                      <a:gd name="T22" fmla="*/ 9 w 17"/>
                      <a:gd name="T23" fmla="*/ 16 h 17"/>
                      <a:gd name="T24" fmla="*/ 3 w 17"/>
                      <a:gd name="T25" fmla="*/ 11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11"/>
                        </a:moveTo>
                        <a:lnTo>
                          <a:pt x="0" y="6"/>
                        </a:lnTo>
                        <a:lnTo>
                          <a:pt x="0" y="2"/>
                        </a:lnTo>
                        <a:lnTo>
                          <a:pt x="3" y="2"/>
                        </a:lnTo>
                        <a:lnTo>
                          <a:pt x="6" y="0"/>
                        </a:lnTo>
                        <a:lnTo>
                          <a:pt x="6" y="2"/>
                        </a:lnTo>
                        <a:lnTo>
                          <a:pt x="16" y="6"/>
                        </a:lnTo>
                        <a:lnTo>
                          <a:pt x="16" y="9"/>
                        </a:lnTo>
                        <a:lnTo>
                          <a:pt x="16" y="13"/>
                        </a:lnTo>
                        <a:lnTo>
                          <a:pt x="16" y="16"/>
                        </a:lnTo>
                        <a:lnTo>
                          <a:pt x="12" y="16"/>
                        </a:lnTo>
                        <a:lnTo>
                          <a:pt x="9" y="16"/>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82" name="Freeform 241">
                    <a:extLst>
                      <a:ext uri="{FF2B5EF4-FFF2-40B4-BE49-F238E27FC236}">
                        <a16:creationId xmlns:a16="http://schemas.microsoft.com/office/drawing/2014/main" id="{22AE1D1D-27A8-1D43-3FB9-A1EA9E5EBE51}"/>
                      </a:ext>
                    </a:extLst>
                  </p:cNvPr>
                  <p:cNvSpPr>
                    <a:spLocks/>
                  </p:cNvSpPr>
                  <p:nvPr/>
                </p:nvSpPr>
                <p:spPr bwMode="auto">
                  <a:xfrm>
                    <a:off x="2676" y="2965"/>
                    <a:ext cx="16" cy="17"/>
                  </a:xfrm>
                  <a:custGeom>
                    <a:avLst/>
                    <a:gdLst>
                      <a:gd name="T0" fmla="*/ 11 w 17"/>
                      <a:gd name="T1" fmla="*/ 16 h 17"/>
                      <a:gd name="T2" fmla="*/ 14 w 17"/>
                      <a:gd name="T3" fmla="*/ 13 h 17"/>
                      <a:gd name="T4" fmla="*/ 14 w 17"/>
                      <a:gd name="T5" fmla="*/ 12 h 17"/>
                      <a:gd name="T6" fmla="*/ 14 w 17"/>
                      <a:gd name="T7" fmla="*/ 11 h 17"/>
                      <a:gd name="T8" fmla="*/ 16 w 17"/>
                      <a:gd name="T9" fmla="*/ 10 h 17"/>
                      <a:gd name="T10" fmla="*/ 14 w 17"/>
                      <a:gd name="T11" fmla="*/ 6 h 17"/>
                      <a:gd name="T12" fmla="*/ 14 w 17"/>
                      <a:gd name="T13" fmla="*/ 3 h 17"/>
                      <a:gd name="T14" fmla="*/ 12 w 17"/>
                      <a:gd name="T15" fmla="*/ 1 h 17"/>
                      <a:gd name="T16" fmla="*/ 10 w 17"/>
                      <a:gd name="T17" fmla="*/ 0 h 17"/>
                      <a:gd name="T18" fmla="*/ 8 w 17"/>
                      <a:gd name="T19" fmla="*/ 0 h 17"/>
                      <a:gd name="T20" fmla="*/ 6 w 17"/>
                      <a:gd name="T21" fmla="*/ 0 h 17"/>
                      <a:gd name="T22" fmla="*/ 2 w 17"/>
                      <a:gd name="T23" fmla="*/ 1 h 17"/>
                      <a:gd name="T24" fmla="*/ 2 w 17"/>
                      <a:gd name="T25" fmla="*/ 2 h 17"/>
                      <a:gd name="T26" fmla="*/ 1 w 17"/>
                      <a:gd name="T27" fmla="*/ 3 h 17"/>
                      <a:gd name="T28" fmla="*/ 0 w 17"/>
                      <a:gd name="T29" fmla="*/ 5 h 17"/>
                      <a:gd name="T30" fmla="*/ 1 w 17"/>
                      <a:gd name="T31" fmla="*/ 8 h 17"/>
                      <a:gd name="T32" fmla="*/ 2 w 17"/>
                      <a:gd name="T33" fmla="*/ 10 h 17"/>
                      <a:gd name="T34" fmla="*/ 4 w 17"/>
                      <a:gd name="T35" fmla="*/ 13 h 17"/>
                      <a:gd name="T36" fmla="*/ 6 w 17"/>
                      <a:gd name="T37" fmla="*/ 14 h 17"/>
                      <a:gd name="T38" fmla="*/ 9 w 17"/>
                      <a:gd name="T39" fmla="*/ 16 h 17"/>
                      <a:gd name="T40" fmla="*/ 10 w 17"/>
                      <a:gd name="T41" fmla="*/ 16 h 17"/>
                      <a:gd name="T42" fmla="*/ 11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1" y="16"/>
                        </a:moveTo>
                        <a:lnTo>
                          <a:pt x="14" y="13"/>
                        </a:lnTo>
                        <a:lnTo>
                          <a:pt x="14" y="12"/>
                        </a:lnTo>
                        <a:lnTo>
                          <a:pt x="14" y="11"/>
                        </a:lnTo>
                        <a:lnTo>
                          <a:pt x="16" y="10"/>
                        </a:lnTo>
                        <a:lnTo>
                          <a:pt x="14" y="6"/>
                        </a:lnTo>
                        <a:lnTo>
                          <a:pt x="14" y="3"/>
                        </a:lnTo>
                        <a:lnTo>
                          <a:pt x="12" y="1"/>
                        </a:lnTo>
                        <a:lnTo>
                          <a:pt x="10" y="0"/>
                        </a:lnTo>
                        <a:lnTo>
                          <a:pt x="8" y="0"/>
                        </a:lnTo>
                        <a:lnTo>
                          <a:pt x="6" y="0"/>
                        </a:lnTo>
                        <a:lnTo>
                          <a:pt x="2" y="1"/>
                        </a:lnTo>
                        <a:lnTo>
                          <a:pt x="2" y="2"/>
                        </a:lnTo>
                        <a:lnTo>
                          <a:pt x="1" y="3"/>
                        </a:lnTo>
                        <a:lnTo>
                          <a:pt x="0" y="5"/>
                        </a:lnTo>
                        <a:lnTo>
                          <a:pt x="1" y="8"/>
                        </a:lnTo>
                        <a:lnTo>
                          <a:pt x="2" y="10"/>
                        </a:lnTo>
                        <a:lnTo>
                          <a:pt x="4" y="13"/>
                        </a:lnTo>
                        <a:lnTo>
                          <a:pt x="6" y="14"/>
                        </a:lnTo>
                        <a:lnTo>
                          <a:pt x="9" y="16"/>
                        </a:lnTo>
                        <a:lnTo>
                          <a:pt x="10" y="16"/>
                        </a:lnTo>
                        <a:lnTo>
                          <a:pt x="1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83" name="Freeform 242">
                    <a:extLst>
                      <a:ext uri="{FF2B5EF4-FFF2-40B4-BE49-F238E27FC236}">
                        <a16:creationId xmlns:a16="http://schemas.microsoft.com/office/drawing/2014/main" id="{23DC876F-5DFC-28F3-3799-2F9D4EA678C1}"/>
                      </a:ext>
                    </a:extLst>
                  </p:cNvPr>
                  <p:cNvSpPr>
                    <a:spLocks/>
                  </p:cNvSpPr>
                  <p:nvPr/>
                </p:nvSpPr>
                <p:spPr bwMode="auto">
                  <a:xfrm>
                    <a:off x="2676" y="2966"/>
                    <a:ext cx="16" cy="17"/>
                  </a:xfrm>
                  <a:custGeom>
                    <a:avLst/>
                    <a:gdLst>
                      <a:gd name="T0" fmla="*/ 2 w 17"/>
                      <a:gd name="T1" fmla="*/ 9 h 17"/>
                      <a:gd name="T2" fmla="*/ 1 w 17"/>
                      <a:gd name="T3" fmla="*/ 7 h 17"/>
                      <a:gd name="T4" fmla="*/ 0 w 17"/>
                      <a:gd name="T5" fmla="*/ 4 h 17"/>
                      <a:gd name="T6" fmla="*/ 1 w 17"/>
                      <a:gd name="T7" fmla="*/ 2 h 17"/>
                      <a:gd name="T8" fmla="*/ 2 w 17"/>
                      <a:gd name="T9" fmla="*/ 1 h 17"/>
                      <a:gd name="T10" fmla="*/ 2 w 17"/>
                      <a:gd name="T11" fmla="*/ 0 h 17"/>
                      <a:gd name="T12" fmla="*/ 5 w 17"/>
                      <a:gd name="T13" fmla="*/ 0 h 17"/>
                      <a:gd name="T14" fmla="*/ 8 w 17"/>
                      <a:gd name="T15" fmla="*/ 1 h 17"/>
                      <a:gd name="T16" fmla="*/ 10 w 17"/>
                      <a:gd name="T17" fmla="*/ 2 h 17"/>
                      <a:gd name="T18" fmla="*/ 14 w 17"/>
                      <a:gd name="T19" fmla="*/ 6 h 17"/>
                      <a:gd name="T20" fmla="*/ 14 w 17"/>
                      <a:gd name="T21" fmla="*/ 8 h 17"/>
                      <a:gd name="T22" fmla="*/ 16 w 17"/>
                      <a:gd name="T23" fmla="*/ 11 h 17"/>
                      <a:gd name="T24" fmla="*/ 14 w 17"/>
                      <a:gd name="T25" fmla="*/ 14 h 17"/>
                      <a:gd name="T26" fmla="*/ 14 w 17"/>
                      <a:gd name="T27" fmla="*/ 16 h 17"/>
                      <a:gd name="T28" fmla="*/ 11 w 17"/>
                      <a:gd name="T29" fmla="*/ 16 h 17"/>
                      <a:gd name="T30" fmla="*/ 8 w 17"/>
                      <a:gd name="T31" fmla="*/ 14 h 17"/>
                      <a:gd name="T32" fmla="*/ 5 w 17"/>
                      <a:gd name="T33" fmla="*/ 13 h 17"/>
                      <a:gd name="T34" fmla="*/ 2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2" y="9"/>
                        </a:moveTo>
                        <a:lnTo>
                          <a:pt x="1" y="7"/>
                        </a:lnTo>
                        <a:lnTo>
                          <a:pt x="0" y="4"/>
                        </a:lnTo>
                        <a:lnTo>
                          <a:pt x="1" y="2"/>
                        </a:lnTo>
                        <a:lnTo>
                          <a:pt x="2" y="1"/>
                        </a:lnTo>
                        <a:lnTo>
                          <a:pt x="2" y="0"/>
                        </a:lnTo>
                        <a:lnTo>
                          <a:pt x="5" y="0"/>
                        </a:lnTo>
                        <a:lnTo>
                          <a:pt x="8" y="1"/>
                        </a:lnTo>
                        <a:lnTo>
                          <a:pt x="10" y="2"/>
                        </a:lnTo>
                        <a:lnTo>
                          <a:pt x="14" y="6"/>
                        </a:lnTo>
                        <a:lnTo>
                          <a:pt x="14" y="8"/>
                        </a:lnTo>
                        <a:lnTo>
                          <a:pt x="16" y="11"/>
                        </a:lnTo>
                        <a:lnTo>
                          <a:pt x="14" y="14"/>
                        </a:lnTo>
                        <a:lnTo>
                          <a:pt x="14" y="16"/>
                        </a:lnTo>
                        <a:lnTo>
                          <a:pt x="11" y="16"/>
                        </a:lnTo>
                        <a:lnTo>
                          <a:pt x="8" y="14"/>
                        </a:lnTo>
                        <a:lnTo>
                          <a:pt x="5" y="13"/>
                        </a:lnTo>
                        <a:lnTo>
                          <a:pt x="2"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84" name="Freeform 243">
                    <a:extLst>
                      <a:ext uri="{FF2B5EF4-FFF2-40B4-BE49-F238E27FC236}">
                        <a16:creationId xmlns:a16="http://schemas.microsoft.com/office/drawing/2014/main" id="{B90DA2F4-FD47-4DD6-1604-95744ABD7EA6}"/>
                      </a:ext>
                    </a:extLst>
                  </p:cNvPr>
                  <p:cNvSpPr>
                    <a:spLocks/>
                  </p:cNvSpPr>
                  <p:nvPr/>
                </p:nvSpPr>
                <p:spPr bwMode="auto">
                  <a:xfrm>
                    <a:off x="2679" y="2967"/>
                    <a:ext cx="16" cy="17"/>
                  </a:xfrm>
                  <a:custGeom>
                    <a:avLst/>
                    <a:gdLst>
                      <a:gd name="T0" fmla="*/ 3 w 17"/>
                      <a:gd name="T1" fmla="*/ 11 h 17"/>
                      <a:gd name="T2" fmla="*/ 0 w 17"/>
                      <a:gd name="T3" fmla="*/ 6 h 17"/>
                      <a:gd name="T4" fmla="*/ 0 w 17"/>
                      <a:gd name="T5" fmla="*/ 4 h 17"/>
                      <a:gd name="T6" fmla="*/ 0 w 17"/>
                      <a:gd name="T7" fmla="*/ 2 h 17"/>
                      <a:gd name="T8" fmla="*/ 3 w 17"/>
                      <a:gd name="T9" fmla="*/ 2 h 17"/>
                      <a:gd name="T10" fmla="*/ 6 w 17"/>
                      <a:gd name="T11" fmla="*/ 0 h 17"/>
                      <a:gd name="T12" fmla="*/ 9 w 17"/>
                      <a:gd name="T13" fmla="*/ 2 h 17"/>
                      <a:gd name="T14" fmla="*/ 12 w 17"/>
                      <a:gd name="T15" fmla="*/ 4 h 17"/>
                      <a:gd name="T16" fmla="*/ 16 w 17"/>
                      <a:gd name="T17" fmla="*/ 9 h 17"/>
                      <a:gd name="T18" fmla="*/ 16 w 17"/>
                      <a:gd name="T19" fmla="*/ 11 h 17"/>
                      <a:gd name="T20" fmla="*/ 16 w 17"/>
                      <a:gd name="T21" fmla="*/ 13 h 17"/>
                      <a:gd name="T22" fmla="*/ 12 w 17"/>
                      <a:gd name="T23" fmla="*/ 16 h 17"/>
                      <a:gd name="T24" fmla="*/ 9 w 17"/>
                      <a:gd name="T25" fmla="*/ 16 h 17"/>
                      <a:gd name="T26" fmla="*/ 3 w 17"/>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3" y="11"/>
                        </a:moveTo>
                        <a:lnTo>
                          <a:pt x="0" y="6"/>
                        </a:lnTo>
                        <a:lnTo>
                          <a:pt x="0" y="4"/>
                        </a:lnTo>
                        <a:lnTo>
                          <a:pt x="0" y="2"/>
                        </a:lnTo>
                        <a:lnTo>
                          <a:pt x="3" y="2"/>
                        </a:lnTo>
                        <a:lnTo>
                          <a:pt x="6" y="0"/>
                        </a:lnTo>
                        <a:lnTo>
                          <a:pt x="9" y="2"/>
                        </a:lnTo>
                        <a:lnTo>
                          <a:pt x="12" y="4"/>
                        </a:lnTo>
                        <a:lnTo>
                          <a:pt x="16" y="9"/>
                        </a:lnTo>
                        <a:lnTo>
                          <a:pt x="16" y="11"/>
                        </a:lnTo>
                        <a:lnTo>
                          <a:pt x="16" y="13"/>
                        </a:lnTo>
                        <a:lnTo>
                          <a:pt x="12" y="16"/>
                        </a:lnTo>
                        <a:lnTo>
                          <a:pt x="9" y="16"/>
                        </a:lnTo>
                        <a:lnTo>
                          <a:pt x="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85" name="Freeform 244">
                    <a:extLst>
                      <a:ext uri="{FF2B5EF4-FFF2-40B4-BE49-F238E27FC236}">
                        <a16:creationId xmlns:a16="http://schemas.microsoft.com/office/drawing/2014/main" id="{FEFEAD10-5822-39B8-1888-1EB2B4769DC7}"/>
                      </a:ext>
                    </a:extLst>
                  </p:cNvPr>
                  <p:cNvSpPr>
                    <a:spLocks/>
                  </p:cNvSpPr>
                  <p:nvPr/>
                </p:nvSpPr>
                <p:spPr bwMode="auto">
                  <a:xfrm>
                    <a:off x="2664" y="2963"/>
                    <a:ext cx="15" cy="16"/>
                  </a:xfrm>
                  <a:custGeom>
                    <a:avLst/>
                    <a:gdLst>
                      <a:gd name="T0" fmla="*/ 11 w 17"/>
                      <a:gd name="T1" fmla="*/ 16 h 17"/>
                      <a:gd name="T2" fmla="*/ 14 w 17"/>
                      <a:gd name="T3" fmla="*/ 13 h 17"/>
                      <a:gd name="T4" fmla="*/ 16 w 17"/>
                      <a:gd name="T5" fmla="*/ 13 h 17"/>
                      <a:gd name="T6" fmla="*/ 16 w 17"/>
                      <a:gd name="T7" fmla="*/ 12 h 17"/>
                      <a:gd name="T8" fmla="*/ 16 w 17"/>
                      <a:gd name="T9" fmla="*/ 10 h 17"/>
                      <a:gd name="T10" fmla="*/ 16 w 17"/>
                      <a:gd name="T11" fmla="*/ 8 h 17"/>
                      <a:gd name="T12" fmla="*/ 14 w 17"/>
                      <a:gd name="T13" fmla="*/ 4 h 17"/>
                      <a:gd name="T14" fmla="*/ 12 w 17"/>
                      <a:gd name="T15" fmla="*/ 2 h 17"/>
                      <a:gd name="T16" fmla="*/ 11 w 17"/>
                      <a:gd name="T17" fmla="*/ 0 h 17"/>
                      <a:gd name="T18" fmla="*/ 8 w 17"/>
                      <a:gd name="T19" fmla="*/ 0 h 17"/>
                      <a:gd name="T20" fmla="*/ 7 w 17"/>
                      <a:gd name="T21" fmla="*/ 0 h 17"/>
                      <a:gd name="T22" fmla="*/ 6 w 17"/>
                      <a:gd name="T23" fmla="*/ 0 h 17"/>
                      <a:gd name="T24" fmla="*/ 2 w 17"/>
                      <a:gd name="T25" fmla="*/ 2 h 17"/>
                      <a:gd name="T26" fmla="*/ 1 w 17"/>
                      <a:gd name="T27" fmla="*/ 2 h 17"/>
                      <a:gd name="T28" fmla="*/ 0 w 17"/>
                      <a:gd name="T29" fmla="*/ 3 h 17"/>
                      <a:gd name="T30" fmla="*/ 0 w 17"/>
                      <a:gd name="T31" fmla="*/ 5 h 17"/>
                      <a:gd name="T32" fmla="*/ 0 w 17"/>
                      <a:gd name="T33" fmla="*/ 8 h 17"/>
                      <a:gd name="T34" fmla="*/ 2 w 17"/>
                      <a:gd name="T35" fmla="*/ 11 h 17"/>
                      <a:gd name="T36" fmla="*/ 4 w 17"/>
                      <a:gd name="T37" fmla="*/ 13 h 17"/>
                      <a:gd name="T38" fmla="*/ 7 w 17"/>
                      <a:gd name="T39" fmla="*/ 14 h 17"/>
                      <a:gd name="T40" fmla="*/ 8 w 17"/>
                      <a:gd name="T41" fmla="*/ 16 h 17"/>
                      <a:gd name="T42" fmla="*/ 9 w 17"/>
                      <a:gd name="T43" fmla="*/ 16 h 17"/>
                      <a:gd name="T44" fmla="*/ 11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1" y="16"/>
                        </a:moveTo>
                        <a:lnTo>
                          <a:pt x="14" y="13"/>
                        </a:lnTo>
                        <a:lnTo>
                          <a:pt x="16" y="13"/>
                        </a:lnTo>
                        <a:lnTo>
                          <a:pt x="16" y="12"/>
                        </a:lnTo>
                        <a:lnTo>
                          <a:pt x="16" y="10"/>
                        </a:lnTo>
                        <a:lnTo>
                          <a:pt x="16" y="8"/>
                        </a:lnTo>
                        <a:lnTo>
                          <a:pt x="14" y="4"/>
                        </a:lnTo>
                        <a:lnTo>
                          <a:pt x="12" y="2"/>
                        </a:lnTo>
                        <a:lnTo>
                          <a:pt x="11" y="0"/>
                        </a:lnTo>
                        <a:lnTo>
                          <a:pt x="8" y="0"/>
                        </a:lnTo>
                        <a:lnTo>
                          <a:pt x="7" y="0"/>
                        </a:lnTo>
                        <a:lnTo>
                          <a:pt x="6" y="0"/>
                        </a:lnTo>
                        <a:lnTo>
                          <a:pt x="2" y="2"/>
                        </a:lnTo>
                        <a:lnTo>
                          <a:pt x="1" y="2"/>
                        </a:lnTo>
                        <a:lnTo>
                          <a:pt x="0" y="3"/>
                        </a:lnTo>
                        <a:lnTo>
                          <a:pt x="0" y="5"/>
                        </a:lnTo>
                        <a:lnTo>
                          <a:pt x="0" y="8"/>
                        </a:lnTo>
                        <a:lnTo>
                          <a:pt x="2" y="11"/>
                        </a:lnTo>
                        <a:lnTo>
                          <a:pt x="4" y="13"/>
                        </a:lnTo>
                        <a:lnTo>
                          <a:pt x="7" y="14"/>
                        </a:lnTo>
                        <a:lnTo>
                          <a:pt x="8" y="16"/>
                        </a:lnTo>
                        <a:lnTo>
                          <a:pt x="9" y="16"/>
                        </a:lnTo>
                        <a:lnTo>
                          <a:pt x="11"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86" name="Freeform 245">
                    <a:extLst>
                      <a:ext uri="{FF2B5EF4-FFF2-40B4-BE49-F238E27FC236}">
                        <a16:creationId xmlns:a16="http://schemas.microsoft.com/office/drawing/2014/main" id="{32176149-6433-C6A9-D8B0-74A8CD0D5FA5}"/>
                      </a:ext>
                    </a:extLst>
                  </p:cNvPr>
                  <p:cNvSpPr>
                    <a:spLocks/>
                  </p:cNvSpPr>
                  <p:nvPr/>
                </p:nvSpPr>
                <p:spPr bwMode="auto">
                  <a:xfrm>
                    <a:off x="2664" y="2963"/>
                    <a:ext cx="15" cy="16"/>
                  </a:xfrm>
                  <a:custGeom>
                    <a:avLst/>
                    <a:gdLst>
                      <a:gd name="T0" fmla="*/ 3 w 17"/>
                      <a:gd name="T1" fmla="*/ 11 h 17"/>
                      <a:gd name="T2" fmla="*/ 0 w 17"/>
                      <a:gd name="T3" fmla="*/ 7 h 17"/>
                      <a:gd name="T4" fmla="*/ 0 w 17"/>
                      <a:gd name="T5" fmla="*/ 4 h 17"/>
                      <a:gd name="T6" fmla="*/ 0 w 17"/>
                      <a:gd name="T7" fmla="*/ 2 h 17"/>
                      <a:gd name="T8" fmla="*/ 1 w 17"/>
                      <a:gd name="T9" fmla="*/ 1 h 17"/>
                      <a:gd name="T10" fmla="*/ 3 w 17"/>
                      <a:gd name="T11" fmla="*/ 1 h 17"/>
                      <a:gd name="T12" fmla="*/ 6 w 17"/>
                      <a:gd name="T13" fmla="*/ 0 h 17"/>
                      <a:gd name="T14" fmla="*/ 9 w 17"/>
                      <a:gd name="T15" fmla="*/ 1 h 17"/>
                      <a:gd name="T16" fmla="*/ 11 w 17"/>
                      <a:gd name="T17" fmla="*/ 3 h 17"/>
                      <a:gd name="T18" fmla="*/ 14 w 17"/>
                      <a:gd name="T19" fmla="*/ 6 h 17"/>
                      <a:gd name="T20" fmla="*/ 16 w 17"/>
                      <a:gd name="T21" fmla="*/ 8 h 17"/>
                      <a:gd name="T22" fmla="*/ 16 w 17"/>
                      <a:gd name="T23" fmla="*/ 11 h 17"/>
                      <a:gd name="T24" fmla="*/ 16 w 17"/>
                      <a:gd name="T25" fmla="*/ 14 h 17"/>
                      <a:gd name="T26" fmla="*/ 14 w 17"/>
                      <a:gd name="T27" fmla="*/ 16 h 17"/>
                      <a:gd name="T28" fmla="*/ 11 w 17"/>
                      <a:gd name="T29" fmla="*/ 16 h 17"/>
                      <a:gd name="T30" fmla="*/ 9 w 17"/>
                      <a:gd name="T31" fmla="*/ 14 h 17"/>
                      <a:gd name="T32" fmla="*/ 6 w 17"/>
                      <a:gd name="T33" fmla="*/ 13 h 17"/>
                      <a:gd name="T34" fmla="*/ 3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3" y="11"/>
                        </a:moveTo>
                        <a:lnTo>
                          <a:pt x="0" y="7"/>
                        </a:lnTo>
                        <a:lnTo>
                          <a:pt x="0" y="4"/>
                        </a:lnTo>
                        <a:lnTo>
                          <a:pt x="0" y="2"/>
                        </a:lnTo>
                        <a:lnTo>
                          <a:pt x="1" y="1"/>
                        </a:lnTo>
                        <a:lnTo>
                          <a:pt x="3" y="1"/>
                        </a:lnTo>
                        <a:lnTo>
                          <a:pt x="6" y="0"/>
                        </a:lnTo>
                        <a:lnTo>
                          <a:pt x="9" y="1"/>
                        </a:lnTo>
                        <a:lnTo>
                          <a:pt x="11" y="3"/>
                        </a:lnTo>
                        <a:lnTo>
                          <a:pt x="14" y="6"/>
                        </a:lnTo>
                        <a:lnTo>
                          <a:pt x="16" y="8"/>
                        </a:lnTo>
                        <a:lnTo>
                          <a:pt x="16" y="11"/>
                        </a:lnTo>
                        <a:lnTo>
                          <a:pt x="16" y="14"/>
                        </a:lnTo>
                        <a:lnTo>
                          <a:pt x="14" y="16"/>
                        </a:lnTo>
                        <a:lnTo>
                          <a:pt x="11" y="16"/>
                        </a:lnTo>
                        <a:lnTo>
                          <a:pt x="9" y="14"/>
                        </a:lnTo>
                        <a:lnTo>
                          <a:pt x="6"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87" name="Freeform 246">
                    <a:extLst>
                      <a:ext uri="{FF2B5EF4-FFF2-40B4-BE49-F238E27FC236}">
                        <a16:creationId xmlns:a16="http://schemas.microsoft.com/office/drawing/2014/main" id="{D5720E1C-64A6-7E61-17C9-051B51053348}"/>
                      </a:ext>
                    </a:extLst>
                  </p:cNvPr>
                  <p:cNvSpPr>
                    <a:spLocks/>
                  </p:cNvSpPr>
                  <p:nvPr/>
                </p:nvSpPr>
                <p:spPr bwMode="auto">
                  <a:xfrm>
                    <a:off x="2673" y="2967"/>
                    <a:ext cx="15" cy="17"/>
                  </a:xfrm>
                  <a:custGeom>
                    <a:avLst/>
                    <a:gdLst>
                      <a:gd name="T0" fmla="*/ 10 w 17"/>
                      <a:gd name="T1" fmla="*/ 16 h 17"/>
                      <a:gd name="T2" fmla="*/ 13 w 17"/>
                      <a:gd name="T3" fmla="*/ 13 h 17"/>
                      <a:gd name="T4" fmla="*/ 14 w 17"/>
                      <a:gd name="T5" fmla="*/ 12 h 17"/>
                      <a:gd name="T6" fmla="*/ 16 w 17"/>
                      <a:gd name="T7" fmla="*/ 10 h 17"/>
                      <a:gd name="T8" fmla="*/ 14 w 17"/>
                      <a:gd name="T9" fmla="*/ 6 h 17"/>
                      <a:gd name="T10" fmla="*/ 13 w 17"/>
                      <a:gd name="T11" fmla="*/ 3 h 17"/>
                      <a:gd name="T12" fmla="*/ 12 w 17"/>
                      <a:gd name="T13" fmla="*/ 2 h 17"/>
                      <a:gd name="T14" fmla="*/ 9 w 17"/>
                      <a:gd name="T15" fmla="*/ 0 h 17"/>
                      <a:gd name="T16" fmla="*/ 8 w 17"/>
                      <a:gd name="T17" fmla="*/ 0 h 17"/>
                      <a:gd name="T18" fmla="*/ 6 w 17"/>
                      <a:gd name="T19" fmla="*/ 0 h 17"/>
                      <a:gd name="T20" fmla="*/ 5 w 17"/>
                      <a:gd name="T21" fmla="*/ 0 h 17"/>
                      <a:gd name="T22" fmla="*/ 1 w 17"/>
                      <a:gd name="T23" fmla="*/ 1 h 17"/>
                      <a:gd name="T24" fmla="*/ 1 w 17"/>
                      <a:gd name="T25" fmla="*/ 2 h 17"/>
                      <a:gd name="T26" fmla="*/ 1 w 17"/>
                      <a:gd name="T27" fmla="*/ 3 h 17"/>
                      <a:gd name="T28" fmla="*/ 0 w 17"/>
                      <a:gd name="T29" fmla="*/ 5 h 17"/>
                      <a:gd name="T30" fmla="*/ 1 w 17"/>
                      <a:gd name="T31" fmla="*/ 8 h 17"/>
                      <a:gd name="T32" fmla="*/ 1 w 17"/>
                      <a:gd name="T33" fmla="*/ 11 h 17"/>
                      <a:gd name="T34" fmla="*/ 4 w 17"/>
                      <a:gd name="T35" fmla="*/ 13 h 17"/>
                      <a:gd name="T36" fmla="*/ 5 w 17"/>
                      <a:gd name="T37" fmla="*/ 14 h 17"/>
                      <a:gd name="T38" fmla="*/ 8 w 17"/>
                      <a:gd name="T39" fmla="*/ 16 h 17"/>
                      <a:gd name="T40" fmla="*/ 9 w 17"/>
                      <a:gd name="T41" fmla="*/ 16 h 17"/>
                      <a:gd name="T42" fmla="*/ 10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0" y="16"/>
                        </a:moveTo>
                        <a:lnTo>
                          <a:pt x="13" y="13"/>
                        </a:lnTo>
                        <a:lnTo>
                          <a:pt x="14" y="12"/>
                        </a:lnTo>
                        <a:lnTo>
                          <a:pt x="16" y="10"/>
                        </a:lnTo>
                        <a:lnTo>
                          <a:pt x="14" y="6"/>
                        </a:lnTo>
                        <a:lnTo>
                          <a:pt x="13" y="3"/>
                        </a:lnTo>
                        <a:lnTo>
                          <a:pt x="12" y="2"/>
                        </a:lnTo>
                        <a:lnTo>
                          <a:pt x="9" y="0"/>
                        </a:lnTo>
                        <a:lnTo>
                          <a:pt x="8" y="0"/>
                        </a:lnTo>
                        <a:lnTo>
                          <a:pt x="6" y="0"/>
                        </a:lnTo>
                        <a:lnTo>
                          <a:pt x="5" y="0"/>
                        </a:lnTo>
                        <a:lnTo>
                          <a:pt x="1" y="1"/>
                        </a:lnTo>
                        <a:lnTo>
                          <a:pt x="1" y="2"/>
                        </a:lnTo>
                        <a:lnTo>
                          <a:pt x="1" y="3"/>
                        </a:lnTo>
                        <a:lnTo>
                          <a:pt x="0" y="5"/>
                        </a:lnTo>
                        <a:lnTo>
                          <a:pt x="1" y="8"/>
                        </a:lnTo>
                        <a:lnTo>
                          <a:pt x="1" y="11"/>
                        </a:lnTo>
                        <a:lnTo>
                          <a:pt x="4" y="13"/>
                        </a:lnTo>
                        <a:lnTo>
                          <a:pt x="5" y="14"/>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88" name="Freeform 247">
                    <a:extLst>
                      <a:ext uri="{FF2B5EF4-FFF2-40B4-BE49-F238E27FC236}">
                        <a16:creationId xmlns:a16="http://schemas.microsoft.com/office/drawing/2014/main" id="{5A36FA51-9283-FC35-F290-A47044EC4CC7}"/>
                      </a:ext>
                    </a:extLst>
                  </p:cNvPr>
                  <p:cNvSpPr>
                    <a:spLocks/>
                  </p:cNvSpPr>
                  <p:nvPr/>
                </p:nvSpPr>
                <p:spPr bwMode="auto">
                  <a:xfrm>
                    <a:off x="2673" y="2967"/>
                    <a:ext cx="15" cy="17"/>
                  </a:xfrm>
                  <a:custGeom>
                    <a:avLst/>
                    <a:gdLst>
                      <a:gd name="T0" fmla="*/ 1 w 17"/>
                      <a:gd name="T1" fmla="*/ 11 h 17"/>
                      <a:gd name="T2" fmla="*/ 1 w 17"/>
                      <a:gd name="T3" fmla="*/ 7 h 17"/>
                      <a:gd name="T4" fmla="*/ 0 w 17"/>
                      <a:gd name="T5" fmla="*/ 4 h 17"/>
                      <a:gd name="T6" fmla="*/ 1 w 17"/>
                      <a:gd name="T7" fmla="*/ 2 h 17"/>
                      <a:gd name="T8" fmla="*/ 1 w 17"/>
                      <a:gd name="T9" fmla="*/ 1 h 17"/>
                      <a:gd name="T10" fmla="*/ 5 w 17"/>
                      <a:gd name="T11" fmla="*/ 0 h 17"/>
                      <a:gd name="T12" fmla="*/ 7 w 17"/>
                      <a:gd name="T13" fmla="*/ 1 h 17"/>
                      <a:gd name="T14" fmla="*/ 10 w 17"/>
                      <a:gd name="T15" fmla="*/ 2 h 17"/>
                      <a:gd name="T16" fmla="*/ 13 w 17"/>
                      <a:gd name="T17" fmla="*/ 6 h 17"/>
                      <a:gd name="T18" fmla="*/ 14 w 17"/>
                      <a:gd name="T19" fmla="*/ 8 h 17"/>
                      <a:gd name="T20" fmla="*/ 16 w 17"/>
                      <a:gd name="T21" fmla="*/ 11 h 17"/>
                      <a:gd name="T22" fmla="*/ 14 w 17"/>
                      <a:gd name="T23" fmla="*/ 14 h 17"/>
                      <a:gd name="T24" fmla="*/ 13 w 17"/>
                      <a:gd name="T25" fmla="*/ 14 h 17"/>
                      <a:gd name="T26" fmla="*/ 13 w 17"/>
                      <a:gd name="T27" fmla="*/ 16 h 17"/>
                      <a:gd name="T28" fmla="*/ 10 w 17"/>
                      <a:gd name="T29" fmla="*/ 16 h 17"/>
                      <a:gd name="T30" fmla="*/ 7 w 17"/>
                      <a:gd name="T31" fmla="*/ 14 h 17"/>
                      <a:gd name="T32" fmla="*/ 5 w 17"/>
                      <a:gd name="T33" fmla="*/ 13 h 17"/>
                      <a:gd name="T34" fmla="*/ 1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11"/>
                        </a:moveTo>
                        <a:lnTo>
                          <a:pt x="1" y="7"/>
                        </a:lnTo>
                        <a:lnTo>
                          <a:pt x="0" y="4"/>
                        </a:lnTo>
                        <a:lnTo>
                          <a:pt x="1" y="2"/>
                        </a:lnTo>
                        <a:lnTo>
                          <a:pt x="1" y="1"/>
                        </a:lnTo>
                        <a:lnTo>
                          <a:pt x="5" y="0"/>
                        </a:lnTo>
                        <a:lnTo>
                          <a:pt x="7" y="1"/>
                        </a:lnTo>
                        <a:lnTo>
                          <a:pt x="10" y="2"/>
                        </a:lnTo>
                        <a:lnTo>
                          <a:pt x="13" y="6"/>
                        </a:lnTo>
                        <a:lnTo>
                          <a:pt x="14" y="8"/>
                        </a:lnTo>
                        <a:lnTo>
                          <a:pt x="16" y="11"/>
                        </a:lnTo>
                        <a:lnTo>
                          <a:pt x="14" y="14"/>
                        </a:lnTo>
                        <a:lnTo>
                          <a:pt x="13" y="14"/>
                        </a:lnTo>
                        <a:lnTo>
                          <a:pt x="13" y="16"/>
                        </a:lnTo>
                        <a:lnTo>
                          <a:pt x="10" y="16"/>
                        </a:lnTo>
                        <a:lnTo>
                          <a:pt x="7" y="14"/>
                        </a:lnTo>
                        <a:lnTo>
                          <a:pt x="5"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89" name="Freeform 248">
                    <a:extLst>
                      <a:ext uri="{FF2B5EF4-FFF2-40B4-BE49-F238E27FC236}">
                        <a16:creationId xmlns:a16="http://schemas.microsoft.com/office/drawing/2014/main" id="{6AE4CB0E-D7AC-3AD8-D071-093F8D48F2DA}"/>
                      </a:ext>
                    </a:extLst>
                  </p:cNvPr>
                  <p:cNvSpPr>
                    <a:spLocks/>
                  </p:cNvSpPr>
                  <p:nvPr/>
                </p:nvSpPr>
                <p:spPr bwMode="auto">
                  <a:xfrm>
                    <a:off x="2707" y="2986"/>
                    <a:ext cx="15" cy="17"/>
                  </a:xfrm>
                  <a:custGeom>
                    <a:avLst/>
                    <a:gdLst>
                      <a:gd name="T0" fmla="*/ 1 w 17"/>
                      <a:gd name="T1" fmla="*/ 9 h 17"/>
                      <a:gd name="T2" fmla="*/ 1 w 17"/>
                      <a:gd name="T3" fmla="*/ 6 h 17"/>
                      <a:gd name="T4" fmla="*/ 0 w 17"/>
                      <a:gd name="T5" fmla="*/ 3 h 17"/>
                      <a:gd name="T6" fmla="*/ 1 w 17"/>
                      <a:gd name="T7" fmla="*/ 1 h 17"/>
                      <a:gd name="T8" fmla="*/ 1 w 17"/>
                      <a:gd name="T9" fmla="*/ 0 h 17"/>
                      <a:gd name="T10" fmla="*/ 4 w 17"/>
                      <a:gd name="T11" fmla="*/ 0 h 17"/>
                      <a:gd name="T12" fmla="*/ 8 w 17"/>
                      <a:gd name="T13" fmla="*/ 0 h 17"/>
                      <a:gd name="T14" fmla="*/ 11 w 17"/>
                      <a:gd name="T15" fmla="*/ 1 h 17"/>
                      <a:gd name="T16" fmla="*/ 12 w 17"/>
                      <a:gd name="T17" fmla="*/ 4 h 17"/>
                      <a:gd name="T18" fmla="*/ 16 w 17"/>
                      <a:gd name="T19" fmla="*/ 8 h 17"/>
                      <a:gd name="T20" fmla="*/ 16 w 17"/>
                      <a:gd name="T21" fmla="*/ 11 h 17"/>
                      <a:gd name="T22" fmla="*/ 16 w 17"/>
                      <a:gd name="T23" fmla="*/ 13 h 17"/>
                      <a:gd name="T24" fmla="*/ 14 w 17"/>
                      <a:gd name="T25" fmla="*/ 13 h 17"/>
                      <a:gd name="T26" fmla="*/ 12 w 17"/>
                      <a:gd name="T27" fmla="*/ 14 h 17"/>
                      <a:gd name="T28" fmla="*/ 11 w 17"/>
                      <a:gd name="T29" fmla="*/ 16 h 17"/>
                      <a:gd name="T30" fmla="*/ 8 w 17"/>
                      <a:gd name="T31" fmla="*/ 14 h 17"/>
                      <a:gd name="T32" fmla="*/ 4 w 17"/>
                      <a:gd name="T33" fmla="*/ 13 h 17"/>
                      <a:gd name="T34" fmla="*/ 1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 y="9"/>
                        </a:moveTo>
                        <a:lnTo>
                          <a:pt x="1" y="6"/>
                        </a:lnTo>
                        <a:lnTo>
                          <a:pt x="0" y="3"/>
                        </a:lnTo>
                        <a:lnTo>
                          <a:pt x="1" y="1"/>
                        </a:lnTo>
                        <a:lnTo>
                          <a:pt x="1" y="0"/>
                        </a:lnTo>
                        <a:lnTo>
                          <a:pt x="4" y="0"/>
                        </a:lnTo>
                        <a:lnTo>
                          <a:pt x="8" y="0"/>
                        </a:lnTo>
                        <a:lnTo>
                          <a:pt x="11" y="1"/>
                        </a:lnTo>
                        <a:lnTo>
                          <a:pt x="12" y="4"/>
                        </a:lnTo>
                        <a:lnTo>
                          <a:pt x="16" y="8"/>
                        </a:lnTo>
                        <a:lnTo>
                          <a:pt x="16" y="11"/>
                        </a:lnTo>
                        <a:lnTo>
                          <a:pt x="16" y="13"/>
                        </a:lnTo>
                        <a:lnTo>
                          <a:pt x="14" y="13"/>
                        </a:lnTo>
                        <a:lnTo>
                          <a:pt x="12" y="14"/>
                        </a:lnTo>
                        <a:lnTo>
                          <a:pt x="11" y="16"/>
                        </a:lnTo>
                        <a:lnTo>
                          <a:pt x="8" y="14"/>
                        </a:lnTo>
                        <a:lnTo>
                          <a:pt x="4" y="13"/>
                        </a:lnTo>
                        <a:lnTo>
                          <a:pt x="1"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90" name="Freeform 249">
                    <a:extLst>
                      <a:ext uri="{FF2B5EF4-FFF2-40B4-BE49-F238E27FC236}">
                        <a16:creationId xmlns:a16="http://schemas.microsoft.com/office/drawing/2014/main" id="{E0AD36AB-887C-2190-ACBD-EED487305D05}"/>
                      </a:ext>
                    </a:extLst>
                  </p:cNvPr>
                  <p:cNvSpPr>
                    <a:spLocks/>
                  </p:cNvSpPr>
                  <p:nvPr/>
                </p:nvSpPr>
                <p:spPr bwMode="auto">
                  <a:xfrm>
                    <a:off x="2675" y="2925"/>
                    <a:ext cx="24" cy="42"/>
                  </a:xfrm>
                  <a:custGeom>
                    <a:avLst/>
                    <a:gdLst>
                      <a:gd name="T0" fmla="*/ 0 w 27"/>
                      <a:gd name="T1" fmla="*/ 14 h 45"/>
                      <a:gd name="T2" fmla="*/ 26 w 27"/>
                      <a:gd name="T3" fmla="*/ 0 h 45"/>
                      <a:gd name="T4" fmla="*/ 26 w 27"/>
                      <a:gd name="T5" fmla="*/ 29 h 45"/>
                      <a:gd name="T6" fmla="*/ 0 w 27"/>
                      <a:gd name="T7" fmla="*/ 44 h 45"/>
                      <a:gd name="T8" fmla="*/ 0 w 27"/>
                      <a:gd name="T9" fmla="*/ 14 h 45"/>
                      <a:gd name="T10" fmla="*/ 0 60000 65536"/>
                      <a:gd name="T11" fmla="*/ 0 60000 65536"/>
                      <a:gd name="T12" fmla="*/ 0 60000 65536"/>
                      <a:gd name="T13" fmla="*/ 0 60000 65536"/>
                      <a:gd name="T14" fmla="*/ 0 60000 65536"/>
                      <a:gd name="T15" fmla="*/ 0 w 27"/>
                      <a:gd name="T16" fmla="*/ 0 h 45"/>
                      <a:gd name="T17" fmla="*/ 27 w 27"/>
                      <a:gd name="T18" fmla="*/ 45 h 45"/>
                    </a:gdLst>
                    <a:ahLst/>
                    <a:cxnLst>
                      <a:cxn ang="T10">
                        <a:pos x="T0" y="T1"/>
                      </a:cxn>
                      <a:cxn ang="T11">
                        <a:pos x="T2" y="T3"/>
                      </a:cxn>
                      <a:cxn ang="T12">
                        <a:pos x="T4" y="T5"/>
                      </a:cxn>
                      <a:cxn ang="T13">
                        <a:pos x="T6" y="T7"/>
                      </a:cxn>
                      <a:cxn ang="T14">
                        <a:pos x="T8" y="T9"/>
                      </a:cxn>
                    </a:cxnLst>
                    <a:rect l="T15" t="T16" r="T17" b="T18"/>
                    <a:pathLst>
                      <a:path w="27" h="45">
                        <a:moveTo>
                          <a:pt x="0" y="14"/>
                        </a:moveTo>
                        <a:lnTo>
                          <a:pt x="26" y="0"/>
                        </a:lnTo>
                        <a:lnTo>
                          <a:pt x="26" y="29"/>
                        </a:lnTo>
                        <a:lnTo>
                          <a:pt x="0" y="44"/>
                        </a:lnTo>
                        <a:lnTo>
                          <a:pt x="0" y="14"/>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91" name="Freeform 250">
                    <a:extLst>
                      <a:ext uri="{FF2B5EF4-FFF2-40B4-BE49-F238E27FC236}">
                        <a16:creationId xmlns:a16="http://schemas.microsoft.com/office/drawing/2014/main" id="{627F42ED-5848-138C-E28A-AA75B0E2EABB}"/>
                      </a:ext>
                    </a:extLst>
                  </p:cNvPr>
                  <p:cNvSpPr>
                    <a:spLocks/>
                  </p:cNvSpPr>
                  <p:nvPr/>
                </p:nvSpPr>
                <p:spPr bwMode="auto">
                  <a:xfrm>
                    <a:off x="2600" y="2917"/>
                    <a:ext cx="16" cy="16"/>
                  </a:xfrm>
                  <a:custGeom>
                    <a:avLst/>
                    <a:gdLst>
                      <a:gd name="T0" fmla="*/ 9 w 17"/>
                      <a:gd name="T1" fmla="*/ 16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5 h 17"/>
                      <a:gd name="T14" fmla="*/ 12 w 17"/>
                      <a:gd name="T15" fmla="*/ 2 h 17"/>
                      <a:gd name="T16" fmla="*/ 9 w 17"/>
                      <a:gd name="T17" fmla="*/ 1 h 17"/>
                      <a:gd name="T18" fmla="*/ 7 w 17"/>
                      <a:gd name="T19" fmla="*/ 0 h 17"/>
                      <a:gd name="T20" fmla="*/ 6 w 17"/>
                      <a:gd name="T21" fmla="*/ 0 h 17"/>
                      <a:gd name="T22" fmla="*/ 6 w 17"/>
                      <a:gd name="T23" fmla="*/ 1 h 17"/>
                      <a:gd name="T24" fmla="*/ 2 w 17"/>
                      <a:gd name="T25" fmla="*/ 2 h 17"/>
                      <a:gd name="T26" fmla="*/ 1 w 17"/>
                      <a:gd name="T27" fmla="*/ 3 h 17"/>
                      <a:gd name="T28" fmla="*/ 0 w 17"/>
                      <a:gd name="T29" fmla="*/ 4 h 17"/>
                      <a:gd name="T30" fmla="*/ 0 w 17"/>
                      <a:gd name="T31" fmla="*/ 5 h 17"/>
                      <a:gd name="T32" fmla="*/ 0 w 17"/>
                      <a:gd name="T33" fmla="*/ 8 h 17"/>
                      <a:gd name="T34" fmla="*/ 2 w 17"/>
                      <a:gd name="T35" fmla="*/ 11 h 17"/>
                      <a:gd name="T36" fmla="*/ 3 w 17"/>
                      <a:gd name="T37" fmla="*/ 13 h 17"/>
                      <a:gd name="T38" fmla="*/ 6 w 17"/>
                      <a:gd name="T39" fmla="*/ 16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9"/>
                        </a:lnTo>
                        <a:lnTo>
                          <a:pt x="16" y="7"/>
                        </a:lnTo>
                        <a:lnTo>
                          <a:pt x="13" y="5"/>
                        </a:lnTo>
                        <a:lnTo>
                          <a:pt x="12" y="2"/>
                        </a:lnTo>
                        <a:lnTo>
                          <a:pt x="9" y="1"/>
                        </a:lnTo>
                        <a:lnTo>
                          <a:pt x="7" y="0"/>
                        </a:lnTo>
                        <a:lnTo>
                          <a:pt x="6" y="0"/>
                        </a:lnTo>
                        <a:lnTo>
                          <a:pt x="6" y="1"/>
                        </a:lnTo>
                        <a:lnTo>
                          <a:pt x="2" y="2"/>
                        </a:lnTo>
                        <a:lnTo>
                          <a:pt x="1" y="3"/>
                        </a:lnTo>
                        <a:lnTo>
                          <a:pt x="0" y="4"/>
                        </a:lnTo>
                        <a:lnTo>
                          <a:pt x="0" y="5"/>
                        </a:lnTo>
                        <a:lnTo>
                          <a:pt x="0" y="8"/>
                        </a:lnTo>
                        <a:lnTo>
                          <a:pt x="2" y="11"/>
                        </a:lnTo>
                        <a:lnTo>
                          <a:pt x="3" y="13"/>
                        </a:lnTo>
                        <a:lnTo>
                          <a:pt x="6" y="16"/>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92" name="Freeform 251">
                    <a:extLst>
                      <a:ext uri="{FF2B5EF4-FFF2-40B4-BE49-F238E27FC236}">
                        <a16:creationId xmlns:a16="http://schemas.microsoft.com/office/drawing/2014/main" id="{B0317FBE-BDE4-153D-BC02-C5D8B680DCA2}"/>
                      </a:ext>
                    </a:extLst>
                  </p:cNvPr>
                  <p:cNvSpPr>
                    <a:spLocks/>
                  </p:cNvSpPr>
                  <p:nvPr/>
                </p:nvSpPr>
                <p:spPr bwMode="auto">
                  <a:xfrm>
                    <a:off x="2600" y="2920"/>
                    <a:ext cx="16" cy="16"/>
                  </a:xfrm>
                  <a:custGeom>
                    <a:avLst/>
                    <a:gdLst>
                      <a:gd name="T0" fmla="*/ 3 w 17"/>
                      <a:gd name="T1" fmla="*/ 11 h 17"/>
                      <a:gd name="T2" fmla="*/ 0 w 17"/>
                      <a:gd name="T3" fmla="*/ 7 h 17"/>
                      <a:gd name="T4" fmla="*/ 0 w 17"/>
                      <a:gd name="T5" fmla="*/ 3 h 17"/>
                      <a:gd name="T6" fmla="*/ 0 w 17"/>
                      <a:gd name="T7" fmla="*/ 2 h 17"/>
                      <a:gd name="T8" fmla="*/ 1 w 17"/>
                      <a:gd name="T9" fmla="*/ 1 h 17"/>
                      <a:gd name="T10" fmla="*/ 3 w 17"/>
                      <a:gd name="T11" fmla="*/ 0 h 17"/>
                      <a:gd name="T12" fmla="*/ 4 w 17"/>
                      <a:gd name="T13" fmla="*/ 0 h 17"/>
                      <a:gd name="T14" fmla="*/ 8 w 17"/>
                      <a:gd name="T15" fmla="*/ 0 h 17"/>
                      <a:gd name="T16" fmla="*/ 11 w 17"/>
                      <a:gd name="T17" fmla="*/ 2 h 17"/>
                      <a:gd name="T18" fmla="*/ 12 w 17"/>
                      <a:gd name="T19" fmla="*/ 4 h 17"/>
                      <a:gd name="T20" fmla="*/ 14 w 17"/>
                      <a:gd name="T21" fmla="*/ 8 h 17"/>
                      <a:gd name="T22" fmla="*/ 16 w 17"/>
                      <a:gd name="T23" fmla="*/ 12 h 17"/>
                      <a:gd name="T24" fmla="*/ 14 w 17"/>
                      <a:gd name="T25" fmla="*/ 13 h 17"/>
                      <a:gd name="T26" fmla="*/ 14 w 17"/>
                      <a:gd name="T27" fmla="*/ 14 h 17"/>
                      <a:gd name="T28" fmla="*/ 12 w 17"/>
                      <a:gd name="T29" fmla="*/ 16 h 17"/>
                      <a:gd name="T30" fmla="*/ 11 w 17"/>
                      <a:gd name="T31" fmla="*/ 16 h 17"/>
                      <a:gd name="T32" fmla="*/ 8 w 17"/>
                      <a:gd name="T33" fmla="*/ 16 h 17"/>
                      <a:gd name="T34" fmla="*/ 4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0" y="7"/>
                        </a:lnTo>
                        <a:lnTo>
                          <a:pt x="0" y="3"/>
                        </a:lnTo>
                        <a:lnTo>
                          <a:pt x="0" y="2"/>
                        </a:lnTo>
                        <a:lnTo>
                          <a:pt x="1" y="1"/>
                        </a:lnTo>
                        <a:lnTo>
                          <a:pt x="3" y="0"/>
                        </a:lnTo>
                        <a:lnTo>
                          <a:pt x="4" y="0"/>
                        </a:lnTo>
                        <a:lnTo>
                          <a:pt x="8" y="0"/>
                        </a:lnTo>
                        <a:lnTo>
                          <a:pt x="11" y="2"/>
                        </a:lnTo>
                        <a:lnTo>
                          <a:pt x="12" y="4"/>
                        </a:lnTo>
                        <a:lnTo>
                          <a:pt x="14" y="8"/>
                        </a:lnTo>
                        <a:lnTo>
                          <a:pt x="16" y="12"/>
                        </a:lnTo>
                        <a:lnTo>
                          <a:pt x="14" y="13"/>
                        </a:lnTo>
                        <a:lnTo>
                          <a:pt x="14" y="14"/>
                        </a:lnTo>
                        <a:lnTo>
                          <a:pt x="12" y="16"/>
                        </a:lnTo>
                        <a:lnTo>
                          <a:pt x="11" y="16"/>
                        </a:lnTo>
                        <a:lnTo>
                          <a:pt x="8" y="16"/>
                        </a:lnTo>
                        <a:lnTo>
                          <a:pt x="4"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93" name="Freeform 252">
                    <a:extLst>
                      <a:ext uri="{FF2B5EF4-FFF2-40B4-BE49-F238E27FC236}">
                        <a16:creationId xmlns:a16="http://schemas.microsoft.com/office/drawing/2014/main" id="{34BD9C1C-C45D-CB56-5AAA-0B17687B2C9E}"/>
                      </a:ext>
                    </a:extLst>
                  </p:cNvPr>
                  <p:cNvSpPr>
                    <a:spLocks/>
                  </p:cNvSpPr>
                  <p:nvPr/>
                </p:nvSpPr>
                <p:spPr bwMode="auto">
                  <a:xfrm>
                    <a:off x="2601" y="2922"/>
                    <a:ext cx="16" cy="16"/>
                  </a:xfrm>
                  <a:custGeom>
                    <a:avLst/>
                    <a:gdLst>
                      <a:gd name="T0" fmla="*/ 2 w 17"/>
                      <a:gd name="T1" fmla="*/ 11 h 17"/>
                      <a:gd name="T2" fmla="*/ 0 w 17"/>
                      <a:gd name="T3" fmla="*/ 9 h 17"/>
                      <a:gd name="T4" fmla="*/ 0 w 17"/>
                      <a:gd name="T5" fmla="*/ 4 h 17"/>
                      <a:gd name="T6" fmla="*/ 0 w 17"/>
                      <a:gd name="T7" fmla="*/ 2 h 17"/>
                      <a:gd name="T8" fmla="*/ 2 w 17"/>
                      <a:gd name="T9" fmla="*/ 0 h 17"/>
                      <a:gd name="T10" fmla="*/ 5 w 17"/>
                      <a:gd name="T11" fmla="*/ 0 h 17"/>
                      <a:gd name="T12" fmla="*/ 8 w 17"/>
                      <a:gd name="T13" fmla="*/ 0 h 17"/>
                      <a:gd name="T14" fmla="*/ 13 w 17"/>
                      <a:gd name="T15" fmla="*/ 6 h 17"/>
                      <a:gd name="T16" fmla="*/ 13 w 17"/>
                      <a:gd name="T17" fmla="*/ 9 h 17"/>
                      <a:gd name="T18" fmla="*/ 16 w 17"/>
                      <a:gd name="T19" fmla="*/ 11 h 17"/>
                      <a:gd name="T20" fmla="*/ 13 w 17"/>
                      <a:gd name="T21" fmla="*/ 13 h 17"/>
                      <a:gd name="T22" fmla="*/ 13 w 17"/>
                      <a:gd name="T23" fmla="*/ 16 h 17"/>
                      <a:gd name="T24" fmla="*/ 10 w 17"/>
                      <a:gd name="T25" fmla="*/ 16 h 17"/>
                      <a:gd name="T26" fmla="*/ 8 w 17"/>
                      <a:gd name="T27" fmla="*/ 16 h 17"/>
                      <a:gd name="T28" fmla="*/ 2 w 17"/>
                      <a:gd name="T29" fmla="*/ 1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2" y="11"/>
                        </a:moveTo>
                        <a:lnTo>
                          <a:pt x="0" y="9"/>
                        </a:lnTo>
                        <a:lnTo>
                          <a:pt x="0" y="4"/>
                        </a:lnTo>
                        <a:lnTo>
                          <a:pt x="0" y="2"/>
                        </a:lnTo>
                        <a:lnTo>
                          <a:pt x="2" y="0"/>
                        </a:lnTo>
                        <a:lnTo>
                          <a:pt x="5" y="0"/>
                        </a:lnTo>
                        <a:lnTo>
                          <a:pt x="8" y="0"/>
                        </a:lnTo>
                        <a:lnTo>
                          <a:pt x="13" y="6"/>
                        </a:lnTo>
                        <a:lnTo>
                          <a:pt x="13" y="9"/>
                        </a:lnTo>
                        <a:lnTo>
                          <a:pt x="16" y="11"/>
                        </a:lnTo>
                        <a:lnTo>
                          <a:pt x="13" y="13"/>
                        </a:lnTo>
                        <a:lnTo>
                          <a:pt x="13" y="16"/>
                        </a:lnTo>
                        <a:lnTo>
                          <a:pt x="10" y="16"/>
                        </a:lnTo>
                        <a:lnTo>
                          <a:pt x="8" y="16"/>
                        </a:lnTo>
                        <a:lnTo>
                          <a:pt x="2"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94" name="Freeform 253">
                    <a:extLst>
                      <a:ext uri="{FF2B5EF4-FFF2-40B4-BE49-F238E27FC236}">
                        <a16:creationId xmlns:a16="http://schemas.microsoft.com/office/drawing/2014/main" id="{FF38AB75-FB61-F190-3A2D-A42AB9DA4547}"/>
                      </a:ext>
                    </a:extLst>
                  </p:cNvPr>
                  <p:cNvSpPr>
                    <a:spLocks/>
                  </p:cNvSpPr>
                  <p:nvPr/>
                </p:nvSpPr>
                <p:spPr bwMode="auto">
                  <a:xfrm>
                    <a:off x="2608" y="2924"/>
                    <a:ext cx="15" cy="16"/>
                  </a:xfrm>
                  <a:custGeom>
                    <a:avLst/>
                    <a:gdLst>
                      <a:gd name="T0" fmla="*/ 10 w 17"/>
                      <a:gd name="T1" fmla="*/ 16 h 17"/>
                      <a:gd name="T2" fmla="*/ 14 w 17"/>
                      <a:gd name="T3" fmla="*/ 13 h 17"/>
                      <a:gd name="T4" fmla="*/ 14 w 17"/>
                      <a:gd name="T5" fmla="*/ 12 h 17"/>
                      <a:gd name="T6" fmla="*/ 14 w 17"/>
                      <a:gd name="T7" fmla="*/ 11 h 17"/>
                      <a:gd name="T8" fmla="*/ 16 w 17"/>
                      <a:gd name="T9" fmla="*/ 9 h 17"/>
                      <a:gd name="T10" fmla="*/ 14 w 17"/>
                      <a:gd name="T11" fmla="*/ 7 h 17"/>
                      <a:gd name="T12" fmla="*/ 14 w 17"/>
                      <a:gd name="T13" fmla="*/ 5 h 17"/>
                      <a:gd name="T14" fmla="*/ 11 w 17"/>
                      <a:gd name="T15" fmla="*/ 2 h 17"/>
                      <a:gd name="T16" fmla="*/ 10 w 17"/>
                      <a:gd name="T17" fmla="*/ 1 h 17"/>
                      <a:gd name="T18" fmla="*/ 8 w 17"/>
                      <a:gd name="T19" fmla="*/ 0 h 17"/>
                      <a:gd name="T20" fmla="*/ 6 w 17"/>
                      <a:gd name="T21" fmla="*/ 0 h 17"/>
                      <a:gd name="T22" fmla="*/ 5 w 17"/>
                      <a:gd name="T23" fmla="*/ 0 h 17"/>
                      <a:gd name="T24" fmla="*/ 2 w 17"/>
                      <a:gd name="T25" fmla="*/ 2 h 17"/>
                      <a:gd name="T26" fmla="*/ 1 w 17"/>
                      <a:gd name="T27" fmla="*/ 3 h 17"/>
                      <a:gd name="T28" fmla="*/ 1 w 17"/>
                      <a:gd name="T29" fmla="*/ 4 h 17"/>
                      <a:gd name="T30" fmla="*/ 0 w 17"/>
                      <a:gd name="T31" fmla="*/ 5 h 17"/>
                      <a:gd name="T32" fmla="*/ 1 w 17"/>
                      <a:gd name="T33" fmla="*/ 8 h 17"/>
                      <a:gd name="T34" fmla="*/ 2 w 17"/>
                      <a:gd name="T35" fmla="*/ 11 h 17"/>
                      <a:gd name="T36" fmla="*/ 4 w 17"/>
                      <a:gd name="T37" fmla="*/ 13 h 17"/>
                      <a:gd name="T38" fmla="*/ 6 w 17"/>
                      <a:gd name="T39" fmla="*/ 16 h 17"/>
                      <a:gd name="T40" fmla="*/ 8 w 17"/>
                      <a:gd name="T41" fmla="*/ 16 h 17"/>
                      <a:gd name="T42" fmla="*/ 9 w 17"/>
                      <a:gd name="T43" fmla="*/ 16 h 17"/>
                      <a:gd name="T44" fmla="*/ 1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6"/>
                        </a:moveTo>
                        <a:lnTo>
                          <a:pt x="14" y="13"/>
                        </a:lnTo>
                        <a:lnTo>
                          <a:pt x="14" y="12"/>
                        </a:lnTo>
                        <a:lnTo>
                          <a:pt x="14" y="11"/>
                        </a:lnTo>
                        <a:lnTo>
                          <a:pt x="16" y="9"/>
                        </a:lnTo>
                        <a:lnTo>
                          <a:pt x="14" y="7"/>
                        </a:lnTo>
                        <a:lnTo>
                          <a:pt x="14" y="5"/>
                        </a:lnTo>
                        <a:lnTo>
                          <a:pt x="11" y="2"/>
                        </a:lnTo>
                        <a:lnTo>
                          <a:pt x="10" y="1"/>
                        </a:lnTo>
                        <a:lnTo>
                          <a:pt x="8" y="0"/>
                        </a:lnTo>
                        <a:lnTo>
                          <a:pt x="6" y="0"/>
                        </a:lnTo>
                        <a:lnTo>
                          <a:pt x="5" y="0"/>
                        </a:lnTo>
                        <a:lnTo>
                          <a:pt x="2" y="2"/>
                        </a:lnTo>
                        <a:lnTo>
                          <a:pt x="1" y="3"/>
                        </a:lnTo>
                        <a:lnTo>
                          <a:pt x="1" y="4"/>
                        </a:lnTo>
                        <a:lnTo>
                          <a:pt x="0" y="5"/>
                        </a:lnTo>
                        <a:lnTo>
                          <a:pt x="1" y="8"/>
                        </a:lnTo>
                        <a:lnTo>
                          <a:pt x="2" y="11"/>
                        </a:lnTo>
                        <a:lnTo>
                          <a:pt x="4" y="13"/>
                        </a:lnTo>
                        <a:lnTo>
                          <a:pt x="6" y="16"/>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95" name="Freeform 254">
                    <a:extLst>
                      <a:ext uri="{FF2B5EF4-FFF2-40B4-BE49-F238E27FC236}">
                        <a16:creationId xmlns:a16="http://schemas.microsoft.com/office/drawing/2014/main" id="{0487125B-5B32-E4D2-830D-5D3079397A10}"/>
                      </a:ext>
                    </a:extLst>
                  </p:cNvPr>
                  <p:cNvSpPr>
                    <a:spLocks/>
                  </p:cNvSpPr>
                  <p:nvPr/>
                </p:nvSpPr>
                <p:spPr bwMode="auto">
                  <a:xfrm>
                    <a:off x="2608" y="2925"/>
                    <a:ext cx="15" cy="16"/>
                  </a:xfrm>
                  <a:custGeom>
                    <a:avLst/>
                    <a:gdLst>
                      <a:gd name="T0" fmla="*/ 3 w 17"/>
                      <a:gd name="T1" fmla="*/ 11 h 17"/>
                      <a:gd name="T2" fmla="*/ 1 w 17"/>
                      <a:gd name="T3" fmla="*/ 7 h 17"/>
                      <a:gd name="T4" fmla="*/ 0 w 17"/>
                      <a:gd name="T5" fmla="*/ 3 h 17"/>
                      <a:gd name="T6" fmla="*/ 1 w 17"/>
                      <a:gd name="T7" fmla="*/ 2 h 17"/>
                      <a:gd name="T8" fmla="*/ 1 w 17"/>
                      <a:gd name="T9" fmla="*/ 1 h 17"/>
                      <a:gd name="T10" fmla="*/ 3 w 17"/>
                      <a:gd name="T11" fmla="*/ 0 h 17"/>
                      <a:gd name="T12" fmla="*/ 6 w 17"/>
                      <a:gd name="T13" fmla="*/ 0 h 17"/>
                      <a:gd name="T14" fmla="*/ 9 w 17"/>
                      <a:gd name="T15" fmla="*/ 0 h 17"/>
                      <a:gd name="T16" fmla="*/ 11 w 17"/>
                      <a:gd name="T17" fmla="*/ 2 h 17"/>
                      <a:gd name="T18" fmla="*/ 14 w 17"/>
                      <a:gd name="T19" fmla="*/ 4 h 17"/>
                      <a:gd name="T20" fmla="*/ 16 w 17"/>
                      <a:gd name="T21" fmla="*/ 8 h 17"/>
                      <a:gd name="T22" fmla="*/ 16 w 17"/>
                      <a:gd name="T23" fmla="*/ 11 h 17"/>
                      <a:gd name="T24" fmla="*/ 16 w 17"/>
                      <a:gd name="T25" fmla="*/ 13 h 17"/>
                      <a:gd name="T26" fmla="*/ 16 w 17"/>
                      <a:gd name="T27" fmla="*/ 14 h 17"/>
                      <a:gd name="T28" fmla="*/ 14 w 17"/>
                      <a:gd name="T29" fmla="*/ 16 h 17"/>
                      <a:gd name="T30" fmla="*/ 11 w 17"/>
                      <a:gd name="T31" fmla="*/ 16 h 17"/>
                      <a:gd name="T32" fmla="*/ 9 w 17"/>
                      <a:gd name="T33" fmla="*/ 16 h 17"/>
                      <a:gd name="T34" fmla="*/ 6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1" y="7"/>
                        </a:lnTo>
                        <a:lnTo>
                          <a:pt x="0" y="3"/>
                        </a:lnTo>
                        <a:lnTo>
                          <a:pt x="1" y="2"/>
                        </a:lnTo>
                        <a:lnTo>
                          <a:pt x="1" y="1"/>
                        </a:lnTo>
                        <a:lnTo>
                          <a:pt x="3" y="0"/>
                        </a:lnTo>
                        <a:lnTo>
                          <a:pt x="6" y="0"/>
                        </a:lnTo>
                        <a:lnTo>
                          <a:pt x="9" y="0"/>
                        </a:lnTo>
                        <a:lnTo>
                          <a:pt x="11" y="2"/>
                        </a:lnTo>
                        <a:lnTo>
                          <a:pt x="14" y="4"/>
                        </a:lnTo>
                        <a:lnTo>
                          <a:pt x="16" y="8"/>
                        </a:lnTo>
                        <a:lnTo>
                          <a:pt x="16" y="11"/>
                        </a:lnTo>
                        <a:lnTo>
                          <a:pt x="16" y="13"/>
                        </a:lnTo>
                        <a:lnTo>
                          <a:pt x="16" y="14"/>
                        </a:lnTo>
                        <a:lnTo>
                          <a:pt x="14" y="16"/>
                        </a:lnTo>
                        <a:lnTo>
                          <a:pt x="11" y="16"/>
                        </a:lnTo>
                        <a:lnTo>
                          <a:pt x="9" y="16"/>
                        </a:lnTo>
                        <a:lnTo>
                          <a:pt x="6"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96" name="Freeform 255">
                    <a:extLst>
                      <a:ext uri="{FF2B5EF4-FFF2-40B4-BE49-F238E27FC236}">
                        <a16:creationId xmlns:a16="http://schemas.microsoft.com/office/drawing/2014/main" id="{625E16B7-6B87-F101-5ED2-C4CEC793AAB7}"/>
                      </a:ext>
                    </a:extLst>
                  </p:cNvPr>
                  <p:cNvSpPr>
                    <a:spLocks/>
                  </p:cNvSpPr>
                  <p:nvPr/>
                </p:nvSpPr>
                <p:spPr bwMode="auto">
                  <a:xfrm>
                    <a:off x="2610" y="2927"/>
                    <a:ext cx="16" cy="16"/>
                  </a:xfrm>
                  <a:custGeom>
                    <a:avLst/>
                    <a:gdLst>
                      <a:gd name="T0" fmla="*/ 3 w 17"/>
                      <a:gd name="T1" fmla="*/ 10 h 17"/>
                      <a:gd name="T2" fmla="*/ 3 w 17"/>
                      <a:gd name="T3" fmla="*/ 8 h 17"/>
                      <a:gd name="T4" fmla="*/ 0 w 17"/>
                      <a:gd name="T5" fmla="*/ 5 h 17"/>
                      <a:gd name="T6" fmla="*/ 3 w 17"/>
                      <a:gd name="T7" fmla="*/ 2 h 17"/>
                      <a:gd name="T8" fmla="*/ 3 w 17"/>
                      <a:gd name="T9" fmla="*/ 0 h 17"/>
                      <a:gd name="T10" fmla="*/ 9 w 17"/>
                      <a:gd name="T11" fmla="*/ 0 h 17"/>
                      <a:gd name="T12" fmla="*/ 12 w 17"/>
                      <a:gd name="T13" fmla="*/ 8 h 17"/>
                      <a:gd name="T14" fmla="*/ 16 w 17"/>
                      <a:gd name="T15" fmla="*/ 8 h 17"/>
                      <a:gd name="T16" fmla="*/ 16 w 17"/>
                      <a:gd name="T17" fmla="*/ 13 h 17"/>
                      <a:gd name="T18" fmla="*/ 16 w 17"/>
                      <a:gd name="T19" fmla="*/ 16 h 17"/>
                      <a:gd name="T20" fmla="*/ 12 w 17"/>
                      <a:gd name="T21" fmla="*/ 16 h 17"/>
                      <a:gd name="T22" fmla="*/ 9 w 17"/>
                      <a:gd name="T23" fmla="*/ 16 h 17"/>
                      <a:gd name="T24" fmla="*/ 3 w 17"/>
                      <a:gd name="T25" fmla="*/ 1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10"/>
                        </a:moveTo>
                        <a:lnTo>
                          <a:pt x="3" y="8"/>
                        </a:lnTo>
                        <a:lnTo>
                          <a:pt x="0" y="5"/>
                        </a:lnTo>
                        <a:lnTo>
                          <a:pt x="3" y="2"/>
                        </a:lnTo>
                        <a:lnTo>
                          <a:pt x="3" y="0"/>
                        </a:lnTo>
                        <a:lnTo>
                          <a:pt x="9" y="0"/>
                        </a:lnTo>
                        <a:lnTo>
                          <a:pt x="12" y="8"/>
                        </a:lnTo>
                        <a:lnTo>
                          <a:pt x="16" y="8"/>
                        </a:lnTo>
                        <a:lnTo>
                          <a:pt x="16" y="13"/>
                        </a:lnTo>
                        <a:lnTo>
                          <a:pt x="16" y="16"/>
                        </a:lnTo>
                        <a:lnTo>
                          <a:pt x="12" y="16"/>
                        </a:lnTo>
                        <a:lnTo>
                          <a:pt x="9" y="16"/>
                        </a:lnTo>
                        <a:lnTo>
                          <a:pt x="3"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97" name="Freeform 256">
                    <a:extLst>
                      <a:ext uri="{FF2B5EF4-FFF2-40B4-BE49-F238E27FC236}">
                        <a16:creationId xmlns:a16="http://schemas.microsoft.com/office/drawing/2014/main" id="{39A1DB67-0E3C-AFA4-315B-46C1ED11CC1C}"/>
                      </a:ext>
                    </a:extLst>
                  </p:cNvPr>
                  <p:cNvSpPr>
                    <a:spLocks/>
                  </p:cNvSpPr>
                  <p:nvPr/>
                </p:nvSpPr>
                <p:spPr bwMode="auto">
                  <a:xfrm>
                    <a:off x="2596" y="2920"/>
                    <a:ext cx="15" cy="16"/>
                  </a:xfrm>
                  <a:custGeom>
                    <a:avLst/>
                    <a:gdLst>
                      <a:gd name="T0" fmla="*/ 9 w 17"/>
                      <a:gd name="T1" fmla="*/ 16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5 h 17"/>
                      <a:gd name="T14" fmla="*/ 12 w 17"/>
                      <a:gd name="T15" fmla="*/ 2 h 17"/>
                      <a:gd name="T16" fmla="*/ 8 w 17"/>
                      <a:gd name="T17" fmla="*/ 1 h 17"/>
                      <a:gd name="T18" fmla="*/ 7 w 17"/>
                      <a:gd name="T19" fmla="*/ 0 h 17"/>
                      <a:gd name="T20" fmla="*/ 6 w 17"/>
                      <a:gd name="T21" fmla="*/ 0 h 17"/>
                      <a:gd name="T22" fmla="*/ 4 w 17"/>
                      <a:gd name="T23" fmla="*/ 1 h 17"/>
                      <a:gd name="T24" fmla="*/ 1 w 17"/>
                      <a:gd name="T25" fmla="*/ 2 h 17"/>
                      <a:gd name="T26" fmla="*/ 0 w 17"/>
                      <a:gd name="T27" fmla="*/ 3 h 17"/>
                      <a:gd name="T28" fmla="*/ 0 w 17"/>
                      <a:gd name="T29" fmla="*/ 4 h 17"/>
                      <a:gd name="T30" fmla="*/ 0 w 17"/>
                      <a:gd name="T31" fmla="*/ 6 h 17"/>
                      <a:gd name="T32" fmla="*/ 0 w 17"/>
                      <a:gd name="T33" fmla="*/ 8 h 17"/>
                      <a:gd name="T34" fmla="*/ 1 w 17"/>
                      <a:gd name="T35" fmla="*/ 11 h 17"/>
                      <a:gd name="T36" fmla="*/ 3 w 17"/>
                      <a:gd name="T37" fmla="*/ 13 h 17"/>
                      <a:gd name="T38" fmla="*/ 4 w 17"/>
                      <a:gd name="T39" fmla="*/ 16 h 17"/>
                      <a:gd name="T40" fmla="*/ 8 w 17"/>
                      <a:gd name="T41" fmla="*/ 16 h 17"/>
                      <a:gd name="T42" fmla="*/ 9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9" y="16"/>
                        </a:moveTo>
                        <a:lnTo>
                          <a:pt x="13" y="13"/>
                        </a:lnTo>
                        <a:lnTo>
                          <a:pt x="14" y="12"/>
                        </a:lnTo>
                        <a:lnTo>
                          <a:pt x="16" y="12"/>
                        </a:lnTo>
                        <a:lnTo>
                          <a:pt x="16" y="9"/>
                        </a:lnTo>
                        <a:lnTo>
                          <a:pt x="16" y="7"/>
                        </a:lnTo>
                        <a:lnTo>
                          <a:pt x="13" y="5"/>
                        </a:lnTo>
                        <a:lnTo>
                          <a:pt x="12" y="2"/>
                        </a:lnTo>
                        <a:lnTo>
                          <a:pt x="8" y="1"/>
                        </a:lnTo>
                        <a:lnTo>
                          <a:pt x="7" y="0"/>
                        </a:lnTo>
                        <a:lnTo>
                          <a:pt x="6" y="0"/>
                        </a:lnTo>
                        <a:lnTo>
                          <a:pt x="4" y="1"/>
                        </a:lnTo>
                        <a:lnTo>
                          <a:pt x="1" y="2"/>
                        </a:lnTo>
                        <a:lnTo>
                          <a:pt x="0" y="3"/>
                        </a:lnTo>
                        <a:lnTo>
                          <a:pt x="0" y="4"/>
                        </a:lnTo>
                        <a:lnTo>
                          <a:pt x="0" y="6"/>
                        </a:lnTo>
                        <a:lnTo>
                          <a:pt x="0" y="8"/>
                        </a:lnTo>
                        <a:lnTo>
                          <a:pt x="1" y="11"/>
                        </a:lnTo>
                        <a:lnTo>
                          <a:pt x="3" y="13"/>
                        </a:lnTo>
                        <a:lnTo>
                          <a:pt x="4" y="16"/>
                        </a:lnTo>
                        <a:lnTo>
                          <a:pt x="8" y="16"/>
                        </a:lnTo>
                        <a:lnTo>
                          <a:pt x="9"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98" name="Freeform 257">
                    <a:extLst>
                      <a:ext uri="{FF2B5EF4-FFF2-40B4-BE49-F238E27FC236}">
                        <a16:creationId xmlns:a16="http://schemas.microsoft.com/office/drawing/2014/main" id="{BBBD3C01-4B0A-00A9-1EF7-7E55BDAD7595}"/>
                      </a:ext>
                    </a:extLst>
                  </p:cNvPr>
                  <p:cNvSpPr>
                    <a:spLocks/>
                  </p:cNvSpPr>
                  <p:nvPr/>
                </p:nvSpPr>
                <p:spPr bwMode="auto">
                  <a:xfrm>
                    <a:off x="2596" y="2922"/>
                    <a:ext cx="15" cy="16"/>
                  </a:xfrm>
                  <a:custGeom>
                    <a:avLst/>
                    <a:gdLst>
                      <a:gd name="T0" fmla="*/ 1 w 17"/>
                      <a:gd name="T1" fmla="*/ 11 h 17"/>
                      <a:gd name="T2" fmla="*/ 0 w 17"/>
                      <a:gd name="T3" fmla="*/ 7 h 17"/>
                      <a:gd name="T4" fmla="*/ 0 w 17"/>
                      <a:gd name="T5" fmla="*/ 4 h 17"/>
                      <a:gd name="T6" fmla="*/ 0 w 17"/>
                      <a:gd name="T7" fmla="*/ 2 h 17"/>
                      <a:gd name="T8" fmla="*/ 0 w 17"/>
                      <a:gd name="T9" fmla="*/ 1 h 17"/>
                      <a:gd name="T10" fmla="*/ 1 w 17"/>
                      <a:gd name="T11" fmla="*/ 0 h 17"/>
                      <a:gd name="T12" fmla="*/ 4 w 17"/>
                      <a:gd name="T13" fmla="*/ 0 h 17"/>
                      <a:gd name="T14" fmla="*/ 6 w 17"/>
                      <a:gd name="T15" fmla="*/ 1 h 17"/>
                      <a:gd name="T16" fmla="*/ 11 w 17"/>
                      <a:gd name="T17" fmla="*/ 3 h 17"/>
                      <a:gd name="T18" fmla="*/ 12 w 17"/>
                      <a:gd name="T19" fmla="*/ 4 h 17"/>
                      <a:gd name="T20" fmla="*/ 14 w 17"/>
                      <a:gd name="T21" fmla="*/ 8 h 17"/>
                      <a:gd name="T22" fmla="*/ 16 w 17"/>
                      <a:gd name="T23" fmla="*/ 12 h 17"/>
                      <a:gd name="T24" fmla="*/ 14 w 17"/>
                      <a:gd name="T25" fmla="*/ 13 h 17"/>
                      <a:gd name="T26" fmla="*/ 14 w 17"/>
                      <a:gd name="T27" fmla="*/ 14 h 17"/>
                      <a:gd name="T28" fmla="*/ 12 w 17"/>
                      <a:gd name="T29" fmla="*/ 16 h 17"/>
                      <a:gd name="T30" fmla="*/ 11 w 17"/>
                      <a:gd name="T31" fmla="*/ 16 h 17"/>
                      <a:gd name="T32" fmla="*/ 6 w 17"/>
                      <a:gd name="T33" fmla="*/ 16 h 17"/>
                      <a:gd name="T34" fmla="*/ 4 w 17"/>
                      <a:gd name="T35" fmla="*/ 13 h 17"/>
                      <a:gd name="T36" fmla="*/ 1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 y="11"/>
                        </a:moveTo>
                        <a:lnTo>
                          <a:pt x="0" y="7"/>
                        </a:lnTo>
                        <a:lnTo>
                          <a:pt x="0" y="4"/>
                        </a:lnTo>
                        <a:lnTo>
                          <a:pt x="0" y="2"/>
                        </a:lnTo>
                        <a:lnTo>
                          <a:pt x="0" y="1"/>
                        </a:lnTo>
                        <a:lnTo>
                          <a:pt x="1" y="0"/>
                        </a:lnTo>
                        <a:lnTo>
                          <a:pt x="4" y="0"/>
                        </a:lnTo>
                        <a:lnTo>
                          <a:pt x="6" y="1"/>
                        </a:lnTo>
                        <a:lnTo>
                          <a:pt x="11" y="3"/>
                        </a:lnTo>
                        <a:lnTo>
                          <a:pt x="12" y="4"/>
                        </a:lnTo>
                        <a:lnTo>
                          <a:pt x="14" y="8"/>
                        </a:lnTo>
                        <a:lnTo>
                          <a:pt x="16" y="12"/>
                        </a:lnTo>
                        <a:lnTo>
                          <a:pt x="14" y="13"/>
                        </a:lnTo>
                        <a:lnTo>
                          <a:pt x="14" y="14"/>
                        </a:lnTo>
                        <a:lnTo>
                          <a:pt x="12" y="16"/>
                        </a:lnTo>
                        <a:lnTo>
                          <a:pt x="11" y="16"/>
                        </a:lnTo>
                        <a:lnTo>
                          <a:pt x="6" y="16"/>
                        </a:lnTo>
                        <a:lnTo>
                          <a:pt x="4" y="13"/>
                        </a:lnTo>
                        <a:lnTo>
                          <a:pt x="1"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99" name="Freeform 258">
                    <a:extLst>
                      <a:ext uri="{FF2B5EF4-FFF2-40B4-BE49-F238E27FC236}">
                        <a16:creationId xmlns:a16="http://schemas.microsoft.com/office/drawing/2014/main" id="{202C2F20-32DE-6E57-1FAE-5C1A0A2E6E3B}"/>
                      </a:ext>
                    </a:extLst>
                  </p:cNvPr>
                  <p:cNvSpPr>
                    <a:spLocks/>
                  </p:cNvSpPr>
                  <p:nvPr/>
                </p:nvSpPr>
                <p:spPr bwMode="auto">
                  <a:xfrm>
                    <a:off x="2604" y="2926"/>
                    <a:ext cx="16" cy="16"/>
                  </a:xfrm>
                  <a:custGeom>
                    <a:avLst/>
                    <a:gdLst>
                      <a:gd name="T0" fmla="*/ 10 w 17"/>
                      <a:gd name="T1" fmla="*/ 16 h 17"/>
                      <a:gd name="T2" fmla="*/ 13 w 17"/>
                      <a:gd name="T3" fmla="*/ 13 h 17"/>
                      <a:gd name="T4" fmla="*/ 13 w 17"/>
                      <a:gd name="T5" fmla="*/ 12 h 17"/>
                      <a:gd name="T6" fmla="*/ 14 w 17"/>
                      <a:gd name="T7" fmla="*/ 12 h 17"/>
                      <a:gd name="T8" fmla="*/ 16 w 17"/>
                      <a:gd name="T9" fmla="*/ 9 h 17"/>
                      <a:gd name="T10" fmla="*/ 14 w 17"/>
                      <a:gd name="T11" fmla="*/ 7 h 17"/>
                      <a:gd name="T12" fmla="*/ 13 w 17"/>
                      <a:gd name="T13" fmla="*/ 5 h 17"/>
                      <a:gd name="T14" fmla="*/ 11 w 17"/>
                      <a:gd name="T15" fmla="*/ 2 h 17"/>
                      <a:gd name="T16" fmla="*/ 10 w 17"/>
                      <a:gd name="T17" fmla="*/ 1 h 17"/>
                      <a:gd name="T18" fmla="*/ 6 w 17"/>
                      <a:gd name="T19" fmla="*/ 0 h 17"/>
                      <a:gd name="T20" fmla="*/ 5 w 17"/>
                      <a:gd name="T21" fmla="*/ 0 h 17"/>
                      <a:gd name="T22" fmla="*/ 5 w 17"/>
                      <a:gd name="T23" fmla="*/ 1 h 17"/>
                      <a:gd name="T24" fmla="*/ 2 w 17"/>
                      <a:gd name="T25" fmla="*/ 2 h 17"/>
                      <a:gd name="T26" fmla="*/ 1 w 17"/>
                      <a:gd name="T27" fmla="*/ 3 h 17"/>
                      <a:gd name="T28" fmla="*/ 1 w 17"/>
                      <a:gd name="T29" fmla="*/ 4 h 17"/>
                      <a:gd name="T30" fmla="*/ 0 w 17"/>
                      <a:gd name="T31" fmla="*/ 5 h 17"/>
                      <a:gd name="T32" fmla="*/ 1 w 17"/>
                      <a:gd name="T33" fmla="*/ 8 h 17"/>
                      <a:gd name="T34" fmla="*/ 2 w 17"/>
                      <a:gd name="T35" fmla="*/ 11 h 17"/>
                      <a:gd name="T36" fmla="*/ 3 w 17"/>
                      <a:gd name="T37" fmla="*/ 13 h 17"/>
                      <a:gd name="T38" fmla="*/ 5 w 17"/>
                      <a:gd name="T39" fmla="*/ 16 h 17"/>
                      <a:gd name="T40" fmla="*/ 8 w 17"/>
                      <a:gd name="T41" fmla="*/ 16 h 17"/>
                      <a:gd name="T42" fmla="*/ 9 w 17"/>
                      <a:gd name="T43" fmla="*/ 16 h 17"/>
                      <a:gd name="T44" fmla="*/ 10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6"/>
                        </a:moveTo>
                        <a:lnTo>
                          <a:pt x="13" y="13"/>
                        </a:lnTo>
                        <a:lnTo>
                          <a:pt x="13" y="12"/>
                        </a:lnTo>
                        <a:lnTo>
                          <a:pt x="14" y="12"/>
                        </a:lnTo>
                        <a:lnTo>
                          <a:pt x="16" y="9"/>
                        </a:lnTo>
                        <a:lnTo>
                          <a:pt x="14" y="7"/>
                        </a:lnTo>
                        <a:lnTo>
                          <a:pt x="13" y="5"/>
                        </a:lnTo>
                        <a:lnTo>
                          <a:pt x="11" y="2"/>
                        </a:lnTo>
                        <a:lnTo>
                          <a:pt x="10" y="1"/>
                        </a:lnTo>
                        <a:lnTo>
                          <a:pt x="6" y="0"/>
                        </a:lnTo>
                        <a:lnTo>
                          <a:pt x="5" y="0"/>
                        </a:lnTo>
                        <a:lnTo>
                          <a:pt x="5" y="1"/>
                        </a:lnTo>
                        <a:lnTo>
                          <a:pt x="2" y="2"/>
                        </a:lnTo>
                        <a:lnTo>
                          <a:pt x="1" y="3"/>
                        </a:lnTo>
                        <a:lnTo>
                          <a:pt x="1" y="4"/>
                        </a:lnTo>
                        <a:lnTo>
                          <a:pt x="0" y="5"/>
                        </a:lnTo>
                        <a:lnTo>
                          <a:pt x="1" y="8"/>
                        </a:lnTo>
                        <a:lnTo>
                          <a:pt x="2" y="11"/>
                        </a:lnTo>
                        <a:lnTo>
                          <a:pt x="3" y="13"/>
                        </a:lnTo>
                        <a:lnTo>
                          <a:pt x="5" y="16"/>
                        </a:lnTo>
                        <a:lnTo>
                          <a:pt x="8" y="16"/>
                        </a:lnTo>
                        <a:lnTo>
                          <a:pt x="9" y="16"/>
                        </a:lnTo>
                        <a:lnTo>
                          <a:pt x="10"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800" name="Freeform 259">
                    <a:extLst>
                      <a:ext uri="{FF2B5EF4-FFF2-40B4-BE49-F238E27FC236}">
                        <a16:creationId xmlns:a16="http://schemas.microsoft.com/office/drawing/2014/main" id="{7B8575CB-EACD-AB84-C952-DA7135350310}"/>
                      </a:ext>
                    </a:extLst>
                  </p:cNvPr>
                  <p:cNvSpPr>
                    <a:spLocks/>
                  </p:cNvSpPr>
                  <p:nvPr/>
                </p:nvSpPr>
                <p:spPr bwMode="auto">
                  <a:xfrm>
                    <a:off x="2604" y="2927"/>
                    <a:ext cx="16" cy="16"/>
                  </a:xfrm>
                  <a:custGeom>
                    <a:avLst/>
                    <a:gdLst>
                      <a:gd name="T0" fmla="*/ 3 w 17"/>
                      <a:gd name="T1" fmla="*/ 11 h 17"/>
                      <a:gd name="T2" fmla="*/ 1 w 17"/>
                      <a:gd name="T3" fmla="*/ 7 h 17"/>
                      <a:gd name="T4" fmla="*/ 0 w 17"/>
                      <a:gd name="T5" fmla="*/ 3 h 17"/>
                      <a:gd name="T6" fmla="*/ 1 w 17"/>
                      <a:gd name="T7" fmla="*/ 2 h 17"/>
                      <a:gd name="T8" fmla="*/ 1 w 17"/>
                      <a:gd name="T9" fmla="*/ 1 h 17"/>
                      <a:gd name="T10" fmla="*/ 3 w 17"/>
                      <a:gd name="T11" fmla="*/ 0 h 17"/>
                      <a:gd name="T12" fmla="*/ 4 w 17"/>
                      <a:gd name="T13" fmla="*/ 0 h 17"/>
                      <a:gd name="T14" fmla="*/ 8 w 17"/>
                      <a:gd name="T15" fmla="*/ 0 h 17"/>
                      <a:gd name="T16" fmla="*/ 11 w 17"/>
                      <a:gd name="T17" fmla="*/ 2 h 17"/>
                      <a:gd name="T18" fmla="*/ 14 w 17"/>
                      <a:gd name="T19" fmla="*/ 4 h 17"/>
                      <a:gd name="T20" fmla="*/ 16 w 17"/>
                      <a:gd name="T21" fmla="*/ 8 h 17"/>
                      <a:gd name="T22" fmla="*/ 16 w 17"/>
                      <a:gd name="T23" fmla="*/ 12 h 17"/>
                      <a:gd name="T24" fmla="*/ 16 w 17"/>
                      <a:gd name="T25" fmla="*/ 13 h 17"/>
                      <a:gd name="T26" fmla="*/ 14 w 17"/>
                      <a:gd name="T27" fmla="*/ 14 h 17"/>
                      <a:gd name="T28" fmla="*/ 14 w 17"/>
                      <a:gd name="T29" fmla="*/ 16 h 17"/>
                      <a:gd name="T30" fmla="*/ 11 w 17"/>
                      <a:gd name="T31" fmla="*/ 16 h 17"/>
                      <a:gd name="T32" fmla="*/ 8 w 17"/>
                      <a:gd name="T33" fmla="*/ 16 h 17"/>
                      <a:gd name="T34" fmla="*/ 4 w 17"/>
                      <a:gd name="T35" fmla="*/ 13 h 17"/>
                      <a:gd name="T36" fmla="*/ 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3" y="11"/>
                        </a:moveTo>
                        <a:lnTo>
                          <a:pt x="1" y="7"/>
                        </a:lnTo>
                        <a:lnTo>
                          <a:pt x="0" y="3"/>
                        </a:lnTo>
                        <a:lnTo>
                          <a:pt x="1" y="2"/>
                        </a:lnTo>
                        <a:lnTo>
                          <a:pt x="1" y="1"/>
                        </a:lnTo>
                        <a:lnTo>
                          <a:pt x="3" y="0"/>
                        </a:lnTo>
                        <a:lnTo>
                          <a:pt x="4" y="0"/>
                        </a:lnTo>
                        <a:lnTo>
                          <a:pt x="8" y="0"/>
                        </a:lnTo>
                        <a:lnTo>
                          <a:pt x="11" y="2"/>
                        </a:lnTo>
                        <a:lnTo>
                          <a:pt x="14" y="4"/>
                        </a:lnTo>
                        <a:lnTo>
                          <a:pt x="16" y="8"/>
                        </a:lnTo>
                        <a:lnTo>
                          <a:pt x="16" y="12"/>
                        </a:lnTo>
                        <a:lnTo>
                          <a:pt x="16" y="13"/>
                        </a:lnTo>
                        <a:lnTo>
                          <a:pt x="14" y="14"/>
                        </a:lnTo>
                        <a:lnTo>
                          <a:pt x="14" y="16"/>
                        </a:lnTo>
                        <a:lnTo>
                          <a:pt x="11" y="16"/>
                        </a:lnTo>
                        <a:lnTo>
                          <a:pt x="8" y="16"/>
                        </a:lnTo>
                        <a:lnTo>
                          <a:pt x="4" y="13"/>
                        </a:lnTo>
                        <a:lnTo>
                          <a:pt x="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801" name="Freeform 260">
                    <a:extLst>
                      <a:ext uri="{FF2B5EF4-FFF2-40B4-BE49-F238E27FC236}">
                        <a16:creationId xmlns:a16="http://schemas.microsoft.com/office/drawing/2014/main" id="{170ADFA6-62F1-E9F0-4DF9-DF9D627BFA30}"/>
                      </a:ext>
                    </a:extLst>
                  </p:cNvPr>
                  <p:cNvSpPr>
                    <a:spLocks/>
                  </p:cNvSpPr>
                  <p:nvPr/>
                </p:nvSpPr>
                <p:spPr bwMode="auto">
                  <a:xfrm>
                    <a:off x="2587" y="2873"/>
                    <a:ext cx="112" cy="67"/>
                  </a:xfrm>
                  <a:custGeom>
                    <a:avLst/>
                    <a:gdLst>
                      <a:gd name="T0" fmla="*/ 0 w 123"/>
                      <a:gd name="T1" fmla="*/ 13 h 70"/>
                      <a:gd name="T2" fmla="*/ 24 w 123"/>
                      <a:gd name="T3" fmla="*/ 0 h 70"/>
                      <a:gd name="T4" fmla="*/ 122 w 123"/>
                      <a:gd name="T5" fmla="*/ 54 h 70"/>
                      <a:gd name="T6" fmla="*/ 96 w 123"/>
                      <a:gd name="T7" fmla="*/ 69 h 70"/>
                      <a:gd name="T8" fmla="*/ 0 w 123"/>
                      <a:gd name="T9" fmla="*/ 13 h 70"/>
                      <a:gd name="T10" fmla="*/ 0 60000 65536"/>
                      <a:gd name="T11" fmla="*/ 0 60000 65536"/>
                      <a:gd name="T12" fmla="*/ 0 60000 65536"/>
                      <a:gd name="T13" fmla="*/ 0 60000 65536"/>
                      <a:gd name="T14" fmla="*/ 0 60000 65536"/>
                      <a:gd name="T15" fmla="*/ 0 w 123"/>
                      <a:gd name="T16" fmla="*/ 0 h 70"/>
                      <a:gd name="T17" fmla="*/ 123 w 123"/>
                      <a:gd name="T18" fmla="*/ 70 h 70"/>
                    </a:gdLst>
                    <a:ahLst/>
                    <a:cxnLst>
                      <a:cxn ang="T10">
                        <a:pos x="T0" y="T1"/>
                      </a:cxn>
                      <a:cxn ang="T11">
                        <a:pos x="T2" y="T3"/>
                      </a:cxn>
                      <a:cxn ang="T12">
                        <a:pos x="T4" y="T5"/>
                      </a:cxn>
                      <a:cxn ang="T13">
                        <a:pos x="T6" y="T7"/>
                      </a:cxn>
                      <a:cxn ang="T14">
                        <a:pos x="T8" y="T9"/>
                      </a:cxn>
                    </a:cxnLst>
                    <a:rect l="T15" t="T16" r="T17" b="T18"/>
                    <a:pathLst>
                      <a:path w="123" h="70">
                        <a:moveTo>
                          <a:pt x="0" y="13"/>
                        </a:moveTo>
                        <a:lnTo>
                          <a:pt x="24" y="0"/>
                        </a:lnTo>
                        <a:lnTo>
                          <a:pt x="122" y="54"/>
                        </a:lnTo>
                        <a:lnTo>
                          <a:pt x="96" y="69"/>
                        </a:lnTo>
                        <a:lnTo>
                          <a:pt x="0" y="13"/>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802" name="Freeform 261">
                    <a:extLst>
                      <a:ext uri="{FF2B5EF4-FFF2-40B4-BE49-F238E27FC236}">
                        <a16:creationId xmlns:a16="http://schemas.microsoft.com/office/drawing/2014/main" id="{EA2D7E30-94DE-1D62-FAA5-EA723D29ADB5}"/>
                      </a:ext>
                    </a:extLst>
                  </p:cNvPr>
                  <p:cNvSpPr>
                    <a:spLocks/>
                  </p:cNvSpPr>
                  <p:nvPr/>
                </p:nvSpPr>
                <p:spPr bwMode="auto">
                  <a:xfrm>
                    <a:off x="2587" y="2885"/>
                    <a:ext cx="89" cy="82"/>
                  </a:xfrm>
                  <a:custGeom>
                    <a:avLst/>
                    <a:gdLst>
                      <a:gd name="T0" fmla="*/ 0 w 97"/>
                      <a:gd name="T1" fmla="*/ 0 h 87"/>
                      <a:gd name="T2" fmla="*/ 96 w 97"/>
                      <a:gd name="T3" fmla="*/ 57 h 87"/>
                      <a:gd name="T4" fmla="*/ 96 w 97"/>
                      <a:gd name="T5" fmla="*/ 86 h 87"/>
                      <a:gd name="T6" fmla="*/ 0 w 97"/>
                      <a:gd name="T7" fmla="*/ 28 h 87"/>
                      <a:gd name="T8" fmla="*/ 0 w 97"/>
                      <a:gd name="T9" fmla="*/ 0 h 87"/>
                      <a:gd name="T10" fmla="*/ 0 60000 65536"/>
                      <a:gd name="T11" fmla="*/ 0 60000 65536"/>
                      <a:gd name="T12" fmla="*/ 0 60000 65536"/>
                      <a:gd name="T13" fmla="*/ 0 60000 65536"/>
                      <a:gd name="T14" fmla="*/ 0 60000 65536"/>
                      <a:gd name="T15" fmla="*/ 0 w 97"/>
                      <a:gd name="T16" fmla="*/ 0 h 87"/>
                      <a:gd name="T17" fmla="*/ 97 w 97"/>
                      <a:gd name="T18" fmla="*/ 87 h 87"/>
                    </a:gdLst>
                    <a:ahLst/>
                    <a:cxnLst>
                      <a:cxn ang="T10">
                        <a:pos x="T0" y="T1"/>
                      </a:cxn>
                      <a:cxn ang="T11">
                        <a:pos x="T2" y="T3"/>
                      </a:cxn>
                      <a:cxn ang="T12">
                        <a:pos x="T4" y="T5"/>
                      </a:cxn>
                      <a:cxn ang="T13">
                        <a:pos x="T6" y="T7"/>
                      </a:cxn>
                      <a:cxn ang="T14">
                        <a:pos x="T8" y="T9"/>
                      </a:cxn>
                    </a:cxnLst>
                    <a:rect l="T15" t="T16" r="T17" b="T18"/>
                    <a:pathLst>
                      <a:path w="97" h="87">
                        <a:moveTo>
                          <a:pt x="0" y="0"/>
                        </a:moveTo>
                        <a:lnTo>
                          <a:pt x="96" y="57"/>
                        </a:lnTo>
                        <a:lnTo>
                          <a:pt x="96" y="86"/>
                        </a:lnTo>
                        <a:lnTo>
                          <a:pt x="0" y="28"/>
                        </a:lnTo>
                        <a:lnTo>
                          <a:pt x="0" y="0"/>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803" name="Freeform 262">
                    <a:extLst>
                      <a:ext uri="{FF2B5EF4-FFF2-40B4-BE49-F238E27FC236}">
                        <a16:creationId xmlns:a16="http://schemas.microsoft.com/office/drawing/2014/main" id="{9ED30DB5-BC1A-2217-1563-A4E4E8CFE0B0}"/>
                      </a:ext>
                    </a:extLst>
                  </p:cNvPr>
                  <p:cNvSpPr>
                    <a:spLocks/>
                  </p:cNvSpPr>
                  <p:nvPr/>
                </p:nvSpPr>
                <p:spPr bwMode="auto">
                  <a:xfrm>
                    <a:off x="2720" y="2970"/>
                    <a:ext cx="16" cy="16"/>
                  </a:xfrm>
                  <a:custGeom>
                    <a:avLst/>
                    <a:gdLst>
                      <a:gd name="T0" fmla="*/ 4 w 17"/>
                      <a:gd name="T1" fmla="*/ 0 h 17"/>
                      <a:gd name="T2" fmla="*/ 16 w 17"/>
                      <a:gd name="T3" fmla="*/ 9 h 17"/>
                      <a:gd name="T4" fmla="*/ 12 w 17"/>
                      <a:gd name="T5" fmla="*/ 16 h 17"/>
                      <a:gd name="T6" fmla="*/ 0 w 17"/>
                      <a:gd name="T7" fmla="*/ 5 h 17"/>
                      <a:gd name="T8" fmla="*/ 4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4" y="0"/>
                        </a:moveTo>
                        <a:lnTo>
                          <a:pt x="16" y="9"/>
                        </a:lnTo>
                        <a:lnTo>
                          <a:pt x="12" y="16"/>
                        </a:lnTo>
                        <a:lnTo>
                          <a:pt x="0" y="5"/>
                        </a:lnTo>
                        <a:lnTo>
                          <a:pt x="4"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804" name="Freeform 263">
                    <a:extLst>
                      <a:ext uri="{FF2B5EF4-FFF2-40B4-BE49-F238E27FC236}">
                        <a16:creationId xmlns:a16="http://schemas.microsoft.com/office/drawing/2014/main" id="{ED42DE18-D1B4-8E73-342F-1C172DF5385D}"/>
                      </a:ext>
                    </a:extLst>
                  </p:cNvPr>
                  <p:cNvSpPr>
                    <a:spLocks/>
                  </p:cNvSpPr>
                  <p:nvPr/>
                </p:nvSpPr>
                <p:spPr bwMode="auto">
                  <a:xfrm>
                    <a:off x="2682" y="2940"/>
                    <a:ext cx="33" cy="20"/>
                  </a:xfrm>
                  <a:custGeom>
                    <a:avLst/>
                    <a:gdLst>
                      <a:gd name="T0" fmla="*/ 23 w 36"/>
                      <a:gd name="T1" fmla="*/ 0 h 21"/>
                      <a:gd name="T2" fmla="*/ 35 w 36"/>
                      <a:gd name="T3" fmla="*/ 7 h 21"/>
                      <a:gd name="T4" fmla="*/ 12 w 36"/>
                      <a:gd name="T5" fmla="*/ 20 h 21"/>
                      <a:gd name="T6" fmla="*/ 0 w 36"/>
                      <a:gd name="T7" fmla="*/ 12 h 21"/>
                      <a:gd name="T8" fmla="*/ 23 w 36"/>
                      <a:gd name="T9" fmla="*/ 0 h 21"/>
                      <a:gd name="T10" fmla="*/ 0 60000 65536"/>
                      <a:gd name="T11" fmla="*/ 0 60000 65536"/>
                      <a:gd name="T12" fmla="*/ 0 60000 65536"/>
                      <a:gd name="T13" fmla="*/ 0 60000 65536"/>
                      <a:gd name="T14" fmla="*/ 0 60000 65536"/>
                      <a:gd name="T15" fmla="*/ 0 w 36"/>
                      <a:gd name="T16" fmla="*/ 0 h 21"/>
                      <a:gd name="T17" fmla="*/ 36 w 36"/>
                      <a:gd name="T18" fmla="*/ 21 h 21"/>
                    </a:gdLst>
                    <a:ahLst/>
                    <a:cxnLst>
                      <a:cxn ang="T10">
                        <a:pos x="T0" y="T1"/>
                      </a:cxn>
                      <a:cxn ang="T11">
                        <a:pos x="T2" y="T3"/>
                      </a:cxn>
                      <a:cxn ang="T12">
                        <a:pos x="T4" y="T5"/>
                      </a:cxn>
                      <a:cxn ang="T13">
                        <a:pos x="T6" y="T7"/>
                      </a:cxn>
                      <a:cxn ang="T14">
                        <a:pos x="T8" y="T9"/>
                      </a:cxn>
                    </a:cxnLst>
                    <a:rect l="T15" t="T16" r="T17" b="T18"/>
                    <a:pathLst>
                      <a:path w="36" h="21">
                        <a:moveTo>
                          <a:pt x="23" y="0"/>
                        </a:moveTo>
                        <a:lnTo>
                          <a:pt x="35" y="7"/>
                        </a:lnTo>
                        <a:lnTo>
                          <a:pt x="12" y="20"/>
                        </a:lnTo>
                        <a:lnTo>
                          <a:pt x="0" y="12"/>
                        </a:lnTo>
                        <a:lnTo>
                          <a:pt x="23" y="0"/>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805" name="Freeform 264">
                    <a:extLst>
                      <a:ext uri="{FF2B5EF4-FFF2-40B4-BE49-F238E27FC236}">
                        <a16:creationId xmlns:a16="http://schemas.microsoft.com/office/drawing/2014/main" id="{42843257-AD0B-3C94-CDBE-83D0C5A5D0C6}"/>
                      </a:ext>
                    </a:extLst>
                  </p:cNvPr>
                  <p:cNvSpPr>
                    <a:spLocks/>
                  </p:cNvSpPr>
                  <p:nvPr/>
                </p:nvSpPr>
                <p:spPr bwMode="auto">
                  <a:xfrm>
                    <a:off x="2682" y="2952"/>
                    <a:ext cx="16" cy="32"/>
                  </a:xfrm>
                  <a:custGeom>
                    <a:avLst/>
                    <a:gdLst>
                      <a:gd name="T0" fmla="*/ 0 w 17"/>
                      <a:gd name="T1" fmla="*/ 26 h 33"/>
                      <a:gd name="T2" fmla="*/ 16 w 17"/>
                      <a:gd name="T3" fmla="*/ 32 h 33"/>
                      <a:gd name="T4" fmla="*/ 16 w 17"/>
                      <a:gd name="T5" fmla="*/ 7 h 33"/>
                      <a:gd name="T6" fmla="*/ 0 w 17"/>
                      <a:gd name="T7" fmla="*/ 0 h 33"/>
                      <a:gd name="T8" fmla="*/ 0 w 17"/>
                      <a:gd name="T9" fmla="*/ 26 h 33"/>
                      <a:gd name="T10" fmla="*/ 0 60000 65536"/>
                      <a:gd name="T11" fmla="*/ 0 60000 65536"/>
                      <a:gd name="T12" fmla="*/ 0 60000 65536"/>
                      <a:gd name="T13" fmla="*/ 0 60000 65536"/>
                      <a:gd name="T14" fmla="*/ 0 60000 65536"/>
                      <a:gd name="T15" fmla="*/ 0 w 17"/>
                      <a:gd name="T16" fmla="*/ 0 h 33"/>
                      <a:gd name="T17" fmla="*/ 17 w 17"/>
                      <a:gd name="T18" fmla="*/ 33 h 33"/>
                    </a:gdLst>
                    <a:ahLst/>
                    <a:cxnLst>
                      <a:cxn ang="T10">
                        <a:pos x="T0" y="T1"/>
                      </a:cxn>
                      <a:cxn ang="T11">
                        <a:pos x="T2" y="T3"/>
                      </a:cxn>
                      <a:cxn ang="T12">
                        <a:pos x="T4" y="T5"/>
                      </a:cxn>
                      <a:cxn ang="T13">
                        <a:pos x="T6" y="T7"/>
                      </a:cxn>
                      <a:cxn ang="T14">
                        <a:pos x="T8" y="T9"/>
                      </a:cxn>
                    </a:cxnLst>
                    <a:rect l="T15" t="T16" r="T17" b="T18"/>
                    <a:pathLst>
                      <a:path w="17" h="33">
                        <a:moveTo>
                          <a:pt x="0" y="26"/>
                        </a:moveTo>
                        <a:lnTo>
                          <a:pt x="16" y="32"/>
                        </a:lnTo>
                        <a:lnTo>
                          <a:pt x="16" y="7"/>
                        </a:lnTo>
                        <a:lnTo>
                          <a:pt x="0" y="0"/>
                        </a:lnTo>
                        <a:lnTo>
                          <a:pt x="0" y="26"/>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806" name="Freeform 265">
                    <a:extLst>
                      <a:ext uri="{FF2B5EF4-FFF2-40B4-BE49-F238E27FC236}">
                        <a16:creationId xmlns:a16="http://schemas.microsoft.com/office/drawing/2014/main" id="{679B45E7-FA63-3A06-B3FF-38CC06214678}"/>
                      </a:ext>
                    </a:extLst>
                  </p:cNvPr>
                  <p:cNvSpPr>
                    <a:spLocks/>
                  </p:cNvSpPr>
                  <p:nvPr/>
                </p:nvSpPr>
                <p:spPr bwMode="auto">
                  <a:xfrm>
                    <a:off x="2693" y="2946"/>
                    <a:ext cx="22" cy="38"/>
                  </a:xfrm>
                  <a:custGeom>
                    <a:avLst/>
                    <a:gdLst>
                      <a:gd name="T0" fmla="*/ 23 w 24"/>
                      <a:gd name="T1" fmla="*/ 26 h 39"/>
                      <a:gd name="T2" fmla="*/ 0 w 24"/>
                      <a:gd name="T3" fmla="*/ 38 h 39"/>
                      <a:gd name="T4" fmla="*/ 0 w 24"/>
                      <a:gd name="T5" fmla="*/ 13 h 39"/>
                      <a:gd name="T6" fmla="*/ 23 w 24"/>
                      <a:gd name="T7" fmla="*/ 0 h 39"/>
                      <a:gd name="T8" fmla="*/ 23 w 24"/>
                      <a:gd name="T9" fmla="*/ 26 h 39"/>
                      <a:gd name="T10" fmla="*/ 0 60000 65536"/>
                      <a:gd name="T11" fmla="*/ 0 60000 65536"/>
                      <a:gd name="T12" fmla="*/ 0 60000 65536"/>
                      <a:gd name="T13" fmla="*/ 0 60000 65536"/>
                      <a:gd name="T14" fmla="*/ 0 60000 65536"/>
                      <a:gd name="T15" fmla="*/ 0 w 24"/>
                      <a:gd name="T16" fmla="*/ 0 h 39"/>
                      <a:gd name="T17" fmla="*/ 24 w 24"/>
                      <a:gd name="T18" fmla="*/ 39 h 39"/>
                    </a:gdLst>
                    <a:ahLst/>
                    <a:cxnLst>
                      <a:cxn ang="T10">
                        <a:pos x="T0" y="T1"/>
                      </a:cxn>
                      <a:cxn ang="T11">
                        <a:pos x="T2" y="T3"/>
                      </a:cxn>
                      <a:cxn ang="T12">
                        <a:pos x="T4" y="T5"/>
                      </a:cxn>
                      <a:cxn ang="T13">
                        <a:pos x="T6" y="T7"/>
                      </a:cxn>
                      <a:cxn ang="T14">
                        <a:pos x="T8" y="T9"/>
                      </a:cxn>
                    </a:cxnLst>
                    <a:rect l="T15" t="T16" r="T17" b="T18"/>
                    <a:pathLst>
                      <a:path w="24" h="39">
                        <a:moveTo>
                          <a:pt x="23" y="26"/>
                        </a:moveTo>
                        <a:lnTo>
                          <a:pt x="0" y="38"/>
                        </a:lnTo>
                        <a:lnTo>
                          <a:pt x="0" y="13"/>
                        </a:lnTo>
                        <a:lnTo>
                          <a:pt x="23" y="0"/>
                        </a:lnTo>
                        <a:lnTo>
                          <a:pt x="23" y="26"/>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807" name="Freeform 266">
                    <a:extLst>
                      <a:ext uri="{FF2B5EF4-FFF2-40B4-BE49-F238E27FC236}">
                        <a16:creationId xmlns:a16="http://schemas.microsoft.com/office/drawing/2014/main" id="{547E9794-0D8B-0CE1-0B1D-41B298107641}"/>
                      </a:ext>
                    </a:extLst>
                  </p:cNvPr>
                  <p:cNvSpPr>
                    <a:spLocks/>
                  </p:cNvSpPr>
                  <p:nvPr/>
                </p:nvSpPr>
                <p:spPr bwMode="auto">
                  <a:xfrm>
                    <a:off x="2695" y="2953"/>
                    <a:ext cx="25" cy="16"/>
                  </a:xfrm>
                  <a:custGeom>
                    <a:avLst/>
                    <a:gdLst>
                      <a:gd name="T0" fmla="*/ 18 w 27"/>
                      <a:gd name="T1" fmla="*/ 0 h 17"/>
                      <a:gd name="T2" fmla="*/ 26 w 27"/>
                      <a:gd name="T3" fmla="*/ 5 h 17"/>
                      <a:gd name="T4" fmla="*/ 21 w 27"/>
                      <a:gd name="T5" fmla="*/ 13 h 17"/>
                      <a:gd name="T6" fmla="*/ 9 w 27"/>
                      <a:gd name="T7" fmla="*/ 16 h 17"/>
                      <a:gd name="T8" fmla="*/ 0 w 27"/>
                      <a:gd name="T9" fmla="*/ 10 h 17"/>
                      <a:gd name="T10" fmla="*/ 18 w 27"/>
                      <a:gd name="T11" fmla="*/ 0 h 17"/>
                      <a:gd name="T12" fmla="*/ 0 60000 65536"/>
                      <a:gd name="T13" fmla="*/ 0 60000 65536"/>
                      <a:gd name="T14" fmla="*/ 0 60000 65536"/>
                      <a:gd name="T15" fmla="*/ 0 60000 65536"/>
                      <a:gd name="T16" fmla="*/ 0 60000 65536"/>
                      <a:gd name="T17" fmla="*/ 0 60000 65536"/>
                      <a:gd name="T18" fmla="*/ 0 w 27"/>
                      <a:gd name="T19" fmla="*/ 0 h 17"/>
                      <a:gd name="T20" fmla="*/ 27 w 2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7" h="17">
                        <a:moveTo>
                          <a:pt x="18" y="0"/>
                        </a:moveTo>
                        <a:lnTo>
                          <a:pt x="26" y="5"/>
                        </a:lnTo>
                        <a:lnTo>
                          <a:pt x="21" y="13"/>
                        </a:lnTo>
                        <a:lnTo>
                          <a:pt x="9" y="16"/>
                        </a:lnTo>
                        <a:lnTo>
                          <a:pt x="0" y="10"/>
                        </a:lnTo>
                        <a:lnTo>
                          <a:pt x="18"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808" name="Freeform 267">
                    <a:extLst>
                      <a:ext uri="{FF2B5EF4-FFF2-40B4-BE49-F238E27FC236}">
                        <a16:creationId xmlns:a16="http://schemas.microsoft.com/office/drawing/2014/main" id="{5D7846CA-43CD-5018-E788-6FB0BE18B2F9}"/>
                      </a:ext>
                    </a:extLst>
                  </p:cNvPr>
                  <p:cNvSpPr>
                    <a:spLocks/>
                  </p:cNvSpPr>
                  <p:nvPr/>
                </p:nvSpPr>
                <p:spPr bwMode="auto">
                  <a:xfrm>
                    <a:off x="2695" y="2963"/>
                    <a:ext cx="15" cy="28"/>
                  </a:xfrm>
                  <a:custGeom>
                    <a:avLst/>
                    <a:gdLst>
                      <a:gd name="T0" fmla="*/ 0 w 17"/>
                      <a:gd name="T1" fmla="*/ 20 h 30"/>
                      <a:gd name="T2" fmla="*/ 15 w 17"/>
                      <a:gd name="T3" fmla="*/ 29 h 30"/>
                      <a:gd name="T4" fmla="*/ 16 w 17"/>
                      <a:gd name="T5" fmla="*/ 13 h 30"/>
                      <a:gd name="T6" fmla="*/ 12 w 17"/>
                      <a:gd name="T7" fmla="*/ 4 h 30"/>
                      <a:gd name="T8" fmla="*/ 0 w 17"/>
                      <a:gd name="T9" fmla="*/ 0 h 30"/>
                      <a:gd name="T10" fmla="*/ 0 w 17"/>
                      <a:gd name="T11" fmla="*/ 20 h 30"/>
                      <a:gd name="T12" fmla="*/ 0 60000 65536"/>
                      <a:gd name="T13" fmla="*/ 0 60000 65536"/>
                      <a:gd name="T14" fmla="*/ 0 60000 65536"/>
                      <a:gd name="T15" fmla="*/ 0 60000 65536"/>
                      <a:gd name="T16" fmla="*/ 0 60000 65536"/>
                      <a:gd name="T17" fmla="*/ 0 60000 65536"/>
                      <a:gd name="T18" fmla="*/ 0 w 17"/>
                      <a:gd name="T19" fmla="*/ 0 h 30"/>
                      <a:gd name="T20" fmla="*/ 17 w 17"/>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17" h="30">
                        <a:moveTo>
                          <a:pt x="0" y="20"/>
                        </a:moveTo>
                        <a:lnTo>
                          <a:pt x="15" y="29"/>
                        </a:lnTo>
                        <a:lnTo>
                          <a:pt x="16" y="13"/>
                        </a:lnTo>
                        <a:lnTo>
                          <a:pt x="12" y="4"/>
                        </a:lnTo>
                        <a:lnTo>
                          <a:pt x="0" y="0"/>
                        </a:lnTo>
                        <a:lnTo>
                          <a:pt x="0" y="20"/>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809" name="Freeform 268">
                    <a:extLst>
                      <a:ext uri="{FF2B5EF4-FFF2-40B4-BE49-F238E27FC236}">
                        <a16:creationId xmlns:a16="http://schemas.microsoft.com/office/drawing/2014/main" id="{CAFAF10C-2F57-E881-735D-2979908DCABC}"/>
                      </a:ext>
                    </a:extLst>
                  </p:cNvPr>
                  <p:cNvSpPr>
                    <a:spLocks/>
                  </p:cNvSpPr>
                  <p:nvPr/>
                </p:nvSpPr>
                <p:spPr bwMode="auto">
                  <a:xfrm>
                    <a:off x="2707" y="2975"/>
                    <a:ext cx="15" cy="21"/>
                  </a:xfrm>
                  <a:custGeom>
                    <a:avLst/>
                    <a:gdLst>
                      <a:gd name="T0" fmla="*/ 0 w 17"/>
                      <a:gd name="T1" fmla="*/ 15 h 22"/>
                      <a:gd name="T2" fmla="*/ 2 w 17"/>
                      <a:gd name="T3" fmla="*/ 10 h 22"/>
                      <a:gd name="T4" fmla="*/ 9 w 17"/>
                      <a:gd name="T5" fmla="*/ 12 h 22"/>
                      <a:gd name="T6" fmla="*/ 13 w 17"/>
                      <a:gd name="T7" fmla="*/ 21 h 22"/>
                      <a:gd name="T8" fmla="*/ 16 w 17"/>
                      <a:gd name="T9" fmla="*/ 20 h 22"/>
                      <a:gd name="T10" fmla="*/ 13 w 17"/>
                      <a:gd name="T11" fmla="*/ 8 h 22"/>
                      <a:gd name="T12" fmla="*/ 0 w 17"/>
                      <a:gd name="T13" fmla="*/ 0 h 22"/>
                      <a:gd name="T14" fmla="*/ 0 w 17"/>
                      <a:gd name="T15" fmla="*/ 15 h 22"/>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2"/>
                      <a:gd name="T26" fmla="*/ 17 w 17"/>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2">
                        <a:moveTo>
                          <a:pt x="0" y="15"/>
                        </a:moveTo>
                        <a:lnTo>
                          <a:pt x="2" y="10"/>
                        </a:lnTo>
                        <a:lnTo>
                          <a:pt x="9" y="12"/>
                        </a:lnTo>
                        <a:lnTo>
                          <a:pt x="13" y="21"/>
                        </a:lnTo>
                        <a:lnTo>
                          <a:pt x="16" y="20"/>
                        </a:lnTo>
                        <a:lnTo>
                          <a:pt x="13" y="8"/>
                        </a:lnTo>
                        <a:lnTo>
                          <a:pt x="0" y="0"/>
                        </a:lnTo>
                        <a:lnTo>
                          <a:pt x="0" y="15"/>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810" name="Freeform 269">
                    <a:extLst>
                      <a:ext uri="{FF2B5EF4-FFF2-40B4-BE49-F238E27FC236}">
                        <a16:creationId xmlns:a16="http://schemas.microsoft.com/office/drawing/2014/main" id="{9A2E853A-6F94-3A00-153D-53A33EFF9BE1}"/>
                      </a:ext>
                    </a:extLst>
                  </p:cNvPr>
                  <p:cNvSpPr>
                    <a:spLocks/>
                  </p:cNvSpPr>
                  <p:nvPr/>
                </p:nvSpPr>
                <p:spPr bwMode="auto">
                  <a:xfrm>
                    <a:off x="2720" y="2977"/>
                    <a:ext cx="16" cy="19"/>
                  </a:xfrm>
                  <a:custGeom>
                    <a:avLst/>
                    <a:gdLst>
                      <a:gd name="T0" fmla="*/ 16 w 17"/>
                      <a:gd name="T1" fmla="*/ 13 h 20"/>
                      <a:gd name="T2" fmla="*/ 2 w 17"/>
                      <a:gd name="T3" fmla="*/ 19 h 20"/>
                      <a:gd name="T4" fmla="*/ 0 w 17"/>
                      <a:gd name="T5" fmla="*/ 6 h 20"/>
                      <a:gd name="T6" fmla="*/ 9 w 17"/>
                      <a:gd name="T7" fmla="*/ 4 h 20"/>
                      <a:gd name="T8" fmla="*/ 14 w 17"/>
                      <a:gd name="T9" fmla="*/ 0 h 20"/>
                      <a:gd name="T10" fmla="*/ 16 w 17"/>
                      <a:gd name="T11" fmla="*/ 13 h 20"/>
                      <a:gd name="T12" fmla="*/ 0 60000 65536"/>
                      <a:gd name="T13" fmla="*/ 0 60000 65536"/>
                      <a:gd name="T14" fmla="*/ 0 60000 65536"/>
                      <a:gd name="T15" fmla="*/ 0 60000 65536"/>
                      <a:gd name="T16" fmla="*/ 0 60000 65536"/>
                      <a:gd name="T17" fmla="*/ 0 60000 65536"/>
                      <a:gd name="T18" fmla="*/ 0 w 17"/>
                      <a:gd name="T19" fmla="*/ 0 h 20"/>
                      <a:gd name="T20" fmla="*/ 17 w 17"/>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7" h="20">
                        <a:moveTo>
                          <a:pt x="16" y="13"/>
                        </a:moveTo>
                        <a:lnTo>
                          <a:pt x="2" y="19"/>
                        </a:lnTo>
                        <a:lnTo>
                          <a:pt x="0" y="6"/>
                        </a:lnTo>
                        <a:lnTo>
                          <a:pt x="9" y="4"/>
                        </a:lnTo>
                        <a:lnTo>
                          <a:pt x="14" y="0"/>
                        </a:lnTo>
                        <a:lnTo>
                          <a:pt x="16" y="13"/>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811" name="Freeform 270">
                    <a:extLst>
                      <a:ext uri="{FF2B5EF4-FFF2-40B4-BE49-F238E27FC236}">
                        <a16:creationId xmlns:a16="http://schemas.microsoft.com/office/drawing/2014/main" id="{DE2E1ACC-841E-FC31-2F0F-AF2C3443A51C}"/>
                      </a:ext>
                    </a:extLst>
                  </p:cNvPr>
                  <p:cNvSpPr>
                    <a:spLocks/>
                  </p:cNvSpPr>
                  <p:nvPr/>
                </p:nvSpPr>
                <p:spPr bwMode="auto">
                  <a:xfrm>
                    <a:off x="2696" y="2965"/>
                    <a:ext cx="15" cy="17"/>
                  </a:xfrm>
                  <a:custGeom>
                    <a:avLst/>
                    <a:gdLst>
                      <a:gd name="T0" fmla="*/ 0 w 17"/>
                      <a:gd name="T1" fmla="*/ 9 h 17"/>
                      <a:gd name="T2" fmla="*/ 16 w 17"/>
                      <a:gd name="T3" fmla="*/ 16 h 17"/>
                      <a:gd name="T4" fmla="*/ 11 w 17"/>
                      <a:gd name="T5" fmla="*/ 4 h 17"/>
                      <a:gd name="T6" fmla="*/ 0 w 17"/>
                      <a:gd name="T7" fmla="*/ 0 h 17"/>
                      <a:gd name="T8" fmla="*/ 0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16" y="16"/>
                        </a:lnTo>
                        <a:lnTo>
                          <a:pt x="11" y="4"/>
                        </a:lnTo>
                        <a:lnTo>
                          <a:pt x="0" y="0"/>
                        </a:lnTo>
                        <a:lnTo>
                          <a:pt x="0" y="9"/>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812" name="Freeform 271">
                    <a:extLst>
                      <a:ext uri="{FF2B5EF4-FFF2-40B4-BE49-F238E27FC236}">
                        <a16:creationId xmlns:a16="http://schemas.microsoft.com/office/drawing/2014/main" id="{68E45E84-254E-1E98-9039-3A084F85B674}"/>
                      </a:ext>
                    </a:extLst>
                  </p:cNvPr>
                  <p:cNvSpPr>
                    <a:spLocks/>
                  </p:cNvSpPr>
                  <p:nvPr/>
                </p:nvSpPr>
                <p:spPr bwMode="auto">
                  <a:xfrm>
                    <a:off x="2707" y="2973"/>
                    <a:ext cx="22" cy="16"/>
                  </a:xfrm>
                  <a:custGeom>
                    <a:avLst/>
                    <a:gdLst>
                      <a:gd name="T0" fmla="*/ 23 w 24"/>
                      <a:gd name="T1" fmla="*/ 12 h 17"/>
                      <a:gd name="T2" fmla="*/ 14 w 24"/>
                      <a:gd name="T3" fmla="*/ 16 h 17"/>
                      <a:gd name="T4" fmla="*/ 0 w 24"/>
                      <a:gd name="T5" fmla="*/ 3 h 17"/>
                      <a:gd name="T6" fmla="*/ 13 w 24"/>
                      <a:gd name="T7" fmla="*/ 0 h 17"/>
                      <a:gd name="T8" fmla="*/ 23 w 24"/>
                      <a:gd name="T9" fmla="*/ 12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23" y="12"/>
                        </a:moveTo>
                        <a:lnTo>
                          <a:pt x="14" y="16"/>
                        </a:lnTo>
                        <a:lnTo>
                          <a:pt x="0" y="3"/>
                        </a:lnTo>
                        <a:lnTo>
                          <a:pt x="13" y="0"/>
                        </a:lnTo>
                        <a:lnTo>
                          <a:pt x="23" y="12"/>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813" name="Freeform 272">
                    <a:extLst>
                      <a:ext uri="{FF2B5EF4-FFF2-40B4-BE49-F238E27FC236}">
                        <a16:creationId xmlns:a16="http://schemas.microsoft.com/office/drawing/2014/main" id="{23C48902-C488-C9CD-F4B4-1A84DD1ED1C1}"/>
                      </a:ext>
                    </a:extLst>
                  </p:cNvPr>
                  <p:cNvSpPr>
                    <a:spLocks/>
                  </p:cNvSpPr>
                  <p:nvPr/>
                </p:nvSpPr>
                <p:spPr bwMode="auto">
                  <a:xfrm>
                    <a:off x="2719" y="2966"/>
                    <a:ext cx="15" cy="17"/>
                  </a:xfrm>
                  <a:custGeom>
                    <a:avLst/>
                    <a:gdLst>
                      <a:gd name="T0" fmla="*/ 0 w 17"/>
                      <a:gd name="T1" fmla="*/ 7 h 17"/>
                      <a:gd name="T2" fmla="*/ 3 w 17"/>
                      <a:gd name="T3" fmla="*/ 0 h 17"/>
                      <a:gd name="T4" fmla="*/ 16 w 17"/>
                      <a:gd name="T5" fmla="*/ 12 h 17"/>
                      <a:gd name="T6" fmla="*/ 11 w 17"/>
                      <a:gd name="T7" fmla="*/ 16 h 17"/>
                      <a:gd name="T8" fmla="*/ 0 w 17"/>
                      <a:gd name="T9" fmla="*/ 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7"/>
                        </a:moveTo>
                        <a:lnTo>
                          <a:pt x="3" y="0"/>
                        </a:lnTo>
                        <a:lnTo>
                          <a:pt x="16" y="12"/>
                        </a:lnTo>
                        <a:lnTo>
                          <a:pt x="11" y="16"/>
                        </a:lnTo>
                        <a:lnTo>
                          <a:pt x="0" y="7"/>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814" name="Freeform 273">
                    <a:extLst>
                      <a:ext uri="{FF2B5EF4-FFF2-40B4-BE49-F238E27FC236}">
                        <a16:creationId xmlns:a16="http://schemas.microsoft.com/office/drawing/2014/main" id="{F717796D-095A-04A0-76CC-7A22C8F0B75B}"/>
                      </a:ext>
                    </a:extLst>
                  </p:cNvPr>
                  <p:cNvSpPr>
                    <a:spLocks/>
                  </p:cNvSpPr>
                  <p:nvPr/>
                </p:nvSpPr>
                <p:spPr bwMode="auto">
                  <a:xfrm>
                    <a:off x="2704" y="2961"/>
                    <a:ext cx="21" cy="18"/>
                  </a:xfrm>
                  <a:custGeom>
                    <a:avLst/>
                    <a:gdLst>
                      <a:gd name="T0" fmla="*/ 22 w 23"/>
                      <a:gd name="T1" fmla="*/ 13 h 19"/>
                      <a:gd name="T2" fmla="*/ 4 w 23"/>
                      <a:gd name="T3" fmla="*/ 18 h 19"/>
                      <a:gd name="T4" fmla="*/ 0 w 23"/>
                      <a:gd name="T5" fmla="*/ 4 h 19"/>
                      <a:gd name="T6" fmla="*/ 16 w 23"/>
                      <a:gd name="T7" fmla="*/ 0 h 19"/>
                      <a:gd name="T8" fmla="*/ 22 w 23"/>
                      <a:gd name="T9" fmla="*/ 13 h 19"/>
                      <a:gd name="T10" fmla="*/ 0 60000 65536"/>
                      <a:gd name="T11" fmla="*/ 0 60000 65536"/>
                      <a:gd name="T12" fmla="*/ 0 60000 65536"/>
                      <a:gd name="T13" fmla="*/ 0 60000 65536"/>
                      <a:gd name="T14" fmla="*/ 0 60000 65536"/>
                      <a:gd name="T15" fmla="*/ 0 w 23"/>
                      <a:gd name="T16" fmla="*/ 0 h 19"/>
                      <a:gd name="T17" fmla="*/ 23 w 23"/>
                      <a:gd name="T18" fmla="*/ 19 h 19"/>
                    </a:gdLst>
                    <a:ahLst/>
                    <a:cxnLst>
                      <a:cxn ang="T10">
                        <a:pos x="T0" y="T1"/>
                      </a:cxn>
                      <a:cxn ang="T11">
                        <a:pos x="T2" y="T3"/>
                      </a:cxn>
                      <a:cxn ang="T12">
                        <a:pos x="T4" y="T5"/>
                      </a:cxn>
                      <a:cxn ang="T13">
                        <a:pos x="T6" y="T7"/>
                      </a:cxn>
                      <a:cxn ang="T14">
                        <a:pos x="T8" y="T9"/>
                      </a:cxn>
                    </a:cxnLst>
                    <a:rect l="T15" t="T16" r="T17" b="T18"/>
                    <a:pathLst>
                      <a:path w="23" h="19">
                        <a:moveTo>
                          <a:pt x="22" y="13"/>
                        </a:moveTo>
                        <a:lnTo>
                          <a:pt x="4" y="18"/>
                        </a:lnTo>
                        <a:lnTo>
                          <a:pt x="0" y="4"/>
                        </a:lnTo>
                        <a:lnTo>
                          <a:pt x="16" y="0"/>
                        </a:lnTo>
                        <a:lnTo>
                          <a:pt x="22" y="13"/>
                        </a:lnTo>
                      </a:path>
                    </a:pathLst>
                  </a:custGeom>
                  <a:solidFill>
                    <a:srgbClr val="9DB9D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sp>
              <p:nvSpPr>
                <p:cNvPr id="25683" name="Freeform 274">
                  <a:extLst>
                    <a:ext uri="{FF2B5EF4-FFF2-40B4-BE49-F238E27FC236}">
                      <a16:creationId xmlns:a16="http://schemas.microsoft.com/office/drawing/2014/main" id="{932C9308-0C4E-BA4C-99AE-5656CB18CB7F}"/>
                    </a:ext>
                  </a:extLst>
                </p:cNvPr>
                <p:cNvSpPr>
                  <a:spLocks/>
                </p:cNvSpPr>
                <p:nvPr/>
              </p:nvSpPr>
              <p:spPr bwMode="auto">
                <a:xfrm>
                  <a:off x="2582" y="2997"/>
                  <a:ext cx="112" cy="67"/>
                </a:xfrm>
                <a:custGeom>
                  <a:avLst/>
                  <a:gdLst>
                    <a:gd name="T0" fmla="*/ 121 w 122"/>
                    <a:gd name="T1" fmla="*/ 14 h 71"/>
                    <a:gd name="T2" fmla="*/ 96 w 122"/>
                    <a:gd name="T3" fmla="*/ 0 h 71"/>
                    <a:gd name="T4" fmla="*/ 0 w 122"/>
                    <a:gd name="T5" fmla="*/ 56 h 71"/>
                    <a:gd name="T6" fmla="*/ 25 w 122"/>
                    <a:gd name="T7" fmla="*/ 70 h 71"/>
                    <a:gd name="T8" fmla="*/ 121 w 122"/>
                    <a:gd name="T9" fmla="*/ 14 h 71"/>
                    <a:gd name="T10" fmla="*/ 0 60000 65536"/>
                    <a:gd name="T11" fmla="*/ 0 60000 65536"/>
                    <a:gd name="T12" fmla="*/ 0 60000 65536"/>
                    <a:gd name="T13" fmla="*/ 0 60000 65536"/>
                    <a:gd name="T14" fmla="*/ 0 60000 65536"/>
                    <a:gd name="T15" fmla="*/ 0 w 122"/>
                    <a:gd name="T16" fmla="*/ 0 h 71"/>
                    <a:gd name="T17" fmla="*/ 122 w 122"/>
                    <a:gd name="T18" fmla="*/ 71 h 71"/>
                  </a:gdLst>
                  <a:ahLst/>
                  <a:cxnLst>
                    <a:cxn ang="T10">
                      <a:pos x="T0" y="T1"/>
                    </a:cxn>
                    <a:cxn ang="T11">
                      <a:pos x="T2" y="T3"/>
                    </a:cxn>
                    <a:cxn ang="T12">
                      <a:pos x="T4" y="T5"/>
                    </a:cxn>
                    <a:cxn ang="T13">
                      <a:pos x="T6" y="T7"/>
                    </a:cxn>
                    <a:cxn ang="T14">
                      <a:pos x="T8" y="T9"/>
                    </a:cxn>
                  </a:cxnLst>
                  <a:rect l="T15" t="T16" r="T17" b="T18"/>
                  <a:pathLst>
                    <a:path w="122" h="71">
                      <a:moveTo>
                        <a:pt x="121" y="14"/>
                      </a:moveTo>
                      <a:lnTo>
                        <a:pt x="96" y="0"/>
                      </a:lnTo>
                      <a:lnTo>
                        <a:pt x="0" y="56"/>
                      </a:lnTo>
                      <a:lnTo>
                        <a:pt x="25" y="70"/>
                      </a:lnTo>
                      <a:lnTo>
                        <a:pt x="121"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84" name="Freeform 275">
                  <a:extLst>
                    <a:ext uri="{FF2B5EF4-FFF2-40B4-BE49-F238E27FC236}">
                      <a16:creationId xmlns:a16="http://schemas.microsoft.com/office/drawing/2014/main" id="{5667BE79-9DED-1299-303C-BEA445ED360D}"/>
                    </a:ext>
                  </a:extLst>
                </p:cNvPr>
                <p:cNvSpPr>
                  <a:spLocks/>
                </p:cNvSpPr>
                <p:nvPr/>
              </p:nvSpPr>
              <p:spPr bwMode="auto">
                <a:xfrm>
                  <a:off x="2504" y="2950"/>
                  <a:ext cx="111" cy="68"/>
                </a:xfrm>
                <a:custGeom>
                  <a:avLst/>
                  <a:gdLst>
                    <a:gd name="T0" fmla="*/ 120 w 121"/>
                    <a:gd name="T1" fmla="*/ 14 h 71"/>
                    <a:gd name="T2" fmla="*/ 95 w 121"/>
                    <a:gd name="T3" fmla="*/ 0 h 71"/>
                    <a:gd name="T4" fmla="*/ 0 w 121"/>
                    <a:gd name="T5" fmla="*/ 55 h 71"/>
                    <a:gd name="T6" fmla="*/ 24 w 121"/>
                    <a:gd name="T7" fmla="*/ 70 h 71"/>
                    <a:gd name="T8" fmla="*/ 120 w 121"/>
                    <a:gd name="T9" fmla="*/ 14 h 71"/>
                    <a:gd name="T10" fmla="*/ 0 60000 65536"/>
                    <a:gd name="T11" fmla="*/ 0 60000 65536"/>
                    <a:gd name="T12" fmla="*/ 0 60000 65536"/>
                    <a:gd name="T13" fmla="*/ 0 60000 65536"/>
                    <a:gd name="T14" fmla="*/ 0 60000 65536"/>
                    <a:gd name="T15" fmla="*/ 0 w 121"/>
                    <a:gd name="T16" fmla="*/ 0 h 71"/>
                    <a:gd name="T17" fmla="*/ 121 w 121"/>
                    <a:gd name="T18" fmla="*/ 71 h 71"/>
                  </a:gdLst>
                  <a:ahLst/>
                  <a:cxnLst>
                    <a:cxn ang="T10">
                      <a:pos x="T0" y="T1"/>
                    </a:cxn>
                    <a:cxn ang="T11">
                      <a:pos x="T2" y="T3"/>
                    </a:cxn>
                    <a:cxn ang="T12">
                      <a:pos x="T4" y="T5"/>
                    </a:cxn>
                    <a:cxn ang="T13">
                      <a:pos x="T6" y="T7"/>
                    </a:cxn>
                    <a:cxn ang="T14">
                      <a:pos x="T8" y="T9"/>
                    </a:cxn>
                  </a:cxnLst>
                  <a:rect l="T15" t="T16" r="T17" b="T18"/>
                  <a:pathLst>
                    <a:path w="121" h="71">
                      <a:moveTo>
                        <a:pt x="120" y="14"/>
                      </a:moveTo>
                      <a:lnTo>
                        <a:pt x="95" y="0"/>
                      </a:lnTo>
                      <a:lnTo>
                        <a:pt x="0" y="55"/>
                      </a:lnTo>
                      <a:lnTo>
                        <a:pt x="24" y="70"/>
                      </a:lnTo>
                      <a:lnTo>
                        <a:pt x="120"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85" name="Freeform 276">
                  <a:extLst>
                    <a:ext uri="{FF2B5EF4-FFF2-40B4-BE49-F238E27FC236}">
                      <a16:creationId xmlns:a16="http://schemas.microsoft.com/office/drawing/2014/main" id="{1765FA5B-AA01-7C2A-F651-93B98B786EA8}"/>
                    </a:ext>
                  </a:extLst>
                </p:cNvPr>
                <p:cNvSpPr>
                  <a:spLocks/>
                </p:cNvSpPr>
                <p:nvPr/>
              </p:nvSpPr>
              <p:spPr bwMode="auto">
                <a:xfrm>
                  <a:off x="2235" y="2975"/>
                  <a:ext cx="84" cy="166"/>
                </a:xfrm>
                <a:custGeom>
                  <a:avLst/>
                  <a:gdLst>
                    <a:gd name="T0" fmla="*/ 91 w 92"/>
                    <a:gd name="T1" fmla="*/ 52 h 175"/>
                    <a:gd name="T2" fmla="*/ 0 w 92"/>
                    <a:gd name="T3" fmla="*/ 0 h 175"/>
                    <a:gd name="T4" fmla="*/ 0 w 92"/>
                    <a:gd name="T5" fmla="*/ 121 h 175"/>
                    <a:gd name="T6" fmla="*/ 91 w 92"/>
                    <a:gd name="T7" fmla="*/ 174 h 175"/>
                    <a:gd name="T8" fmla="*/ 91 w 92"/>
                    <a:gd name="T9" fmla="*/ 52 h 175"/>
                    <a:gd name="T10" fmla="*/ 0 60000 65536"/>
                    <a:gd name="T11" fmla="*/ 0 60000 65536"/>
                    <a:gd name="T12" fmla="*/ 0 60000 65536"/>
                    <a:gd name="T13" fmla="*/ 0 60000 65536"/>
                    <a:gd name="T14" fmla="*/ 0 60000 65536"/>
                    <a:gd name="T15" fmla="*/ 0 w 92"/>
                    <a:gd name="T16" fmla="*/ 0 h 175"/>
                    <a:gd name="T17" fmla="*/ 92 w 92"/>
                    <a:gd name="T18" fmla="*/ 175 h 175"/>
                  </a:gdLst>
                  <a:ahLst/>
                  <a:cxnLst>
                    <a:cxn ang="T10">
                      <a:pos x="T0" y="T1"/>
                    </a:cxn>
                    <a:cxn ang="T11">
                      <a:pos x="T2" y="T3"/>
                    </a:cxn>
                    <a:cxn ang="T12">
                      <a:pos x="T4" y="T5"/>
                    </a:cxn>
                    <a:cxn ang="T13">
                      <a:pos x="T6" y="T7"/>
                    </a:cxn>
                    <a:cxn ang="T14">
                      <a:pos x="T8" y="T9"/>
                    </a:cxn>
                  </a:cxnLst>
                  <a:rect l="T15" t="T16" r="T17" b="T18"/>
                  <a:pathLst>
                    <a:path w="92" h="175">
                      <a:moveTo>
                        <a:pt x="91" y="52"/>
                      </a:moveTo>
                      <a:lnTo>
                        <a:pt x="0" y="0"/>
                      </a:lnTo>
                      <a:lnTo>
                        <a:pt x="0" y="121"/>
                      </a:lnTo>
                      <a:lnTo>
                        <a:pt x="91" y="174"/>
                      </a:lnTo>
                      <a:lnTo>
                        <a:pt x="91" y="52"/>
                      </a:lnTo>
                    </a:path>
                  </a:pathLst>
                </a:custGeom>
                <a:solidFill>
                  <a:srgbClr val="A19ACB"/>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86" name="Freeform 277">
                  <a:extLst>
                    <a:ext uri="{FF2B5EF4-FFF2-40B4-BE49-F238E27FC236}">
                      <a16:creationId xmlns:a16="http://schemas.microsoft.com/office/drawing/2014/main" id="{E251CCFD-9786-E95C-DA47-06F75DEABBC0}"/>
                    </a:ext>
                  </a:extLst>
                </p:cNvPr>
                <p:cNvSpPr>
                  <a:spLocks/>
                </p:cNvSpPr>
                <p:nvPr/>
              </p:nvSpPr>
              <p:spPr bwMode="auto">
                <a:xfrm>
                  <a:off x="2235" y="2859"/>
                  <a:ext cx="278" cy="167"/>
                </a:xfrm>
                <a:custGeom>
                  <a:avLst/>
                  <a:gdLst>
                    <a:gd name="T0" fmla="*/ 303 w 304"/>
                    <a:gd name="T1" fmla="*/ 53 h 176"/>
                    <a:gd name="T2" fmla="*/ 210 w 304"/>
                    <a:gd name="T3" fmla="*/ 0 h 176"/>
                    <a:gd name="T4" fmla="*/ 0 w 304"/>
                    <a:gd name="T5" fmla="*/ 121 h 176"/>
                    <a:gd name="T6" fmla="*/ 91 w 304"/>
                    <a:gd name="T7" fmla="*/ 175 h 176"/>
                    <a:gd name="T8" fmla="*/ 303 w 304"/>
                    <a:gd name="T9" fmla="*/ 53 h 176"/>
                    <a:gd name="T10" fmla="*/ 0 60000 65536"/>
                    <a:gd name="T11" fmla="*/ 0 60000 65536"/>
                    <a:gd name="T12" fmla="*/ 0 60000 65536"/>
                    <a:gd name="T13" fmla="*/ 0 60000 65536"/>
                    <a:gd name="T14" fmla="*/ 0 60000 65536"/>
                    <a:gd name="T15" fmla="*/ 0 w 304"/>
                    <a:gd name="T16" fmla="*/ 0 h 176"/>
                    <a:gd name="T17" fmla="*/ 304 w 304"/>
                    <a:gd name="T18" fmla="*/ 176 h 176"/>
                  </a:gdLst>
                  <a:ahLst/>
                  <a:cxnLst>
                    <a:cxn ang="T10">
                      <a:pos x="T0" y="T1"/>
                    </a:cxn>
                    <a:cxn ang="T11">
                      <a:pos x="T2" y="T3"/>
                    </a:cxn>
                    <a:cxn ang="T12">
                      <a:pos x="T4" y="T5"/>
                    </a:cxn>
                    <a:cxn ang="T13">
                      <a:pos x="T6" y="T7"/>
                    </a:cxn>
                    <a:cxn ang="T14">
                      <a:pos x="T8" y="T9"/>
                    </a:cxn>
                  </a:cxnLst>
                  <a:rect l="T15" t="T16" r="T17" b="T18"/>
                  <a:pathLst>
                    <a:path w="304" h="176">
                      <a:moveTo>
                        <a:pt x="303" y="53"/>
                      </a:moveTo>
                      <a:lnTo>
                        <a:pt x="210" y="0"/>
                      </a:lnTo>
                      <a:lnTo>
                        <a:pt x="0" y="121"/>
                      </a:lnTo>
                      <a:lnTo>
                        <a:pt x="91" y="175"/>
                      </a:lnTo>
                      <a:lnTo>
                        <a:pt x="303" y="53"/>
                      </a:lnTo>
                    </a:path>
                  </a:pathLst>
                </a:custGeom>
                <a:solidFill>
                  <a:srgbClr val="D0C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87" name="Freeform 278">
                  <a:extLst>
                    <a:ext uri="{FF2B5EF4-FFF2-40B4-BE49-F238E27FC236}">
                      <a16:creationId xmlns:a16="http://schemas.microsoft.com/office/drawing/2014/main" id="{56BBE619-41B7-1408-86A7-126A2B5FF1A0}"/>
                    </a:ext>
                  </a:extLst>
                </p:cNvPr>
                <p:cNvSpPr>
                  <a:spLocks/>
                </p:cNvSpPr>
                <p:nvPr/>
              </p:nvSpPr>
              <p:spPr bwMode="auto">
                <a:xfrm>
                  <a:off x="2318" y="2909"/>
                  <a:ext cx="195" cy="232"/>
                </a:xfrm>
                <a:custGeom>
                  <a:avLst/>
                  <a:gdLst>
                    <a:gd name="T0" fmla="*/ 212 w 213"/>
                    <a:gd name="T1" fmla="*/ 0 h 244"/>
                    <a:gd name="T2" fmla="*/ 0 w 213"/>
                    <a:gd name="T3" fmla="*/ 121 h 244"/>
                    <a:gd name="T4" fmla="*/ 0 w 213"/>
                    <a:gd name="T5" fmla="*/ 243 h 244"/>
                    <a:gd name="T6" fmla="*/ 212 w 213"/>
                    <a:gd name="T7" fmla="*/ 121 h 244"/>
                    <a:gd name="T8" fmla="*/ 212 w 213"/>
                    <a:gd name="T9" fmla="*/ 0 h 244"/>
                    <a:gd name="T10" fmla="*/ 0 60000 65536"/>
                    <a:gd name="T11" fmla="*/ 0 60000 65536"/>
                    <a:gd name="T12" fmla="*/ 0 60000 65536"/>
                    <a:gd name="T13" fmla="*/ 0 60000 65536"/>
                    <a:gd name="T14" fmla="*/ 0 60000 65536"/>
                    <a:gd name="T15" fmla="*/ 0 w 213"/>
                    <a:gd name="T16" fmla="*/ 0 h 244"/>
                    <a:gd name="T17" fmla="*/ 213 w 213"/>
                    <a:gd name="T18" fmla="*/ 244 h 244"/>
                  </a:gdLst>
                  <a:ahLst/>
                  <a:cxnLst>
                    <a:cxn ang="T10">
                      <a:pos x="T0" y="T1"/>
                    </a:cxn>
                    <a:cxn ang="T11">
                      <a:pos x="T2" y="T3"/>
                    </a:cxn>
                    <a:cxn ang="T12">
                      <a:pos x="T4" y="T5"/>
                    </a:cxn>
                    <a:cxn ang="T13">
                      <a:pos x="T6" y="T7"/>
                    </a:cxn>
                    <a:cxn ang="T14">
                      <a:pos x="T8" y="T9"/>
                    </a:cxn>
                  </a:cxnLst>
                  <a:rect l="T15" t="T16" r="T17" b="T18"/>
                  <a:pathLst>
                    <a:path w="213" h="244">
                      <a:moveTo>
                        <a:pt x="212" y="0"/>
                      </a:moveTo>
                      <a:lnTo>
                        <a:pt x="0" y="121"/>
                      </a:lnTo>
                      <a:lnTo>
                        <a:pt x="0" y="243"/>
                      </a:lnTo>
                      <a:lnTo>
                        <a:pt x="212" y="121"/>
                      </a:lnTo>
                      <a:lnTo>
                        <a:pt x="212" y="0"/>
                      </a:lnTo>
                    </a:path>
                  </a:pathLst>
                </a:custGeom>
                <a:solidFill>
                  <a:srgbClr val="3E347E"/>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88" name="Freeform 279">
                  <a:extLst>
                    <a:ext uri="{FF2B5EF4-FFF2-40B4-BE49-F238E27FC236}">
                      <a16:creationId xmlns:a16="http://schemas.microsoft.com/office/drawing/2014/main" id="{CAA0A53C-AF0C-85BA-CA53-CCA97EEA5ED3}"/>
                    </a:ext>
                  </a:extLst>
                </p:cNvPr>
                <p:cNvSpPr>
                  <a:spLocks/>
                </p:cNvSpPr>
                <p:nvPr/>
              </p:nvSpPr>
              <p:spPr bwMode="auto">
                <a:xfrm>
                  <a:off x="2339" y="3044"/>
                  <a:ext cx="170" cy="186"/>
                </a:xfrm>
                <a:custGeom>
                  <a:avLst/>
                  <a:gdLst>
                    <a:gd name="T0" fmla="*/ 184 w 185"/>
                    <a:gd name="T1" fmla="*/ 106 h 195"/>
                    <a:gd name="T2" fmla="*/ 0 w 185"/>
                    <a:gd name="T3" fmla="*/ 0 h 195"/>
                    <a:gd name="T4" fmla="*/ 0 w 185"/>
                    <a:gd name="T5" fmla="*/ 88 h 195"/>
                    <a:gd name="T6" fmla="*/ 184 w 185"/>
                    <a:gd name="T7" fmla="*/ 194 h 195"/>
                    <a:gd name="T8" fmla="*/ 184 w 185"/>
                    <a:gd name="T9" fmla="*/ 106 h 195"/>
                    <a:gd name="T10" fmla="*/ 0 60000 65536"/>
                    <a:gd name="T11" fmla="*/ 0 60000 65536"/>
                    <a:gd name="T12" fmla="*/ 0 60000 65536"/>
                    <a:gd name="T13" fmla="*/ 0 60000 65536"/>
                    <a:gd name="T14" fmla="*/ 0 60000 65536"/>
                    <a:gd name="T15" fmla="*/ 0 w 185"/>
                    <a:gd name="T16" fmla="*/ 0 h 195"/>
                    <a:gd name="T17" fmla="*/ 185 w 185"/>
                    <a:gd name="T18" fmla="*/ 195 h 195"/>
                  </a:gdLst>
                  <a:ahLst/>
                  <a:cxnLst>
                    <a:cxn ang="T10">
                      <a:pos x="T0" y="T1"/>
                    </a:cxn>
                    <a:cxn ang="T11">
                      <a:pos x="T2" y="T3"/>
                    </a:cxn>
                    <a:cxn ang="T12">
                      <a:pos x="T4" y="T5"/>
                    </a:cxn>
                    <a:cxn ang="T13">
                      <a:pos x="T6" y="T7"/>
                    </a:cxn>
                    <a:cxn ang="T14">
                      <a:pos x="T8" y="T9"/>
                    </a:cxn>
                  </a:cxnLst>
                  <a:rect l="T15" t="T16" r="T17" b="T18"/>
                  <a:pathLst>
                    <a:path w="185" h="195">
                      <a:moveTo>
                        <a:pt x="184" y="106"/>
                      </a:moveTo>
                      <a:lnTo>
                        <a:pt x="0" y="0"/>
                      </a:lnTo>
                      <a:lnTo>
                        <a:pt x="0" y="88"/>
                      </a:lnTo>
                      <a:lnTo>
                        <a:pt x="184" y="194"/>
                      </a:lnTo>
                      <a:lnTo>
                        <a:pt x="184" y="106"/>
                      </a:lnTo>
                    </a:path>
                  </a:pathLst>
                </a:custGeom>
                <a:solidFill>
                  <a:srgbClr val="A19ACB"/>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89" name="Freeform 280">
                  <a:extLst>
                    <a:ext uri="{FF2B5EF4-FFF2-40B4-BE49-F238E27FC236}">
                      <a16:creationId xmlns:a16="http://schemas.microsoft.com/office/drawing/2014/main" id="{7910E82A-ED96-7947-9D01-567C2E1576AC}"/>
                    </a:ext>
                  </a:extLst>
                </p:cNvPr>
                <p:cNvSpPr>
                  <a:spLocks/>
                </p:cNvSpPr>
                <p:nvPr/>
              </p:nvSpPr>
              <p:spPr bwMode="auto">
                <a:xfrm>
                  <a:off x="2339" y="2948"/>
                  <a:ext cx="330" cy="199"/>
                </a:xfrm>
                <a:custGeom>
                  <a:avLst/>
                  <a:gdLst>
                    <a:gd name="T0" fmla="*/ 359 w 360"/>
                    <a:gd name="T1" fmla="*/ 107 h 209"/>
                    <a:gd name="T2" fmla="*/ 174 w 360"/>
                    <a:gd name="T3" fmla="*/ 0 h 209"/>
                    <a:gd name="T4" fmla="*/ 0 w 360"/>
                    <a:gd name="T5" fmla="*/ 100 h 209"/>
                    <a:gd name="T6" fmla="*/ 184 w 360"/>
                    <a:gd name="T7" fmla="*/ 208 h 209"/>
                    <a:gd name="T8" fmla="*/ 359 w 360"/>
                    <a:gd name="T9" fmla="*/ 107 h 209"/>
                    <a:gd name="T10" fmla="*/ 0 60000 65536"/>
                    <a:gd name="T11" fmla="*/ 0 60000 65536"/>
                    <a:gd name="T12" fmla="*/ 0 60000 65536"/>
                    <a:gd name="T13" fmla="*/ 0 60000 65536"/>
                    <a:gd name="T14" fmla="*/ 0 60000 65536"/>
                    <a:gd name="T15" fmla="*/ 0 w 360"/>
                    <a:gd name="T16" fmla="*/ 0 h 209"/>
                    <a:gd name="T17" fmla="*/ 360 w 360"/>
                    <a:gd name="T18" fmla="*/ 209 h 209"/>
                  </a:gdLst>
                  <a:ahLst/>
                  <a:cxnLst>
                    <a:cxn ang="T10">
                      <a:pos x="T0" y="T1"/>
                    </a:cxn>
                    <a:cxn ang="T11">
                      <a:pos x="T2" y="T3"/>
                    </a:cxn>
                    <a:cxn ang="T12">
                      <a:pos x="T4" y="T5"/>
                    </a:cxn>
                    <a:cxn ang="T13">
                      <a:pos x="T6" y="T7"/>
                    </a:cxn>
                    <a:cxn ang="T14">
                      <a:pos x="T8" y="T9"/>
                    </a:cxn>
                  </a:cxnLst>
                  <a:rect l="T15" t="T16" r="T17" b="T18"/>
                  <a:pathLst>
                    <a:path w="360" h="209">
                      <a:moveTo>
                        <a:pt x="359" y="107"/>
                      </a:moveTo>
                      <a:lnTo>
                        <a:pt x="174" y="0"/>
                      </a:lnTo>
                      <a:lnTo>
                        <a:pt x="0" y="100"/>
                      </a:lnTo>
                      <a:lnTo>
                        <a:pt x="184" y="208"/>
                      </a:lnTo>
                      <a:lnTo>
                        <a:pt x="359" y="107"/>
                      </a:lnTo>
                    </a:path>
                  </a:pathLst>
                </a:custGeom>
                <a:solidFill>
                  <a:srgbClr val="D0C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90" name="Freeform 281">
                  <a:extLst>
                    <a:ext uri="{FF2B5EF4-FFF2-40B4-BE49-F238E27FC236}">
                      <a16:creationId xmlns:a16="http://schemas.microsoft.com/office/drawing/2014/main" id="{3B8054DA-1E33-A459-0848-84F19F042859}"/>
                    </a:ext>
                  </a:extLst>
                </p:cNvPr>
                <p:cNvSpPr>
                  <a:spLocks/>
                </p:cNvSpPr>
                <p:nvPr/>
              </p:nvSpPr>
              <p:spPr bwMode="auto">
                <a:xfrm>
                  <a:off x="2508" y="3050"/>
                  <a:ext cx="161" cy="180"/>
                </a:xfrm>
                <a:custGeom>
                  <a:avLst/>
                  <a:gdLst>
                    <a:gd name="T0" fmla="*/ 175 w 176"/>
                    <a:gd name="T1" fmla="*/ 0 h 189"/>
                    <a:gd name="T2" fmla="*/ 0 w 176"/>
                    <a:gd name="T3" fmla="*/ 100 h 189"/>
                    <a:gd name="T4" fmla="*/ 0 w 176"/>
                    <a:gd name="T5" fmla="*/ 188 h 189"/>
                    <a:gd name="T6" fmla="*/ 175 w 176"/>
                    <a:gd name="T7" fmla="*/ 87 h 189"/>
                    <a:gd name="T8" fmla="*/ 175 w 176"/>
                    <a:gd name="T9" fmla="*/ 0 h 189"/>
                    <a:gd name="T10" fmla="*/ 0 60000 65536"/>
                    <a:gd name="T11" fmla="*/ 0 60000 65536"/>
                    <a:gd name="T12" fmla="*/ 0 60000 65536"/>
                    <a:gd name="T13" fmla="*/ 0 60000 65536"/>
                    <a:gd name="T14" fmla="*/ 0 60000 65536"/>
                    <a:gd name="T15" fmla="*/ 0 w 176"/>
                    <a:gd name="T16" fmla="*/ 0 h 189"/>
                    <a:gd name="T17" fmla="*/ 176 w 176"/>
                    <a:gd name="T18" fmla="*/ 189 h 189"/>
                  </a:gdLst>
                  <a:ahLst/>
                  <a:cxnLst>
                    <a:cxn ang="T10">
                      <a:pos x="T0" y="T1"/>
                    </a:cxn>
                    <a:cxn ang="T11">
                      <a:pos x="T2" y="T3"/>
                    </a:cxn>
                    <a:cxn ang="T12">
                      <a:pos x="T4" y="T5"/>
                    </a:cxn>
                    <a:cxn ang="T13">
                      <a:pos x="T6" y="T7"/>
                    </a:cxn>
                    <a:cxn ang="T14">
                      <a:pos x="T8" y="T9"/>
                    </a:cxn>
                  </a:cxnLst>
                  <a:rect l="T15" t="T16" r="T17" b="T18"/>
                  <a:pathLst>
                    <a:path w="176" h="189">
                      <a:moveTo>
                        <a:pt x="175" y="0"/>
                      </a:moveTo>
                      <a:lnTo>
                        <a:pt x="0" y="100"/>
                      </a:lnTo>
                      <a:lnTo>
                        <a:pt x="0" y="188"/>
                      </a:lnTo>
                      <a:lnTo>
                        <a:pt x="175" y="87"/>
                      </a:lnTo>
                      <a:lnTo>
                        <a:pt x="175" y="0"/>
                      </a:lnTo>
                    </a:path>
                  </a:pathLst>
                </a:custGeom>
                <a:solidFill>
                  <a:srgbClr val="3E347E"/>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91" name="Freeform 282">
                  <a:extLst>
                    <a:ext uri="{FF2B5EF4-FFF2-40B4-BE49-F238E27FC236}">
                      <a16:creationId xmlns:a16="http://schemas.microsoft.com/office/drawing/2014/main" id="{345B4FD2-D7EA-BBA7-BC2D-CC59B79C179B}"/>
                    </a:ext>
                  </a:extLst>
                </p:cNvPr>
                <p:cNvSpPr>
                  <a:spLocks/>
                </p:cNvSpPr>
                <p:nvPr/>
              </p:nvSpPr>
              <p:spPr bwMode="auto">
                <a:xfrm>
                  <a:off x="2350" y="3088"/>
                  <a:ext cx="30" cy="59"/>
                </a:xfrm>
                <a:custGeom>
                  <a:avLst/>
                  <a:gdLst>
                    <a:gd name="T0" fmla="*/ 31 w 32"/>
                    <a:gd name="T1" fmla="*/ 61 h 62"/>
                    <a:gd name="T2" fmla="*/ 31 w 32"/>
                    <a:gd name="T3" fmla="*/ 18 h 62"/>
                    <a:gd name="T4" fmla="*/ 0 w 32"/>
                    <a:gd name="T5" fmla="*/ 0 h 62"/>
                    <a:gd name="T6" fmla="*/ 0 w 32"/>
                    <a:gd name="T7" fmla="*/ 42 h 62"/>
                    <a:gd name="T8" fmla="*/ 31 w 32"/>
                    <a:gd name="T9" fmla="*/ 61 h 62"/>
                    <a:gd name="T10" fmla="*/ 0 60000 65536"/>
                    <a:gd name="T11" fmla="*/ 0 60000 65536"/>
                    <a:gd name="T12" fmla="*/ 0 60000 65536"/>
                    <a:gd name="T13" fmla="*/ 0 60000 65536"/>
                    <a:gd name="T14" fmla="*/ 0 60000 65536"/>
                    <a:gd name="T15" fmla="*/ 0 w 32"/>
                    <a:gd name="T16" fmla="*/ 0 h 62"/>
                    <a:gd name="T17" fmla="*/ 32 w 32"/>
                    <a:gd name="T18" fmla="*/ 62 h 62"/>
                  </a:gdLst>
                  <a:ahLst/>
                  <a:cxnLst>
                    <a:cxn ang="T10">
                      <a:pos x="T0" y="T1"/>
                    </a:cxn>
                    <a:cxn ang="T11">
                      <a:pos x="T2" y="T3"/>
                    </a:cxn>
                    <a:cxn ang="T12">
                      <a:pos x="T4" y="T5"/>
                    </a:cxn>
                    <a:cxn ang="T13">
                      <a:pos x="T6" y="T7"/>
                    </a:cxn>
                    <a:cxn ang="T14">
                      <a:pos x="T8" y="T9"/>
                    </a:cxn>
                  </a:cxnLst>
                  <a:rect l="T15" t="T16" r="T17" b="T18"/>
                  <a:pathLst>
                    <a:path w="32" h="62">
                      <a:moveTo>
                        <a:pt x="31" y="61"/>
                      </a:moveTo>
                      <a:lnTo>
                        <a:pt x="31" y="18"/>
                      </a:lnTo>
                      <a:lnTo>
                        <a:pt x="0" y="0"/>
                      </a:lnTo>
                      <a:lnTo>
                        <a:pt x="0" y="42"/>
                      </a:lnTo>
                      <a:lnTo>
                        <a:pt x="31" y="6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92" name="Freeform 283">
                  <a:extLst>
                    <a:ext uri="{FF2B5EF4-FFF2-40B4-BE49-F238E27FC236}">
                      <a16:creationId xmlns:a16="http://schemas.microsoft.com/office/drawing/2014/main" id="{58F078A7-2A53-3055-61D2-15BC71B7EDA6}"/>
                    </a:ext>
                  </a:extLst>
                </p:cNvPr>
                <p:cNvSpPr>
                  <a:spLocks/>
                </p:cNvSpPr>
                <p:nvPr/>
              </p:nvSpPr>
              <p:spPr bwMode="auto">
                <a:xfrm>
                  <a:off x="2350" y="3126"/>
                  <a:ext cx="30" cy="21"/>
                </a:xfrm>
                <a:custGeom>
                  <a:avLst/>
                  <a:gdLst>
                    <a:gd name="T0" fmla="*/ 31 w 32"/>
                    <a:gd name="T1" fmla="*/ 14 h 22"/>
                    <a:gd name="T2" fmla="*/ 5 w 32"/>
                    <a:gd name="T3" fmla="*/ 0 h 22"/>
                    <a:gd name="T4" fmla="*/ 0 w 32"/>
                    <a:gd name="T5" fmla="*/ 3 h 22"/>
                    <a:gd name="T6" fmla="*/ 31 w 32"/>
                    <a:gd name="T7" fmla="*/ 21 h 22"/>
                    <a:gd name="T8" fmla="*/ 31 w 32"/>
                    <a:gd name="T9" fmla="*/ 14 h 22"/>
                    <a:gd name="T10" fmla="*/ 0 60000 65536"/>
                    <a:gd name="T11" fmla="*/ 0 60000 65536"/>
                    <a:gd name="T12" fmla="*/ 0 60000 65536"/>
                    <a:gd name="T13" fmla="*/ 0 60000 65536"/>
                    <a:gd name="T14" fmla="*/ 0 60000 65536"/>
                    <a:gd name="T15" fmla="*/ 0 w 32"/>
                    <a:gd name="T16" fmla="*/ 0 h 22"/>
                    <a:gd name="T17" fmla="*/ 32 w 32"/>
                    <a:gd name="T18" fmla="*/ 22 h 22"/>
                  </a:gdLst>
                  <a:ahLst/>
                  <a:cxnLst>
                    <a:cxn ang="T10">
                      <a:pos x="T0" y="T1"/>
                    </a:cxn>
                    <a:cxn ang="T11">
                      <a:pos x="T2" y="T3"/>
                    </a:cxn>
                    <a:cxn ang="T12">
                      <a:pos x="T4" y="T5"/>
                    </a:cxn>
                    <a:cxn ang="T13">
                      <a:pos x="T6" y="T7"/>
                    </a:cxn>
                    <a:cxn ang="T14">
                      <a:pos x="T8" y="T9"/>
                    </a:cxn>
                  </a:cxnLst>
                  <a:rect l="T15" t="T16" r="T17" b="T18"/>
                  <a:pathLst>
                    <a:path w="32" h="22">
                      <a:moveTo>
                        <a:pt x="31" y="14"/>
                      </a:moveTo>
                      <a:lnTo>
                        <a:pt x="5" y="0"/>
                      </a:lnTo>
                      <a:lnTo>
                        <a:pt x="0" y="3"/>
                      </a:lnTo>
                      <a:lnTo>
                        <a:pt x="31" y="21"/>
                      </a:lnTo>
                      <a:lnTo>
                        <a:pt x="31" y="14"/>
                      </a:lnTo>
                    </a:path>
                  </a:pathLst>
                </a:custGeom>
                <a:solidFill>
                  <a:srgbClr val="D0CDE5"/>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93" name="Freeform 284">
                  <a:extLst>
                    <a:ext uri="{FF2B5EF4-FFF2-40B4-BE49-F238E27FC236}">
                      <a16:creationId xmlns:a16="http://schemas.microsoft.com/office/drawing/2014/main" id="{6B92F9DA-0AB4-926E-F880-84BA691EDE1D}"/>
                    </a:ext>
                  </a:extLst>
                </p:cNvPr>
                <p:cNvSpPr>
                  <a:spLocks/>
                </p:cNvSpPr>
                <p:nvPr/>
              </p:nvSpPr>
              <p:spPr bwMode="auto">
                <a:xfrm>
                  <a:off x="2387" y="3111"/>
                  <a:ext cx="29" cy="58"/>
                </a:xfrm>
                <a:custGeom>
                  <a:avLst/>
                  <a:gdLst>
                    <a:gd name="T0" fmla="*/ 31 w 32"/>
                    <a:gd name="T1" fmla="*/ 60 h 61"/>
                    <a:gd name="T2" fmla="*/ 31 w 32"/>
                    <a:gd name="T3" fmla="*/ 17 h 61"/>
                    <a:gd name="T4" fmla="*/ 0 w 32"/>
                    <a:gd name="T5" fmla="*/ 0 h 61"/>
                    <a:gd name="T6" fmla="*/ 0 w 32"/>
                    <a:gd name="T7" fmla="*/ 42 h 61"/>
                    <a:gd name="T8" fmla="*/ 31 w 32"/>
                    <a:gd name="T9" fmla="*/ 60 h 61"/>
                    <a:gd name="T10" fmla="*/ 0 60000 65536"/>
                    <a:gd name="T11" fmla="*/ 0 60000 65536"/>
                    <a:gd name="T12" fmla="*/ 0 60000 65536"/>
                    <a:gd name="T13" fmla="*/ 0 60000 65536"/>
                    <a:gd name="T14" fmla="*/ 0 60000 65536"/>
                    <a:gd name="T15" fmla="*/ 0 w 32"/>
                    <a:gd name="T16" fmla="*/ 0 h 61"/>
                    <a:gd name="T17" fmla="*/ 32 w 32"/>
                    <a:gd name="T18" fmla="*/ 61 h 61"/>
                  </a:gdLst>
                  <a:ahLst/>
                  <a:cxnLst>
                    <a:cxn ang="T10">
                      <a:pos x="T0" y="T1"/>
                    </a:cxn>
                    <a:cxn ang="T11">
                      <a:pos x="T2" y="T3"/>
                    </a:cxn>
                    <a:cxn ang="T12">
                      <a:pos x="T4" y="T5"/>
                    </a:cxn>
                    <a:cxn ang="T13">
                      <a:pos x="T6" y="T7"/>
                    </a:cxn>
                    <a:cxn ang="T14">
                      <a:pos x="T8" y="T9"/>
                    </a:cxn>
                  </a:cxnLst>
                  <a:rect l="T15" t="T16" r="T17" b="T18"/>
                  <a:pathLst>
                    <a:path w="32" h="61">
                      <a:moveTo>
                        <a:pt x="31" y="60"/>
                      </a:moveTo>
                      <a:lnTo>
                        <a:pt x="31" y="17"/>
                      </a:lnTo>
                      <a:lnTo>
                        <a:pt x="0" y="0"/>
                      </a:lnTo>
                      <a:lnTo>
                        <a:pt x="0" y="42"/>
                      </a:lnTo>
                      <a:lnTo>
                        <a:pt x="31" y="6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94" name="Freeform 285">
                  <a:extLst>
                    <a:ext uri="{FF2B5EF4-FFF2-40B4-BE49-F238E27FC236}">
                      <a16:creationId xmlns:a16="http://schemas.microsoft.com/office/drawing/2014/main" id="{56B0C094-C5C4-4683-12A0-2F9C9894CF40}"/>
                    </a:ext>
                  </a:extLst>
                </p:cNvPr>
                <p:cNvSpPr>
                  <a:spLocks/>
                </p:cNvSpPr>
                <p:nvPr/>
              </p:nvSpPr>
              <p:spPr bwMode="auto">
                <a:xfrm>
                  <a:off x="2423" y="3132"/>
                  <a:ext cx="29" cy="59"/>
                </a:xfrm>
                <a:custGeom>
                  <a:avLst/>
                  <a:gdLst>
                    <a:gd name="T0" fmla="*/ 31 w 32"/>
                    <a:gd name="T1" fmla="*/ 61 h 62"/>
                    <a:gd name="T2" fmla="*/ 31 w 32"/>
                    <a:gd name="T3" fmla="*/ 18 h 62"/>
                    <a:gd name="T4" fmla="*/ 0 w 32"/>
                    <a:gd name="T5" fmla="*/ 0 h 62"/>
                    <a:gd name="T6" fmla="*/ 0 w 32"/>
                    <a:gd name="T7" fmla="*/ 42 h 62"/>
                    <a:gd name="T8" fmla="*/ 31 w 32"/>
                    <a:gd name="T9" fmla="*/ 61 h 62"/>
                    <a:gd name="T10" fmla="*/ 0 60000 65536"/>
                    <a:gd name="T11" fmla="*/ 0 60000 65536"/>
                    <a:gd name="T12" fmla="*/ 0 60000 65536"/>
                    <a:gd name="T13" fmla="*/ 0 60000 65536"/>
                    <a:gd name="T14" fmla="*/ 0 60000 65536"/>
                    <a:gd name="T15" fmla="*/ 0 w 32"/>
                    <a:gd name="T16" fmla="*/ 0 h 62"/>
                    <a:gd name="T17" fmla="*/ 32 w 32"/>
                    <a:gd name="T18" fmla="*/ 62 h 62"/>
                  </a:gdLst>
                  <a:ahLst/>
                  <a:cxnLst>
                    <a:cxn ang="T10">
                      <a:pos x="T0" y="T1"/>
                    </a:cxn>
                    <a:cxn ang="T11">
                      <a:pos x="T2" y="T3"/>
                    </a:cxn>
                    <a:cxn ang="T12">
                      <a:pos x="T4" y="T5"/>
                    </a:cxn>
                    <a:cxn ang="T13">
                      <a:pos x="T6" y="T7"/>
                    </a:cxn>
                    <a:cxn ang="T14">
                      <a:pos x="T8" y="T9"/>
                    </a:cxn>
                  </a:cxnLst>
                  <a:rect l="T15" t="T16" r="T17" b="T18"/>
                  <a:pathLst>
                    <a:path w="32" h="62">
                      <a:moveTo>
                        <a:pt x="31" y="61"/>
                      </a:moveTo>
                      <a:lnTo>
                        <a:pt x="31" y="18"/>
                      </a:lnTo>
                      <a:lnTo>
                        <a:pt x="0" y="0"/>
                      </a:lnTo>
                      <a:lnTo>
                        <a:pt x="0" y="42"/>
                      </a:lnTo>
                      <a:lnTo>
                        <a:pt x="31" y="6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95" name="Freeform 286">
                  <a:extLst>
                    <a:ext uri="{FF2B5EF4-FFF2-40B4-BE49-F238E27FC236}">
                      <a16:creationId xmlns:a16="http://schemas.microsoft.com/office/drawing/2014/main" id="{387B9C3D-8C5C-AD47-BB90-57D3E10BDF10}"/>
                    </a:ext>
                  </a:extLst>
                </p:cNvPr>
                <p:cNvSpPr>
                  <a:spLocks/>
                </p:cNvSpPr>
                <p:nvPr/>
              </p:nvSpPr>
              <p:spPr bwMode="auto">
                <a:xfrm>
                  <a:off x="2459" y="3155"/>
                  <a:ext cx="30" cy="59"/>
                </a:xfrm>
                <a:custGeom>
                  <a:avLst/>
                  <a:gdLst>
                    <a:gd name="T0" fmla="*/ 32 w 33"/>
                    <a:gd name="T1" fmla="*/ 61 h 62"/>
                    <a:gd name="T2" fmla="*/ 32 w 33"/>
                    <a:gd name="T3" fmla="*/ 18 h 62"/>
                    <a:gd name="T4" fmla="*/ 0 w 33"/>
                    <a:gd name="T5" fmla="*/ 0 h 62"/>
                    <a:gd name="T6" fmla="*/ 0 w 33"/>
                    <a:gd name="T7" fmla="*/ 42 h 62"/>
                    <a:gd name="T8" fmla="*/ 32 w 33"/>
                    <a:gd name="T9" fmla="*/ 61 h 62"/>
                    <a:gd name="T10" fmla="*/ 0 60000 65536"/>
                    <a:gd name="T11" fmla="*/ 0 60000 65536"/>
                    <a:gd name="T12" fmla="*/ 0 60000 65536"/>
                    <a:gd name="T13" fmla="*/ 0 60000 65536"/>
                    <a:gd name="T14" fmla="*/ 0 60000 65536"/>
                    <a:gd name="T15" fmla="*/ 0 w 33"/>
                    <a:gd name="T16" fmla="*/ 0 h 62"/>
                    <a:gd name="T17" fmla="*/ 33 w 33"/>
                    <a:gd name="T18" fmla="*/ 62 h 62"/>
                  </a:gdLst>
                  <a:ahLst/>
                  <a:cxnLst>
                    <a:cxn ang="T10">
                      <a:pos x="T0" y="T1"/>
                    </a:cxn>
                    <a:cxn ang="T11">
                      <a:pos x="T2" y="T3"/>
                    </a:cxn>
                    <a:cxn ang="T12">
                      <a:pos x="T4" y="T5"/>
                    </a:cxn>
                    <a:cxn ang="T13">
                      <a:pos x="T6" y="T7"/>
                    </a:cxn>
                    <a:cxn ang="T14">
                      <a:pos x="T8" y="T9"/>
                    </a:cxn>
                  </a:cxnLst>
                  <a:rect l="T15" t="T16" r="T17" b="T18"/>
                  <a:pathLst>
                    <a:path w="33" h="62">
                      <a:moveTo>
                        <a:pt x="32" y="61"/>
                      </a:moveTo>
                      <a:lnTo>
                        <a:pt x="32" y="18"/>
                      </a:lnTo>
                      <a:lnTo>
                        <a:pt x="0" y="0"/>
                      </a:lnTo>
                      <a:lnTo>
                        <a:pt x="0" y="42"/>
                      </a:lnTo>
                      <a:lnTo>
                        <a:pt x="32" y="6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96" name="Line 287">
                  <a:extLst>
                    <a:ext uri="{FF2B5EF4-FFF2-40B4-BE49-F238E27FC236}">
                      <a16:creationId xmlns:a16="http://schemas.microsoft.com/office/drawing/2014/main" id="{4D1E9C57-765C-E687-646D-300362E7F3B9}"/>
                    </a:ext>
                  </a:extLst>
                </p:cNvPr>
                <p:cNvSpPr>
                  <a:spLocks noChangeShapeType="1"/>
                </p:cNvSpPr>
                <p:nvPr/>
              </p:nvSpPr>
              <p:spPr bwMode="auto">
                <a:xfrm>
                  <a:off x="2239" y="2998"/>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697" name="Line 288">
                  <a:extLst>
                    <a:ext uri="{FF2B5EF4-FFF2-40B4-BE49-F238E27FC236}">
                      <a16:creationId xmlns:a16="http://schemas.microsoft.com/office/drawing/2014/main" id="{D51848AF-1770-A42B-70D3-FDE1E4A3983E}"/>
                    </a:ext>
                  </a:extLst>
                </p:cNvPr>
                <p:cNvSpPr>
                  <a:spLocks noChangeShapeType="1"/>
                </p:cNvSpPr>
                <p:nvPr/>
              </p:nvSpPr>
              <p:spPr bwMode="auto">
                <a:xfrm>
                  <a:off x="2239" y="3002"/>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698" name="Line 289">
                  <a:extLst>
                    <a:ext uri="{FF2B5EF4-FFF2-40B4-BE49-F238E27FC236}">
                      <a16:creationId xmlns:a16="http://schemas.microsoft.com/office/drawing/2014/main" id="{00107BEB-54AA-CC1A-5D9D-DE8D1E9D5191}"/>
                    </a:ext>
                  </a:extLst>
                </p:cNvPr>
                <p:cNvSpPr>
                  <a:spLocks noChangeShapeType="1"/>
                </p:cNvSpPr>
                <p:nvPr/>
              </p:nvSpPr>
              <p:spPr bwMode="auto">
                <a:xfrm>
                  <a:off x="2239" y="3006"/>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699" name="Line 290">
                  <a:extLst>
                    <a:ext uri="{FF2B5EF4-FFF2-40B4-BE49-F238E27FC236}">
                      <a16:creationId xmlns:a16="http://schemas.microsoft.com/office/drawing/2014/main" id="{C7319F60-354A-6A5F-21D3-FBA2836ACD4E}"/>
                    </a:ext>
                  </a:extLst>
                </p:cNvPr>
                <p:cNvSpPr>
                  <a:spLocks noChangeShapeType="1"/>
                </p:cNvSpPr>
                <p:nvPr/>
              </p:nvSpPr>
              <p:spPr bwMode="auto">
                <a:xfrm>
                  <a:off x="2239" y="3010"/>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700" name="Line 291">
                  <a:extLst>
                    <a:ext uri="{FF2B5EF4-FFF2-40B4-BE49-F238E27FC236}">
                      <a16:creationId xmlns:a16="http://schemas.microsoft.com/office/drawing/2014/main" id="{AD406E6B-B327-07DA-DB8E-94BC5AB0D2AB}"/>
                    </a:ext>
                  </a:extLst>
                </p:cNvPr>
                <p:cNvSpPr>
                  <a:spLocks noChangeShapeType="1"/>
                </p:cNvSpPr>
                <p:nvPr/>
              </p:nvSpPr>
              <p:spPr bwMode="auto">
                <a:xfrm>
                  <a:off x="2239" y="3015"/>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701" name="Line 292">
                  <a:extLst>
                    <a:ext uri="{FF2B5EF4-FFF2-40B4-BE49-F238E27FC236}">
                      <a16:creationId xmlns:a16="http://schemas.microsoft.com/office/drawing/2014/main" id="{F4BD51DC-966D-F50E-8E78-658ECE8C7647}"/>
                    </a:ext>
                  </a:extLst>
                </p:cNvPr>
                <p:cNvSpPr>
                  <a:spLocks noChangeShapeType="1"/>
                </p:cNvSpPr>
                <p:nvPr/>
              </p:nvSpPr>
              <p:spPr bwMode="auto">
                <a:xfrm>
                  <a:off x="2239" y="3020"/>
                  <a:ext cx="79" cy="45"/>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702" name="Line 293">
                  <a:extLst>
                    <a:ext uri="{FF2B5EF4-FFF2-40B4-BE49-F238E27FC236}">
                      <a16:creationId xmlns:a16="http://schemas.microsoft.com/office/drawing/2014/main" id="{EF323BD5-12A6-165D-CCFC-77580B769403}"/>
                    </a:ext>
                  </a:extLst>
                </p:cNvPr>
                <p:cNvSpPr>
                  <a:spLocks noChangeShapeType="1"/>
                </p:cNvSpPr>
                <p:nvPr/>
              </p:nvSpPr>
              <p:spPr bwMode="auto">
                <a:xfrm>
                  <a:off x="2239" y="3024"/>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703" name="Line 294">
                  <a:extLst>
                    <a:ext uri="{FF2B5EF4-FFF2-40B4-BE49-F238E27FC236}">
                      <a16:creationId xmlns:a16="http://schemas.microsoft.com/office/drawing/2014/main" id="{C60D827D-CC72-1D47-802F-B0DB4C72934D}"/>
                    </a:ext>
                  </a:extLst>
                </p:cNvPr>
                <p:cNvSpPr>
                  <a:spLocks noChangeShapeType="1"/>
                </p:cNvSpPr>
                <p:nvPr/>
              </p:nvSpPr>
              <p:spPr bwMode="auto">
                <a:xfrm>
                  <a:off x="2239" y="3029"/>
                  <a:ext cx="79" cy="47"/>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704" name="Line 295">
                  <a:extLst>
                    <a:ext uri="{FF2B5EF4-FFF2-40B4-BE49-F238E27FC236}">
                      <a16:creationId xmlns:a16="http://schemas.microsoft.com/office/drawing/2014/main" id="{6B79C1AE-F68C-585F-3A35-8DACC841FE4A}"/>
                    </a:ext>
                  </a:extLst>
                </p:cNvPr>
                <p:cNvSpPr>
                  <a:spLocks noChangeShapeType="1"/>
                </p:cNvSpPr>
                <p:nvPr/>
              </p:nvSpPr>
              <p:spPr bwMode="auto">
                <a:xfrm>
                  <a:off x="2239" y="3034"/>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705" name="Line 296">
                  <a:extLst>
                    <a:ext uri="{FF2B5EF4-FFF2-40B4-BE49-F238E27FC236}">
                      <a16:creationId xmlns:a16="http://schemas.microsoft.com/office/drawing/2014/main" id="{0C47E886-A60E-D048-9C36-1C29034AD9ED}"/>
                    </a:ext>
                  </a:extLst>
                </p:cNvPr>
                <p:cNvSpPr>
                  <a:spLocks noChangeShapeType="1"/>
                </p:cNvSpPr>
                <p:nvPr/>
              </p:nvSpPr>
              <p:spPr bwMode="auto">
                <a:xfrm>
                  <a:off x="2239" y="3038"/>
                  <a:ext cx="79" cy="45"/>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706" name="Line 297">
                  <a:extLst>
                    <a:ext uri="{FF2B5EF4-FFF2-40B4-BE49-F238E27FC236}">
                      <a16:creationId xmlns:a16="http://schemas.microsoft.com/office/drawing/2014/main" id="{32967D2E-3175-3C02-038D-473AFA200C56}"/>
                    </a:ext>
                  </a:extLst>
                </p:cNvPr>
                <p:cNvSpPr>
                  <a:spLocks noChangeShapeType="1"/>
                </p:cNvSpPr>
                <p:nvPr/>
              </p:nvSpPr>
              <p:spPr bwMode="auto">
                <a:xfrm>
                  <a:off x="2239" y="3042"/>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707" name="Line 298">
                  <a:extLst>
                    <a:ext uri="{FF2B5EF4-FFF2-40B4-BE49-F238E27FC236}">
                      <a16:creationId xmlns:a16="http://schemas.microsoft.com/office/drawing/2014/main" id="{42FF5CA4-650E-E2CB-B2A3-1FC0FB947AF8}"/>
                    </a:ext>
                  </a:extLst>
                </p:cNvPr>
                <p:cNvSpPr>
                  <a:spLocks noChangeShapeType="1"/>
                </p:cNvSpPr>
                <p:nvPr/>
              </p:nvSpPr>
              <p:spPr bwMode="auto">
                <a:xfrm>
                  <a:off x="2239" y="3047"/>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708" name="Line 299">
                  <a:extLst>
                    <a:ext uri="{FF2B5EF4-FFF2-40B4-BE49-F238E27FC236}">
                      <a16:creationId xmlns:a16="http://schemas.microsoft.com/office/drawing/2014/main" id="{012049C2-DD02-82C7-B33B-F88B60E12C0A}"/>
                    </a:ext>
                  </a:extLst>
                </p:cNvPr>
                <p:cNvSpPr>
                  <a:spLocks noChangeShapeType="1"/>
                </p:cNvSpPr>
                <p:nvPr/>
              </p:nvSpPr>
              <p:spPr bwMode="auto">
                <a:xfrm>
                  <a:off x="2239" y="3051"/>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709" name="Line 300">
                  <a:extLst>
                    <a:ext uri="{FF2B5EF4-FFF2-40B4-BE49-F238E27FC236}">
                      <a16:creationId xmlns:a16="http://schemas.microsoft.com/office/drawing/2014/main" id="{D6365A2E-0F2E-532C-7214-E8494CC846FD}"/>
                    </a:ext>
                  </a:extLst>
                </p:cNvPr>
                <p:cNvSpPr>
                  <a:spLocks noChangeShapeType="1"/>
                </p:cNvSpPr>
                <p:nvPr/>
              </p:nvSpPr>
              <p:spPr bwMode="auto">
                <a:xfrm>
                  <a:off x="2239" y="3057"/>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710" name="Line 301">
                  <a:extLst>
                    <a:ext uri="{FF2B5EF4-FFF2-40B4-BE49-F238E27FC236}">
                      <a16:creationId xmlns:a16="http://schemas.microsoft.com/office/drawing/2014/main" id="{36B23472-93A5-65EB-328C-2E498DD38A35}"/>
                    </a:ext>
                  </a:extLst>
                </p:cNvPr>
                <p:cNvSpPr>
                  <a:spLocks noChangeShapeType="1"/>
                </p:cNvSpPr>
                <p:nvPr/>
              </p:nvSpPr>
              <p:spPr bwMode="auto">
                <a:xfrm>
                  <a:off x="2239" y="3061"/>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711" name="Line 302">
                  <a:extLst>
                    <a:ext uri="{FF2B5EF4-FFF2-40B4-BE49-F238E27FC236}">
                      <a16:creationId xmlns:a16="http://schemas.microsoft.com/office/drawing/2014/main" id="{05720918-91FA-4B01-0F77-66678DD47FB9}"/>
                    </a:ext>
                  </a:extLst>
                </p:cNvPr>
                <p:cNvSpPr>
                  <a:spLocks noChangeShapeType="1"/>
                </p:cNvSpPr>
                <p:nvPr/>
              </p:nvSpPr>
              <p:spPr bwMode="auto">
                <a:xfrm>
                  <a:off x="2239" y="3065"/>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712" name="Line 303">
                  <a:extLst>
                    <a:ext uri="{FF2B5EF4-FFF2-40B4-BE49-F238E27FC236}">
                      <a16:creationId xmlns:a16="http://schemas.microsoft.com/office/drawing/2014/main" id="{FDFE2750-4208-2995-0B5F-F838E72B7E7F}"/>
                    </a:ext>
                  </a:extLst>
                </p:cNvPr>
                <p:cNvSpPr>
                  <a:spLocks noChangeShapeType="1"/>
                </p:cNvSpPr>
                <p:nvPr/>
              </p:nvSpPr>
              <p:spPr bwMode="auto">
                <a:xfrm>
                  <a:off x="2239" y="3069"/>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713" name="Line 304">
                  <a:extLst>
                    <a:ext uri="{FF2B5EF4-FFF2-40B4-BE49-F238E27FC236}">
                      <a16:creationId xmlns:a16="http://schemas.microsoft.com/office/drawing/2014/main" id="{37905119-2FEA-369D-426F-753123F450A3}"/>
                    </a:ext>
                  </a:extLst>
                </p:cNvPr>
                <p:cNvSpPr>
                  <a:spLocks noChangeShapeType="1"/>
                </p:cNvSpPr>
                <p:nvPr/>
              </p:nvSpPr>
              <p:spPr bwMode="auto">
                <a:xfrm>
                  <a:off x="2239" y="3074"/>
                  <a:ext cx="79" cy="45"/>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714" name="Line 305">
                  <a:extLst>
                    <a:ext uri="{FF2B5EF4-FFF2-40B4-BE49-F238E27FC236}">
                      <a16:creationId xmlns:a16="http://schemas.microsoft.com/office/drawing/2014/main" id="{15542625-B334-FAE8-0D47-EE62198D1AD9}"/>
                    </a:ext>
                  </a:extLst>
                </p:cNvPr>
                <p:cNvSpPr>
                  <a:spLocks noChangeShapeType="1"/>
                </p:cNvSpPr>
                <p:nvPr/>
              </p:nvSpPr>
              <p:spPr bwMode="auto">
                <a:xfrm>
                  <a:off x="2239" y="3079"/>
                  <a:ext cx="79" cy="44"/>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715" name="Line 306">
                  <a:extLst>
                    <a:ext uri="{FF2B5EF4-FFF2-40B4-BE49-F238E27FC236}">
                      <a16:creationId xmlns:a16="http://schemas.microsoft.com/office/drawing/2014/main" id="{41EA473C-6A0B-6EAF-6624-F8B002C59D0D}"/>
                    </a:ext>
                  </a:extLst>
                </p:cNvPr>
                <p:cNvSpPr>
                  <a:spLocks noChangeShapeType="1"/>
                </p:cNvSpPr>
                <p:nvPr/>
              </p:nvSpPr>
              <p:spPr bwMode="auto">
                <a:xfrm>
                  <a:off x="2239" y="3082"/>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716" name="Line 307">
                  <a:extLst>
                    <a:ext uri="{FF2B5EF4-FFF2-40B4-BE49-F238E27FC236}">
                      <a16:creationId xmlns:a16="http://schemas.microsoft.com/office/drawing/2014/main" id="{A30FFAA0-89ED-E85B-4442-82A8313FBA24}"/>
                    </a:ext>
                  </a:extLst>
                </p:cNvPr>
                <p:cNvSpPr>
                  <a:spLocks noChangeShapeType="1"/>
                </p:cNvSpPr>
                <p:nvPr/>
              </p:nvSpPr>
              <p:spPr bwMode="auto">
                <a:xfrm>
                  <a:off x="2239" y="3088"/>
                  <a:ext cx="79" cy="46"/>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717" name="Line 308">
                  <a:extLst>
                    <a:ext uri="{FF2B5EF4-FFF2-40B4-BE49-F238E27FC236}">
                      <a16:creationId xmlns:a16="http://schemas.microsoft.com/office/drawing/2014/main" id="{366F73A5-517B-A66A-7372-9F9FADE50E37}"/>
                    </a:ext>
                  </a:extLst>
                </p:cNvPr>
                <p:cNvSpPr>
                  <a:spLocks noChangeShapeType="1"/>
                </p:cNvSpPr>
                <p:nvPr/>
              </p:nvSpPr>
              <p:spPr bwMode="auto">
                <a:xfrm>
                  <a:off x="2239" y="3092"/>
                  <a:ext cx="79" cy="45"/>
                </a:xfrm>
                <a:prstGeom prst="line">
                  <a:avLst/>
                </a:prstGeom>
                <a:noFill/>
                <a:ln w="12700">
                  <a:solidFill>
                    <a:srgbClr val="00008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718" name="Freeform 309">
                  <a:extLst>
                    <a:ext uri="{FF2B5EF4-FFF2-40B4-BE49-F238E27FC236}">
                      <a16:creationId xmlns:a16="http://schemas.microsoft.com/office/drawing/2014/main" id="{814B95EF-8494-FD31-BC10-3FA5B742619A}"/>
                    </a:ext>
                  </a:extLst>
                </p:cNvPr>
                <p:cNvSpPr>
                  <a:spLocks/>
                </p:cNvSpPr>
                <p:nvPr/>
              </p:nvSpPr>
              <p:spPr bwMode="auto">
                <a:xfrm>
                  <a:off x="2232" y="2976"/>
                  <a:ext cx="16" cy="121"/>
                </a:xfrm>
                <a:custGeom>
                  <a:avLst/>
                  <a:gdLst>
                    <a:gd name="T0" fmla="*/ 0 w 17"/>
                    <a:gd name="T1" fmla="*/ 122 h 127"/>
                    <a:gd name="T2" fmla="*/ 0 w 17"/>
                    <a:gd name="T3" fmla="*/ 0 h 127"/>
                    <a:gd name="T4" fmla="*/ 16 w 17"/>
                    <a:gd name="T5" fmla="*/ 4 h 127"/>
                    <a:gd name="T6" fmla="*/ 16 w 17"/>
                    <a:gd name="T7" fmla="*/ 126 h 127"/>
                    <a:gd name="T8" fmla="*/ 0 w 17"/>
                    <a:gd name="T9" fmla="*/ 122 h 127"/>
                    <a:gd name="T10" fmla="*/ 0 60000 65536"/>
                    <a:gd name="T11" fmla="*/ 0 60000 65536"/>
                    <a:gd name="T12" fmla="*/ 0 60000 65536"/>
                    <a:gd name="T13" fmla="*/ 0 60000 65536"/>
                    <a:gd name="T14" fmla="*/ 0 60000 65536"/>
                    <a:gd name="T15" fmla="*/ 0 w 17"/>
                    <a:gd name="T16" fmla="*/ 0 h 127"/>
                    <a:gd name="T17" fmla="*/ 17 w 17"/>
                    <a:gd name="T18" fmla="*/ 127 h 127"/>
                  </a:gdLst>
                  <a:ahLst/>
                  <a:cxnLst>
                    <a:cxn ang="T10">
                      <a:pos x="T0" y="T1"/>
                    </a:cxn>
                    <a:cxn ang="T11">
                      <a:pos x="T2" y="T3"/>
                    </a:cxn>
                    <a:cxn ang="T12">
                      <a:pos x="T4" y="T5"/>
                    </a:cxn>
                    <a:cxn ang="T13">
                      <a:pos x="T6" y="T7"/>
                    </a:cxn>
                    <a:cxn ang="T14">
                      <a:pos x="T8" y="T9"/>
                    </a:cxn>
                  </a:cxnLst>
                  <a:rect l="T15" t="T16" r="T17" b="T18"/>
                  <a:pathLst>
                    <a:path w="17" h="127">
                      <a:moveTo>
                        <a:pt x="0" y="122"/>
                      </a:moveTo>
                      <a:lnTo>
                        <a:pt x="0" y="0"/>
                      </a:lnTo>
                      <a:lnTo>
                        <a:pt x="16" y="4"/>
                      </a:lnTo>
                      <a:lnTo>
                        <a:pt x="16" y="126"/>
                      </a:lnTo>
                      <a:lnTo>
                        <a:pt x="0" y="122"/>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19" name="Freeform 310">
                  <a:extLst>
                    <a:ext uri="{FF2B5EF4-FFF2-40B4-BE49-F238E27FC236}">
                      <a16:creationId xmlns:a16="http://schemas.microsoft.com/office/drawing/2014/main" id="{998559DA-C481-32A5-DBB5-67F276D3CC3C}"/>
                    </a:ext>
                  </a:extLst>
                </p:cNvPr>
                <p:cNvSpPr>
                  <a:spLocks/>
                </p:cNvSpPr>
                <p:nvPr/>
              </p:nvSpPr>
              <p:spPr bwMode="auto">
                <a:xfrm>
                  <a:off x="2251" y="2989"/>
                  <a:ext cx="16" cy="120"/>
                </a:xfrm>
                <a:custGeom>
                  <a:avLst/>
                  <a:gdLst>
                    <a:gd name="T0" fmla="*/ 0 w 17"/>
                    <a:gd name="T1" fmla="*/ 120 h 126"/>
                    <a:gd name="T2" fmla="*/ 0 w 17"/>
                    <a:gd name="T3" fmla="*/ 0 h 126"/>
                    <a:gd name="T4" fmla="*/ 16 w 17"/>
                    <a:gd name="T5" fmla="*/ 4 h 126"/>
                    <a:gd name="T6" fmla="*/ 16 w 17"/>
                    <a:gd name="T7" fmla="*/ 125 h 126"/>
                    <a:gd name="T8" fmla="*/ 0 w 17"/>
                    <a:gd name="T9" fmla="*/ 120 h 126"/>
                    <a:gd name="T10" fmla="*/ 0 60000 65536"/>
                    <a:gd name="T11" fmla="*/ 0 60000 65536"/>
                    <a:gd name="T12" fmla="*/ 0 60000 65536"/>
                    <a:gd name="T13" fmla="*/ 0 60000 65536"/>
                    <a:gd name="T14" fmla="*/ 0 60000 65536"/>
                    <a:gd name="T15" fmla="*/ 0 w 17"/>
                    <a:gd name="T16" fmla="*/ 0 h 126"/>
                    <a:gd name="T17" fmla="*/ 17 w 17"/>
                    <a:gd name="T18" fmla="*/ 126 h 126"/>
                  </a:gdLst>
                  <a:ahLst/>
                  <a:cxnLst>
                    <a:cxn ang="T10">
                      <a:pos x="T0" y="T1"/>
                    </a:cxn>
                    <a:cxn ang="T11">
                      <a:pos x="T2" y="T3"/>
                    </a:cxn>
                    <a:cxn ang="T12">
                      <a:pos x="T4" y="T5"/>
                    </a:cxn>
                    <a:cxn ang="T13">
                      <a:pos x="T6" y="T7"/>
                    </a:cxn>
                    <a:cxn ang="T14">
                      <a:pos x="T8" y="T9"/>
                    </a:cxn>
                  </a:cxnLst>
                  <a:rect l="T15" t="T16" r="T17" b="T18"/>
                  <a:pathLst>
                    <a:path w="17" h="126">
                      <a:moveTo>
                        <a:pt x="0" y="120"/>
                      </a:moveTo>
                      <a:lnTo>
                        <a:pt x="0" y="0"/>
                      </a:lnTo>
                      <a:lnTo>
                        <a:pt x="16" y="4"/>
                      </a:lnTo>
                      <a:lnTo>
                        <a:pt x="16" y="125"/>
                      </a:lnTo>
                      <a:lnTo>
                        <a:pt x="0" y="120"/>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20" name="Freeform 311">
                  <a:extLst>
                    <a:ext uri="{FF2B5EF4-FFF2-40B4-BE49-F238E27FC236}">
                      <a16:creationId xmlns:a16="http://schemas.microsoft.com/office/drawing/2014/main" id="{315300E7-3609-EF21-4E38-0BDC17693065}"/>
                    </a:ext>
                  </a:extLst>
                </p:cNvPr>
                <p:cNvSpPr>
                  <a:spLocks/>
                </p:cNvSpPr>
                <p:nvPr/>
              </p:nvSpPr>
              <p:spPr bwMode="auto">
                <a:xfrm>
                  <a:off x="2271" y="3000"/>
                  <a:ext cx="16" cy="119"/>
                </a:xfrm>
                <a:custGeom>
                  <a:avLst/>
                  <a:gdLst>
                    <a:gd name="T0" fmla="*/ 0 w 17"/>
                    <a:gd name="T1" fmla="*/ 120 h 125"/>
                    <a:gd name="T2" fmla="*/ 0 w 17"/>
                    <a:gd name="T3" fmla="*/ 0 h 125"/>
                    <a:gd name="T4" fmla="*/ 16 w 17"/>
                    <a:gd name="T5" fmla="*/ 2 h 125"/>
                    <a:gd name="T6" fmla="*/ 16 w 17"/>
                    <a:gd name="T7" fmla="*/ 124 h 125"/>
                    <a:gd name="T8" fmla="*/ 0 w 17"/>
                    <a:gd name="T9" fmla="*/ 120 h 125"/>
                    <a:gd name="T10" fmla="*/ 0 60000 65536"/>
                    <a:gd name="T11" fmla="*/ 0 60000 65536"/>
                    <a:gd name="T12" fmla="*/ 0 60000 65536"/>
                    <a:gd name="T13" fmla="*/ 0 60000 65536"/>
                    <a:gd name="T14" fmla="*/ 0 60000 65536"/>
                    <a:gd name="T15" fmla="*/ 0 w 17"/>
                    <a:gd name="T16" fmla="*/ 0 h 125"/>
                    <a:gd name="T17" fmla="*/ 17 w 17"/>
                    <a:gd name="T18" fmla="*/ 125 h 125"/>
                  </a:gdLst>
                  <a:ahLst/>
                  <a:cxnLst>
                    <a:cxn ang="T10">
                      <a:pos x="T0" y="T1"/>
                    </a:cxn>
                    <a:cxn ang="T11">
                      <a:pos x="T2" y="T3"/>
                    </a:cxn>
                    <a:cxn ang="T12">
                      <a:pos x="T4" y="T5"/>
                    </a:cxn>
                    <a:cxn ang="T13">
                      <a:pos x="T6" y="T7"/>
                    </a:cxn>
                    <a:cxn ang="T14">
                      <a:pos x="T8" y="T9"/>
                    </a:cxn>
                  </a:cxnLst>
                  <a:rect l="T15" t="T16" r="T17" b="T18"/>
                  <a:pathLst>
                    <a:path w="17" h="125">
                      <a:moveTo>
                        <a:pt x="0" y="120"/>
                      </a:moveTo>
                      <a:lnTo>
                        <a:pt x="0" y="0"/>
                      </a:lnTo>
                      <a:lnTo>
                        <a:pt x="16" y="2"/>
                      </a:lnTo>
                      <a:lnTo>
                        <a:pt x="16" y="124"/>
                      </a:lnTo>
                      <a:lnTo>
                        <a:pt x="0" y="120"/>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21" name="Freeform 312">
                  <a:extLst>
                    <a:ext uri="{FF2B5EF4-FFF2-40B4-BE49-F238E27FC236}">
                      <a16:creationId xmlns:a16="http://schemas.microsoft.com/office/drawing/2014/main" id="{163065C6-6B83-6662-A2ED-C5EE7BCB35FB}"/>
                    </a:ext>
                  </a:extLst>
                </p:cNvPr>
                <p:cNvSpPr>
                  <a:spLocks/>
                </p:cNvSpPr>
                <p:nvPr/>
              </p:nvSpPr>
              <p:spPr bwMode="auto">
                <a:xfrm>
                  <a:off x="2290" y="3011"/>
                  <a:ext cx="15" cy="121"/>
                </a:xfrm>
                <a:custGeom>
                  <a:avLst/>
                  <a:gdLst>
                    <a:gd name="T0" fmla="*/ 1 w 17"/>
                    <a:gd name="T1" fmla="*/ 122 h 127"/>
                    <a:gd name="T2" fmla="*/ 0 w 17"/>
                    <a:gd name="T3" fmla="*/ 0 h 127"/>
                    <a:gd name="T4" fmla="*/ 16 w 17"/>
                    <a:gd name="T5" fmla="*/ 4 h 127"/>
                    <a:gd name="T6" fmla="*/ 16 w 17"/>
                    <a:gd name="T7" fmla="*/ 126 h 127"/>
                    <a:gd name="T8" fmla="*/ 1 w 17"/>
                    <a:gd name="T9" fmla="*/ 122 h 127"/>
                    <a:gd name="T10" fmla="*/ 0 60000 65536"/>
                    <a:gd name="T11" fmla="*/ 0 60000 65536"/>
                    <a:gd name="T12" fmla="*/ 0 60000 65536"/>
                    <a:gd name="T13" fmla="*/ 0 60000 65536"/>
                    <a:gd name="T14" fmla="*/ 0 60000 65536"/>
                    <a:gd name="T15" fmla="*/ 0 w 17"/>
                    <a:gd name="T16" fmla="*/ 0 h 127"/>
                    <a:gd name="T17" fmla="*/ 17 w 17"/>
                    <a:gd name="T18" fmla="*/ 127 h 127"/>
                  </a:gdLst>
                  <a:ahLst/>
                  <a:cxnLst>
                    <a:cxn ang="T10">
                      <a:pos x="T0" y="T1"/>
                    </a:cxn>
                    <a:cxn ang="T11">
                      <a:pos x="T2" y="T3"/>
                    </a:cxn>
                    <a:cxn ang="T12">
                      <a:pos x="T4" y="T5"/>
                    </a:cxn>
                    <a:cxn ang="T13">
                      <a:pos x="T6" y="T7"/>
                    </a:cxn>
                    <a:cxn ang="T14">
                      <a:pos x="T8" y="T9"/>
                    </a:cxn>
                  </a:cxnLst>
                  <a:rect l="T15" t="T16" r="T17" b="T18"/>
                  <a:pathLst>
                    <a:path w="17" h="127">
                      <a:moveTo>
                        <a:pt x="1" y="122"/>
                      </a:moveTo>
                      <a:lnTo>
                        <a:pt x="0" y="0"/>
                      </a:lnTo>
                      <a:lnTo>
                        <a:pt x="16" y="4"/>
                      </a:lnTo>
                      <a:lnTo>
                        <a:pt x="16" y="126"/>
                      </a:lnTo>
                      <a:lnTo>
                        <a:pt x="1" y="122"/>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22" name="Freeform 313">
                  <a:extLst>
                    <a:ext uri="{FF2B5EF4-FFF2-40B4-BE49-F238E27FC236}">
                      <a16:creationId xmlns:a16="http://schemas.microsoft.com/office/drawing/2014/main" id="{63541F4E-3D0A-0E77-D1D4-E47543EFA08B}"/>
                    </a:ext>
                  </a:extLst>
                </p:cNvPr>
                <p:cNvSpPr>
                  <a:spLocks/>
                </p:cNvSpPr>
                <p:nvPr/>
              </p:nvSpPr>
              <p:spPr bwMode="auto">
                <a:xfrm>
                  <a:off x="2311" y="3023"/>
                  <a:ext cx="15" cy="120"/>
                </a:xfrm>
                <a:custGeom>
                  <a:avLst/>
                  <a:gdLst>
                    <a:gd name="T0" fmla="*/ 0 w 17"/>
                    <a:gd name="T1" fmla="*/ 121 h 127"/>
                    <a:gd name="T2" fmla="*/ 0 w 17"/>
                    <a:gd name="T3" fmla="*/ 0 h 127"/>
                    <a:gd name="T4" fmla="*/ 16 w 17"/>
                    <a:gd name="T5" fmla="*/ 4 h 127"/>
                    <a:gd name="T6" fmla="*/ 16 w 17"/>
                    <a:gd name="T7" fmla="*/ 126 h 127"/>
                    <a:gd name="T8" fmla="*/ 0 w 17"/>
                    <a:gd name="T9" fmla="*/ 121 h 127"/>
                    <a:gd name="T10" fmla="*/ 0 60000 65536"/>
                    <a:gd name="T11" fmla="*/ 0 60000 65536"/>
                    <a:gd name="T12" fmla="*/ 0 60000 65536"/>
                    <a:gd name="T13" fmla="*/ 0 60000 65536"/>
                    <a:gd name="T14" fmla="*/ 0 60000 65536"/>
                    <a:gd name="T15" fmla="*/ 0 w 17"/>
                    <a:gd name="T16" fmla="*/ 0 h 127"/>
                    <a:gd name="T17" fmla="*/ 17 w 17"/>
                    <a:gd name="T18" fmla="*/ 127 h 127"/>
                  </a:gdLst>
                  <a:ahLst/>
                  <a:cxnLst>
                    <a:cxn ang="T10">
                      <a:pos x="T0" y="T1"/>
                    </a:cxn>
                    <a:cxn ang="T11">
                      <a:pos x="T2" y="T3"/>
                    </a:cxn>
                    <a:cxn ang="T12">
                      <a:pos x="T4" y="T5"/>
                    </a:cxn>
                    <a:cxn ang="T13">
                      <a:pos x="T6" y="T7"/>
                    </a:cxn>
                    <a:cxn ang="T14">
                      <a:pos x="T8" y="T9"/>
                    </a:cxn>
                  </a:cxnLst>
                  <a:rect l="T15" t="T16" r="T17" b="T18"/>
                  <a:pathLst>
                    <a:path w="17" h="127">
                      <a:moveTo>
                        <a:pt x="0" y="121"/>
                      </a:moveTo>
                      <a:lnTo>
                        <a:pt x="0" y="0"/>
                      </a:lnTo>
                      <a:lnTo>
                        <a:pt x="16" y="4"/>
                      </a:lnTo>
                      <a:lnTo>
                        <a:pt x="16" y="126"/>
                      </a:lnTo>
                      <a:lnTo>
                        <a:pt x="0" y="121"/>
                      </a:lnTo>
                    </a:path>
                  </a:pathLst>
                </a:custGeom>
                <a:solidFill>
                  <a:srgbClr val="FFFF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23" name="Freeform 314">
                  <a:extLst>
                    <a:ext uri="{FF2B5EF4-FFF2-40B4-BE49-F238E27FC236}">
                      <a16:creationId xmlns:a16="http://schemas.microsoft.com/office/drawing/2014/main" id="{1AE1719D-EE54-5A2D-5EFC-83D36B40BACA}"/>
                    </a:ext>
                  </a:extLst>
                </p:cNvPr>
                <p:cNvSpPr>
                  <a:spLocks/>
                </p:cNvSpPr>
                <p:nvPr/>
              </p:nvSpPr>
              <p:spPr bwMode="auto">
                <a:xfrm>
                  <a:off x="2264" y="3103"/>
                  <a:ext cx="112" cy="69"/>
                </a:xfrm>
                <a:custGeom>
                  <a:avLst/>
                  <a:gdLst>
                    <a:gd name="T0" fmla="*/ 121 w 122"/>
                    <a:gd name="T1" fmla="*/ 14 h 72"/>
                    <a:gd name="T2" fmla="*/ 97 w 122"/>
                    <a:gd name="T3" fmla="*/ 0 h 72"/>
                    <a:gd name="T4" fmla="*/ 0 w 122"/>
                    <a:gd name="T5" fmla="*/ 56 h 72"/>
                    <a:gd name="T6" fmla="*/ 24 w 122"/>
                    <a:gd name="T7" fmla="*/ 71 h 72"/>
                    <a:gd name="T8" fmla="*/ 121 w 122"/>
                    <a:gd name="T9" fmla="*/ 14 h 72"/>
                    <a:gd name="T10" fmla="*/ 0 60000 65536"/>
                    <a:gd name="T11" fmla="*/ 0 60000 65536"/>
                    <a:gd name="T12" fmla="*/ 0 60000 65536"/>
                    <a:gd name="T13" fmla="*/ 0 60000 65536"/>
                    <a:gd name="T14" fmla="*/ 0 60000 65536"/>
                    <a:gd name="T15" fmla="*/ 0 w 122"/>
                    <a:gd name="T16" fmla="*/ 0 h 72"/>
                    <a:gd name="T17" fmla="*/ 122 w 122"/>
                    <a:gd name="T18" fmla="*/ 72 h 72"/>
                  </a:gdLst>
                  <a:ahLst/>
                  <a:cxnLst>
                    <a:cxn ang="T10">
                      <a:pos x="T0" y="T1"/>
                    </a:cxn>
                    <a:cxn ang="T11">
                      <a:pos x="T2" y="T3"/>
                    </a:cxn>
                    <a:cxn ang="T12">
                      <a:pos x="T4" y="T5"/>
                    </a:cxn>
                    <a:cxn ang="T13">
                      <a:pos x="T6" y="T7"/>
                    </a:cxn>
                    <a:cxn ang="T14">
                      <a:pos x="T8" y="T9"/>
                    </a:cxn>
                  </a:cxnLst>
                  <a:rect l="T15" t="T16" r="T17" b="T18"/>
                  <a:pathLst>
                    <a:path w="122" h="72">
                      <a:moveTo>
                        <a:pt x="121" y="14"/>
                      </a:moveTo>
                      <a:lnTo>
                        <a:pt x="97" y="0"/>
                      </a:lnTo>
                      <a:lnTo>
                        <a:pt x="0" y="56"/>
                      </a:lnTo>
                      <a:lnTo>
                        <a:pt x="24" y="71"/>
                      </a:lnTo>
                      <a:lnTo>
                        <a:pt x="121"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24" name="Freeform 315">
                  <a:extLst>
                    <a:ext uri="{FF2B5EF4-FFF2-40B4-BE49-F238E27FC236}">
                      <a16:creationId xmlns:a16="http://schemas.microsoft.com/office/drawing/2014/main" id="{EB1A7F99-C6FB-C1DC-1B84-CDA6E88DDE21}"/>
                    </a:ext>
                  </a:extLst>
                </p:cNvPr>
                <p:cNvSpPr>
                  <a:spLocks/>
                </p:cNvSpPr>
                <p:nvPr/>
              </p:nvSpPr>
              <p:spPr bwMode="auto">
                <a:xfrm>
                  <a:off x="2264" y="3157"/>
                  <a:ext cx="23" cy="41"/>
                </a:xfrm>
                <a:custGeom>
                  <a:avLst/>
                  <a:gdLst>
                    <a:gd name="T0" fmla="*/ 24 w 25"/>
                    <a:gd name="T1" fmla="*/ 14 h 44"/>
                    <a:gd name="T2" fmla="*/ 0 w 25"/>
                    <a:gd name="T3" fmla="*/ 0 h 44"/>
                    <a:gd name="T4" fmla="*/ 0 w 25"/>
                    <a:gd name="T5" fmla="*/ 28 h 44"/>
                    <a:gd name="T6" fmla="*/ 24 w 25"/>
                    <a:gd name="T7" fmla="*/ 43 h 44"/>
                    <a:gd name="T8" fmla="*/ 24 w 25"/>
                    <a:gd name="T9" fmla="*/ 14 h 44"/>
                    <a:gd name="T10" fmla="*/ 0 60000 65536"/>
                    <a:gd name="T11" fmla="*/ 0 60000 65536"/>
                    <a:gd name="T12" fmla="*/ 0 60000 65536"/>
                    <a:gd name="T13" fmla="*/ 0 60000 65536"/>
                    <a:gd name="T14" fmla="*/ 0 60000 65536"/>
                    <a:gd name="T15" fmla="*/ 0 w 25"/>
                    <a:gd name="T16" fmla="*/ 0 h 44"/>
                    <a:gd name="T17" fmla="*/ 25 w 25"/>
                    <a:gd name="T18" fmla="*/ 44 h 44"/>
                  </a:gdLst>
                  <a:ahLst/>
                  <a:cxnLst>
                    <a:cxn ang="T10">
                      <a:pos x="T0" y="T1"/>
                    </a:cxn>
                    <a:cxn ang="T11">
                      <a:pos x="T2" y="T3"/>
                    </a:cxn>
                    <a:cxn ang="T12">
                      <a:pos x="T4" y="T5"/>
                    </a:cxn>
                    <a:cxn ang="T13">
                      <a:pos x="T6" y="T7"/>
                    </a:cxn>
                    <a:cxn ang="T14">
                      <a:pos x="T8" y="T9"/>
                    </a:cxn>
                  </a:cxnLst>
                  <a:rect l="T15" t="T16" r="T17" b="T18"/>
                  <a:pathLst>
                    <a:path w="25" h="44">
                      <a:moveTo>
                        <a:pt x="24" y="14"/>
                      </a:moveTo>
                      <a:lnTo>
                        <a:pt x="0" y="0"/>
                      </a:lnTo>
                      <a:lnTo>
                        <a:pt x="0" y="28"/>
                      </a:lnTo>
                      <a:lnTo>
                        <a:pt x="24" y="43"/>
                      </a:lnTo>
                      <a:lnTo>
                        <a:pt x="24" y="14"/>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25" name="Freeform 316">
                  <a:extLst>
                    <a:ext uri="{FF2B5EF4-FFF2-40B4-BE49-F238E27FC236}">
                      <a16:creationId xmlns:a16="http://schemas.microsoft.com/office/drawing/2014/main" id="{108B5E42-B4A6-E86C-635C-BCD0423342C2}"/>
                    </a:ext>
                  </a:extLst>
                </p:cNvPr>
                <p:cNvSpPr>
                  <a:spLocks/>
                </p:cNvSpPr>
                <p:nvPr/>
              </p:nvSpPr>
              <p:spPr bwMode="auto">
                <a:xfrm>
                  <a:off x="2286" y="3117"/>
                  <a:ext cx="90" cy="81"/>
                </a:xfrm>
                <a:custGeom>
                  <a:avLst/>
                  <a:gdLst>
                    <a:gd name="T0" fmla="*/ 97 w 98"/>
                    <a:gd name="T1" fmla="*/ 0 h 86"/>
                    <a:gd name="T2" fmla="*/ 0 w 98"/>
                    <a:gd name="T3" fmla="*/ 56 h 86"/>
                    <a:gd name="T4" fmla="*/ 0 w 98"/>
                    <a:gd name="T5" fmla="*/ 85 h 86"/>
                    <a:gd name="T6" fmla="*/ 97 w 98"/>
                    <a:gd name="T7" fmla="*/ 28 h 86"/>
                    <a:gd name="T8" fmla="*/ 97 w 98"/>
                    <a:gd name="T9" fmla="*/ 0 h 86"/>
                    <a:gd name="T10" fmla="*/ 0 60000 65536"/>
                    <a:gd name="T11" fmla="*/ 0 60000 65536"/>
                    <a:gd name="T12" fmla="*/ 0 60000 65536"/>
                    <a:gd name="T13" fmla="*/ 0 60000 65536"/>
                    <a:gd name="T14" fmla="*/ 0 60000 65536"/>
                    <a:gd name="T15" fmla="*/ 0 w 98"/>
                    <a:gd name="T16" fmla="*/ 0 h 86"/>
                    <a:gd name="T17" fmla="*/ 98 w 98"/>
                    <a:gd name="T18" fmla="*/ 86 h 86"/>
                  </a:gdLst>
                  <a:ahLst/>
                  <a:cxnLst>
                    <a:cxn ang="T10">
                      <a:pos x="T0" y="T1"/>
                    </a:cxn>
                    <a:cxn ang="T11">
                      <a:pos x="T2" y="T3"/>
                    </a:cxn>
                    <a:cxn ang="T12">
                      <a:pos x="T4" y="T5"/>
                    </a:cxn>
                    <a:cxn ang="T13">
                      <a:pos x="T6" y="T7"/>
                    </a:cxn>
                    <a:cxn ang="T14">
                      <a:pos x="T8" y="T9"/>
                    </a:cxn>
                  </a:cxnLst>
                  <a:rect l="T15" t="T16" r="T17" b="T18"/>
                  <a:pathLst>
                    <a:path w="98" h="86">
                      <a:moveTo>
                        <a:pt x="97" y="0"/>
                      </a:moveTo>
                      <a:lnTo>
                        <a:pt x="0" y="56"/>
                      </a:lnTo>
                      <a:lnTo>
                        <a:pt x="0" y="85"/>
                      </a:lnTo>
                      <a:lnTo>
                        <a:pt x="97" y="28"/>
                      </a:lnTo>
                      <a:lnTo>
                        <a:pt x="97"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26" name="Freeform 317">
                  <a:extLst>
                    <a:ext uri="{FF2B5EF4-FFF2-40B4-BE49-F238E27FC236}">
                      <a16:creationId xmlns:a16="http://schemas.microsoft.com/office/drawing/2014/main" id="{9B9F6B0F-2B38-8CC3-4816-5A2BE4FD34A8}"/>
                    </a:ext>
                  </a:extLst>
                </p:cNvPr>
                <p:cNvSpPr>
                  <a:spLocks/>
                </p:cNvSpPr>
                <p:nvPr/>
              </p:nvSpPr>
              <p:spPr bwMode="auto">
                <a:xfrm>
                  <a:off x="2353" y="3150"/>
                  <a:ext cx="16" cy="16"/>
                </a:xfrm>
                <a:custGeom>
                  <a:avLst/>
                  <a:gdLst>
                    <a:gd name="T0" fmla="*/ 4 w 17"/>
                    <a:gd name="T1" fmla="*/ 16 h 17"/>
                    <a:gd name="T2" fmla="*/ 1 w 17"/>
                    <a:gd name="T3" fmla="*/ 13 h 17"/>
                    <a:gd name="T4" fmla="*/ 1 w 17"/>
                    <a:gd name="T5" fmla="*/ 12 h 17"/>
                    <a:gd name="T6" fmla="*/ 1 w 17"/>
                    <a:gd name="T7" fmla="*/ 11 h 17"/>
                    <a:gd name="T8" fmla="*/ 0 w 17"/>
                    <a:gd name="T9" fmla="*/ 9 h 17"/>
                    <a:gd name="T10" fmla="*/ 1 w 17"/>
                    <a:gd name="T11" fmla="*/ 7 h 17"/>
                    <a:gd name="T12" fmla="*/ 1 w 17"/>
                    <a:gd name="T13" fmla="*/ 5 h 17"/>
                    <a:gd name="T14" fmla="*/ 3 w 17"/>
                    <a:gd name="T15" fmla="*/ 2 h 17"/>
                    <a:gd name="T16" fmla="*/ 5 w 17"/>
                    <a:gd name="T17" fmla="*/ 1 h 17"/>
                    <a:gd name="T18" fmla="*/ 8 w 17"/>
                    <a:gd name="T19" fmla="*/ 0 h 17"/>
                    <a:gd name="T20" fmla="*/ 9 w 17"/>
                    <a:gd name="T21" fmla="*/ 0 h 17"/>
                    <a:gd name="T22" fmla="*/ 13 w 17"/>
                    <a:gd name="T23" fmla="*/ 2 h 17"/>
                    <a:gd name="T24" fmla="*/ 13 w 17"/>
                    <a:gd name="T25" fmla="*/ 3 h 17"/>
                    <a:gd name="T26" fmla="*/ 14 w 17"/>
                    <a:gd name="T27" fmla="*/ 4 h 17"/>
                    <a:gd name="T28" fmla="*/ 16 w 17"/>
                    <a:gd name="T29" fmla="*/ 5 h 17"/>
                    <a:gd name="T30" fmla="*/ 14 w 17"/>
                    <a:gd name="T31" fmla="*/ 8 h 17"/>
                    <a:gd name="T32" fmla="*/ 13 w 17"/>
                    <a:gd name="T33" fmla="*/ 11 h 17"/>
                    <a:gd name="T34" fmla="*/ 11 w 17"/>
                    <a:gd name="T35" fmla="*/ 13 h 17"/>
                    <a:gd name="T36" fmla="*/ 9 w 17"/>
                    <a:gd name="T37" fmla="*/ 16 h 17"/>
                    <a:gd name="T38" fmla="*/ 6 w 17"/>
                    <a:gd name="T39" fmla="*/ 16 h 17"/>
                    <a:gd name="T40" fmla="*/ 5 w 17"/>
                    <a:gd name="T41" fmla="*/ 16 h 17"/>
                    <a:gd name="T42" fmla="*/ 4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4" y="16"/>
                      </a:moveTo>
                      <a:lnTo>
                        <a:pt x="1" y="13"/>
                      </a:lnTo>
                      <a:lnTo>
                        <a:pt x="1" y="12"/>
                      </a:lnTo>
                      <a:lnTo>
                        <a:pt x="1" y="11"/>
                      </a:lnTo>
                      <a:lnTo>
                        <a:pt x="0" y="9"/>
                      </a:lnTo>
                      <a:lnTo>
                        <a:pt x="1" y="7"/>
                      </a:lnTo>
                      <a:lnTo>
                        <a:pt x="1" y="5"/>
                      </a:lnTo>
                      <a:lnTo>
                        <a:pt x="3" y="2"/>
                      </a:lnTo>
                      <a:lnTo>
                        <a:pt x="5" y="1"/>
                      </a:lnTo>
                      <a:lnTo>
                        <a:pt x="8" y="0"/>
                      </a:lnTo>
                      <a:lnTo>
                        <a:pt x="9" y="0"/>
                      </a:lnTo>
                      <a:lnTo>
                        <a:pt x="13" y="2"/>
                      </a:lnTo>
                      <a:lnTo>
                        <a:pt x="13" y="3"/>
                      </a:lnTo>
                      <a:lnTo>
                        <a:pt x="14" y="4"/>
                      </a:lnTo>
                      <a:lnTo>
                        <a:pt x="16" y="5"/>
                      </a:lnTo>
                      <a:lnTo>
                        <a:pt x="14" y="8"/>
                      </a:lnTo>
                      <a:lnTo>
                        <a:pt x="13" y="11"/>
                      </a:lnTo>
                      <a:lnTo>
                        <a:pt x="11" y="13"/>
                      </a:lnTo>
                      <a:lnTo>
                        <a:pt x="9" y="16"/>
                      </a:lnTo>
                      <a:lnTo>
                        <a:pt x="6" y="16"/>
                      </a:lnTo>
                      <a:lnTo>
                        <a:pt x="5" y="16"/>
                      </a:lnTo>
                      <a:lnTo>
                        <a:pt x="4"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27" name="Freeform 318">
                  <a:extLst>
                    <a:ext uri="{FF2B5EF4-FFF2-40B4-BE49-F238E27FC236}">
                      <a16:creationId xmlns:a16="http://schemas.microsoft.com/office/drawing/2014/main" id="{E973B2FA-5186-38DA-6C34-9357EA7616CE}"/>
                    </a:ext>
                  </a:extLst>
                </p:cNvPr>
                <p:cNvSpPr>
                  <a:spLocks/>
                </p:cNvSpPr>
                <p:nvPr/>
              </p:nvSpPr>
              <p:spPr bwMode="auto">
                <a:xfrm>
                  <a:off x="2355" y="3152"/>
                  <a:ext cx="15" cy="16"/>
                </a:xfrm>
                <a:custGeom>
                  <a:avLst/>
                  <a:gdLst>
                    <a:gd name="T0" fmla="*/ 13 w 17"/>
                    <a:gd name="T1" fmla="*/ 11 h 17"/>
                    <a:gd name="T2" fmla="*/ 14 w 17"/>
                    <a:gd name="T3" fmla="*/ 7 h 17"/>
                    <a:gd name="T4" fmla="*/ 16 w 17"/>
                    <a:gd name="T5" fmla="*/ 3 h 17"/>
                    <a:gd name="T6" fmla="*/ 14 w 17"/>
                    <a:gd name="T7" fmla="*/ 2 h 17"/>
                    <a:gd name="T8" fmla="*/ 13 w 17"/>
                    <a:gd name="T9" fmla="*/ 1 h 17"/>
                    <a:gd name="T10" fmla="*/ 13 w 17"/>
                    <a:gd name="T11" fmla="*/ 0 h 17"/>
                    <a:gd name="T12" fmla="*/ 10 w 17"/>
                    <a:gd name="T13" fmla="*/ 0 h 17"/>
                    <a:gd name="T14" fmla="*/ 7 w 17"/>
                    <a:gd name="T15" fmla="*/ 0 h 17"/>
                    <a:gd name="T16" fmla="*/ 4 w 17"/>
                    <a:gd name="T17" fmla="*/ 2 h 17"/>
                    <a:gd name="T18" fmla="*/ 1 w 17"/>
                    <a:gd name="T19" fmla="*/ 4 h 17"/>
                    <a:gd name="T20" fmla="*/ 1 w 17"/>
                    <a:gd name="T21" fmla="*/ 8 h 17"/>
                    <a:gd name="T22" fmla="*/ 0 w 17"/>
                    <a:gd name="T23" fmla="*/ 11 h 17"/>
                    <a:gd name="T24" fmla="*/ 1 w 17"/>
                    <a:gd name="T25" fmla="*/ 13 h 17"/>
                    <a:gd name="T26" fmla="*/ 1 w 17"/>
                    <a:gd name="T27" fmla="*/ 14 h 17"/>
                    <a:gd name="T28" fmla="*/ 1 w 17"/>
                    <a:gd name="T29" fmla="*/ 16 h 17"/>
                    <a:gd name="T30" fmla="*/ 4 w 17"/>
                    <a:gd name="T31" fmla="*/ 16 h 17"/>
                    <a:gd name="T32" fmla="*/ 7 w 17"/>
                    <a:gd name="T33" fmla="*/ 16 h 17"/>
                    <a:gd name="T34" fmla="*/ 10 w 17"/>
                    <a:gd name="T35" fmla="*/ 13 h 17"/>
                    <a:gd name="T36" fmla="*/ 1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3" y="11"/>
                      </a:moveTo>
                      <a:lnTo>
                        <a:pt x="14" y="7"/>
                      </a:lnTo>
                      <a:lnTo>
                        <a:pt x="16" y="3"/>
                      </a:lnTo>
                      <a:lnTo>
                        <a:pt x="14" y="2"/>
                      </a:lnTo>
                      <a:lnTo>
                        <a:pt x="13" y="1"/>
                      </a:lnTo>
                      <a:lnTo>
                        <a:pt x="13" y="0"/>
                      </a:lnTo>
                      <a:lnTo>
                        <a:pt x="10" y="0"/>
                      </a:lnTo>
                      <a:lnTo>
                        <a:pt x="7" y="0"/>
                      </a:lnTo>
                      <a:lnTo>
                        <a:pt x="4" y="2"/>
                      </a:lnTo>
                      <a:lnTo>
                        <a:pt x="1" y="4"/>
                      </a:lnTo>
                      <a:lnTo>
                        <a:pt x="1" y="8"/>
                      </a:lnTo>
                      <a:lnTo>
                        <a:pt x="0" y="11"/>
                      </a:lnTo>
                      <a:lnTo>
                        <a:pt x="1" y="13"/>
                      </a:lnTo>
                      <a:lnTo>
                        <a:pt x="1" y="14"/>
                      </a:lnTo>
                      <a:lnTo>
                        <a:pt x="1" y="16"/>
                      </a:lnTo>
                      <a:lnTo>
                        <a:pt x="4" y="16"/>
                      </a:lnTo>
                      <a:lnTo>
                        <a:pt x="7" y="16"/>
                      </a:lnTo>
                      <a:lnTo>
                        <a:pt x="10" y="13"/>
                      </a:lnTo>
                      <a:lnTo>
                        <a:pt x="1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28" name="Freeform 319">
                  <a:extLst>
                    <a:ext uri="{FF2B5EF4-FFF2-40B4-BE49-F238E27FC236}">
                      <a16:creationId xmlns:a16="http://schemas.microsoft.com/office/drawing/2014/main" id="{6E141CAA-EF55-C1BD-348E-FF9EEAD28C3A}"/>
                    </a:ext>
                  </a:extLst>
                </p:cNvPr>
                <p:cNvSpPr>
                  <a:spLocks/>
                </p:cNvSpPr>
                <p:nvPr/>
              </p:nvSpPr>
              <p:spPr bwMode="auto">
                <a:xfrm>
                  <a:off x="2357" y="3155"/>
                  <a:ext cx="15" cy="16"/>
                </a:xfrm>
                <a:custGeom>
                  <a:avLst/>
                  <a:gdLst>
                    <a:gd name="T0" fmla="*/ 16 w 17"/>
                    <a:gd name="T1" fmla="*/ 10 h 17"/>
                    <a:gd name="T2" fmla="*/ 16 w 17"/>
                    <a:gd name="T3" fmla="*/ 8 h 17"/>
                    <a:gd name="T4" fmla="*/ 16 w 17"/>
                    <a:gd name="T5" fmla="*/ 5 h 17"/>
                    <a:gd name="T6" fmla="*/ 16 w 17"/>
                    <a:gd name="T7" fmla="*/ 2 h 17"/>
                    <a:gd name="T8" fmla="*/ 16 w 17"/>
                    <a:gd name="T9" fmla="*/ 0 h 17"/>
                    <a:gd name="T10" fmla="*/ 12 w 17"/>
                    <a:gd name="T11" fmla="*/ 0 h 17"/>
                    <a:gd name="T12" fmla="*/ 8 w 17"/>
                    <a:gd name="T13" fmla="*/ 0 h 17"/>
                    <a:gd name="T14" fmla="*/ 4 w 17"/>
                    <a:gd name="T15" fmla="*/ 8 h 17"/>
                    <a:gd name="T16" fmla="*/ 0 w 17"/>
                    <a:gd name="T17" fmla="*/ 8 h 17"/>
                    <a:gd name="T18" fmla="*/ 0 w 17"/>
                    <a:gd name="T19" fmla="*/ 13 h 17"/>
                    <a:gd name="T20" fmla="*/ 0 w 17"/>
                    <a:gd name="T21" fmla="*/ 16 h 17"/>
                    <a:gd name="T22" fmla="*/ 4 w 17"/>
                    <a:gd name="T23" fmla="*/ 16 h 17"/>
                    <a:gd name="T24" fmla="*/ 8 w 17"/>
                    <a:gd name="T25" fmla="*/ 16 h 17"/>
                    <a:gd name="T26" fmla="*/ 16 w 17"/>
                    <a:gd name="T27" fmla="*/ 1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16" y="10"/>
                      </a:moveTo>
                      <a:lnTo>
                        <a:pt x="16" y="8"/>
                      </a:lnTo>
                      <a:lnTo>
                        <a:pt x="16" y="5"/>
                      </a:lnTo>
                      <a:lnTo>
                        <a:pt x="16" y="2"/>
                      </a:lnTo>
                      <a:lnTo>
                        <a:pt x="16" y="0"/>
                      </a:lnTo>
                      <a:lnTo>
                        <a:pt x="12" y="0"/>
                      </a:lnTo>
                      <a:lnTo>
                        <a:pt x="8" y="0"/>
                      </a:lnTo>
                      <a:lnTo>
                        <a:pt x="4" y="8"/>
                      </a:lnTo>
                      <a:lnTo>
                        <a:pt x="0" y="8"/>
                      </a:lnTo>
                      <a:lnTo>
                        <a:pt x="0" y="13"/>
                      </a:lnTo>
                      <a:lnTo>
                        <a:pt x="0" y="16"/>
                      </a:lnTo>
                      <a:lnTo>
                        <a:pt x="4" y="16"/>
                      </a:lnTo>
                      <a:lnTo>
                        <a:pt x="8" y="16"/>
                      </a:lnTo>
                      <a:lnTo>
                        <a:pt x="16"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29" name="Freeform 320">
                  <a:extLst>
                    <a:ext uri="{FF2B5EF4-FFF2-40B4-BE49-F238E27FC236}">
                      <a16:creationId xmlns:a16="http://schemas.microsoft.com/office/drawing/2014/main" id="{0A0F8812-7C41-A9F8-D918-9027368360EB}"/>
                    </a:ext>
                  </a:extLst>
                </p:cNvPr>
                <p:cNvSpPr>
                  <a:spLocks/>
                </p:cNvSpPr>
                <p:nvPr/>
              </p:nvSpPr>
              <p:spPr bwMode="auto">
                <a:xfrm>
                  <a:off x="2343" y="3156"/>
                  <a:ext cx="15" cy="16"/>
                </a:xfrm>
                <a:custGeom>
                  <a:avLst/>
                  <a:gdLst>
                    <a:gd name="T0" fmla="*/ 6 w 17"/>
                    <a:gd name="T1" fmla="*/ 16 h 17"/>
                    <a:gd name="T2" fmla="*/ 2 w 17"/>
                    <a:gd name="T3" fmla="*/ 13 h 17"/>
                    <a:gd name="T4" fmla="*/ 1 w 17"/>
                    <a:gd name="T5" fmla="*/ 13 h 17"/>
                    <a:gd name="T6" fmla="*/ 0 w 17"/>
                    <a:gd name="T7" fmla="*/ 12 h 17"/>
                    <a:gd name="T8" fmla="*/ 0 w 17"/>
                    <a:gd name="T9" fmla="*/ 10 h 17"/>
                    <a:gd name="T10" fmla="*/ 0 w 17"/>
                    <a:gd name="T11" fmla="*/ 8 h 17"/>
                    <a:gd name="T12" fmla="*/ 2 w 17"/>
                    <a:gd name="T13" fmla="*/ 4 h 17"/>
                    <a:gd name="T14" fmla="*/ 3 w 17"/>
                    <a:gd name="T15" fmla="*/ 2 h 17"/>
                    <a:gd name="T16" fmla="*/ 6 w 17"/>
                    <a:gd name="T17" fmla="*/ 1 h 17"/>
                    <a:gd name="T18" fmla="*/ 8 w 17"/>
                    <a:gd name="T19" fmla="*/ 0 h 17"/>
                    <a:gd name="T20" fmla="*/ 9 w 17"/>
                    <a:gd name="T21" fmla="*/ 0 h 17"/>
                    <a:gd name="T22" fmla="*/ 11 w 17"/>
                    <a:gd name="T23" fmla="*/ 0 h 17"/>
                    <a:gd name="T24" fmla="*/ 14 w 17"/>
                    <a:gd name="T25" fmla="*/ 2 h 17"/>
                    <a:gd name="T26" fmla="*/ 16 w 17"/>
                    <a:gd name="T27" fmla="*/ 3 h 17"/>
                    <a:gd name="T28" fmla="*/ 16 w 17"/>
                    <a:gd name="T29" fmla="*/ 5 h 17"/>
                    <a:gd name="T30" fmla="*/ 16 w 17"/>
                    <a:gd name="T31" fmla="*/ 9 h 17"/>
                    <a:gd name="T32" fmla="*/ 14 w 17"/>
                    <a:gd name="T33" fmla="*/ 12 h 17"/>
                    <a:gd name="T34" fmla="*/ 12 w 17"/>
                    <a:gd name="T35" fmla="*/ 13 h 17"/>
                    <a:gd name="T36" fmla="*/ 9 w 17"/>
                    <a:gd name="T37" fmla="*/ 16 h 17"/>
                    <a:gd name="T38" fmla="*/ 7 w 17"/>
                    <a:gd name="T39" fmla="*/ 16 h 17"/>
                    <a:gd name="T40" fmla="*/ 6 w 1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6" y="16"/>
                      </a:moveTo>
                      <a:lnTo>
                        <a:pt x="2" y="13"/>
                      </a:lnTo>
                      <a:lnTo>
                        <a:pt x="1" y="13"/>
                      </a:lnTo>
                      <a:lnTo>
                        <a:pt x="0" y="12"/>
                      </a:lnTo>
                      <a:lnTo>
                        <a:pt x="0" y="10"/>
                      </a:lnTo>
                      <a:lnTo>
                        <a:pt x="0" y="8"/>
                      </a:lnTo>
                      <a:lnTo>
                        <a:pt x="2" y="4"/>
                      </a:lnTo>
                      <a:lnTo>
                        <a:pt x="3" y="2"/>
                      </a:lnTo>
                      <a:lnTo>
                        <a:pt x="6" y="1"/>
                      </a:lnTo>
                      <a:lnTo>
                        <a:pt x="8" y="0"/>
                      </a:lnTo>
                      <a:lnTo>
                        <a:pt x="9" y="0"/>
                      </a:lnTo>
                      <a:lnTo>
                        <a:pt x="11" y="0"/>
                      </a:lnTo>
                      <a:lnTo>
                        <a:pt x="14" y="2"/>
                      </a:lnTo>
                      <a:lnTo>
                        <a:pt x="16" y="3"/>
                      </a:lnTo>
                      <a:lnTo>
                        <a:pt x="16" y="5"/>
                      </a:lnTo>
                      <a:lnTo>
                        <a:pt x="16" y="9"/>
                      </a:lnTo>
                      <a:lnTo>
                        <a:pt x="14" y="12"/>
                      </a:lnTo>
                      <a:lnTo>
                        <a:pt x="12" y="13"/>
                      </a:lnTo>
                      <a:lnTo>
                        <a:pt x="9" y="16"/>
                      </a:lnTo>
                      <a:lnTo>
                        <a:pt x="7" y="16"/>
                      </a:lnTo>
                      <a:lnTo>
                        <a:pt x="6"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30" name="Freeform 321">
                  <a:extLst>
                    <a:ext uri="{FF2B5EF4-FFF2-40B4-BE49-F238E27FC236}">
                      <a16:creationId xmlns:a16="http://schemas.microsoft.com/office/drawing/2014/main" id="{C5236071-4C24-5B47-7D8E-4180ED258744}"/>
                    </a:ext>
                  </a:extLst>
                </p:cNvPr>
                <p:cNvSpPr>
                  <a:spLocks/>
                </p:cNvSpPr>
                <p:nvPr/>
              </p:nvSpPr>
              <p:spPr bwMode="auto">
                <a:xfrm>
                  <a:off x="2345" y="3156"/>
                  <a:ext cx="15" cy="16"/>
                </a:xfrm>
                <a:custGeom>
                  <a:avLst/>
                  <a:gdLst>
                    <a:gd name="T0" fmla="*/ 14 w 17"/>
                    <a:gd name="T1" fmla="*/ 12 h 17"/>
                    <a:gd name="T2" fmla="*/ 16 w 17"/>
                    <a:gd name="T3" fmla="*/ 8 h 17"/>
                    <a:gd name="T4" fmla="*/ 16 w 17"/>
                    <a:gd name="T5" fmla="*/ 4 h 17"/>
                    <a:gd name="T6" fmla="*/ 16 w 17"/>
                    <a:gd name="T7" fmla="*/ 2 h 17"/>
                    <a:gd name="T8" fmla="*/ 14 w 17"/>
                    <a:gd name="T9" fmla="*/ 1 h 17"/>
                    <a:gd name="T10" fmla="*/ 11 w 17"/>
                    <a:gd name="T11" fmla="*/ 0 h 17"/>
                    <a:gd name="T12" fmla="*/ 8 w 17"/>
                    <a:gd name="T13" fmla="*/ 1 h 17"/>
                    <a:gd name="T14" fmla="*/ 4 w 17"/>
                    <a:gd name="T15" fmla="*/ 3 h 17"/>
                    <a:gd name="T16" fmla="*/ 3 w 17"/>
                    <a:gd name="T17" fmla="*/ 6 h 17"/>
                    <a:gd name="T18" fmla="*/ 0 w 17"/>
                    <a:gd name="T19" fmla="*/ 9 h 17"/>
                    <a:gd name="T20" fmla="*/ 0 w 17"/>
                    <a:gd name="T21" fmla="*/ 12 h 17"/>
                    <a:gd name="T22" fmla="*/ 0 w 17"/>
                    <a:gd name="T23" fmla="*/ 14 h 17"/>
                    <a:gd name="T24" fmla="*/ 1 w 17"/>
                    <a:gd name="T25" fmla="*/ 16 h 17"/>
                    <a:gd name="T26" fmla="*/ 3 w 17"/>
                    <a:gd name="T27" fmla="*/ 16 h 17"/>
                    <a:gd name="T28" fmla="*/ 4 w 17"/>
                    <a:gd name="T29" fmla="*/ 16 h 17"/>
                    <a:gd name="T30" fmla="*/ 8 w 17"/>
                    <a:gd name="T31" fmla="*/ 16 h 17"/>
                    <a:gd name="T32" fmla="*/ 11 w 17"/>
                    <a:gd name="T33" fmla="*/ 13 h 17"/>
                    <a:gd name="T34" fmla="*/ 14 w 17"/>
                    <a:gd name="T35" fmla="*/ 12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4" y="12"/>
                      </a:moveTo>
                      <a:lnTo>
                        <a:pt x="16" y="8"/>
                      </a:lnTo>
                      <a:lnTo>
                        <a:pt x="16" y="4"/>
                      </a:lnTo>
                      <a:lnTo>
                        <a:pt x="16" y="2"/>
                      </a:lnTo>
                      <a:lnTo>
                        <a:pt x="14" y="1"/>
                      </a:lnTo>
                      <a:lnTo>
                        <a:pt x="11" y="0"/>
                      </a:lnTo>
                      <a:lnTo>
                        <a:pt x="8" y="1"/>
                      </a:lnTo>
                      <a:lnTo>
                        <a:pt x="4" y="3"/>
                      </a:lnTo>
                      <a:lnTo>
                        <a:pt x="3" y="6"/>
                      </a:lnTo>
                      <a:lnTo>
                        <a:pt x="0" y="9"/>
                      </a:lnTo>
                      <a:lnTo>
                        <a:pt x="0" y="12"/>
                      </a:lnTo>
                      <a:lnTo>
                        <a:pt x="0" y="14"/>
                      </a:lnTo>
                      <a:lnTo>
                        <a:pt x="1" y="16"/>
                      </a:lnTo>
                      <a:lnTo>
                        <a:pt x="3" y="16"/>
                      </a:lnTo>
                      <a:lnTo>
                        <a:pt x="4" y="16"/>
                      </a:lnTo>
                      <a:lnTo>
                        <a:pt x="8" y="16"/>
                      </a:lnTo>
                      <a:lnTo>
                        <a:pt x="11" y="13"/>
                      </a:lnTo>
                      <a:lnTo>
                        <a:pt x="14" y="12"/>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31" name="Freeform 322">
                  <a:extLst>
                    <a:ext uri="{FF2B5EF4-FFF2-40B4-BE49-F238E27FC236}">
                      <a16:creationId xmlns:a16="http://schemas.microsoft.com/office/drawing/2014/main" id="{85AAF6B9-CE16-5AAE-6884-03F5C49CDF5B}"/>
                    </a:ext>
                  </a:extLst>
                </p:cNvPr>
                <p:cNvSpPr>
                  <a:spLocks/>
                </p:cNvSpPr>
                <p:nvPr/>
              </p:nvSpPr>
              <p:spPr bwMode="auto">
                <a:xfrm>
                  <a:off x="2347" y="3159"/>
                  <a:ext cx="16" cy="17"/>
                </a:xfrm>
                <a:custGeom>
                  <a:avLst/>
                  <a:gdLst>
                    <a:gd name="T0" fmla="*/ 12 w 17"/>
                    <a:gd name="T1" fmla="*/ 10 h 17"/>
                    <a:gd name="T2" fmla="*/ 16 w 17"/>
                    <a:gd name="T3" fmla="*/ 8 h 17"/>
                    <a:gd name="T4" fmla="*/ 16 w 17"/>
                    <a:gd name="T5" fmla="*/ 5 h 17"/>
                    <a:gd name="T6" fmla="*/ 16 w 17"/>
                    <a:gd name="T7" fmla="*/ 2 h 17"/>
                    <a:gd name="T8" fmla="*/ 12 w 17"/>
                    <a:gd name="T9" fmla="*/ 0 h 17"/>
                    <a:gd name="T10" fmla="*/ 9 w 17"/>
                    <a:gd name="T11" fmla="*/ 0 h 17"/>
                    <a:gd name="T12" fmla="*/ 0 w 17"/>
                    <a:gd name="T13" fmla="*/ 8 h 17"/>
                    <a:gd name="T14" fmla="*/ 0 w 17"/>
                    <a:gd name="T15" fmla="*/ 13 h 17"/>
                    <a:gd name="T16" fmla="*/ 0 w 17"/>
                    <a:gd name="T17" fmla="*/ 16 h 17"/>
                    <a:gd name="T18" fmla="*/ 3 w 17"/>
                    <a:gd name="T19" fmla="*/ 16 h 17"/>
                    <a:gd name="T20" fmla="*/ 9 w 17"/>
                    <a:gd name="T21" fmla="*/ 16 h 17"/>
                    <a:gd name="T22" fmla="*/ 12 w 17"/>
                    <a:gd name="T23" fmla="*/ 1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12" y="10"/>
                      </a:moveTo>
                      <a:lnTo>
                        <a:pt x="16" y="8"/>
                      </a:lnTo>
                      <a:lnTo>
                        <a:pt x="16" y="5"/>
                      </a:lnTo>
                      <a:lnTo>
                        <a:pt x="16" y="2"/>
                      </a:lnTo>
                      <a:lnTo>
                        <a:pt x="12" y="0"/>
                      </a:lnTo>
                      <a:lnTo>
                        <a:pt x="9" y="0"/>
                      </a:lnTo>
                      <a:lnTo>
                        <a:pt x="0" y="8"/>
                      </a:lnTo>
                      <a:lnTo>
                        <a:pt x="0" y="13"/>
                      </a:lnTo>
                      <a:lnTo>
                        <a:pt x="0" y="16"/>
                      </a:lnTo>
                      <a:lnTo>
                        <a:pt x="3" y="16"/>
                      </a:lnTo>
                      <a:lnTo>
                        <a:pt x="9" y="16"/>
                      </a:lnTo>
                      <a:lnTo>
                        <a:pt x="12"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32" name="Line 323">
                  <a:extLst>
                    <a:ext uri="{FF2B5EF4-FFF2-40B4-BE49-F238E27FC236}">
                      <a16:creationId xmlns:a16="http://schemas.microsoft.com/office/drawing/2014/main" id="{36B7F64D-1939-4026-1C25-73F356E95089}"/>
                    </a:ext>
                  </a:extLst>
                </p:cNvPr>
                <p:cNvSpPr>
                  <a:spLocks noChangeShapeType="1"/>
                </p:cNvSpPr>
                <p:nvPr/>
              </p:nvSpPr>
              <p:spPr bwMode="auto">
                <a:xfrm flipV="1">
                  <a:off x="2301" y="3186"/>
                  <a:ext cx="0" cy="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733" name="Freeform 324">
                  <a:extLst>
                    <a:ext uri="{FF2B5EF4-FFF2-40B4-BE49-F238E27FC236}">
                      <a16:creationId xmlns:a16="http://schemas.microsoft.com/office/drawing/2014/main" id="{0163657A-E663-7A93-00B2-1E08B7C18C68}"/>
                    </a:ext>
                  </a:extLst>
                </p:cNvPr>
                <p:cNvSpPr>
                  <a:spLocks/>
                </p:cNvSpPr>
                <p:nvPr/>
              </p:nvSpPr>
              <p:spPr bwMode="auto">
                <a:xfrm>
                  <a:off x="2356" y="3152"/>
                  <a:ext cx="15" cy="16"/>
                </a:xfrm>
                <a:custGeom>
                  <a:avLst/>
                  <a:gdLst>
                    <a:gd name="T0" fmla="*/ 5 w 17"/>
                    <a:gd name="T1" fmla="*/ 16 h 17"/>
                    <a:gd name="T2" fmla="*/ 2 w 17"/>
                    <a:gd name="T3" fmla="*/ 13 h 17"/>
                    <a:gd name="T4" fmla="*/ 1 w 17"/>
                    <a:gd name="T5" fmla="*/ 12 h 17"/>
                    <a:gd name="T6" fmla="*/ 0 w 17"/>
                    <a:gd name="T7" fmla="*/ 9 h 17"/>
                    <a:gd name="T8" fmla="*/ 1 w 17"/>
                    <a:gd name="T9" fmla="*/ 7 h 17"/>
                    <a:gd name="T10" fmla="*/ 2 w 17"/>
                    <a:gd name="T11" fmla="*/ 5 h 17"/>
                    <a:gd name="T12" fmla="*/ 3 w 17"/>
                    <a:gd name="T13" fmla="*/ 2 h 17"/>
                    <a:gd name="T14" fmla="*/ 5 w 17"/>
                    <a:gd name="T15" fmla="*/ 1 h 17"/>
                    <a:gd name="T16" fmla="*/ 8 w 17"/>
                    <a:gd name="T17" fmla="*/ 0 h 17"/>
                    <a:gd name="T18" fmla="*/ 9 w 17"/>
                    <a:gd name="T19" fmla="*/ 0 h 17"/>
                    <a:gd name="T20" fmla="*/ 10 w 17"/>
                    <a:gd name="T21" fmla="*/ 1 h 17"/>
                    <a:gd name="T22" fmla="*/ 13 w 17"/>
                    <a:gd name="T23" fmla="*/ 2 h 17"/>
                    <a:gd name="T24" fmla="*/ 13 w 17"/>
                    <a:gd name="T25" fmla="*/ 3 h 17"/>
                    <a:gd name="T26" fmla="*/ 14 w 17"/>
                    <a:gd name="T27" fmla="*/ 4 h 17"/>
                    <a:gd name="T28" fmla="*/ 16 w 17"/>
                    <a:gd name="T29" fmla="*/ 5 h 17"/>
                    <a:gd name="T30" fmla="*/ 14 w 17"/>
                    <a:gd name="T31" fmla="*/ 8 h 17"/>
                    <a:gd name="T32" fmla="*/ 13 w 17"/>
                    <a:gd name="T33" fmla="*/ 11 h 17"/>
                    <a:gd name="T34" fmla="*/ 11 w 17"/>
                    <a:gd name="T35" fmla="*/ 13 h 17"/>
                    <a:gd name="T36" fmla="*/ 10 w 17"/>
                    <a:gd name="T37" fmla="*/ 16 h 17"/>
                    <a:gd name="T38" fmla="*/ 8 w 17"/>
                    <a:gd name="T39" fmla="*/ 16 h 17"/>
                    <a:gd name="T40" fmla="*/ 5 w 1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5" y="16"/>
                      </a:moveTo>
                      <a:lnTo>
                        <a:pt x="2" y="13"/>
                      </a:lnTo>
                      <a:lnTo>
                        <a:pt x="1" y="12"/>
                      </a:lnTo>
                      <a:lnTo>
                        <a:pt x="0" y="9"/>
                      </a:lnTo>
                      <a:lnTo>
                        <a:pt x="1" y="7"/>
                      </a:lnTo>
                      <a:lnTo>
                        <a:pt x="2" y="5"/>
                      </a:lnTo>
                      <a:lnTo>
                        <a:pt x="3" y="2"/>
                      </a:lnTo>
                      <a:lnTo>
                        <a:pt x="5" y="1"/>
                      </a:lnTo>
                      <a:lnTo>
                        <a:pt x="8" y="0"/>
                      </a:lnTo>
                      <a:lnTo>
                        <a:pt x="9" y="0"/>
                      </a:lnTo>
                      <a:lnTo>
                        <a:pt x="10" y="1"/>
                      </a:lnTo>
                      <a:lnTo>
                        <a:pt x="13" y="2"/>
                      </a:lnTo>
                      <a:lnTo>
                        <a:pt x="13" y="3"/>
                      </a:lnTo>
                      <a:lnTo>
                        <a:pt x="14" y="4"/>
                      </a:lnTo>
                      <a:lnTo>
                        <a:pt x="16" y="5"/>
                      </a:lnTo>
                      <a:lnTo>
                        <a:pt x="14" y="8"/>
                      </a:lnTo>
                      <a:lnTo>
                        <a:pt x="13" y="11"/>
                      </a:lnTo>
                      <a:lnTo>
                        <a:pt x="11" y="13"/>
                      </a:lnTo>
                      <a:lnTo>
                        <a:pt x="10" y="16"/>
                      </a:lnTo>
                      <a:lnTo>
                        <a:pt x="8" y="16"/>
                      </a:lnTo>
                      <a:lnTo>
                        <a:pt x="5"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34" name="Freeform 325">
                  <a:extLst>
                    <a:ext uri="{FF2B5EF4-FFF2-40B4-BE49-F238E27FC236}">
                      <a16:creationId xmlns:a16="http://schemas.microsoft.com/office/drawing/2014/main" id="{8640A7EC-7520-D28B-8883-2BAEBC9F5EAA}"/>
                    </a:ext>
                  </a:extLst>
                </p:cNvPr>
                <p:cNvSpPr>
                  <a:spLocks/>
                </p:cNvSpPr>
                <p:nvPr/>
              </p:nvSpPr>
              <p:spPr bwMode="auto">
                <a:xfrm>
                  <a:off x="2358" y="3155"/>
                  <a:ext cx="16" cy="16"/>
                </a:xfrm>
                <a:custGeom>
                  <a:avLst/>
                  <a:gdLst>
                    <a:gd name="T0" fmla="*/ 13 w 17"/>
                    <a:gd name="T1" fmla="*/ 11 h 17"/>
                    <a:gd name="T2" fmla="*/ 14 w 17"/>
                    <a:gd name="T3" fmla="*/ 7 h 17"/>
                    <a:gd name="T4" fmla="*/ 16 w 17"/>
                    <a:gd name="T5" fmla="*/ 3 h 17"/>
                    <a:gd name="T6" fmla="*/ 14 w 17"/>
                    <a:gd name="T7" fmla="*/ 2 h 17"/>
                    <a:gd name="T8" fmla="*/ 13 w 17"/>
                    <a:gd name="T9" fmla="*/ 1 h 17"/>
                    <a:gd name="T10" fmla="*/ 13 w 17"/>
                    <a:gd name="T11" fmla="*/ 0 h 17"/>
                    <a:gd name="T12" fmla="*/ 10 w 17"/>
                    <a:gd name="T13" fmla="*/ 0 h 17"/>
                    <a:gd name="T14" fmla="*/ 8 w 17"/>
                    <a:gd name="T15" fmla="*/ 0 h 17"/>
                    <a:gd name="T16" fmla="*/ 5 w 17"/>
                    <a:gd name="T17" fmla="*/ 2 h 17"/>
                    <a:gd name="T18" fmla="*/ 2 w 17"/>
                    <a:gd name="T19" fmla="*/ 4 h 17"/>
                    <a:gd name="T20" fmla="*/ 1 w 17"/>
                    <a:gd name="T21" fmla="*/ 8 h 17"/>
                    <a:gd name="T22" fmla="*/ 0 w 17"/>
                    <a:gd name="T23" fmla="*/ 12 h 17"/>
                    <a:gd name="T24" fmla="*/ 1 w 17"/>
                    <a:gd name="T25" fmla="*/ 13 h 17"/>
                    <a:gd name="T26" fmla="*/ 2 w 17"/>
                    <a:gd name="T27" fmla="*/ 14 h 17"/>
                    <a:gd name="T28" fmla="*/ 2 w 17"/>
                    <a:gd name="T29" fmla="*/ 16 h 17"/>
                    <a:gd name="T30" fmla="*/ 5 w 17"/>
                    <a:gd name="T31" fmla="*/ 16 h 17"/>
                    <a:gd name="T32" fmla="*/ 8 w 17"/>
                    <a:gd name="T33" fmla="*/ 16 h 17"/>
                    <a:gd name="T34" fmla="*/ 10 w 17"/>
                    <a:gd name="T35" fmla="*/ 13 h 17"/>
                    <a:gd name="T36" fmla="*/ 13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3" y="11"/>
                      </a:moveTo>
                      <a:lnTo>
                        <a:pt x="14" y="7"/>
                      </a:lnTo>
                      <a:lnTo>
                        <a:pt x="16" y="3"/>
                      </a:lnTo>
                      <a:lnTo>
                        <a:pt x="14" y="2"/>
                      </a:lnTo>
                      <a:lnTo>
                        <a:pt x="13" y="1"/>
                      </a:lnTo>
                      <a:lnTo>
                        <a:pt x="13" y="0"/>
                      </a:lnTo>
                      <a:lnTo>
                        <a:pt x="10" y="0"/>
                      </a:lnTo>
                      <a:lnTo>
                        <a:pt x="8" y="0"/>
                      </a:lnTo>
                      <a:lnTo>
                        <a:pt x="5" y="2"/>
                      </a:lnTo>
                      <a:lnTo>
                        <a:pt x="2" y="4"/>
                      </a:lnTo>
                      <a:lnTo>
                        <a:pt x="1" y="8"/>
                      </a:lnTo>
                      <a:lnTo>
                        <a:pt x="0" y="12"/>
                      </a:lnTo>
                      <a:lnTo>
                        <a:pt x="1" y="13"/>
                      </a:lnTo>
                      <a:lnTo>
                        <a:pt x="2" y="14"/>
                      </a:lnTo>
                      <a:lnTo>
                        <a:pt x="2" y="16"/>
                      </a:lnTo>
                      <a:lnTo>
                        <a:pt x="5" y="16"/>
                      </a:lnTo>
                      <a:lnTo>
                        <a:pt x="8" y="16"/>
                      </a:lnTo>
                      <a:lnTo>
                        <a:pt x="10" y="13"/>
                      </a:lnTo>
                      <a:lnTo>
                        <a:pt x="13"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35" name="Freeform 326">
                  <a:extLst>
                    <a:ext uri="{FF2B5EF4-FFF2-40B4-BE49-F238E27FC236}">
                      <a16:creationId xmlns:a16="http://schemas.microsoft.com/office/drawing/2014/main" id="{33EFD7C4-6621-C964-EA21-A99D8F7138BB}"/>
                    </a:ext>
                  </a:extLst>
                </p:cNvPr>
                <p:cNvSpPr>
                  <a:spLocks/>
                </p:cNvSpPr>
                <p:nvPr/>
              </p:nvSpPr>
              <p:spPr bwMode="auto">
                <a:xfrm>
                  <a:off x="2360" y="3156"/>
                  <a:ext cx="16" cy="16"/>
                </a:xfrm>
                <a:custGeom>
                  <a:avLst/>
                  <a:gdLst>
                    <a:gd name="T0" fmla="*/ 12 w 17"/>
                    <a:gd name="T1" fmla="*/ 11 h 17"/>
                    <a:gd name="T2" fmla="*/ 16 w 17"/>
                    <a:gd name="T3" fmla="*/ 6 h 17"/>
                    <a:gd name="T4" fmla="*/ 16 w 17"/>
                    <a:gd name="T5" fmla="*/ 4 h 17"/>
                    <a:gd name="T6" fmla="*/ 16 w 17"/>
                    <a:gd name="T7" fmla="*/ 2 h 17"/>
                    <a:gd name="T8" fmla="*/ 12 w 17"/>
                    <a:gd name="T9" fmla="*/ 0 h 17"/>
                    <a:gd name="T10" fmla="*/ 9 w 17"/>
                    <a:gd name="T11" fmla="*/ 0 h 17"/>
                    <a:gd name="T12" fmla="*/ 3 w 17"/>
                    <a:gd name="T13" fmla="*/ 6 h 17"/>
                    <a:gd name="T14" fmla="*/ 0 w 17"/>
                    <a:gd name="T15" fmla="*/ 6 h 17"/>
                    <a:gd name="T16" fmla="*/ 0 w 17"/>
                    <a:gd name="T17" fmla="*/ 11 h 17"/>
                    <a:gd name="T18" fmla="*/ 0 w 17"/>
                    <a:gd name="T19" fmla="*/ 13 h 17"/>
                    <a:gd name="T20" fmla="*/ 3 w 17"/>
                    <a:gd name="T21" fmla="*/ 16 h 17"/>
                    <a:gd name="T22" fmla="*/ 6 w 17"/>
                    <a:gd name="T23" fmla="*/ 16 h 17"/>
                    <a:gd name="T24" fmla="*/ 9 w 17"/>
                    <a:gd name="T25" fmla="*/ 16 h 17"/>
                    <a:gd name="T26" fmla="*/ 12 w 17"/>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12" y="11"/>
                      </a:moveTo>
                      <a:lnTo>
                        <a:pt x="16" y="6"/>
                      </a:lnTo>
                      <a:lnTo>
                        <a:pt x="16" y="4"/>
                      </a:lnTo>
                      <a:lnTo>
                        <a:pt x="16" y="2"/>
                      </a:lnTo>
                      <a:lnTo>
                        <a:pt x="12" y="0"/>
                      </a:lnTo>
                      <a:lnTo>
                        <a:pt x="9" y="0"/>
                      </a:lnTo>
                      <a:lnTo>
                        <a:pt x="3" y="6"/>
                      </a:lnTo>
                      <a:lnTo>
                        <a:pt x="0" y="6"/>
                      </a:lnTo>
                      <a:lnTo>
                        <a:pt x="0" y="11"/>
                      </a:lnTo>
                      <a:lnTo>
                        <a:pt x="0" y="13"/>
                      </a:lnTo>
                      <a:lnTo>
                        <a:pt x="3" y="16"/>
                      </a:lnTo>
                      <a:lnTo>
                        <a:pt x="6" y="16"/>
                      </a:lnTo>
                      <a:lnTo>
                        <a:pt x="9" y="16"/>
                      </a:lnTo>
                      <a:lnTo>
                        <a:pt x="12"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36" name="Freeform 327">
                  <a:extLst>
                    <a:ext uri="{FF2B5EF4-FFF2-40B4-BE49-F238E27FC236}">
                      <a16:creationId xmlns:a16="http://schemas.microsoft.com/office/drawing/2014/main" id="{DDF3DF9C-E660-6A8F-FE4C-5163B6A253F3}"/>
                    </a:ext>
                  </a:extLst>
                </p:cNvPr>
                <p:cNvSpPr>
                  <a:spLocks/>
                </p:cNvSpPr>
                <p:nvPr/>
              </p:nvSpPr>
              <p:spPr bwMode="auto">
                <a:xfrm>
                  <a:off x="2347" y="3158"/>
                  <a:ext cx="16" cy="16"/>
                </a:xfrm>
                <a:custGeom>
                  <a:avLst/>
                  <a:gdLst>
                    <a:gd name="T0" fmla="*/ 4 w 17"/>
                    <a:gd name="T1" fmla="*/ 16 h 17"/>
                    <a:gd name="T2" fmla="*/ 1 w 17"/>
                    <a:gd name="T3" fmla="*/ 14 h 17"/>
                    <a:gd name="T4" fmla="*/ 0 w 17"/>
                    <a:gd name="T5" fmla="*/ 13 h 17"/>
                    <a:gd name="T6" fmla="*/ 0 w 17"/>
                    <a:gd name="T7" fmla="*/ 12 h 17"/>
                    <a:gd name="T8" fmla="*/ 0 w 17"/>
                    <a:gd name="T9" fmla="*/ 10 h 17"/>
                    <a:gd name="T10" fmla="*/ 0 w 17"/>
                    <a:gd name="T11" fmla="*/ 8 h 17"/>
                    <a:gd name="T12" fmla="*/ 1 w 17"/>
                    <a:gd name="T13" fmla="*/ 5 h 17"/>
                    <a:gd name="T14" fmla="*/ 3 w 17"/>
                    <a:gd name="T15" fmla="*/ 2 h 17"/>
                    <a:gd name="T16" fmla="*/ 4 w 17"/>
                    <a:gd name="T17" fmla="*/ 1 h 17"/>
                    <a:gd name="T18" fmla="*/ 8 w 17"/>
                    <a:gd name="T19" fmla="*/ 0 h 17"/>
                    <a:gd name="T20" fmla="*/ 9 w 17"/>
                    <a:gd name="T21" fmla="*/ 0 h 17"/>
                    <a:gd name="T22" fmla="*/ 13 w 17"/>
                    <a:gd name="T23" fmla="*/ 2 h 17"/>
                    <a:gd name="T24" fmla="*/ 14 w 17"/>
                    <a:gd name="T25" fmla="*/ 3 h 17"/>
                    <a:gd name="T26" fmla="*/ 16 w 17"/>
                    <a:gd name="T27" fmla="*/ 4 h 17"/>
                    <a:gd name="T28" fmla="*/ 16 w 17"/>
                    <a:gd name="T29" fmla="*/ 5 h 17"/>
                    <a:gd name="T30" fmla="*/ 16 w 17"/>
                    <a:gd name="T31" fmla="*/ 9 h 17"/>
                    <a:gd name="T32" fmla="*/ 13 w 17"/>
                    <a:gd name="T33" fmla="*/ 12 h 17"/>
                    <a:gd name="T34" fmla="*/ 12 w 17"/>
                    <a:gd name="T35" fmla="*/ 14 h 17"/>
                    <a:gd name="T36" fmla="*/ 9 w 17"/>
                    <a:gd name="T37" fmla="*/ 16 h 17"/>
                    <a:gd name="T38" fmla="*/ 7 w 17"/>
                    <a:gd name="T39" fmla="*/ 16 h 17"/>
                    <a:gd name="T40" fmla="*/ 6 w 17"/>
                    <a:gd name="T41" fmla="*/ 16 h 17"/>
                    <a:gd name="T42" fmla="*/ 4 w 1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4" y="16"/>
                      </a:moveTo>
                      <a:lnTo>
                        <a:pt x="1" y="14"/>
                      </a:lnTo>
                      <a:lnTo>
                        <a:pt x="0" y="13"/>
                      </a:lnTo>
                      <a:lnTo>
                        <a:pt x="0" y="12"/>
                      </a:lnTo>
                      <a:lnTo>
                        <a:pt x="0" y="10"/>
                      </a:lnTo>
                      <a:lnTo>
                        <a:pt x="0" y="8"/>
                      </a:lnTo>
                      <a:lnTo>
                        <a:pt x="1" y="5"/>
                      </a:lnTo>
                      <a:lnTo>
                        <a:pt x="3" y="2"/>
                      </a:lnTo>
                      <a:lnTo>
                        <a:pt x="4" y="1"/>
                      </a:lnTo>
                      <a:lnTo>
                        <a:pt x="8" y="0"/>
                      </a:lnTo>
                      <a:lnTo>
                        <a:pt x="9" y="0"/>
                      </a:lnTo>
                      <a:lnTo>
                        <a:pt x="13" y="2"/>
                      </a:lnTo>
                      <a:lnTo>
                        <a:pt x="14" y="3"/>
                      </a:lnTo>
                      <a:lnTo>
                        <a:pt x="16" y="4"/>
                      </a:lnTo>
                      <a:lnTo>
                        <a:pt x="16" y="5"/>
                      </a:lnTo>
                      <a:lnTo>
                        <a:pt x="16" y="9"/>
                      </a:lnTo>
                      <a:lnTo>
                        <a:pt x="13" y="12"/>
                      </a:lnTo>
                      <a:lnTo>
                        <a:pt x="12" y="14"/>
                      </a:lnTo>
                      <a:lnTo>
                        <a:pt x="9" y="16"/>
                      </a:lnTo>
                      <a:lnTo>
                        <a:pt x="7" y="16"/>
                      </a:lnTo>
                      <a:lnTo>
                        <a:pt x="6" y="16"/>
                      </a:lnTo>
                      <a:lnTo>
                        <a:pt x="4"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37" name="Freeform 328">
                  <a:extLst>
                    <a:ext uri="{FF2B5EF4-FFF2-40B4-BE49-F238E27FC236}">
                      <a16:creationId xmlns:a16="http://schemas.microsoft.com/office/drawing/2014/main" id="{252B1DA7-7707-4B68-13B0-611A0E40C778}"/>
                    </a:ext>
                  </a:extLst>
                </p:cNvPr>
                <p:cNvSpPr>
                  <a:spLocks/>
                </p:cNvSpPr>
                <p:nvPr/>
              </p:nvSpPr>
              <p:spPr bwMode="auto">
                <a:xfrm>
                  <a:off x="2350" y="3158"/>
                  <a:ext cx="16" cy="16"/>
                </a:xfrm>
                <a:custGeom>
                  <a:avLst/>
                  <a:gdLst>
                    <a:gd name="T0" fmla="*/ 12 w 17"/>
                    <a:gd name="T1" fmla="*/ 12 h 17"/>
                    <a:gd name="T2" fmla="*/ 16 w 17"/>
                    <a:gd name="T3" fmla="*/ 8 h 17"/>
                    <a:gd name="T4" fmla="*/ 16 w 17"/>
                    <a:gd name="T5" fmla="*/ 4 h 17"/>
                    <a:gd name="T6" fmla="*/ 16 w 17"/>
                    <a:gd name="T7" fmla="*/ 3 h 17"/>
                    <a:gd name="T8" fmla="*/ 14 w 17"/>
                    <a:gd name="T9" fmla="*/ 2 h 17"/>
                    <a:gd name="T10" fmla="*/ 12 w 17"/>
                    <a:gd name="T11" fmla="*/ 1 h 17"/>
                    <a:gd name="T12" fmla="*/ 11 w 17"/>
                    <a:gd name="T13" fmla="*/ 0 h 17"/>
                    <a:gd name="T14" fmla="*/ 8 w 17"/>
                    <a:gd name="T15" fmla="*/ 1 h 17"/>
                    <a:gd name="T16" fmla="*/ 4 w 17"/>
                    <a:gd name="T17" fmla="*/ 3 h 17"/>
                    <a:gd name="T18" fmla="*/ 1 w 17"/>
                    <a:gd name="T19" fmla="*/ 6 h 17"/>
                    <a:gd name="T20" fmla="*/ 0 w 17"/>
                    <a:gd name="T21" fmla="*/ 9 h 17"/>
                    <a:gd name="T22" fmla="*/ 0 w 17"/>
                    <a:gd name="T23" fmla="*/ 12 h 17"/>
                    <a:gd name="T24" fmla="*/ 0 w 17"/>
                    <a:gd name="T25" fmla="*/ 14 h 17"/>
                    <a:gd name="T26" fmla="*/ 0 w 17"/>
                    <a:gd name="T27" fmla="*/ 16 h 17"/>
                    <a:gd name="T28" fmla="*/ 1 w 17"/>
                    <a:gd name="T29" fmla="*/ 16 h 17"/>
                    <a:gd name="T30" fmla="*/ 4 w 17"/>
                    <a:gd name="T31" fmla="*/ 16 h 17"/>
                    <a:gd name="T32" fmla="*/ 8 w 17"/>
                    <a:gd name="T33" fmla="*/ 16 h 17"/>
                    <a:gd name="T34" fmla="*/ 11 w 17"/>
                    <a:gd name="T35" fmla="*/ 14 h 17"/>
                    <a:gd name="T36" fmla="*/ 12 w 17"/>
                    <a:gd name="T37" fmla="*/ 12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2" y="12"/>
                      </a:moveTo>
                      <a:lnTo>
                        <a:pt x="16" y="8"/>
                      </a:lnTo>
                      <a:lnTo>
                        <a:pt x="16" y="4"/>
                      </a:lnTo>
                      <a:lnTo>
                        <a:pt x="16" y="3"/>
                      </a:lnTo>
                      <a:lnTo>
                        <a:pt x="14" y="2"/>
                      </a:lnTo>
                      <a:lnTo>
                        <a:pt x="12" y="1"/>
                      </a:lnTo>
                      <a:lnTo>
                        <a:pt x="11" y="0"/>
                      </a:lnTo>
                      <a:lnTo>
                        <a:pt x="8" y="1"/>
                      </a:lnTo>
                      <a:lnTo>
                        <a:pt x="4" y="3"/>
                      </a:lnTo>
                      <a:lnTo>
                        <a:pt x="1" y="6"/>
                      </a:lnTo>
                      <a:lnTo>
                        <a:pt x="0" y="9"/>
                      </a:lnTo>
                      <a:lnTo>
                        <a:pt x="0" y="12"/>
                      </a:lnTo>
                      <a:lnTo>
                        <a:pt x="0" y="14"/>
                      </a:lnTo>
                      <a:lnTo>
                        <a:pt x="0" y="16"/>
                      </a:lnTo>
                      <a:lnTo>
                        <a:pt x="1" y="16"/>
                      </a:lnTo>
                      <a:lnTo>
                        <a:pt x="4" y="16"/>
                      </a:lnTo>
                      <a:lnTo>
                        <a:pt x="8" y="16"/>
                      </a:lnTo>
                      <a:lnTo>
                        <a:pt x="11" y="14"/>
                      </a:lnTo>
                      <a:lnTo>
                        <a:pt x="12" y="12"/>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38" name="Freeform 329">
                  <a:extLst>
                    <a:ext uri="{FF2B5EF4-FFF2-40B4-BE49-F238E27FC236}">
                      <a16:creationId xmlns:a16="http://schemas.microsoft.com/office/drawing/2014/main" id="{24C203F5-87FB-FC6A-9F57-3B1B9CB70F94}"/>
                    </a:ext>
                  </a:extLst>
                </p:cNvPr>
                <p:cNvSpPr>
                  <a:spLocks/>
                </p:cNvSpPr>
                <p:nvPr/>
              </p:nvSpPr>
              <p:spPr bwMode="auto">
                <a:xfrm>
                  <a:off x="2351" y="3161"/>
                  <a:ext cx="16" cy="16"/>
                </a:xfrm>
                <a:custGeom>
                  <a:avLst/>
                  <a:gdLst>
                    <a:gd name="T0" fmla="*/ 16 w 17"/>
                    <a:gd name="T1" fmla="*/ 10 h 17"/>
                    <a:gd name="T2" fmla="*/ 16 w 17"/>
                    <a:gd name="T3" fmla="*/ 8 h 17"/>
                    <a:gd name="T4" fmla="*/ 16 w 17"/>
                    <a:gd name="T5" fmla="*/ 5 h 17"/>
                    <a:gd name="T6" fmla="*/ 16 w 17"/>
                    <a:gd name="T7" fmla="*/ 2 h 17"/>
                    <a:gd name="T8" fmla="*/ 16 w 17"/>
                    <a:gd name="T9" fmla="*/ 0 h 17"/>
                    <a:gd name="T10" fmla="*/ 12 w 17"/>
                    <a:gd name="T11" fmla="*/ 0 h 17"/>
                    <a:gd name="T12" fmla="*/ 9 w 17"/>
                    <a:gd name="T13" fmla="*/ 0 h 17"/>
                    <a:gd name="T14" fmla="*/ 3 w 17"/>
                    <a:gd name="T15" fmla="*/ 8 h 17"/>
                    <a:gd name="T16" fmla="*/ 0 w 17"/>
                    <a:gd name="T17" fmla="*/ 8 h 17"/>
                    <a:gd name="T18" fmla="*/ 0 w 17"/>
                    <a:gd name="T19" fmla="*/ 13 h 17"/>
                    <a:gd name="T20" fmla="*/ 0 w 17"/>
                    <a:gd name="T21" fmla="*/ 16 h 17"/>
                    <a:gd name="T22" fmla="*/ 3 w 17"/>
                    <a:gd name="T23" fmla="*/ 16 h 17"/>
                    <a:gd name="T24" fmla="*/ 6 w 17"/>
                    <a:gd name="T25" fmla="*/ 16 h 17"/>
                    <a:gd name="T26" fmla="*/ 9 w 17"/>
                    <a:gd name="T27" fmla="*/ 16 h 17"/>
                    <a:gd name="T28" fmla="*/ 16 w 17"/>
                    <a:gd name="T29" fmla="*/ 1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16" y="10"/>
                      </a:moveTo>
                      <a:lnTo>
                        <a:pt x="16" y="8"/>
                      </a:lnTo>
                      <a:lnTo>
                        <a:pt x="16" y="5"/>
                      </a:lnTo>
                      <a:lnTo>
                        <a:pt x="16" y="2"/>
                      </a:lnTo>
                      <a:lnTo>
                        <a:pt x="16" y="0"/>
                      </a:lnTo>
                      <a:lnTo>
                        <a:pt x="12" y="0"/>
                      </a:lnTo>
                      <a:lnTo>
                        <a:pt x="9" y="0"/>
                      </a:lnTo>
                      <a:lnTo>
                        <a:pt x="3" y="8"/>
                      </a:lnTo>
                      <a:lnTo>
                        <a:pt x="0" y="8"/>
                      </a:lnTo>
                      <a:lnTo>
                        <a:pt x="0" y="13"/>
                      </a:lnTo>
                      <a:lnTo>
                        <a:pt x="0" y="16"/>
                      </a:lnTo>
                      <a:lnTo>
                        <a:pt x="3" y="16"/>
                      </a:lnTo>
                      <a:lnTo>
                        <a:pt x="6" y="16"/>
                      </a:lnTo>
                      <a:lnTo>
                        <a:pt x="9" y="16"/>
                      </a:lnTo>
                      <a:lnTo>
                        <a:pt x="16" y="1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39" name="Freeform 330">
                  <a:extLst>
                    <a:ext uri="{FF2B5EF4-FFF2-40B4-BE49-F238E27FC236}">
                      <a16:creationId xmlns:a16="http://schemas.microsoft.com/office/drawing/2014/main" id="{F65F6F68-29D3-71BB-F6F0-35A7799267A2}"/>
                    </a:ext>
                  </a:extLst>
                </p:cNvPr>
                <p:cNvSpPr>
                  <a:spLocks/>
                </p:cNvSpPr>
                <p:nvPr/>
              </p:nvSpPr>
              <p:spPr bwMode="auto">
                <a:xfrm>
                  <a:off x="2299" y="3192"/>
                  <a:ext cx="15" cy="16"/>
                </a:xfrm>
                <a:custGeom>
                  <a:avLst/>
                  <a:gdLst>
                    <a:gd name="T0" fmla="*/ 8 w 17"/>
                    <a:gd name="T1" fmla="*/ 16 h 17"/>
                    <a:gd name="T2" fmla="*/ 2 w 17"/>
                    <a:gd name="T3" fmla="*/ 13 h 17"/>
                    <a:gd name="T4" fmla="*/ 0 w 17"/>
                    <a:gd name="T5" fmla="*/ 10 h 17"/>
                    <a:gd name="T6" fmla="*/ 2 w 17"/>
                    <a:gd name="T7" fmla="*/ 5 h 17"/>
                    <a:gd name="T8" fmla="*/ 5 w 17"/>
                    <a:gd name="T9" fmla="*/ 2 h 17"/>
                    <a:gd name="T10" fmla="*/ 8 w 17"/>
                    <a:gd name="T11" fmla="*/ 0 h 17"/>
                    <a:gd name="T12" fmla="*/ 10 w 17"/>
                    <a:gd name="T13" fmla="*/ 0 h 17"/>
                    <a:gd name="T14" fmla="*/ 16 w 17"/>
                    <a:gd name="T15" fmla="*/ 2 h 17"/>
                    <a:gd name="T16" fmla="*/ 16 w 17"/>
                    <a:gd name="T17" fmla="*/ 5 h 17"/>
                    <a:gd name="T18" fmla="*/ 16 w 17"/>
                    <a:gd name="T19" fmla="*/ 10 h 17"/>
                    <a:gd name="T20" fmla="*/ 13 w 17"/>
                    <a:gd name="T21" fmla="*/ 13 h 17"/>
                    <a:gd name="T22" fmla="*/ 10 w 17"/>
                    <a:gd name="T23" fmla="*/ 16 h 17"/>
                    <a:gd name="T24" fmla="*/ 8 w 17"/>
                    <a:gd name="T25" fmla="*/ 16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8" y="16"/>
                      </a:moveTo>
                      <a:lnTo>
                        <a:pt x="2" y="13"/>
                      </a:lnTo>
                      <a:lnTo>
                        <a:pt x="0" y="10"/>
                      </a:lnTo>
                      <a:lnTo>
                        <a:pt x="2" y="5"/>
                      </a:lnTo>
                      <a:lnTo>
                        <a:pt x="5" y="2"/>
                      </a:lnTo>
                      <a:lnTo>
                        <a:pt x="8" y="0"/>
                      </a:lnTo>
                      <a:lnTo>
                        <a:pt x="10" y="0"/>
                      </a:lnTo>
                      <a:lnTo>
                        <a:pt x="16" y="2"/>
                      </a:lnTo>
                      <a:lnTo>
                        <a:pt x="16" y="5"/>
                      </a:lnTo>
                      <a:lnTo>
                        <a:pt x="16" y="10"/>
                      </a:lnTo>
                      <a:lnTo>
                        <a:pt x="13" y="13"/>
                      </a:lnTo>
                      <a:lnTo>
                        <a:pt x="10" y="16"/>
                      </a:lnTo>
                      <a:lnTo>
                        <a:pt x="8" y="16"/>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40" name="Freeform 331">
                  <a:extLst>
                    <a:ext uri="{FF2B5EF4-FFF2-40B4-BE49-F238E27FC236}">
                      <a16:creationId xmlns:a16="http://schemas.microsoft.com/office/drawing/2014/main" id="{A3CAFA78-DB7E-BA42-8EF6-26D0AE9A2F4F}"/>
                    </a:ext>
                  </a:extLst>
                </p:cNvPr>
                <p:cNvSpPr>
                  <a:spLocks/>
                </p:cNvSpPr>
                <p:nvPr/>
              </p:nvSpPr>
              <p:spPr bwMode="auto">
                <a:xfrm>
                  <a:off x="2301" y="3192"/>
                  <a:ext cx="15" cy="16"/>
                </a:xfrm>
                <a:custGeom>
                  <a:avLst/>
                  <a:gdLst>
                    <a:gd name="T0" fmla="*/ 16 w 17"/>
                    <a:gd name="T1" fmla="*/ 10 h 17"/>
                    <a:gd name="T2" fmla="*/ 16 w 17"/>
                    <a:gd name="T3" fmla="*/ 5 h 17"/>
                    <a:gd name="T4" fmla="*/ 16 w 17"/>
                    <a:gd name="T5" fmla="*/ 2 h 17"/>
                    <a:gd name="T6" fmla="*/ 12 w 17"/>
                    <a:gd name="T7" fmla="*/ 0 h 17"/>
                    <a:gd name="T8" fmla="*/ 8 w 17"/>
                    <a:gd name="T9" fmla="*/ 2 h 17"/>
                    <a:gd name="T10" fmla="*/ 4 w 17"/>
                    <a:gd name="T11" fmla="*/ 8 h 17"/>
                    <a:gd name="T12" fmla="*/ 0 w 17"/>
                    <a:gd name="T13" fmla="*/ 13 h 17"/>
                    <a:gd name="T14" fmla="*/ 0 w 17"/>
                    <a:gd name="T15" fmla="*/ 16 h 17"/>
                    <a:gd name="T16" fmla="*/ 4 w 17"/>
                    <a:gd name="T17" fmla="*/ 16 h 17"/>
                    <a:gd name="T18" fmla="*/ 8 w 17"/>
                    <a:gd name="T19" fmla="*/ 16 h 17"/>
                    <a:gd name="T20" fmla="*/ 16 w 17"/>
                    <a:gd name="T21" fmla="*/ 1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7"/>
                    <a:gd name="T35" fmla="*/ 17 w 17"/>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7">
                      <a:moveTo>
                        <a:pt x="16" y="10"/>
                      </a:moveTo>
                      <a:lnTo>
                        <a:pt x="16" y="5"/>
                      </a:lnTo>
                      <a:lnTo>
                        <a:pt x="16" y="2"/>
                      </a:lnTo>
                      <a:lnTo>
                        <a:pt x="12" y="0"/>
                      </a:lnTo>
                      <a:lnTo>
                        <a:pt x="8" y="2"/>
                      </a:lnTo>
                      <a:lnTo>
                        <a:pt x="4" y="8"/>
                      </a:lnTo>
                      <a:lnTo>
                        <a:pt x="0" y="13"/>
                      </a:lnTo>
                      <a:lnTo>
                        <a:pt x="0" y="16"/>
                      </a:lnTo>
                      <a:lnTo>
                        <a:pt x="4" y="16"/>
                      </a:lnTo>
                      <a:lnTo>
                        <a:pt x="8" y="16"/>
                      </a:lnTo>
                      <a:lnTo>
                        <a:pt x="16" y="1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41" name="Line 332">
                  <a:extLst>
                    <a:ext uri="{FF2B5EF4-FFF2-40B4-BE49-F238E27FC236}">
                      <a16:creationId xmlns:a16="http://schemas.microsoft.com/office/drawing/2014/main" id="{24A32848-4B15-75AA-E63C-FA2685E23BBC}"/>
                    </a:ext>
                  </a:extLst>
                </p:cNvPr>
                <p:cNvSpPr>
                  <a:spLocks noChangeShapeType="1"/>
                </p:cNvSpPr>
                <p:nvPr/>
              </p:nvSpPr>
              <p:spPr bwMode="auto">
                <a:xfrm flipV="1">
                  <a:off x="2336" y="3210"/>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742" name="Freeform 333">
                  <a:extLst>
                    <a:ext uri="{FF2B5EF4-FFF2-40B4-BE49-F238E27FC236}">
                      <a16:creationId xmlns:a16="http://schemas.microsoft.com/office/drawing/2014/main" id="{3BE6F82C-9BE7-3973-5A64-1E975FA9D501}"/>
                    </a:ext>
                  </a:extLst>
                </p:cNvPr>
                <p:cNvSpPr>
                  <a:spLocks/>
                </p:cNvSpPr>
                <p:nvPr/>
              </p:nvSpPr>
              <p:spPr bwMode="auto">
                <a:xfrm>
                  <a:off x="2318" y="3213"/>
                  <a:ext cx="16" cy="16"/>
                </a:xfrm>
                <a:custGeom>
                  <a:avLst/>
                  <a:gdLst>
                    <a:gd name="T0" fmla="*/ 5 w 17"/>
                    <a:gd name="T1" fmla="*/ 16 h 17"/>
                    <a:gd name="T2" fmla="*/ 2 w 17"/>
                    <a:gd name="T3" fmla="*/ 13 h 17"/>
                    <a:gd name="T4" fmla="*/ 1 w 17"/>
                    <a:gd name="T5" fmla="*/ 12 h 17"/>
                    <a:gd name="T6" fmla="*/ 1 w 17"/>
                    <a:gd name="T7" fmla="*/ 11 h 17"/>
                    <a:gd name="T8" fmla="*/ 0 w 17"/>
                    <a:gd name="T9" fmla="*/ 10 h 17"/>
                    <a:gd name="T10" fmla="*/ 1 w 17"/>
                    <a:gd name="T11" fmla="*/ 8 h 17"/>
                    <a:gd name="T12" fmla="*/ 2 w 17"/>
                    <a:gd name="T13" fmla="*/ 5 h 17"/>
                    <a:gd name="T14" fmla="*/ 4 w 17"/>
                    <a:gd name="T15" fmla="*/ 2 h 17"/>
                    <a:gd name="T16" fmla="*/ 6 w 17"/>
                    <a:gd name="T17" fmla="*/ 1 h 17"/>
                    <a:gd name="T18" fmla="*/ 8 w 17"/>
                    <a:gd name="T19" fmla="*/ 0 h 17"/>
                    <a:gd name="T20" fmla="*/ 10 w 17"/>
                    <a:gd name="T21" fmla="*/ 0 h 17"/>
                    <a:gd name="T22" fmla="*/ 11 w 17"/>
                    <a:gd name="T23" fmla="*/ 1 h 17"/>
                    <a:gd name="T24" fmla="*/ 14 w 17"/>
                    <a:gd name="T25" fmla="*/ 2 h 17"/>
                    <a:gd name="T26" fmla="*/ 14 w 17"/>
                    <a:gd name="T27" fmla="*/ 3 h 17"/>
                    <a:gd name="T28" fmla="*/ 14 w 17"/>
                    <a:gd name="T29" fmla="*/ 4 h 17"/>
                    <a:gd name="T30" fmla="*/ 16 w 17"/>
                    <a:gd name="T31" fmla="*/ 6 h 17"/>
                    <a:gd name="T32" fmla="*/ 14 w 17"/>
                    <a:gd name="T33" fmla="*/ 8 h 17"/>
                    <a:gd name="T34" fmla="*/ 14 w 17"/>
                    <a:gd name="T35" fmla="*/ 11 h 17"/>
                    <a:gd name="T36" fmla="*/ 12 w 17"/>
                    <a:gd name="T37" fmla="*/ 13 h 17"/>
                    <a:gd name="T38" fmla="*/ 10 w 17"/>
                    <a:gd name="T39" fmla="*/ 16 h 17"/>
                    <a:gd name="T40" fmla="*/ 8 w 17"/>
                    <a:gd name="T41" fmla="*/ 16 h 17"/>
                    <a:gd name="T42" fmla="*/ 6 w 17"/>
                    <a:gd name="T43" fmla="*/ 16 h 17"/>
                    <a:gd name="T44" fmla="*/ 5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5" y="16"/>
                      </a:moveTo>
                      <a:lnTo>
                        <a:pt x="2" y="13"/>
                      </a:lnTo>
                      <a:lnTo>
                        <a:pt x="1" y="12"/>
                      </a:lnTo>
                      <a:lnTo>
                        <a:pt x="1" y="11"/>
                      </a:lnTo>
                      <a:lnTo>
                        <a:pt x="0" y="10"/>
                      </a:lnTo>
                      <a:lnTo>
                        <a:pt x="1" y="8"/>
                      </a:lnTo>
                      <a:lnTo>
                        <a:pt x="2" y="5"/>
                      </a:lnTo>
                      <a:lnTo>
                        <a:pt x="4" y="2"/>
                      </a:lnTo>
                      <a:lnTo>
                        <a:pt x="6" y="1"/>
                      </a:lnTo>
                      <a:lnTo>
                        <a:pt x="8" y="0"/>
                      </a:lnTo>
                      <a:lnTo>
                        <a:pt x="10" y="0"/>
                      </a:lnTo>
                      <a:lnTo>
                        <a:pt x="11" y="1"/>
                      </a:lnTo>
                      <a:lnTo>
                        <a:pt x="14" y="2"/>
                      </a:lnTo>
                      <a:lnTo>
                        <a:pt x="14" y="3"/>
                      </a:lnTo>
                      <a:lnTo>
                        <a:pt x="14" y="4"/>
                      </a:lnTo>
                      <a:lnTo>
                        <a:pt x="16" y="6"/>
                      </a:lnTo>
                      <a:lnTo>
                        <a:pt x="14" y="8"/>
                      </a:lnTo>
                      <a:lnTo>
                        <a:pt x="14" y="11"/>
                      </a:lnTo>
                      <a:lnTo>
                        <a:pt x="12" y="13"/>
                      </a:lnTo>
                      <a:lnTo>
                        <a:pt x="10" y="16"/>
                      </a:lnTo>
                      <a:lnTo>
                        <a:pt x="8" y="16"/>
                      </a:lnTo>
                      <a:lnTo>
                        <a:pt x="6" y="16"/>
                      </a:lnTo>
                      <a:lnTo>
                        <a:pt x="5"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43" name="Freeform 334">
                  <a:extLst>
                    <a:ext uri="{FF2B5EF4-FFF2-40B4-BE49-F238E27FC236}">
                      <a16:creationId xmlns:a16="http://schemas.microsoft.com/office/drawing/2014/main" id="{4EBD4BD7-23B8-60DC-D05C-A9E62AED0794}"/>
                    </a:ext>
                  </a:extLst>
                </p:cNvPr>
                <p:cNvSpPr>
                  <a:spLocks/>
                </p:cNvSpPr>
                <p:nvPr/>
              </p:nvSpPr>
              <p:spPr bwMode="auto">
                <a:xfrm>
                  <a:off x="2322" y="3215"/>
                  <a:ext cx="15" cy="16"/>
                </a:xfrm>
                <a:custGeom>
                  <a:avLst/>
                  <a:gdLst>
                    <a:gd name="T0" fmla="*/ 14 w 17"/>
                    <a:gd name="T1" fmla="*/ 11 h 17"/>
                    <a:gd name="T2" fmla="*/ 14 w 17"/>
                    <a:gd name="T3" fmla="*/ 7 h 17"/>
                    <a:gd name="T4" fmla="*/ 16 w 17"/>
                    <a:gd name="T5" fmla="*/ 4 h 17"/>
                    <a:gd name="T6" fmla="*/ 14 w 17"/>
                    <a:gd name="T7" fmla="*/ 2 h 17"/>
                    <a:gd name="T8" fmla="*/ 14 w 17"/>
                    <a:gd name="T9" fmla="*/ 1 h 17"/>
                    <a:gd name="T10" fmla="*/ 14 w 17"/>
                    <a:gd name="T11" fmla="*/ 0 h 17"/>
                    <a:gd name="T12" fmla="*/ 11 w 17"/>
                    <a:gd name="T13" fmla="*/ 0 h 17"/>
                    <a:gd name="T14" fmla="*/ 8 w 17"/>
                    <a:gd name="T15" fmla="*/ 1 h 17"/>
                    <a:gd name="T16" fmla="*/ 4 w 17"/>
                    <a:gd name="T17" fmla="*/ 3 h 17"/>
                    <a:gd name="T18" fmla="*/ 3 w 17"/>
                    <a:gd name="T19" fmla="*/ 6 h 17"/>
                    <a:gd name="T20" fmla="*/ 0 w 17"/>
                    <a:gd name="T21" fmla="*/ 8 h 17"/>
                    <a:gd name="T22" fmla="*/ 0 w 17"/>
                    <a:gd name="T23" fmla="*/ 11 h 17"/>
                    <a:gd name="T24" fmla="*/ 0 w 17"/>
                    <a:gd name="T25" fmla="*/ 14 h 17"/>
                    <a:gd name="T26" fmla="*/ 1 w 17"/>
                    <a:gd name="T27" fmla="*/ 16 h 17"/>
                    <a:gd name="T28" fmla="*/ 3 w 17"/>
                    <a:gd name="T29" fmla="*/ 16 h 17"/>
                    <a:gd name="T30" fmla="*/ 4 w 17"/>
                    <a:gd name="T31" fmla="*/ 16 h 17"/>
                    <a:gd name="T32" fmla="*/ 8 w 17"/>
                    <a:gd name="T33" fmla="*/ 16 h 17"/>
                    <a:gd name="T34" fmla="*/ 11 w 17"/>
                    <a:gd name="T35" fmla="*/ 13 h 17"/>
                    <a:gd name="T36" fmla="*/ 14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4" y="11"/>
                      </a:moveTo>
                      <a:lnTo>
                        <a:pt x="14" y="7"/>
                      </a:lnTo>
                      <a:lnTo>
                        <a:pt x="16" y="4"/>
                      </a:lnTo>
                      <a:lnTo>
                        <a:pt x="14" y="2"/>
                      </a:lnTo>
                      <a:lnTo>
                        <a:pt x="14" y="1"/>
                      </a:lnTo>
                      <a:lnTo>
                        <a:pt x="14" y="0"/>
                      </a:lnTo>
                      <a:lnTo>
                        <a:pt x="11" y="0"/>
                      </a:lnTo>
                      <a:lnTo>
                        <a:pt x="8" y="1"/>
                      </a:lnTo>
                      <a:lnTo>
                        <a:pt x="4" y="3"/>
                      </a:lnTo>
                      <a:lnTo>
                        <a:pt x="3" y="6"/>
                      </a:lnTo>
                      <a:lnTo>
                        <a:pt x="0" y="8"/>
                      </a:lnTo>
                      <a:lnTo>
                        <a:pt x="0" y="11"/>
                      </a:lnTo>
                      <a:lnTo>
                        <a:pt x="0" y="14"/>
                      </a:lnTo>
                      <a:lnTo>
                        <a:pt x="1" y="16"/>
                      </a:lnTo>
                      <a:lnTo>
                        <a:pt x="3" y="16"/>
                      </a:lnTo>
                      <a:lnTo>
                        <a:pt x="4" y="16"/>
                      </a:lnTo>
                      <a:lnTo>
                        <a:pt x="8" y="16"/>
                      </a:lnTo>
                      <a:lnTo>
                        <a:pt x="11" y="13"/>
                      </a:lnTo>
                      <a:lnTo>
                        <a:pt x="14"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44" name="Freeform 335">
                  <a:extLst>
                    <a:ext uri="{FF2B5EF4-FFF2-40B4-BE49-F238E27FC236}">
                      <a16:creationId xmlns:a16="http://schemas.microsoft.com/office/drawing/2014/main" id="{543CE4F6-2215-9FE3-A261-0F12EB4056B8}"/>
                    </a:ext>
                  </a:extLst>
                </p:cNvPr>
                <p:cNvSpPr>
                  <a:spLocks/>
                </p:cNvSpPr>
                <p:nvPr/>
              </p:nvSpPr>
              <p:spPr bwMode="auto">
                <a:xfrm>
                  <a:off x="2323" y="3217"/>
                  <a:ext cx="15" cy="17"/>
                </a:xfrm>
                <a:custGeom>
                  <a:avLst/>
                  <a:gdLst>
                    <a:gd name="T0" fmla="*/ 13 w 17"/>
                    <a:gd name="T1" fmla="*/ 11 h 17"/>
                    <a:gd name="T2" fmla="*/ 13 w 17"/>
                    <a:gd name="T3" fmla="*/ 6 h 17"/>
                    <a:gd name="T4" fmla="*/ 16 w 17"/>
                    <a:gd name="T5" fmla="*/ 6 h 17"/>
                    <a:gd name="T6" fmla="*/ 13 w 17"/>
                    <a:gd name="T7" fmla="*/ 2 h 17"/>
                    <a:gd name="T8" fmla="*/ 13 w 17"/>
                    <a:gd name="T9" fmla="*/ 0 h 17"/>
                    <a:gd name="T10" fmla="*/ 10 w 17"/>
                    <a:gd name="T11" fmla="*/ 0 h 17"/>
                    <a:gd name="T12" fmla="*/ 8 w 17"/>
                    <a:gd name="T13" fmla="*/ 2 h 17"/>
                    <a:gd name="T14" fmla="*/ 2 w 17"/>
                    <a:gd name="T15" fmla="*/ 6 h 17"/>
                    <a:gd name="T16" fmla="*/ 0 w 17"/>
                    <a:gd name="T17" fmla="*/ 9 h 17"/>
                    <a:gd name="T18" fmla="*/ 0 w 17"/>
                    <a:gd name="T19" fmla="*/ 11 h 17"/>
                    <a:gd name="T20" fmla="*/ 0 w 17"/>
                    <a:gd name="T21" fmla="*/ 13 h 17"/>
                    <a:gd name="T22" fmla="*/ 2 w 17"/>
                    <a:gd name="T23" fmla="*/ 16 h 17"/>
                    <a:gd name="T24" fmla="*/ 5 w 17"/>
                    <a:gd name="T25" fmla="*/ 16 h 17"/>
                    <a:gd name="T26" fmla="*/ 8 w 17"/>
                    <a:gd name="T27" fmla="*/ 13 h 17"/>
                    <a:gd name="T28" fmla="*/ 13 w 17"/>
                    <a:gd name="T29" fmla="*/ 1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13" y="11"/>
                      </a:moveTo>
                      <a:lnTo>
                        <a:pt x="13" y="6"/>
                      </a:lnTo>
                      <a:lnTo>
                        <a:pt x="16" y="6"/>
                      </a:lnTo>
                      <a:lnTo>
                        <a:pt x="13" y="2"/>
                      </a:lnTo>
                      <a:lnTo>
                        <a:pt x="13" y="0"/>
                      </a:lnTo>
                      <a:lnTo>
                        <a:pt x="10" y="0"/>
                      </a:lnTo>
                      <a:lnTo>
                        <a:pt x="8" y="2"/>
                      </a:lnTo>
                      <a:lnTo>
                        <a:pt x="2" y="6"/>
                      </a:lnTo>
                      <a:lnTo>
                        <a:pt x="0" y="9"/>
                      </a:lnTo>
                      <a:lnTo>
                        <a:pt x="0" y="11"/>
                      </a:lnTo>
                      <a:lnTo>
                        <a:pt x="0" y="13"/>
                      </a:lnTo>
                      <a:lnTo>
                        <a:pt x="2" y="16"/>
                      </a:lnTo>
                      <a:lnTo>
                        <a:pt x="5" y="16"/>
                      </a:lnTo>
                      <a:lnTo>
                        <a:pt x="8" y="13"/>
                      </a:lnTo>
                      <a:lnTo>
                        <a:pt x="1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45" name="Freeform 336">
                  <a:extLst>
                    <a:ext uri="{FF2B5EF4-FFF2-40B4-BE49-F238E27FC236}">
                      <a16:creationId xmlns:a16="http://schemas.microsoft.com/office/drawing/2014/main" id="{577992DC-E5E7-83EC-68AB-38553479F439}"/>
                    </a:ext>
                  </a:extLst>
                </p:cNvPr>
                <p:cNvSpPr>
                  <a:spLocks/>
                </p:cNvSpPr>
                <p:nvPr/>
              </p:nvSpPr>
              <p:spPr bwMode="auto">
                <a:xfrm>
                  <a:off x="2311" y="3217"/>
                  <a:ext cx="15" cy="17"/>
                </a:xfrm>
                <a:custGeom>
                  <a:avLst/>
                  <a:gdLst>
                    <a:gd name="T0" fmla="*/ 4 w 17"/>
                    <a:gd name="T1" fmla="*/ 14 h 17"/>
                    <a:gd name="T2" fmla="*/ 1 w 17"/>
                    <a:gd name="T3" fmla="*/ 13 h 17"/>
                    <a:gd name="T4" fmla="*/ 1 w 17"/>
                    <a:gd name="T5" fmla="*/ 12 h 17"/>
                    <a:gd name="T6" fmla="*/ 0 w 17"/>
                    <a:gd name="T7" fmla="*/ 11 h 17"/>
                    <a:gd name="T8" fmla="*/ 0 w 17"/>
                    <a:gd name="T9" fmla="*/ 10 h 17"/>
                    <a:gd name="T10" fmla="*/ 0 w 17"/>
                    <a:gd name="T11" fmla="*/ 8 h 17"/>
                    <a:gd name="T12" fmla="*/ 1 w 17"/>
                    <a:gd name="T13" fmla="*/ 4 h 17"/>
                    <a:gd name="T14" fmla="*/ 3 w 17"/>
                    <a:gd name="T15" fmla="*/ 2 h 17"/>
                    <a:gd name="T16" fmla="*/ 6 w 17"/>
                    <a:gd name="T17" fmla="*/ 1 h 17"/>
                    <a:gd name="T18" fmla="*/ 8 w 17"/>
                    <a:gd name="T19" fmla="*/ 0 h 17"/>
                    <a:gd name="T20" fmla="*/ 9 w 17"/>
                    <a:gd name="T21" fmla="*/ 0 h 17"/>
                    <a:gd name="T22" fmla="*/ 9 w 17"/>
                    <a:gd name="T23" fmla="*/ 1 h 17"/>
                    <a:gd name="T24" fmla="*/ 13 w 17"/>
                    <a:gd name="T25" fmla="*/ 2 h 17"/>
                    <a:gd name="T26" fmla="*/ 14 w 17"/>
                    <a:gd name="T27" fmla="*/ 3 h 17"/>
                    <a:gd name="T28" fmla="*/ 16 w 17"/>
                    <a:gd name="T29" fmla="*/ 4 h 17"/>
                    <a:gd name="T30" fmla="*/ 16 w 17"/>
                    <a:gd name="T31" fmla="*/ 5 h 17"/>
                    <a:gd name="T32" fmla="*/ 16 w 17"/>
                    <a:gd name="T33" fmla="*/ 8 h 17"/>
                    <a:gd name="T34" fmla="*/ 13 w 17"/>
                    <a:gd name="T35" fmla="*/ 11 h 17"/>
                    <a:gd name="T36" fmla="*/ 12 w 17"/>
                    <a:gd name="T37" fmla="*/ 13 h 17"/>
                    <a:gd name="T38" fmla="*/ 9 w 17"/>
                    <a:gd name="T39" fmla="*/ 14 h 17"/>
                    <a:gd name="T40" fmla="*/ 7 w 17"/>
                    <a:gd name="T41" fmla="*/ 16 h 17"/>
                    <a:gd name="T42" fmla="*/ 6 w 17"/>
                    <a:gd name="T43" fmla="*/ 16 h 17"/>
                    <a:gd name="T44" fmla="*/ 4 w 17"/>
                    <a:gd name="T45" fmla="*/ 14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4" y="14"/>
                      </a:moveTo>
                      <a:lnTo>
                        <a:pt x="1" y="13"/>
                      </a:lnTo>
                      <a:lnTo>
                        <a:pt x="1" y="12"/>
                      </a:lnTo>
                      <a:lnTo>
                        <a:pt x="0" y="11"/>
                      </a:lnTo>
                      <a:lnTo>
                        <a:pt x="0" y="10"/>
                      </a:lnTo>
                      <a:lnTo>
                        <a:pt x="0" y="8"/>
                      </a:lnTo>
                      <a:lnTo>
                        <a:pt x="1" y="4"/>
                      </a:lnTo>
                      <a:lnTo>
                        <a:pt x="3" y="2"/>
                      </a:lnTo>
                      <a:lnTo>
                        <a:pt x="6" y="1"/>
                      </a:lnTo>
                      <a:lnTo>
                        <a:pt x="8" y="0"/>
                      </a:lnTo>
                      <a:lnTo>
                        <a:pt x="9" y="0"/>
                      </a:lnTo>
                      <a:lnTo>
                        <a:pt x="9" y="1"/>
                      </a:lnTo>
                      <a:lnTo>
                        <a:pt x="13" y="2"/>
                      </a:lnTo>
                      <a:lnTo>
                        <a:pt x="14" y="3"/>
                      </a:lnTo>
                      <a:lnTo>
                        <a:pt x="16" y="4"/>
                      </a:lnTo>
                      <a:lnTo>
                        <a:pt x="16" y="5"/>
                      </a:lnTo>
                      <a:lnTo>
                        <a:pt x="16" y="8"/>
                      </a:lnTo>
                      <a:lnTo>
                        <a:pt x="13" y="11"/>
                      </a:lnTo>
                      <a:lnTo>
                        <a:pt x="12" y="13"/>
                      </a:lnTo>
                      <a:lnTo>
                        <a:pt x="9" y="14"/>
                      </a:lnTo>
                      <a:lnTo>
                        <a:pt x="7" y="16"/>
                      </a:lnTo>
                      <a:lnTo>
                        <a:pt x="6" y="16"/>
                      </a:lnTo>
                      <a:lnTo>
                        <a:pt x="4" y="14"/>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46" name="Freeform 337">
                  <a:extLst>
                    <a:ext uri="{FF2B5EF4-FFF2-40B4-BE49-F238E27FC236}">
                      <a16:creationId xmlns:a16="http://schemas.microsoft.com/office/drawing/2014/main" id="{6C5CCBF2-EAE2-E4F8-604F-5FC74DB1A9D6}"/>
                    </a:ext>
                  </a:extLst>
                </p:cNvPr>
                <p:cNvSpPr>
                  <a:spLocks/>
                </p:cNvSpPr>
                <p:nvPr/>
              </p:nvSpPr>
              <p:spPr bwMode="auto">
                <a:xfrm>
                  <a:off x="2314" y="3219"/>
                  <a:ext cx="15" cy="16"/>
                </a:xfrm>
                <a:custGeom>
                  <a:avLst/>
                  <a:gdLst>
                    <a:gd name="T0" fmla="*/ 12 w 17"/>
                    <a:gd name="T1" fmla="*/ 11 h 17"/>
                    <a:gd name="T2" fmla="*/ 16 w 17"/>
                    <a:gd name="T3" fmla="*/ 7 h 17"/>
                    <a:gd name="T4" fmla="*/ 16 w 17"/>
                    <a:gd name="T5" fmla="*/ 3 h 17"/>
                    <a:gd name="T6" fmla="*/ 16 w 17"/>
                    <a:gd name="T7" fmla="*/ 2 h 17"/>
                    <a:gd name="T8" fmla="*/ 14 w 17"/>
                    <a:gd name="T9" fmla="*/ 1 h 17"/>
                    <a:gd name="T10" fmla="*/ 12 w 17"/>
                    <a:gd name="T11" fmla="*/ 0 h 17"/>
                    <a:gd name="T12" fmla="*/ 11 w 17"/>
                    <a:gd name="T13" fmla="*/ 0 h 17"/>
                    <a:gd name="T14" fmla="*/ 8 w 17"/>
                    <a:gd name="T15" fmla="*/ 1 h 17"/>
                    <a:gd name="T16" fmla="*/ 4 w 17"/>
                    <a:gd name="T17" fmla="*/ 2 h 17"/>
                    <a:gd name="T18" fmla="*/ 1 w 17"/>
                    <a:gd name="T19" fmla="*/ 6 h 17"/>
                    <a:gd name="T20" fmla="*/ 1 w 17"/>
                    <a:gd name="T21" fmla="*/ 8 h 17"/>
                    <a:gd name="T22" fmla="*/ 0 w 17"/>
                    <a:gd name="T23" fmla="*/ 11 h 17"/>
                    <a:gd name="T24" fmla="*/ 1 w 17"/>
                    <a:gd name="T25" fmla="*/ 14 h 17"/>
                    <a:gd name="T26" fmla="*/ 4 w 17"/>
                    <a:gd name="T27" fmla="*/ 16 h 17"/>
                    <a:gd name="T28" fmla="*/ 8 w 17"/>
                    <a:gd name="T29" fmla="*/ 14 h 17"/>
                    <a:gd name="T30" fmla="*/ 11 w 17"/>
                    <a:gd name="T31" fmla="*/ 13 h 17"/>
                    <a:gd name="T32" fmla="*/ 12 w 17"/>
                    <a:gd name="T33" fmla="*/ 11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12" y="11"/>
                      </a:moveTo>
                      <a:lnTo>
                        <a:pt x="16" y="7"/>
                      </a:lnTo>
                      <a:lnTo>
                        <a:pt x="16" y="3"/>
                      </a:lnTo>
                      <a:lnTo>
                        <a:pt x="16" y="2"/>
                      </a:lnTo>
                      <a:lnTo>
                        <a:pt x="14" y="1"/>
                      </a:lnTo>
                      <a:lnTo>
                        <a:pt x="12" y="0"/>
                      </a:lnTo>
                      <a:lnTo>
                        <a:pt x="11" y="0"/>
                      </a:lnTo>
                      <a:lnTo>
                        <a:pt x="8" y="1"/>
                      </a:lnTo>
                      <a:lnTo>
                        <a:pt x="4" y="2"/>
                      </a:lnTo>
                      <a:lnTo>
                        <a:pt x="1" y="6"/>
                      </a:lnTo>
                      <a:lnTo>
                        <a:pt x="1" y="8"/>
                      </a:lnTo>
                      <a:lnTo>
                        <a:pt x="0" y="11"/>
                      </a:lnTo>
                      <a:lnTo>
                        <a:pt x="1" y="14"/>
                      </a:lnTo>
                      <a:lnTo>
                        <a:pt x="4" y="16"/>
                      </a:lnTo>
                      <a:lnTo>
                        <a:pt x="8" y="14"/>
                      </a:lnTo>
                      <a:lnTo>
                        <a:pt x="11" y="13"/>
                      </a:lnTo>
                      <a:lnTo>
                        <a:pt x="12"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47" name="Freeform 338">
                  <a:extLst>
                    <a:ext uri="{FF2B5EF4-FFF2-40B4-BE49-F238E27FC236}">
                      <a16:creationId xmlns:a16="http://schemas.microsoft.com/office/drawing/2014/main" id="{5A079D88-2DFC-D16B-7096-106A9392EA2E}"/>
                    </a:ext>
                  </a:extLst>
                </p:cNvPr>
                <p:cNvSpPr>
                  <a:spLocks/>
                </p:cNvSpPr>
                <p:nvPr/>
              </p:nvSpPr>
              <p:spPr bwMode="auto">
                <a:xfrm>
                  <a:off x="2314" y="3222"/>
                  <a:ext cx="16" cy="16"/>
                </a:xfrm>
                <a:custGeom>
                  <a:avLst/>
                  <a:gdLst>
                    <a:gd name="T0" fmla="*/ 13 w 17"/>
                    <a:gd name="T1" fmla="*/ 11 h 17"/>
                    <a:gd name="T2" fmla="*/ 16 w 17"/>
                    <a:gd name="T3" fmla="*/ 6 h 17"/>
                    <a:gd name="T4" fmla="*/ 16 w 17"/>
                    <a:gd name="T5" fmla="*/ 4 h 17"/>
                    <a:gd name="T6" fmla="*/ 16 w 17"/>
                    <a:gd name="T7" fmla="*/ 2 h 17"/>
                    <a:gd name="T8" fmla="*/ 13 w 17"/>
                    <a:gd name="T9" fmla="*/ 0 h 17"/>
                    <a:gd name="T10" fmla="*/ 10 w 17"/>
                    <a:gd name="T11" fmla="*/ 0 h 17"/>
                    <a:gd name="T12" fmla="*/ 8 w 17"/>
                    <a:gd name="T13" fmla="*/ 2 h 17"/>
                    <a:gd name="T14" fmla="*/ 2 w 17"/>
                    <a:gd name="T15" fmla="*/ 6 h 17"/>
                    <a:gd name="T16" fmla="*/ 2 w 17"/>
                    <a:gd name="T17" fmla="*/ 9 h 17"/>
                    <a:gd name="T18" fmla="*/ 0 w 17"/>
                    <a:gd name="T19" fmla="*/ 11 h 17"/>
                    <a:gd name="T20" fmla="*/ 2 w 17"/>
                    <a:gd name="T21" fmla="*/ 13 h 17"/>
                    <a:gd name="T22" fmla="*/ 2 w 17"/>
                    <a:gd name="T23" fmla="*/ 16 h 17"/>
                    <a:gd name="T24" fmla="*/ 5 w 17"/>
                    <a:gd name="T25" fmla="*/ 16 h 17"/>
                    <a:gd name="T26" fmla="*/ 8 w 17"/>
                    <a:gd name="T27" fmla="*/ 13 h 17"/>
                    <a:gd name="T28" fmla="*/ 13 w 17"/>
                    <a:gd name="T29" fmla="*/ 11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13" y="11"/>
                      </a:moveTo>
                      <a:lnTo>
                        <a:pt x="16" y="6"/>
                      </a:lnTo>
                      <a:lnTo>
                        <a:pt x="16" y="4"/>
                      </a:lnTo>
                      <a:lnTo>
                        <a:pt x="16" y="2"/>
                      </a:lnTo>
                      <a:lnTo>
                        <a:pt x="13" y="0"/>
                      </a:lnTo>
                      <a:lnTo>
                        <a:pt x="10" y="0"/>
                      </a:lnTo>
                      <a:lnTo>
                        <a:pt x="8" y="2"/>
                      </a:lnTo>
                      <a:lnTo>
                        <a:pt x="2" y="6"/>
                      </a:lnTo>
                      <a:lnTo>
                        <a:pt x="2" y="9"/>
                      </a:lnTo>
                      <a:lnTo>
                        <a:pt x="0" y="11"/>
                      </a:lnTo>
                      <a:lnTo>
                        <a:pt x="2" y="13"/>
                      </a:lnTo>
                      <a:lnTo>
                        <a:pt x="2" y="16"/>
                      </a:lnTo>
                      <a:lnTo>
                        <a:pt x="5" y="16"/>
                      </a:lnTo>
                      <a:lnTo>
                        <a:pt x="8" y="13"/>
                      </a:lnTo>
                      <a:lnTo>
                        <a:pt x="13"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48" name="Freeform 339">
                  <a:extLst>
                    <a:ext uri="{FF2B5EF4-FFF2-40B4-BE49-F238E27FC236}">
                      <a16:creationId xmlns:a16="http://schemas.microsoft.com/office/drawing/2014/main" id="{F7A79A77-2EFF-02E9-B200-AD74A9D100F1}"/>
                    </a:ext>
                  </a:extLst>
                </p:cNvPr>
                <p:cNvSpPr>
                  <a:spLocks/>
                </p:cNvSpPr>
                <p:nvPr/>
              </p:nvSpPr>
              <p:spPr bwMode="auto">
                <a:xfrm>
                  <a:off x="2323" y="3216"/>
                  <a:ext cx="15" cy="16"/>
                </a:xfrm>
                <a:custGeom>
                  <a:avLst/>
                  <a:gdLst>
                    <a:gd name="T0" fmla="*/ 6 w 17"/>
                    <a:gd name="T1" fmla="*/ 16 h 17"/>
                    <a:gd name="T2" fmla="*/ 1 w 17"/>
                    <a:gd name="T3" fmla="*/ 13 h 17"/>
                    <a:gd name="T4" fmla="*/ 1 w 17"/>
                    <a:gd name="T5" fmla="*/ 12 h 17"/>
                    <a:gd name="T6" fmla="*/ 0 w 17"/>
                    <a:gd name="T7" fmla="*/ 12 h 17"/>
                    <a:gd name="T8" fmla="*/ 0 w 17"/>
                    <a:gd name="T9" fmla="*/ 10 h 17"/>
                    <a:gd name="T10" fmla="*/ 0 w 17"/>
                    <a:gd name="T11" fmla="*/ 8 h 17"/>
                    <a:gd name="T12" fmla="*/ 1 w 17"/>
                    <a:gd name="T13" fmla="*/ 4 h 17"/>
                    <a:gd name="T14" fmla="*/ 4 w 17"/>
                    <a:gd name="T15" fmla="*/ 1 h 17"/>
                    <a:gd name="T16" fmla="*/ 6 w 17"/>
                    <a:gd name="T17" fmla="*/ 0 h 17"/>
                    <a:gd name="T18" fmla="*/ 8 w 17"/>
                    <a:gd name="T19" fmla="*/ 0 h 17"/>
                    <a:gd name="T20" fmla="*/ 9 w 17"/>
                    <a:gd name="T21" fmla="*/ 0 h 17"/>
                    <a:gd name="T22" fmla="*/ 11 w 17"/>
                    <a:gd name="T23" fmla="*/ 0 h 17"/>
                    <a:gd name="T24" fmla="*/ 14 w 17"/>
                    <a:gd name="T25" fmla="*/ 1 h 17"/>
                    <a:gd name="T26" fmla="*/ 16 w 17"/>
                    <a:gd name="T27" fmla="*/ 2 h 17"/>
                    <a:gd name="T28" fmla="*/ 16 w 17"/>
                    <a:gd name="T29" fmla="*/ 3 h 17"/>
                    <a:gd name="T30" fmla="*/ 16 w 17"/>
                    <a:gd name="T31" fmla="*/ 5 h 17"/>
                    <a:gd name="T32" fmla="*/ 16 w 17"/>
                    <a:gd name="T33" fmla="*/ 8 h 17"/>
                    <a:gd name="T34" fmla="*/ 14 w 17"/>
                    <a:gd name="T35" fmla="*/ 11 h 17"/>
                    <a:gd name="T36" fmla="*/ 12 w 17"/>
                    <a:gd name="T37" fmla="*/ 13 h 17"/>
                    <a:gd name="T38" fmla="*/ 9 w 17"/>
                    <a:gd name="T39" fmla="*/ 16 h 17"/>
                    <a:gd name="T40" fmla="*/ 8 w 17"/>
                    <a:gd name="T41" fmla="*/ 16 h 17"/>
                    <a:gd name="T42" fmla="*/ 7 w 17"/>
                    <a:gd name="T43" fmla="*/ 16 h 17"/>
                    <a:gd name="T44" fmla="*/ 6 w 17"/>
                    <a:gd name="T45" fmla="*/ 16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6" y="16"/>
                      </a:moveTo>
                      <a:lnTo>
                        <a:pt x="1" y="13"/>
                      </a:lnTo>
                      <a:lnTo>
                        <a:pt x="1" y="12"/>
                      </a:lnTo>
                      <a:lnTo>
                        <a:pt x="0" y="12"/>
                      </a:lnTo>
                      <a:lnTo>
                        <a:pt x="0" y="10"/>
                      </a:lnTo>
                      <a:lnTo>
                        <a:pt x="0" y="8"/>
                      </a:lnTo>
                      <a:lnTo>
                        <a:pt x="1" y="4"/>
                      </a:lnTo>
                      <a:lnTo>
                        <a:pt x="4" y="1"/>
                      </a:lnTo>
                      <a:lnTo>
                        <a:pt x="6" y="0"/>
                      </a:lnTo>
                      <a:lnTo>
                        <a:pt x="8" y="0"/>
                      </a:lnTo>
                      <a:lnTo>
                        <a:pt x="9" y="0"/>
                      </a:lnTo>
                      <a:lnTo>
                        <a:pt x="11" y="0"/>
                      </a:lnTo>
                      <a:lnTo>
                        <a:pt x="14" y="1"/>
                      </a:lnTo>
                      <a:lnTo>
                        <a:pt x="16" y="2"/>
                      </a:lnTo>
                      <a:lnTo>
                        <a:pt x="16" y="3"/>
                      </a:lnTo>
                      <a:lnTo>
                        <a:pt x="16" y="5"/>
                      </a:lnTo>
                      <a:lnTo>
                        <a:pt x="16" y="8"/>
                      </a:lnTo>
                      <a:lnTo>
                        <a:pt x="14" y="11"/>
                      </a:lnTo>
                      <a:lnTo>
                        <a:pt x="12" y="13"/>
                      </a:lnTo>
                      <a:lnTo>
                        <a:pt x="9" y="16"/>
                      </a:lnTo>
                      <a:lnTo>
                        <a:pt x="8" y="16"/>
                      </a:lnTo>
                      <a:lnTo>
                        <a:pt x="7" y="16"/>
                      </a:lnTo>
                      <a:lnTo>
                        <a:pt x="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49" name="Freeform 340">
                  <a:extLst>
                    <a:ext uri="{FF2B5EF4-FFF2-40B4-BE49-F238E27FC236}">
                      <a16:creationId xmlns:a16="http://schemas.microsoft.com/office/drawing/2014/main" id="{69EF5AB6-EA9F-79CA-68DE-0F0E08963E80}"/>
                    </a:ext>
                  </a:extLst>
                </p:cNvPr>
                <p:cNvSpPr>
                  <a:spLocks/>
                </p:cNvSpPr>
                <p:nvPr/>
              </p:nvSpPr>
              <p:spPr bwMode="auto">
                <a:xfrm>
                  <a:off x="2325" y="3217"/>
                  <a:ext cx="16" cy="17"/>
                </a:xfrm>
                <a:custGeom>
                  <a:avLst/>
                  <a:gdLst>
                    <a:gd name="T0" fmla="*/ 14 w 17"/>
                    <a:gd name="T1" fmla="*/ 11 h 17"/>
                    <a:gd name="T2" fmla="*/ 16 w 17"/>
                    <a:gd name="T3" fmla="*/ 7 h 17"/>
                    <a:gd name="T4" fmla="*/ 16 w 17"/>
                    <a:gd name="T5" fmla="*/ 4 h 17"/>
                    <a:gd name="T6" fmla="*/ 16 w 17"/>
                    <a:gd name="T7" fmla="*/ 2 h 17"/>
                    <a:gd name="T8" fmla="*/ 16 w 17"/>
                    <a:gd name="T9" fmla="*/ 1 h 17"/>
                    <a:gd name="T10" fmla="*/ 14 w 17"/>
                    <a:gd name="T11" fmla="*/ 0 h 17"/>
                    <a:gd name="T12" fmla="*/ 10 w 17"/>
                    <a:gd name="T13" fmla="*/ 0 h 17"/>
                    <a:gd name="T14" fmla="*/ 7 w 17"/>
                    <a:gd name="T15" fmla="*/ 1 h 17"/>
                    <a:gd name="T16" fmla="*/ 5 w 17"/>
                    <a:gd name="T17" fmla="*/ 3 h 17"/>
                    <a:gd name="T18" fmla="*/ 1 w 17"/>
                    <a:gd name="T19" fmla="*/ 6 h 17"/>
                    <a:gd name="T20" fmla="*/ 0 w 17"/>
                    <a:gd name="T21" fmla="*/ 8 h 17"/>
                    <a:gd name="T22" fmla="*/ 0 w 17"/>
                    <a:gd name="T23" fmla="*/ 12 h 17"/>
                    <a:gd name="T24" fmla="*/ 0 w 17"/>
                    <a:gd name="T25" fmla="*/ 14 h 17"/>
                    <a:gd name="T26" fmla="*/ 0 w 17"/>
                    <a:gd name="T27" fmla="*/ 16 h 17"/>
                    <a:gd name="T28" fmla="*/ 1 w 17"/>
                    <a:gd name="T29" fmla="*/ 16 h 17"/>
                    <a:gd name="T30" fmla="*/ 5 w 17"/>
                    <a:gd name="T31" fmla="*/ 16 h 17"/>
                    <a:gd name="T32" fmla="*/ 7 w 17"/>
                    <a:gd name="T33" fmla="*/ 16 h 17"/>
                    <a:gd name="T34" fmla="*/ 10 w 17"/>
                    <a:gd name="T35" fmla="*/ 13 h 17"/>
                    <a:gd name="T36" fmla="*/ 14 w 17"/>
                    <a:gd name="T37" fmla="*/ 11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14" y="11"/>
                      </a:moveTo>
                      <a:lnTo>
                        <a:pt x="16" y="7"/>
                      </a:lnTo>
                      <a:lnTo>
                        <a:pt x="16" y="4"/>
                      </a:lnTo>
                      <a:lnTo>
                        <a:pt x="16" y="2"/>
                      </a:lnTo>
                      <a:lnTo>
                        <a:pt x="16" y="1"/>
                      </a:lnTo>
                      <a:lnTo>
                        <a:pt x="14" y="0"/>
                      </a:lnTo>
                      <a:lnTo>
                        <a:pt x="10" y="0"/>
                      </a:lnTo>
                      <a:lnTo>
                        <a:pt x="7" y="1"/>
                      </a:lnTo>
                      <a:lnTo>
                        <a:pt x="5" y="3"/>
                      </a:lnTo>
                      <a:lnTo>
                        <a:pt x="1" y="6"/>
                      </a:lnTo>
                      <a:lnTo>
                        <a:pt x="0" y="8"/>
                      </a:lnTo>
                      <a:lnTo>
                        <a:pt x="0" y="12"/>
                      </a:lnTo>
                      <a:lnTo>
                        <a:pt x="0" y="14"/>
                      </a:lnTo>
                      <a:lnTo>
                        <a:pt x="0" y="16"/>
                      </a:lnTo>
                      <a:lnTo>
                        <a:pt x="1" y="16"/>
                      </a:lnTo>
                      <a:lnTo>
                        <a:pt x="5" y="16"/>
                      </a:lnTo>
                      <a:lnTo>
                        <a:pt x="7" y="16"/>
                      </a:lnTo>
                      <a:lnTo>
                        <a:pt x="10" y="13"/>
                      </a:lnTo>
                      <a:lnTo>
                        <a:pt x="14"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50" name="Freeform 341">
                  <a:extLst>
                    <a:ext uri="{FF2B5EF4-FFF2-40B4-BE49-F238E27FC236}">
                      <a16:creationId xmlns:a16="http://schemas.microsoft.com/office/drawing/2014/main" id="{D5E5A0C6-9543-7E7F-539B-823F942CE731}"/>
                    </a:ext>
                  </a:extLst>
                </p:cNvPr>
                <p:cNvSpPr>
                  <a:spLocks/>
                </p:cNvSpPr>
                <p:nvPr/>
              </p:nvSpPr>
              <p:spPr bwMode="auto">
                <a:xfrm>
                  <a:off x="2314" y="3220"/>
                  <a:ext cx="16" cy="16"/>
                </a:xfrm>
                <a:custGeom>
                  <a:avLst/>
                  <a:gdLst>
                    <a:gd name="T0" fmla="*/ 6 w 17"/>
                    <a:gd name="T1" fmla="*/ 14 h 17"/>
                    <a:gd name="T2" fmla="*/ 2 w 17"/>
                    <a:gd name="T3" fmla="*/ 13 h 17"/>
                    <a:gd name="T4" fmla="*/ 1 w 17"/>
                    <a:gd name="T5" fmla="*/ 12 h 17"/>
                    <a:gd name="T6" fmla="*/ 0 w 17"/>
                    <a:gd name="T7" fmla="*/ 11 h 17"/>
                    <a:gd name="T8" fmla="*/ 0 w 17"/>
                    <a:gd name="T9" fmla="*/ 10 h 17"/>
                    <a:gd name="T10" fmla="*/ 0 w 17"/>
                    <a:gd name="T11" fmla="*/ 8 h 17"/>
                    <a:gd name="T12" fmla="*/ 2 w 17"/>
                    <a:gd name="T13" fmla="*/ 5 h 17"/>
                    <a:gd name="T14" fmla="*/ 3 w 17"/>
                    <a:gd name="T15" fmla="*/ 2 h 17"/>
                    <a:gd name="T16" fmla="*/ 7 w 17"/>
                    <a:gd name="T17" fmla="*/ 1 h 17"/>
                    <a:gd name="T18" fmla="*/ 8 w 17"/>
                    <a:gd name="T19" fmla="*/ 0 h 17"/>
                    <a:gd name="T20" fmla="*/ 9 w 17"/>
                    <a:gd name="T21" fmla="*/ 0 h 17"/>
                    <a:gd name="T22" fmla="*/ 11 w 17"/>
                    <a:gd name="T23" fmla="*/ 1 h 17"/>
                    <a:gd name="T24" fmla="*/ 14 w 17"/>
                    <a:gd name="T25" fmla="*/ 2 h 17"/>
                    <a:gd name="T26" fmla="*/ 14 w 17"/>
                    <a:gd name="T27" fmla="*/ 3 h 17"/>
                    <a:gd name="T28" fmla="*/ 16 w 17"/>
                    <a:gd name="T29" fmla="*/ 4 h 17"/>
                    <a:gd name="T30" fmla="*/ 16 w 17"/>
                    <a:gd name="T31" fmla="*/ 6 h 17"/>
                    <a:gd name="T32" fmla="*/ 16 w 17"/>
                    <a:gd name="T33" fmla="*/ 8 h 17"/>
                    <a:gd name="T34" fmla="*/ 14 w 17"/>
                    <a:gd name="T35" fmla="*/ 11 h 17"/>
                    <a:gd name="T36" fmla="*/ 12 w 17"/>
                    <a:gd name="T37" fmla="*/ 13 h 17"/>
                    <a:gd name="T38" fmla="*/ 11 w 17"/>
                    <a:gd name="T39" fmla="*/ 14 h 17"/>
                    <a:gd name="T40" fmla="*/ 7 w 17"/>
                    <a:gd name="T41" fmla="*/ 16 h 17"/>
                    <a:gd name="T42" fmla="*/ 6 w 17"/>
                    <a:gd name="T43" fmla="*/ 14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6" y="14"/>
                      </a:moveTo>
                      <a:lnTo>
                        <a:pt x="2" y="13"/>
                      </a:lnTo>
                      <a:lnTo>
                        <a:pt x="1" y="12"/>
                      </a:lnTo>
                      <a:lnTo>
                        <a:pt x="0" y="11"/>
                      </a:lnTo>
                      <a:lnTo>
                        <a:pt x="0" y="10"/>
                      </a:lnTo>
                      <a:lnTo>
                        <a:pt x="0" y="8"/>
                      </a:lnTo>
                      <a:lnTo>
                        <a:pt x="2" y="5"/>
                      </a:lnTo>
                      <a:lnTo>
                        <a:pt x="3" y="2"/>
                      </a:lnTo>
                      <a:lnTo>
                        <a:pt x="7" y="1"/>
                      </a:lnTo>
                      <a:lnTo>
                        <a:pt x="8" y="0"/>
                      </a:lnTo>
                      <a:lnTo>
                        <a:pt x="9" y="0"/>
                      </a:lnTo>
                      <a:lnTo>
                        <a:pt x="11" y="1"/>
                      </a:lnTo>
                      <a:lnTo>
                        <a:pt x="14" y="2"/>
                      </a:lnTo>
                      <a:lnTo>
                        <a:pt x="14" y="3"/>
                      </a:lnTo>
                      <a:lnTo>
                        <a:pt x="16" y="4"/>
                      </a:lnTo>
                      <a:lnTo>
                        <a:pt x="16" y="6"/>
                      </a:lnTo>
                      <a:lnTo>
                        <a:pt x="16" y="8"/>
                      </a:lnTo>
                      <a:lnTo>
                        <a:pt x="14" y="11"/>
                      </a:lnTo>
                      <a:lnTo>
                        <a:pt x="12" y="13"/>
                      </a:lnTo>
                      <a:lnTo>
                        <a:pt x="11" y="14"/>
                      </a:lnTo>
                      <a:lnTo>
                        <a:pt x="7" y="16"/>
                      </a:lnTo>
                      <a:lnTo>
                        <a:pt x="6" y="14"/>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51" name="Freeform 342">
                  <a:extLst>
                    <a:ext uri="{FF2B5EF4-FFF2-40B4-BE49-F238E27FC236}">
                      <a16:creationId xmlns:a16="http://schemas.microsoft.com/office/drawing/2014/main" id="{167671B0-FE63-F69E-A532-6335D3EDF16B}"/>
                    </a:ext>
                  </a:extLst>
                </p:cNvPr>
                <p:cNvSpPr>
                  <a:spLocks/>
                </p:cNvSpPr>
                <p:nvPr/>
              </p:nvSpPr>
              <p:spPr bwMode="auto">
                <a:xfrm>
                  <a:off x="2316" y="3222"/>
                  <a:ext cx="16" cy="16"/>
                </a:xfrm>
                <a:custGeom>
                  <a:avLst/>
                  <a:gdLst>
                    <a:gd name="T0" fmla="*/ 14 w 17"/>
                    <a:gd name="T1" fmla="*/ 11 h 17"/>
                    <a:gd name="T2" fmla="*/ 16 w 17"/>
                    <a:gd name="T3" fmla="*/ 7 h 17"/>
                    <a:gd name="T4" fmla="*/ 16 w 17"/>
                    <a:gd name="T5" fmla="*/ 4 h 17"/>
                    <a:gd name="T6" fmla="*/ 16 w 17"/>
                    <a:gd name="T7" fmla="*/ 2 h 17"/>
                    <a:gd name="T8" fmla="*/ 14 w 17"/>
                    <a:gd name="T9" fmla="*/ 1 h 17"/>
                    <a:gd name="T10" fmla="*/ 14 w 17"/>
                    <a:gd name="T11" fmla="*/ 0 h 17"/>
                    <a:gd name="T12" fmla="*/ 11 w 17"/>
                    <a:gd name="T13" fmla="*/ 0 h 17"/>
                    <a:gd name="T14" fmla="*/ 9 w 17"/>
                    <a:gd name="T15" fmla="*/ 1 h 17"/>
                    <a:gd name="T16" fmla="*/ 4 w 17"/>
                    <a:gd name="T17" fmla="*/ 3 h 17"/>
                    <a:gd name="T18" fmla="*/ 3 w 17"/>
                    <a:gd name="T19" fmla="*/ 6 h 17"/>
                    <a:gd name="T20" fmla="*/ 1 w 17"/>
                    <a:gd name="T21" fmla="*/ 8 h 17"/>
                    <a:gd name="T22" fmla="*/ 0 w 17"/>
                    <a:gd name="T23" fmla="*/ 11 h 17"/>
                    <a:gd name="T24" fmla="*/ 1 w 17"/>
                    <a:gd name="T25" fmla="*/ 14 h 17"/>
                    <a:gd name="T26" fmla="*/ 3 w 17"/>
                    <a:gd name="T27" fmla="*/ 14 h 17"/>
                    <a:gd name="T28" fmla="*/ 4 w 17"/>
                    <a:gd name="T29" fmla="*/ 16 h 17"/>
                    <a:gd name="T30" fmla="*/ 9 w 17"/>
                    <a:gd name="T31" fmla="*/ 14 h 17"/>
                    <a:gd name="T32" fmla="*/ 11 w 17"/>
                    <a:gd name="T33" fmla="*/ 13 h 17"/>
                    <a:gd name="T34" fmla="*/ 14 w 17"/>
                    <a:gd name="T35" fmla="*/ 11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4" y="11"/>
                      </a:moveTo>
                      <a:lnTo>
                        <a:pt x="16" y="7"/>
                      </a:lnTo>
                      <a:lnTo>
                        <a:pt x="16" y="4"/>
                      </a:lnTo>
                      <a:lnTo>
                        <a:pt x="16" y="2"/>
                      </a:lnTo>
                      <a:lnTo>
                        <a:pt x="14" y="1"/>
                      </a:lnTo>
                      <a:lnTo>
                        <a:pt x="14" y="0"/>
                      </a:lnTo>
                      <a:lnTo>
                        <a:pt x="11" y="0"/>
                      </a:lnTo>
                      <a:lnTo>
                        <a:pt x="9" y="1"/>
                      </a:lnTo>
                      <a:lnTo>
                        <a:pt x="4" y="3"/>
                      </a:lnTo>
                      <a:lnTo>
                        <a:pt x="3" y="6"/>
                      </a:lnTo>
                      <a:lnTo>
                        <a:pt x="1" y="8"/>
                      </a:lnTo>
                      <a:lnTo>
                        <a:pt x="0" y="11"/>
                      </a:lnTo>
                      <a:lnTo>
                        <a:pt x="1" y="14"/>
                      </a:lnTo>
                      <a:lnTo>
                        <a:pt x="3" y="14"/>
                      </a:lnTo>
                      <a:lnTo>
                        <a:pt x="4" y="16"/>
                      </a:lnTo>
                      <a:lnTo>
                        <a:pt x="9" y="14"/>
                      </a:lnTo>
                      <a:lnTo>
                        <a:pt x="11" y="13"/>
                      </a:lnTo>
                      <a:lnTo>
                        <a:pt x="14" y="11"/>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52" name="Freeform 343">
                  <a:extLst>
                    <a:ext uri="{FF2B5EF4-FFF2-40B4-BE49-F238E27FC236}">
                      <a16:creationId xmlns:a16="http://schemas.microsoft.com/office/drawing/2014/main" id="{30C4B824-AF17-18C1-30B3-2FF261EB8897}"/>
                    </a:ext>
                  </a:extLst>
                </p:cNvPr>
                <p:cNvSpPr>
                  <a:spLocks/>
                </p:cNvSpPr>
                <p:nvPr/>
              </p:nvSpPr>
              <p:spPr bwMode="auto">
                <a:xfrm>
                  <a:off x="2388" y="3172"/>
                  <a:ext cx="15" cy="16"/>
                </a:xfrm>
                <a:custGeom>
                  <a:avLst/>
                  <a:gdLst>
                    <a:gd name="T0" fmla="*/ 6 w 17"/>
                    <a:gd name="T1" fmla="*/ 16 h 17"/>
                    <a:gd name="T2" fmla="*/ 2 w 17"/>
                    <a:gd name="T3" fmla="*/ 13 h 17"/>
                    <a:gd name="T4" fmla="*/ 1 w 17"/>
                    <a:gd name="T5" fmla="*/ 13 h 17"/>
                    <a:gd name="T6" fmla="*/ 0 w 17"/>
                    <a:gd name="T7" fmla="*/ 12 h 17"/>
                    <a:gd name="T8" fmla="*/ 0 w 17"/>
                    <a:gd name="T9" fmla="*/ 9 h 17"/>
                    <a:gd name="T10" fmla="*/ 0 w 17"/>
                    <a:gd name="T11" fmla="*/ 7 h 17"/>
                    <a:gd name="T12" fmla="*/ 2 w 17"/>
                    <a:gd name="T13" fmla="*/ 5 h 17"/>
                    <a:gd name="T14" fmla="*/ 3 w 17"/>
                    <a:gd name="T15" fmla="*/ 3 h 17"/>
                    <a:gd name="T16" fmla="*/ 6 w 17"/>
                    <a:gd name="T17" fmla="*/ 1 h 17"/>
                    <a:gd name="T18" fmla="*/ 8 w 17"/>
                    <a:gd name="T19" fmla="*/ 0 h 17"/>
                    <a:gd name="T20" fmla="*/ 9 w 17"/>
                    <a:gd name="T21" fmla="*/ 0 h 17"/>
                    <a:gd name="T22" fmla="*/ 13 w 17"/>
                    <a:gd name="T23" fmla="*/ 3 h 17"/>
                    <a:gd name="T24" fmla="*/ 14 w 17"/>
                    <a:gd name="T25" fmla="*/ 3 h 17"/>
                    <a:gd name="T26" fmla="*/ 16 w 17"/>
                    <a:gd name="T27" fmla="*/ 6 h 17"/>
                    <a:gd name="T28" fmla="*/ 14 w 17"/>
                    <a:gd name="T29" fmla="*/ 8 h 17"/>
                    <a:gd name="T30" fmla="*/ 13 w 17"/>
                    <a:gd name="T31" fmla="*/ 10 h 17"/>
                    <a:gd name="T32" fmla="*/ 12 w 17"/>
                    <a:gd name="T33" fmla="*/ 13 h 17"/>
                    <a:gd name="T34" fmla="*/ 9 w 17"/>
                    <a:gd name="T35" fmla="*/ 14 h 17"/>
                    <a:gd name="T36" fmla="*/ 7 w 17"/>
                    <a:gd name="T37" fmla="*/ 16 h 17"/>
                    <a:gd name="T38" fmla="*/ 6 w 17"/>
                    <a:gd name="T39" fmla="*/ 16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6" y="16"/>
                      </a:moveTo>
                      <a:lnTo>
                        <a:pt x="2" y="13"/>
                      </a:lnTo>
                      <a:lnTo>
                        <a:pt x="1" y="13"/>
                      </a:lnTo>
                      <a:lnTo>
                        <a:pt x="0" y="12"/>
                      </a:lnTo>
                      <a:lnTo>
                        <a:pt x="0" y="9"/>
                      </a:lnTo>
                      <a:lnTo>
                        <a:pt x="0" y="7"/>
                      </a:lnTo>
                      <a:lnTo>
                        <a:pt x="2" y="5"/>
                      </a:lnTo>
                      <a:lnTo>
                        <a:pt x="3" y="3"/>
                      </a:lnTo>
                      <a:lnTo>
                        <a:pt x="6" y="1"/>
                      </a:lnTo>
                      <a:lnTo>
                        <a:pt x="8" y="0"/>
                      </a:lnTo>
                      <a:lnTo>
                        <a:pt x="9" y="0"/>
                      </a:lnTo>
                      <a:lnTo>
                        <a:pt x="13" y="3"/>
                      </a:lnTo>
                      <a:lnTo>
                        <a:pt x="14" y="3"/>
                      </a:lnTo>
                      <a:lnTo>
                        <a:pt x="16" y="6"/>
                      </a:lnTo>
                      <a:lnTo>
                        <a:pt x="14" y="8"/>
                      </a:lnTo>
                      <a:lnTo>
                        <a:pt x="13" y="10"/>
                      </a:lnTo>
                      <a:lnTo>
                        <a:pt x="12" y="13"/>
                      </a:lnTo>
                      <a:lnTo>
                        <a:pt x="9" y="14"/>
                      </a:lnTo>
                      <a:lnTo>
                        <a:pt x="7" y="16"/>
                      </a:lnTo>
                      <a:lnTo>
                        <a:pt x="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53" name="Freeform 344">
                  <a:extLst>
                    <a:ext uri="{FF2B5EF4-FFF2-40B4-BE49-F238E27FC236}">
                      <a16:creationId xmlns:a16="http://schemas.microsoft.com/office/drawing/2014/main" id="{3CAABE98-7752-DF0C-BBE9-1942B44AC1B9}"/>
                    </a:ext>
                  </a:extLst>
                </p:cNvPr>
                <p:cNvSpPr>
                  <a:spLocks/>
                </p:cNvSpPr>
                <p:nvPr/>
              </p:nvSpPr>
              <p:spPr bwMode="auto">
                <a:xfrm>
                  <a:off x="2391" y="3174"/>
                  <a:ext cx="15" cy="16"/>
                </a:xfrm>
                <a:custGeom>
                  <a:avLst/>
                  <a:gdLst>
                    <a:gd name="T0" fmla="*/ 12 w 17"/>
                    <a:gd name="T1" fmla="*/ 9 h 17"/>
                    <a:gd name="T2" fmla="*/ 14 w 17"/>
                    <a:gd name="T3" fmla="*/ 7 h 17"/>
                    <a:gd name="T4" fmla="*/ 16 w 17"/>
                    <a:gd name="T5" fmla="*/ 4 h 17"/>
                    <a:gd name="T6" fmla="*/ 14 w 17"/>
                    <a:gd name="T7" fmla="*/ 1 h 17"/>
                    <a:gd name="T8" fmla="*/ 12 w 17"/>
                    <a:gd name="T9" fmla="*/ 1 h 17"/>
                    <a:gd name="T10" fmla="*/ 11 w 17"/>
                    <a:gd name="T11" fmla="*/ 0 h 17"/>
                    <a:gd name="T12" fmla="*/ 8 w 17"/>
                    <a:gd name="T13" fmla="*/ 1 h 17"/>
                    <a:gd name="T14" fmla="*/ 4 w 17"/>
                    <a:gd name="T15" fmla="*/ 2 h 17"/>
                    <a:gd name="T16" fmla="*/ 3 w 17"/>
                    <a:gd name="T17" fmla="*/ 4 h 17"/>
                    <a:gd name="T18" fmla="*/ 0 w 17"/>
                    <a:gd name="T19" fmla="*/ 8 h 17"/>
                    <a:gd name="T20" fmla="*/ 0 w 17"/>
                    <a:gd name="T21" fmla="*/ 12 h 17"/>
                    <a:gd name="T22" fmla="*/ 0 w 17"/>
                    <a:gd name="T23" fmla="*/ 13 h 17"/>
                    <a:gd name="T24" fmla="*/ 1 w 17"/>
                    <a:gd name="T25" fmla="*/ 14 h 17"/>
                    <a:gd name="T26" fmla="*/ 3 w 17"/>
                    <a:gd name="T27" fmla="*/ 16 h 17"/>
                    <a:gd name="T28" fmla="*/ 4 w 17"/>
                    <a:gd name="T29" fmla="*/ 16 h 17"/>
                    <a:gd name="T30" fmla="*/ 8 w 17"/>
                    <a:gd name="T31" fmla="*/ 14 h 17"/>
                    <a:gd name="T32" fmla="*/ 11 w 17"/>
                    <a:gd name="T33" fmla="*/ 13 h 17"/>
                    <a:gd name="T34" fmla="*/ 12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2" y="9"/>
                      </a:moveTo>
                      <a:lnTo>
                        <a:pt x="14" y="7"/>
                      </a:lnTo>
                      <a:lnTo>
                        <a:pt x="16" y="4"/>
                      </a:lnTo>
                      <a:lnTo>
                        <a:pt x="14" y="1"/>
                      </a:lnTo>
                      <a:lnTo>
                        <a:pt x="12" y="1"/>
                      </a:lnTo>
                      <a:lnTo>
                        <a:pt x="11" y="0"/>
                      </a:lnTo>
                      <a:lnTo>
                        <a:pt x="8" y="1"/>
                      </a:lnTo>
                      <a:lnTo>
                        <a:pt x="4" y="2"/>
                      </a:lnTo>
                      <a:lnTo>
                        <a:pt x="3" y="4"/>
                      </a:lnTo>
                      <a:lnTo>
                        <a:pt x="0" y="8"/>
                      </a:lnTo>
                      <a:lnTo>
                        <a:pt x="0" y="12"/>
                      </a:lnTo>
                      <a:lnTo>
                        <a:pt x="0" y="13"/>
                      </a:lnTo>
                      <a:lnTo>
                        <a:pt x="1" y="14"/>
                      </a:lnTo>
                      <a:lnTo>
                        <a:pt x="3" y="16"/>
                      </a:lnTo>
                      <a:lnTo>
                        <a:pt x="4" y="16"/>
                      </a:lnTo>
                      <a:lnTo>
                        <a:pt x="8" y="14"/>
                      </a:lnTo>
                      <a:lnTo>
                        <a:pt x="11" y="13"/>
                      </a:lnTo>
                      <a:lnTo>
                        <a:pt x="12"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54" name="Freeform 345">
                  <a:extLst>
                    <a:ext uri="{FF2B5EF4-FFF2-40B4-BE49-F238E27FC236}">
                      <a16:creationId xmlns:a16="http://schemas.microsoft.com/office/drawing/2014/main" id="{AFEF1877-4023-37B5-A0E8-60AB63DC96FF}"/>
                    </a:ext>
                  </a:extLst>
                </p:cNvPr>
                <p:cNvSpPr>
                  <a:spLocks/>
                </p:cNvSpPr>
                <p:nvPr/>
              </p:nvSpPr>
              <p:spPr bwMode="auto">
                <a:xfrm>
                  <a:off x="2391" y="3177"/>
                  <a:ext cx="16" cy="16"/>
                </a:xfrm>
                <a:custGeom>
                  <a:avLst/>
                  <a:gdLst>
                    <a:gd name="T0" fmla="*/ 13 w 17"/>
                    <a:gd name="T1" fmla="*/ 8 h 17"/>
                    <a:gd name="T2" fmla="*/ 16 w 17"/>
                    <a:gd name="T3" fmla="*/ 8 h 17"/>
                    <a:gd name="T4" fmla="*/ 16 w 17"/>
                    <a:gd name="T5" fmla="*/ 2 h 17"/>
                    <a:gd name="T6" fmla="*/ 16 w 17"/>
                    <a:gd name="T7" fmla="*/ 0 h 17"/>
                    <a:gd name="T8" fmla="*/ 13 w 17"/>
                    <a:gd name="T9" fmla="*/ 0 h 17"/>
                    <a:gd name="T10" fmla="*/ 10 w 17"/>
                    <a:gd name="T11" fmla="*/ 0 h 17"/>
                    <a:gd name="T12" fmla="*/ 8 w 17"/>
                    <a:gd name="T13" fmla="*/ 0 h 17"/>
                    <a:gd name="T14" fmla="*/ 2 w 17"/>
                    <a:gd name="T15" fmla="*/ 5 h 17"/>
                    <a:gd name="T16" fmla="*/ 0 w 17"/>
                    <a:gd name="T17" fmla="*/ 8 h 17"/>
                    <a:gd name="T18" fmla="*/ 0 w 17"/>
                    <a:gd name="T19" fmla="*/ 10 h 17"/>
                    <a:gd name="T20" fmla="*/ 0 w 17"/>
                    <a:gd name="T21" fmla="*/ 13 h 17"/>
                    <a:gd name="T22" fmla="*/ 2 w 17"/>
                    <a:gd name="T23" fmla="*/ 16 h 17"/>
                    <a:gd name="T24" fmla="*/ 5 w 17"/>
                    <a:gd name="T25" fmla="*/ 16 h 17"/>
                    <a:gd name="T26" fmla="*/ 8 w 17"/>
                    <a:gd name="T27" fmla="*/ 16 h 17"/>
                    <a:gd name="T28" fmla="*/ 13 w 17"/>
                    <a:gd name="T29" fmla="*/ 8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13" y="8"/>
                      </a:moveTo>
                      <a:lnTo>
                        <a:pt x="16" y="8"/>
                      </a:lnTo>
                      <a:lnTo>
                        <a:pt x="16" y="2"/>
                      </a:lnTo>
                      <a:lnTo>
                        <a:pt x="16" y="0"/>
                      </a:lnTo>
                      <a:lnTo>
                        <a:pt x="13" y="0"/>
                      </a:lnTo>
                      <a:lnTo>
                        <a:pt x="10" y="0"/>
                      </a:lnTo>
                      <a:lnTo>
                        <a:pt x="8" y="0"/>
                      </a:lnTo>
                      <a:lnTo>
                        <a:pt x="2" y="5"/>
                      </a:lnTo>
                      <a:lnTo>
                        <a:pt x="0" y="8"/>
                      </a:lnTo>
                      <a:lnTo>
                        <a:pt x="0" y="10"/>
                      </a:lnTo>
                      <a:lnTo>
                        <a:pt x="0" y="13"/>
                      </a:lnTo>
                      <a:lnTo>
                        <a:pt x="2" y="16"/>
                      </a:lnTo>
                      <a:lnTo>
                        <a:pt x="5" y="16"/>
                      </a:lnTo>
                      <a:lnTo>
                        <a:pt x="8" y="16"/>
                      </a:lnTo>
                      <a:lnTo>
                        <a:pt x="13" y="8"/>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55" name="Freeform 346">
                  <a:extLst>
                    <a:ext uri="{FF2B5EF4-FFF2-40B4-BE49-F238E27FC236}">
                      <a16:creationId xmlns:a16="http://schemas.microsoft.com/office/drawing/2014/main" id="{C609D801-B897-9A95-AB51-ACD9D620E5BB}"/>
                    </a:ext>
                  </a:extLst>
                </p:cNvPr>
                <p:cNvSpPr>
                  <a:spLocks/>
                </p:cNvSpPr>
                <p:nvPr/>
              </p:nvSpPr>
              <p:spPr bwMode="auto">
                <a:xfrm>
                  <a:off x="2379" y="3177"/>
                  <a:ext cx="15" cy="17"/>
                </a:xfrm>
                <a:custGeom>
                  <a:avLst/>
                  <a:gdLst>
                    <a:gd name="T0" fmla="*/ 4 w 17"/>
                    <a:gd name="T1" fmla="*/ 16 h 17"/>
                    <a:gd name="T2" fmla="*/ 1 w 17"/>
                    <a:gd name="T3" fmla="*/ 12 h 17"/>
                    <a:gd name="T4" fmla="*/ 0 w 17"/>
                    <a:gd name="T5" fmla="*/ 12 h 17"/>
                    <a:gd name="T6" fmla="*/ 0 w 17"/>
                    <a:gd name="T7" fmla="*/ 9 h 17"/>
                    <a:gd name="T8" fmla="*/ 0 w 17"/>
                    <a:gd name="T9" fmla="*/ 7 h 17"/>
                    <a:gd name="T10" fmla="*/ 1 w 17"/>
                    <a:gd name="T11" fmla="*/ 5 h 17"/>
                    <a:gd name="T12" fmla="*/ 3 w 17"/>
                    <a:gd name="T13" fmla="*/ 2 h 17"/>
                    <a:gd name="T14" fmla="*/ 6 w 17"/>
                    <a:gd name="T15" fmla="*/ 1 h 17"/>
                    <a:gd name="T16" fmla="*/ 8 w 17"/>
                    <a:gd name="T17" fmla="*/ 0 h 17"/>
                    <a:gd name="T18" fmla="*/ 9 w 17"/>
                    <a:gd name="T19" fmla="*/ 0 h 17"/>
                    <a:gd name="T20" fmla="*/ 14 w 17"/>
                    <a:gd name="T21" fmla="*/ 2 h 17"/>
                    <a:gd name="T22" fmla="*/ 16 w 17"/>
                    <a:gd name="T23" fmla="*/ 3 h 17"/>
                    <a:gd name="T24" fmla="*/ 16 w 17"/>
                    <a:gd name="T25" fmla="*/ 6 h 17"/>
                    <a:gd name="T26" fmla="*/ 16 w 17"/>
                    <a:gd name="T27" fmla="*/ 8 h 17"/>
                    <a:gd name="T28" fmla="*/ 14 w 17"/>
                    <a:gd name="T29" fmla="*/ 10 h 17"/>
                    <a:gd name="T30" fmla="*/ 12 w 17"/>
                    <a:gd name="T31" fmla="*/ 12 h 17"/>
                    <a:gd name="T32" fmla="*/ 9 w 17"/>
                    <a:gd name="T33" fmla="*/ 14 h 17"/>
                    <a:gd name="T34" fmla="*/ 7 w 17"/>
                    <a:gd name="T35" fmla="*/ 16 h 17"/>
                    <a:gd name="T36" fmla="*/ 6 w 17"/>
                    <a:gd name="T37" fmla="*/ 16 h 17"/>
                    <a:gd name="T38" fmla="*/ 4 w 17"/>
                    <a:gd name="T39" fmla="*/ 16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4" y="16"/>
                      </a:moveTo>
                      <a:lnTo>
                        <a:pt x="1" y="12"/>
                      </a:lnTo>
                      <a:lnTo>
                        <a:pt x="0" y="12"/>
                      </a:lnTo>
                      <a:lnTo>
                        <a:pt x="0" y="9"/>
                      </a:lnTo>
                      <a:lnTo>
                        <a:pt x="0" y="7"/>
                      </a:lnTo>
                      <a:lnTo>
                        <a:pt x="1" y="5"/>
                      </a:lnTo>
                      <a:lnTo>
                        <a:pt x="3" y="2"/>
                      </a:lnTo>
                      <a:lnTo>
                        <a:pt x="6" y="1"/>
                      </a:lnTo>
                      <a:lnTo>
                        <a:pt x="8" y="0"/>
                      </a:lnTo>
                      <a:lnTo>
                        <a:pt x="9" y="0"/>
                      </a:lnTo>
                      <a:lnTo>
                        <a:pt x="14" y="2"/>
                      </a:lnTo>
                      <a:lnTo>
                        <a:pt x="16" y="3"/>
                      </a:lnTo>
                      <a:lnTo>
                        <a:pt x="16" y="6"/>
                      </a:lnTo>
                      <a:lnTo>
                        <a:pt x="16" y="8"/>
                      </a:lnTo>
                      <a:lnTo>
                        <a:pt x="14" y="10"/>
                      </a:lnTo>
                      <a:lnTo>
                        <a:pt x="12" y="12"/>
                      </a:lnTo>
                      <a:lnTo>
                        <a:pt x="9" y="14"/>
                      </a:lnTo>
                      <a:lnTo>
                        <a:pt x="7" y="16"/>
                      </a:lnTo>
                      <a:lnTo>
                        <a:pt x="6" y="16"/>
                      </a:lnTo>
                      <a:lnTo>
                        <a:pt x="4"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56" name="Freeform 347">
                  <a:extLst>
                    <a:ext uri="{FF2B5EF4-FFF2-40B4-BE49-F238E27FC236}">
                      <a16:creationId xmlns:a16="http://schemas.microsoft.com/office/drawing/2014/main" id="{3CDE9F09-3F82-1970-D018-6E7A07518433}"/>
                    </a:ext>
                  </a:extLst>
                </p:cNvPr>
                <p:cNvSpPr>
                  <a:spLocks/>
                </p:cNvSpPr>
                <p:nvPr/>
              </p:nvSpPr>
              <p:spPr bwMode="auto">
                <a:xfrm>
                  <a:off x="2381" y="3178"/>
                  <a:ext cx="16" cy="17"/>
                </a:xfrm>
                <a:custGeom>
                  <a:avLst/>
                  <a:gdLst>
                    <a:gd name="T0" fmla="*/ 14 w 17"/>
                    <a:gd name="T1" fmla="*/ 9 h 17"/>
                    <a:gd name="T2" fmla="*/ 16 w 17"/>
                    <a:gd name="T3" fmla="*/ 7 h 17"/>
                    <a:gd name="T4" fmla="*/ 16 w 17"/>
                    <a:gd name="T5" fmla="*/ 4 h 17"/>
                    <a:gd name="T6" fmla="*/ 16 w 17"/>
                    <a:gd name="T7" fmla="*/ 1 h 17"/>
                    <a:gd name="T8" fmla="*/ 14 w 17"/>
                    <a:gd name="T9" fmla="*/ 0 h 17"/>
                    <a:gd name="T10" fmla="*/ 11 w 17"/>
                    <a:gd name="T11" fmla="*/ 0 h 17"/>
                    <a:gd name="T12" fmla="*/ 8 w 17"/>
                    <a:gd name="T13" fmla="*/ 0 h 17"/>
                    <a:gd name="T14" fmla="*/ 4 w 17"/>
                    <a:gd name="T15" fmla="*/ 2 h 17"/>
                    <a:gd name="T16" fmla="*/ 1 w 17"/>
                    <a:gd name="T17" fmla="*/ 4 h 17"/>
                    <a:gd name="T18" fmla="*/ 1 w 17"/>
                    <a:gd name="T19" fmla="*/ 8 h 17"/>
                    <a:gd name="T20" fmla="*/ 0 w 17"/>
                    <a:gd name="T21" fmla="*/ 12 h 17"/>
                    <a:gd name="T22" fmla="*/ 1 w 17"/>
                    <a:gd name="T23" fmla="*/ 13 h 17"/>
                    <a:gd name="T24" fmla="*/ 1 w 17"/>
                    <a:gd name="T25" fmla="*/ 14 h 17"/>
                    <a:gd name="T26" fmla="*/ 1 w 17"/>
                    <a:gd name="T27" fmla="*/ 16 h 17"/>
                    <a:gd name="T28" fmla="*/ 4 w 17"/>
                    <a:gd name="T29" fmla="*/ 16 h 17"/>
                    <a:gd name="T30" fmla="*/ 8 w 17"/>
                    <a:gd name="T31" fmla="*/ 14 h 17"/>
                    <a:gd name="T32" fmla="*/ 11 w 17"/>
                    <a:gd name="T33" fmla="*/ 12 h 17"/>
                    <a:gd name="T34" fmla="*/ 14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4" y="9"/>
                      </a:moveTo>
                      <a:lnTo>
                        <a:pt x="16" y="7"/>
                      </a:lnTo>
                      <a:lnTo>
                        <a:pt x="16" y="4"/>
                      </a:lnTo>
                      <a:lnTo>
                        <a:pt x="16" y="1"/>
                      </a:lnTo>
                      <a:lnTo>
                        <a:pt x="14" y="0"/>
                      </a:lnTo>
                      <a:lnTo>
                        <a:pt x="11" y="0"/>
                      </a:lnTo>
                      <a:lnTo>
                        <a:pt x="8" y="0"/>
                      </a:lnTo>
                      <a:lnTo>
                        <a:pt x="4" y="2"/>
                      </a:lnTo>
                      <a:lnTo>
                        <a:pt x="1" y="4"/>
                      </a:lnTo>
                      <a:lnTo>
                        <a:pt x="1" y="8"/>
                      </a:lnTo>
                      <a:lnTo>
                        <a:pt x="0" y="12"/>
                      </a:lnTo>
                      <a:lnTo>
                        <a:pt x="1" y="13"/>
                      </a:lnTo>
                      <a:lnTo>
                        <a:pt x="1" y="14"/>
                      </a:lnTo>
                      <a:lnTo>
                        <a:pt x="1" y="16"/>
                      </a:lnTo>
                      <a:lnTo>
                        <a:pt x="4" y="16"/>
                      </a:lnTo>
                      <a:lnTo>
                        <a:pt x="8" y="14"/>
                      </a:lnTo>
                      <a:lnTo>
                        <a:pt x="11" y="12"/>
                      </a:lnTo>
                      <a:lnTo>
                        <a:pt x="14"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57" name="Freeform 348">
                  <a:extLst>
                    <a:ext uri="{FF2B5EF4-FFF2-40B4-BE49-F238E27FC236}">
                      <a16:creationId xmlns:a16="http://schemas.microsoft.com/office/drawing/2014/main" id="{B9016AF2-726F-62DA-E789-F903B1C72738}"/>
                    </a:ext>
                  </a:extLst>
                </p:cNvPr>
                <p:cNvSpPr>
                  <a:spLocks/>
                </p:cNvSpPr>
                <p:nvPr/>
              </p:nvSpPr>
              <p:spPr bwMode="auto">
                <a:xfrm>
                  <a:off x="2383" y="3181"/>
                  <a:ext cx="16" cy="16"/>
                </a:xfrm>
                <a:custGeom>
                  <a:avLst/>
                  <a:gdLst>
                    <a:gd name="T0" fmla="*/ 16 w 17"/>
                    <a:gd name="T1" fmla="*/ 8 h 17"/>
                    <a:gd name="T2" fmla="*/ 16 w 17"/>
                    <a:gd name="T3" fmla="*/ 8 h 17"/>
                    <a:gd name="T4" fmla="*/ 16 w 17"/>
                    <a:gd name="T5" fmla="*/ 2 h 17"/>
                    <a:gd name="T6" fmla="*/ 16 w 17"/>
                    <a:gd name="T7" fmla="*/ 0 h 17"/>
                    <a:gd name="T8" fmla="*/ 12 w 17"/>
                    <a:gd name="T9" fmla="*/ 0 h 17"/>
                    <a:gd name="T10" fmla="*/ 8 w 17"/>
                    <a:gd name="T11" fmla="*/ 0 h 17"/>
                    <a:gd name="T12" fmla="*/ 4 w 17"/>
                    <a:gd name="T13" fmla="*/ 2 h 17"/>
                    <a:gd name="T14" fmla="*/ 0 w 17"/>
                    <a:gd name="T15" fmla="*/ 8 h 17"/>
                    <a:gd name="T16" fmla="*/ 0 w 17"/>
                    <a:gd name="T17" fmla="*/ 10 h 17"/>
                    <a:gd name="T18" fmla="*/ 0 w 17"/>
                    <a:gd name="T19" fmla="*/ 13 h 17"/>
                    <a:gd name="T20" fmla="*/ 4 w 17"/>
                    <a:gd name="T21" fmla="*/ 16 h 17"/>
                    <a:gd name="T22" fmla="*/ 8 w 17"/>
                    <a:gd name="T23" fmla="*/ 16 h 17"/>
                    <a:gd name="T24" fmla="*/ 16 w 17"/>
                    <a:gd name="T25" fmla="*/ 8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16" y="8"/>
                      </a:moveTo>
                      <a:lnTo>
                        <a:pt x="16" y="8"/>
                      </a:lnTo>
                      <a:lnTo>
                        <a:pt x="16" y="2"/>
                      </a:lnTo>
                      <a:lnTo>
                        <a:pt x="16" y="0"/>
                      </a:lnTo>
                      <a:lnTo>
                        <a:pt x="12" y="0"/>
                      </a:lnTo>
                      <a:lnTo>
                        <a:pt x="8" y="0"/>
                      </a:lnTo>
                      <a:lnTo>
                        <a:pt x="4" y="2"/>
                      </a:lnTo>
                      <a:lnTo>
                        <a:pt x="0" y="8"/>
                      </a:lnTo>
                      <a:lnTo>
                        <a:pt x="0" y="10"/>
                      </a:lnTo>
                      <a:lnTo>
                        <a:pt x="0" y="13"/>
                      </a:lnTo>
                      <a:lnTo>
                        <a:pt x="4" y="16"/>
                      </a:lnTo>
                      <a:lnTo>
                        <a:pt x="8" y="16"/>
                      </a:lnTo>
                      <a:lnTo>
                        <a:pt x="16" y="8"/>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58" name="Freeform 349">
                  <a:extLst>
                    <a:ext uri="{FF2B5EF4-FFF2-40B4-BE49-F238E27FC236}">
                      <a16:creationId xmlns:a16="http://schemas.microsoft.com/office/drawing/2014/main" id="{CADAF9CA-C5DD-CA4A-BCD4-C81DCEE8E56A}"/>
                    </a:ext>
                  </a:extLst>
                </p:cNvPr>
                <p:cNvSpPr>
                  <a:spLocks/>
                </p:cNvSpPr>
                <p:nvPr/>
              </p:nvSpPr>
              <p:spPr bwMode="auto">
                <a:xfrm>
                  <a:off x="2391" y="3175"/>
                  <a:ext cx="16" cy="16"/>
                </a:xfrm>
                <a:custGeom>
                  <a:avLst/>
                  <a:gdLst>
                    <a:gd name="T0" fmla="*/ 6 w 17"/>
                    <a:gd name="T1" fmla="*/ 16 h 17"/>
                    <a:gd name="T2" fmla="*/ 2 w 17"/>
                    <a:gd name="T3" fmla="*/ 13 h 17"/>
                    <a:gd name="T4" fmla="*/ 1 w 17"/>
                    <a:gd name="T5" fmla="*/ 13 h 17"/>
                    <a:gd name="T6" fmla="*/ 0 w 17"/>
                    <a:gd name="T7" fmla="*/ 12 h 17"/>
                    <a:gd name="T8" fmla="*/ 0 w 17"/>
                    <a:gd name="T9" fmla="*/ 10 h 17"/>
                    <a:gd name="T10" fmla="*/ 0 w 17"/>
                    <a:gd name="T11" fmla="*/ 7 h 17"/>
                    <a:gd name="T12" fmla="*/ 2 w 17"/>
                    <a:gd name="T13" fmla="*/ 5 h 17"/>
                    <a:gd name="T14" fmla="*/ 3 w 17"/>
                    <a:gd name="T15" fmla="*/ 3 h 17"/>
                    <a:gd name="T16" fmla="*/ 6 w 17"/>
                    <a:gd name="T17" fmla="*/ 1 h 17"/>
                    <a:gd name="T18" fmla="*/ 8 w 17"/>
                    <a:gd name="T19" fmla="*/ 0 h 17"/>
                    <a:gd name="T20" fmla="*/ 9 w 17"/>
                    <a:gd name="T21" fmla="*/ 0 h 17"/>
                    <a:gd name="T22" fmla="*/ 11 w 17"/>
                    <a:gd name="T23" fmla="*/ 0 h 17"/>
                    <a:gd name="T24" fmla="*/ 14 w 17"/>
                    <a:gd name="T25" fmla="*/ 3 h 17"/>
                    <a:gd name="T26" fmla="*/ 16 w 17"/>
                    <a:gd name="T27" fmla="*/ 3 h 17"/>
                    <a:gd name="T28" fmla="*/ 16 w 17"/>
                    <a:gd name="T29" fmla="*/ 6 h 17"/>
                    <a:gd name="T30" fmla="*/ 16 w 17"/>
                    <a:gd name="T31" fmla="*/ 8 h 17"/>
                    <a:gd name="T32" fmla="*/ 14 w 17"/>
                    <a:gd name="T33" fmla="*/ 11 h 17"/>
                    <a:gd name="T34" fmla="*/ 12 w 17"/>
                    <a:gd name="T35" fmla="*/ 13 h 17"/>
                    <a:gd name="T36" fmla="*/ 9 w 17"/>
                    <a:gd name="T37" fmla="*/ 14 h 17"/>
                    <a:gd name="T38" fmla="*/ 7 w 17"/>
                    <a:gd name="T39" fmla="*/ 16 h 17"/>
                    <a:gd name="T40" fmla="*/ 6 w 1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6" y="16"/>
                      </a:moveTo>
                      <a:lnTo>
                        <a:pt x="2" y="13"/>
                      </a:lnTo>
                      <a:lnTo>
                        <a:pt x="1" y="13"/>
                      </a:lnTo>
                      <a:lnTo>
                        <a:pt x="0" y="12"/>
                      </a:lnTo>
                      <a:lnTo>
                        <a:pt x="0" y="10"/>
                      </a:lnTo>
                      <a:lnTo>
                        <a:pt x="0" y="7"/>
                      </a:lnTo>
                      <a:lnTo>
                        <a:pt x="2" y="5"/>
                      </a:lnTo>
                      <a:lnTo>
                        <a:pt x="3" y="3"/>
                      </a:lnTo>
                      <a:lnTo>
                        <a:pt x="6" y="1"/>
                      </a:lnTo>
                      <a:lnTo>
                        <a:pt x="8" y="0"/>
                      </a:lnTo>
                      <a:lnTo>
                        <a:pt x="9" y="0"/>
                      </a:lnTo>
                      <a:lnTo>
                        <a:pt x="11" y="0"/>
                      </a:lnTo>
                      <a:lnTo>
                        <a:pt x="14" y="3"/>
                      </a:lnTo>
                      <a:lnTo>
                        <a:pt x="16" y="3"/>
                      </a:lnTo>
                      <a:lnTo>
                        <a:pt x="16" y="6"/>
                      </a:lnTo>
                      <a:lnTo>
                        <a:pt x="16" y="8"/>
                      </a:lnTo>
                      <a:lnTo>
                        <a:pt x="14" y="11"/>
                      </a:lnTo>
                      <a:lnTo>
                        <a:pt x="12" y="13"/>
                      </a:lnTo>
                      <a:lnTo>
                        <a:pt x="9" y="14"/>
                      </a:lnTo>
                      <a:lnTo>
                        <a:pt x="7" y="16"/>
                      </a:lnTo>
                      <a:lnTo>
                        <a:pt x="6" y="16"/>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59" name="Freeform 350">
                  <a:extLst>
                    <a:ext uri="{FF2B5EF4-FFF2-40B4-BE49-F238E27FC236}">
                      <a16:creationId xmlns:a16="http://schemas.microsoft.com/office/drawing/2014/main" id="{134500F8-9D73-273C-60C6-CC7B59042EAB}"/>
                    </a:ext>
                  </a:extLst>
                </p:cNvPr>
                <p:cNvSpPr>
                  <a:spLocks/>
                </p:cNvSpPr>
                <p:nvPr/>
              </p:nvSpPr>
              <p:spPr bwMode="auto">
                <a:xfrm>
                  <a:off x="2385" y="3181"/>
                  <a:ext cx="16" cy="16"/>
                </a:xfrm>
                <a:custGeom>
                  <a:avLst/>
                  <a:gdLst>
                    <a:gd name="T0" fmla="*/ 13 w 17"/>
                    <a:gd name="T1" fmla="*/ 9 h 17"/>
                    <a:gd name="T2" fmla="*/ 14 w 17"/>
                    <a:gd name="T3" fmla="*/ 7 h 17"/>
                    <a:gd name="T4" fmla="*/ 16 w 17"/>
                    <a:gd name="T5" fmla="*/ 4 h 17"/>
                    <a:gd name="T6" fmla="*/ 14 w 17"/>
                    <a:gd name="T7" fmla="*/ 1 h 17"/>
                    <a:gd name="T8" fmla="*/ 13 w 17"/>
                    <a:gd name="T9" fmla="*/ 1 h 17"/>
                    <a:gd name="T10" fmla="*/ 10 w 17"/>
                    <a:gd name="T11" fmla="*/ 0 h 17"/>
                    <a:gd name="T12" fmla="*/ 8 w 17"/>
                    <a:gd name="T13" fmla="*/ 1 h 17"/>
                    <a:gd name="T14" fmla="*/ 5 w 17"/>
                    <a:gd name="T15" fmla="*/ 2 h 17"/>
                    <a:gd name="T16" fmla="*/ 2 w 17"/>
                    <a:gd name="T17" fmla="*/ 4 h 17"/>
                    <a:gd name="T18" fmla="*/ 1 w 17"/>
                    <a:gd name="T19" fmla="*/ 8 h 17"/>
                    <a:gd name="T20" fmla="*/ 0 w 17"/>
                    <a:gd name="T21" fmla="*/ 12 h 17"/>
                    <a:gd name="T22" fmla="*/ 1 w 17"/>
                    <a:gd name="T23" fmla="*/ 13 h 17"/>
                    <a:gd name="T24" fmla="*/ 1 w 17"/>
                    <a:gd name="T25" fmla="*/ 14 h 17"/>
                    <a:gd name="T26" fmla="*/ 2 w 17"/>
                    <a:gd name="T27" fmla="*/ 16 h 17"/>
                    <a:gd name="T28" fmla="*/ 4 w 17"/>
                    <a:gd name="T29" fmla="*/ 16 h 17"/>
                    <a:gd name="T30" fmla="*/ 8 w 17"/>
                    <a:gd name="T31" fmla="*/ 14 h 17"/>
                    <a:gd name="T32" fmla="*/ 10 w 17"/>
                    <a:gd name="T33" fmla="*/ 12 h 17"/>
                    <a:gd name="T34" fmla="*/ 13 w 17"/>
                    <a:gd name="T35" fmla="*/ 9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7"/>
                    <a:gd name="T56" fmla="*/ 17 w 17"/>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7">
                      <a:moveTo>
                        <a:pt x="13" y="9"/>
                      </a:moveTo>
                      <a:lnTo>
                        <a:pt x="14" y="7"/>
                      </a:lnTo>
                      <a:lnTo>
                        <a:pt x="16" y="4"/>
                      </a:lnTo>
                      <a:lnTo>
                        <a:pt x="14" y="1"/>
                      </a:lnTo>
                      <a:lnTo>
                        <a:pt x="13" y="1"/>
                      </a:lnTo>
                      <a:lnTo>
                        <a:pt x="10" y="0"/>
                      </a:lnTo>
                      <a:lnTo>
                        <a:pt x="8" y="1"/>
                      </a:lnTo>
                      <a:lnTo>
                        <a:pt x="5" y="2"/>
                      </a:lnTo>
                      <a:lnTo>
                        <a:pt x="2" y="4"/>
                      </a:lnTo>
                      <a:lnTo>
                        <a:pt x="1" y="8"/>
                      </a:lnTo>
                      <a:lnTo>
                        <a:pt x="0" y="12"/>
                      </a:lnTo>
                      <a:lnTo>
                        <a:pt x="1" y="13"/>
                      </a:lnTo>
                      <a:lnTo>
                        <a:pt x="1" y="14"/>
                      </a:lnTo>
                      <a:lnTo>
                        <a:pt x="2" y="16"/>
                      </a:lnTo>
                      <a:lnTo>
                        <a:pt x="4" y="16"/>
                      </a:lnTo>
                      <a:lnTo>
                        <a:pt x="8" y="14"/>
                      </a:lnTo>
                      <a:lnTo>
                        <a:pt x="10" y="12"/>
                      </a:lnTo>
                      <a:lnTo>
                        <a:pt x="13" y="9"/>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60" name="Freeform 351">
                  <a:extLst>
                    <a:ext uri="{FF2B5EF4-FFF2-40B4-BE49-F238E27FC236}">
                      <a16:creationId xmlns:a16="http://schemas.microsoft.com/office/drawing/2014/main" id="{57C4C076-D974-0B67-CE53-30067A5CFBB2}"/>
                    </a:ext>
                  </a:extLst>
                </p:cNvPr>
                <p:cNvSpPr>
                  <a:spLocks/>
                </p:cNvSpPr>
                <p:nvPr/>
              </p:nvSpPr>
              <p:spPr bwMode="auto">
                <a:xfrm>
                  <a:off x="2283" y="3198"/>
                  <a:ext cx="21" cy="40"/>
                </a:xfrm>
                <a:custGeom>
                  <a:avLst/>
                  <a:gdLst>
                    <a:gd name="T0" fmla="*/ 0 w 23"/>
                    <a:gd name="T1" fmla="*/ 28 h 42"/>
                    <a:gd name="T2" fmla="*/ 22 w 23"/>
                    <a:gd name="T3" fmla="*/ 41 h 42"/>
                    <a:gd name="T4" fmla="*/ 22 w 23"/>
                    <a:gd name="T5" fmla="*/ 13 h 42"/>
                    <a:gd name="T6" fmla="*/ 0 w 23"/>
                    <a:gd name="T7" fmla="*/ 0 h 42"/>
                    <a:gd name="T8" fmla="*/ 0 w 23"/>
                    <a:gd name="T9" fmla="*/ 28 h 42"/>
                    <a:gd name="T10" fmla="*/ 0 60000 65536"/>
                    <a:gd name="T11" fmla="*/ 0 60000 65536"/>
                    <a:gd name="T12" fmla="*/ 0 60000 65536"/>
                    <a:gd name="T13" fmla="*/ 0 60000 65536"/>
                    <a:gd name="T14" fmla="*/ 0 60000 65536"/>
                    <a:gd name="T15" fmla="*/ 0 w 23"/>
                    <a:gd name="T16" fmla="*/ 0 h 42"/>
                    <a:gd name="T17" fmla="*/ 23 w 23"/>
                    <a:gd name="T18" fmla="*/ 42 h 42"/>
                  </a:gdLst>
                  <a:ahLst/>
                  <a:cxnLst>
                    <a:cxn ang="T10">
                      <a:pos x="T0" y="T1"/>
                    </a:cxn>
                    <a:cxn ang="T11">
                      <a:pos x="T2" y="T3"/>
                    </a:cxn>
                    <a:cxn ang="T12">
                      <a:pos x="T4" y="T5"/>
                    </a:cxn>
                    <a:cxn ang="T13">
                      <a:pos x="T6" y="T7"/>
                    </a:cxn>
                    <a:cxn ang="T14">
                      <a:pos x="T8" y="T9"/>
                    </a:cxn>
                  </a:cxnLst>
                  <a:rect l="T15" t="T16" r="T17" b="T18"/>
                  <a:pathLst>
                    <a:path w="23" h="42">
                      <a:moveTo>
                        <a:pt x="0" y="28"/>
                      </a:moveTo>
                      <a:lnTo>
                        <a:pt x="22" y="41"/>
                      </a:lnTo>
                      <a:lnTo>
                        <a:pt x="22" y="13"/>
                      </a:lnTo>
                      <a:lnTo>
                        <a:pt x="0" y="0"/>
                      </a:lnTo>
                      <a:lnTo>
                        <a:pt x="0" y="28"/>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61" name="Freeform 352">
                  <a:extLst>
                    <a:ext uri="{FF2B5EF4-FFF2-40B4-BE49-F238E27FC236}">
                      <a16:creationId xmlns:a16="http://schemas.microsoft.com/office/drawing/2014/main" id="{1C13F279-67FD-D3B8-5DAE-93330655AA8F}"/>
                    </a:ext>
                  </a:extLst>
                </p:cNvPr>
                <p:cNvSpPr>
                  <a:spLocks/>
                </p:cNvSpPr>
                <p:nvPr/>
              </p:nvSpPr>
              <p:spPr bwMode="auto">
                <a:xfrm>
                  <a:off x="2278" y="3207"/>
                  <a:ext cx="25" cy="16"/>
                </a:xfrm>
                <a:custGeom>
                  <a:avLst/>
                  <a:gdLst>
                    <a:gd name="T0" fmla="*/ 8 w 28"/>
                    <a:gd name="T1" fmla="*/ 0 h 17"/>
                    <a:gd name="T2" fmla="*/ 0 w 28"/>
                    <a:gd name="T3" fmla="*/ 5 h 17"/>
                    <a:gd name="T4" fmla="*/ 4 w 28"/>
                    <a:gd name="T5" fmla="*/ 13 h 17"/>
                    <a:gd name="T6" fmla="*/ 17 w 28"/>
                    <a:gd name="T7" fmla="*/ 16 h 17"/>
                    <a:gd name="T8" fmla="*/ 27 w 28"/>
                    <a:gd name="T9" fmla="*/ 10 h 17"/>
                    <a:gd name="T10" fmla="*/ 8 w 28"/>
                    <a:gd name="T11" fmla="*/ 0 h 17"/>
                    <a:gd name="T12" fmla="*/ 0 60000 65536"/>
                    <a:gd name="T13" fmla="*/ 0 60000 65536"/>
                    <a:gd name="T14" fmla="*/ 0 60000 65536"/>
                    <a:gd name="T15" fmla="*/ 0 60000 65536"/>
                    <a:gd name="T16" fmla="*/ 0 60000 65536"/>
                    <a:gd name="T17" fmla="*/ 0 60000 65536"/>
                    <a:gd name="T18" fmla="*/ 0 w 28"/>
                    <a:gd name="T19" fmla="*/ 0 h 17"/>
                    <a:gd name="T20" fmla="*/ 28 w 28"/>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8" h="17">
                      <a:moveTo>
                        <a:pt x="8" y="0"/>
                      </a:moveTo>
                      <a:lnTo>
                        <a:pt x="0" y="5"/>
                      </a:lnTo>
                      <a:lnTo>
                        <a:pt x="4" y="13"/>
                      </a:lnTo>
                      <a:lnTo>
                        <a:pt x="17" y="16"/>
                      </a:lnTo>
                      <a:lnTo>
                        <a:pt x="27" y="10"/>
                      </a:lnTo>
                      <a:lnTo>
                        <a:pt x="8"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62" name="Freeform 353">
                  <a:extLst>
                    <a:ext uri="{FF2B5EF4-FFF2-40B4-BE49-F238E27FC236}">
                      <a16:creationId xmlns:a16="http://schemas.microsoft.com/office/drawing/2014/main" id="{0412D96E-55F7-EAA7-A44C-03DB5B61B0B4}"/>
                    </a:ext>
                  </a:extLst>
                </p:cNvPr>
                <p:cNvSpPr>
                  <a:spLocks/>
                </p:cNvSpPr>
                <p:nvPr/>
              </p:nvSpPr>
              <p:spPr bwMode="auto">
                <a:xfrm>
                  <a:off x="2291" y="3217"/>
                  <a:ext cx="15" cy="27"/>
                </a:xfrm>
                <a:custGeom>
                  <a:avLst/>
                  <a:gdLst>
                    <a:gd name="T0" fmla="*/ 16 w 17"/>
                    <a:gd name="T1" fmla="*/ 19 h 28"/>
                    <a:gd name="T2" fmla="*/ 0 w 17"/>
                    <a:gd name="T3" fmla="*/ 27 h 28"/>
                    <a:gd name="T4" fmla="*/ 0 w 17"/>
                    <a:gd name="T5" fmla="*/ 12 h 28"/>
                    <a:gd name="T6" fmla="*/ 4 w 17"/>
                    <a:gd name="T7" fmla="*/ 4 h 28"/>
                    <a:gd name="T8" fmla="*/ 16 w 17"/>
                    <a:gd name="T9" fmla="*/ 0 h 28"/>
                    <a:gd name="T10" fmla="*/ 16 w 17"/>
                    <a:gd name="T11" fmla="*/ 19 h 28"/>
                    <a:gd name="T12" fmla="*/ 0 60000 65536"/>
                    <a:gd name="T13" fmla="*/ 0 60000 65536"/>
                    <a:gd name="T14" fmla="*/ 0 60000 65536"/>
                    <a:gd name="T15" fmla="*/ 0 60000 65536"/>
                    <a:gd name="T16" fmla="*/ 0 60000 65536"/>
                    <a:gd name="T17" fmla="*/ 0 60000 65536"/>
                    <a:gd name="T18" fmla="*/ 0 w 17"/>
                    <a:gd name="T19" fmla="*/ 0 h 28"/>
                    <a:gd name="T20" fmla="*/ 17 w 17"/>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7" h="28">
                      <a:moveTo>
                        <a:pt x="16" y="19"/>
                      </a:moveTo>
                      <a:lnTo>
                        <a:pt x="0" y="27"/>
                      </a:lnTo>
                      <a:lnTo>
                        <a:pt x="0" y="12"/>
                      </a:lnTo>
                      <a:lnTo>
                        <a:pt x="4" y="4"/>
                      </a:lnTo>
                      <a:lnTo>
                        <a:pt x="16" y="0"/>
                      </a:lnTo>
                      <a:lnTo>
                        <a:pt x="16" y="19"/>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63" name="Freeform 354">
                  <a:extLst>
                    <a:ext uri="{FF2B5EF4-FFF2-40B4-BE49-F238E27FC236}">
                      <a16:creationId xmlns:a16="http://schemas.microsoft.com/office/drawing/2014/main" id="{43DC3A0A-D43C-90F1-59C1-011AF8315FDA}"/>
                    </a:ext>
                  </a:extLst>
                </p:cNvPr>
                <p:cNvSpPr>
                  <a:spLocks/>
                </p:cNvSpPr>
                <p:nvPr/>
              </p:nvSpPr>
              <p:spPr bwMode="auto">
                <a:xfrm>
                  <a:off x="2271" y="3228"/>
                  <a:ext cx="21" cy="22"/>
                </a:xfrm>
                <a:custGeom>
                  <a:avLst/>
                  <a:gdLst>
                    <a:gd name="T0" fmla="*/ 21 w 22"/>
                    <a:gd name="T1" fmla="*/ 15 h 23"/>
                    <a:gd name="T2" fmla="*/ 19 w 22"/>
                    <a:gd name="T3" fmla="*/ 11 h 23"/>
                    <a:gd name="T4" fmla="*/ 9 w 22"/>
                    <a:gd name="T5" fmla="*/ 13 h 23"/>
                    <a:gd name="T6" fmla="*/ 2 w 22"/>
                    <a:gd name="T7" fmla="*/ 22 h 23"/>
                    <a:gd name="T8" fmla="*/ 0 w 22"/>
                    <a:gd name="T9" fmla="*/ 21 h 23"/>
                    <a:gd name="T10" fmla="*/ 3 w 22"/>
                    <a:gd name="T11" fmla="*/ 9 h 23"/>
                    <a:gd name="T12" fmla="*/ 21 w 22"/>
                    <a:gd name="T13" fmla="*/ 0 h 23"/>
                    <a:gd name="T14" fmla="*/ 21 w 22"/>
                    <a:gd name="T15" fmla="*/ 15 h 23"/>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23"/>
                    <a:gd name="T26" fmla="*/ 22 w 22"/>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23">
                      <a:moveTo>
                        <a:pt x="21" y="15"/>
                      </a:moveTo>
                      <a:lnTo>
                        <a:pt x="19" y="11"/>
                      </a:lnTo>
                      <a:lnTo>
                        <a:pt x="9" y="13"/>
                      </a:lnTo>
                      <a:lnTo>
                        <a:pt x="2" y="22"/>
                      </a:lnTo>
                      <a:lnTo>
                        <a:pt x="0" y="21"/>
                      </a:lnTo>
                      <a:lnTo>
                        <a:pt x="3" y="9"/>
                      </a:lnTo>
                      <a:lnTo>
                        <a:pt x="21" y="0"/>
                      </a:lnTo>
                      <a:lnTo>
                        <a:pt x="21" y="15"/>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64" name="Freeform 355">
                  <a:extLst>
                    <a:ext uri="{FF2B5EF4-FFF2-40B4-BE49-F238E27FC236}">
                      <a16:creationId xmlns:a16="http://schemas.microsoft.com/office/drawing/2014/main" id="{19739CE4-6105-3A2B-FB8A-81C1BB79A93C}"/>
                    </a:ext>
                  </a:extLst>
                </p:cNvPr>
                <p:cNvSpPr>
                  <a:spLocks/>
                </p:cNvSpPr>
                <p:nvPr/>
              </p:nvSpPr>
              <p:spPr bwMode="auto">
                <a:xfrm>
                  <a:off x="2262" y="3232"/>
                  <a:ext cx="16" cy="18"/>
                </a:xfrm>
                <a:custGeom>
                  <a:avLst/>
                  <a:gdLst>
                    <a:gd name="T0" fmla="*/ 0 w 17"/>
                    <a:gd name="T1" fmla="*/ 12 h 19"/>
                    <a:gd name="T2" fmla="*/ 12 w 17"/>
                    <a:gd name="T3" fmla="*/ 18 h 19"/>
                    <a:gd name="T4" fmla="*/ 16 w 17"/>
                    <a:gd name="T5" fmla="*/ 6 h 19"/>
                    <a:gd name="T6" fmla="*/ 6 w 17"/>
                    <a:gd name="T7" fmla="*/ 3 h 19"/>
                    <a:gd name="T8" fmla="*/ 0 w 17"/>
                    <a:gd name="T9" fmla="*/ 0 h 19"/>
                    <a:gd name="T10" fmla="*/ 0 w 17"/>
                    <a:gd name="T11" fmla="*/ 12 h 19"/>
                    <a:gd name="T12" fmla="*/ 0 60000 65536"/>
                    <a:gd name="T13" fmla="*/ 0 60000 65536"/>
                    <a:gd name="T14" fmla="*/ 0 60000 65536"/>
                    <a:gd name="T15" fmla="*/ 0 60000 65536"/>
                    <a:gd name="T16" fmla="*/ 0 60000 65536"/>
                    <a:gd name="T17" fmla="*/ 0 60000 65536"/>
                    <a:gd name="T18" fmla="*/ 0 w 17"/>
                    <a:gd name="T19" fmla="*/ 0 h 19"/>
                    <a:gd name="T20" fmla="*/ 17 w 17"/>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7" h="19">
                      <a:moveTo>
                        <a:pt x="0" y="12"/>
                      </a:moveTo>
                      <a:lnTo>
                        <a:pt x="12" y="18"/>
                      </a:lnTo>
                      <a:lnTo>
                        <a:pt x="16" y="6"/>
                      </a:lnTo>
                      <a:lnTo>
                        <a:pt x="6" y="3"/>
                      </a:lnTo>
                      <a:lnTo>
                        <a:pt x="0" y="0"/>
                      </a:lnTo>
                      <a:lnTo>
                        <a:pt x="0" y="12"/>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65" name="Freeform 356">
                  <a:extLst>
                    <a:ext uri="{FF2B5EF4-FFF2-40B4-BE49-F238E27FC236}">
                      <a16:creationId xmlns:a16="http://schemas.microsoft.com/office/drawing/2014/main" id="{2BCE6B7C-7052-AF60-0C7F-D060FE0AF523}"/>
                    </a:ext>
                  </a:extLst>
                </p:cNvPr>
                <p:cNvSpPr>
                  <a:spLocks/>
                </p:cNvSpPr>
                <p:nvPr/>
              </p:nvSpPr>
              <p:spPr bwMode="auto">
                <a:xfrm>
                  <a:off x="2292" y="3218"/>
                  <a:ext cx="16" cy="17"/>
                </a:xfrm>
                <a:custGeom>
                  <a:avLst/>
                  <a:gdLst>
                    <a:gd name="T0" fmla="*/ 16 w 17"/>
                    <a:gd name="T1" fmla="*/ 9 h 17"/>
                    <a:gd name="T2" fmla="*/ 0 w 17"/>
                    <a:gd name="T3" fmla="*/ 16 h 17"/>
                    <a:gd name="T4" fmla="*/ 4 w 17"/>
                    <a:gd name="T5" fmla="*/ 4 h 17"/>
                    <a:gd name="T6" fmla="*/ 16 w 17"/>
                    <a:gd name="T7" fmla="*/ 0 h 17"/>
                    <a:gd name="T8" fmla="*/ 16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9"/>
                      </a:moveTo>
                      <a:lnTo>
                        <a:pt x="0" y="16"/>
                      </a:lnTo>
                      <a:lnTo>
                        <a:pt x="4" y="4"/>
                      </a:lnTo>
                      <a:lnTo>
                        <a:pt x="16" y="0"/>
                      </a:lnTo>
                      <a:lnTo>
                        <a:pt x="16" y="9"/>
                      </a:lnTo>
                    </a:path>
                  </a:pathLst>
                </a:custGeom>
                <a:solidFill>
                  <a:srgbClr val="6E87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66" name="Freeform 357">
                  <a:extLst>
                    <a:ext uri="{FF2B5EF4-FFF2-40B4-BE49-F238E27FC236}">
                      <a16:creationId xmlns:a16="http://schemas.microsoft.com/office/drawing/2014/main" id="{4B77F8CF-19BD-9764-69D1-4263BA5E9099}"/>
                    </a:ext>
                  </a:extLst>
                </p:cNvPr>
                <p:cNvSpPr>
                  <a:spLocks/>
                </p:cNvSpPr>
                <p:nvPr/>
              </p:nvSpPr>
              <p:spPr bwMode="auto">
                <a:xfrm>
                  <a:off x="2260" y="3222"/>
                  <a:ext cx="32" cy="17"/>
                </a:xfrm>
                <a:custGeom>
                  <a:avLst/>
                  <a:gdLst>
                    <a:gd name="T0" fmla="*/ 0 w 34"/>
                    <a:gd name="T1" fmla="*/ 13 h 18"/>
                    <a:gd name="T2" fmla="*/ 11 w 34"/>
                    <a:gd name="T3" fmla="*/ 17 h 18"/>
                    <a:gd name="T4" fmla="*/ 33 w 34"/>
                    <a:gd name="T5" fmla="*/ 3 h 18"/>
                    <a:gd name="T6" fmla="*/ 14 w 34"/>
                    <a:gd name="T7" fmla="*/ 0 h 18"/>
                    <a:gd name="T8" fmla="*/ 0 w 34"/>
                    <a:gd name="T9" fmla="*/ 13 h 18"/>
                    <a:gd name="T10" fmla="*/ 0 60000 65536"/>
                    <a:gd name="T11" fmla="*/ 0 60000 65536"/>
                    <a:gd name="T12" fmla="*/ 0 60000 65536"/>
                    <a:gd name="T13" fmla="*/ 0 60000 65536"/>
                    <a:gd name="T14" fmla="*/ 0 60000 65536"/>
                    <a:gd name="T15" fmla="*/ 0 w 34"/>
                    <a:gd name="T16" fmla="*/ 0 h 18"/>
                    <a:gd name="T17" fmla="*/ 34 w 34"/>
                    <a:gd name="T18" fmla="*/ 18 h 18"/>
                  </a:gdLst>
                  <a:ahLst/>
                  <a:cxnLst>
                    <a:cxn ang="T10">
                      <a:pos x="T0" y="T1"/>
                    </a:cxn>
                    <a:cxn ang="T11">
                      <a:pos x="T2" y="T3"/>
                    </a:cxn>
                    <a:cxn ang="T12">
                      <a:pos x="T4" y="T5"/>
                    </a:cxn>
                    <a:cxn ang="T13">
                      <a:pos x="T6" y="T7"/>
                    </a:cxn>
                    <a:cxn ang="T14">
                      <a:pos x="T8" y="T9"/>
                    </a:cxn>
                  </a:cxnLst>
                  <a:rect l="T15" t="T16" r="T17" b="T18"/>
                  <a:pathLst>
                    <a:path w="34" h="18">
                      <a:moveTo>
                        <a:pt x="0" y="13"/>
                      </a:moveTo>
                      <a:lnTo>
                        <a:pt x="11" y="17"/>
                      </a:lnTo>
                      <a:lnTo>
                        <a:pt x="33" y="3"/>
                      </a:lnTo>
                      <a:lnTo>
                        <a:pt x="14" y="0"/>
                      </a:lnTo>
                      <a:lnTo>
                        <a:pt x="0" y="13"/>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67" name="Freeform 358">
                  <a:extLst>
                    <a:ext uri="{FF2B5EF4-FFF2-40B4-BE49-F238E27FC236}">
                      <a16:creationId xmlns:a16="http://schemas.microsoft.com/office/drawing/2014/main" id="{D6E4CFF5-DF07-95F7-3586-5696C491FB18}"/>
                    </a:ext>
                  </a:extLst>
                </p:cNvPr>
                <p:cNvSpPr>
                  <a:spLocks/>
                </p:cNvSpPr>
                <p:nvPr/>
              </p:nvSpPr>
              <p:spPr bwMode="auto">
                <a:xfrm>
                  <a:off x="2276" y="3211"/>
                  <a:ext cx="20" cy="20"/>
                </a:xfrm>
                <a:custGeom>
                  <a:avLst/>
                  <a:gdLst>
                    <a:gd name="T0" fmla="*/ 21 w 22"/>
                    <a:gd name="T1" fmla="*/ 10 h 21"/>
                    <a:gd name="T2" fmla="*/ 7 w 22"/>
                    <a:gd name="T3" fmla="*/ 0 h 21"/>
                    <a:gd name="T4" fmla="*/ 0 w 22"/>
                    <a:gd name="T5" fmla="*/ 11 h 21"/>
                    <a:gd name="T6" fmla="*/ 10 w 22"/>
                    <a:gd name="T7" fmla="*/ 20 h 21"/>
                    <a:gd name="T8" fmla="*/ 21 w 22"/>
                    <a:gd name="T9" fmla="*/ 10 h 21"/>
                    <a:gd name="T10" fmla="*/ 0 60000 65536"/>
                    <a:gd name="T11" fmla="*/ 0 60000 65536"/>
                    <a:gd name="T12" fmla="*/ 0 60000 65536"/>
                    <a:gd name="T13" fmla="*/ 0 60000 65536"/>
                    <a:gd name="T14" fmla="*/ 0 60000 65536"/>
                    <a:gd name="T15" fmla="*/ 0 w 22"/>
                    <a:gd name="T16" fmla="*/ 0 h 21"/>
                    <a:gd name="T17" fmla="*/ 22 w 22"/>
                    <a:gd name="T18" fmla="*/ 21 h 21"/>
                  </a:gdLst>
                  <a:ahLst/>
                  <a:cxnLst>
                    <a:cxn ang="T10">
                      <a:pos x="T0" y="T1"/>
                    </a:cxn>
                    <a:cxn ang="T11">
                      <a:pos x="T2" y="T3"/>
                    </a:cxn>
                    <a:cxn ang="T12">
                      <a:pos x="T4" y="T5"/>
                    </a:cxn>
                    <a:cxn ang="T13">
                      <a:pos x="T6" y="T7"/>
                    </a:cxn>
                    <a:cxn ang="T14">
                      <a:pos x="T8" y="T9"/>
                    </a:cxn>
                  </a:cxnLst>
                  <a:rect l="T15" t="T16" r="T17" b="T18"/>
                  <a:pathLst>
                    <a:path w="22" h="21">
                      <a:moveTo>
                        <a:pt x="21" y="10"/>
                      </a:moveTo>
                      <a:lnTo>
                        <a:pt x="7" y="0"/>
                      </a:lnTo>
                      <a:lnTo>
                        <a:pt x="0" y="11"/>
                      </a:lnTo>
                      <a:lnTo>
                        <a:pt x="10" y="20"/>
                      </a:lnTo>
                      <a:lnTo>
                        <a:pt x="21" y="10"/>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68" name="Freeform 359">
                  <a:extLst>
                    <a:ext uri="{FF2B5EF4-FFF2-40B4-BE49-F238E27FC236}">
                      <a16:creationId xmlns:a16="http://schemas.microsoft.com/office/drawing/2014/main" id="{D2EE8878-5C95-AD12-F4AA-8222CA7D115E}"/>
                    </a:ext>
                  </a:extLst>
                </p:cNvPr>
                <p:cNvSpPr>
                  <a:spLocks/>
                </p:cNvSpPr>
                <p:nvPr/>
              </p:nvSpPr>
              <p:spPr bwMode="auto">
                <a:xfrm>
                  <a:off x="2300" y="3126"/>
                  <a:ext cx="112" cy="67"/>
                </a:xfrm>
                <a:custGeom>
                  <a:avLst/>
                  <a:gdLst>
                    <a:gd name="T0" fmla="*/ 121 w 122"/>
                    <a:gd name="T1" fmla="*/ 13 h 70"/>
                    <a:gd name="T2" fmla="*/ 95 w 122"/>
                    <a:gd name="T3" fmla="*/ 0 h 70"/>
                    <a:gd name="T4" fmla="*/ 0 w 122"/>
                    <a:gd name="T5" fmla="*/ 55 h 70"/>
                    <a:gd name="T6" fmla="*/ 25 w 122"/>
                    <a:gd name="T7" fmla="*/ 69 h 70"/>
                    <a:gd name="T8" fmla="*/ 121 w 122"/>
                    <a:gd name="T9" fmla="*/ 13 h 70"/>
                    <a:gd name="T10" fmla="*/ 0 60000 65536"/>
                    <a:gd name="T11" fmla="*/ 0 60000 65536"/>
                    <a:gd name="T12" fmla="*/ 0 60000 65536"/>
                    <a:gd name="T13" fmla="*/ 0 60000 65536"/>
                    <a:gd name="T14" fmla="*/ 0 60000 65536"/>
                    <a:gd name="T15" fmla="*/ 0 w 122"/>
                    <a:gd name="T16" fmla="*/ 0 h 70"/>
                    <a:gd name="T17" fmla="*/ 122 w 122"/>
                    <a:gd name="T18" fmla="*/ 70 h 70"/>
                  </a:gdLst>
                  <a:ahLst/>
                  <a:cxnLst>
                    <a:cxn ang="T10">
                      <a:pos x="T0" y="T1"/>
                    </a:cxn>
                    <a:cxn ang="T11">
                      <a:pos x="T2" y="T3"/>
                    </a:cxn>
                    <a:cxn ang="T12">
                      <a:pos x="T4" y="T5"/>
                    </a:cxn>
                    <a:cxn ang="T13">
                      <a:pos x="T6" y="T7"/>
                    </a:cxn>
                    <a:cxn ang="T14">
                      <a:pos x="T8" y="T9"/>
                    </a:cxn>
                  </a:cxnLst>
                  <a:rect l="T15" t="T16" r="T17" b="T18"/>
                  <a:pathLst>
                    <a:path w="122" h="70">
                      <a:moveTo>
                        <a:pt x="121" y="13"/>
                      </a:moveTo>
                      <a:lnTo>
                        <a:pt x="95" y="0"/>
                      </a:lnTo>
                      <a:lnTo>
                        <a:pt x="0" y="55"/>
                      </a:lnTo>
                      <a:lnTo>
                        <a:pt x="25" y="69"/>
                      </a:lnTo>
                      <a:lnTo>
                        <a:pt x="121" y="13"/>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69" name="Freeform 360">
                  <a:extLst>
                    <a:ext uri="{FF2B5EF4-FFF2-40B4-BE49-F238E27FC236}">
                      <a16:creationId xmlns:a16="http://schemas.microsoft.com/office/drawing/2014/main" id="{BEE04198-03C6-71A8-007B-D54E9F2D5290}"/>
                    </a:ext>
                  </a:extLst>
                </p:cNvPr>
                <p:cNvSpPr>
                  <a:spLocks/>
                </p:cNvSpPr>
                <p:nvPr/>
              </p:nvSpPr>
              <p:spPr bwMode="auto">
                <a:xfrm>
                  <a:off x="2323" y="3139"/>
                  <a:ext cx="89" cy="80"/>
                </a:xfrm>
                <a:custGeom>
                  <a:avLst/>
                  <a:gdLst>
                    <a:gd name="T0" fmla="*/ 96 w 97"/>
                    <a:gd name="T1" fmla="*/ 0 h 84"/>
                    <a:gd name="T2" fmla="*/ 0 w 97"/>
                    <a:gd name="T3" fmla="*/ 54 h 84"/>
                    <a:gd name="T4" fmla="*/ 0 w 97"/>
                    <a:gd name="T5" fmla="*/ 83 h 84"/>
                    <a:gd name="T6" fmla="*/ 96 w 97"/>
                    <a:gd name="T7" fmla="*/ 28 h 84"/>
                    <a:gd name="T8" fmla="*/ 96 w 97"/>
                    <a:gd name="T9" fmla="*/ 0 h 84"/>
                    <a:gd name="T10" fmla="*/ 0 60000 65536"/>
                    <a:gd name="T11" fmla="*/ 0 60000 65536"/>
                    <a:gd name="T12" fmla="*/ 0 60000 65536"/>
                    <a:gd name="T13" fmla="*/ 0 60000 65536"/>
                    <a:gd name="T14" fmla="*/ 0 60000 65536"/>
                    <a:gd name="T15" fmla="*/ 0 w 97"/>
                    <a:gd name="T16" fmla="*/ 0 h 84"/>
                    <a:gd name="T17" fmla="*/ 97 w 97"/>
                    <a:gd name="T18" fmla="*/ 84 h 84"/>
                  </a:gdLst>
                  <a:ahLst/>
                  <a:cxnLst>
                    <a:cxn ang="T10">
                      <a:pos x="T0" y="T1"/>
                    </a:cxn>
                    <a:cxn ang="T11">
                      <a:pos x="T2" y="T3"/>
                    </a:cxn>
                    <a:cxn ang="T12">
                      <a:pos x="T4" y="T5"/>
                    </a:cxn>
                    <a:cxn ang="T13">
                      <a:pos x="T6" y="T7"/>
                    </a:cxn>
                    <a:cxn ang="T14">
                      <a:pos x="T8" y="T9"/>
                    </a:cxn>
                  </a:cxnLst>
                  <a:rect l="T15" t="T16" r="T17" b="T18"/>
                  <a:pathLst>
                    <a:path w="97" h="84">
                      <a:moveTo>
                        <a:pt x="96" y="0"/>
                      </a:moveTo>
                      <a:lnTo>
                        <a:pt x="0" y="54"/>
                      </a:lnTo>
                      <a:lnTo>
                        <a:pt x="0" y="83"/>
                      </a:lnTo>
                      <a:lnTo>
                        <a:pt x="96" y="28"/>
                      </a:lnTo>
                      <a:lnTo>
                        <a:pt x="96"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70" name="Freeform 361">
                  <a:extLst>
                    <a:ext uri="{FF2B5EF4-FFF2-40B4-BE49-F238E27FC236}">
                      <a16:creationId xmlns:a16="http://schemas.microsoft.com/office/drawing/2014/main" id="{48C860E2-2073-DC1B-3759-F0ED78D316DB}"/>
                    </a:ext>
                  </a:extLst>
                </p:cNvPr>
                <p:cNvSpPr>
                  <a:spLocks/>
                </p:cNvSpPr>
                <p:nvPr/>
              </p:nvSpPr>
              <p:spPr bwMode="auto">
                <a:xfrm>
                  <a:off x="2300" y="3178"/>
                  <a:ext cx="24" cy="41"/>
                </a:xfrm>
                <a:custGeom>
                  <a:avLst/>
                  <a:gdLst>
                    <a:gd name="T0" fmla="*/ 25 w 26"/>
                    <a:gd name="T1" fmla="*/ 13 h 43"/>
                    <a:gd name="T2" fmla="*/ 0 w 26"/>
                    <a:gd name="T3" fmla="*/ 0 h 43"/>
                    <a:gd name="T4" fmla="*/ 0 w 26"/>
                    <a:gd name="T5" fmla="*/ 28 h 43"/>
                    <a:gd name="T6" fmla="*/ 25 w 26"/>
                    <a:gd name="T7" fmla="*/ 42 h 43"/>
                    <a:gd name="T8" fmla="*/ 25 w 26"/>
                    <a:gd name="T9" fmla="*/ 13 h 43"/>
                    <a:gd name="T10" fmla="*/ 0 60000 65536"/>
                    <a:gd name="T11" fmla="*/ 0 60000 65536"/>
                    <a:gd name="T12" fmla="*/ 0 60000 65536"/>
                    <a:gd name="T13" fmla="*/ 0 60000 65536"/>
                    <a:gd name="T14" fmla="*/ 0 60000 65536"/>
                    <a:gd name="T15" fmla="*/ 0 w 26"/>
                    <a:gd name="T16" fmla="*/ 0 h 43"/>
                    <a:gd name="T17" fmla="*/ 26 w 26"/>
                    <a:gd name="T18" fmla="*/ 43 h 43"/>
                  </a:gdLst>
                  <a:ahLst/>
                  <a:cxnLst>
                    <a:cxn ang="T10">
                      <a:pos x="T0" y="T1"/>
                    </a:cxn>
                    <a:cxn ang="T11">
                      <a:pos x="T2" y="T3"/>
                    </a:cxn>
                    <a:cxn ang="T12">
                      <a:pos x="T4" y="T5"/>
                    </a:cxn>
                    <a:cxn ang="T13">
                      <a:pos x="T6" y="T7"/>
                    </a:cxn>
                    <a:cxn ang="T14">
                      <a:pos x="T8" y="T9"/>
                    </a:cxn>
                  </a:cxnLst>
                  <a:rect l="T15" t="T16" r="T17" b="T18"/>
                  <a:pathLst>
                    <a:path w="26" h="43">
                      <a:moveTo>
                        <a:pt x="25" y="13"/>
                      </a:moveTo>
                      <a:lnTo>
                        <a:pt x="0" y="0"/>
                      </a:lnTo>
                      <a:lnTo>
                        <a:pt x="0" y="28"/>
                      </a:lnTo>
                      <a:lnTo>
                        <a:pt x="25" y="42"/>
                      </a:lnTo>
                      <a:lnTo>
                        <a:pt x="25" y="13"/>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71" name="Freeform 362">
                  <a:extLst>
                    <a:ext uri="{FF2B5EF4-FFF2-40B4-BE49-F238E27FC236}">
                      <a16:creationId xmlns:a16="http://schemas.microsoft.com/office/drawing/2014/main" id="{5DFCFC73-B11D-10BF-4633-9FCE9CBDE143}"/>
                    </a:ext>
                  </a:extLst>
                </p:cNvPr>
                <p:cNvSpPr>
                  <a:spLocks/>
                </p:cNvSpPr>
                <p:nvPr/>
              </p:nvSpPr>
              <p:spPr bwMode="auto">
                <a:xfrm>
                  <a:off x="2283" y="3194"/>
                  <a:ext cx="32" cy="20"/>
                </a:xfrm>
                <a:custGeom>
                  <a:avLst/>
                  <a:gdLst>
                    <a:gd name="T0" fmla="*/ 11 w 35"/>
                    <a:gd name="T1" fmla="*/ 0 h 21"/>
                    <a:gd name="T2" fmla="*/ 0 w 35"/>
                    <a:gd name="T3" fmla="*/ 6 h 21"/>
                    <a:gd name="T4" fmla="*/ 21 w 35"/>
                    <a:gd name="T5" fmla="*/ 20 h 21"/>
                    <a:gd name="T6" fmla="*/ 34 w 35"/>
                    <a:gd name="T7" fmla="*/ 13 h 21"/>
                    <a:gd name="T8" fmla="*/ 11 w 35"/>
                    <a:gd name="T9" fmla="*/ 0 h 21"/>
                    <a:gd name="T10" fmla="*/ 0 60000 65536"/>
                    <a:gd name="T11" fmla="*/ 0 60000 65536"/>
                    <a:gd name="T12" fmla="*/ 0 60000 65536"/>
                    <a:gd name="T13" fmla="*/ 0 60000 65536"/>
                    <a:gd name="T14" fmla="*/ 0 60000 65536"/>
                    <a:gd name="T15" fmla="*/ 0 w 35"/>
                    <a:gd name="T16" fmla="*/ 0 h 21"/>
                    <a:gd name="T17" fmla="*/ 35 w 35"/>
                    <a:gd name="T18" fmla="*/ 21 h 21"/>
                  </a:gdLst>
                  <a:ahLst/>
                  <a:cxnLst>
                    <a:cxn ang="T10">
                      <a:pos x="T0" y="T1"/>
                    </a:cxn>
                    <a:cxn ang="T11">
                      <a:pos x="T2" y="T3"/>
                    </a:cxn>
                    <a:cxn ang="T12">
                      <a:pos x="T4" y="T5"/>
                    </a:cxn>
                    <a:cxn ang="T13">
                      <a:pos x="T6" y="T7"/>
                    </a:cxn>
                    <a:cxn ang="T14">
                      <a:pos x="T8" y="T9"/>
                    </a:cxn>
                  </a:cxnLst>
                  <a:rect l="T15" t="T16" r="T17" b="T18"/>
                  <a:pathLst>
                    <a:path w="35" h="21">
                      <a:moveTo>
                        <a:pt x="11" y="0"/>
                      </a:moveTo>
                      <a:lnTo>
                        <a:pt x="0" y="6"/>
                      </a:lnTo>
                      <a:lnTo>
                        <a:pt x="21" y="20"/>
                      </a:lnTo>
                      <a:lnTo>
                        <a:pt x="34" y="13"/>
                      </a:lnTo>
                      <a:lnTo>
                        <a:pt x="11" y="0"/>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72" name="Freeform 363">
                  <a:extLst>
                    <a:ext uri="{FF2B5EF4-FFF2-40B4-BE49-F238E27FC236}">
                      <a16:creationId xmlns:a16="http://schemas.microsoft.com/office/drawing/2014/main" id="{9B14C4F6-15E0-F60E-70B4-B6F544F20A95}"/>
                    </a:ext>
                  </a:extLst>
                </p:cNvPr>
                <p:cNvSpPr>
                  <a:spLocks/>
                </p:cNvSpPr>
                <p:nvPr/>
              </p:nvSpPr>
              <p:spPr bwMode="auto">
                <a:xfrm>
                  <a:off x="2303" y="3206"/>
                  <a:ext cx="16" cy="32"/>
                </a:xfrm>
                <a:custGeom>
                  <a:avLst/>
                  <a:gdLst>
                    <a:gd name="T0" fmla="*/ 16 w 17"/>
                    <a:gd name="T1" fmla="*/ 25 h 34"/>
                    <a:gd name="T2" fmla="*/ 0 w 17"/>
                    <a:gd name="T3" fmla="*/ 33 h 34"/>
                    <a:gd name="T4" fmla="*/ 0 w 17"/>
                    <a:gd name="T5" fmla="*/ 6 h 34"/>
                    <a:gd name="T6" fmla="*/ 16 w 17"/>
                    <a:gd name="T7" fmla="*/ 0 h 34"/>
                    <a:gd name="T8" fmla="*/ 16 w 17"/>
                    <a:gd name="T9" fmla="*/ 25 h 34"/>
                    <a:gd name="T10" fmla="*/ 0 60000 65536"/>
                    <a:gd name="T11" fmla="*/ 0 60000 65536"/>
                    <a:gd name="T12" fmla="*/ 0 60000 65536"/>
                    <a:gd name="T13" fmla="*/ 0 60000 65536"/>
                    <a:gd name="T14" fmla="*/ 0 60000 65536"/>
                    <a:gd name="T15" fmla="*/ 0 w 17"/>
                    <a:gd name="T16" fmla="*/ 0 h 34"/>
                    <a:gd name="T17" fmla="*/ 17 w 17"/>
                    <a:gd name="T18" fmla="*/ 34 h 34"/>
                  </a:gdLst>
                  <a:ahLst/>
                  <a:cxnLst>
                    <a:cxn ang="T10">
                      <a:pos x="T0" y="T1"/>
                    </a:cxn>
                    <a:cxn ang="T11">
                      <a:pos x="T2" y="T3"/>
                    </a:cxn>
                    <a:cxn ang="T12">
                      <a:pos x="T4" y="T5"/>
                    </a:cxn>
                    <a:cxn ang="T13">
                      <a:pos x="T6" y="T7"/>
                    </a:cxn>
                    <a:cxn ang="T14">
                      <a:pos x="T8" y="T9"/>
                    </a:cxn>
                  </a:cxnLst>
                  <a:rect l="T15" t="T16" r="T17" b="T18"/>
                  <a:pathLst>
                    <a:path w="17" h="34">
                      <a:moveTo>
                        <a:pt x="16" y="25"/>
                      </a:moveTo>
                      <a:lnTo>
                        <a:pt x="0" y="33"/>
                      </a:lnTo>
                      <a:lnTo>
                        <a:pt x="0" y="6"/>
                      </a:lnTo>
                      <a:lnTo>
                        <a:pt x="16" y="0"/>
                      </a:lnTo>
                      <a:lnTo>
                        <a:pt x="16" y="25"/>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73" name="Freeform 364">
                  <a:extLst>
                    <a:ext uri="{FF2B5EF4-FFF2-40B4-BE49-F238E27FC236}">
                      <a16:creationId xmlns:a16="http://schemas.microsoft.com/office/drawing/2014/main" id="{76208262-A2D9-3427-4023-8AB040540B95}"/>
                    </a:ext>
                  </a:extLst>
                </p:cNvPr>
                <p:cNvSpPr>
                  <a:spLocks/>
                </p:cNvSpPr>
                <p:nvPr/>
              </p:nvSpPr>
              <p:spPr bwMode="auto">
                <a:xfrm>
                  <a:off x="2373" y="3169"/>
                  <a:ext cx="113" cy="68"/>
                </a:xfrm>
                <a:custGeom>
                  <a:avLst/>
                  <a:gdLst>
                    <a:gd name="T0" fmla="*/ 122 w 123"/>
                    <a:gd name="T1" fmla="*/ 14 h 72"/>
                    <a:gd name="T2" fmla="*/ 97 w 123"/>
                    <a:gd name="T3" fmla="*/ 0 h 72"/>
                    <a:gd name="T4" fmla="*/ 0 w 123"/>
                    <a:gd name="T5" fmla="*/ 56 h 72"/>
                    <a:gd name="T6" fmla="*/ 24 w 123"/>
                    <a:gd name="T7" fmla="*/ 71 h 72"/>
                    <a:gd name="T8" fmla="*/ 122 w 123"/>
                    <a:gd name="T9" fmla="*/ 14 h 72"/>
                    <a:gd name="T10" fmla="*/ 0 60000 65536"/>
                    <a:gd name="T11" fmla="*/ 0 60000 65536"/>
                    <a:gd name="T12" fmla="*/ 0 60000 65536"/>
                    <a:gd name="T13" fmla="*/ 0 60000 65536"/>
                    <a:gd name="T14" fmla="*/ 0 60000 65536"/>
                    <a:gd name="T15" fmla="*/ 0 w 123"/>
                    <a:gd name="T16" fmla="*/ 0 h 72"/>
                    <a:gd name="T17" fmla="*/ 123 w 123"/>
                    <a:gd name="T18" fmla="*/ 72 h 72"/>
                  </a:gdLst>
                  <a:ahLst/>
                  <a:cxnLst>
                    <a:cxn ang="T10">
                      <a:pos x="T0" y="T1"/>
                    </a:cxn>
                    <a:cxn ang="T11">
                      <a:pos x="T2" y="T3"/>
                    </a:cxn>
                    <a:cxn ang="T12">
                      <a:pos x="T4" y="T5"/>
                    </a:cxn>
                    <a:cxn ang="T13">
                      <a:pos x="T6" y="T7"/>
                    </a:cxn>
                    <a:cxn ang="T14">
                      <a:pos x="T8" y="T9"/>
                    </a:cxn>
                  </a:cxnLst>
                  <a:rect l="T15" t="T16" r="T17" b="T18"/>
                  <a:pathLst>
                    <a:path w="123" h="72">
                      <a:moveTo>
                        <a:pt x="122" y="14"/>
                      </a:moveTo>
                      <a:lnTo>
                        <a:pt x="97" y="0"/>
                      </a:lnTo>
                      <a:lnTo>
                        <a:pt x="0" y="56"/>
                      </a:lnTo>
                      <a:lnTo>
                        <a:pt x="24" y="71"/>
                      </a:lnTo>
                      <a:lnTo>
                        <a:pt x="122" y="14"/>
                      </a:lnTo>
                    </a:path>
                  </a:pathLst>
                </a:custGeom>
                <a:solidFill>
                  <a:srgbClr val="CCCCC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74" name="Freeform 365">
                  <a:extLst>
                    <a:ext uri="{FF2B5EF4-FFF2-40B4-BE49-F238E27FC236}">
                      <a16:creationId xmlns:a16="http://schemas.microsoft.com/office/drawing/2014/main" id="{241625E4-FD19-C191-22D4-0768C18F58F6}"/>
                    </a:ext>
                  </a:extLst>
                </p:cNvPr>
                <p:cNvSpPr>
                  <a:spLocks/>
                </p:cNvSpPr>
                <p:nvPr/>
              </p:nvSpPr>
              <p:spPr bwMode="auto">
                <a:xfrm>
                  <a:off x="2373" y="3222"/>
                  <a:ext cx="24" cy="42"/>
                </a:xfrm>
                <a:custGeom>
                  <a:avLst/>
                  <a:gdLst>
                    <a:gd name="T0" fmla="*/ 25 w 26"/>
                    <a:gd name="T1" fmla="*/ 14 h 44"/>
                    <a:gd name="T2" fmla="*/ 0 w 26"/>
                    <a:gd name="T3" fmla="*/ 0 h 44"/>
                    <a:gd name="T4" fmla="*/ 0 w 26"/>
                    <a:gd name="T5" fmla="*/ 28 h 44"/>
                    <a:gd name="T6" fmla="*/ 25 w 26"/>
                    <a:gd name="T7" fmla="*/ 43 h 44"/>
                    <a:gd name="T8" fmla="*/ 25 w 26"/>
                    <a:gd name="T9" fmla="*/ 14 h 44"/>
                    <a:gd name="T10" fmla="*/ 0 60000 65536"/>
                    <a:gd name="T11" fmla="*/ 0 60000 65536"/>
                    <a:gd name="T12" fmla="*/ 0 60000 65536"/>
                    <a:gd name="T13" fmla="*/ 0 60000 65536"/>
                    <a:gd name="T14" fmla="*/ 0 60000 65536"/>
                    <a:gd name="T15" fmla="*/ 0 w 26"/>
                    <a:gd name="T16" fmla="*/ 0 h 44"/>
                    <a:gd name="T17" fmla="*/ 26 w 26"/>
                    <a:gd name="T18" fmla="*/ 44 h 44"/>
                  </a:gdLst>
                  <a:ahLst/>
                  <a:cxnLst>
                    <a:cxn ang="T10">
                      <a:pos x="T0" y="T1"/>
                    </a:cxn>
                    <a:cxn ang="T11">
                      <a:pos x="T2" y="T3"/>
                    </a:cxn>
                    <a:cxn ang="T12">
                      <a:pos x="T4" y="T5"/>
                    </a:cxn>
                    <a:cxn ang="T13">
                      <a:pos x="T6" y="T7"/>
                    </a:cxn>
                    <a:cxn ang="T14">
                      <a:pos x="T8" y="T9"/>
                    </a:cxn>
                  </a:cxnLst>
                  <a:rect l="T15" t="T16" r="T17" b="T18"/>
                  <a:pathLst>
                    <a:path w="26" h="44">
                      <a:moveTo>
                        <a:pt x="25" y="14"/>
                      </a:moveTo>
                      <a:lnTo>
                        <a:pt x="0" y="0"/>
                      </a:lnTo>
                      <a:lnTo>
                        <a:pt x="0" y="28"/>
                      </a:lnTo>
                      <a:lnTo>
                        <a:pt x="25" y="43"/>
                      </a:lnTo>
                      <a:lnTo>
                        <a:pt x="25" y="14"/>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775" name="Freeform 366">
                  <a:extLst>
                    <a:ext uri="{FF2B5EF4-FFF2-40B4-BE49-F238E27FC236}">
                      <a16:creationId xmlns:a16="http://schemas.microsoft.com/office/drawing/2014/main" id="{7E02A915-A0ED-0307-F633-A101DE74FB46}"/>
                    </a:ext>
                  </a:extLst>
                </p:cNvPr>
                <p:cNvSpPr>
                  <a:spLocks/>
                </p:cNvSpPr>
                <p:nvPr/>
              </p:nvSpPr>
              <p:spPr bwMode="auto">
                <a:xfrm>
                  <a:off x="2396" y="3183"/>
                  <a:ext cx="90" cy="81"/>
                </a:xfrm>
                <a:custGeom>
                  <a:avLst/>
                  <a:gdLst>
                    <a:gd name="T0" fmla="*/ 97 w 98"/>
                    <a:gd name="T1" fmla="*/ 0 h 85"/>
                    <a:gd name="T2" fmla="*/ 0 w 98"/>
                    <a:gd name="T3" fmla="*/ 55 h 85"/>
                    <a:gd name="T4" fmla="*/ 0 w 98"/>
                    <a:gd name="T5" fmla="*/ 84 h 85"/>
                    <a:gd name="T6" fmla="*/ 97 w 98"/>
                    <a:gd name="T7" fmla="*/ 28 h 85"/>
                    <a:gd name="T8" fmla="*/ 97 w 98"/>
                    <a:gd name="T9" fmla="*/ 0 h 85"/>
                    <a:gd name="T10" fmla="*/ 0 60000 65536"/>
                    <a:gd name="T11" fmla="*/ 0 60000 65536"/>
                    <a:gd name="T12" fmla="*/ 0 60000 65536"/>
                    <a:gd name="T13" fmla="*/ 0 60000 65536"/>
                    <a:gd name="T14" fmla="*/ 0 60000 65536"/>
                    <a:gd name="T15" fmla="*/ 0 w 98"/>
                    <a:gd name="T16" fmla="*/ 0 h 85"/>
                    <a:gd name="T17" fmla="*/ 98 w 98"/>
                    <a:gd name="T18" fmla="*/ 85 h 85"/>
                  </a:gdLst>
                  <a:ahLst/>
                  <a:cxnLst>
                    <a:cxn ang="T10">
                      <a:pos x="T0" y="T1"/>
                    </a:cxn>
                    <a:cxn ang="T11">
                      <a:pos x="T2" y="T3"/>
                    </a:cxn>
                    <a:cxn ang="T12">
                      <a:pos x="T4" y="T5"/>
                    </a:cxn>
                    <a:cxn ang="T13">
                      <a:pos x="T6" y="T7"/>
                    </a:cxn>
                    <a:cxn ang="T14">
                      <a:pos x="T8" y="T9"/>
                    </a:cxn>
                  </a:cxnLst>
                  <a:rect l="T15" t="T16" r="T17" b="T18"/>
                  <a:pathLst>
                    <a:path w="98" h="85">
                      <a:moveTo>
                        <a:pt x="97" y="0"/>
                      </a:moveTo>
                      <a:lnTo>
                        <a:pt x="0" y="55"/>
                      </a:lnTo>
                      <a:lnTo>
                        <a:pt x="0" y="84"/>
                      </a:lnTo>
                      <a:lnTo>
                        <a:pt x="97" y="28"/>
                      </a:lnTo>
                      <a:lnTo>
                        <a:pt x="97" y="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pic>
            <p:nvPicPr>
              <p:cNvPr id="25622" name="Picture 367">
                <a:extLst>
                  <a:ext uri="{FF2B5EF4-FFF2-40B4-BE49-F238E27FC236}">
                    <a16:creationId xmlns:a16="http://schemas.microsoft.com/office/drawing/2014/main" id="{E3993177-8FB6-91DB-4E9C-A044C92880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2" y="2016"/>
                <a:ext cx="407"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pic>
          <p:pic>
            <p:nvPicPr>
              <p:cNvPr id="25623" name="Picture 368">
                <a:extLst>
                  <a:ext uri="{FF2B5EF4-FFF2-40B4-BE49-F238E27FC236}">
                    <a16:creationId xmlns:a16="http://schemas.microsoft.com/office/drawing/2014/main" id="{F88BC9BF-7997-1975-CCC3-81F7C33B1B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86" y="2062"/>
                <a:ext cx="57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pic>
          <p:grpSp>
            <p:nvGrpSpPr>
              <p:cNvPr id="25624" name="Group 369">
                <a:extLst>
                  <a:ext uri="{FF2B5EF4-FFF2-40B4-BE49-F238E27FC236}">
                    <a16:creationId xmlns:a16="http://schemas.microsoft.com/office/drawing/2014/main" id="{82DA6A9F-E2F4-6527-222C-E96C5A562E3D}"/>
                  </a:ext>
                </a:extLst>
              </p:cNvPr>
              <p:cNvGrpSpPr>
                <a:grpSpLocks/>
              </p:cNvGrpSpPr>
              <p:nvPr/>
            </p:nvGrpSpPr>
            <p:grpSpPr bwMode="auto">
              <a:xfrm>
                <a:off x="1318" y="1968"/>
                <a:ext cx="368" cy="515"/>
                <a:chOff x="1166" y="1703"/>
                <a:chExt cx="401" cy="542"/>
              </a:xfrm>
            </p:grpSpPr>
            <p:sp>
              <p:nvSpPr>
                <p:cNvPr id="25627" name="Freeform 370">
                  <a:extLst>
                    <a:ext uri="{FF2B5EF4-FFF2-40B4-BE49-F238E27FC236}">
                      <a16:creationId xmlns:a16="http://schemas.microsoft.com/office/drawing/2014/main" id="{270976ED-494D-24E4-D23E-3BD32D380C28}"/>
                    </a:ext>
                  </a:extLst>
                </p:cNvPr>
                <p:cNvSpPr>
                  <a:spLocks/>
                </p:cNvSpPr>
                <p:nvPr/>
              </p:nvSpPr>
              <p:spPr bwMode="auto">
                <a:xfrm>
                  <a:off x="1385" y="1703"/>
                  <a:ext cx="63" cy="277"/>
                </a:xfrm>
                <a:custGeom>
                  <a:avLst/>
                  <a:gdLst>
                    <a:gd name="T0" fmla="*/ 0 w 63"/>
                    <a:gd name="T1" fmla="*/ 262 h 277"/>
                    <a:gd name="T2" fmla="*/ 15 w 63"/>
                    <a:gd name="T3" fmla="*/ 2 h 277"/>
                    <a:gd name="T4" fmla="*/ 28 w 63"/>
                    <a:gd name="T5" fmla="*/ 0 h 277"/>
                    <a:gd name="T6" fmla="*/ 41 w 63"/>
                    <a:gd name="T7" fmla="*/ 2 h 277"/>
                    <a:gd name="T8" fmla="*/ 62 w 63"/>
                    <a:gd name="T9" fmla="*/ 262 h 277"/>
                    <a:gd name="T10" fmla="*/ 59 w 63"/>
                    <a:gd name="T11" fmla="*/ 264 h 277"/>
                    <a:gd name="T12" fmla="*/ 56 w 63"/>
                    <a:gd name="T13" fmla="*/ 267 h 277"/>
                    <a:gd name="T14" fmla="*/ 52 w 63"/>
                    <a:gd name="T15" fmla="*/ 269 h 277"/>
                    <a:gd name="T16" fmla="*/ 48 w 63"/>
                    <a:gd name="T17" fmla="*/ 271 h 277"/>
                    <a:gd name="T18" fmla="*/ 42 w 63"/>
                    <a:gd name="T19" fmla="*/ 273 h 277"/>
                    <a:gd name="T20" fmla="*/ 36 w 63"/>
                    <a:gd name="T21" fmla="*/ 275 h 277"/>
                    <a:gd name="T22" fmla="*/ 32 w 63"/>
                    <a:gd name="T23" fmla="*/ 276 h 277"/>
                    <a:gd name="T24" fmla="*/ 29 w 63"/>
                    <a:gd name="T25" fmla="*/ 276 h 277"/>
                    <a:gd name="T26" fmla="*/ 25 w 63"/>
                    <a:gd name="T27" fmla="*/ 276 h 277"/>
                    <a:gd name="T28" fmla="*/ 20 w 63"/>
                    <a:gd name="T29" fmla="*/ 275 h 277"/>
                    <a:gd name="T30" fmla="*/ 17 w 63"/>
                    <a:gd name="T31" fmla="*/ 274 h 277"/>
                    <a:gd name="T32" fmla="*/ 14 w 63"/>
                    <a:gd name="T33" fmla="*/ 273 h 277"/>
                    <a:gd name="T34" fmla="*/ 11 w 63"/>
                    <a:gd name="T35" fmla="*/ 273 h 277"/>
                    <a:gd name="T36" fmla="*/ 9 w 63"/>
                    <a:gd name="T37" fmla="*/ 271 h 277"/>
                    <a:gd name="T38" fmla="*/ 5 w 63"/>
                    <a:gd name="T39" fmla="*/ 269 h 277"/>
                    <a:gd name="T40" fmla="*/ 2 w 63"/>
                    <a:gd name="T41" fmla="*/ 267 h 277"/>
                    <a:gd name="T42" fmla="*/ 1 w 63"/>
                    <a:gd name="T43" fmla="*/ 264 h 277"/>
                    <a:gd name="T44" fmla="*/ 0 w 63"/>
                    <a:gd name="T45" fmla="*/ 263 h 277"/>
                    <a:gd name="T46" fmla="*/ 0 w 63"/>
                    <a:gd name="T47" fmla="*/ 262 h 27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
                    <a:gd name="T73" fmla="*/ 0 h 277"/>
                    <a:gd name="T74" fmla="*/ 63 w 63"/>
                    <a:gd name="T75" fmla="*/ 277 h 27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 h="277">
                      <a:moveTo>
                        <a:pt x="0" y="262"/>
                      </a:moveTo>
                      <a:lnTo>
                        <a:pt x="15" y="2"/>
                      </a:lnTo>
                      <a:lnTo>
                        <a:pt x="28" y="0"/>
                      </a:lnTo>
                      <a:lnTo>
                        <a:pt x="41" y="2"/>
                      </a:lnTo>
                      <a:lnTo>
                        <a:pt x="62" y="262"/>
                      </a:lnTo>
                      <a:lnTo>
                        <a:pt x="59" y="264"/>
                      </a:lnTo>
                      <a:lnTo>
                        <a:pt x="56" y="267"/>
                      </a:lnTo>
                      <a:lnTo>
                        <a:pt x="52" y="269"/>
                      </a:lnTo>
                      <a:lnTo>
                        <a:pt x="48" y="271"/>
                      </a:lnTo>
                      <a:lnTo>
                        <a:pt x="42" y="273"/>
                      </a:lnTo>
                      <a:lnTo>
                        <a:pt x="36" y="275"/>
                      </a:lnTo>
                      <a:lnTo>
                        <a:pt x="32" y="276"/>
                      </a:lnTo>
                      <a:lnTo>
                        <a:pt x="29" y="276"/>
                      </a:lnTo>
                      <a:lnTo>
                        <a:pt x="25" y="276"/>
                      </a:lnTo>
                      <a:lnTo>
                        <a:pt x="20" y="275"/>
                      </a:lnTo>
                      <a:lnTo>
                        <a:pt x="17" y="274"/>
                      </a:lnTo>
                      <a:lnTo>
                        <a:pt x="14" y="273"/>
                      </a:lnTo>
                      <a:lnTo>
                        <a:pt x="11" y="273"/>
                      </a:lnTo>
                      <a:lnTo>
                        <a:pt x="9" y="271"/>
                      </a:lnTo>
                      <a:lnTo>
                        <a:pt x="5" y="269"/>
                      </a:lnTo>
                      <a:lnTo>
                        <a:pt x="2" y="267"/>
                      </a:lnTo>
                      <a:lnTo>
                        <a:pt x="1" y="264"/>
                      </a:lnTo>
                      <a:lnTo>
                        <a:pt x="0" y="263"/>
                      </a:lnTo>
                      <a:lnTo>
                        <a:pt x="0" y="262"/>
                      </a:lnTo>
                    </a:path>
                  </a:pathLst>
                </a:custGeom>
                <a:solidFill>
                  <a:srgbClr val="9966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28" name="Freeform 371">
                  <a:extLst>
                    <a:ext uri="{FF2B5EF4-FFF2-40B4-BE49-F238E27FC236}">
                      <a16:creationId xmlns:a16="http://schemas.microsoft.com/office/drawing/2014/main" id="{3FCEDE81-D8E7-BB40-128B-1ED8D54C7DB5}"/>
                    </a:ext>
                  </a:extLst>
                </p:cNvPr>
                <p:cNvSpPr>
                  <a:spLocks/>
                </p:cNvSpPr>
                <p:nvPr/>
              </p:nvSpPr>
              <p:spPr bwMode="auto">
                <a:xfrm>
                  <a:off x="1444" y="1737"/>
                  <a:ext cx="62" cy="276"/>
                </a:xfrm>
                <a:custGeom>
                  <a:avLst/>
                  <a:gdLst>
                    <a:gd name="T0" fmla="*/ 0 w 62"/>
                    <a:gd name="T1" fmla="*/ 261 h 276"/>
                    <a:gd name="T2" fmla="*/ 15 w 62"/>
                    <a:gd name="T3" fmla="*/ 2 h 276"/>
                    <a:gd name="T4" fmla="*/ 28 w 62"/>
                    <a:gd name="T5" fmla="*/ 0 h 276"/>
                    <a:gd name="T6" fmla="*/ 39 w 62"/>
                    <a:gd name="T7" fmla="*/ 2 h 276"/>
                    <a:gd name="T8" fmla="*/ 61 w 62"/>
                    <a:gd name="T9" fmla="*/ 261 h 276"/>
                    <a:gd name="T10" fmla="*/ 58 w 62"/>
                    <a:gd name="T11" fmla="*/ 264 h 276"/>
                    <a:gd name="T12" fmla="*/ 55 w 62"/>
                    <a:gd name="T13" fmla="*/ 266 h 276"/>
                    <a:gd name="T14" fmla="*/ 51 w 62"/>
                    <a:gd name="T15" fmla="*/ 268 h 276"/>
                    <a:gd name="T16" fmla="*/ 47 w 62"/>
                    <a:gd name="T17" fmla="*/ 270 h 276"/>
                    <a:gd name="T18" fmla="*/ 41 w 62"/>
                    <a:gd name="T19" fmla="*/ 272 h 276"/>
                    <a:gd name="T20" fmla="*/ 35 w 62"/>
                    <a:gd name="T21" fmla="*/ 275 h 276"/>
                    <a:gd name="T22" fmla="*/ 32 w 62"/>
                    <a:gd name="T23" fmla="*/ 275 h 276"/>
                    <a:gd name="T24" fmla="*/ 29 w 62"/>
                    <a:gd name="T25" fmla="*/ 275 h 276"/>
                    <a:gd name="T26" fmla="*/ 25 w 62"/>
                    <a:gd name="T27" fmla="*/ 275 h 276"/>
                    <a:gd name="T28" fmla="*/ 21 w 62"/>
                    <a:gd name="T29" fmla="*/ 275 h 276"/>
                    <a:gd name="T30" fmla="*/ 17 w 62"/>
                    <a:gd name="T31" fmla="*/ 274 h 276"/>
                    <a:gd name="T32" fmla="*/ 14 w 62"/>
                    <a:gd name="T33" fmla="*/ 272 h 276"/>
                    <a:gd name="T34" fmla="*/ 12 w 62"/>
                    <a:gd name="T35" fmla="*/ 271 h 276"/>
                    <a:gd name="T36" fmla="*/ 8 w 62"/>
                    <a:gd name="T37" fmla="*/ 270 h 276"/>
                    <a:gd name="T38" fmla="*/ 6 w 62"/>
                    <a:gd name="T39" fmla="*/ 268 h 276"/>
                    <a:gd name="T40" fmla="*/ 2 w 62"/>
                    <a:gd name="T41" fmla="*/ 266 h 276"/>
                    <a:gd name="T42" fmla="*/ 1 w 62"/>
                    <a:gd name="T43" fmla="*/ 264 h 276"/>
                    <a:gd name="T44" fmla="*/ 0 w 62"/>
                    <a:gd name="T45" fmla="*/ 262 h 276"/>
                    <a:gd name="T46" fmla="*/ 0 w 62"/>
                    <a:gd name="T47" fmla="*/ 261 h 2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2"/>
                    <a:gd name="T73" fmla="*/ 0 h 276"/>
                    <a:gd name="T74" fmla="*/ 62 w 62"/>
                    <a:gd name="T75" fmla="*/ 276 h 27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2" h="276">
                      <a:moveTo>
                        <a:pt x="0" y="261"/>
                      </a:moveTo>
                      <a:lnTo>
                        <a:pt x="15" y="2"/>
                      </a:lnTo>
                      <a:lnTo>
                        <a:pt x="28" y="0"/>
                      </a:lnTo>
                      <a:lnTo>
                        <a:pt x="39" y="2"/>
                      </a:lnTo>
                      <a:lnTo>
                        <a:pt x="61" y="261"/>
                      </a:lnTo>
                      <a:lnTo>
                        <a:pt x="58" y="264"/>
                      </a:lnTo>
                      <a:lnTo>
                        <a:pt x="55" y="266"/>
                      </a:lnTo>
                      <a:lnTo>
                        <a:pt x="51" y="268"/>
                      </a:lnTo>
                      <a:lnTo>
                        <a:pt x="47" y="270"/>
                      </a:lnTo>
                      <a:lnTo>
                        <a:pt x="41" y="272"/>
                      </a:lnTo>
                      <a:lnTo>
                        <a:pt x="35" y="275"/>
                      </a:lnTo>
                      <a:lnTo>
                        <a:pt x="32" y="275"/>
                      </a:lnTo>
                      <a:lnTo>
                        <a:pt x="29" y="275"/>
                      </a:lnTo>
                      <a:lnTo>
                        <a:pt x="25" y="275"/>
                      </a:lnTo>
                      <a:lnTo>
                        <a:pt x="21" y="275"/>
                      </a:lnTo>
                      <a:lnTo>
                        <a:pt x="17" y="274"/>
                      </a:lnTo>
                      <a:lnTo>
                        <a:pt x="14" y="272"/>
                      </a:lnTo>
                      <a:lnTo>
                        <a:pt x="12" y="271"/>
                      </a:lnTo>
                      <a:lnTo>
                        <a:pt x="8" y="270"/>
                      </a:lnTo>
                      <a:lnTo>
                        <a:pt x="6" y="268"/>
                      </a:lnTo>
                      <a:lnTo>
                        <a:pt x="2" y="266"/>
                      </a:lnTo>
                      <a:lnTo>
                        <a:pt x="1" y="264"/>
                      </a:lnTo>
                      <a:lnTo>
                        <a:pt x="0" y="262"/>
                      </a:lnTo>
                      <a:lnTo>
                        <a:pt x="0" y="261"/>
                      </a:lnTo>
                    </a:path>
                  </a:pathLst>
                </a:custGeom>
                <a:solidFill>
                  <a:srgbClr val="9966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29" name="Freeform 372">
                  <a:extLst>
                    <a:ext uri="{FF2B5EF4-FFF2-40B4-BE49-F238E27FC236}">
                      <a16:creationId xmlns:a16="http://schemas.microsoft.com/office/drawing/2014/main" id="{EB014FC6-EA7B-0049-E04C-E6C678F410FE}"/>
                    </a:ext>
                  </a:extLst>
                </p:cNvPr>
                <p:cNvSpPr>
                  <a:spLocks/>
                </p:cNvSpPr>
                <p:nvPr/>
              </p:nvSpPr>
              <p:spPr bwMode="auto">
                <a:xfrm>
                  <a:off x="1413" y="1703"/>
                  <a:ext cx="34" cy="277"/>
                </a:xfrm>
                <a:custGeom>
                  <a:avLst/>
                  <a:gdLst>
                    <a:gd name="T0" fmla="*/ 6 w 34"/>
                    <a:gd name="T1" fmla="*/ 276 h 277"/>
                    <a:gd name="T2" fmla="*/ 10 w 34"/>
                    <a:gd name="T3" fmla="*/ 276 h 277"/>
                    <a:gd name="T4" fmla="*/ 13 w 34"/>
                    <a:gd name="T5" fmla="*/ 275 h 277"/>
                    <a:gd name="T6" fmla="*/ 17 w 34"/>
                    <a:gd name="T7" fmla="*/ 274 h 277"/>
                    <a:gd name="T8" fmla="*/ 19 w 34"/>
                    <a:gd name="T9" fmla="*/ 273 h 277"/>
                    <a:gd name="T10" fmla="*/ 24 w 34"/>
                    <a:gd name="T11" fmla="*/ 271 h 277"/>
                    <a:gd name="T12" fmla="*/ 26 w 34"/>
                    <a:gd name="T13" fmla="*/ 270 h 277"/>
                    <a:gd name="T14" fmla="*/ 28 w 34"/>
                    <a:gd name="T15" fmla="*/ 269 h 277"/>
                    <a:gd name="T16" fmla="*/ 30 w 34"/>
                    <a:gd name="T17" fmla="*/ 267 h 277"/>
                    <a:gd name="T18" fmla="*/ 32 w 34"/>
                    <a:gd name="T19" fmla="*/ 264 h 277"/>
                    <a:gd name="T20" fmla="*/ 33 w 34"/>
                    <a:gd name="T21" fmla="*/ 262 h 277"/>
                    <a:gd name="T22" fmla="*/ 12 w 34"/>
                    <a:gd name="T23" fmla="*/ 2 h 277"/>
                    <a:gd name="T24" fmla="*/ 0 w 34"/>
                    <a:gd name="T25" fmla="*/ 0 h 277"/>
                    <a:gd name="T26" fmla="*/ 0 w 34"/>
                    <a:gd name="T27" fmla="*/ 276 h 277"/>
                    <a:gd name="T28" fmla="*/ 6 w 34"/>
                    <a:gd name="T29" fmla="*/ 276 h 27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277"/>
                    <a:gd name="T47" fmla="*/ 34 w 34"/>
                    <a:gd name="T48" fmla="*/ 277 h 27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277">
                      <a:moveTo>
                        <a:pt x="6" y="276"/>
                      </a:moveTo>
                      <a:lnTo>
                        <a:pt x="10" y="276"/>
                      </a:lnTo>
                      <a:lnTo>
                        <a:pt x="13" y="275"/>
                      </a:lnTo>
                      <a:lnTo>
                        <a:pt x="17" y="274"/>
                      </a:lnTo>
                      <a:lnTo>
                        <a:pt x="19" y="273"/>
                      </a:lnTo>
                      <a:lnTo>
                        <a:pt x="24" y="271"/>
                      </a:lnTo>
                      <a:lnTo>
                        <a:pt x="26" y="270"/>
                      </a:lnTo>
                      <a:lnTo>
                        <a:pt x="28" y="269"/>
                      </a:lnTo>
                      <a:lnTo>
                        <a:pt x="30" y="267"/>
                      </a:lnTo>
                      <a:lnTo>
                        <a:pt x="32" y="264"/>
                      </a:lnTo>
                      <a:lnTo>
                        <a:pt x="33" y="262"/>
                      </a:lnTo>
                      <a:lnTo>
                        <a:pt x="12" y="2"/>
                      </a:lnTo>
                      <a:lnTo>
                        <a:pt x="0" y="0"/>
                      </a:lnTo>
                      <a:lnTo>
                        <a:pt x="0" y="276"/>
                      </a:lnTo>
                      <a:lnTo>
                        <a:pt x="6" y="276"/>
                      </a:lnTo>
                    </a:path>
                  </a:pathLst>
                </a:custGeom>
                <a:solidFill>
                  <a:srgbClr val="9966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30" name="Freeform 373">
                  <a:extLst>
                    <a:ext uri="{FF2B5EF4-FFF2-40B4-BE49-F238E27FC236}">
                      <a16:creationId xmlns:a16="http://schemas.microsoft.com/office/drawing/2014/main" id="{DC4E32D5-E37B-1248-7ED0-0E61C0E32D4B}"/>
                    </a:ext>
                  </a:extLst>
                </p:cNvPr>
                <p:cNvSpPr>
                  <a:spLocks/>
                </p:cNvSpPr>
                <p:nvPr/>
              </p:nvSpPr>
              <p:spPr bwMode="auto">
                <a:xfrm>
                  <a:off x="1385" y="1998"/>
                  <a:ext cx="182" cy="195"/>
                </a:xfrm>
                <a:custGeom>
                  <a:avLst/>
                  <a:gdLst>
                    <a:gd name="T0" fmla="*/ 181 w 182"/>
                    <a:gd name="T1" fmla="*/ 0 h 195"/>
                    <a:gd name="T2" fmla="*/ 0 w 182"/>
                    <a:gd name="T3" fmla="*/ 103 h 195"/>
                    <a:gd name="T4" fmla="*/ 0 w 182"/>
                    <a:gd name="T5" fmla="*/ 194 h 195"/>
                    <a:gd name="T6" fmla="*/ 181 w 182"/>
                    <a:gd name="T7" fmla="*/ 89 h 195"/>
                    <a:gd name="T8" fmla="*/ 181 w 182"/>
                    <a:gd name="T9" fmla="*/ 0 h 195"/>
                    <a:gd name="T10" fmla="*/ 0 60000 65536"/>
                    <a:gd name="T11" fmla="*/ 0 60000 65536"/>
                    <a:gd name="T12" fmla="*/ 0 60000 65536"/>
                    <a:gd name="T13" fmla="*/ 0 60000 65536"/>
                    <a:gd name="T14" fmla="*/ 0 60000 65536"/>
                    <a:gd name="T15" fmla="*/ 0 w 182"/>
                    <a:gd name="T16" fmla="*/ 0 h 195"/>
                    <a:gd name="T17" fmla="*/ 182 w 182"/>
                    <a:gd name="T18" fmla="*/ 195 h 195"/>
                  </a:gdLst>
                  <a:ahLst/>
                  <a:cxnLst>
                    <a:cxn ang="T10">
                      <a:pos x="T0" y="T1"/>
                    </a:cxn>
                    <a:cxn ang="T11">
                      <a:pos x="T2" y="T3"/>
                    </a:cxn>
                    <a:cxn ang="T12">
                      <a:pos x="T4" y="T5"/>
                    </a:cxn>
                    <a:cxn ang="T13">
                      <a:pos x="T6" y="T7"/>
                    </a:cxn>
                    <a:cxn ang="T14">
                      <a:pos x="T8" y="T9"/>
                    </a:cxn>
                  </a:cxnLst>
                  <a:rect l="T15" t="T16" r="T17" b="T18"/>
                  <a:pathLst>
                    <a:path w="182" h="195">
                      <a:moveTo>
                        <a:pt x="181" y="0"/>
                      </a:moveTo>
                      <a:lnTo>
                        <a:pt x="0" y="103"/>
                      </a:lnTo>
                      <a:lnTo>
                        <a:pt x="0" y="194"/>
                      </a:lnTo>
                      <a:lnTo>
                        <a:pt x="181" y="89"/>
                      </a:lnTo>
                      <a:lnTo>
                        <a:pt x="181" y="0"/>
                      </a:lnTo>
                    </a:path>
                  </a:pathLst>
                </a:custGeom>
                <a:solidFill>
                  <a:srgbClr val="8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31" name="Freeform 374">
                  <a:extLst>
                    <a:ext uri="{FF2B5EF4-FFF2-40B4-BE49-F238E27FC236}">
                      <a16:creationId xmlns:a16="http://schemas.microsoft.com/office/drawing/2014/main" id="{E92791E2-0B62-6926-9270-05ECED81413F}"/>
                    </a:ext>
                  </a:extLst>
                </p:cNvPr>
                <p:cNvSpPr>
                  <a:spLocks/>
                </p:cNvSpPr>
                <p:nvPr/>
              </p:nvSpPr>
              <p:spPr bwMode="auto">
                <a:xfrm>
                  <a:off x="1166" y="1976"/>
                  <a:ext cx="220" cy="217"/>
                </a:xfrm>
                <a:custGeom>
                  <a:avLst/>
                  <a:gdLst>
                    <a:gd name="T0" fmla="*/ 0 w 220"/>
                    <a:gd name="T1" fmla="*/ 0 h 217"/>
                    <a:gd name="T2" fmla="*/ 219 w 220"/>
                    <a:gd name="T3" fmla="*/ 125 h 217"/>
                    <a:gd name="T4" fmla="*/ 219 w 220"/>
                    <a:gd name="T5" fmla="*/ 216 h 217"/>
                    <a:gd name="T6" fmla="*/ 0 w 220"/>
                    <a:gd name="T7" fmla="*/ 90 h 217"/>
                    <a:gd name="T8" fmla="*/ 0 w 220"/>
                    <a:gd name="T9" fmla="*/ 0 h 217"/>
                    <a:gd name="T10" fmla="*/ 0 60000 65536"/>
                    <a:gd name="T11" fmla="*/ 0 60000 65536"/>
                    <a:gd name="T12" fmla="*/ 0 60000 65536"/>
                    <a:gd name="T13" fmla="*/ 0 60000 65536"/>
                    <a:gd name="T14" fmla="*/ 0 60000 65536"/>
                    <a:gd name="T15" fmla="*/ 0 w 220"/>
                    <a:gd name="T16" fmla="*/ 0 h 217"/>
                    <a:gd name="T17" fmla="*/ 220 w 220"/>
                    <a:gd name="T18" fmla="*/ 217 h 217"/>
                  </a:gdLst>
                  <a:ahLst/>
                  <a:cxnLst>
                    <a:cxn ang="T10">
                      <a:pos x="T0" y="T1"/>
                    </a:cxn>
                    <a:cxn ang="T11">
                      <a:pos x="T2" y="T3"/>
                    </a:cxn>
                    <a:cxn ang="T12">
                      <a:pos x="T4" y="T5"/>
                    </a:cxn>
                    <a:cxn ang="T13">
                      <a:pos x="T6" y="T7"/>
                    </a:cxn>
                    <a:cxn ang="T14">
                      <a:pos x="T8" y="T9"/>
                    </a:cxn>
                  </a:cxnLst>
                  <a:rect l="T15" t="T16" r="T17" b="T18"/>
                  <a:pathLst>
                    <a:path w="220" h="217">
                      <a:moveTo>
                        <a:pt x="0" y="0"/>
                      </a:moveTo>
                      <a:lnTo>
                        <a:pt x="219" y="125"/>
                      </a:lnTo>
                      <a:lnTo>
                        <a:pt x="219" y="216"/>
                      </a:lnTo>
                      <a:lnTo>
                        <a:pt x="0" y="90"/>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32" name="Freeform 375">
                  <a:extLst>
                    <a:ext uri="{FF2B5EF4-FFF2-40B4-BE49-F238E27FC236}">
                      <a16:creationId xmlns:a16="http://schemas.microsoft.com/office/drawing/2014/main" id="{A7C6E454-E06D-DD3A-5C4C-E9721D0F8BF8}"/>
                    </a:ext>
                  </a:extLst>
                </p:cNvPr>
                <p:cNvSpPr>
                  <a:spLocks/>
                </p:cNvSpPr>
                <p:nvPr/>
              </p:nvSpPr>
              <p:spPr bwMode="auto">
                <a:xfrm>
                  <a:off x="1166" y="1871"/>
                  <a:ext cx="401" cy="231"/>
                </a:xfrm>
                <a:custGeom>
                  <a:avLst/>
                  <a:gdLst>
                    <a:gd name="T0" fmla="*/ 400 w 401"/>
                    <a:gd name="T1" fmla="*/ 126 h 231"/>
                    <a:gd name="T2" fmla="*/ 219 w 401"/>
                    <a:gd name="T3" fmla="*/ 230 h 231"/>
                    <a:gd name="T4" fmla="*/ 0 w 401"/>
                    <a:gd name="T5" fmla="*/ 103 h 231"/>
                    <a:gd name="T6" fmla="*/ 180 w 401"/>
                    <a:gd name="T7" fmla="*/ 0 h 231"/>
                    <a:gd name="T8" fmla="*/ 400 w 401"/>
                    <a:gd name="T9" fmla="*/ 126 h 231"/>
                    <a:gd name="T10" fmla="*/ 0 60000 65536"/>
                    <a:gd name="T11" fmla="*/ 0 60000 65536"/>
                    <a:gd name="T12" fmla="*/ 0 60000 65536"/>
                    <a:gd name="T13" fmla="*/ 0 60000 65536"/>
                    <a:gd name="T14" fmla="*/ 0 60000 65536"/>
                    <a:gd name="T15" fmla="*/ 0 w 401"/>
                    <a:gd name="T16" fmla="*/ 0 h 231"/>
                    <a:gd name="T17" fmla="*/ 401 w 401"/>
                    <a:gd name="T18" fmla="*/ 231 h 231"/>
                  </a:gdLst>
                  <a:ahLst/>
                  <a:cxnLst>
                    <a:cxn ang="T10">
                      <a:pos x="T0" y="T1"/>
                    </a:cxn>
                    <a:cxn ang="T11">
                      <a:pos x="T2" y="T3"/>
                    </a:cxn>
                    <a:cxn ang="T12">
                      <a:pos x="T4" y="T5"/>
                    </a:cxn>
                    <a:cxn ang="T13">
                      <a:pos x="T6" y="T7"/>
                    </a:cxn>
                    <a:cxn ang="T14">
                      <a:pos x="T8" y="T9"/>
                    </a:cxn>
                  </a:cxnLst>
                  <a:rect l="T15" t="T16" r="T17" b="T18"/>
                  <a:pathLst>
                    <a:path w="401" h="231">
                      <a:moveTo>
                        <a:pt x="400" y="126"/>
                      </a:moveTo>
                      <a:lnTo>
                        <a:pt x="219" y="230"/>
                      </a:lnTo>
                      <a:lnTo>
                        <a:pt x="0" y="103"/>
                      </a:lnTo>
                      <a:lnTo>
                        <a:pt x="180" y="0"/>
                      </a:lnTo>
                      <a:lnTo>
                        <a:pt x="400" y="126"/>
                      </a:lnTo>
                    </a:path>
                  </a:pathLst>
                </a:custGeom>
                <a:solidFill>
                  <a:srgbClr val="CC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33" name="Freeform 376">
                  <a:extLst>
                    <a:ext uri="{FF2B5EF4-FFF2-40B4-BE49-F238E27FC236}">
                      <a16:creationId xmlns:a16="http://schemas.microsoft.com/office/drawing/2014/main" id="{C6AB6274-EAE7-657D-F7A0-CEFE730EBE8A}"/>
                    </a:ext>
                  </a:extLst>
                </p:cNvPr>
                <p:cNvSpPr>
                  <a:spLocks/>
                </p:cNvSpPr>
                <p:nvPr/>
              </p:nvSpPr>
              <p:spPr bwMode="auto">
                <a:xfrm>
                  <a:off x="1246" y="1986"/>
                  <a:ext cx="59" cy="70"/>
                </a:xfrm>
                <a:custGeom>
                  <a:avLst/>
                  <a:gdLst>
                    <a:gd name="T0" fmla="*/ 58 w 59"/>
                    <a:gd name="T1" fmla="*/ 0 h 70"/>
                    <a:gd name="T2" fmla="*/ 58 w 59"/>
                    <a:gd name="T3" fmla="*/ 69 h 70"/>
                    <a:gd name="T4" fmla="*/ 0 w 59"/>
                    <a:gd name="T5" fmla="*/ 35 h 70"/>
                    <a:gd name="T6" fmla="*/ 58 w 59"/>
                    <a:gd name="T7" fmla="*/ 0 h 70"/>
                    <a:gd name="T8" fmla="*/ 0 60000 65536"/>
                    <a:gd name="T9" fmla="*/ 0 60000 65536"/>
                    <a:gd name="T10" fmla="*/ 0 60000 65536"/>
                    <a:gd name="T11" fmla="*/ 0 60000 65536"/>
                    <a:gd name="T12" fmla="*/ 0 w 59"/>
                    <a:gd name="T13" fmla="*/ 0 h 70"/>
                    <a:gd name="T14" fmla="*/ 59 w 59"/>
                    <a:gd name="T15" fmla="*/ 70 h 70"/>
                  </a:gdLst>
                  <a:ahLst/>
                  <a:cxnLst>
                    <a:cxn ang="T8">
                      <a:pos x="T0" y="T1"/>
                    </a:cxn>
                    <a:cxn ang="T9">
                      <a:pos x="T2" y="T3"/>
                    </a:cxn>
                    <a:cxn ang="T10">
                      <a:pos x="T4" y="T5"/>
                    </a:cxn>
                    <a:cxn ang="T11">
                      <a:pos x="T6" y="T7"/>
                    </a:cxn>
                  </a:cxnLst>
                  <a:rect l="T12" t="T13" r="T14" b="T15"/>
                  <a:pathLst>
                    <a:path w="59" h="70">
                      <a:moveTo>
                        <a:pt x="58" y="0"/>
                      </a:moveTo>
                      <a:lnTo>
                        <a:pt x="58" y="69"/>
                      </a:lnTo>
                      <a:lnTo>
                        <a:pt x="0" y="35"/>
                      </a:lnTo>
                      <a:lnTo>
                        <a:pt x="58" y="0"/>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34" name="Freeform 377">
                  <a:extLst>
                    <a:ext uri="{FF2B5EF4-FFF2-40B4-BE49-F238E27FC236}">
                      <a16:creationId xmlns:a16="http://schemas.microsoft.com/office/drawing/2014/main" id="{84316167-9FCD-BE4E-88A1-D9F8EA502C0B}"/>
                    </a:ext>
                  </a:extLst>
                </p:cNvPr>
                <p:cNvSpPr>
                  <a:spLocks/>
                </p:cNvSpPr>
                <p:nvPr/>
              </p:nvSpPr>
              <p:spPr bwMode="auto">
                <a:xfrm>
                  <a:off x="1398" y="2103"/>
                  <a:ext cx="33" cy="64"/>
                </a:xfrm>
                <a:custGeom>
                  <a:avLst/>
                  <a:gdLst>
                    <a:gd name="T0" fmla="*/ 32 w 33"/>
                    <a:gd name="T1" fmla="*/ 0 h 64"/>
                    <a:gd name="T2" fmla="*/ 0 w 33"/>
                    <a:gd name="T3" fmla="*/ 18 h 64"/>
                    <a:gd name="T4" fmla="*/ 0 w 33"/>
                    <a:gd name="T5" fmla="*/ 63 h 64"/>
                    <a:gd name="T6" fmla="*/ 32 w 33"/>
                    <a:gd name="T7" fmla="*/ 45 h 64"/>
                    <a:gd name="T8" fmla="*/ 32 w 33"/>
                    <a:gd name="T9" fmla="*/ 0 h 64"/>
                    <a:gd name="T10" fmla="*/ 0 60000 65536"/>
                    <a:gd name="T11" fmla="*/ 0 60000 65536"/>
                    <a:gd name="T12" fmla="*/ 0 60000 65536"/>
                    <a:gd name="T13" fmla="*/ 0 60000 65536"/>
                    <a:gd name="T14" fmla="*/ 0 60000 65536"/>
                    <a:gd name="T15" fmla="*/ 0 w 33"/>
                    <a:gd name="T16" fmla="*/ 0 h 64"/>
                    <a:gd name="T17" fmla="*/ 33 w 33"/>
                    <a:gd name="T18" fmla="*/ 64 h 64"/>
                  </a:gdLst>
                  <a:ahLst/>
                  <a:cxnLst>
                    <a:cxn ang="T10">
                      <a:pos x="T0" y="T1"/>
                    </a:cxn>
                    <a:cxn ang="T11">
                      <a:pos x="T2" y="T3"/>
                    </a:cxn>
                    <a:cxn ang="T12">
                      <a:pos x="T4" y="T5"/>
                    </a:cxn>
                    <a:cxn ang="T13">
                      <a:pos x="T6" y="T7"/>
                    </a:cxn>
                    <a:cxn ang="T14">
                      <a:pos x="T8" y="T9"/>
                    </a:cxn>
                  </a:cxnLst>
                  <a:rect l="T15" t="T16" r="T17" b="T18"/>
                  <a:pathLst>
                    <a:path w="33" h="64">
                      <a:moveTo>
                        <a:pt x="32" y="0"/>
                      </a:moveTo>
                      <a:lnTo>
                        <a:pt x="0" y="18"/>
                      </a:lnTo>
                      <a:lnTo>
                        <a:pt x="0" y="63"/>
                      </a:lnTo>
                      <a:lnTo>
                        <a:pt x="32" y="45"/>
                      </a:lnTo>
                      <a:lnTo>
                        <a:pt x="32" y="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35" name="Freeform 378">
                  <a:extLst>
                    <a:ext uri="{FF2B5EF4-FFF2-40B4-BE49-F238E27FC236}">
                      <a16:creationId xmlns:a16="http://schemas.microsoft.com/office/drawing/2014/main" id="{47A445A7-A450-BDCF-00D2-37A694854A30}"/>
                    </a:ext>
                  </a:extLst>
                </p:cNvPr>
                <p:cNvSpPr>
                  <a:spLocks/>
                </p:cNvSpPr>
                <p:nvPr/>
              </p:nvSpPr>
              <p:spPr bwMode="auto">
                <a:xfrm>
                  <a:off x="1185" y="2080"/>
                  <a:ext cx="107" cy="104"/>
                </a:xfrm>
                <a:custGeom>
                  <a:avLst/>
                  <a:gdLst>
                    <a:gd name="T0" fmla="*/ 0 w 107"/>
                    <a:gd name="T1" fmla="*/ 0 h 104"/>
                    <a:gd name="T2" fmla="*/ 106 w 107"/>
                    <a:gd name="T3" fmla="*/ 61 h 104"/>
                    <a:gd name="T4" fmla="*/ 106 w 107"/>
                    <a:gd name="T5" fmla="*/ 103 h 104"/>
                    <a:gd name="T6" fmla="*/ 0 w 107"/>
                    <a:gd name="T7" fmla="*/ 42 h 104"/>
                    <a:gd name="T8" fmla="*/ 0 w 107"/>
                    <a:gd name="T9" fmla="*/ 0 h 104"/>
                    <a:gd name="T10" fmla="*/ 0 60000 65536"/>
                    <a:gd name="T11" fmla="*/ 0 60000 65536"/>
                    <a:gd name="T12" fmla="*/ 0 60000 65536"/>
                    <a:gd name="T13" fmla="*/ 0 60000 65536"/>
                    <a:gd name="T14" fmla="*/ 0 60000 65536"/>
                    <a:gd name="T15" fmla="*/ 0 w 107"/>
                    <a:gd name="T16" fmla="*/ 0 h 104"/>
                    <a:gd name="T17" fmla="*/ 107 w 107"/>
                    <a:gd name="T18" fmla="*/ 104 h 104"/>
                  </a:gdLst>
                  <a:ahLst/>
                  <a:cxnLst>
                    <a:cxn ang="T10">
                      <a:pos x="T0" y="T1"/>
                    </a:cxn>
                    <a:cxn ang="T11">
                      <a:pos x="T2" y="T3"/>
                    </a:cxn>
                    <a:cxn ang="T12">
                      <a:pos x="T4" y="T5"/>
                    </a:cxn>
                    <a:cxn ang="T13">
                      <a:pos x="T6" y="T7"/>
                    </a:cxn>
                    <a:cxn ang="T14">
                      <a:pos x="T8" y="T9"/>
                    </a:cxn>
                  </a:cxnLst>
                  <a:rect l="T15" t="T16" r="T17" b="T18"/>
                  <a:pathLst>
                    <a:path w="107" h="104">
                      <a:moveTo>
                        <a:pt x="0" y="0"/>
                      </a:moveTo>
                      <a:lnTo>
                        <a:pt x="106" y="61"/>
                      </a:lnTo>
                      <a:lnTo>
                        <a:pt x="106" y="103"/>
                      </a:lnTo>
                      <a:lnTo>
                        <a:pt x="0" y="42"/>
                      </a:lnTo>
                      <a:lnTo>
                        <a:pt x="0" y="0"/>
                      </a:lnTo>
                    </a:path>
                  </a:pathLst>
                </a:custGeom>
                <a:solidFill>
                  <a:srgbClr val="FF66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36" name="Freeform 379">
                  <a:extLst>
                    <a:ext uri="{FF2B5EF4-FFF2-40B4-BE49-F238E27FC236}">
                      <a16:creationId xmlns:a16="http://schemas.microsoft.com/office/drawing/2014/main" id="{B41168C6-D651-4743-453C-B8DD0B1A48D8}"/>
                    </a:ext>
                  </a:extLst>
                </p:cNvPr>
                <p:cNvSpPr>
                  <a:spLocks/>
                </p:cNvSpPr>
                <p:nvPr/>
              </p:nvSpPr>
              <p:spPr bwMode="auto">
                <a:xfrm>
                  <a:off x="1290" y="2117"/>
                  <a:ext cx="41" cy="67"/>
                </a:xfrm>
                <a:custGeom>
                  <a:avLst/>
                  <a:gdLst>
                    <a:gd name="T0" fmla="*/ 40 w 41"/>
                    <a:gd name="T1" fmla="*/ 0 h 67"/>
                    <a:gd name="T2" fmla="*/ 0 w 41"/>
                    <a:gd name="T3" fmla="*/ 22 h 67"/>
                    <a:gd name="T4" fmla="*/ 0 w 41"/>
                    <a:gd name="T5" fmla="*/ 66 h 67"/>
                    <a:gd name="T6" fmla="*/ 40 w 41"/>
                    <a:gd name="T7" fmla="*/ 43 h 67"/>
                    <a:gd name="T8" fmla="*/ 40 w 41"/>
                    <a:gd name="T9" fmla="*/ 0 h 67"/>
                    <a:gd name="T10" fmla="*/ 0 60000 65536"/>
                    <a:gd name="T11" fmla="*/ 0 60000 65536"/>
                    <a:gd name="T12" fmla="*/ 0 60000 65536"/>
                    <a:gd name="T13" fmla="*/ 0 60000 65536"/>
                    <a:gd name="T14" fmla="*/ 0 60000 65536"/>
                    <a:gd name="T15" fmla="*/ 0 w 41"/>
                    <a:gd name="T16" fmla="*/ 0 h 67"/>
                    <a:gd name="T17" fmla="*/ 41 w 41"/>
                    <a:gd name="T18" fmla="*/ 67 h 67"/>
                  </a:gdLst>
                  <a:ahLst/>
                  <a:cxnLst>
                    <a:cxn ang="T10">
                      <a:pos x="T0" y="T1"/>
                    </a:cxn>
                    <a:cxn ang="T11">
                      <a:pos x="T2" y="T3"/>
                    </a:cxn>
                    <a:cxn ang="T12">
                      <a:pos x="T4" y="T5"/>
                    </a:cxn>
                    <a:cxn ang="T13">
                      <a:pos x="T6" y="T7"/>
                    </a:cxn>
                    <a:cxn ang="T14">
                      <a:pos x="T8" y="T9"/>
                    </a:cxn>
                  </a:cxnLst>
                  <a:rect l="T15" t="T16" r="T17" b="T18"/>
                  <a:pathLst>
                    <a:path w="41" h="67">
                      <a:moveTo>
                        <a:pt x="40" y="0"/>
                      </a:moveTo>
                      <a:lnTo>
                        <a:pt x="0" y="22"/>
                      </a:lnTo>
                      <a:lnTo>
                        <a:pt x="0" y="66"/>
                      </a:lnTo>
                      <a:lnTo>
                        <a:pt x="40" y="43"/>
                      </a:lnTo>
                      <a:lnTo>
                        <a:pt x="40" y="0"/>
                      </a:lnTo>
                    </a:path>
                  </a:pathLst>
                </a:custGeom>
                <a:solidFill>
                  <a:srgbClr val="FF33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37" name="Freeform 380">
                  <a:extLst>
                    <a:ext uri="{FF2B5EF4-FFF2-40B4-BE49-F238E27FC236}">
                      <a16:creationId xmlns:a16="http://schemas.microsoft.com/office/drawing/2014/main" id="{5A47E754-EDD5-962E-7030-0828D66A0753}"/>
                    </a:ext>
                  </a:extLst>
                </p:cNvPr>
                <p:cNvSpPr>
                  <a:spLocks/>
                </p:cNvSpPr>
                <p:nvPr/>
              </p:nvSpPr>
              <p:spPr bwMode="auto">
                <a:xfrm>
                  <a:off x="1184" y="2058"/>
                  <a:ext cx="146" cy="84"/>
                </a:xfrm>
                <a:custGeom>
                  <a:avLst/>
                  <a:gdLst>
                    <a:gd name="T0" fmla="*/ 145 w 146"/>
                    <a:gd name="T1" fmla="*/ 61 h 84"/>
                    <a:gd name="T2" fmla="*/ 105 w 146"/>
                    <a:gd name="T3" fmla="*/ 83 h 84"/>
                    <a:gd name="T4" fmla="*/ 0 w 146"/>
                    <a:gd name="T5" fmla="*/ 21 h 84"/>
                    <a:gd name="T6" fmla="*/ 37 w 146"/>
                    <a:gd name="T7" fmla="*/ 0 h 84"/>
                    <a:gd name="T8" fmla="*/ 145 w 146"/>
                    <a:gd name="T9" fmla="*/ 61 h 84"/>
                    <a:gd name="T10" fmla="*/ 0 60000 65536"/>
                    <a:gd name="T11" fmla="*/ 0 60000 65536"/>
                    <a:gd name="T12" fmla="*/ 0 60000 65536"/>
                    <a:gd name="T13" fmla="*/ 0 60000 65536"/>
                    <a:gd name="T14" fmla="*/ 0 60000 65536"/>
                    <a:gd name="T15" fmla="*/ 0 w 146"/>
                    <a:gd name="T16" fmla="*/ 0 h 84"/>
                    <a:gd name="T17" fmla="*/ 146 w 146"/>
                    <a:gd name="T18" fmla="*/ 84 h 84"/>
                  </a:gdLst>
                  <a:ahLst/>
                  <a:cxnLst>
                    <a:cxn ang="T10">
                      <a:pos x="T0" y="T1"/>
                    </a:cxn>
                    <a:cxn ang="T11">
                      <a:pos x="T2" y="T3"/>
                    </a:cxn>
                    <a:cxn ang="T12">
                      <a:pos x="T4" y="T5"/>
                    </a:cxn>
                    <a:cxn ang="T13">
                      <a:pos x="T6" y="T7"/>
                    </a:cxn>
                    <a:cxn ang="T14">
                      <a:pos x="T8" y="T9"/>
                    </a:cxn>
                  </a:cxnLst>
                  <a:rect l="T15" t="T16" r="T17" b="T18"/>
                  <a:pathLst>
                    <a:path w="146" h="84">
                      <a:moveTo>
                        <a:pt x="145" y="61"/>
                      </a:moveTo>
                      <a:lnTo>
                        <a:pt x="105" y="83"/>
                      </a:lnTo>
                      <a:lnTo>
                        <a:pt x="0" y="21"/>
                      </a:lnTo>
                      <a:lnTo>
                        <a:pt x="37" y="0"/>
                      </a:lnTo>
                      <a:lnTo>
                        <a:pt x="145" y="61"/>
                      </a:lnTo>
                    </a:path>
                  </a:pathLst>
                </a:custGeom>
                <a:solidFill>
                  <a:srgbClr val="999999"/>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38" name="Freeform 381">
                  <a:extLst>
                    <a:ext uri="{FF2B5EF4-FFF2-40B4-BE49-F238E27FC236}">
                      <a16:creationId xmlns:a16="http://schemas.microsoft.com/office/drawing/2014/main" id="{C0EA86D9-9D47-4D59-A3EB-0B7073550787}"/>
                    </a:ext>
                  </a:extLst>
                </p:cNvPr>
                <p:cNvSpPr>
                  <a:spLocks/>
                </p:cNvSpPr>
                <p:nvPr/>
              </p:nvSpPr>
              <p:spPr bwMode="auto">
                <a:xfrm>
                  <a:off x="1456" y="2070"/>
                  <a:ext cx="32" cy="64"/>
                </a:xfrm>
                <a:custGeom>
                  <a:avLst/>
                  <a:gdLst>
                    <a:gd name="T0" fmla="*/ 31 w 32"/>
                    <a:gd name="T1" fmla="*/ 0 h 64"/>
                    <a:gd name="T2" fmla="*/ 0 w 32"/>
                    <a:gd name="T3" fmla="*/ 18 h 64"/>
                    <a:gd name="T4" fmla="*/ 0 w 32"/>
                    <a:gd name="T5" fmla="*/ 63 h 64"/>
                    <a:gd name="T6" fmla="*/ 31 w 32"/>
                    <a:gd name="T7" fmla="*/ 45 h 64"/>
                    <a:gd name="T8" fmla="*/ 31 w 32"/>
                    <a:gd name="T9" fmla="*/ 0 h 64"/>
                    <a:gd name="T10" fmla="*/ 0 60000 65536"/>
                    <a:gd name="T11" fmla="*/ 0 60000 65536"/>
                    <a:gd name="T12" fmla="*/ 0 60000 65536"/>
                    <a:gd name="T13" fmla="*/ 0 60000 65536"/>
                    <a:gd name="T14" fmla="*/ 0 60000 65536"/>
                    <a:gd name="T15" fmla="*/ 0 w 32"/>
                    <a:gd name="T16" fmla="*/ 0 h 64"/>
                    <a:gd name="T17" fmla="*/ 32 w 32"/>
                    <a:gd name="T18" fmla="*/ 64 h 64"/>
                  </a:gdLst>
                  <a:ahLst/>
                  <a:cxnLst>
                    <a:cxn ang="T10">
                      <a:pos x="T0" y="T1"/>
                    </a:cxn>
                    <a:cxn ang="T11">
                      <a:pos x="T2" y="T3"/>
                    </a:cxn>
                    <a:cxn ang="T12">
                      <a:pos x="T4" y="T5"/>
                    </a:cxn>
                    <a:cxn ang="T13">
                      <a:pos x="T6" y="T7"/>
                    </a:cxn>
                    <a:cxn ang="T14">
                      <a:pos x="T8" y="T9"/>
                    </a:cxn>
                  </a:cxnLst>
                  <a:rect l="T15" t="T16" r="T17" b="T18"/>
                  <a:pathLst>
                    <a:path w="32" h="64">
                      <a:moveTo>
                        <a:pt x="31" y="0"/>
                      </a:moveTo>
                      <a:lnTo>
                        <a:pt x="0" y="18"/>
                      </a:lnTo>
                      <a:lnTo>
                        <a:pt x="0" y="63"/>
                      </a:lnTo>
                      <a:lnTo>
                        <a:pt x="31" y="45"/>
                      </a:lnTo>
                      <a:lnTo>
                        <a:pt x="31" y="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39" name="Freeform 382">
                  <a:extLst>
                    <a:ext uri="{FF2B5EF4-FFF2-40B4-BE49-F238E27FC236}">
                      <a16:creationId xmlns:a16="http://schemas.microsoft.com/office/drawing/2014/main" id="{8B645F27-2C6E-C1A9-5772-2F462EE5ED3F}"/>
                    </a:ext>
                  </a:extLst>
                </p:cNvPr>
                <p:cNvSpPr>
                  <a:spLocks/>
                </p:cNvSpPr>
                <p:nvPr/>
              </p:nvSpPr>
              <p:spPr bwMode="auto">
                <a:xfrm>
                  <a:off x="1166" y="1939"/>
                  <a:ext cx="59" cy="71"/>
                </a:xfrm>
                <a:custGeom>
                  <a:avLst/>
                  <a:gdLst>
                    <a:gd name="T0" fmla="*/ 58 w 59"/>
                    <a:gd name="T1" fmla="*/ 0 h 71"/>
                    <a:gd name="T2" fmla="*/ 58 w 59"/>
                    <a:gd name="T3" fmla="*/ 70 h 71"/>
                    <a:gd name="T4" fmla="*/ 0 w 59"/>
                    <a:gd name="T5" fmla="*/ 36 h 71"/>
                    <a:gd name="T6" fmla="*/ 58 w 59"/>
                    <a:gd name="T7" fmla="*/ 0 h 71"/>
                    <a:gd name="T8" fmla="*/ 0 60000 65536"/>
                    <a:gd name="T9" fmla="*/ 0 60000 65536"/>
                    <a:gd name="T10" fmla="*/ 0 60000 65536"/>
                    <a:gd name="T11" fmla="*/ 0 60000 65536"/>
                    <a:gd name="T12" fmla="*/ 0 w 59"/>
                    <a:gd name="T13" fmla="*/ 0 h 71"/>
                    <a:gd name="T14" fmla="*/ 59 w 59"/>
                    <a:gd name="T15" fmla="*/ 71 h 71"/>
                  </a:gdLst>
                  <a:ahLst/>
                  <a:cxnLst>
                    <a:cxn ang="T8">
                      <a:pos x="T0" y="T1"/>
                    </a:cxn>
                    <a:cxn ang="T9">
                      <a:pos x="T2" y="T3"/>
                    </a:cxn>
                    <a:cxn ang="T10">
                      <a:pos x="T4" y="T5"/>
                    </a:cxn>
                    <a:cxn ang="T11">
                      <a:pos x="T6" y="T7"/>
                    </a:cxn>
                  </a:cxnLst>
                  <a:rect l="T12" t="T13" r="T14" b="T15"/>
                  <a:pathLst>
                    <a:path w="59" h="71">
                      <a:moveTo>
                        <a:pt x="58" y="0"/>
                      </a:moveTo>
                      <a:lnTo>
                        <a:pt x="58" y="70"/>
                      </a:lnTo>
                      <a:lnTo>
                        <a:pt x="0" y="36"/>
                      </a:lnTo>
                      <a:lnTo>
                        <a:pt x="58" y="0"/>
                      </a:lnTo>
                    </a:path>
                  </a:pathLst>
                </a:custGeom>
                <a:solidFill>
                  <a:srgbClr val="B3B3B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40" name="Freeform 383">
                  <a:extLst>
                    <a:ext uri="{FF2B5EF4-FFF2-40B4-BE49-F238E27FC236}">
                      <a16:creationId xmlns:a16="http://schemas.microsoft.com/office/drawing/2014/main" id="{9C7D1E7D-E2D5-7732-A363-9911B2D898FD}"/>
                    </a:ext>
                  </a:extLst>
                </p:cNvPr>
                <p:cNvSpPr>
                  <a:spLocks/>
                </p:cNvSpPr>
                <p:nvPr/>
              </p:nvSpPr>
              <p:spPr bwMode="auto">
                <a:xfrm>
                  <a:off x="1224" y="1834"/>
                  <a:ext cx="181" cy="175"/>
                </a:xfrm>
                <a:custGeom>
                  <a:avLst/>
                  <a:gdLst>
                    <a:gd name="T0" fmla="*/ 180 w 181"/>
                    <a:gd name="T1" fmla="*/ 69 h 175"/>
                    <a:gd name="T2" fmla="*/ 0 w 181"/>
                    <a:gd name="T3" fmla="*/ 174 h 175"/>
                    <a:gd name="T4" fmla="*/ 0 w 181"/>
                    <a:gd name="T5" fmla="*/ 104 h 175"/>
                    <a:gd name="T6" fmla="*/ 180 w 181"/>
                    <a:gd name="T7" fmla="*/ 0 h 175"/>
                    <a:gd name="T8" fmla="*/ 180 w 181"/>
                    <a:gd name="T9" fmla="*/ 69 h 175"/>
                    <a:gd name="T10" fmla="*/ 0 60000 65536"/>
                    <a:gd name="T11" fmla="*/ 0 60000 65536"/>
                    <a:gd name="T12" fmla="*/ 0 60000 65536"/>
                    <a:gd name="T13" fmla="*/ 0 60000 65536"/>
                    <a:gd name="T14" fmla="*/ 0 60000 65536"/>
                    <a:gd name="T15" fmla="*/ 0 w 181"/>
                    <a:gd name="T16" fmla="*/ 0 h 175"/>
                    <a:gd name="T17" fmla="*/ 181 w 181"/>
                    <a:gd name="T18" fmla="*/ 175 h 175"/>
                  </a:gdLst>
                  <a:ahLst/>
                  <a:cxnLst>
                    <a:cxn ang="T10">
                      <a:pos x="T0" y="T1"/>
                    </a:cxn>
                    <a:cxn ang="T11">
                      <a:pos x="T2" y="T3"/>
                    </a:cxn>
                    <a:cxn ang="T12">
                      <a:pos x="T4" y="T5"/>
                    </a:cxn>
                    <a:cxn ang="T13">
                      <a:pos x="T6" y="T7"/>
                    </a:cxn>
                    <a:cxn ang="T14">
                      <a:pos x="T8" y="T9"/>
                    </a:cxn>
                  </a:cxnLst>
                  <a:rect l="T15" t="T16" r="T17" b="T18"/>
                  <a:pathLst>
                    <a:path w="181" h="175">
                      <a:moveTo>
                        <a:pt x="180" y="69"/>
                      </a:moveTo>
                      <a:lnTo>
                        <a:pt x="0" y="174"/>
                      </a:lnTo>
                      <a:lnTo>
                        <a:pt x="0" y="104"/>
                      </a:lnTo>
                      <a:lnTo>
                        <a:pt x="180" y="0"/>
                      </a:lnTo>
                      <a:lnTo>
                        <a:pt x="180" y="69"/>
                      </a:lnTo>
                    </a:path>
                  </a:pathLst>
                </a:custGeom>
                <a:solidFill>
                  <a:srgbClr val="4C4C4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41" name="Freeform 384">
                  <a:extLst>
                    <a:ext uri="{FF2B5EF4-FFF2-40B4-BE49-F238E27FC236}">
                      <a16:creationId xmlns:a16="http://schemas.microsoft.com/office/drawing/2014/main" id="{1D1600A4-334D-41D9-FCD6-D6573AF53927}"/>
                    </a:ext>
                  </a:extLst>
                </p:cNvPr>
                <p:cNvSpPr>
                  <a:spLocks/>
                </p:cNvSpPr>
                <p:nvPr/>
              </p:nvSpPr>
              <p:spPr bwMode="auto">
                <a:xfrm>
                  <a:off x="1246" y="1986"/>
                  <a:ext cx="59" cy="70"/>
                </a:xfrm>
                <a:custGeom>
                  <a:avLst/>
                  <a:gdLst>
                    <a:gd name="T0" fmla="*/ 58 w 59"/>
                    <a:gd name="T1" fmla="*/ 0 h 70"/>
                    <a:gd name="T2" fmla="*/ 58 w 59"/>
                    <a:gd name="T3" fmla="*/ 69 h 70"/>
                    <a:gd name="T4" fmla="*/ 0 w 59"/>
                    <a:gd name="T5" fmla="*/ 35 h 70"/>
                    <a:gd name="T6" fmla="*/ 58 w 59"/>
                    <a:gd name="T7" fmla="*/ 0 h 70"/>
                    <a:gd name="T8" fmla="*/ 0 60000 65536"/>
                    <a:gd name="T9" fmla="*/ 0 60000 65536"/>
                    <a:gd name="T10" fmla="*/ 0 60000 65536"/>
                    <a:gd name="T11" fmla="*/ 0 60000 65536"/>
                    <a:gd name="T12" fmla="*/ 0 w 59"/>
                    <a:gd name="T13" fmla="*/ 0 h 70"/>
                    <a:gd name="T14" fmla="*/ 59 w 59"/>
                    <a:gd name="T15" fmla="*/ 70 h 70"/>
                  </a:gdLst>
                  <a:ahLst/>
                  <a:cxnLst>
                    <a:cxn ang="T8">
                      <a:pos x="T0" y="T1"/>
                    </a:cxn>
                    <a:cxn ang="T9">
                      <a:pos x="T2" y="T3"/>
                    </a:cxn>
                    <a:cxn ang="T10">
                      <a:pos x="T4" y="T5"/>
                    </a:cxn>
                    <a:cxn ang="T11">
                      <a:pos x="T6" y="T7"/>
                    </a:cxn>
                  </a:cxnLst>
                  <a:rect l="T12" t="T13" r="T14" b="T15"/>
                  <a:pathLst>
                    <a:path w="59" h="70">
                      <a:moveTo>
                        <a:pt x="58" y="0"/>
                      </a:moveTo>
                      <a:lnTo>
                        <a:pt x="58" y="69"/>
                      </a:lnTo>
                      <a:lnTo>
                        <a:pt x="0" y="35"/>
                      </a:lnTo>
                      <a:lnTo>
                        <a:pt x="58" y="0"/>
                      </a:lnTo>
                    </a:path>
                  </a:pathLst>
                </a:custGeom>
                <a:solidFill>
                  <a:srgbClr val="B3B3B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42" name="Freeform 385">
                  <a:extLst>
                    <a:ext uri="{FF2B5EF4-FFF2-40B4-BE49-F238E27FC236}">
                      <a16:creationId xmlns:a16="http://schemas.microsoft.com/office/drawing/2014/main" id="{D09C3EAA-523B-8567-CF82-6B9BAA437E15}"/>
                    </a:ext>
                  </a:extLst>
                </p:cNvPr>
                <p:cNvSpPr>
                  <a:spLocks/>
                </p:cNvSpPr>
                <p:nvPr/>
              </p:nvSpPr>
              <p:spPr bwMode="auto">
                <a:xfrm>
                  <a:off x="1304" y="1880"/>
                  <a:ext cx="182" cy="176"/>
                </a:xfrm>
                <a:custGeom>
                  <a:avLst/>
                  <a:gdLst>
                    <a:gd name="T0" fmla="*/ 181 w 182"/>
                    <a:gd name="T1" fmla="*/ 70 h 176"/>
                    <a:gd name="T2" fmla="*/ 0 w 182"/>
                    <a:gd name="T3" fmla="*/ 175 h 176"/>
                    <a:gd name="T4" fmla="*/ 0 w 182"/>
                    <a:gd name="T5" fmla="*/ 105 h 176"/>
                    <a:gd name="T6" fmla="*/ 181 w 182"/>
                    <a:gd name="T7" fmla="*/ 0 h 176"/>
                    <a:gd name="T8" fmla="*/ 181 w 182"/>
                    <a:gd name="T9" fmla="*/ 70 h 176"/>
                    <a:gd name="T10" fmla="*/ 0 60000 65536"/>
                    <a:gd name="T11" fmla="*/ 0 60000 65536"/>
                    <a:gd name="T12" fmla="*/ 0 60000 65536"/>
                    <a:gd name="T13" fmla="*/ 0 60000 65536"/>
                    <a:gd name="T14" fmla="*/ 0 60000 65536"/>
                    <a:gd name="T15" fmla="*/ 0 w 182"/>
                    <a:gd name="T16" fmla="*/ 0 h 176"/>
                    <a:gd name="T17" fmla="*/ 182 w 182"/>
                    <a:gd name="T18" fmla="*/ 176 h 176"/>
                  </a:gdLst>
                  <a:ahLst/>
                  <a:cxnLst>
                    <a:cxn ang="T10">
                      <a:pos x="T0" y="T1"/>
                    </a:cxn>
                    <a:cxn ang="T11">
                      <a:pos x="T2" y="T3"/>
                    </a:cxn>
                    <a:cxn ang="T12">
                      <a:pos x="T4" y="T5"/>
                    </a:cxn>
                    <a:cxn ang="T13">
                      <a:pos x="T6" y="T7"/>
                    </a:cxn>
                    <a:cxn ang="T14">
                      <a:pos x="T8" y="T9"/>
                    </a:cxn>
                  </a:cxnLst>
                  <a:rect l="T15" t="T16" r="T17" b="T18"/>
                  <a:pathLst>
                    <a:path w="182" h="176">
                      <a:moveTo>
                        <a:pt x="181" y="70"/>
                      </a:moveTo>
                      <a:lnTo>
                        <a:pt x="0" y="175"/>
                      </a:lnTo>
                      <a:lnTo>
                        <a:pt x="0" y="105"/>
                      </a:lnTo>
                      <a:lnTo>
                        <a:pt x="181" y="0"/>
                      </a:lnTo>
                      <a:lnTo>
                        <a:pt x="181" y="70"/>
                      </a:lnTo>
                    </a:path>
                  </a:pathLst>
                </a:custGeom>
                <a:solidFill>
                  <a:srgbClr val="4C4C4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43" name="Freeform 386">
                  <a:extLst>
                    <a:ext uri="{FF2B5EF4-FFF2-40B4-BE49-F238E27FC236}">
                      <a16:creationId xmlns:a16="http://schemas.microsoft.com/office/drawing/2014/main" id="{2995928F-CD5C-80C2-788B-EECA60D3A4C8}"/>
                    </a:ext>
                  </a:extLst>
                </p:cNvPr>
                <p:cNvSpPr>
                  <a:spLocks/>
                </p:cNvSpPr>
                <p:nvPr/>
              </p:nvSpPr>
              <p:spPr bwMode="auto">
                <a:xfrm>
                  <a:off x="1327" y="2033"/>
                  <a:ext cx="58" cy="69"/>
                </a:xfrm>
                <a:custGeom>
                  <a:avLst/>
                  <a:gdLst>
                    <a:gd name="T0" fmla="*/ 57 w 58"/>
                    <a:gd name="T1" fmla="*/ 0 h 69"/>
                    <a:gd name="T2" fmla="*/ 57 w 58"/>
                    <a:gd name="T3" fmla="*/ 68 h 69"/>
                    <a:gd name="T4" fmla="*/ 0 w 58"/>
                    <a:gd name="T5" fmla="*/ 35 h 69"/>
                    <a:gd name="T6" fmla="*/ 57 w 58"/>
                    <a:gd name="T7" fmla="*/ 0 h 69"/>
                    <a:gd name="T8" fmla="*/ 0 60000 65536"/>
                    <a:gd name="T9" fmla="*/ 0 60000 65536"/>
                    <a:gd name="T10" fmla="*/ 0 60000 65536"/>
                    <a:gd name="T11" fmla="*/ 0 60000 65536"/>
                    <a:gd name="T12" fmla="*/ 0 w 58"/>
                    <a:gd name="T13" fmla="*/ 0 h 69"/>
                    <a:gd name="T14" fmla="*/ 58 w 58"/>
                    <a:gd name="T15" fmla="*/ 69 h 69"/>
                  </a:gdLst>
                  <a:ahLst/>
                  <a:cxnLst>
                    <a:cxn ang="T8">
                      <a:pos x="T0" y="T1"/>
                    </a:cxn>
                    <a:cxn ang="T9">
                      <a:pos x="T2" y="T3"/>
                    </a:cxn>
                    <a:cxn ang="T10">
                      <a:pos x="T4" y="T5"/>
                    </a:cxn>
                    <a:cxn ang="T11">
                      <a:pos x="T6" y="T7"/>
                    </a:cxn>
                  </a:cxnLst>
                  <a:rect l="T12" t="T13" r="T14" b="T15"/>
                  <a:pathLst>
                    <a:path w="58" h="69">
                      <a:moveTo>
                        <a:pt x="57" y="0"/>
                      </a:moveTo>
                      <a:lnTo>
                        <a:pt x="57" y="68"/>
                      </a:lnTo>
                      <a:lnTo>
                        <a:pt x="0" y="35"/>
                      </a:lnTo>
                      <a:lnTo>
                        <a:pt x="57" y="0"/>
                      </a:lnTo>
                    </a:path>
                  </a:pathLst>
                </a:custGeom>
                <a:solidFill>
                  <a:srgbClr val="B3B3B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44" name="Freeform 387">
                  <a:extLst>
                    <a:ext uri="{FF2B5EF4-FFF2-40B4-BE49-F238E27FC236}">
                      <a16:creationId xmlns:a16="http://schemas.microsoft.com/office/drawing/2014/main" id="{622B2D6D-DF2E-AD10-E79A-3D86A0DACAB1}"/>
                    </a:ext>
                  </a:extLst>
                </p:cNvPr>
                <p:cNvSpPr>
                  <a:spLocks/>
                </p:cNvSpPr>
                <p:nvPr/>
              </p:nvSpPr>
              <p:spPr bwMode="auto">
                <a:xfrm>
                  <a:off x="1385" y="1929"/>
                  <a:ext cx="182" cy="173"/>
                </a:xfrm>
                <a:custGeom>
                  <a:avLst/>
                  <a:gdLst>
                    <a:gd name="T0" fmla="*/ 181 w 182"/>
                    <a:gd name="T1" fmla="*/ 68 h 173"/>
                    <a:gd name="T2" fmla="*/ 0 w 182"/>
                    <a:gd name="T3" fmla="*/ 172 h 173"/>
                    <a:gd name="T4" fmla="*/ 0 w 182"/>
                    <a:gd name="T5" fmla="*/ 103 h 173"/>
                    <a:gd name="T6" fmla="*/ 181 w 182"/>
                    <a:gd name="T7" fmla="*/ 0 h 173"/>
                    <a:gd name="T8" fmla="*/ 181 w 182"/>
                    <a:gd name="T9" fmla="*/ 68 h 173"/>
                    <a:gd name="T10" fmla="*/ 0 60000 65536"/>
                    <a:gd name="T11" fmla="*/ 0 60000 65536"/>
                    <a:gd name="T12" fmla="*/ 0 60000 65536"/>
                    <a:gd name="T13" fmla="*/ 0 60000 65536"/>
                    <a:gd name="T14" fmla="*/ 0 60000 65536"/>
                    <a:gd name="T15" fmla="*/ 0 w 182"/>
                    <a:gd name="T16" fmla="*/ 0 h 173"/>
                    <a:gd name="T17" fmla="*/ 182 w 182"/>
                    <a:gd name="T18" fmla="*/ 173 h 173"/>
                  </a:gdLst>
                  <a:ahLst/>
                  <a:cxnLst>
                    <a:cxn ang="T10">
                      <a:pos x="T0" y="T1"/>
                    </a:cxn>
                    <a:cxn ang="T11">
                      <a:pos x="T2" y="T3"/>
                    </a:cxn>
                    <a:cxn ang="T12">
                      <a:pos x="T4" y="T5"/>
                    </a:cxn>
                    <a:cxn ang="T13">
                      <a:pos x="T6" y="T7"/>
                    </a:cxn>
                    <a:cxn ang="T14">
                      <a:pos x="T8" y="T9"/>
                    </a:cxn>
                  </a:cxnLst>
                  <a:rect l="T15" t="T16" r="T17" b="T18"/>
                  <a:pathLst>
                    <a:path w="182" h="173">
                      <a:moveTo>
                        <a:pt x="181" y="68"/>
                      </a:moveTo>
                      <a:lnTo>
                        <a:pt x="0" y="172"/>
                      </a:lnTo>
                      <a:lnTo>
                        <a:pt x="0" y="103"/>
                      </a:lnTo>
                      <a:lnTo>
                        <a:pt x="181" y="0"/>
                      </a:lnTo>
                      <a:lnTo>
                        <a:pt x="181" y="68"/>
                      </a:lnTo>
                    </a:path>
                  </a:pathLst>
                </a:custGeom>
                <a:solidFill>
                  <a:srgbClr val="4C4C4C"/>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45" name="Freeform 388">
                  <a:extLst>
                    <a:ext uri="{FF2B5EF4-FFF2-40B4-BE49-F238E27FC236}">
                      <a16:creationId xmlns:a16="http://schemas.microsoft.com/office/drawing/2014/main" id="{0E6EDE78-59EE-DA99-C537-8B28F87C3DF4}"/>
                    </a:ext>
                  </a:extLst>
                </p:cNvPr>
                <p:cNvSpPr>
                  <a:spLocks/>
                </p:cNvSpPr>
                <p:nvPr/>
              </p:nvSpPr>
              <p:spPr bwMode="auto">
                <a:xfrm>
                  <a:off x="1310" y="1893"/>
                  <a:ext cx="166" cy="152"/>
                </a:xfrm>
                <a:custGeom>
                  <a:avLst/>
                  <a:gdLst>
                    <a:gd name="T0" fmla="*/ 165 w 166"/>
                    <a:gd name="T1" fmla="*/ 55 h 152"/>
                    <a:gd name="T2" fmla="*/ 165 w 166"/>
                    <a:gd name="T3" fmla="*/ 0 h 152"/>
                    <a:gd name="T4" fmla="*/ 0 w 166"/>
                    <a:gd name="T5" fmla="*/ 93 h 152"/>
                    <a:gd name="T6" fmla="*/ 0 w 166"/>
                    <a:gd name="T7" fmla="*/ 151 h 152"/>
                    <a:gd name="T8" fmla="*/ 165 w 166"/>
                    <a:gd name="T9" fmla="*/ 55 h 152"/>
                    <a:gd name="T10" fmla="*/ 0 60000 65536"/>
                    <a:gd name="T11" fmla="*/ 0 60000 65536"/>
                    <a:gd name="T12" fmla="*/ 0 60000 65536"/>
                    <a:gd name="T13" fmla="*/ 0 60000 65536"/>
                    <a:gd name="T14" fmla="*/ 0 60000 65536"/>
                    <a:gd name="T15" fmla="*/ 0 w 166"/>
                    <a:gd name="T16" fmla="*/ 0 h 152"/>
                    <a:gd name="T17" fmla="*/ 166 w 166"/>
                    <a:gd name="T18" fmla="*/ 152 h 152"/>
                  </a:gdLst>
                  <a:ahLst/>
                  <a:cxnLst>
                    <a:cxn ang="T10">
                      <a:pos x="T0" y="T1"/>
                    </a:cxn>
                    <a:cxn ang="T11">
                      <a:pos x="T2" y="T3"/>
                    </a:cxn>
                    <a:cxn ang="T12">
                      <a:pos x="T4" y="T5"/>
                    </a:cxn>
                    <a:cxn ang="T13">
                      <a:pos x="T6" y="T7"/>
                    </a:cxn>
                    <a:cxn ang="T14">
                      <a:pos x="T8" y="T9"/>
                    </a:cxn>
                  </a:cxnLst>
                  <a:rect l="T15" t="T16" r="T17" b="T18"/>
                  <a:pathLst>
                    <a:path w="166" h="152">
                      <a:moveTo>
                        <a:pt x="165" y="55"/>
                      </a:moveTo>
                      <a:lnTo>
                        <a:pt x="165" y="0"/>
                      </a:lnTo>
                      <a:lnTo>
                        <a:pt x="0" y="93"/>
                      </a:lnTo>
                      <a:lnTo>
                        <a:pt x="0" y="151"/>
                      </a:lnTo>
                      <a:lnTo>
                        <a:pt x="165" y="55"/>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46" name="Line 389">
                  <a:extLst>
                    <a:ext uri="{FF2B5EF4-FFF2-40B4-BE49-F238E27FC236}">
                      <a16:creationId xmlns:a16="http://schemas.microsoft.com/office/drawing/2014/main" id="{7F0E622A-C4D2-54CD-C7CD-52A2BA693A1C}"/>
                    </a:ext>
                  </a:extLst>
                </p:cNvPr>
                <p:cNvSpPr>
                  <a:spLocks noChangeShapeType="1"/>
                </p:cNvSpPr>
                <p:nvPr/>
              </p:nvSpPr>
              <p:spPr bwMode="auto">
                <a:xfrm flipV="1">
                  <a:off x="1479" y="2206"/>
                  <a:ext cx="0" cy="3"/>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25647" name="Freeform 390">
                  <a:extLst>
                    <a:ext uri="{FF2B5EF4-FFF2-40B4-BE49-F238E27FC236}">
                      <a16:creationId xmlns:a16="http://schemas.microsoft.com/office/drawing/2014/main" id="{628799C3-8752-1D16-944E-376BCA00B90F}"/>
                    </a:ext>
                  </a:extLst>
                </p:cNvPr>
                <p:cNvSpPr>
                  <a:spLocks/>
                </p:cNvSpPr>
                <p:nvPr/>
              </p:nvSpPr>
              <p:spPr bwMode="auto">
                <a:xfrm>
                  <a:off x="1486" y="2209"/>
                  <a:ext cx="17" cy="17"/>
                </a:xfrm>
                <a:custGeom>
                  <a:avLst/>
                  <a:gdLst>
                    <a:gd name="T0" fmla="*/ 10 w 17"/>
                    <a:gd name="T1" fmla="*/ 15 h 17"/>
                    <a:gd name="T2" fmla="*/ 13 w 17"/>
                    <a:gd name="T3" fmla="*/ 14 h 17"/>
                    <a:gd name="T4" fmla="*/ 14 w 17"/>
                    <a:gd name="T5" fmla="*/ 13 h 17"/>
                    <a:gd name="T6" fmla="*/ 14 w 17"/>
                    <a:gd name="T7" fmla="*/ 12 h 17"/>
                    <a:gd name="T8" fmla="*/ 16 w 17"/>
                    <a:gd name="T9" fmla="*/ 10 h 17"/>
                    <a:gd name="T10" fmla="*/ 14 w 17"/>
                    <a:gd name="T11" fmla="*/ 7 h 17"/>
                    <a:gd name="T12" fmla="*/ 13 w 17"/>
                    <a:gd name="T13" fmla="*/ 5 h 17"/>
                    <a:gd name="T14" fmla="*/ 11 w 17"/>
                    <a:gd name="T15" fmla="*/ 2 h 17"/>
                    <a:gd name="T16" fmla="*/ 9 w 17"/>
                    <a:gd name="T17" fmla="*/ 1 h 17"/>
                    <a:gd name="T18" fmla="*/ 7 w 17"/>
                    <a:gd name="T19" fmla="*/ 0 h 17"/>
                    <a:gd name="T20" fmla="*/ 6 w 17"/>
                    <a:gd name="T21" fmla="*/ 0 h 17"/>
                    <a:gd name="T22" fmla="*/ 5 w 17"/>
                    <a:gd name="T23" fmla="*/ 1 h 17"/>
                    <a:gd name="T24" fmla="*/ 1 w 17"/>
                    <a:gd name="T25" fmla="*/ 2 h 17"/>
                    <a:gd name="T26" fmla="*/ 1 w 17"/>
                    <a:gd name="T27" fmla="*/ 3 h 17"/>
                    <a:gd name="T28" fmla="*/ 1 w 17"/>
                    <a:gd name="T29" fmla="*/ 4 h 17"/>
                    <a:gd name="T30" fmla="*/ 0 w 17"/>
                    <a:gd name="T31" fmla="*/ 6 h 17"/>
                    <a:gd name="T32" fmla="*/ 1 w 17"/>
                    <a:gd name="T33" fmla="*/ 8 h 17"/>
                    <a:gd name="T34" fmla="*/ 1 w 17"/>
                    <a:gd name="T35" fmla="*/ 11 h 17"/>
                    <a:gd name="T36" fmla="*/ 4 w 17"/>
                    <a:gd name="T37" fmla="*/ 14 h 17"/>
                    <a:gd name="T38" fmla="*/ 5 w 17"/>
                    <a:gd name="T39" fmla="*/ 15 h 17"/>
                    <a:gd name="T40" fmla="*/ 8 w 17"/>
                    <a:gd name="T41" fmla="*/ 16 h 17"/>
                    <a:gd name="T42" fmla="*/ 9 w 17"/>
                    <a:gd name="T43" fmla="*/ 16 h 17"/>
                    <a:gd name="T44" fmla="*/ 10 w 17"/>
                    <a:gd name="T45" fmla="*/ 15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5"/>
                      </a:moveTo>
                      <a:lnTo>
                        <a:pt x="13" y="14"/>
                      </a:lnTo>
                      <a:lnTo>
                        <a:pt x="14" y="13"/>
                      </a:lnTo>
                      <a:lnTo>
                        <a:pt x="14" y="12"/>
                      </a:lnTo>
                      <a:lnTo>
                        <a:pt x="16" y="10"/>
                      </a:lnTo>
                      <a:lnTo>
                        <a:pt x="14" y="7"/>
                      </a:lnTo>
                      <a:lnTo>
                        <a:pt x="13" y="5"/>
                      </a:lnTo>
                      <a:lnTo>
                        <a:pt x="11" y="2"/>
                      </a:lnTo>
                      <a:lnTo>
                        <a:pt x="9" y="1"/>
                      </a:lnTo>
                      <a:lnTo>
                        <a:pt x="7" y="0"/>
                      </a:lnTo>
                      <a:lnTo>
                        <a:pt x="6" y="0"/>
                      </a:lnTo>
                      <a:lnTo>
                        <a:pt x="5" y="1"/>
                      </a:lnTo>
                      <a:lnTo>
                        <a:pt x="1" y="2"/>
                      </a:lnTo>
                      <a:lnTo>
                        <a:pt x="1" y="3"/>
                      </a:lnTo>
                      <a:lnTo>
                        <a:pt x="1" y="4"/>
                      </a:lnTo>
                      <a:lnTo>
                        <a:pt x="0" y="6"/>
                      </a:lnTo>
                      <a:lnTo>
                        <a:pt x="1" y="8"/>
                      </a:lnTo>
                      <a:lnTo>
                        <a:pt x="1" y="11"/>
                      </a:lnTo>
                      <a:lnTo>
                        <a:pt x="4" y="14"/>
                      </a:lnTo>
                      <a:lnTo>
                        <a:pt x="5" y="15"/>
                      </a:lnTo>
                      <a:lnTo>
                        <a:pt x="8" y="16"/>
                      </a:lnTo>
                      <a:lnTo>
                        <a:pt x="9" y="16"/>
                      </a:lnTo>
                      <a:lnTo>
                        <a:pt x="10" y="15"/>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48" name="Freeform 391">
                  <a:extLst>
                    <a:ext uri="{FF2B5EF4-FFF2-40B4-BE49-F238E27FC236}">
                      <a16:creationId xmlns:a16="http://schemas.microsoft.com/office/drawing/2014/main" id="{458C620D-26D1-A01D-B5A3-96F66141A86D}"/>
                    </a:ext>
                  </a:extLst>
                </p:cNvPr>
                <p:cNvSpPr>
                  <a:spLocks/>
                </p:cNvSpPr>
                <p:nvPr/>
              </p:nvSpPr>
              <p:spPr bwMode="auto">
                <a:xfrm>
                  <a:off x="1486" y="2211"/>
                  <a:ext cx="17" cy="17"/>
                </a:xfrm>
                <a:custGeom>
                  <a:avLst/>
                  <a:gdLst>
                    <a:gd name="T0" fmla="*/ 1 w 17"/>
                    <a:gd name="T1" fmla="*/ 10 h 17"/>
                    <a:gd name="T2" fmla="*/ 1 w 17"/>
                    <a:gd name="T3" fmla="*/ 6 h 17"/>
                    <a:gd name="T4" fmla="*/ 0 w 17"/>
                    <a:gd name="T5" fmla="*/ 4 h 17"/>
                    <a:gd name="T6" fmla="*/ 1 w 17"/>
                    <a:gd name="T7" fmla="*/ 2 h 17"/>
                    <a:gd name="T8" fmla="*/ 1 w 17"/>
                    <a:gd name="T9" fmla="*/ 1 h 17"/>
                    <a:gd name="T10" fmla="*/ 1 w 17"/>
                    <a:gd name="T11" fmla="*/ 0 h 17"/>
                    <a:gd name="T12" fmla="*/ 5 w 17"/>
                    <a:gd name="T13" fmla="*/ 0 h 17"/>
                    <a:gd name="T14" fmla="*/ 7 w 17"/>
                    <a:gd name="T15" fmla="*/ 1 h 17"/>
                    <a:gd name="T16" fmla="*/ 11 w 17"/>
                    <a:gd name="T17" fmla="*/ 3 h 17"/>
                    <a:gd name="T18" fmla="*/ 14 w 17"/>
                    <a:gd name="T19" fmla="*/ 4 h 17"/>
                    <a:gd name="T20" fmla="*/ 14 w 17"/>
                    <a:gd name="T21" fmla="*/ 9 h 17"/>
                    <a:gd name="T22" fmla="*/ 16 w 17"/>
                    <a:gd name="T23" fmla="*/ 11 h 17"/>
                    <a:gd name="T24" fmla="*/ 14 w 17"/>
                    <a:gd name="T25" fmla="*/ 14 h 17"/>
                    <a:gd name="T26" fmla="*/ 11 w 17"/>
                    <a:gd name="T27" fmla="*/ 16 h 17"/>
                    <a:gd name="T28" fmla="*/ 7 w 17"/>
                    <a:gd name="T29" fmla="*/ 14 h 17"/>
                    <a:gd name="T30" fmla="*/ 5 w 17"/>
                    <a:gd name="T31" fmla="*/ 13 h 17"/>
                    <a:gd name="T32" fmla="*/ 1 w 17"/>
                    <a:gd name="T33" fmla="*/ 10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1" y="10"/>
                      </a:moveTo>
                      <a:lnTo>
                        <a:pt x="1" y="6"/>
                      </a:lnTo>
                      <a:lnTo>
                        <a:pt x="0" y="4"/>
                      </a:lnTo>
                      <a:lnTo>
                        <a:pt x="1" y="2"/>
                      </a:lnTo>
                      <a:lnTo>
                        <a:pt x="1" y="1"/>
                      </a:lnTo>
                      <a:lnTo>
                        <a:pt x="1" y="0"/>
                      </a:lnTo>
                      <a:lnTo>
                        <a:pt x="5" y="0"/>
                      </a:lnTo>
                      <a:lnTo>
                        <a:pt x="7" y="1"/>
                      </a:lnTo>
                      <a:lnTo>
                        <a:pt x="11" y="3"/>
                      </a:lnTo>
                      <a:lnTo>
                        <a:pt x="14" y="4"/>
                      </a:lnTo>
                      <a:lnTo>
                        <a:pt x="14" y="9"/>
                      </a:lnTo>
                      <a:lnTo>
                        <a:pt x="16" y="11"/>
                      </a:lnTo>
                      <a:lnTo>
                        <a:pt x="14" y="14"/>
                      </a:lnTo>
                      <a:lnTo>
                        <a:pt x="11" y="16"/>
                      </a:lnTo>
                      <a:lnTo>
                        <a:pt x="7" y="14"/>
                      </a:lnTo>
                      <a:lnTo>
                        <a:pt x="5" y="13"/>
                      </a:lnTo>
                      <a:lnTo>
                        <a:pt x="1" y="1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49" name="Freeform 392">
                  <a:extLst>
                    <a:ext uri="{FF2B5EF4-FFF2-40B4-BE49-F238E27FC236}">
                      <a16:creationId xmlns:a16="http://schemas.microsoft.com/office/drawing/2014/main" id="{350E1F67-B2D8-6651-979A-BCE7288BD77D}"/>
                    </a:ext>
                  </a:extLst>
                </p:cNvPr>
                <p:cNvSpPr>
                  <a:spLocks/>
                </p:cNvSpPr>
                <p:nvPr/>
              </p:nvSpPr>
              <p:spPr bwMode="auto">
                <a:xfrm>
                  <a:off x="1486" y="2213"/>
                  <a:ext cx="17" cy="17"/>
                </a:xfrm>
                <a:custGeom>
                  <a:avLst/>
                  <a:gdLst>
                    <a:gd name="T0" fmla="*/ 3 w 17"/>
                    <a:gd name="T1" fmla="*/ 9 h 17"/>
                    <a:gd name="T2" fmla="*/ 0 w 17"/>
                    <a:gd name="T3" fmla="*/ 6 h 17"/>
                    <a:gd name="T4" fmla="*/ 0 w 17"/>
                    <a:gd name="T5" fmla="*/ 2 h 17"/>
                    <a:gd name="T6" fmla="*/ 0 w 17"/>
                    <a:gd name="T7" fmla="*/ 0 h 17"/>
                    <a:gd name="T8" fmla="*/ 3 w 17"/>
                    <a:gd name="T9" fmla="*/ 0 h 17"/>
                    <a:gd name="T10" fmla="*/ 6 w 17"/>
                    <a:gd name="T11" fmla="*/ 0 h 17"/>
                    <a:gd name="T12" fmla="*/ 12 w 17"/>
                    <a:gd name="T13" fmla="*/ 4 h 17"/>
                    <a:gd name="T14" fmla="*/ 16 w 17"/>
                    <a:gd name="T15" fmla="*/ 9 h 17"/>
                    <a:gd name="T16" fmla="*/ 16 w 17"/>
                    <a:gd name="T17" fmla="*/ 13 h 17"/>
                    <a:gd name="T18" fmla="*/ 12 w 17"/>
                    <a:gd name="T19" fmla="*/ 13 h 17"/>
                    <a:gd name="T20" fmla="*/ 9 w 17"/>
                    <a:gd name="T21" fmla="*/ 16 h 17"/>
                    <a:gd name="T22" fmla="*/ 6 w 17"/>
                    <a:gd name="T23" fmla="*/ 13 h 17"/>
                    <a:gd name="T24" fmla="*/ 3 w 17"/>
                    <a:gd name="T25" fmla="*/ 9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3" y="9"/>
                      </a:moveTo>
                      <a:lnTo>
                        <a:pt x="0" y="6"/>
                      </a:lnTo>
                      <a:lnTo>
                        <a:pt x="0" y="2"/>
                      </a:lnTo>
                      <a:lnTo>
                        <a:pt x="0" y="0"/>
                      </a:lnTo>
                      <a:lnTo>
                        <a:pt x="3" y="0"/>
                      </a:lnTo>
                      <a:lnTo>
                        <a:pt x="6" y="0"/>
                      </a:lnTo>
                      <a:lnTo>
                        <a:pt x="12" y="4"/>
                      </a:lnTo>
                      <a:lnTo>
                        <a:pt x="16" y="9"/>
                      </a:lnTo>
                      <a:lnTo>
                        <a:pt x="16" y="13"/>
                      </a:lnTo>
                      <a:lnTo>
                        <a:pt x="12" y="13"/>
                      </a:lnTo>
                      <a:lnTo>
                        <a:pt x="9" y="16"/>
                      </a:lnTo>
                      <a:lnTo>
                        <a:pt x="6" y="13"/>
                      </a:lnTo>
                      <a:lnTo>
                        <a:pt x="3" y="9"/>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50" name="Freeform 393">
                  <a:extLst>
                    <a:ext uri="{FF2B5EF4-FFF2-40B4-BE49-F238E27FC236}">
                      <a16:creationId xmlns:a16="http://schemas.microsoft.com/office/drawing/2014/main" id="{D32BA39A-7B45-0F56-AE3C-BAB5DA187576}"/>
                    </a:ext>
                  </a:extLst>
                </p:cNvPr>
                <p:cNvSpPr>
                  <a:spLocks/>
                </p:cNvSpPr>
                <p:nvPr/>
              </p:nvSpPr>
              <p:spPr bwMode="auto">
                <a:xfrm>
                  <a:off x="1494" y="2213"/>
                  <a:ext cx="17" cy="17"/>
                </a:xfrm>
                <a:custGeom>
                  <a:avLst/>
                  <a:gdLst>
                    <a:gd name="T0" fmla="*/ 10 w 17"/>
                    <a:gd name="T1" fmla="*/ 15 h 17"/>
                    <a:gd name="T2" fmla="*/ 13 w 17"/>
                    <a:gd name="T3" fmla="*/ 13 h 17"/>
                    <a:gd name="T4" fmla="*/ 14 w 17"/>
                    <a:gd name="T5" fmla="*/ 12 h 17"/>
                    <a:gd name="T6" fmla="*/ 16 w 17"/>
                    <a:gd name="T7" fmla="*/ 12 h 17"/>
                    <a:gd name="T8" fmla="*/ 16 w 17"/>
                    <a:gd name="T9" fmla="*/ 9 h 17"/>
                    <a:gd name="T10" fmla="*/ 16 w 17"/>
                    <a:gd name="T11" fmla="*/ 7 h 17"/>
                    <a:gd name="T12" fmla="*/ 13 w 17"/>
                    <a:gd name="T13" fmla="*/ 4 h 17"/>
                    <a:gd name="T14" fmla="*/ 12 w 17"/>
                    <a:gd name="T15" fmla="*/ 2 h 17"/>
                    <a:gd name="T16" fmla="*/ 10 w 17"/>
                    <a:gd name="T17" fmla="*/ 0 h 17"/>
                    <a:gd name="T18" fmla="*/ 8 w 17"/>
                    <a:gd name="T19" fmla="*/ 0 h 17"/>
                    <a:gd name="T20" fmla="*/ 6 w 17"/>
                    <a:gd name="T21" fmla="*/ 0 h 17"/>
                    <a:gd name="T22" fmla="*/ 5 w 17"/>
                    <a:gd name="T23" fmla="*/ 0 h 17"/>
                    <a:gd name="T24" fmla="*/ 2 w 17"/>
                    <a:gd name="T25" fmla="*/ 2 h 17"/>
                    <a:gd name="T26" fmla="*/ 1 w 17"/>
                    <a:gd name="T27" fmla="*/ 2 h 17"/>
                    <a:gd name="T28" fmla="*/ 0 w 17"/>
                    <a:gd name="T29" fmla="*/ 3 h 17"/>
                    <a:gd name="T30" fmla="*/ 0 w 17"/>
                    <a:gd name="T31" fmla="*/ 5 h 17"/>
                    <a:gd name="T32" fmla="*/ 0 w 17"/>
                    <a:gd name="T33" fmla="*/ 7 h 17"/>
                    <a:gd name="T34" fmla="*/ 2 w 17"/>
                    <a:gd name="T35" fmla="*/ 11 h 17"/>
                    <a:gd name="T36" fmla="*/ 3 w 17"/>
                    <a:gd name="T37" fmla="*/ 13 h 17"/>
                    <a:gd name="T38" fmla="*/ 6 w 17"/>
                    <a:gd name="T39" fmla="*/ 15 h 17"/>
                    <a:gd name="T40" fmla="*/ 8 w 17"/>
                    <a:gd name="T41" fmla="*/ 16 h 17"/>
                    <a:gd name="T42" fmla="*/ 9 w 17"/>
                    <a:gd name="T43" fmla="*/ 16 h 17"/>
                    <a:gd name="T44" fmla="*/ 10 w 17"/>
                    <a:gd name="T45" fmla="*/ 15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7"/>
                    <a:gd name="T71" fmla="*/ 17 w 17"/>
                    <a:gd name="T72" fmla="*/ 17 h 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7">
                      <a:moveTo>
                        <a:pt x="10" y="15"/>
                      </a:moveTo>
                      <a:lnTo>
                        <a:pt x="13" y="13"/>
                      </a:lnTo>
                      <a:lnTo>
                        <a:pt x="14" y="12"/>
                      </a:lnTo>
                      <a:lnTo>
                        <a:pt x="16" y="12"/>
                      </a:lnTo>
                      <a:lnTo>
                        <a:pt x="16" y="9"/>
                      </a:lnTo>
                      <a:lnTo>
                        <a:pt x="16" y="7"/>
                      </a:lnTo>
                      <a:lnTo>
                        <a:pt x="13" y="4"/>
                      </a:lnTo>
                      <a:lnTo>
                        <a:pt x="12" y="2"/>
                      </a:lnTo>
                      <a:lnTo>
                        <a:pt x="10" y="0"/>
                      </a:lnTo>
                      <a:lnTo>
                        <a:pt x="8" y="0"/>
                      </a:lnTo>
                      <a:lnTo>
                        <a:pt x="6" y="0"/>
                      </a:lnTo>
                      <a:lnTo>
                        <a:pt x="5" y="0"/>
                      </a:lnTo>
                      <a:lnTo>
                        <a:pt x="2" y="2"/>
                      </a:lnTo>
                      <a:lnTo>
                        <a:pt x="1" y="2"/>
                      </a:lnTo>
                      <a:lnTo>
                        <a:pt x="0" y="3"/>
                      </a:lnTo>
                      <a:lnTo>
                        <a:pt x="0" y="5"/>
                      </a:lnTo>
                      <a:lnTo>
                        <a:pt x="0" y="7"/>
                      </a:lnTo>
                      <a:lnTo>
                        <a:pt x="2" y="11"/>
                      </a:lnTo>
                      <a:lnTo>
                        <a:pt x="3" y="13"/>
                      </a:lnTo>
                      <a:lnTo>
                        <a:pt x="6" y="15"/>
                      </a:lnTo>
                      <a:lnTo>
                        <a:pt x="8" y="16"/>
                      </a:lnTo>
                      <a:lnTo>
                        <a:pt x="9" y="16"/>
                      </a:lnTo>
                      <a:lnTo>
                        <a:pt x="10" y="15"/>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51" name="Freeform 394">
                  <a:extLst>
                    <a:ext uri="{FF2B5EF4-FFF2-40B4-BE49-F238E27FC236}">
                      <a16:creationId xmlns:a16="http://schemas.microsoft.com/office/drawing/2014/main" id="{23AE92B9-D2A7-56DA-3CC0-E7152007CDDE}"/>
                    </a:ext>
                  </a:extLst>
                </p:cNvPr>
                <p:cNvSpPr>
                  <a:spLocks/>
                </p:cNvSpPr>
                <p:nvPr/>
              </p:nvSpPr>
              <p:spPr bwMode="auto">
                <a:xfrm>
                  <a:off x="1494" y="2216"/>
                  <a:ext cx="17" cy="17"/>
                </a:xfrm>
                <a:custGeom>
                  <a:avLst/>
                  <a:gdLst>
                    <a:gd name="T0" fmla="*/ 2 w 17"/>
                    <a:gd name="T1" fmla="*/ 10 h 17"/>
                    <a:gd name="T2" fmla="*/ 0 w 17"/>
                    <a:gd name="T3" fmla="*/ 5 h 17"/>
                    <a:gd name="T4" fmla="*/ 0 w 17"/>
                    <a:gd name="T5" fmla="*/ 3 h 17"/>
                    <a:gd name="T6" fmla="*/ 0 w 17"/>
                    <a:gd name="T7" fmla="*/ 1 h 17"/>
                    <a:gd name="T8" fmla="*/ 1 w 17"/>
                    <a:gd name="T9" fmla="*/ 0 h 17"/>
                    <a:gd name="T10" fmla="*/ 2 w 17"/>
                    <a:gd name="T11" fmla="*/ 0 h 17"/>
                    <a:gd name="T12" fmla="*/ 4 w 17"/>
                    <a:gd name="T13" fmla="*/ 0 h 17"/>
                    <a:gd name="T14" fmla="*/ 7 w 17"/>
                    <a:gd name="T15" fmla="*/ 0 h 17"/>
                    <a:gd name="T16" fmla="*/ 10 w 17"/>
                    <a:gd name="T17" fmla="*/ 1 h 17"/>
                    <a:gd name="T18" fmla="*/ 13 w 17"/>
                    <a:gd name="T19" fmla="*/ 4 h 17"/>
                    <a:gd name="T20" fmla="*/ 16 w 17"/>
                    <a:gd name="T21" fmla="*/ 8 h 17"/>
                    <a:gd name="T22" fmla="*/ 16 w 17"/>
                    <a:gd name="T23" fmla="*/ 11 h 17"/>
                    <a:gd name="T24" fmla="*/ 16 w 17"/>
                    <a:gd name="T25" fmla="*/ 12 h 17"/>
                    <a:gd name="T26" fmla="*/ 14 w 17"/>
                    <a:gd name="T27" fmla="*/ 13 h 17"/>
                    <a:gd name="T28" fmla="*/ 13 w 17"/>
                    <a:gd name="T29" fmla="*/ 14 h 17"/>
                    <a:gd name="T30" fmla="*/ 10 w 17"/>
                    <a:gd name="T31" fmla="*/ 16 h 17"/>
                    <a:gd name="T32" fmla="*/ 8 w 17"/>
                    <a:gd name="T33" fmla="*/ 14 h 17"/>
                    <a:gd name="T34" fmla="*/ 4 w 17"/>
                    <a:gd name="T35" fmla="*/ 12 h 17"/>
                    <a:gd name="T36" fmla="*/ 2 w 17"/>
                    <a:gd name="T37" fmla="*/ 1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2" y="10"/>
                      </a:moveTo>
                      <a:lnTo>
                        <a:pt x="0" y="5"/>
                      </a:lnTo>
                      <a:lnTo>
                        <a:pt x="0" y="3"/>
                      </a:lnTo>
                      <a:lnTo>
                        <a:pt x="0" y="1"/>
                      </a:lnTo>
                      <a:lnTo>
                        <a:pt x="1" y="0"/>
                      </a:lnTo>
                      <a:lnTo>
                        <a:pt x="2" y="0"/>
                      </a:lnTo>
                      <a:lnTo>
                        <a:pt x="4" y="0"/>
                      </a:lnTo>
                      <a:lnTo>
                        <a:pt x="7" y="0"/>
                      </a:lnTo>
                      <a:lnTo>
                        <a:pt x="10" y="1"/>
                      </a:lnTo>
                      <a:lnTo>
                        <a:pt x="13" y="4"/>
                      </a:lnTo>
                      <a:lnTo>
                        <a:pt x="16" y="8"/>
                      </a:lnTo>
                      <a:lnTo>
                        <a:pt x="16" y="11"/>
                      </a:lnTo>
                      <a:lnTo>
                        <a:pt x="16" y="12"/>
                      </a:lnTo>
                      <a:lnTo>
                        <a:pt x="14" y="13"/>
                      </a:lnTo>
                      <a:lnTo>
                        <a:pt x="13" y="14"/>
                      </a:lnTo>
                      <a:lnTo>
                        <a:pt x="10" y="16"/>
                      </a:lnTo>
                      <a:lnTo>
                        <a:pt x="8" y="14"/>
                      </a:lnTo>
                      <a:lnTo>
                        <a:pt x="4" y="12"/>
                      </a:lnTo>
                      <a:lnTo>
                        <a:pt x="2" y="10"/>
                      </a:lnTo>
                    </a:path>
                  </a:pathLst>
                </a:custGeom>
                <a:solidFill>
                  <a:srgbClr val="6666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52" name="Freeform 395">
                  <a:extLst>
                    <a:ext uri="{FF2B5EF4-FFF2-40B4-BE49-F238E27FC236}">
                      <a16:creationId xmlns:a16="http://schemas.microsoft.com/office/drawing/2014/main" id="{65DE738D-996C-6CC6-D8FA-08B44F25AC81}"/>
                    </a:ext>
                  </a:extLst>
                </p:cNvPr>
                <p:cNvSpPr>
                  <a:spLocks/>
                </p:cNvSpPr>
                <p:nvPr/>
              </p:nvSpPr>
              <p:spPr bwMode="auto">
                <a:xfrm>
                  <a:off x="1495" y="2218"/>
                  <a:ext cx="17" cy="17"/>
                </a:xfrm>
                <a:custGeom>
                  <a:avLst/>
                  <a:gdLst>
                    <a:gd name="T0" fmla="*/ 2 w 17"/>
                    <a:gd name="T1" fmla="*/ 11 h 17"/>
                    <a:gd name="T2" fmla="*/ 0 w 17"/>
                    <a:gd name="T3" fmla="*/ 6 h 17"/>
                    <a:gd name="T4" fmla="*/ 0 w 17"/>
                    <a:gd name="T5" fmla="*/ 4 h 17"/>
                    <a:gd name="T6" fmla="*/ 0 w 17"/>
                    <a:gd name="T7" fmla="*/ 2 h 17"/>
                    <a:gd name="T8" fmla="*/ 2 w 17"/>
                    <a:gd name="T9" fmla="*/ 0 h 17"/>
                    <a:gd name="T10" fmla="*/ 5 w 17"/>
                    <a:gd name="T11" fmla="*/ 0 h 17"/>
                    <a:gd name="T12" fmla="*/ 8 w 17"/>
                    <a:gd name="T13" fmla="*/ 0 h 17"/>
                    <a:gd name="T14" fmla="*/ 13 w 17"/>
                    <a:gd name="T15" fmla="*/ 4 h 17"/>
                    <a:gd name="T16" fmla="*/ 16 w 17"/>
                    <a:gd name="T17" fmla="*/ 9 h 17"/>
                    <a:gd name="T18" fmla="*/ 16 w 17"/>
                    <a:gd name="T19" fmla="*/ 11 h 17"/>
                    <a:gd name="T20" fmla="*/ 16 w 17"/>
                    <a:gd name="T21" fmla="*/ 13 h 17"/>
                    <a:gd name="T22" fmla="*/ 13 w 17"/>
                    <a:gd name="T23" fmla="*/ 16 h 17"/>
                    <a:gd name="T24" fmla="*/ 8 w 17"/>
                    <a:gd name="T25" fmla="*/ 16 h 17"/>
                    <a:gd name="T26" fmla="*/ 2 w 17"/>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7"/>
                    <a:gd name="T44" fmla="*/ 17 w 17"/>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7">
                      <a:moveTo>
                        <a:pt x="2" y="11"/>
                      </a:moveTo>
                      <a:lnTo>
                        <a:pt x="0" y="6"/>
                      </a:lnTo>
                      <a:lnTo>
                        <a:pt x="0" y="4"/>
                      </a:lnTo>
                      <a:lnTo>
                        <a:pt x="0" y="2"/>
                      </a:lnTo>
                      <a:lnTo>
                        <a:pt x="2" y="0"/>
                      </a:lnTo>
                      <a:lnTo>
                        <a:pt x="5" y="0"/>
                      </a:lnTo>
                      <a:lnTo>
                        <a:pt x="8" y="0"/>
                      </a:lnTo>
                      <a:lnTo>
                        <a:pt x="13" y="4"/>
                      </a:lnTo>
                      <a:lnTo>
                        <a:pt x="16" y="9"/>
                      </a:lnTo>
                      <a:lnTo>
                        <a:pt x="16" y="11"/>
                      </a:lnTo>
                      <a:lnTo>
                        <a:pt x="16" y="13"/>
                      </a:lnTo>
                      <a:lnTo>
                        <a:pt x="13" y="16"/>
                      </a:lnTo>
                      <a:lnTo>
                        <a:pt x="8" y="16"/>
                      </a:lnTo>
                      <a:lnTo>
                        <a:pt x="2" y="11"/>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53" name="Freeform 396">
                  <a:extLst>
                    <a:ext uri="{FF2B5EF4-FFF2-40B4-BE49-F238E27FC236}">
                      <a16:creationId xmlns:a16="http://schemas.microsoft.com/office/drawing/2014/main" id="{708B70C4-CE0A-1389-566E-172DED302F46}"/>
                    </a:ext>
                  </a:extLst>
                </p:cNvPr>
                <p:cNvSpPr>
                  <a:spLocks/>
                </p:cNvSpPr>
                <p:nvPr/>
              </p:nvSpPr>
              <p:spPr bwMode="auto">
                <a:xfrm>
                  <a:off x="1481" y="2212"/>
                  <a:ext cx="17" cy="17"/>
                </a:xfrm>
                <a:custGeom>
                  <a:avLst/>
                  <a:gdLst>
                    <a:gd name="T0" fmla="*/ 10 w 17"/>
                    <a:gd name="T1" fmla="*/ 15 h 17"/>
                    <a:gd name="T2" fmla="*/ 13 w 17"/>
                    <a:gd name="T3" fmla="*/ 13 h 17"/>
                    <a:gd name="T4" fmla="*/ 14 w 17"/>
                    <a:gd name="T5" fmla="*/ 12 h 17"/>
                    <a:gd name="T6" fmla="*/ 14 w 17"/>
                    <a:gd name="T7" fmla="*/ 11 h 17"/>
                    <a:gd name="T8" fmla="*/ 16 w 17"/>
                    <a:gd name="T9" fmla="*/ 10 h 17"/>
                    <a:gd name="T10" fmla="*/ 14 w 17"/>
                    <a:gd name="T11" fmla="*/ 6 h 17"/>
                    <a:gd name="T12" fmla="*/ 13 w 17"/>
                    <a:gd name="T13" fmla="*/ 4 h 17"/>
                    <a:gd name="T14" fmla="*/ 11 w 17"/>
                    <a:gd name="T15" fmla="*/ 2 h 17"/>
                    <a:gd name="T16" fmla="*/ 9 w 17"/>
                    <a:gd name="T17" fmla="*/ 0 h 17"/>
                    <a:gd name="T18" fmla="*/ 7 w 17"/>
                    <a:gd name="T19" fmla="*/ 0 h 17"/>
                    <a:gd name="T20" fmla="*/ 6 w 17"/>
                    <a:gd name="T21" fmla="*/ 0 h 17"/>
                    <a:gd name="T22" fmla="*/ 2 w 17"/>
                    <a:gd name="T23" fmla="*/ 2 h 17"/>
                    <a:gd name="T24" fmla="*/ 1 w 17"/>
                    <a:gd name="T25" fmla="*/ 3 h 17"/>
                    <a:gd name="T26" fmla="*/ 0 w 17"/>
                    <a:gd name="T27" fmla="*/ 5 h 17"/>
                    <a:gd name="T28" fmla="*/ 1 w 17"/>
                    <a:gd name="T29" fmla="*/ 8 h 17"/>
                    <a:gd name="T30" fmla="*/ 2 w 17"/>
                    <a:gd name="T31" fmla="*/ 11 h 17"/>
                    <a:gd name="T32" fmla="*/ 4 w 17"/>
                    <a:gd name="T33" fmla="*/ 13 h 17"/>
                    <a:gd name="T34" fmla="*/ 6 w 17"/>
                    <a:gd name="T35" fmla="*/ 15 h 17"/>
                    <a:gd name="T36" fmla="*/ 7 w 17"/>
                    <a:gd name="T37" fmla="*/ 16 h 17"/>
                    <a:gd name="T38" fmla="*/ 9 w 17"/>
                    <a:gd name="T39" fmla="*/ 16 h 17"/>
                    <a:gd name="T40" fmla="*/ 10 w 17"/>
                    <a:gd name="T41" fmla="*/ 15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10" y="15"/>
                      </a:moveTo>
                      <a:lnTo>
                        <a:pt x="13" y="13"/>
                      </a:lnTo>
                      <a:lnTo>
                        <a:pt x="14" y="12"/>
                      </a:lnTo>
                      <a:lnTo>
                        <a:pt x="14" y="11"/>
                      </a:lnTo>
                      <a:lnTo>
                        <a:pt x="16" y="10"/>
                      </a:lnTo>
                      <a:lnTo>
                        <a:pt x="14" y="6"/>
                      </a:lnTo>
                      <a:lnTo>
                        <a:pt x="13" y="4"/>
                      </a:lnTo>
                      <a:lnTo>
                        <a:pt x="11" y="2"/>
                      </a:lnTo>
                      <a:lnTo>
                        <a:pt x="9" y="0"/>
                      </a:lnTo>
                      <a:lnTo>
                        <a:pt x="7" y="0"/>
                      </a:lnTo>
                      <a:lnTo>
                        <a:pt x="6" y="0"/>
                      </a:lnTo>
                      <a:lnTo>
                        <a:pt x="2" y="2"/>
                      </a:lnTo>
                      <a:lnTo>
                        <a:pt x="1" y="3"/>
                      </a:lnTo>
                      <a:lnTo>
                        <a:pt x="0" y="5"/>
                      </a:lnTo>
                      <a:lnTo>
                        <a:pt x="1" y="8"/>
                      </a:lnTo>
                      <a:lnTo>
                        <a:pt x="2" y="11"/>
                      </a:lnTo>
                      <a:lnTo>
                        <a:pt x="4" y="13"/>
                      </a:lnTo>
                      <a:lnTo>
                        <a:pt x="6" y="15"/>
                      </a:lnTo>
                      <a:lnTo>
                        <a:pt x="7" y="16"/>
                      </a:lnTo>
                      <a:lnTo>
                        <a:pt x="9" y="16"/>
                      </a:lnTo>
                      <a:lnTo>
                        <a:pt x="10" y="15"/>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54" name="Freeform 397">
                  <a:extLst>
                    <a:ext uri="{FF2B5EF4-FFF2-40B4-BE49-F238E27FC236}">
                      <a16:creationId xmlns:a16="http://schemas.microsoft.com/office/drawing/2014/main" id="{C8F487BE-C75F-1EB0-0E7E-C0E352240761}"/>
                    </a:ext>
                  </a:extLst>
                </p:cNvPr>
                <p:cNvSpPr>
                  <a:spLocks/>
                </p:cNvSpPr>
                <p:nvPr/>
              </p:nvSpPr>
              <p:spPr bwMode="auto">
                <a:xfrm>
                  <a:off x="1491" y="2216"/>
                  <a:ext cx="17" cy="17"/>
                </a:xfrm>
                <a:custGeom>
                  <a:avLst/>
                  <a:gdLst>
                    <a:gd name="T0" fmla="*/ 10 w 17"/>
                    <a:gd name="T1" fmla="*/ 15 h 17"/>
                    <a:gd name="T2" fmla="*/ 14 w 17"/>
                    <a:gd name="T3" fmla="*/ 14 h 17"/>
                    <a:gd name="T4" fmla="*/ 14 w 17"/>
                    <a:gd name="T5" fmla="*/ 13 h 17"/>
                    <a:gd name="T6" fmla="*/ 16 w 17"/>
                    <a:gd name="T7" fmla="*/ 12 h 17"/>
                    <a:gd name="T8" fmla="*/ 16 w 17"/>
                    <a:gd name="T9" fmla="*/ 10 h 17"/>
                    <a:gd name="T10" fmla="*/ 16 w 17"/>
                    <a:gd name="T11" fmla="*/ 7 h 17"/>
                    <a:gd name="T12" fmla="*/ 14 w 17"/>
                    <a:gd name="T13" fmla="*/ 4 h 17"/>
                    <a:gd name="T14" fmla="*/ 12 w 17"/>
                    <a:gd name="T15" fmla="*/ 2 h 17"/>
                    <a:gd name="T16" fmla="*/ 10 w 17"/>
                    <a:gd name="T17" fmla="*/ 0 h 17"/>
                    <a:gd name="T18" fmla="*/ 8 w 17"/>
                    <a:gd name="T19" fmla="*/ 0 h 17"/>
                    <a:gd name="T20" fmla="*/ 6 w 17"/>
                    <a:gd name="T21" fmla="*/ 0 h 17"/>
                    <a:gd name="T22" fmla="*/ 5 w 17"/>
                    <a:gd name="T23" fmla="*/ 0 h 17"/>
                    <a:gd name="T24" fmla="*/ 2 w 17"/>
                    <a:gd name="T25" fmla="*/ 2 h 17"/>
                    <a:gd name="T26" fmla="*/ 1 w 17"/>
                    <a:gd name="T27" fmla="*/ 3 h 17"/>
                    <a:gd name="T28" fmla="*/ 0 w 17"/>
                    <a:gd name="T29" fmla="*/ 4 h 17"/>
                    <a:gd name="T30" fmla="*/ 0 w 17"/>
                    <a:gd name="T31" fmla="*/ 5 h 17"/>
                    <a:gd name="T32" fmla="*/ 0 w 17"/>
                    <a:gd name="T33" fmla="*/ 8 h 17"/>
                    <a:gd name="T34" fmla="*/ 2 w 17"/>
                    <a:gd name="T35" fmla="*/ 11 h 17"/>
                    <a:gd name="T36" fmla="*/ 3 w 17"/>
                    <a:gd name="T37" fmla="*/ 14 h 17"/>
                    <a:gd name="T38" fmla="*/ 5 w 17"/>
                    <a:gd name="T39" fmla="*/ 15 h 17"/>
                    <a:gd name="T40" fmla="*/ 9 w 17"/>
                    <a:gd name="T41" fmla="*/ 16 h 17"/>
                    <a:gd name="T42" fmla="*/ 10 w 17"/>
                    <a:gd name="T43" fmla="*/ 15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7"/>
                    <a:gd name="T68" fmla="*/ 17 w 1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7">
                      <a:moveTo>
                        <a:pt x="10" y="15"/>
                      </a:moveTo>
                      <a:lnTo>
                        <a:pt x="14" y="14"/>
                      </a:lnTo>
                      <a:lnTo>
                        <a:pt x="14" y="13"/>
                      </a:lnTo>
                      <a:lnTo>
                        <a:pt x="16" y="12"/>
                      </a:lnTo>
                      <a:lnTo>
                        <a:pt x="16" y="10"/>
                      </a:lnTo>
                      <a:lnTo>
                        <a:pt x="16" y="7"/>
                      </a:lnTo>
                      <a:lnTo>
                        <a:pt x="14" y="4"/>
                      </a:lnTo>
                      <a:lnTo>
                        <a:pt x="12" y="2"/>
                      </a:lnTo>
                      <a:lnTo>
                        <a:pt x="10" y="0"/>
                      </a:lnTo>
                      <a:lnTo>
                        <a:pt x="8" y="0"/>
                      </a:lnTo>
                      <a:lnTo>
                        <a:pt x="6" y="0"/>
                      </a:lnTo>
                      <a:lnTo>
                        <a:pt x="5" y="0"/>
                      </a:lnTo>
                      <a:lnTo>
                        <a:pt x="2" y="2"/>
                      </a:lnTo>
                      <a:lnTo>
                        <a:pt x="1" y="3"/>
                      </a:lnTo>
                      <a:lnTo>
                        <a:pt x="0" y="4"/>
                      </a:lnTo>
                      <a:lnTo>
                        <a:pt x="0" y="5"/>
                      </a:lnTo>
                      <a:lnTo>
                        <a:pt x="0" y="8"/>
                      </a:lnTo>
                      <a:lnTo>
                        <a:pt x="2" y="11"/>
                      </a:lnTo>
                      <a:lnTo>
                        <a:pt x="3" y="14"/>
                      </a:lnTo>
                      <a:lnTo>
                        <a:pt x="5" y="15"/>
                      </a:lnTo>
                      <a:lnTo>
                        <a:pt x="9" y="16"/>
                      </a:lnTo>
                      <a:lnTo>
                        <a:pt x="10" y="15"/>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55" name="Freeform 398">
                  <a:extLst>
                    <a:ext uri="{FF2B5EF4-FFF2-40B4-BE49-F238E27FC236}">
                      <a16:creationId xmlns:a16="http://schemas.microsoft.com/office/drawing/2014/main" id="{783200EC-A34A-8575-F71F-2B845083C8B0}"/>
                    </a:ext>
                  </a:extLst>
                </p:cNvPr>
                <p:cNvSpPr>
                  <a:spLocks/>
                </p:cNvSpPr>
                <p:nvPr/>
              </p:nvSpPr>
              <p:spPr bwMode="auto">
                <a:xfrm>
                  <a:off x="1492" y="2177"/>
                  <a:ext cx="23" cy="39"/>
                </a:xfrm>
                <a:custGeom>
                  <a:avLst/>
                  <a:gdLst>
                    <a:gd name="T0" fmla="*/ 0 w 23"/>
                    <a:gd name="T1" fmla="*/ 12 h 39"/>
                    <a:gd name="T2" fmla="*/ 22 w 23"/>
                    <a:gd name="T3" fmla="*/ 0 h 39"/>
                    <a:gd name="T4" fmla="*/ 22 w 23"/>
                    <a:gd name="T5" fmla="*/ 25 h 39"/>
                    <a:gd name="T6" fmla="*/ 0 w 23"/>
                    <a:gd name="T7" fmla="*/ 38 h 39"/>
                    <a:gd name="T8" fmla="*/ 0 w 23"/>
                    <a:gd name="T9" fmla="*/ 12 h 39"/>
                    <a:gd name="T10" fmla="*/ 0 60000 65536"/>
                    <a:gd name="T11" fmla="*/ 0 60000 65536"/>
                    <a:gd name="T12" fmla="*/ 0 60000 65536"/>
                    <a:gd name="T13" fmla="*/ 0 60000 65536"/>
                    <a:gd name="T14" fmla="*/ 0 60000 65536"/>
                    <a:gd name="T15" fmla="*/ 0 w 23"/>
                    <a:gd name="T16" fmla="*/ 0 h 39"/>
                    <a:gd name="T17" fmla="*/ 23 w 23"/>
                    <a:gd name="T18" fmla="*/ 39 h 39"/>
                  </a:gdLst>
                  <a:ahLst/>
                  <a:cxnLst>
                    <a:cxn ang="T10">
                      <a:pos x="T0" y="T1"/>
                    </a:cxn>
                    <a:cxn ang="T11">
                      <a:pos x="T2" y="T3"/>
                    </a:cxn>
                    <a:cxn ang="T12">
                      <a:pos x="T4" y="T5"/>
                    </a:cxn>
                    <a:cxn ang="T13">
                      <a:pos x="T6" y="T7"/>
                    </a:cxn>
                    <a:cxn ang="T14">
                      <a:pos x="T8" y="T9"/>
                    </a:cxn>
                  </a:cxnLst>
                  <a:rect l="T15" t="T16" r="T17" b="T18"/>
                  <a:pathLst>
                    <a:path w="23" h="39">
                      <a:moveTo>
                        <a:pt x="0" y="12"/>
                      </a:moveTo>
                      <a:lnTo>
                        <a:pt x="22" y="0"/>
                      </a:lnTo>
                      <a:lnTo>
                        <a:pt x="22" y="25"/>
                      </a:lnTo>
                      <a:lnTo>
                        <a:pt x="0" y="38"/>
                      </a:lnTo>
                      <a:lnTo>
                        <a:pt x="0" y="12"/>
                      </a:lnTo>
                    </a:path>
                  </a:pathLst>
                </a:custGeom>
                <a:solidFill>
                  <a:srgbClr val="7F7F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56" name="Freeform 399">
                  <a:extLst>
                    <a:ext uri="{FF2B5EF4-FFF2-40B4-BE49-F238E27FC236}">
                      <a16:creationId xmlns:a16="http://schemas.microsoft.com/office/drawing/2014/main" id="{BBE67D9B-05C7-B43E-DD96-9AD4CC4483E6}"/>
                    </a:ext>
                  </a:extLst>
                </p:cNvPr>
                <p:cNvSpPr>
                  <a:spLocks/>
                </p:cNvSpPr>
                <p:nvPr/>
              </p:nvSpPr>
              <p:spPr bwMode="auto">
                <a:xfrm>
                  <a:off x="1404" y="2126"/>
                  <a:ext cx="111" cy="64"/>
                </a:xfrm>
                <a:custGeom>
                  <a:avLst/>
                  <a:gdLst>
                    <a:gd name="T0" fmla="*/ 0 w 111"/>
                    <a:gd name="T1" fmla="*/ 13 h 64"/>
                    <a:gd name="T2" fmla="*/ 22 w 111"/>
                    <a:gd name="T3" fmla="*/ 0 h 64"/>
                    <a:gd name="T4" fmla="*/ 110 w 111"/>
                    <a:gd name="T5" fmla="*/ 49 h 64"/>
                    <a:gd name="T6" fmla="*/ 87 w 111"/>
                    <a:gd name="T7" fmla="*/ 63 h 64"/>
                    <a:gd name="T8" fmla="*/ 0 w 111"/>
                    <a:gd name="T9" fmla="*/ 13 h 64"/>
                    <a:gd name="T10" fmla="*/ 0 60000 65536"/>
                    <a:gd name="T11" fmla="*/ 0 60000 65536"/>
                    <a:gd name="T12" fmla="*/ 0 60000 65536"/>
                    <a:gd name="T13" fmla="*/ 0 60000 65536"/>
                    <a:gd name="T14" fmla="*/ 0 60000 65536"/>
                    <a:gd name="T15" fmla="*/ 0 w 111"/>
                    <a:gd name="T16" fmla="*/ 0 h 64"/>
                    <a:gd name="T17" fmla="*/ 111 w 111"/>
                    <a:gd name="T18" fmla="*/ 64 h 64"/>
                  </a:gdLst>
                  <a:ahLst/>
                  <a:cxnLst>
                    <a:cxn ang="T10">
                      <a:pos x="T0" y="T1"/>
                    </a:cxn>
                    <a:cxn ang="T11">
                      <a:pos x="T2" y="T3"/>
                    </a:cxn>
                    <a:cxn ang="T12">
                      <a:pos x="T4" y="T5"/>
                    </a:cxn>
                    <a:cxn ang="T13">
                      <a:pos x="T6" y="T7"/>
                    </a:cxn>
                    <a:cxn ang="T14">
                      <a:pos x="T8" y="T9"/>
                    </a:cxn>
                  </a:cxnLst>
                  <a:rect l="T15" t="T16" r="T17" b="T18"/>
                  <a:pathLst>
                    <a:path w="111" h="64">
                      <a:moveTo>
                        <a:pt x="0" y="13"/>
                      </a:moveTo>
                      <a:lnTo>
                        <a:pt x="22" y="0"/>
                      </a:lnTo>
                      <a:lnTo>
                        <a:pt x="110" y="49"/>
                      </a:lnTo>
                      <a:lnTo>
                        <a:pt x="87" y="63"/>
                      </a:lnTo>
                      <a:lnTo>
                        <a:pt x="0" y="13"/>
                      </a:lnTo>
                    </a:path>
                  </a:pathLst>
                </a:custGeom>
                <a:solidFill>
                  <a:srgbClr val="E6E6E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57" name="Freeform 400">
                  <a:extLst>
                    <a:ext uri="{FF2B5EF4-FFF2-40B4-BE49-F238E27FC236}">
                      <a16:creationId xmlns:a16="http://schemas.microsoft.com/office/drawing/2014/main" id="{C414DD40-9A44-789D-326E-6D12176CA030}"/>
                    </a:ext>
                  </a:extLst>
                </p:cNvPr>
                <p:cNvSpPr>
                  <a:spLocks/>
                </p:cNvSpPr>
                <p:nvPr/>
              </p:nvSpPr>
              <p:spPr bwMode="auto">
                <a:xfrm>
                  <a:off x="1404" y="2139"/>
                  <a:ext cx="89" cy="77"/>
                </a:xfrm>
                <a:custGeom>
                  <a:avLst/>
                  <a:gdLst>
                    <a:gd name="T0" fmla="*/ 0 w 89"/>
                    <a:gd name="T1" fmla="*/ 0 h 77"/>
                    <a:gd name="T2" fmla="*/ 88 w 89"/>
                    <a:gd name="T3" fmla="*/ 49 h 77"/>
                    <a:gd name="T4" fmla="*/ 88 w 89"/>
                    <a:gd name="T5" fmla="*/ 76 h 77"/>
                    <a:gd name="T6" fmla="*/ 0 w 89"/>
                    <a:gd name="T7" fmla="*/ 25 h 77"/>
                    <a:gd name="T8" fmla="*/ 0 w 89"/>
                    <a:gd name="T9" fmla="*/ 0 h 77"/>
                    <a:gd name="T10" fmla="*/ 0 60000 65536"/>
                    <a:gd name="T11" fmla="*/ 0 60000 65536"/>
                    <a:gd name="T12" fmla="*/ 0 60000 65536"/>
                    <a:gd name="T13" fmla="*/ 0 60000 65536"/>
                    <a:gd name="T14" fmla="*/ 0 60000 65536"/>
                    <a:gd name="T15" fmla="*/ 0 w 89"/>
                    <a:gd name="T16" fmla="*/ 0 h 77"/>
                    <a:gd name="T17" fmla="*/ 89 w 89"/>
                    <a:gd name="T18" fmla="*/ 77 h 77"/>
                  </a:gdLst>
                  <a:ahLst/>
                  <a:cxnLst>
                    <a:cxn ang="T10">
                      <a:pos x="T0" y="T1"/>
                    </a:cxn>
                    <a:cxn ang="T11">
                      <a:pos x="T2" y="T3"/>
                    </a:cxn>
                    <a:cxn ang="T12">
                      <a:pos x="T4" y="T5"/>
                    </a:cxn>
                    <a:cxn ang="T13">
                      <a:pos x="T6" y="T7"/>
                    </a:cxn>
                    <a:cxn ang="T14">
                      <a:pos x="T8" y="T9"/>
                    </a:cxn>
                  </a:cxnLst>
                  <a:rect l="T15" t="T16" r="T17" b="T18"/>
                  <a:pathLst>
                    <a:path w="89" h="77">
                      <a:moveTo>
                        <a:pt x="0" y="0"/>
                      </a:moveTo>
                      <a:lnTo>
                        <a:pt x="88" y="49"/>
                      </a:lnTo>
                      <a:lnTo>
                        <a:pt x="88" y="76"/>
                      </a:lnTo>
                      <a:lnTo>
                        <a:pt x="0" y="25"/>
                      </a:lnTo>
                      <a:lnTo>
                        <a:pt x="0" y="0"/>
                      </a:lnTo>
                    </a:path>
                  </a:pathLst>
                </a:custGeom>
                <a:solidFill>
                  <a:srgbClr val="B3B3B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58" name="Freeform 401">
                  <a:extLst>
                    <a:ext uri="{FF2B5EF4-FFF2-40B4-BE49-F238E27FC236}">
                      <a16:creationId xmlns:a16="http://schemas.microsoft.com/office/drawing/2014/main" id="{96B522EC-78AE-E73C-A667-E90DD90B1EDA}"/>
                    </a:ext>
                  </a:extLst>
                </p:cNvPr>
                <p:cNvSpPr>
                  <a:spLocks/>
                </p:cNvSpPr>
                <p:nvPr/>
              </p:nvSpPr>
              <p:spPr bwMode="auto">
                <a:xfrm>
                  <a:off x="1499" y="2190"/>
                  <a:ext cx="32" cy="20"/>
                </a:xfrm>
                <a:custGeom>
                  <a:avLst/>
                  <a:gdLst>
                    <a:gd name="T0" fmla="*/ 20 w 32"/>
                    <a:gd name="T1" fmla="*/ 0 h 20"/>
                    <a:gd name="T2" fmla="*/ 31 w 32"/>
                    <a:gd name="T3" fmla="*/ 6 h 20"/>
                    <a:gd name="T4" fmla="*/ 10 w 32"/>
                    <a:gd name="T5" fmla="*/ 19 h 20"/>
                    <a:gd name="T6" fmla="*/ 0 w 32"/>
                    <a:gd name="T7" fmla="*/ 12 h 20"/>
                    <a:gd name="T8" fmla="*/ 20 w 32"/>
                    <a:gd name="T9" fmla="*/ 0 h 20"/>
                    <a:gd name="T10" fmla="*/ 0 60000 65536"/>
                    <a:gd name="T11" fmla="*/ 0 60000 65536"/>
                    <a:gd name="T12" fmla="*/ 0 60000 65536"/>
                    <a:gd name="T13" fmla="*/ 0 60000 65536"/>
                    <a:gd name="T14" fmla="*/ 0 60000 65536"/>
                    <a:gd name="T15" fmla="*/ 0 w 32"/>
                    <a:gd name="T16" fmla="*/ 0 h 20"/>
                    <a:gd name="T17" fmla="*/ 32 w 32"/>
                    <a:gd name="T18" fmla="*/ 20 h 20"/>
                  </a:gdLst>
                  <a:ahLst/>
                  <a:cxnLst>
                    <a:cxn ang="T10">
                      <a:pos x="T0" y="T1"/>
                    </a:cxn>
                    <a:cxn ang="T11">
                      <a:pos x="T2" y="T3"/>
                    </a:cxn>
                    <a:cxn ang="T12">
                      <a:pos x="T4" y="T5"/>
                    </a:cxn>
                    <a:cxn ang="T13">
                      <a:pos x="T6" y="T7"/>
                    </a:cxn>
                    <a:cxn ang="T14">
                      <a:pos x="T8" y="T9"/>
                    </a:cxn>
                  </a:cxnLst>
                  <a:rect l="T15" t="T16" r="T17" b="T18"/>
                  <a:pathLst>
                    <a:path w="32" h="20">
                      <a:moveTo>
                        <a:pt x="20" y="0"/>
                      </a:moveTo>
                      <a:lnTo>
                        <a:pt x="31" y="6"/>
                      </a:lnTo>
                      <a:lnTo>
                        <a:pt x="10" y="19"/>
                      </a:lnTo>
                      <a:lnTo>
                        <a:pt x="0" y="12"/>
                      </a:lnTo>
                      <a:lnTo>
                        <a:pt x="20" y="0"/>
                      </a:lnTo>
                    </a:path>
                  </a:pathLst>
                </a:custGeom>
                <a:solidFill>
                  <a:srgbClr val="FC677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59" name="Freeform 402">
                  <a:extLst>
                    <a:ext uri="{FF2B5EF4-FFF2-40B4-BE49-F238E27FC236}">
                      <a16:creationId xmlns:a16="http://schemas.microsoft.com/office/drawing/2014/main" id="{A51B4283-337C-99DB-BB5F-E0FFF6224A14}"/>
                    </a:ext>
                  </a:extLst>
                </p:cNvPr>
                <p:cNvSpPr>
                  <a:spLocks/>
                </p:cNvSpPr>
                <p:nvPr/>
              </p:nvSpPr>
              <p:spPr bwMode="auto">
                <a:xfrm>
                  <a:off x="1500" y="2202"/>
                  <a:ext cx="17" cy="31"/>
                </a:xfrm>
                <a:custGeom>
                  <a:avLst/>
                  <a:gdLst>
                    <a:gd name="T0" fmla="*/ 0 w 17"/>
                    <a:gd name="T1" fmla="*/ 23 h 31"/>
                    <a:gd name="T2" fmla="*/ 16 w 17"/>
                    <a:gd name="T3" fmla="*/ 30 h 31"/>
                    <a:gd name="T4" fmla="*/ 16 w 17"/>
                    <a:gd name="T5" fmla="*/ 6 h 31"/>
                    <a:gd name="T6" fmla="*/ 0 w 17"/>
                    <a:gd name="T7" fmla="*/ 0 h 31"/>
                    <a:gd name="T8" fmla="*/ 0 w 17"/>
                    <a:gd name="T9" fmla="*/ 23 h 31"/>
                    <a:gd name="T10" fmla="*/ 0 60000 65536"/>
                    <a:gd name="T11" fmla="*/ 0 60000 65536"/>
                    <a:gd name="T12" fmla="*/ 0 60000 65536"/>
                    <a:gd name="T13" fmla="*/ 0 60000 65536"/>
                    <a:gd name="T14" fmla="*/ 0 60000 65536"/>
                    <a:gd name="T15" fmla="*/ 0 w 17"/>
                    <a:gd name="T16" fmla="*/ 0 h 31"/>
                    <a:gd name="T17" fmla="*/ 17 w 17"/>
                    <a:gd name="T18" fmla="*/ 31 h 31"/>
                  </a:gdLst>
                  <a:ahLst/>
                  <a:cxnLst>
                    <a:cxn ang="T10">
                      <a:pos x="T0" y="T1"/>
                    </a:cxn>
                    <a:cxn ang="T11">
                      <a:pos x="T2" y="T3"/>
                    </a:cxn>
                    <a:cxn ang="T12">
                      <a:pos x="T4" y="T5"/>
                    </a:cxn>
                    <a:cxn ang="T13">
                      <a:pos x="T6" y="T7"/>
                    </a:cxn>
                    <a:cxn ang="T14">
                      <a:pos x="T8" y="T9"/>
                    </a:cxn>
                  </a:cxnLst>
                  <a:rect l="T15" t="T16" r="T17" b="T18"/>
                  <a:pathLst>
                    <a:path w="17" h="31">
                      <a:moveTo>
                        <a:pt x="0" y="23"/>
                      </a:moveTo>
                      <a:lnTo>
                        <a:pt x="16" y="30"/>
                      </a:lnTo>
                      <a:lnTo>
                        <a:pt x="16" y="6"/>
                      </a:lnTo>
                      <a:lnTo>
                        <a:pt x="0" y="0"/>
                      </a:lnTo>
                      <a:lnTo>
                        <a:pt x="0" y="23"/>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60" name="Freeform 403">
                  <a:extLst>
                    <a:ext uri="{FF2B5EF4-FFF2-40B4-BE49-F238E27FC236}">
                      <a16:creationId xmlns:a16="http://schemas.microsoft.com/office/drawing/2014/main" id="{70B9CB35-5C54-316F-F771-AE2499D48149}"/>
                    </a:ext>
                  </a:extLst>
                </p:cNvPr>
                <p:cNvSpPr>
                  <a:spLocks/>
                </p:cNvSpPr>
                <p:nvPr/>
              </p:nvSpPr>
              <p:spPr bwMode="auto">
                <a:xfrm>
                  <a:off x="1510" y="2197"/>
                  <a:ext cx="22" cy="36"/>
                </a:xfrm>
                <a:custGeom>
                  <a:avLst/>
                  <a:gdLst>
                    <a:gd name="T0" fmla="*/ 21 w 22"/>
                    <a:gd name="T1" fmla="*/ 24 h 36"/>
                    <a:gd name="T2" fmla="*/ 0 w 22"/>
                    <a:gd name="T3" fmla="*/ 35 h 36"/>
                    <a:gd name="T4" fmla="*/ 0 w 22"/>
                    <a:gd name="T5" fmla="*/ 11 h 36"/>
                    <a:gd name="T6" fmla="*/ 20 w 22"/>
                    <a:gd name="T7" fmla="*/ 0 h 36"/>
                    <a:gd name="T8" fmla="*/ 21 w 22"/>
                    <a:gd name="T9" fmla="*/ 24 h 36"/>
                    <a:gd name="T10" fmla="*/ 0 60000 65536"/>
                    <a:gd name="T11" fmla="*/ 0 60000 65536"/>
                    <a:gd name="T12" fmla="*/ 0 60000 65536"/>
                    <a:gd name="T13" fmla="*/ 0 60000 65536"/>
                    <a:gd name="T14" fmla="*/ 0 60000 65536"/>
                    <a:gd name="T15" fmla="*/ 0 w 22"/>
                    <a:gd name="T16" fmla="*/ 0 h 36"/>
                    <a:gd name="T17" fmla="*/ 22 w 22"/>
                    <a:gd name="T18" fmla="*/ 36 h 36"/>
                  </a:gdLst>
                  <a:ahLst/>
                  <a:cxnLst>
                    <a:cxn ang="T10">
                      <a:pos x="T0" y="T1"/>
                    </a:cxn>
                    <a:cxn ang="T11">
                      <a:pos x="T2" y="T3"/>
                    </a:cxn>
                    <a:cxn ang="T12">
                      <a:pos x="T4" y="T5"/>
                    </a:cxn>
                    <a:cxn ang="T13">
                      <a:pos x="T6" y="T7"/>
                    </a:cxn>
                    <a:cxn ang="T14">
                      <a:pos x="T8" y="T9"/>
                    </a:cxn>
                  </a:cxnLst>
                  <a:rect l="T15" t="T16" r="T17" b="T18"/>
                  <a:pathLst>
                    <a:path w="22" h="36">
                      <a:moveTo>
                        <a:pt x="21" y="24"/>
                      </a:moveTo>
                      <a:lnTo>
                        <a:pt x="0" y="35"/>
                      </a:lnTo>
                      <a:lnTo>
                        <a:pt x="0" y="11"/>
                      </a:lnTo>
                      <a:lnTo>
                        <a:pt x="20" y="0"/>
                      </a:lnTo>
                      <a:lnTo>
                        <a:pt x="21" y="24"/>
                      </a:lnTo>
                    </a:path>
                  </a:pathLst>
                </a:custGeom>
                <a:solidFill>
                  <a:srgbClr val="CC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61" name="Freeform 404">
                  <a:extLst>
                    <a:ext uri="{FF2B5EF4-FFF2-40B4-BE49-F238E27FC236}">
                      <a16:creationId xmlns:a16="http://schemas.microsoft.com/office/drawing/2014/main" id="{D0B5E496-C415-F714-46F3-C43201F545FA}"/>
                    </a:ext>
                  </a:extLst>
                </p:cNvPr>
                <p:cNvSpPr>
                  <a:spLocks/>
                </p:cNvSpPr>
                <p:nvPr/>
              </p:nvSpPr>
              <p:spPr bwMode="auto">
                <a:xfrm>
                  <a:off x="1512" y="2203"/>
                  <a:ext cx="25" cy="17"/>
                </a:xfrm>
                <a:custGeom>
                  <a:avLst/>
                  <a:gdLst>
                    <a:gd name="T0" fmla="*/ 16 w 25"/>
                    <a:gd name="T1" fmla="*/ 0 h 17"/>
                    <a:gd name="T2" fmla="*/ 24 w 25"/>
                    <a:gd name="T3" fmla="*/ 4 h 17"/>
                    <a:gd name="T4" fmla="*/ 19 w 25"/>
                    <a:gd name="T5" fmla="*/ 12 h 17"/>
                    <a:gd name="T6" fmla="*/ 8 w 25"/>
                    <a:gd name="T7" fmla="*/ 16 h 17"/>
                    <a:gd name="T8" fmla="*/ 0 w 25"/>
                    <a:gd name="T9" fmla="*/ 11 h 17"/>
                    <a:gd name="T10" fmla="*/ 16 w 25"/>
                    <a:gd name="T11" fmla="*/ 0 h 17"/>
                    <a:gd name="T12" fmla="*/ 0 60000 65536"/>
                    <a:gd name="T13" fmla="*/ 0 60000 65536"/>
                    <a:gd name="T14" fmla="*/ 0 60000 65536"/>
                    <a:gd name="T15" fmla="*/ 0 60000 65536"/>
                    <a:gd name="T16" fmla="*/ 0 60000 65536"/>
                    <a:gd name="T17" fmla="*/ 0 60000 65536"/>
                    <a:gd name="T18" fmla="*/ 0 w 25"/>
                    <a:gd name="T19" fmla="*/ 0 h 17"/>
                    <a:gd name="T20" fmla="*/ 25 w 25"/>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5" h="17">
                      <a:moveTo>
                        <a:pt x="16" y="0"/>
                      </a:moveTo>
                      <a:lnTo>
                        <a:pt x="24" y="4"/>
                      </a:lnTo>
                      <a:lnTo>
                        <a:pt x="19" y="12"/>
                      </a:lnTo>
                      <a:lnTo>
                        <a:pt x="8" y="16"/>
                      </a:lnTo>
                      <a:lnTo>
                        <a:pt x="0" y="11"/>
                      </a:lnTo>
                      <a:lnTo>
                        <a:pt x="16" y="0"/>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62" name="Freeform 405">
                  <a:extLst>
                    <a:ext uri="{FF2B5EF4-FFF2-40B4-BE49-F238E27FC236}">
                      <a16:creationId xmlns:a16="http://schemas.microsoft.com/office/drawing/2014/main" id="{FC841319-20C8-314E-7D59-032E4B0A6018}"/>
                    </a:ext>
                  </a:extLst>
                </p:cNvPr>
                <p:cNvSpPr>
                  <a:spLocks/>
                </p:cNvSpPr>
                <p:nvPr/>
              </p:nvSpPr>
              <p:spPr bwMode="auto">
                <a:xfrm>
                  <a:off x="1512" y="2213"/>
                  <a:ext cx="17" cy="26"/>
                </a:xfrm>
                <a:custGeom>
                  <a:avLst/>
                  <a:gdLst>
                    <a:gd name="T0" fmla="*/ 0 w 17"/>
                    <a:gd name="T1" fmla="*/ 18 h 26"/>
                    <a:gd name="T2" fmla="*/ 16 w 17"/>
                    <a:gd name="T3" fmla="*/ 25 h 26"/>
                    <a:gd name="T4" fmla="*/ 16 w 17"/>
                    <a:gd name="T5" fmla="*/ 11 h 26"/>
                    <a:gd name="T6" fmla="*/ 12 w 17"/>
                    <a:gd name="T7" fmla="*/ 4 h 26"/>
                    <a:gd name="T8" fmla="*/ 0 w 17"/>
                    <a:gd name="T9" fmla="*/ 0 h 26"/>
                    <a:gd name="T10" fmla="*/ 0 w 17"/>
                    <a:gd name="T11" fmla="*/ 18 h 26"/>
                    <a:gd name="T12" fmla="*/ 0 60000 65536"/>
                    <a:gd name="T13" fmla="*/ 0 60000 65536"/>
                    <a:gd name="T14" fmla="*/ 0 60000 65536"/>
                    <a:gd name="T15" fmla="*/ 0 60000 65536"/>
                    <a:gd name="T16" fmla="*/ 0 60000 65536"/>
                    <a:gd name="T17" fmla="*/ 0 60000 65536"/>
                    <a:gd name="T18" fmla="*/ 0 w 17"/>
                    <a:gd name="T19" fmla="*/ 0 h 26"/>
                    <a:gd name="T20" fmla="*/ 17 w 1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7" h="26">
                      <a:moveTo>
                        <a:pt x="0" y="18"/>
                      </a:moveTo>
                      <a:lnTo>
                        <a:pt x="16" y="25"/>
                      </a:lnTo>
                      <a:lnTo>
                        <a:pt x="16" y="11"/>
                      </a:lnTo>
                      <a:lnTo>
                        <a:pt x="12" y="4"/>
                      </a:lnTo>
                      <a:lnTo>
                        <a:pt x="0" y="0"/>
                      </a:lnTo>
                      <a:lnTo>
                        <a:pt x="0" y="18"/>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63" name="Freeform 406">
                  <a:extLst>
                    <a:ext uri="{FF2B5EF4-FFF2-40B4-BE49-F238E27FC236}">
                      <a16:creationId xmlns:a16="http://schemas.microsoft.com/office/drawing/2014/main" id="{1C05F810-9115-D924-F97B-0887A6544EEF}"/>
                    </a:ext>
                  </a:extLst>
                </p:cNvPr>
                <p:cNvSpPr>
                  <a:spLocks/>
                </p:cNvSpPr>
                <p:nvPr/>
              </p:nvSpPr>
              <p:spPr bwMode="auto">
                <a:xfrm>
                  <a:off x="1523" y="2224"/>
                  <a:ext cx="17" cy="21"/>
                </a:xfrm>
                <a:custGeom>
                  <a:avLst/>
                  <a:gdLst>
                    <a:gd name="T0" fmla="*/ 0 w 17"/>
                    <a:gd name="T1" fmla="*/ 14 h 21"/>
                    <a:gd name="T2" fmla="*/ 1 w 17"/>
                    <a:gd name="T3" fmla="*/ 10 h 21"/>
                    <a:gd name="T4" fmla="*/ 9 w 17"/>
                    <a:gd name="T5" fmla="*/ 12 h 21"/>
                    <a:gd name="T6" fmla="*/ 14 w 17"/>
                    <a:gd name="T7" fmla="*/ 20 h 21"/>
                    <a:gd name="T8" fmla="*/ 16 w 17"/>
                    <a:gd name="T9" fmla="*/ 18 h 21"/>
                    <a:gd name="T10" fmla="*/ 13 w 17"/>
                    <a:gd name="T11" fmla="*/ 8 h 21"/>
                    <a:gd name="T12" fmla="*/ 0 w 17"/>
                    <a:gd name="T13" fmla="*/ 0 h 21"/>
                    <a:gd name="T14" fmla="*/ 0 w 17"/>
                    <a:gd name="T15" fmla="*/ 14 h 21"/>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1"/>
                    <a:gd name="T26" fmla="*/ 17 w 17"/>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1">
                      <a:moveTo>
                        <a:pt x="0" y="14"/>
                      </a:moveTo>
                      <a:lnTo>
                        <a:pt x="1" y="10"/>
                      </a:lnTo>
                      <a:lnTo>
                        <a:pt x="9" y="12"/>
                      </a:lnTo>
                      <a:lnTo>
                        <a:pt x="14" y="20"/>
                      </a:lnTo>
                      <a:lnTo>
                        <a:pt x="16" y="18"/>
                      </a:lnTo>
                      <a:lnTo>
                        <a:pt x="13" y="8"/>
                      </a:lnTo>
                      <a:lnTo>
                        <a:pt x="0" y="0"/>
                      </a:lnTo>
                      <a:lnTo>
                        <a:pt x="0" y="14"/>
                      </a:lnTo>
                    </a:path>
                  </a:pathLst>
                </a:custGeom>
                <a:solidFill>
                  <a:srgbClr val="F90133"/>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64" name="Freeform 407">
                  <a:extLst>
                    <a:ext uri="{FF2B5EF4-FFF2-40B4-BE49-F238E27FC236}">
                      <a16:creationId xmlns:a16="http://schemas.microsoft.com/office/drawing/2014/main" id="{41351F51-ACCA-95B7-7FDE-E29368E4D7B5}"/>
                    </a:ext>
                  </a:extLst>
                </p:cNvPr>
                <p:cNvSpPr>
                  <a:spLocks/>
                </p:cNvSpPr>
                <p:nvPr/>
              </p:nvSpPr>
              <p:spPr bwMode="auto">
                <a:xfrm>
                  <a:off x="1536" y="2226"/>
                  <a:ext cx="17" cy="18"/>
                </a:xfrm>
                <a:custGeom>
                  <a:avLst/>
                  <a:gdLst>
                    <a:gd name="T0" fmla="*/ 16 w 17"/>
                    <a:gd name="T1" fmla="*/ 12 h 18"/>
                    <a:gd name="T2" fmla="*/ 3 w 17"/>
                    <a:gd name="T3" fmla="*/ 17 h 18"/>
                    <a:gd name="T4" fmla="*/ 0 w 17"/>
                    <a:gd name="T5" fmla="*/ 6 h 18"/>
                    <a:gd name="T6" fmla="*/ 10 w 17"/>
                    <a:gd name="T7" fmla="*/ 3 h 18"/>
                    <a:gd name="T8" fmla="*/ 14 w 17"/>
                    <a:gd name="T9" fmla="*/ 0 h 18"/>
                    <a:gd name="T10" fmla="*/ 16 w 17"/>
                    <a:gd name="T11" fmla="*/ 12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16" y="12"/>
                      </a:moveTo>
                      <a:lnTo>
                        <a:pt x="3" y="17"/>
                      </a:lnTo>
                      <a:lnTo>
                        <a:pt x="0" y="6"/>
                      </a:lnTo>
                      <a:lnTo>
                        <a:pt x="10" y="3"/>
                      </a:lnTo>
                      <a:lnTo>
                        <a:pt x="14" y="0"/>
                      </a:lnTo>
                      <a:lnTo>
                        <a:pt x="16" y="12"/>
                      </a:lnTo>
                    </a:path>
                  </a:pathLst>
                </a:custGeom>
                <a:solidFill>
                  <a:srgbClr val="8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65" name="Freeform 408">
                  <a:extLst>
                    <a:ext uri="{FF2B5EF4-FFF2-40B4-BE49-F238E27FC236}">
                      <a16:creationId xmlns:a16="http://schemas.microsoft.com/office/drawing/2014/main" id="{145FF5BF-97D3-053F-F76B-975F1D246E43}"/>
                    </a:ext>
                  </a:extLst>
                </p:cNvPr>
                <p:cNvSpPr>
                  <a:spLocks/>
                </p:cNvSpPr>
                <p:nvPr/>
              </p:nvSpPr>
              <p:spPr bwMode="auto">
                <a:xfrm>
                  <a:off x="1514" y="2215"/>
                  <a:ext cx="17" cy="17"/>
                </a:xfrm>
                <a:custGeom>
                  <a:avLst/>
                  <a:gdLst>
                    <a:gd name="T0" fmla="*/ 0 w 17"/>
                    <a:gd name="T1" fmla="*/ 9 h 17"/>
                    <a:gd name="T2" fmla="*/ 16 w 17"/>
                    <a:gd name="T3" fmla="*/ 16 h 17"/>
                    <a:gd name="T4" fmla="*/ 10 w 17"/>
                    <a:gd name="T5" fmla="*/ 4 h 17"/>
                    <a:gd name="T6" fmla="*/ 0 w 17"/>
                    <a:gd name="T7" fmla="*/ 0 h 17"/>
                    <a:gd name="T8" fmla="*/ 0 w 17"/>
                    <a:gd name="T9" fmla="*/ 9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16" y="16"/>
                      </a:lnTo>
                      <a:lnTo>
                        <a:pt x="10" y="4"/>
                      </a:lnTo>
                      <a:lnTo>
                        <a:pt x="0" y="0"/>
                      </a:lnTo>
                      <a:lnTo>
                        <a:pt x="0" y="9"/>
                      </a:lnTo>
                    </a:path>
                  </a:pathLst>
                </a:custGeom>
                <a:solidFill>
                  <a:srgbClr val="9DB9D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66" name="Freeform 409">
                  <a:extLst>
                    <a:ext uri="{FF2B5EF4-FFF2-40B4-BE49-F238E27FC236}">
                      <a16:creationId xmlns:a16="http://schemas.microsoft.com/office/drawing/2014/main" id="{24AFF8DC-2DC3-5B6D-1797-7FA3E09D7D4E}"/>
                    </a:ext>
                  </a:extLst>
                </p:cNvPr>
                <p:cNvSpPr>
                  <a:spLocks/>
                </p:cNvSpPr>
                <p:nvPr/>
              </p:nvSpPr>
              <p:spPr bwMode="auto">
                <a:xfrm>
                  <a:off x="1518" y="2213"/>
                  <a:ext cx="31" cy="23"/>
                </a:xfrm>
                <a:custGeom>
                  <a:avLst/>
                  <a:gdLst>
                    <a:gd name="T0" fmla="*/ 30 w 31"/>
                    <a:gd name="T1" fmla="*/ 16 h 23"/>
                    <a:gd name="T2" fmla="*/ 18 w 31"/>
                    <a:gd name="T3" fmla="*/ 22 h 23"/>
                    <a:gd name="T4" fmla="*/ 0 w 31"/>
                    <a:gd name="T5" fmla="*/ 4 h 23"/>
                    <a:gd name="T6" fmla="*/ 16 w 31"/>
                    <a:gd name="T7" fmla="*/ 0 h 23"/>
                    <a:gd name="T8" fmla="*/ 30 w 31"/>
                    <a:gd name="T9" fmla="*/ 16 h 23"/>
                    <a:gd name="T10" fmla="*/ 0 60000 65536"/>
                    <a:gd name="T11" fmla="*/ 0 60000 65536"/>
                    <a:gd name="T12" fmla="*/ 0 60000 65536"/>
                    <a:gd name="T13" fmla="*/ 0 60000 65536"/>
                    <a:gd name="T14" fmla="*/ 0 60000 65536"/>
                    <a:gd name="T15" fmla="*/ 0 w 31"/>
                    <a:gd name="T16" fmla="*/ 0 h 23"/>
                    <a:gd name="T17" fmla="*/ 31 w 31"/>
                    <a:gd name="T18" fmla="*/ 23 h 23"/>
                  </a:gdLst>
                  <a:ahLst/>
                  <a:cxnLst>
                    <a:cxn ang="T10">
                      <a:pos x="T0" y="T1"/>
                    </a:cxn>
                    <a:cxn ang="T11">
                      <a:pos x="T2" y="T3"/>
                    </a:cxn>
                    <a:cxn ang="T12">
                      <a:pos x="T4" y="T5"/>
                    </a:cxn>
                    <a:cxn ang="T13">
                      <a:pos x="T6" y="T7"/>
                    </a:cxn>
                    <a:cxn ang="T14">
                      <a:pos x="T8" y="T9"/>
                    </a:cxn>
                  </a:cxnLst>
                  <a:rect l="T15" t="T16" r="T17" b="T18"/>
                  <a:pathLst>
                    <a:path w="31" h="23">
                      <a:moveTo>
                        <a:pt x="30" y="16"/>
                      </a:moveTo>
                      <a:lnTo>
                        <a:pt x="18" y="22"/>
                      </a:lnTo>
                      <a:lnTo>
                        <a:pt x="0" y="4"/>
                      </a:lnTo>
                      <a:lnTo>
                        <a:pt x="16" y="0"/>
                      </a:lnTo>
                      <a:lnTo>
                        <a:pt x="30" y="16"/>
                      </a:lnTo>
                    </a:path>
                  </a:pathLst>
                </a:custGeom>
                <a:solidFill>
                  <a:srgbClr val="F93466"/>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67" name="Freeform 410">
                  <a:extLst>
                    <a:ext uri="{FF2B5EF4-FFF2-40B4-BE49-F238E27FC236}">
                      <a16:creationId xmlns:a16="http://schemas.microsoft.com/office/drawing/2014/main" id="{6580D8EC-D417-7043-1346-CBFE2AD03438}"/>
                    </a:ext>
                  </a:extLst>
                </p:cNvPr>
                <p:cNvSpPr>
                  <a:spLocks/>
                </p:cNvSpPr>
                <p:nvPr/>
              </p:nvSpPr>
              <p:spPr bwMode="auto">
                <a:xfrm>
                  <a:off x="1521" y="2208"/>
                  <a:ext cx="19" cy="19"/>
                </a:xfrm>
                <a:custGeom>
                  <a:avLst/>
                  <a:gdLst>
                    <a:gd name="T0" fmla="*/ 18 w 19"/>
                    <a:gd name="T1" fmla="*/ 14 h 19"/>
                    <a:gd name="T2" fmla="*/ 3 w 19"/>
                    <a:gd name="T3" fmla="*/ 18 h 19"/>
                    <a:gd name="T4" fmla="*/ 0 w 19"/>
                    <a:gd name="T5" fmla="*/ 5 h 19"/>
                    <a:gd name="T6" fmla="*/ 13 w 19"/>
                    <a:gd name="T7" fmla="*/ 0 h 19"/>
                    <a:gd name="T8" fmla="*/ 18 w 19"/>
                    <a:gd name="T9" fmla="*/ 14 h 19"/>
                    <a:gd name="T10" fmla="*/ 0 60000 65536"/>
                    <a:gd name="T11" fmla="*/ 0 60000 65536"/>
                    <a:gd name="T12" fmla="*/ 0 60000 65536"/>
                    <a:gd name="T13" fmla="*/ 0 60000 65536"/>
                    <a:gd name="T14" fmla="*/ 0 60000 65536"/>
                    <a:gd name="T15" fmla="*/ 0 w 19"/>
                    <a:gd name="T16" fmla="*/ 0 h 19"/>
                    <a:gd name="T17" fmla="*/ 19 w 19"/>
                    <a:gd name="T18" fmla="*/ 19 h 19"/>
                  </a:gdLst>
                  <a:ahLst/>
                  <a:cxnLst>
                    <a:cxn ang="T10">
                      <a:pos x="T0" y="T1"/>
                    </a:cxn>
                    <a:cxn ang="T11">
                      <a:pos x="T2" y="T3"/>
                    </a:cxn>
                    <a:cxn ang="T12">
                      <a:pos x="T4" y="T5"/>
                    </a:cxn>
                    <a:cxn ang="T13">
                      <a:pos x="T6" y="T7"/>
                    </a:cxn>
                    <a:cxn ang="T14">
                      <a:pos x="T8" y="T9"/>
                    </a:cxn>
                  </a:cxnLst>
                  <a:rect l="T15" t="T16" r="T17" b="T18"/>
                  <a:pathLst>
                    <a:path w="19" h="19">
                      <a:moveTo>
                        <a:pt x="18" y="14"/>
                      </a:moveTo>
                      <a:lnTo>
                        <a:pt x="3" y="18"/>
                      </a:lnTo>
                      <a:lnTo>
                        <a:pt x="0" y="5"/>
                      </a:lnTo>
                      <a:lnTo>
                        <a:pt x="13" y="0"/>
                      </a:lnTo>
                      <a:lnTo>
                        <a:pt x="18" y="14"/>
                      </a:lnTo>
                    </a:path>
                  </a:pathLst>
                </a:custGeom>
                <a:solidFill>
                  <a:srgbClr val="9DB9DA"/>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68" name="Freeform 411">
                  <a:extLst>
                    <a:ext uri="{FF2B5EF4-FFF2-40B4-BE49-F238E27FC236}">
                      <a16:creationId xmlns:a16="http://schemas.microsoft.com/office/drawing/2014/main" id="{F7B87CB0-67FA-41AD-23B8-86EDB6C472A4}"/>
                    </a:ext>
                  </a:extLst>
                </p:cNvPr>
                <p:cNvSpPr>
                  <a:spLocks/>
                </p:cNvSpPr>
                <p:nvPr/>
              </p:nvSpPr>
              <p:spPr bwMode="auto">
                <a:xfrm>
                  <a:off x="1515" y="2035"/>
                  <a:ext cx="33" cy="64"/>
                </a:xfrm>
                <a:custGeom>
                  <a:avLst/>
                  <a:gdLst>
                    <a:gd name="T0" fmla="*/ 32 w 33"/>
                    <a:gd name="T1" fmla="*/ 0 h 64"/>
                    <a:gd name="T2" fmla="*/ 0 w 33"/>
                    <a:gd name="T3" fmla="*/ 18 h 64"/>
                    <a:gd name="T4" fmla="*/ 0 w 33"/>
                    <a:gd name="T5" fmla="*/ 63 h 64"/>
                    <a:gd name="T6" fmla="*/ 32 w 33"/>
                    <a:gd name="T7" fmla="*/ 45 h 64"/>
                    <a:gd name="T8" fmla="*/ 32 w 33"/>
                    <a:gd name="T9" fmla="*/ 0 h 64"/>
                    <a:gd name="T10" fmla="*/ 0 60000 65536"/>
                    <a:gd name="T11" fmla="*/ 0 60000 65536"/>
                    <a:gd name="T12" fmla="*/ 0 60000 65536"/>
                    <a:gd name="T13" fmla="*/ 0 60000 65536"/>
                    <a:gd name="T14" fmla="*/ 0 60000 65536"/>
                    <a:gd name="T15" fmla="*/ 0 w 33"/>
                    <a:gd name="T16" fmla="*/ 0 h 64"/>
                    <a:gd name="T17" fmla="*/ 33 w 33"/>
                    <a:gd name="T18" fmla="*/ 64 h 64"/>
                  </a:gdLst>
                  <a:ahLst/>
                  <a:cxnLst>
                    <a:cxn ang="T10">
                      <a:pos x="T0" y="T1"/>
                    </a:cxn>
                    <a:cxn ang="T11">
                      <a:pos x="T2" y="T3"/>
                    </a:cxn>
                    <a:cxn ang="T12">
                      <a:pos x="T4" y="T5"/>
                    </a:cxn>
                    <a:cxn ang="T13">
                      <a:pos x="T6" y="T7"/>
                    </a:cxn>
                    <a:cxn ang="T14">
                      <a:pos x="T8" y="T9"/>
                    </a:cxn>
                  </a:cxnLst>
                  <a:rect l="T15" t="T16" r="T17" b="T18"/>
                  <a:pathLst>
                    <a:path w="33" h="64">
                      <a:moveTo>
                        <a:pt x="32" y="0"/>
                      </a:moveTo>
                      <a:lnTo>
                        <a:pt x="0" y="18"/>
                      </a:lnTo>
                      <a:lnTo>
                        <a:pt x="0" y="63"/>
                      </a:lnTo>
                      <a:lnTo>
                        <a:pt x="32" y="45"/>
                      </a:lnTo>
                      <a:lnTo>
                        <a:pt x="32" y="0"/>
                      </a:lnTo>
                    </a:path>
                  </a:pathLst>
                </a:custGeom>
                <a:solidFill>
                  <a:srgbClr val="000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69" name="Freeform 412">
                  <a:extLst>
                    <a:ext uri="{FF2B5EF4-FFF2-40B4-BE49-F238E27FC236}">
                      <a16:creationId xmlns:a16="http://schemas.microsoft.com/office/drawing/2014/main" id="{2E51B2CE-0A08-F49B-7D2A-3DAB9EEBD46B}"/>
                    </a:ext>
                  </a:extLst>
                </p:cNvPr>
                <p:cNvSpPr>
                  <a:spLocks/>
                </p:cNvSpPr>
                <p:nvPr/>
              </p:nvSpPr>
              <p:spPr bwMode="auto">
                <a:xfrm>
                  <a:off x="1390" y="1941"/>
                  <a:ext cx="166" cy="152"/>
                </a:xfrm>
                <a:custGeom>
                  <a:avLst/>
                  <a:gdLst>
                    <a:gd name="T0" fmla="*/ 165 w 166"/>
                    <a:gd name="T1" fmla="*/ 55 h 152"/>
                    <a:gd name="T2" fmla="*/ 165 w 166"/>
                    <a:gd name="T3" fmla="*/ 0 h 152"/>
                    <a:gd name="T4" fmla="*/ 0 w 166"/>
                    <a:gd name="T5" fmla="*/ 93 h 152"/>
                    <a:gd name="T6" fmla="*/ 0 w 166"/>
                    <a:gd name="T7" fmla="*/ 151 h 152"/>
                    <a:gd name="T8" fmla="*/ 165 w 166"/>
                    <a:gd name="T9" fmla="*/ 55 h 152"/>
                    <a:gd name="T10" fmla="*/ 0 60000 65536"/>
                    <a:gd name="T11" fmla="*/ 0 60000 65536"/>
                    <a:gd name="T12" fmla="*/ 0 60000 65536"/>
                    <a:gd name="T13" fmla="*/ 0 60000 65536"/>
                    <a:gd name="T14" fmla="*/ 0 60000 65536"/>
                    <a:gd name="T15" fmla="*/ 0 w 166"/>
                    <a:gd name="T16" fmla="*/ 0 h 152"/>
                    <a:gd name="T17" fmla="*/ 166 w 166"/>
                    <a:gd name="T18" fmla="*/ 152 h 152"/>
                  </a:gdLst>
                  <a:ahLst/>
                  <a:cxnLst>
                    <a:cxn ang="T10">
                      <a:pos x="T0" y="T1"/>
                    </a:cxn>
                    <a:cxn ang="T11">
                      <a:pos x="T2" y="T3"/>
                    </a:cxn>
                    <a:cxn ang="T12">
                      <a:pos x="T4" y="T5"/>
                    </a:cxn>
                    <a:cxn ang="T13">
                      <a:pos x="T6" y="T7"/>
                    </a:cxn>
                    <a:cxn ang="T14">
                      <a:pos x="T8" y="T9"/>
                    </a:cxn>
                  </a:cxnLst>
                  <a:rect l="T15" t="T16" r="T17" b="T18"/>
                  <a:pathLst>
                    <a:path w="166" h="152">
                      <a:moveTo>
                        <a:pt x="165" y="55"/>
                      </a:moveTo>
                      <a:lnTo>
                        <a:pt x="165" y="0"/>
                      </a:lnTo>
                      <a:lnTo>
                        <a:pt x="0" y="93"/>
                      </a:lnTo>
                      <a:lnTo>
                        <a:pt x="0" y="151"/>
                      </a:lnTo>
                      <a:lnTo>
                        <a:pt x="165" y="55"/>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5670" name="Freeform 413">
                  <a:extLst>
                    <a:ext uri="{FF2B5EF4-FFF2-40B4-BE49-F238E27FC236}">
                      <a16:creationId xmlns:a16="http://schemas.microsoft.com/office/drawing/2014/main" id="{8C398BC9-36F0-1DCC-2823-FC0608F39A15}"/>
                    </a:ext>
                  </a:extLst>
                </p:cNvPr>
                <p:cNvSpPr>
                  <a:spLocks/>
                </p:cNvSpPr>
                <p:nvPr/>
              </p:nvSpPr>
              <p:spPr bwMode="auto">
                <a:xfrm>
                  <a:off x="1226" y="1847"/>
                  <a:ext cx="166" cy="153"/>
                </a:xfrm>
                <a:custGeom>
                  <a:avLst/>
                  <a:gdLst>
                    <a:gd name="T0" fmla="*/ 165 w 166"/>
                    <a:gd name="T1" fmla="*/ 55 h 153"/>
                    <a:gd name="T2" fmla="*/ 165 w 166"/>
                    <a:gd name="T3" fmla="*/ 0 h 153"/>
                    <a:gd name="T4" fmla="*/ 0 w 166"/>
                    <a:gd name="T5" fmla="*/ 93 h 153"/>
                    <a:gd name="T6" fmla="*/ 0 w 166"/>
                    <a:gd name="T7" fmla="*/ 152 h 153"/>
                    <a:gd name="T8" fmla="*/ 165 w 166"/>
                    <a:gd name="T9" fmla="*/ 55 h 153"/>
                    <a:gd name="T10" fmla="*/ 0 60000 65536"/>
                    <a:gd name="T11" fmla="*/ 0 60000 65536"/>
                    <a:gd name="T12" fmla="*/ 0 60000 65536"/>
                    <a:gd name="T13" fmla="*/ 0 60000 65536"/>
                    <a:gd name="T14" fmla="*/ 0 60000 65536"/>
                    <a:gd name="T15" fmla="*/ 0 w 166"/>
                    <a:gd name="T16" fmla="*/ 0 h 153"/>
                    <a:gd name="T17" fmla="*/ 166 w 166"/>
                    <a:gd name="T18" fmla="*/ 153 h 153"/>
                  </a:gdLst>
                  <a:ahLst/>
                  <a:cxnLst>
                    <a:cxn ang="T10">
                      <a:pos x="T0" y="T1"/>
                    </a:cxn>
                    <a:cxn ang="T11">
                      <a:pos x="T2" y="T3"/>
                    </a:cxn>
                    <a:cxn ang="T12">
                      <a:pos x="T4" y="T5"/>
                    </a:cxn>
                    <a:cxn ang="T13">
                      <a:pos x="T6" y="T7"/>
                    </a:cxn>
                    <a:cxn ang="T14">
                      <a:pos x="T8" y="T9"/>
                    </a:cxn>
                  </a:cxnLst>
                  <a:rect l="T15" t="T16" r="T17" b="T18"/>
                  <a:pathLst>
                    <a:path w="166" h="153">
                      <a:moveTo>
                        <a:pt x="165" y="55"/>
                      </a:moveTo>
                      <a:lnTo>
                        <a:pt x="165" y="0"/>
                      </a:lnTo>
                      <a:lnTo>
                        <a:pt x="0" y="93"/>
                      </a:lnTo>
                      <a:lnTo>
                        <a:pt x="0" y="152"/>
                      </a:lnTo>
                      <a:lnTo>
                        <a:pt x="165" y="55"/>
                      </a:lnTo>
                    </a:path>
                  </a:pathLst>
                </a:custGeom>
                <a:solidFill>
                  <a:srgbClr val="CEE1EF"/>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pic>
            <p:nvPicPr>
              <p:cNvPr id="25625" name="Picture 414" descr="pe01302_">
                <a:extLst>
                  <a:ext uri="{FF2B5EF4-FFF2-40B4-BE49-F238E27FC236}">
                    <a16:creationId xmlns:a16="http://schemas.microsoft.com/office/drawing/2014/main" id="{2F5B90F1-40BF-08AE-02FE-04D2C9D272A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46" y="2016"/>
                <a:ext cx="602" cy="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799" name="Text Box 415">
                <a:extLst>
                  <a:ext uri="{FF2B5EF4-FFF2-40B4-BE49-F238E27FC236}">
                    <a16:creationId xmlns:a16="http://schemas.microsoft.com/office/drawing/2014/main" id="{E08AAC1F-4075-C7CE-579D-5FDD4584267E}"/>
                  </a:ext>
                </a:extLst>
              </p:cNvPr>
              <p:cNvSpPr txBox="1">
                <a:spLocks noChangeArrowheads="1"/>
              </p:cNvSpPr>
              <p:nvPr/>
            </p:nvSpPr>
            <p:spPr bwMode="auto">
              <a:xfrm>
                <a:off x="4246" y="1776"/>
                <a:ext cx="600" cy="192"/>
              </a:xfrm>
              <a:prstGeom prst="rect">
                <a:avLst/>
              </a:prstGeom>
              <a:noFill/>
              <a:ln w="25400">
                <a:noFill/>
                <a:miter lim="800000"/>
                <a:headEnd/>
                <a:tailEnd/>
              </a:ln>
              <a:effectLst/>
            </p:spPr>
            <p:txBody>
              <a:bodyPr wrap="none">
                <a:spAutoFit/>
              </a:bodyPr>
              <a:lstStyle/>
              <a:p>
                <a:pPr algn="ctr" eaLnBrk="1" hangingPunct="1">
                  <a:lnSpc>
                    <a:spcPct val="100000"/>
                  </a:lnSpc>
                  <a:spcBef>
                    <a:spcPct val="50000"/>
                  </a:spcBef>
                  <a:buClrTx/>
                  <a:buSzTx/>
                  <a:defRPr/>
                </a:pPr>
                <a:r>
                  <a:rPr lang="en-US" sz="1400">
                    <a:effectLst>
                      <a:outerShdw blurRad="38100" dist="38100" dir="2700000" algn="tl">
                        <a:srgbClr val="C0C0C0"/>
                      </a:outerShdw>
                    </a:effectLst>
                    <a:latin typeface="Arial" charset="0"/>
                  </a:rPr>
                  <a:t>Customer</a:t>
                </a:r>
              </a:p>
            </p:txBody>
          </p:sp>
        </p:grpSp>
        <p:sp>
          <p:nvSpPr>
            <p:cNvPr id="25608" name="AutoShape 416">
              <a:extLst>
                <a:ext uri="{FF2B5EF4-FFF2-40B4-BE49-F238E27FC236}">
                  <a16:creationId xmlns:a16="http://schemas.microsoft.com/office/drawing/2014/main" id="{E1A51F83-AD8A-9DF7-F0C5-6D49740D604B}"/>
                </a:ext>
              </a:extLst>
            </p:cNvPr>
            <p:cNvSpPr>
              <a:spLocks noChangeArrowheads="1"/>
            </p:cNvSpPr>
            <p:nvPr/>
          </p:nvSpPr>
          <p:spPr bwMode="auto">
            <a:xfrm>
              <a:off x="3168" y="1729"/>
              <a:ext cx="619" cy="308"/>
            </a:xfrm>
            <a:prstGeom prst="wedgeRoundRectCallout">
              <a:avLst>
                <a:gd name="adj1" fmla="val 40273"/>
                <a:gd name="adj2" fmla="val 75125"/>
                <a:gd name="adj3" fmla="val 16667"/>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eaLnBrk="1" hangingPunct="1">
                <a:lnSpc>
                  <a:spcPct val="100000"/>
                </a:lnSpc>
                <a:spcBef>
                  <a:spcPct val="0"/>
                </a:spcBef>
                <a:spcAft>
                  <a:spcPct val="20000"/>
                </a:spcAft>
                <a:buClr>
                  <a:schemeClr val="folHlink"/>
                </a:buClr>
                <a:buSzPct val="65000"/>
                <a:buFont typeface="Wingdings" panose="05000000000000000000" pitchFamily="2" charset="2"/>
                <a:buNone/>
              </a:pPr>
              <a:r>
                <a:rPr lang="en-US" altLang="en-US" sz="1200" b="1">
                  <a:solidFill>
                    <a:schemeClr val="bg1"/>
                  </a:solidFill>
                  <a:latin typeface="Arial" panose="020B0604020202020204" pitchFamily="34" charset="0"/>
                </a:rPr>
                <a:t>Inefficient logistics</a:t>
              </a:r>
            </a:p>
          </p:txBody>
        </p:sp>
        <p:sp>
          <p:nvSpPr>
            <p:cNvPr id="25609" name="AutoShape 417">
              <a:extLst>
                <a:ext uri="{FF2B5EF4-FFF2-40B4-BE49-F238E27FC236}">
                  <a16:creationId xmlns:a16="http://schemas.microsoft.com/office/drawing/2014/main" id="{E867C105-AFEF-B33F-F5DF-1B881A4DA64E}"/>
                </a:ext>
              </a:extLst>
            </p:cNvPr>
            <p:cNvSpPr>
              <a:spLocks noChangeArrowheads="1"/>
            </p:cNvSpPr>
            <p:nvPr/>
          </p:nvSpPr>
          <p:spPr bwMode="auto">
            <a:xfrm>
              <a:off x="5040" y="1997"/>
              <a:ext cx="581" cy="308"/>
            </a:xfrm>
            <a:prstGeom prst="wedgeRoundRectCallout">
              <a:avLst>
                <a:gd name="adj1" fmla="val -45352"/>
                <a:gd name="adj2" fmla="val 136366"/>
                <a:gd name="adj3" fmla="val 16667"/>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eaLnBrk="1" hangingPunct="1">
                <a:lnSpc>
                  <a:spcPct val="100000"/>
                </a:lnSpc>
                <a:spcBef>
                  <a:spcPct val="0"/>
                </a:spcBef>
                <a:spcAft>
                  <a:spcPct val="20000"/>
                </a:spcAft>
                <a:buClr>
                  <a:schemeClr val="folHlink"/>
                </a:buClr>
                <a:buSzPct val="65000"/>
                <a:buFont typeface="Wingdings" panose="05000000000000000000" pitchFamily="2" charset="2"/>
                <a:buNone/>
              </a:pPr>
              <a:r>
                <a:rPr lang="en-US" altLang="en-US" sz="1200" b="1">
                  <a:solidFill>
                    <a:schemeClr val="bg1"/>
                  </a:solidFill>
                  <a:latin typeface="Arial" panose="020B0604020202020204" pitchFamily="34" charset="0"/>
                </a:rPr>
                <a:t>High stockouts</a:t>
              </a:r>
            </a:p>
          </p:txBody>
        </p:sp>
        <p:sp>
          <p:nvSpPr>
            <p:cNvPr id="25610" name="AutoShape 418">
              <a:extLst>
                <a:ext uri="{FF2B5EF4-FFF2-40B4-BE49-F238E27FC236}">
                  <a16:creationId xmlns:a16="http://schemas.microsoft.com/office/drawing/2014/main" id="{1485B8C7-FDBF-A2A2-1E65-13315AF871AC}"/>
                </a:ext>
              </a:extLst>
            </p:cNvPr>
            <p:cNvSpPr>
              <a:spLocks noChangeArrowheads="1"/>
            </p:cNvSpPr>
            <p:nvPr/>
          </p:nvSpPr>
          <p:spPr bwMode="auto">
            <a:xfrm>
              <a:off x="3696" y="2833"/>
              <a:ext cx="641" cy="308"/>
            </a:xfrm>
            <a:prstGeom prst="wedgeRoundRectCallout">
              <a:avLst>
                <a:gd name="adj1" fmla="val 122699"/>
                <a:gd name="adj2" fmla="val -93181"/>
                <a:gd name="adj3" fmla="val 16667"/>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eaLnBrk="1" hangingPunct="1">
                <a:lnSpc>
                  <a:spcPct val="100000"/>
                </a:lnSpc>
                <a:spcBef>
                  <a:spcPct val="0"/>
                </a:spcBef>
                <a:spcAft>
                  <a:spcPct val="20000"/>
                </a:spcAft>
                <a:buClr>
                  <a:schemeClr val="folHlink"/>
                </a:buClr>
                <a:buSzPct val="65000"/>
                <a:buFont typeface="Wingdings" panose="05000000000000000000" pitchFamily="2" charset="2"/>
                <a:buNone/>
              </a:pPr>
              <a:r>
                <a:rPr lang="en-US" altLang="en-US" sz="1200" b="1">
                  <a:solidFill>
                    <a:schemeClr val="bg1"/>
                  </a:solidFill>
                  <a:latin typeface="Arial" panose="020B0604020202020204" pitchFamily="34" charset="0"/>
                </a:rPr>
                <a:t>Ineffective promotions</a:t>
              </a:r>
            </a:p>
          </p:txBody>
        </p:sp>
        <p:sp>
          <p:nvSpPr>
            <p:cNvPr id="25611" name="AutoShape 419">
              <a:extLst>
                <a:ext uri="{FF2B5EF4-FFF2-40B4-BE49-F238E27FC236}">
                  <a16:creationId xmlns:a16="http://schemas.microsoft.com/office/drawing/2014/main" id="{02222264-FC3C-E99B-47E1-C410536F4FE9}"/>
                </a:ext>
              </a:extLst>
            </p:cNvPr>
            <p:cNvSpPr>
              <a:spLocks noChangeArrowheads="1"/>
            </p:cNvSpPr>
            <p:nvPr/>
          </p:nvSpPr>
          <p:spPr bwMode="auto">
            <a:xfrm>
              <a:off x="1056" y="1633"/>
              <a:ext cx="1316" cy="308"/>
            </a:xfrm>
            <a:prstGeom prst="wedgeRoundRectCallout">
              <a:avLst>
                <a:gd name="adj1" fmla="val 7301"/>
                <a:gd name="adj2" fmla="val 122361"/>
                <a:gd name="adj3" fmla="val 16667"/>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eaLnBrk="1" hangingPunct="1">
                <a:lnSpc>
                  <a:spcPct val="100000"/>
                </a:lnSpc>
                <a:spcBef>
                  <a:spcPct val="0"/>
                </a:spcBef>
                <a:spcAft>
                  <a:spcPct val="20000"/>
                </a:spcAft>
                <a:buClr>
                  <a:schemeClr val="folHlink"/>
                </a:buClr>
                <a:buSzPct val="65000"/>
                <a:buFont typeface="Wingdings" panose="05000000000000000000" pitchFamily="2" charset="2"/>
                <a:buNone/>
              </a:pPr>
              <a:r>
                <a:rPr lang="en-US" altLang="en-US" sz="1200" b="1">
                  <a:solidFill>
                    <a:schemeClr val="bg1"/>
                  </a:solidFill>
                  <a:latin typeface="Arial" panose="020B0604020202020204" pitchFamily="34" charset="0"/>
                </a:rPr>
                <a:t>Frequent Supply shortages</a:t>
              </a:r>
            </a:p>
          </p:txBody>
        </p:sp>
        <p:sp>
          <p:nvSpPr>
            <p:cNvPr id="25612" name="AutoShape 420">
              <a:extLst>
                <a:ext uri="{FF2B5EF4-FFF2-40B4-BE49-F238E27FC236}">
                  <a16:creationId xmlns:a16="http://schemas.microsoft.com/office/drawing/2014/main" id="{DDF6E874-6427-54A3-0073-F61AB7DD112B}"/>
                </a:ext>
              </a:extLst>
            </p:cNvPr>
            <p:cNvSpPr>
              <a:spLocks noChangeArrowheads="1"/>
            </p:cNvSpPr>
            <p:nvPr/>
          </p:nvSpPr>
          <p:spPr bwMode="auto">
            <a:xfrm>
              <a:off x="4436" y="2861"/>
              <a:ext cx="988" cy="308"/>
            </a:xfrm>
            <a:prstGeom prst="wedgeRoundRectCallout">
              <a:avLst>
                <a:gd name="adj1" fmla="val 14171"/>
                <a:gd name="adj2" fmla="val -100000"/>
                <a:gd name="adj3" fmla="val 16667"/>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eaLnBrk="1" hangingPunct="1">
                <a:lnSpc>
                  <a:spcPct val="100000"/>
                </a:lnSpc>
                <a:spcBef>
                  <a:spcPct val="0"/>
                </a:spcBef>
                <a:spcAft>
                  <a:spcPct val="20000"/>
                </a:spcAft>
                <a:buClr>
                  <a:schemeClr val="folHlink"/>
                </a:buClr>
                <a:buSzPct val="65000"/>
                <a:buFont typeface="Wingdings" panose="05000000000000000000" pitchFamily="2" charset="2"/>
                <a:buNone/>
              </a:pPr>
              <a:r>
                <a:rPr lang="en-US" altLang="en-US" sz="1200" b="1">
                  <a:solidFill>
                    <a:schemeClr val="bg1"/>
                  </a:solidFill>
                  <a:latin typeface="Arial" panose="020B0604020202020204" pitchFamily="34" charset="0"/>
                </a:rPr>
                <a:t>High landed costs to the shelf</a:t>
              </a:r>
            </a:p>
          </p:txBody>
        </p:sp>
        <p:sp>
          <p:nvSpPr>
            <p:cNvPr id="25613" name="AutoShape 421">
              <a:extLst>
                <a:ext uri="{FF2B5EF4-FFF2-40B4-BE49-F238E27FC236}">
                  <a16:creationId xmlns:a16="http://schemas.microsoft.com/office/drawing/2014/main" id="{4F51A879-28C1-FA33-13F5-9DC23605CF3B}"/>
                </a:ext>
              </a:extLst>
            </p:cNvPr>
            <p:cNvSpPr>
              <a:spLocks noChangeArrowheads="1"/>
            </p:cNvSpPr>
            <p:nvPr/>
          </p:nvSpPr>
          <p:spPr bwMode="auto">
            <a:xfrm>
              <a:off x="1955" y="2861"/>
              <a:ext cx="1145" cy="308"/>
            </a:xfrm>
            <a:prstGeom prst="wedgeRoundRectCallout">
              <a:avLst>
                <a:gd name="adj1" fmla="val 44356"/>
                <a:gd name="adj2" fmla="val -113569"/>
                <a:gd name="adj3" fmla="val 16667"/>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eaLnBrk="1" hangingPunct="1">
                <a:lnSpc>
                  <a:spcPct val="100000"/>
                </a:lnSpc>
                <a:spcBef>
                  <a:spcPct val="0"/>
                </a:spcBef>
                <a:spcAft>
                  <a:spcPct val="20000"/>
                </a:spcAft>
                <a:buClr>
                  <a:schemeClr val="folHlink"/>
                </a:buClr>
                <a:buSzPct val="65000"/>
                <a:buFont typeface="Wingdings" panose="05000000000000000000" pitchFamily="2" charset="2"/>
                <a:buNone/>
              </a:pPr>
              <a:r>
                <a:rPr lang="en-US" altLang="en-US" sz="1200" b="1">
                  <a:solidFill>
                    <a:schemeClr val="bg1"/>
                  </a:solidFill>
                  <a:latin typeface="Arial" panose="020B0604020202020204" pitchFamily="34" charset="0"/>
                </a:rPr>
                <a:t>High inventories through the chain</a:t>
              </a:r>
            </a:p>
          </p:txBody>
        </p:sp>
        <p:sp>
          <p:nvSpPr>
            <p:cNvPr id="25614" name="AutoShape 422">
              <a:extLst>
                <a:ext uri="{FF2B5EF4-FFF2-40B4-BE49-F238E27FC236}">
                  <a16:creationId xmlns:a16="http://schemas.microsoft.com/office/drawing/2014/main" id="{20A68E93-E17D-9B3D-931F-82ABBBE0050B}"/>
                </a:ext>
              </a:extLst>
            </p:cNvPr>
            <p:cNvSpPr>
              <a:spLocks noChangeArrowheads="1"/>
            </p:cNvSpPr>
            <p:nvPr/>
          </p:nvSpPr>
          <p:spPr bwMode="auto">
            <a:xfrm>
              <a:off x="4272" y="1633"/>
              <a:ext cx="695" cy="308"/>
            </a:xfrm>
            <a:prstGeom prst="wedgeRoundRectCallout">
              <a:avLst>
                <a:gd name="adj1" fmla="val 34750"/>
                <a:gd name="adj2" fmla="val 117856"/>
                <a:gd name="adj3" fmla="val 16667"/>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eaLnBrk="1" hangingPunct="1">
                <a:lnSpc>
                  <a:spcPct val="100000"/>
                </a:lnSpc>
                <a:spcBef>
                  <a:spcPct val="0"/>
                </a:spcBef>
                <a:spcAft>
                  <a:spcPct val="20000"/>
                </a:spcAft>
                <a:buClr>
                  <a:schemeClr val="folHlink"/>
                </a:buClr>
                <a:buSzPct val="65000"/>
                <a:buFont typeface="Wingdings" panose="05000000000000000000" pitchFamily="2" charset="2"/>
                <a:buNone/>
              </a:pPr>
              <a:r>
                <a:rPr lang="en-US" altLang="en-US" sz="1200" b="1">
                  <a:solidFill>
                    <a:schemeClr val="bg1"/>
                  </a:solidFill>
                  <a:latin typeface="Arial" panose="020B0604020202020204" pitchFamily="34" charset="0"/>
                </a:rPr>
                <a:t>Low order fill rates</a:t>
              </a:r>
            </a:p>
          </p:txBody>
        </p:sp>
        <p:sp>
          <p:nvSpPr>
            <p:cNvPr id="25615" name="AutoShape 423">
              <a:extLst>
                <a:ext uri="{FF2B5EF4-FFF2-40B4-BE49-F238E27FC236}">
                  <a16:creationId xmlns:a16="http://schemas.microsoft.com/office/drawing/2014/main" id="{A44BA0C6-A3D9-D3BC-735B-25048BF5F642}"/>
                </a:ext>
              </a:extLst>
            </p:cNvPr>
            <p:cNvSpPr>
              <a:spLocks noChangeArrowheads="1"/>
            </p:cNvSpPr>
            <p:nvPr/>
          </p:nvSpPr>
          <p:spPr bwMode="auto">
            <a:xfrm>
              <a:off x="528" y="2785"/>
              <a:ext cx="1145" cy="431"/>
            </a:xfrm>
            <a:prstGeom prst="wedgeRoundRectCallout">
              <a:avLst>
                <a:gd name="adj1" fmla="val 28514"/>
                <a:gd name="adj2" fmla="val -111486"/>
                <a:gd name="adj3" fmla="val 16667"/>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46038" rIns="0" bIns="46038">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eaLnBrk="1" hangingPunct="1">
                <a:lnSpc>
                  <a:spcPct val="100000"/>
                </a:lnSpc>
                <a:spcBef>
                  <a:spcPct val="0"/>
                </a:spcBef>
                <a:spcAft>
                  <a:spcPct val="20000"/>
                </a:spcAft>
                <a:buClr>
                  <a:schemeClr val="folHlink"/>
                </a:buClr>
                <a:buSzPct val="65000"/>
                <a:buFont typeface="Wingdings" panose="05000000000000000000" pitchFamily="2" charset="2"/>
                <a:buNone/>
              </a:pPr>
              <a:r>
                <a:rPr lang="en-US" altLang="en-US" sz="1200" b="1">
                  <a:solidFill>
                    <a:schemeClr val="bg1"/>
                  </a:solidFill>
                  <a:latin typeface="Arial" panose="020B0604020202020204" pitchFamily="34" charset="0"/>
                </a:rPr>
                <a:t>Glitch-Wrong Material, Machine is Down – effect snowballs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2597">
                                            <p:txEl>
                                              <p:pRg st="0" end="0"/>
                                            </p:txEl>
                                          </p:spTgt>
                                        </p:tgtEl>
                                        <p:attrNameLst>
                                          <p:attrName>style.visibility</p:attrName>
                                        </p:attrNameLst>
                                      </p:cBhvr>
                                      <p:to>
                                        <p:strVal val="visible"/>
                                      </p:to>
                                    </p:set>
                                    <p:animEffect transition="in" filter="blinds(horizontal)">
                                      <p:cBhvr>
                                        <p:cTn id="7" dur="500"/>
                                        <p:tgtEl>
                                          <p:spTgt spid="27259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72598"/>
                                        </p:tgtEl>
                                        <p:attrNameLst>
                                          <p:attrName>style.visibility</p:attrName>
                                        </p:attrNameLst>
                                      </p:cBhvr>
                                      <p:to>
                                        <p:strVal val="visible"/>
                                      </p:to>
                                    </p:set>
                                    <p:animEffect transition="in" filter="blinds(horizontal)">
                                      <p:cBhvr>
                                        <p:cTn id="12" dur="500"/>
                                        <p:tgtEl>
                                          <p:spTgt spid="2725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597" grpId="0" build="p"/>
      <p:bldP spid="27259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1028">
            <a:extLst>
              <a:ext uri="{FF2B5EF4-FFF2-40B4-BE49-F238E27FC236}">
                <a16:creationId xmlns:a16="http://schemas.microsoft.com/office/drawing/2014/main" id="{9EC6B68E-4840-A4E5-8094-D7FA570A8D46}"/>
              </a:ext>
            </a:extLst>
          </p:cNvPr>
          <p:cNvGraphicFramePr>
            <a:graphicFrameLocks noChangeAspect="1"/>
          </p:cNvGraphicFramePr>
          <p:nvPr/>
        </p:nvGraphicFramePr>
        <p:xfrm flipH="1">
          <a:off x="6634163" y="1968500"/>
          <a:ext cx="855662" cy="862013"/>
        </p:xfrm>
        <a:graphic>
          <a:graphicData uri="http://schemas.openxmlformats.org/presentationml/2006/ole">
            <mc:AlternateContent xmlns:mc="http://schemas.openxmlformats.org/markup-compatibility/2006">
              <mc:Choice xmlns:v="urn:schemas-microsoft-com:vml" Requires="v">
                <p:oleObj name="Clip" r:id="rId3" imgW="2385360" imgH="2371680" progId="MS_ClipArt_Gallery.2">
                  <p:embed/>
                </p:oleObj>
              </mc:Choice>
              <mc:Fallback>
                <p:oleObj name="Clip" r:id="rId3" imgW="2385360" imgH="2371680" progId="MS_ClipArt_Gallery.2">
                  <p:embed/>
                  <p:pic>
                    <p:nvPicPr>
                      <p:cNvPr id="1026" name="Object 1028">
                        <a:extLst>
                          <a:ext uri="{FF2B5EF4-FFF2-40B4-BE49-F238E27FC236}">
                            <a16:creationId xmlns:a16="http://schemas.microsoft.com/office/drawing/2014/main" id="{9EC6B68E-4840-A4E5-8094-D7FA570A8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634163" y="1968500"/>
                        <a:ext cx="855662" cy="862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 name="Object 1029">
            <a:extLst>
              <a:ext uri="{FF2B5EF4-FFF2-40B4-BE49-F238E27FC236}">
                <a16:creationId xmlns:a16="http://schemas.microsoft.com/office/drawing/2014/main" id="{A6D9D7E7-06E3-1CAE-B39B-16AB818ED857}"/>
              </a:ext>
            </a:extLst>
          </p:cNvPr>
          <p:cNvGraphicFramePr>
            <a:graphicFrameLocks noChangeAspect="1"/>
          </p:cNvGraphicFramePr>
          <p:nvPr/>
        </p:nvGraphicFramePr>
        <p:xfrm>
          <a:off x="6635750" y="5380038"/>
          <a:ext cx="854075" cy="557212"/>
        </p:xfrm>
        <a:graphic>
          <a:graphicData uri="http://schemas.openxmlformats.org/presentationml/2006/ole">
            <mc:AlternateContent xmlns:mc="http://schemas.openxmlformats.org/markup-compatibility/2006">
              <mc:Choice xmlns:v="urn:schemas-microsoft-com:vml" Requires="v">
                <p:oleObj name="Clip" r:id="rId5" imgW="1158120" imgH="744840" progId="MS_ClipArt_Gallery.2">
                  <p:embed/>
                </p:oleObj>
              </mc:Choice>
              <mc:Fallback>
                <p:oleObj name="Clip" r:id="rId5" imgW="1158120" imgH="744840" progId="MS_ClipArt_Gallery.2">
                  <p:embed/>
                  <p:pic>
                    <p:nvPicPr>
                      <p:cNvPr id="1027" name="Object 1029">
                        <a:extLst>
                          <a:ext uri="{FF2B5EF4-FFF2-40B4-BE49-F238E27FC236}">
                            <a16:creationId xmlns:a16="http://schemas.microsoft.com/office/drawing/2014/main" id="{A6D9D7E7-06E3-1CAE-B39B-16AB818ED8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5750" y="5380038"/>
                        <a:ext cx="854075" cy="55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29" name="Picture 1030" descr="indus095">
            <a:extLst>
              <a:ext uri="{FF2B5EF4-FFF2-40B4-BE49-F238E27FC236}">
                <a16:creationId xmlns:a16="http://schemas.microsoft.com/office/drawing/2014/main" id="{63519ED3-58EE-D69F-749A-BA5864FD015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90738" y="2625725"/>
            <a:ext cx="922337"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031" descr="ad003228">
            <a:extLst>
              <a:ext uri="{FF2B5EF4-FFF2-40B4-BE49-F238E27FC236}">
                <a16:creationId xmlns:a16="http://schemas.microsoft.com/office/drawing/2014/main" id="{387D7E41-35A6-BF9C-E5EE-49B954F4171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02413" y="4376738"/>
            <a:ext cx="922337"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032" descr="cobje134">
            <a:extLst>
              <a:ext uri="{FF2B5EF4-FFF2-40B4-BE49-F238E27FC236}">
                <a16:creationId xmlns:a16="http://schemas.microsoft.com/office/drawing/2014/main" id="{2D6E06B7-C8AA-2721-5513-FC7D49E5BE0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600" y="4911725"/>
            <a:ext cx="836613"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1033" descr="comml009">
            <a:extLst>
              <a:ext uri="{FF2B5EF4-FFF2-40B4-BE49-F238E27FC236}">
                <a16:creationId xmlns:a16="http://schemas.microsoft.com/office/drawing/2014/main" id="{A1DC5565-5D62-5BDC-DAED-E8200C279FD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02400" y="3232150"/>
            <a:ext cx="1119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34" descr="comml019">
            <a:extLst>
              <a:ext uri="{FF2B5EF4-FFF2-40B4-BE49-F238E27FC236}">
                <a16:creationId xmlns:a16="http://schemas.microsoft.com/office/drawing/2014/main" id="{094A7E50-CB1D-1A53-741E-8306F2EF6B9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57750" y="2794000"/>
            <a:ext cx="9874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35" descr="comml019">
            <a:extLst>
              <a:ext uri="{FF2B5EF4-FFF2-40B4-BE49-F238E27FC236}">
                <a16:creationId xmlns:a16="http://schemas.microsoft.com/office/drawing/2014/main" id="{D99ADDEF-E0FB-EE90-BB37-77D1FE57CBD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473450" y="4733925"/>
            <a:ext cx="98901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 name="AutoShape 1036">
            <a:extLst>
              <a:ext uri="{FF2B5EF4-FFF2-40B4-BE49-F238E27FC236}">
                <a16:creationId xmlns:a16="http://schemas.microsoft.com/office/drawing/2014/main" id="{1F2494FC-A347-4DE8-41E5-E15DDF04A51E}"/>
              </a:ext>
            </a:extLst>
          </p:cNvPr>
          <p:cNvSpPr>
            <a:spLocks noChangeAspect="1" noChangeArrowheads="1"/>
          </p:cNvSpPr>
          <p:nvPr/>
        </p:nvSpPr>
        <p:spPr bwMode="auto">
          <a:xfrm>
            <a:off x="4956175" y="4144963"/>
            <a:ext cx="790575" cy="401637"/>
          </a:xfrm>
          <a:prstGeom prst="upArrow">
            <a:avLst>
              <a:gd name="adj1" fmla="val 50000"/>
              <a:gd name="adj2" fmla="val 25000"/>
            </a:avLst>
          </a:prstGeom>
          <a:solidFill>
            <a:srgbClr val="FFFF00"/>
          </a:solidFill>
          <a:ln w="22225">
            <a:solidFill>
              <a:schemeClr val="tx1"/>
            </a:solidFill>
            <a:miter lim="800000"/>
            <a:headEnd/>
            <a:tailEnd/>
          </a:ln>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1036" name="AutoShape 1037">
            <a:extLst>
              <a:ext uri="{FF2B5EF4-FFF2-40B4-BE49-F238E27FC236}">
                <a16:creationId xmlns:a16="http://schemas.microsoft.com/office/drawing/2014/main" id="{76123B09-E5D0-D6CC-9705-DE81E1CD6A80}"/>
              </a:ext>
            </a:extLst>
          </p:cNvPr>
          <p:cNvSpPr>
            <a:spLocks noChangeAspect="1" noChangeArrowheads="1"/>
          </p:cNvSpPr>
          <p:nvPr/>
        </p:nvSpPr>
        <p:spPr bwMode="auto">
          <a:xfrm>
            <a:off x="3573463" y="3671888"/>
            <a:ext cx="790575" cy="400050"/>
          </a:xfrm>
          <a:prstGeom prst="upArrow">
            <a:avLst>
              <a:gd name="adj1" fmla="val 50000"/>
              <a:gd name="adj2" fmla="val 25000"/>
            </a:avLst>
          </a:prstGeom>
          <a:solidFill>
            <a:srgbClr val="FFFF00"/>
          </a:solidFill>
          <a:ln w="22225">
            <a:solidFill>
              <a:schemeClr val="tx1"/>
            </a:solidFill>
            <a:miter lim="800000"/>
            <a:headEnd/>
            <a:tailEnd/>
          </a:ln>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1037" name="AutoShape 1038">
            <a:extLst>
              <a:ext uri="{FF2B5EF4-FFF2-40B4-BE49-F238E27FC236}">
                <a16:creationId xmlns:a16="http://schemas.microsoft.com/office/drawing/2014/main" id="{B64D1B0D-D0A0-CD45-DAD0-62D04F071011}"/>
              </a:ext>
            </a:extLst>
          </p:cNvPr>
          <p:cNvSpPr>
            <a:spLocks noChangeAspect="1" noChangeArrowheads="1"/>
          </p:cNvSpPr>
          <p:nvPr/>
        </p:nvSpPr>
        <p:spPr bwMode="auto">
          <a:xfrm>
            <a:off x="4956175" y="5380038"/>
            <a:ext cx="790575" cy="401637"/>
          </a:xfrm>
          <a:prstGeom prst="upArrow">
            <a:avLst>
              <a:gd name="adj1" fmla="val 50000"/>
              <a:gd name="adj2" fmla="val 25000"/>
            </a:avLst>
          </a:prstGeom>
          <a:solidFill>
            <a:srgbClr val="FFFF00"/>
          </a:solidFill>
          <a:ln w="22225">
            <a:solidFill>
              <a:schemeClr val="tx1"/>
            </a:solidFill>
            <a:miter lim="800000"/>
            <a:headEnd/>
            <a:tailEnd/>
          </a:ln>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1038" name="Rectangle 1039">
            <a:extLst>
              <a:ext uri="{FF2B5EF4-FFF2-40B4-BE49-F238E27FC236}">
                <a16:creationId xmlns:a16="http://schemas.microsoft.com/office/drawing/2014/main" id="{6C6FF252-39B2-7D61-5C39-3CB96E8E7263}"/>
              </a:ext>
            </a:extLst>
          </p:cNvPr>
          <p:cNvSpPr>
            <a:spLocks noChangeAspect="1" noChangeArrowheads="1"/>
          </p:cNvSpPr>
          <p:nvPr/>
        </p:nvSpPr>
        <p:spPr bwMode="auto">
          <a:xfrm>
            <a:off x="3836988" y="3841750"/>
            <a:ext cx="263525" cy="230188"/>
          </a:xfrm>
          <a:prstGeom prst="rect">
            <a:avLst/>
          </a:prstGeom>
          <a:solidFill>
            <a:schemeClr val="tx1"/>
          </a:solidFill>
          <a:ln w="22225">
            <a:solidFill>
              <a:schemeClr val="tx1"/>
            </a:solidFill>
            <a:miter lim="800000"/>
            <a:headEnd/>
            <a:tailEnd/>
          </a:ln>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1039" name="Rectangle 1040">
            <a:extLst>
              <a:ext uri="{FF2B5EF4-FFF2-40B4-BE49-F238E27FC236}">
                <a16:creationId xmlns:a16="http://schemas.microsoft.com/office/drawing/2014/main" id="{3B860613-6A66-A1FA-4096-F641593EB3B3}"/>
              </a:ext>
            </a:extLst>
          </p:cNvPr>
          <p:cNvSpPr>
            <a:spLocks noChangeAspect="1" noChangeArrowheads="1"/>
          </p:cNvSpPr>
          <p:nvPr/>
        </p:nvSpPr>
        <p:spPr bwMode="auto">
          <a:xfrm>
            <a:off x="5219700" y="4314825"/>
            <a:ext cx="263525" cy="231775"/>
          </a:xfrm>
          <a:prstGeom prst="rect">
            <a:avLst/>
          </a:prstGeom>
          <a:solidFill>
            <a:schemeClr val="tx1"/>
          </a:solidFill>
          <a:ln w="22225">
            <a:solidFill>
              <a:schemeClr val="tx1"/>
            </a:solidFill>
            <a:miter lim="800000"/>
            <a:headEnd/>
            <a:tailEnd/>
          </a:ln>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1040" name="Rectangle 1041">
            <a:extLst>
              <a:ext uri="{FF2B5EF4-FFF2-40B4-BE49-F238E27FC236}">
                <a16:creationId xmlns:a16="http://schemas.microsoft.com/office/drawing/2014/main" id="{EF5166DD-C963-FA51-59DB-2C19BDD1D276}"/>
              </a:ext>
            </a:extLst>
          </p:cNvPr>
          <p:cNvSpPr>
            <a:spLocks noChangeAspect="1" noChangeArrowheads="1"/>
          </p:cNvSpPr>
          <p:nvPr/>
        </p:nvSpPr>
        <p:spPr bwMode="auto">
          <a:xfrm>
            <a:off x="5219700" y="5549900"/>
            <a:ext cx="263525" cy="231775"/>
          </a:xfrm>
          <a:prstGeom prst="rect">
            <a:avLst/>
          </a:prstGeom>
          <a:solidFill>
            <a:schemeClr val="tx1"/>
          </a:solidFill>
          <a:ln w="22225">
            <a:solidFill>
              <a:schemeClr val="tx1"/>
            </a:solidFill>
            <a:miter lim="800000"/>
            <a:headEnd/>
            <a:tailEnd/>
          </a:ln>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aphicFrame>
        <p:nvGraphicFramePr>
          <p:cNvPr id="1028" name="Rectangle 1042">
            <a:extLst>
              <a:ext uri="{FF2B5EF4-FFF2-40B4-BE49-F238E27FC236}">
                <a16:creationId xmlns:a16="http://schemas.microsoft.com/office/drawing/2014/main" id="{8023ED03-31A9-CE1E-F274-59A73D9B73D0}"/>
              </a:ext>
            </a:extLst>
          </p:cNvPr>
          <p:cNvGraphicFramePr>
            <a:graphicFrameLocks noChangeAspect="1"/>
          </p:cNvGraphicFramePr>
          <p:nvPr/>
        </p:nvGraphicFramePr>
        <p:xfrm>
          <a:off x="2881313" y="2838450"/>
          <a:ext cx="3952875" cy="2674938"/>
        </p:xfrm>
        <a:graphic>
          <a:graphicData uri="http://schemas.openxmlformats.org/presentationml/2006/ole">
            <mc:AlternateContent xmlns:mc="http://schemas.openxmlformats.org/markup-compatibility/2006">
              <mc:Choice xmlns:v="urn:schemas-microsoft-com:vml" Requires="v">
                <p:oleObj name="Clip" r:id="rId12" imgW="0" imgH="0" progId="MS_ClipArt_Gallery.2">
                  <p:embed/>
                </p:oleObj>
              </mc:Choice>
              <mc:Fallback>
                <p:oleObj name="Clip" r:id="rId12" imgW="0" imgH="0" progId="MS_ClipArt_Gallery.2">
                  <p:embed/>
                  <p:pic>
                    <p:nvPicPr>
                      <p:cNvPr id="1028" name="Rectangle 1042">
                        <a:extLst>
                          <a:ext uri="{FF2B5EF4-FFF2-40B4-BE49-F238E27FC236}">
                            <a16:creationId xmlns:a16="http://schemas.microsoft.com/office/drawing/2014/main" id="{8023ED03-31A9-CE1E-F274-59A73D9B73D0}"/>
                          </a:ext>
                        </a:extLst>
                      </p:cNvPr>
                      <p:cNvPicPr preferRelativeResize="0">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881313" y="2838450"/>
                        <a:ext cx="3952875" cy="2674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41" name="Picture 1043" descr="indus093">
            <a:extLst>
              <a:ext uri="{FF2B5EF4-FFF2-40B4-BE49-F238E27FC236}">
                <a16:creationId xmlns:a16="http://schemas.microsoft.com/office/drawing/2014/main" id="{25F77254-3B24-BAE0-BD0E-078029CFCB4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133600" y="3841750"/>
            <a:ext cx="8366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2" name="Line 1044">
            <a:extLst>
              <a:ext uri="{FF2B5EF4-FFF2-40B4-BE49-F238E27FC236}">
                <a16:creationId xmlns:a16="http://schemas.microsoft.com/office/drawing/2014/main" id="{977E2882-00E7-7904-F1A2-9ECCC143EC56}"/>
              </a:ext>
            </a:extLst>
          </p:cNvPr>
          <p:cNvSpPr>
            <a:spLocks noChangeAspect="1" noChangeShapeType="1"/>
          </p:cNvSpPr>
          <p:nvPr/>
        </p:nvSpPr>
        <p:spPr bwMode="auto">
          <a:xfrm flipV="1">
            <a:off x="2881313" y="4911725"/>
            <a:ext cx="592137" cy="46831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43" name="Line 1045">
            <a:extLst>
              <a:ext uri="{FF2B5EF4-FFF2-40B4-BE49-F238E27FC236}">
                <a16:creationId xmlns:a16="http://schemas.microsoft.com/office/drawing/2014/main" id="{059960CB-F012-9816-BFAA-30A8B82624E3}"/>
              </a:ext>
            </a:extLst>
          </p:cNvPr>
          <p:cNvSpPr>
            <a:spLocks noChangeAspect="1" noChangeShapeType="1"/>
          </p:cNvSpPr>
          <p:nvPr/>
        </p:nvSpPr>
        <p:spPr bwMode="auto">
          <a:xfrm>
            <a:off x="2970213" y="4144963"/>
            <a:ext cx="503237" cy="766762"/>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44" name="Line 1046">
            <a:extLst>
              <a:ext uri="{FF2B5EF4-FFF2-40B4-BE49-F238E27FC236}">
                <a16:creationId xmlns:a16="http://schemas.microsoft.com/office/drawing/2014/main" id="{04B22EB9-D79F-2F5A-948F-268E3251C069}"/>
              </a:ext>
            </a:extLst>
          </p:cNvPr>
          <p:cNvSpPr>
            <a:spLocks noChangeAspect="1" noChangeShapeType="1"/>
          </p:cNvSpPr>
          <p:nvPr/>
        </p:nvSpPr>
        <p:spPr bwMode="auto">
          <a:xfrm>
            <a:off x="3013075" y="2838450"/>
            <a:ext cx="460375" cy="207327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45" name="Freeform 1047">
            <a:extLst>
              <a:ext uri="{FF2B5EF4-FFF2-40B4-BE49-F238E27FC236}">
                <a16:creationId xmlns:a16="http://schemas.microsoft.com/office/drawing/2014/main" id="{C0EB4894-2E03-4CDE-F32F-F0640755CDA4}"/>
              </a:ext>
            </a:extLst>
          </p:cNvPr>
          <p:cNvSpPr>
            <a:spLocks noChangeAspect="1"/>
          </p:cNvSpPr>
          <p:nvPr/>
        </p:nvSpPr>
        <p:spPr bwMode="auto">
          <a:xfrm>
            <a:off x="3005138" y="2820988"/>
            <a:ext cx="831850" cy="850900"/>
          </a:xfrm>
          <a:custGeom>
            <a:avLst/>
            <a:gdLst>
              <a:gd name="T0" fmla="*/ 0 w 606"/>
              <a:gd name="T1" fmla="*/ 0 h 610"/>
              <a:gd name="T2" fmla="*/ 606 w 606"/>
              <a:gd name="T3" fmla="*/ 610 h 610"/>
              <a:gd name="T4" fmla="*/ 0 60000 65536"/>
              <a:gd name="T5" fmla="*/ 0 60000 65536"/>
              <a:gd name="T6" fmla="*/ 0 w 606"/>
              <a:gd name="T7" fmla="*/ 0 h 610"/>
              <a:gd name="T8" fmla="*/ 606 w 606"/>
              <a:gd name="T9" fmla="*/ 610 h 610"/>
            </a:gdLst>
            <a:ahLst/>
            <a:cxnLst>
              <a:cxn ang="T4">
                <a:pos x="T0" y="T1"/>
              </a:cxn>
              <a:cxn ang="T5">
                <a:pos x="T2" y="T3"/>
              </a:cxn>
            </a:cxnLst>
            <a:rect l="T6" t="T7" r="T8" b="T9"/>
            <a:pathLst>
              <a:path w="606" h="610">
                <a:moveTo>
                  <a:pt x="0" y="0"/>
                </a:moveTo>
                <a:lnTo>
                  <a:pt x="606" y="610"/>
                </a:lnTo>
              </a:path>
            </a:pathLst>
          </a:cu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1046" name="Freeform 1048">
            <a:extLst>
              <a:ext uri="{FF2B5EF4-FFF2-40B4-BE49-F238E27FC236}">
                <a16:creationId xmlns:a16="http://schemas.microsoft.com/office/drawing/2014/main" id="{B6792107-3865-9C85-C800-83706E5ADFE1}"/>
              </a:ext>
            </a:extLst>
          </p:cNvPr>
          <p:cNvSpPr>
            <a:spLocks noChangeAspect="1"/>
          </p:cNvSpPr>
          <p:nvPr/>
        </p:nvSpPr>
        <p:spPr bwMode="auto">
          <a:xfrm>
            <a:off x="2970213" y="3908425"/>
            <a:ext cx="792162" cy="236538"/>
          </a:xfrm>
          <a:custGeom>
            <a:avLst/>
            <a:gdLst>
              <a:gd name="T0" fmla="*/ 0 w 577"/>
              <a:gd name="T1" fmla="*/ 170 h 170"/>
              <a:gd name="T2" fmla="*/ 577 w 577"/>
              <a:gd name="T3" fmla="*/ 0 h 170"/>
              <a:gd name="T4" fmla="*/ 0 60000 65536"/>
              <a:gd name="T5" fmla="*/ 0 60000 65536"/>
              <a:gd name="T6" fmla="*/ 0 w 577"/>
              <a:gd name="T7" fmla="*/ 0 h 170"/>
              <a:gd name="T8" fmla="*/ 577 w 577"/>
              <a:gd name="T9" fmla="*/ 170 h 170"/>
            </a:gdLst>
            <a:ahLst/>
            <a:cxnLst>
              <a:cxn ang="T4">
                <a:pos x="T0" y="T1"/>
              </a:cxn>
              <a:cxn ang="T5">
                <a:pos x="T2" y="T3"/>
              </a:cxn>
            </a:cxnLst>
            <a:rect l="T6" t="T7" r="T8" b="T9"/>
            <a:pathLst>
              <a:path w="577" h="170">
                <a:moveTo>
                  <a:pt x="0" y="170"/>
                </a:moveTo>
                <a:lnTo>
                  <a:pt x="577" y="0"/>
                </a:lnTo>
              </a:path>
            </a:pathLst>
          </a:cu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1047" name="Line 1049">
            <a:extLst>
              <a:ext uri="{FF2B5EF4-FFF2-40B4-BE49-F238E27FC236}">
                <a16:creationId xmlns:a16="http://schemas.microsoft.com/office/drawing/2014/main" id="{CF9A7628-C564-E437-D2C8-90F0313F5B1D}"/>
              </a:ext>
            </a:extLst>
          </p:cNvPr>
          <p:cNvSpPr>
            <a:spLocks noChangeAspect="1" noChangeShapeType="1"/>
          </p:cNvSpPr>
          <p:nvPr/>
        </p:nvSpPr>
        <p:spPr bwMode="auto">
          <a:xfrm flipV="1">
            <a:off x="2881313" y="3908425"/>
            <a:ext cx="881062" cy="147161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48" name="Line 1050">
            <a:extLst>
              <a:ext uri="{FF2B5EF4-FFF2-40B4-BE49-F238E27FC236}">
                <a16:creationId xmlns:a16="http://schemas.microsoft.com/office/drawing/2014/main" id="{FED6BF52-5627-622C-1DDB-659620D4ABDD}"/>
              </a:ext>
            </a:extLst>
          </p:cNvPr>
          <p:cNvSpPr>
            <a:spLocks noChangeAspect="1" noChangeShapeType="1"/>
          </p:cNvSpPr>
          <p:nvPr/>
        </p:nvSpPr>
        <p:spPr bwMode="auto">
          <a:xfrm flipV="1">
            <a:off x="3005138" y="2436813"/>
            <a:ext cx="3630612" cy="38417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49" name="Line 1051">
            <a:extLst>
              <a:ext uri="{FF2B5EF4-FFF2-40B4-BE49-F238E27FC236}">
                <a16:creationId xmlns:a16="http://schemas.microsoft.com/office/drawing/2014/main" id="{899E3B25-E30C-5FF8-ED54-8C22C5727A2A}"/>
              </a:ext>
            </a:extLst>
          </p:cNvPr>
          <p:cNvSpPr>
            <a:spLocks noChangeAspect="1" noChangeShapeType="1"/>
          </p:cNvSpPr>
          <p:nvPr/>
        </p:nvSpPr>
        <p:spPr bwMode="auto">
          <a:xfrm>
            <a:off x="3013075" y="2830513"/>
            <a:ext cx="2206625" cy="131445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50" name="Freeform 1052">
            <a:extLst>
              <a:ext uri="{FF2B5EF4-FFF2-40B4-BE49-F238E27FC236}">
                <a16:creationId xmlns:a16="http://schemas.microsoft.com/office/drawing/2014/main" id="{19A73444-9E8D-AD06-4EEC-AEC0589D53F4}"/>
              </a:ext>
            </a:extLst>
          </p:cNvPr>
          <p:cNvSpPr>
            <a:spLocks noChangeAspect="1"/>
          </p:cNvSpPr>
          <p:nvPr/>
        </p:nvSpPr>
        <p:spPr bwMode="auto">
          <a:xfrm>
            <a:off x="4183063" y="3933825"/>
            <a:ext cx="971550" cy="476250"/>
          </a:xfrm>
          <a:custGeom>
            <a:avLst/>
            <a:gdLst>
              <a:gd name="T0" fmla="*/ 0 w 708"/>
              <a:gd name="T1" fmla="*/ 0 h 342"/>
              <a:gd name="T2" fmla="*/ 708 w 708"/>
              <a:gd name="T3" fmla="*/ 342 h 342"/>
              <a:gd name="T4" fmla="*/ 0 60000 65536"/>
              <a:gd name="T5" fmla="*/ 0 60000 65536"/>
              <a:gd name="T6" fmla="*/ 0 w 708"/>
              <a:gd name="T7" fmla="*/ 0 h 342"/>
              <a:gd name="T8" fmla="*/ 708 w 708"/>
              <a:gd name="T9" fmla="*/ 342 h 342"/>
            </a:gdLst>
            <a:ahLst/>
            <a:cxnLst>
              <a:cxn ang="T4">
                <a:pos x="T0" y="T1"/>
              </a:cxn>
              <a:cxn ang="T5">
                <a:pos x="T2" y="T3"/>
              </a:cxn>
            </a:cxnLst>
            <a:rect l="T6" t="T7" r="T8" b="T9"/>
            <a:pathLst>
              <a:path w="708" h="342">
                <a:moveTo>
                  <a:pt x="0" y="0"/>
                </a:moveTo>
                <a:lnTo>
                  <a:pt x="708" y="342"/>
                </a:lnTo>
              </a:path>
            </a:pathLst>
          </a:cu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1051" name="Line 1053">
            <a:extLst>
              <a:ext uri="{FF2B5EF4-FFF2-40B4-BE49-F238E27FC236}">
                <a16:creationId xmlns:a16="http://schemas.microsoft.com/office/drawing/2014/main" id="{561E0C7B-D61C-153C-1342-0AFCABF5A3B8}"/>
              </a:ext>
            </a:extLst>
          </p:cNvPr>
          <p:cNvSpPr>
            <a:spLocks noChangeAspect="1" noChangeShapeType="1"/>
          </p:cNvSpPr>
          <p:nvPr/>
        </p:nvSpPr>
        <p:spPr bwMode="auto">
          <a:xfrm flipV="1">
            <a:off x="4462463" y="3232150"/>
            <a:ext cx="757237" cy="167957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52" name="Line 1054">
            <a:extLst>
              <a:ext uri="{FF2B5EF4-FFF2-40B4-BE49-F238E27FC236}">
                <a16:creationId xmlns:a16="http://schemas.microsoft.com/office/drawing/2014/main" id="{CC0BCF2B-1C90-2210-D983-BD099BF1D24A}"/>
              </a:ext>
            </a:extLst>
          </p:cNvPr>
          <p:cNvSpPr>
            <a:spLocks noChangeAspect="1" noChangeShapeType="1"/>
          </p:cNvSpPr>
          <p:nvPr/>
        </p:nvSpPr>
        <p:spPr bwMode="auto">
          <a:xfrm flipV="1">
            <a:off x="4183063" y="3232150"/>
            <a:ext cx="1036637" cy="70167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53" name="Line 1055">
            <a:extLst>
              <a:ext uri="{FF2B5EF4-FFF2-40B4-BE49-F238E27FC236}">
                <a16:creationId xmlns:a16="http://schemas.microsoft.com/office/drawing/2014/main" id="{73FC365F-0E5C-E2C4-AE28-3AC7B3A5F69B}"/>
              </a:ext>
            </a:extLst>
          </p:cNvPr>
          <p:cNvSpPr>
            <a:spLocks noChangeAspect="1" noChangeShapeType="1"/>
          </p:cNvSpPr>
          <p:nvPr/>
        </p:nvSpPr>
        <p:spPr bwMode="auto">
          <a:xfrm>
            <a:off x="4462463" y="4911725"/>
            <a:ext cx="757237" cy="46831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54" name="Line 1056">
            <a:extLst>
              <a:ext uri="{FF2B5EF4-FFF2-40B4-BE49-F238E27FC236}">
                <a16:creationId xmlns:a16="http://schemas.microsoft.com/office/drawing/2014/main" id="{19EB0B60-5150-8E04-4DE2-8E17CAEBA517}"/>
              </a:ext>
            </a:extLst>
          </p:cNvPr>
          <p:cNvSpPr>
            <a:spLocks noChangeAspect="1" noChangeShapeType="1"/>
          </p:cNvSpPr>
          <p:nvPr/>
        </p:nvSpPr>
        <p:spPr bwMode="auto">
          <a:xfrm>
            <a:off x="4183063" y="3933825"/>
            <a:ext cx="1036637" cy="144621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55" name="Freeform 1057">
            <a:extLst>
              <a:ext uri="{FF2B5EF4-FFF2-40B4-BE49-F238E27FC236}">
                <a16:creationId xmlns:a16="http://schemas.microsoft.com/office/drawing/2014/main" id="{D6302572-E6B0-9ADF-CF01-C450C7A101E0}"/>
              </a:ext>
            </a:extLst>
          </p:cNvPr>
          <p:cNvSpPr>
            <a:spLocks noChangeAspect="1"/>
          </p:cNvSpPr>
          <p:nvPr/>
        </p:nvSpPr>
        <p:spPr bwMode="auto">
          <a:xfrm>
            <a:off x="5549900" y="5622925"/>
            <a:ext cx="1085850" cy="158750"/>
          </a:xfrm>
          <a:custGeom>
            <a:avLst/>
            <a:gdLst>
              <a:gd name="T0" fmla="*/ 0 w 792"/>
              <a:gd name="T1" fmla="*/ 0 h 114"/>
              <a:gd name="T2" fmla="*/ 792 w 792"/>
              <a:gd name="T3" fmla="*/ 114 h 114"/>
              <a:gd name="T4" fmla="*/ 0 60000 65536"/>
              <a:gd name="T5" fmla="*/ 0 60000 65536"/>
              <a:gd name="T6" fmla="*/ 0 w 792"/>
              <a:gd name="T7" fmla="*/ 0 h 114"/>
              <a:gd name="T8" fmla="*/ 792 w 792"/>
              <a:gd name="T9" fmla="*/ 114 h 114"/>
            </a:gdLst>
            <a:ahLst/>
            <a:cxnLst>
              <a:cxn ang="T4">
                <a:pos x="T0" y="T1"/>
              </a:cxn>
              <a:cxn ang="T5">
                <a:pos x="T2" y="T3"/>
              </a:cxn>
            </a:cxnLst>
            <a:rect l="T6" t="T7" r="T8" b="T9"/>
            <a:pathLst>
              <a:path w="792" h="114">
                <a:moveTo>
                  <a:pt x="0" y="0"/>
                </a:moveTo>
                <a:lnTo>
                  <a:pt x="792" y="114"/>
                </a:lnTo>
              </a:path>
            </a:pathLst>
          </a:cu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1056" name="Line 1058">
            <a:extLst>
              <a:ext uri="{FF2B5EF4-FFF2-40B4-BE49-F238E27FC236}">
                <a16:creationId xmlns:a16="http://schemas.microsoft.com/office/drawing/2014/main" id="{5CE7C1D8-32DA-8646-01FD-184E12FAB275}"/>
              </a:ext>
            </a:extLst>
          </p:cNvPr>
          <p:cNvSpPr>
            <a:spLocks noChangeAspect="1" noChangeShapeType="1"/>
          </p:cNvSpPr>
          <p:nvPr/>
        </p:nvSpPr>
        <p:spPr bwMode="auto">
          <a:xfrm flipV="1">
            <a:off x="5549900" y="4911725"/>
            <a:ext cx="1085850" cy="71120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57" name="Line 1059">
            <a:extLst>
              <a:ext uri="{FF2B5EF4-FFF2-40B4-BE49-F238E27FC236}">
                <a16:creationId xmlns:a16="http://schemas.microsoft.com/office/drawing/2014/main" id="{7A078ED7-1F36-1378-F06B-2EC462530DA6}"/>
              </a:ext>
            </a:extLst>
          </p:cNvPr>
          <p:cNvSpPr>
            <a:spLocks noChangeAspect="1" noChangeShapeType="1"/>
          </p:cNvSpPr>
          <p:nvPr/>
        </p:nvSpPr>
        <p:spPr bwMode="auto">
          <a:xfrm flipV="1">
            <a:off x="5483225" y="3841750"/>
            <a:ext cx="1614488" cy="1538288"/>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58" name="Line 1060">
            <a:extLst>
              <a:ext uri="{FF2B5EF4-FFF2-40B4-BE49-F238E27FC236}">
                <a16:creationId xmlns:a16="http://schemas.microsoft.com/office/drawing/2014/main" id="{2440789D-3C0A-9D18-B247-A08B494F3912}"/>
              </a:ext>
            </a:extLst>
          </p:cNvPr>
          <p:cNvSpPr>
            <a:spLocks noChangeAspect="1" noChangeShapeType="1"/>
          </p:cNvSpPr>
          <p:nvPr/>
        </p:nvSpPr>
        <p:spPr bwMode="auto">
          <a:xfrm flipV="1">
            <a:off x="5483225" y="2625725"/>
            <a:ext cx="1350963" cy="275431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59" name="Freeform 1061">
            <a:extLst>
              <a:ext uri="{FF2B5EF4-FFF2-40B4-BE49-F238E27FC236}">
                <a16:creationId xmlns:a16="http://schemas.microsoft.com/office/drawing/2014/main" id="{C09B797F-0B21-E91E-4F1F-850C8A96FE08}"/>
              </a:ext>
            </a:extLst>
          </p:cNvPr>
          <p:cNvSpPr>
            <a:spLocks noChangeAspect="1"/>
          </p:cNvSpPr>
          <p:nvPr/>
        </p:nvSpPr>
        <p:spPr bwMode="auto">
          <a:xfrm>
            <a:off x="5845175" y="3038475"/>
            <a:ext cx="708025" cy="434975"/>
          </a:xfrm>
          <a:custGeom>
            <a:avLst/>
            <a:gdLst>
              <a:gd name="T0" fmla="*/ 0 w 516"/>
              <a:gd name="T1" fmla="*/ 0 h 312"/>
              <a:gd name="T2" fmla="*/ 516 w 516"/>
              <a:gd name="T3" fmla="*/ 312 h 312"/>
              <a:gd name="T4" fmla="*/ 0 60000 65536"/>
              <a:gd name="T5" fmla="*/ 0 60000 65536"/>
              <a:gd name="T6" fmla="*/ 0 w 516"/>
              <a:gd name="T7" fmla="*/ 0 h 312"/>
              <a:gd name="T8" fmla="*/ 516 w 516"/>
              <a:gd name="T9" fmla="*/ 312 h 312"/>
            </a:gdLst>
            <a:ahLst/>
            <a:cxnLst>
              <a:cxn ang="T4">
                <a:pos x="T0" y="T1"/>
              </a:cxn>
              <a:cxn ang="T5">
                <a:pos x="T2" y="T3"/>
              </a:cxn>
            </a:cxnLst>
            <a:rect l="T6" t="T7" r="T8" b="T9"/>
            <a:pathLst>
              <a:path w="516" h="312">
                <a:moveTo>
                  <a:pt x="0" y="0"/>
                </a:moveTo>
                <a:lnTo>
                  <a:pt x="516" y="312"/>
                </a:lnTo>
              </a:path>
            </a:pathLst>
          </a:cu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1060" name="Line 1062">
            <a:extLst>
              <a:ext uri="{FF2B5EF4-FFF2-40B4-BE49-F238E27FC236}">
                <a16:creationId xmlns:a16="http://schemas.microsoft.com/office/drawing/2014/main" id="{9BBC626B-6469-AE1F-A155-3FA573BA2CCB}"/>
              </a:ext>
            </a:extLst>
          </p:cNvPr>
          <p:cNvSpPr>
            <a:spLocks noChangeAspect="1" noChangeShapeType="1"/>
          </p:cNvSpPr>
          <p:nvPr/>
        </p:nvSpPr>
        <p:spPr bwMode="auto">
          <a:xfrm flipV="1">
            <a:off x="5549900" y="3841750"/>
            <a:ext cx="952500" cy="57626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61" name="Line 1063">
            <a:extLst>
              <a:ext uri="{FF2B5EF4-FFF2-40B4-BE49-F238E27FC236}">
                <a16:creationId xmlns:a16="http://schemas.microsoft.com/office/drawing/2014/main" id="{D590E116-8DD5-5449-895D-5864E036559E}"/>
              </a:ext>
            </a:extLst>
          </p:cNvPr>
          <p:cNvSpPr>
            <a:spLocks noChangeAspect="1" noChangeShapeType="1"/>
          </p:cNvSpPr>
          <p:nvPr/>
        </p:nvSpPr>
        <p:spPr bwMode="auto">
          <a:xfrm>
            <a:off x="5845175" y="3038475"/>
            <a:ext cx="790575" cy="169545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62" name="Line 1064">
            <a:extLst>
              <a:ext uri="{FF2B5EF4-FFF2-40B4-BE49-F238E27FC236}">
                <a16:creationId xmlns:a16="http://schemas.microsoft.com/office/drawing/2014/main" id="{D4E40A69-681E-37E4-5D45-15322B3AACD6}"/>
              </a:ext>
            </a:extLst>
          </p:cNvPr>
          <p:cNvSpPr>
            <a:spLocks noChangeAspect="1" noChangeShapeType="1"/>
          </p:cNvSpPr>
          <p:nvPr/>
        </p:nvSpPr>
        <p:spPr bwMode="auto">
          <a:xfrm>
            <a:off x="5845175" y="3038475"/>
            <a:ext cx="790575" cy="274320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63" name="Line 1065">
            <a:extLst>
              <a:ext uri="{FF2B5EF4-FFF2-40B4-BE49-F238E27FC236}">
                <a16:creationId xmlns:a16="http://schemas.microsoft.com/office/drawing/2014/main" id="{B5AD89C2-D4DD-5B90-6C5C-C5032FD97D81}"/>
              </a:ext>
            </a:extLst>
          </p:cNvPr>
          <p:cNvSpPr>
            <a:spLocks noChangeAspect="1" noChangeShapeType="1"/>
          </p:cNvSpPr>
          <p:nvPr/>
        </p:nvSpPr>
        <p:spPr bwMode="auto">
          <a:xfrm flipH="1">
            <a:off x="5483225" y="2625725"/>
            <a:ext cx="1350963" cy="1519238"/>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64" name="Line 1066">
            <a:extLst>
              <a:ext uri="{FF2B5EF4-FFF2-40B4-BE49-F238E27FC236}">
                <a16:creationId xmlns:a16="http://schemas.microsoft.com/office/drawing/2014/main" id="{956464F6-7C9F-0279-E4CE-EC3ECCCE7206}"/>
              </a:ext>
            </a:extLst>
          </p:cNvPr>
          <p:cNvSpPr>
            <a:spLocks noChangeAspect="1" noChangeShapeType="1"/>
          </p:cNvSpPr>
          <p:nvPr/>
        </p:nvSpPr>
        <p:spPr bwMode="auto">
          <a:xfrm>
            <a:off x="5549900" y="4418013"/>
            <a:ext cx="1085850" cy="493712"/>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65" name="Line 1067">
            <a:extLst>
              <a:ext uri="{FF2B5EF4-FFF2-40B4-BE49-F238E27FC236}">
                <a16:creationId xmlns:a16="http://schemas.microsoft.com/office/drawing/2014/main" id="{0B2A044A-6FA3-A909-31A0-8280B2CEAF99}"/>
              </a:ext>
            </a:extLst>
          </p:cNvPr>
          <p:cNvSpPr>
            <a:spLocks noChangeAspect="1" noChangeShapeType="1"/>
          </p:cNvSpPr>
          <p:nvPr/>
        </p:nvSpPr>
        <p:spPr bwMode="auto">
          <a:xfrm>
            <a:off x="5549900" y="4418013"/>
            <a:ext cx="1085850" cy="1363662"/>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66" name="Text Box 1068">
            <a:extLst>
              <a:ext uri="{FF2B5EF4-FFF2-40B4-BE49-F238E27FC236}">
                <a16:creationId xmlns:a16="http://schemas.microsoft.com/office/drawing/2014/main" id="{46E380DA-E728-EE51-2758-CD21303B8B69}"/>
              </a:ext>
            </a:extLst>
          </p:cNvPr>
          <p:cNvSpPr txBox="1">
            <a:spLocks noChangeArrowheads="1"/>
          </p:cNvSpPr>
          <p:nvPr/>
        </p:nvSpPr>
        <p:spPr bwMode="auto">
          <a:xfrm>
            <a:off x="1066800" y="3948113"/>
            <a:ext cx="1066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50000"/>
              </a:spcBef>
              <a:buClrTx/>
              <a:buSzTx/>
            </a:pPr>
            <a:r>
              <a:rPr lang="en-US" altLang="en-US" sz="1800">
                <a:latin typeface="Garamond" panose="02020404030301010803" pitchFamily="18" charset="0"/>
                <a:ea typeface="굴림" panose="020B0503020000020004" pitchFamily="34" charset="-127"/>
              </a:rPr>
              <a:t>Supply</a:t>
            </a:r>
          </a:p>
        </p:txBody>
      </p:sp>
      <p:sp>
        <p:nvSpPr>
          <p:cNvPr id="1067" name="Line 1069">
            <a:extLst>
              <a:ext uri="{FF2B5EF4-FFF2-40B4-BE49-F238E27FC236}">
                <a16:creationId xmlns:a16="http://schemas.microsoft.com/office/drawing/2014/main" id="{30B51C09-BB6C-BF78-C4E0-537A11C278D1}"/>
              </a:ext>
            </a:extLst>
          </p:cNvPr>
          <p:cNvSpPr>
            <a:spLocks noChangeShapeType="1"/>
          </p:cNvSpPr>
          <p:nvPr/>
        </p:nvSpPr>
        <p:spPr bwMode="auto">
          <a:xfrm>
            <a:off x="1066800" y="4314825"/>
            <a:ext cx="685800" cy="0"/>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068" name="Text Box 1070">
            <a:extLst>
              <a:ext uri="{FF2B5EF4-FFF2-40B4-BE49-F238E27FC236}">
                <a16:creationId xmlns:a16="http://schemas.microsoft.com/office/drawing/2014/main" id="{9D602B50-30AC-C528-046C-F4E52887F7CF}"/>
              </a:ext>
            </a:extLst>
          </p:cNvPr>
          <p:cNvSpPr txBox="1">
            <a:spLocks noChangeArrowheads="1"/>
          </p:cNvSpPr>
          <p:nvPr/>
        </p:nvSpPr>
        <p:spPr bwMode="auto">
          <a:xfrm>
            <a:off x="1752600" y="1600200"/>
            <a:ext cx="172085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30000"/>
              </a:lnSpc>
              <a:spcBef>
                <a:spcPct val="50000"/>
              </a:spcBef>
              <a:buClrTx/>
              <a:buSzTx/>
            </a:pPr>
            <a:r>
              <a:rPr lang="en-US" altLang="en-US" sz="1800">
                <a:latin typeface="Garamond" panose="02020404030301010803" pitchFamily="18" charset="0"/>
                <a:ea typeface="굴림" panose="020B0503020000020004" pitchFamily="34" charset="-127"/>
              </a:rPr>
              <a:t>Sources:</a:t>
            </a:r>
          </a:p>
          <a:p>
            <a:pPr>
              <a:lnSpc>
                <a:spcPct val="30000"/>
              </a:lnSpc>
              <a:spcBef>
                <a:spcPct val="50000"/>
              </a:spcBef>
              <a:buClrTx/>
              <a:buSzTx/>
            </a:pPr>
            <a:r>
              <a:rPr lang="en-US" altLang="en-US" sz="1800">
                <a:latin typeface="Garamond" panose="02020404030301010803" pitchFamily="18" charset="0"/>
                <a:ea typeface="굴림" panose="020B0503020000020004" pitchFamily="34" charset="-127"/>
              </a:rPr>
              <a:t>plants</a:t>
            </a:r>
          </a:p>
          <a:p>
            <a:pPr>
              <a:lnSpc>
                <a:spcPct val="30000"/>
              </a:lnSpc>
              <a:spcBef>
                <a:spcPct val="50000"/>
              </a:spcBef>
              <a:buClrTx/>
              <a:buSzTx/>
            </a:pPr>
            <a:r>
              <a:rPr lang="en-US" altLang="en-US" sz="1800">
                <a:latin typeface="Garamond" panose="02020404030301010803" pitchFamily="18" charset="0"/>
                <a:ea typeface="굴림" panose="020B0503020000020004" pitchFamily="34" charset="-127"/>
              </a:rPr>
              <a:t>vendors</a:t>
            </a:r>
          </a:p>
          <a:p>
            <a:pPr>
              <a:lnSpc>
                <a:spcPct val="30000"/>
              </a:lnSpc>
              <a:spcBef>
                <a:spcPct val="50000"/>
              </a:spcBef>
              <a:buClrTx/>
              <a:buSzTx/>
            </a:pPr>
            <a:r>
              <a:rPr lang="en-US" altLang="en-US" sz="1800">
                <a:latin typeface="Garamond" panose="02020404030301010803" pitchFamily="18" charset="0"/>
                <a:ea typeface="굴림" panose="020B0503020000020004" pitchFamily="34" charset="-127"/>
              </a:rPr>
              <a:t>ports</a:t>
            </a:r>
          </a:p>
        </p:txBody>
      </p:sp>
      <p:sp>
        <p:nvSpPr>
          <p:cNvPr id="1069" name="Text Box 1071">
            <a:extLst>
              <a:ext uri="{FF2B5EF4-FFF2-40B4-BE49-F238E27FC236}">
                <a16:creationId xmlns:a16="http://schemas.microsoft.com/office/drawing/2014/main" id="{55CDD1BF-B0C1-A6B9-5250-E3EE536CD3BB}"/>
              </a:ext>
            </a:extLst>
          </p:cNvPr>
          <p:cNvSpPr txBox="1">
            <a:spLocks noChangeArrowheads="1"/>
          </p:cNvSpPr>
          <p:nvPr/>
        </p:nvSpPr>
        <p:spPr bwMode="auto">
          <a:xfrm>
            <a:off x="3136900" y="1600200"/>
            <a:ext cx="172085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30000"/>
              </a:lnSpc>
              <a:spcBef>
                <a:spcPct val="50000"/>
              </a:spcBef>
              <a:buClrTx/>
              <a:buSzTx/>
            </a:pPr>
            <a:r>
              <a:rPr lang="en-US" altLang="en-US" sz="1800">
                <a:latin typeface="Garamond" panose="02020404030301010803" pitchFamily="18" charset="0"/>
                <a:ea typeface="굴림" panose="020B0503020000020004" pitchFamily="34" charset="-127"/>
              </a:rPr>
              <a:t>Regional</a:t>
            </a:r>
          </a:p>
          <a:p>
            <a:pPr>
              <a:lnSpc>
                <a:spcPct val="30000"/>
              </a:lnSpc>
              <a:spcBef>
                <a:spcPct val="50000"/>
              </a:spcBef>
              <a:buClrTx/>
              <a:buSzTx/>
            </a:pPr>
            <a:r>
              <a:rPr lang="en-US" altLang="en-US" sz="1800">
                <a:latin typeface="Garamond" panose="02020404030301010803" pitchFamily="18" charset="0"/>
                <a:ea typeface="굴림" panose="020B0503020000020004" pitchFamily="34" charset="-127"/>
              </a:rPr>
              <a:t>Warehouses:</a:t>
            </a:r>
          </a:p>
          <a:p>
            <a:pPr>
              <a:lnSpc>
                <a:spcPct val="30000"/>
              </a:lnSpc>
              <a:spcBef>
                <a:spcPct val="50000"/>
              </a:spcBef>
              <a:buClrTx/>
              <a:buSzTx/>
            </a:pPr>
            <a:r>
              <a:rPr lang="en-US" altLang="en-US" sz="1800">
                <a:latin typeface="Garamond" panose="02020404030301010803" pitchFamily="18" charset="0"/>
                <a:ea typeface="굴림" panose="020B0503020000020004" pitchFamily="34" charset="-127"/>
              </a:rPr>
              <a:t>stocking </a:t>
            </a:r>
          </a:p>
          <a:p>
            <a:pPr>
              <a:lnSpc>
                <a:spcPct val="30000"/>
              </a:lnSpc>
              <a:spcBef>
                <a:spcPct val="50000"/>
              </a:spcBef>
              <a:buClrTx/>
              <a:buSzTx/>
            </a:pPr>
            <a:r>
              <a:rPr lang="en-US" altLang="en-US" sz="1800">
                <a:latin typeface="Garamond" panose="02020404030301010803" pitchFamily="18" charset="0"/>
                <a:ea typeface="굴림" panose="020B0503020000020004" pitchFamily="34" charset="-127"/>
              </a:rPr>
              <a:t>points</a:t>
            </a:r>
          </a:p>
        </p:txBody>
      </p:sp>
      <p:sp>
        <p:nvSpPr>
          <p:cNvPr id="1070" name="Text Box 1072">
            <a:extLst>
              <a:ext uri="{FF2B5EF4-FFF2-40B4-BE49-F238E27FC236}">
                <a16:creationId xmlns:a16="http://schemas.microsoft.com/office/drawing/2014/main" id="{71BBD382-44E1-20BC-1158-5CBA97DF8E8D}"/>
              </a:ext>
            </a:extLst>
          </p:cNvPr>
          <p:cNvSpPr txBox="1">
            <a:spLocks noChangeArrowheads="1"/>
          </p:cNvSpPr>
          <p:nvPr/>
        </p:nvSpPr>
        <p:spPr bwMode="auto">
          <a:xfrm>
            <a:off x="4495800" y="1600200"/>
            <a:ext cx="172085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30000"/>
              </a:lnSpc>
              <a:spcBef>
                <a:spcPct val="50000"/>
              </a:spcBef>
              <a:buClrTx/>
              <a:buSzTx/>
            </a:pPr>
            <a:r>
              <a:rPr lang="en-US" altLang="en-US" sz="1800">
                <a:latin typeface="Garamond" panose="02020404030301010803" pitchFamily="18" charset="0"/>
                <a:ea typeface="굴림" panose="020B0503020000020004" pitchFamily="34" charset="-127"/>
              </a:rPr>
              <a:t>Field </a:t>
            </a:r>
          </a:p>
          <a:p>
            <a:pPr>
              <a:lnSpc>
                <a:spcPct val="30000"/>
              </a:lnSpc>
              <a:spcBef>
                <a:spcPct val="50000"/>
              </a:spcBef>
              <a:buClrTx/>
              <a:buSzTx/>
            </a:pPr>
            <a:r>
              <a:rPr lang="en-US" altLang="en-US" sz="1800">
                <a:latin typeface="Garamond" panose="02020404030301010803" pitchFamily="18" charset="0"/>
                <a:ea typeface="굴림" panose="020B0503020000020004" pitchFamily="34" charset="-127"/>
              </a:rPr>
              <a:t>Warehouses:</a:t>
            </a:r>
          </a:p>
          <a:p>
            <a:pPr>
              <a:lnSpc>
                <a:spcPct val="30000"/>
              </a:lnSpc>
              <a:spcBef>
                <a:spcPct val="50000"/>
              </a:spcBef>
              <a:buClrTx/>
              <a:buSzTx/>
            </a:pPr>
            <a:r>
              <a:rPr lang="en-US" altLang="en-US" sz="1800">
                <a:latin typeface="Garamond" panose="02020404030301010803" pitchFamily="18" charset="0"/>
                <a:ea typeface="굴림" panose="020B0503020000020004" pitchFamily="34" charset="-127"/>
              </a:rPr>
              <a:t>stocking</a:t>
            </a:r>
          </a:p>
          <a:p>
            <a:pPr>
              <a:lnSpc>
                <a:spcPct val="30000"/>
              </a:lnSpc>
              <a:spcBef>
                <a:spcPct val="50000"/>
              </a:spcBef>
              <a:buClrTx/>
              <a:buSzTx/>
            </a:pPr>
            <a:r>
              <a:rPr lang="en-US" altLang="en-US" sz="1800">
                <a:latin typeface="Garamond" panose="02020404030301010803" pitchFamily="18" charset="0"/>
                <a:ea typeface="굴림" panose="020B0503020000020004" pitchFamily="34" charset="-127"/>
              </a:rPr>
              <a:t>points</a:t>
            </a:r>
          </a:p>
        </p:txBody>
      </p:sp>
      <p:sp>
        <p:nvSpPr>
          <p:cNvPr id="1071" name="Text Box 1073">
            <a:extLst>
              <a:ext uri="{FF2B5EF4-FFF2-40B4-BE49-F238E27FC236}">
                <a16:creationId xmlns:a16="http://schemas.microsoft.com/office/drawing/2014/main" id="{743253AB-D5A5-321A-0189-08209F7EB227}"/>
              </a:ext>
            </a:extLst>
          </p:cNvPr>
          <p:cNvSpPr txBox="1">
            <a:spLocks noChangeArrowheads="1"/>
          </p:cNvSpPr>
          <p:nvPr/>
        </p:nvSpPr>
        <p:spPr bwMode="auto">
          <a:xfrm>
            <a:off x="6096000" y="1600200"/>
            <a:ext cx="172085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30000"/>
              </a:lnSpc>
              <a:spcBef>
                <a:spcPct val="50000"/>
              </a:spcBef>
              <a:buClrTx/>
              <a:buSzTx/>
            </a:pPr>
            <a:r>
              <a:rPr lang="en-US" altLang="en-US" sz="1800">
                <a:latin typeface="Garamond" panose="02020404030301010803" pitchFamily="18" charset="0"/>
                <a:ea typeface="굴림" panose="020B0503020000020004" pitchFamily="34" charset="-127"/>
              </a:rPr>
              <a:t>Customers,</a:t>
            </a:r>
          </a:p>
          <a:p>
            <a:pPr>
              <a:lnSpc>
                <a:spcPct val="30000"/>
              </a:lnSpc>
              <a:spcBef>
                <a:spcPct val="50000"/>
              </a:spcBef>
              <a:buClrTx/>
              <a:buSzTx/>
            </a:pPr>
            <a:r>
              <a:rPr lang="en-US" altLang="en-US" sz="1800">
                <a:latin typeface="Garamond" panose="02020404030301010803" pitchFamily="18" charset="0"/>
                <a:ea typeface="굴림" panose="020B0503020000020004" pitchFamily="34" charset="-127"/>
              </a:rPr>
              <a:t>demand</a:t>
            </a:r>
          </a:p>
          <a:p>
            <a:pPr>
              <a:lnSpc>
                <a:spcPct val="30000"/>
              </a:lnSpc>
              <a:spcBef>
                <a:spcPct val="50000"/>
              </a:spcBef>
              <a:buClrTx/>
              <a:buSzTx/>
            </a:pPr>
            <a:r>
              <a:rPr lang="en-US" altLang="en-US" sz="1800">
                <a:latin typeface="Garamond" panose="02020404030301010803" pitchFamily="18" charset="0"/>
                <a:ea typeface="굴림" panose="020B0503020000020004" pitchFamily="34" charset="-127"/>
              </a:rPr>
              <a:t>centers</a:t>
            </a:r>
          </a:p>
          <a:p>
            <a:pPr>
              <a:lnSpc>
                <a:spcPct val="30000"/>
              </a:lnSpc>
              <a:spcBef>
                <a:spcPct val="50000"/>
              </a:spcBef>
              <a:buClrTx/>
              <a:buSzTx/>
            </a:pPr>
            <a:r>
              <a:rPr lang="en-US" altLang="en-US" sz="1800">
                <a:latin typeface="Garamond" panose="02020404030301010803" pitchFamily="18" charset="0"/>
                <a:ea typeface="굴림" panose="020B0503020000020004" pitchFamily="34" charset="-127"/>
              </a:rPr>
              <a:t>sinks</a:t>
            </a:r>
          </a:p>
        </p:txBody>
      </p:sp>
      <p:sp>
        <p:nvSpPr>
          <p:cNvPr id="1072" name="Text Box 1074">
            <a:extLst>
              <a:ext uri="{FF2B5EF4-FFF2-40B4-BE49-F238E27FC236}">
                <a16:creationId xmlns:a16="http://schemas.microsoft.com/office/drawing/2014/main" id="{AA0084ED-9CF6-69CE-0DAE-C739976E0BCA}"/>
              </a:ext>
            </a:extLst>
          </p:cNvPr>
          <p:cNvSpPr txBox="1">
            <a:spLocks noChangeArrowheads="1"/>
          </p:cNvSpPr>
          <p:nvPr/>
        </p:nvSpPr>
        <p:spPr bwMode="auto">
          <a:xfrm>
            <a:off x="1633538" y="6083300"/>
            <a:ext cx="1797050"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30000"/>
              </a:lnSpc>
              <a:spcBef>
                <a:spcPct val="50000"/>
              </a:spcBef>
              <a:buClrTx/>
              <a:buSzTx/>
            </a:pPr>
            <a:r>
              <a:rPr lang="en-US" altLang="en-US" sz="1800">
                <a:latin typeface="Garamond" panose="02020404030301010803" pitchFamily="18" charset="0"/>
                <a:ea typeface="굴림" panose="020B0503020000020004" pitchFamily="34" charset="-127"/>
              </a:rPr>
              <a:t>    Purchase </a:t>
            </a:r>
          </a:p>
        </p:txBody>
      </p:sp>
      <p:sp>
        <p:nvSpPr>
          <p:cNvPr id="1073" name="Line 1075">
            <a:extLst>
              <a:ext uri="{FF2B5EF4-FFF2-40B4-BE49-F238E27FC236}">
                <a16:creationId xmlns:a16="http://schemas.microsoft.com/office/drawing/2014/main" id="{482A5918-B712-FFAD-005D-CC55E69CAE75}"/>
              </a:ext>
            </a:extLst>
          </p:cNvPr>
          <p:cNvSpPr>
            <a:spLocks noChangeShapeType="1"/>
          </p:cNvSpPr>
          <p:nvPr/>
        </p:nvSpPr>
        <p:spPr bwMode="auto">
          <a:xfrm flipV="1">
            <a:off x="2395538" y="5778500"/>
            <a:ext cx="0" cy="298450"/>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074" name="Text Box 1076">
            <a:extLst>
              <a:ext uri="{FF2B5EF4-FFF2-40B4-BE49-F238E27FC236}">
                <a16:creationId xmlns:a16="http://schemas.microsoft.com/office/drawing/2014/main" id="{C8857C02-FB6E-61C0-28D9-B8F9EAF1159C}"/>
              </a:ext>
            </a:extLst>
          </p:cNvPr>
          <p:cNvSpPr txBox="1">
            <a:spLocks noChangeArrowheads="1"/>
          </p:cNvSpPr>
          <p:nvPr/>
        </p:nvSpPr>
        <p:spPr bwMode="auto">
          <a:xfrm>
            <a:off x="3233738" y="5473700"/>
            <a:ext cx="1722437"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30000"/>
              </a:lnSpc>
              <a:spcBef>
                <a:spcPct val="50000"/>
              </a:spcBef>
              <a:buClrTx/>
              <a:buSzTx/>
            </a:pPr>
            <a:r>
              <a:rPr lang="en-US" altLang="en-US" sz="1800">
                <a:latin typeface="Garamond" panose="02020404030301010803" pitchFamily="18" charset="0"/>
                <a:ea typeface="굴림" panose="020B0503020000020004" pitchFamily="34" charset="-127"/>
              </a:rPr>
              <a:t>Inventory</a:t>
            </a:r>
          </a:p>
        </p:txBody>
      </p:sp>
      <p:sp>
        <p:nvSpPr>
          <p:cNvPr id="1075" name="Freeform 1077">
            <a:extLst>
              <a:ext uri="{FF2B5EF4-FFF2-40B4-BE49-F238E27FC236}">
                <a16:creationId xmlns:a16="http://schemas.microsoft.com/office/drawing/2014/main" id="{3D3BDBE4-2DEA-5947-2B59-F17A9D8552CF}"/>
              </a:ext>
            </a:extLst>
          </p:cNvPr>
          <p:cNvSpPr>
            <a:spLocks/>
          </p:cNvSpPr>
          <p:nvPr/>
        </p:nvSpPr>
        <p:spPr bwMode="auto">
          <a:xfrm>
            <a:off x="4081463" y="5235575"/>
            <a:ext cx="1587" cy="228600"/>
          </a:xfrm>
          <a:custGeom>
            <a:avLst/>
            <a:gdLst>
              <a:gd name="T0" fmla="*/ 0 w 1"/>
              <a:gd name="T1" fmla="*/ 144 h 144"/>
              <a:gd name="T2" fmla="*/ 0 w 1"/>
              <a:gd name="T3" fmla="*/ 0 h 144"/>
              <a:gd name="T4" fmla="*/ 0 60000 65536"/>
              <a:gd name="T5" fmla="*/ 0 60000 65536"/>
              <a:gd name="T6" fmla="*/ 0 w 1"/>
              <a:gd name="T7" fmla="*/ 0 h 144"/>
              <a:gd name="T8" fmla="*/ 1 w 1"/>
              <a:gd name="T9" fmla="*/ 144 h 144"/>
            </a:gdLst>
            <a:ahLst/>
            <a:cxnLst>
              <a:cxn ang="T4">
                <a:pos x="T0" y="T1"/>
              </a:cxn>
              <a:cxn ang="T5">
                <a:pos x="T2" y="T3"/>
              </a:cxn>
            </a:cxnLst>
            <a:rect l="T6" t="T7" r="T8" b="T9"/>
            <a:pathLst>
              <a:path w="1" h="144">
                <a:moveTo>
                  <a:pt x="0" y="144"/>
                </a:moveTo>
                <a:lnTo>
                  <a:pt x="0" y="0"/>
                </a:lnTo>
              </a:path>
            </a:pathLst>
          </a:custGeom>
          <a:noFill/>
          <a:ln w="222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1076" name="Text Box 1078">
            <a:extLst>
              <a:ext uri="{FF2B5EF4-FFF2-40B4-BE49-F238E27FC236}">
                <a16:creationId xmlns:a16="http://schemas.microsoft.com/office/drawing/2014/main" id="{D50622F8-10A6-111A-9737-6D922CBF4BF7}"/>
              </a:ext>
            </a:extLst>
          </p:cNvPr>
          <p:cNvSpPr txBox="1">
            <a:spLocks noChangeArrowheads="1"/>
          </p:cNvSpPr>
          <p:nvPr/>
        </p:nvSpPr>
        <p:spPr bwMode="auto">
          <a:xfrm>
            <a:off x="3233738" y="6388100"/>
            <a:ext cx="1752600"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30000"/>
              </a:lnSpc>
              <a:spcBef>
                <a:spcPct val="50000"/>
              </a:spcBef>
              <a:buClrTx/>
              <a:buSzTx/>
            </a:pPr>
            <a:r>
              <a:rPr lang="en-US" altLang="en-US" sz="1800">
                <a:latin typeface="Garamond" panose="02020404030301010803" pitchFamily="18" charset="0"/>
                <a:ea typeface="굴림" panose="020B0503020000020004" pitchFamily="34" charset="-127"/>
              </a:rPr>
              <a:t>Transportation </a:t>
            </a:r>
          </a:p>
        </p:txBody>
      </p:sp>
      <p:sp>
        <p:nvSpPr>
          <p:cNvPr id="1077" name="Freeform 1079">
            <a:extLst>
              <a:ext uri="{FF2B5EF4-FFF2-40B4-BE49-F238E27FC236}">
                <a16:creationId xmlns:a16="http://schemas.microsoft.com/office/drawing/2014/main" id="{0F71FBA8-719C-7340-2320-338B7F758AB7}"/>
              </a:ext>
            </a:extLst>
          </p:cNvPr>
          <p:cNvSpPr>
            <a:spLocks/>
          </p:cNvSpPr>
          <p:nvPr/>
        </p:nvSpPr>
        <p:spPr bwMode="auto">
          <a:xfrm>
            <a:off x="3136900" y="6542088"/>
            <a:ext cx="182563" cy="7937"/>
          </a:xfrm>
          <a:custGeom>
            <a:avLst/>
            <a:gdLst>
              <a:gd name="T0" fmla="*/ 115 w 115"/>
              <a:gd name="T1" fmla="*/ 5 h 5"/>
              <a:gd name="T2" fmla="*/ 0 w 115"/>
              <a:gd name="T3" fmla="*/ 0 h 5"/>
              <a:gd name="T4" fmla="*/ 0 60000 65536"/>
              <a:gd name="T5" fmla="*/ 0 60000 65536"/>
              <a:gd name="T6" fmla="*/ 0 w 115"/>
              <a:gd name="T7" fmla="*/ 0 h 5"/>
              <a:gd name="T8" fmla="*/ 115 w 115"/>
              <a:gd name="T9" fmla="*/ 5 h 5"/>
            </a:gdLst>
            <a:ahLst/>
            <a:cxnLst>
              <a:cxn ang="T4">
                <a:pos x="T0" y="T1"/>
              </a:cxn>
              <a:cxn ang="T5">
                <a:pos x="T2" y="T3"/>
              </a:cxn>
            </a:cxnLst>
            <a:rect l="T6" t="T7" r="T8" b="T9"/>
            <a:pathLst>
              <a:path w="115" h="5">
                <a:moveTo>
                  <a:pt x="115" y="5"/>
                </a:moveTo>
                <a:lnTo>
                  <a:pt x="0" y="0"/>
                </a:lnTo>
              </a:path>
            </a:pathLst>
          </a:cu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1078" name="Line 1080">
            <a:extLst>
              <a:ext uri="{FF2B5EF4-FFF2-40B4-BE49-F238E27FC236}">
                <a16:creationId xmlns:a16="http://schemas.microsoft.com/office/drawing/2014/main" id="{B8D8670B-C6E4-E157-3EDC-B4C1459CC6A1}"/>
              </a:ext>
            </a:extLst>
          </p:cNvPr>
          <p:cNvSpPr>
            <a:spLocks noChangeShapeType="1"/>
          </p:cNvSpPr>
          <p:nvPr/>
        </p:nvSpPr>
        <p:spPr bwMode="auto">
          <a:xfrm flipV="1">
            <a:off x="3136900" y="5622925"/>
            <a:ext cx="0" cy="917575"/>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079" name="Line 1081">
            <a:extLst>
              <a:ext uri="{FF2B5EF4-FFF2-40B4-BE49-F238E27FC236}">
                <a16:creationId xmlns:a16="http://schemas.microsoft.com/office/drawing/2014/main" id="{D90286AF-6CD9-960E-CACB-FFF193DBD754}"/>
              </a:ext>
            </a:extLst>
          </p:cNvPr>
          <p:cNvSpPr>
            <a:spLocks noChangeShapeType="1"/>
          </p:cNvSpPr>
          <p:nvPr/>
        </p:nvSpPr>
        <p:spPr bwMode="auto">
          <a:xfrm>
            <a:off x="4681538" y="6550025"/>
            <a:ext cx="176212"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80" name="Line 1082">
            <a:extLst>
              <a:ext uri="{FF2B5EF4-FFF2-40B4-BE49-F238E27FC236}">
                <a16:creationId xmlns:a16="http://schemas.microsoft.com/office/drawing/2014/main" id="{16709BCF-F62B-A2FC-0CBB-1D40642654F6}"/>
              </a:ext>
            </a:extLst>
          </p:cNvPr>
          <p:cNvSpPr>
            <a:spLocks noChangeShapeType="1"/>
          </p:cNvSpPr>
          <p:nvPr/>
        </p:nvSpPr>
        <p:spPr bwMode="auto">
          <a:xfrm flipV="1">
            <a:off x="4857750" y="5619750"/>
            <a:ext cx="0" cy="920750"/>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081" name="Text Box 1083">
            <a:extLst>
              <a:ext uri="{FF2B5EF4-FFF2-40B4-BE49-F238E27FC236}">
                <a16:creationId xmlns:a16="http://schemas.microsoft.com/office/drawing/2014/main" id="{9B94AB37-1A49-E3DD-98B5-B6BFD583D18D}"/>
              </a:ext>
            </a:extLst>
          </p:cNvPr>
          <p:cNvSpPr txBox="1">
            <a:spLocks noChangeArrowheads="1"/>
          </p:cNvSpPr>
          <p:nvPr/>
        </p:nvSpPr>
        <p:spPr bwMode="auto">
          <a:xfrm>
            <a:off x="4910138" y="6159500"/>
            <a:ext cx="1066800"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30000"/>
              </a:lnSpc>
              <a:spcBef>
                <a:spcPct val="50000"/>
              </a:spcBef>
              <a:buClrTx/>
              <a:buSzTx/>
            </a:pPr>
            <a:r>
              <a:rPr lang="en-US" altLang="en-US" sz="1800">
                <a:latin typeface="Garamond" panose="02020404030301010803" pitchFamily="18" charset="0"/>
                <a:ea typeface="굴림" panose="020B0503020000020004" pitchFamily="34" charset="-127"/>
              </a:rPr>
              <a:t>Inventory</a:t>
            </a:r>
          </a:p>
        </p:txBody>
      </p:sp>
      <p:sp>
        <p:nvSpPr>
          <p:cNvPr id="1082" name="Text Box 1085">
            <a:extLst>
              <a:ext uri="{FF2B5EF4-FFF2-40B4-BE49-F238E27FC236}">
                <a16:creationId xmlns:a16="http://schemas.microsoft.com/office/drawing/2014/main" id="{7BF9077A-13FA-CEAC-57B1-47F4C080EAD2}"/>
              </a:ext>
            </a:extLst>
          </p:cNvPr>
          <p:cNvSpPr txBox="1">
            <a:spLocks noChangeArrowheads="1"/>
          </p:cNvSpPr>
          <p:nvPr/>
        </p:nvSpPr>
        <p:spPr bwMode="auto">
          <a:xfrm>
            <a:off x="6008688" y="6456363"/>
            <a:ext cx="1720850"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30000"/>
              </a:lnSpc>
              <a:spcBef>
                <a:spcPct val="50000"/>
              </a:spcBef>
              <a:buClrTx/>
              <a:buSzTx/>
            </a:pPr>
            <a:endParaRPr lang="en-US" altLang="en-US" sz="1800">
              <a:latin typeface="Garamond" panose="02020404030301010803" pitchFamily="18" charset="0"/>
              <a:ea typeface="굴림" panose="020B0503020000020004" pitchFamily="34" charset="-127"/>
            </a:endParaRPr>
          </a:p>
        </p:txBody>
      </p:sp>
      <p:sp>
        <p:nvSpPr>
          <p:cNvPr id="1083" name="Line 1091">
            <a:extLst>
              <a:ext uri="{FF2B5EF4-FFF2-40B4-BE49-F238E27FC236}">
                <a16:creationId xmlns:a16="http://schemas.microsoft.com/office/drawing/2014/main" id="{7ECB44BC-5C17-C716-069A-869303863D4F}"/>
              </a:ext>
            </a:extLst>
          </p:cNvPr>
          <p:cNvSpPr>
            <a:spLocks noChangeShapeType="1"/>
          </p:cNvSpPr>
          <p:nvPr/>
        </p:nvSpPr>
        <p:spPr bwMode="auto">
          <a:xfrm flipV="1">
            <a:off x="5367338" y="5778500"/>
            <a:ext cx="0" cy="381000"/>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084" name="Line 1092">
            <a:extLst>
              <a:ext uri="{FF2B5EF4-FFF2-40B4-BE49-F238E27FC236}">
                <a16:creationId xmlns:a16="http://schemas.microsoft.com/office/drawing/2014/main" id="{923CA6D2-44BF-E18F-4A6D-4B3A54B85FDE}"/>
              </a:ext>
            </a:extLst>
          </p:cNvPr>
          <p:cNvSpPr>
            <a:spLocks noChangeShapeType="1"/>
          </p:cNvSpPr>
          <p:nvPr/>
        </p:nvSpPr>
        <p:spPr bwMode="auto">
          <a:xfrm>
            <a:off x="4833938" y="6540500"/>
            <a:ext cx="12954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85" name="Line 1093">
            <a:extLst>
              <a:ext uri="{FF2B5EF4-FFF2-40B4-BE49-F238E27FC236}">
                <a16:creationId xmlns:a16="http://schemas.microsoft.com/office/drawing/2014/main" id="{C9493771-EB70-0188-EE66-864A941B4B70}"/>
              </a:ext>
            </a:extLst>
          </p:cNvPr>
          <p:cNvSpPr>
            <a:spLocks noChangeShapeType="1"/>
          </p:cNvSpPr>
          <p:nvPr/>
        </p:nvSpPr>
        <p:spPr bwMode="auto">
          <a:xfrm flipV="1">
            <a:off x="6129338" y="5854700"/>
            <a:ext cx="0" cy="685800"/>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086" name="Rectangle 1095">
            <a:extLst>
              <a:ext uri="{FF2B5EF4-FFF2-40B4-BE49-F238E27FC236}">
                <a16:creationId xmlns:a16="http://schemas.microsoft.com/office/drawing/2014/main" id="{C651BDF8-6EDD-1FBC-F0DC-A725338020A2}"/>
              </a:ext>
            </a:extLst>
          </p:cNvPr>
          <p:cNvSpPr>
            <a:spLocks noGrp="1" noChangeArrowheads="1"/>
          </p:cNvSpPr>
          <p:nvPr>
            <p:ph type="title"/>
          </p:nvPr>
        </p:nvSpPr>
        <p:spPr/>
        <p:txBody>
          <a:bodyPr/>
          <a:lstStyle/>
          <a:p>
            <a:r>
              <a:rPr lang="en-US" altLang="en-US"/>
              <a:t>A Generic Supply Chain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C38C97DE-664F-FD16-B411-51211B11405A}"/>
              </a:ext>
            </a:extLst>
          </p:cNvPr>
          <p:cNvSpPr>
            <a:spLocks noGrp="1" noChangeArrowheads="1"/>
          </p:cNvSpPr>
          <p:nvPr>
            <p:ph type="title"/>
          </p:nvPr>
        </p:nvSpPr>
        <p:spPr/>
        <p:txBody>
          <a:bodyPr/>
          <a:lstStyle/>
          <a:p>
            <a:r>
              <a:rPr lang="en-US" altLang="en-US" b="1"/>
              <a:t>Cycle View of Supply Chains</a:t>
            </a:r>
            <a:endParaRPr lang="en-US" altLang="en-US"/>
          </a:p>
        </p:txBody>
      </p:sp>
      <p:grpSp>
        <p:nvGrpSpPr>
          <p:cNvPr id="26627" name="Group 34">
            <a:extLst>
              <a:ext uri="{FF2B5EF4-FFF2-40B4-BE49-F238E27FC236}">
                <a16:creationId xmlns:a16="http://schemas.microsoft.com/office/drawing/2014/main" id="{F9B3F3FD-3D5C-B8F4-4B8A-F26E1A5D2F47}"/>
              </a:ext>
            </a:extLst>
          </p:cNvPr>
          <p:cNvGrpSpPr>
            <a:grpSpLocks/>
          </p:cNvGrpSpPr>
          <p:nvPr/>
        </p:nvGrpSpPr>
        <p:grpSpPr bwMode="auto">
          <a:xfrm>
            <a:off x="533400" y="1663700"/>
            <a:ext cx="4624388" cy="4792663"/>
            <a:chOff x="1367" y="1048"/>
            <a:chExt cx="3844" cy="3019"/>
          </a:xfrm>
        </p:grpSpPr>
        <p:grpSp>
          <p:nvGrpSpPr>
            <p:cNvPr id="26634" name="Group 6">
              <a:extLst>
                <a:ext uri="{FF2B5EF4-FFF2-40B4-BE49-F238E27FC236}">
                  <a16:creationId xmlns:a16="http://schemas.microsoft.com/office/drawing/2014/main" id="{5BDFAD46-CCFB-B7B7-A821-75D592A08E02}"/>
                </a:ext>
              </a:extLst>
            </p:cNvPr>
            <p:cNvGrpSpPr>
              <a:grpSpLocks/>
            </p:cNvGrpSpPr>
            <p:nvPr/>
          </p:nvGrpSpPr>
          <p:grpSpPr bwMode="auto">
            <a:xfrm>
              <a:off x="1367" y="1172"/>
              <a:ext cx="2310" cy="722"/>
              <a:chOff x="1367" y="1172"/>
              <a:chExt cx="2310" cy="722"/>
            </a:xfrm>
          </p:grpSpPr>
          <p:sp>
            <p:nvSpPr>
              <p:cNvPr id="26662" name="Freeform 4">
                <a:extLst>
                  <a:ext uri="{FF2B5EF4-FFF2-40B4-BE49-F238E27FC236}">
                    <a16:creationId xmlns:a16="http://schemas.microsoft.com/office/drawing/2014/main" id="{D90CA3A9-E884-1180-BEDC-4EC656C055E1}"/>
                  </a:ext>
                </a:extLst>
              </p:cNvPr>
              <p:cNvSpPr>
                <a:spLocks/>
              </p:cNvSpPr>
              <p:nvPr/>
            </p:nvSpPr>
            <p:spPr bwMode="auto">
              <a:xfrm>
                <a:off x="1367" y="1187"/>
                <a:ext cx="2310" cy="707"/>
              </a:xfrm>
              <a:custGeom>
                <a:avLst/>
                <a:gdLst>
                  <a:gd name="T0" fmla="*/ 558 w 2310"/>
                  <a:gd name="T1" fmla="*/ 48 h 707"/>
                  <a:gd name="T2" fmla="*/ 357 w 2310"/>
                  <a:gd name="T3" fmla="*/ 121 h 707"/>
                  <a:gd name="T4" fmla="*/ 188 w 2310"/>
                  <a:gd name="T5" fmla="*/ 194 h 707"/>
                  <a:gd name="T6" fmla="*/ 95 w 2310"/>
                  <a:gd name="T7" fmla="*/ 244 h 707"/>
                  <a:gd name="T8" fmla="*/ 15 w 2310"/>
                  <a:gd name="T9" fmla="*/ 312 h 707"/>
                  <a:gd name="T10" fmla="*/ 0 w 2310"/>
                  <a:gd name="T11" fmla="*/ 370 h 707"/>
                  <a:gd name="T12" fmla="*/ 15 w 2310"/>
                  <a:gd name="T13" fmla="*/ 402 h 707"/>
                  <a:gd name="T14" fmla="*/ 50 w 2310"/>
                  <a:gd name="T15" fmla="*/ 435 h 707"/>
                  <a:gd name="T16" fmla="*/ 95 w 2310"/>
                  <a:gd name="T17" fmla="*/ 460 h 707"/>
                  <a:gd name="T18" fmla="*/ 173 w 2310"/>
                  <a:gd name="T19" fmla="*/ 498 h 707"/>
                  <a:gd name="T20" fmla="*/ 390 w 2310"/>
                  <a:gd name="T21" fmla="*/ 573 h 707"/>
                  <a:gd name="T22" fmla="*/ 646 w 2310"/>
                  <a:gd name="T23" fmla="*/ 639 h 707"/>
                  <a:gd name="T24" fmla="*/ 833 w 2310"/>
                  <a:gd name="T25" fmla="*/ 677 h 707"/>
                  <a:gd name="T26" fmla="*/ 1084 w 2310"/>
                  <a:gd name="T27" fmla="*/ 704 h 707"/>
                  <a:gd name="T28" fmla="*/ 1311 w 2310"/>
                  <a:gd name="T29" fmla="*/ 699 h 707"/>
                  <a:gd name="T30" fmla="*/ 1575 w 2310"/>
                  <a:gd name="T31" fmla="*/ 659 h 707"/>
                  <a:gd name="T32" fmla="*/ 1761 w 2310"/>
                  <a:gd name="T33" fmla="*/ 619 h 707"/>
                  <a:gd name="T34" fmla="*/ 2010 w 2310"/>
                  <a:gd name="T35" fmla="*/ 548 h 707"/>
                  <a:gd name="T36" fmla="*/ 2174 w 2310"/>
                  <a:gd name="T37" fmla="*/ 485 h 707"/>
                  <a:gd name="T38" fmla="*/ 2244 w 2310"/>
                  <a:gd name="T39" fmla="*/ 450 h 707"/>
                  <a:gd name="T40" fmla="*/ 2282 w 2310"/>
                  <a:gd name="T41" fmla="*/ 423 h 707"/>
                  <a:gd name="T42" fmla="*/ 2307 w 2310"/>
                  <a:gd name="T43" fmla="*/ 382 h 707"/>
                  <a:gd name="T44" fmla="*/ 2305 w 2310"/>
                  <a:gd name="T45" fmla="*/ 339 h 707"/>
                  <a:gd name="T46" fmla="*/ 2254 w 2310"/>
                  <a:gd name="T47" fmla="*/ 279 h 707"/>
                  <a:gd name="T48" fmla="*/ 2181 w 2310"/>
                  <a:gd name="T49" fmla="*/ 234 h 707"/>
                  <a:gd name="T50" fmla="*/ 2043 w 2310"/>
                  <a:gd name="T51" fmla="*/ 171 h 707"/>
                  <a:gd name="T52" fmla="*/ 1867 w 2310"/>
                  <a:gd name="T53" fmla="*/ 106 h 707"/>
                  <a:gd name="T54" fmla="*/ 1660 w 2310"/>
                  <a:gd name="T55" fmla="*/ 70 h 707"/>
                  <a:gd name="T56" fmla="*/ 1917 w 2310"/>
                  <a:gd name="T57" fmla="*/ 156 h 707"/>
                  <a:gd name="T58" fmla="*/ 2081 w 2310"/>
                  <a:gd name="T59" fmla="*/ 219 h 707"/>
                  <a:gd name="T60" fmla="*/ 2204 w 2310"/>
                  <a:gd name="T61" fmla="*/ 284 h 707"/>
                  <a:gd name="T62" fmla="*/ 2232 w 2310"/>
                  <a:gd name="T63" fmla="*/ 302 h 707"/>
                  <a:gd name="T64" fmla="*/ 2282 w 2310"/>
                  <a:gd name="T65" fmla="*/ 362 h 707"/>
                  <a:gd name="T66" fmla="*/ 2280 w 2310"/>
                  <a:gd name="T67" fmla="*/ 370 h 707"/>
                  <a:gd name="T68" fmla="*/ 2280 w 2310"/>
                  <a:gd name="T69" fmla="*/ 382 h 707"/>
                  <a:gd name="T70" fmla="*/ 2244 w 2310"/>
                  <a:gd name="T71" fmla="*/ 412 h 707"/>
                  <a:gd name="T72" fmla="*/ 2232 w 2310"/>
                  <a:gd name="T73" fmla="*/ 423 h 707"/>
                  <a:gd name="T74" fmla="*/ 2161 w 2310"/>
                  <a:gd name="T75" fmla="*/ 458 h 707"/>
                  <a:gd name="T76" fmla="*/ 1998 w 2310"/>
                  <a:gd name="T77" fmla="*/ 521 h 707"/>
                  <a:gd name="T78" fmla="*/ 1749 w 2310"/>
                  <a:gd name="T79" fmla="*/ 591 h 707"/>
                  <a:gd name="T80" fmla="*/ 1666 w 2310"/>
                  <a:gd name="T81" fmla="*/ 611 h 707"/>
                  <a:gd name="T82" fmla="*/ 1396 w 2310"/>
                  <a:gd name="T83" fmla="*/ 659 h 707"/>
                  <a:gd name="T84" fmla="*/ 1157 w 2310"/>
                  <a:gd name="T85" fmla="*/ 677 h 707"/>
                  <a:gd name="T86" fmla="*/ 918 w 2310"/>
                  <a:gd name="T87" fmla="*/ 659 h 707"/>
                  <a:gd name="T88" fmla="*/ 654 w 2310"/>
                  <a:gd name="T89" fmla="*/ 611 h 707"/>
                  <a:gd name="T90" fmla="*/ 571 w 2310"/>
                  <a:gd name="T91" fmla="*/ 591 h 707"/>
                  <a:gd name="T92" fmla="*/ 324 w 2310"/>
                  <a:gd name="T93" fmla="*/ 521 h 707"/>
                  <a:gd name="T94" fmla="*/ 158 w 2310"/>
                  <a:gd name="T95" fmla="*/ 458 h 707"/>
                  <a:gd name="T96" fmla="*/ 85 w 2310"/>
                  <a:gd name="T97" fmla="*/ 423 h 707"/>
                  <a:gd name="T98" fmla="*/ 73 w 2310"/>
                  <a:gd name="T99" fmla="*/ 412 h 707"/>
                  <a:gd name="T100" fmla="*/ 35 w 2310"/>
                  <a:gd name="T101" fmla="*/ 380 h 707"/>
                  <a:gd name="T102" fmla="*/ 35 w 2310"/>
                  <a:gd name="T103" fmla="*/ 380 h 707"/>
                  <a:gd name="T104" fmla="*/ 17 w 2310"/>
                  <a:gd name="T105" fmla="*/ 347 h 707"/>
                  <a:gd name="T106" fmla="*/ 58 w 2310"/>
                  <a:gd name="T107" fmla="*/ 312 h 707"/>
                  <a:gd name="T108" fmla="*/ 108 w 2310"/>
                  <a:gd name="T109" fmla="*/ 256 h 707"/>
                  <a:gd name="T110" fmla="*/ 201 w 2310"/>
                  <a:gd name="T111" fmla="*/ 221 h 707"/>
                  <a:gd name="T112" fmla="*/ 370 w 2310"/>
                  <a:gd name="T113" fmla="*/ 148 h 707"/>
                  <a:gd name="T114" fmla="*/ 571 w 2310"/>
                  <a:gd name="T115" fmla="*/ 75 h 70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10"/>
                  <a:gd name="T175" fmla="*/ 0 h 707"/>
                  <a:gd name="T176" fmla="*/ 2310 w 2310"/>
                  <a:gd name="T177" fmla="*/ 707 h 70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10" h="707">
                    <a:moveTo>
                      <a:pt x="709" y="28"/>
                    </a:moveTo>
                    <a:lnTo>
                      <a:pt x="699" y="0"/>
                    </a:lnTo>
                    <a:lnTo>
                      <a:pt x="558" y="48"/>
                    </a:lnTo>
                    <a:lnTo>
                      <a:pt x="488" y="73"/>
                    </a:lnTo>
                    <a:lnTo>
                      <a:pt x="422" y="98"/>
                    </a:lnTo>
                    <a:lnTo>
                      <a:pt x="357" y="121"/>
                    </a:lnTo>
                    <a:lnTo>
                      <a:pt x="297" y="146"/>
                    </a:lnTo>
                    <a:lnTo>
                      <a:pt x="241" y="171"/>
                    </a:lnTo>
                    <a:lnTo>
                      <a:pt x="188" y="194"/>
                    </a:lnTo>
                    <a:lnTo>
                      <a:pt x="141" y="219"/>
                    </a:lnTo>
                    <a:lnTo>
                      <a:pt x="100" y="241"/>
                    </a:lnTo>
                    <a:lnTo>
                      <a:pt x="95" y="244"/>
                    </a:lnTo>
                    <a:lnTo>
                      <a:pt x="63" y="267"/>
                    </a:lnTo>
                    <a:lnTo>
                      <a:pt x="35" y="289"/>
                    </a:lnTo>
                    <a:lnTo>
                      <a:pt x="15" y="312"/>
                    </a:lnTo>
                    <a:lnTo>
                      <a:pt x="5" y="334"/>
                    </a:lnTo>
                    <a:lnTo>
                      <a:pt x="2" y="347"/>
                    </a:lnTo>
                    <a:lnTo>
                      <a:pt x="0" y="370"/>
                    </a:lnTo>
                    <a:lnTo>
                      <a:pt x="5" y="380"/>
                    </a:lnTo>
                    <a:lnTo>
                      <a:pt x="7" y="390"/>
                    </a:lnTo>
                    <a:lnTo>
                      <a:pt x="15" y="402"/>
                    </a:lnTo>
                    <a:lnTo>
                      <a:pt x="22" y="412"/>
                    </a:lnTo>
                    <a:lnTo>
                      <a:pt x="35" y="423"/>
                    </a:lnTo>
                    <a:lnTo>
                      <a:pt x="50" y="435"/>
                    </a:lnTo>
                    <a:lnTo>
                      <a:pt x="55" y="438"/>
                    </a:lnTo>
                    <a:lnTo>
                      <a:pt x="73" y="450"/>
                    </a:lnTo>
                    <a:lnTo>
                      <a:pt x="95" y="460"/>
                    </a:lnTo>
                    <a:lnTo>
                      <a:pt x="118" y="473"/>
                    </a:lnTo>
                    <a:lnTo>
                      <a:pt x="146" y="485"/>
                    </a:lnTo>
                    <a:lnTo>
                      <a:pt x="173" y="498"/>
                    </a:lnTo>
                    <a:lnTo>
                      <a:pt x="239" y="523"/>
                    </a:lnTo>
                    <a:lnTo>
                      <a:pt x="312" y="548"/>
                    </a:lnTo>
                    <a:lnTo>
                      <a:pt x="390" y="573"/>
                    </a:lnTo>
                    <a:lnTo>
                      <a:pt x="473" y="596"/>
                    </a:lnTo>
                    <a:lnTo>
                      <a:pt x="558" y="619"/>
                    </a:lnTo>
                    <a:lnTo>
                      <a:pt x="646" y="639"/>
                    </a:lnTo>
                    <a:lnTo>
                      <a:pt x="654" y="641"/>
                    </a:lnTo>
                    <a:lnTo>
                      <a:pt x="742" y="659"/>
                    </a:lnTo>
                    <a:lnTo>
                      <a:pt x="833" y="677"/>
                    </a:lnTo>
                    <a:lnTo>
                      <a:pt x="918" y="689"/>
                    </a:lnTo>
                    <a:lnTo>
                      <a:pt x="1004" y="699"/>
                    </a:lnTo>
                    <a:lnTo>
                      <a:pt x="1084" y="704"/>
                    </a:lnTo>
                    <a:lnTo>
                      <a:pt x="1157" y="707"/>
                    </a:lnTo>
                    <a:lnTo>
                      <a:pt x="1233" y="704"/>
                    </a:lnTo>
                    <a:lnTo>
                      <a:pt x="1311" y="699"/>
                    </a:lnTo>
                    <a:lnTo>
                      <a:pt x="1396" y="689"/>
                    </a:lnTo>
                    <a:lnTo>
                      <a:pt x="1484" y="677"/>
                    </a:lnTo>
                    <a:lnTo>
                      <a:pt x="1575" y="659"/>
                    </a:lnTo>
                    <a:lnTo>
                      <a:pt x="1666" y="641"/>
                    </a:lnTo>
                    <a:lnTo>
                      <a:pt x="1671" y="639"/>
                    </a:lnTo>
                    <a:lnTo>
                      <a:pt x="1761" y="619"/>
                    </a:lnTo>
                    <a:lnTo>
                      <a:pt x="1847" y="596"/>
                    </a:lnTo>
                    <a:lnTo>
                      <a:pt x="1932" y="573"/>
                    </a:lnTo>
                    <a:lnTo>
                      <a:pt x="2010" y="548"/>
                    </a:lnTo>
                    <a:lnTo>
                      <a:pt x="2081" y="523"/>
                    </a:lnTo>
                    <a:lnTo>
                      <a:pt x="2146" y="498"/>
                    </a:lnTo>
                    <a:lnTo>
                      <a:pt x="2174" y="485"/>
                    </a:lnTo>
                    <a:lnTo>
                      <a:pt x="2202" y="473"/>
                    </a:lnTo>
                    <a:lnTo>
                      <a:pt x="2224" y="460"/>
                    </a:lnTo>
                    <a:lnTo>
                      <a:pt x="2244" y="450"/>
                    </a:lnTo>
                    <a:lnTo>
                      <a:pt x="2262" y="438"/>
                    </a:lnTo>
                    <a:lnTo>
                      <a:pt x="2267" y="435"/>
                    </a:lnTo>
                    <a:lnTo>
                      <a:pt x="2282" y="423"/>
                    </a:lnTo>
                    <a:lnTo>
                      <a:pt x="2292" y="412"/>
                    </a:lnTo>
                    <a:lnTo>
                      <a:pt x="2302" y="400"/>
                    </a:lnTo>
                    <a:lnTo>
                      <a:pt x="2307" y="382"/>
                    </a:lnTo>
                    <a:lnTo>
                      <a:pt x="2310" y="370"/>
                    </a:lnTo>
                    <a:lnTo>
                      <a:pt x="2310" y="350"/>
                    </a:lnTo>
                    <a:lnTo>
                      <a:pt x="2305" y="339"/>
                    </a:lnTo>
                    <a:lnTo>
                      <a:pt x="2295" y="319"/>
                    </a:lnTo>
                    <a:lnTo>
                      <a:pt x="2277" y="299"/>
                    </a:lnTo>
                    <a:lnTo>
                      <a:pt x="2254" y="279"/>
                    </a:lnTo>
                    <a:lnTo>
                      <a:pt x="2222" y="259"/>
                    </a:lnTo>
                    <a:lnTo>
                      <a:pt x="2217" y="256"/>
                    </a:lnTo>
                    <a:lnTo>
                      <a:pt x="2181" y="234"/>
                    </a:lnTo>
                    <a:lnTo>
                      <a:pt x="2139" y="214"/>
                    </a:lnTo>
                    <a:lnTo>
                      <a:pt x="2093" y="191"/>
                    </a:lnTo>
                    <a:lnTo>
                      <a:pt x="2043" y="171"/>
                    </a:lnTo>
                    <a:lnTo>
                      <a:pt x="1988" y="151"/>
                    </a:lnTo>
                    <a:lnTo>
                      <a:pt x="1930" y="128"/>
                    </a:lnTo>
                    <a:lnTo>
                      <a:pt x="1867" y="106"/>
                    </a:lnTo>
                    <a:lnTo>
                      <a:pt x="1804" y="85"/>
                    </a:lnTo>
                    <a:lnTo>
                      <a:pt x="1671" y="43"/>
                    </a:lnTo>
                    <a:lnTo>
                      <a:pt x="1660" y="70"/>
                    </a:lnTo>
                    <a:lnTo>
                      <a:pt x="1791" y="113"/>
                    </a:lnTo>
                    <a:lnTo>
                      <a:pt x="1854" y="133"/>
                    </a:lnTo>
                    <a:lnTo>
                      <a:pt x="1917" y="156"/>
                    </a:lnTo>
                    <a:lnTo>
                      <a:pt x="1975" y="178"/>
                    </a:lnTo>
                    <a:lnTo>
                      <a:pt x="2030" y="199"/>
                    </a:lnTo>
                    <a:lnTo>
                      <a:pt x="2081" y="219"/>
                    </a:lnTo>
                    <a:lnTo>
                      <a:pt x="2126" y="241"/>
                    </a:lnTo>
                    <a:lnTo>
                      <a:pt x="2169" y="262"/>
                    </a:lnTo>
                    <a:lnTo>
                      <a:pt x="2204" y="284"/>
                    </a:lnTo>
                    <a:lnTo>
                      <a:pt x="2212" y="269"/>
                    </a:lnTo>
                    <a:lnTo>
                      <a:pt x="2199" y="282"/>
                    </a:lnTo>
                    <a:lnTo>
                      <a:pt x="2232" y="302"/>
                    </a:lnTo>
                    <a:lnTo>
                      <a:pt x="2254" y="322"/>
                    </a:lnTo>
                    <a:lnTo>
                      <a:pt x="2272" y="342"/>
                    </a:lnTo>
                    <a:lnTo>
                      <a:pt x="2282" y="362"/>
                    </a:lnTo>
                    <a:lnTo>
                      <a:pt x="2295" y="350"/>
                    </a:lnTo>
                    <a:lnTo>
                      <a:pt x="2280" y="350"/>
                    </a:lnTo>
                    <a:lnTo>
                      <a:pt x="2280" y="370"/>
                    </a:lnTo>
                    <a:lnTo>
                      <a:pt x="2295" y="370"/>
                    </a:lnTo>
                    <a:lnTo>
                      <a:pt x="2285" y="360"/>
                    </a:lnTo>
                    <a:lnTo>
                      <a:pt x="2280" y="382"/>
                    </a:lnTo>
                    <a:lnTo>
                      <a:pt x="2269" y="390"/>
                    </a:lnTo>
                    <a:lnTo>
                      <a:pt x="2259" y="400"/>
                    </a:lnTo>
                    <a:lnTo>
                      <a:pt x="2244" y="412"/>
                    </a:lnTo>
                    <a:lnTo>
                      <a:pt x="2257" y="423"/>
                    </a:lnTo>
                    <a:lnTo>
                      <a:pt x="2249" y="410"/>
                    </a:lnTo>
                    <a:lnTo>
                      <a:pt x="2232" y="423"/>
                    </a:lnTo>
                    <a:lnTo>
                      <a:pt x="2212" y="433"/>
                    </a:lnTo>
                    <a:lnTo>
                      <a:pt x="2189" y="445"/>
                    </a:lnTo>
                    <a:lnTo>
                      <a:pt x="2161" y="458"/>
                    </a:lnTo>
                    <a:lnTo>
                      <a:pt x="2134" y="470"/>
                    </a:lnTo>
                    <a:lnTo>
                      <a:pt x="2068" y="495"/>
                    </a:lnTo>
                    <a:lnTo>
                      <a:pt x="1998" y="521"/>
                    </a:lnTo>
                    <a:lnTo>
                      <a:pt x="1920" y="546"/>
                    </a:lnTo>
                    <a:lnTo>
                      <a:pt x="1834" y="568"/>
                    </a:lnTo>
                    <a:lnTo>
                      <a:pt x="1749" y="591"/>
                    </a:lnTo>
                    <a:lnTo>
                      <a:pt x="1658" y="611"/>
                    </a:lnTo>
                    <a:lnTo>
                      <a:pt x="1666" y="626"/>
                    </a:lnTo>
                    <a:lnTo>
                      <a:pt x="1666" y="611"/>
                    </a:lnTo>
                    <a:lnTo>
                      <a:pt x="1575" y="629"/>
                    </a:lnTo>
                    <a:lnTo>
                      <a:pt x="1484" y="646"/>
                    </a:lnTo>
                    <a:lnTo>
                      <a:pt x="1396" y="659"/>
                    </a:lnTo>
                    <a:lnTo>
                      <a:pt x="1311" y="669"/>
                    </a:lnTo>
                    <a:lnTo>
                      <a:pt x="1233" y="674"/>
                    </a:lnTo>
                    <a:lnTo>
                      <a:pt x="1157" y="677"/>
                    </a:lnTo>
                    <a:lnTo>
                      <a:pt x="1084" y="674"/>
                    </a:lnTo>
                    <a:lnTo>
                      <a:pt x="1004" y="669"/>
                    </a:lnTo>
                    <a:lnTo>
                      <a:pt x="918" y="659"/>
                    </a:lnTo>
                    <a:lnTo>
                      <a:pt x="833" y="646"/>
                    </a:lnTo>
                    <a:lnTo>
                      <a:pt x="742" y="629"/>
                    </a:lnTo>
                    <a:lnTo>
                      <a:pt x="654" y="611"/>
                    </a:lnTo>
                    <a:lnTo>
                      <a:pt x="654" y="626"/>
                    </a:lnTo>
                    <a:lnTo>
                      <a:pt x="659" y="611"/>
                    </a:lnTo>
                    <a:lnTo>
                      <a:pt x="571" y="591"/>
                    </a:lnTo>
                    <a:lnTo>
                      <a:pt x="485" y="568"/>
                    </a:lnTo>
                    <a:lnTo>
                      <a:pt x="402" y="546"/>
                    </a:lnTo>
                    <a:lnTo>
                      <a:pt x="324" y="521"/>
                    </a:lnTo>
                    <a:lnTo>
                      <a:pt x="251" y="495"/>
                    </a:lnTo>
                    <a:lnTo>
                      <a:pt x="186" y="470"/>
                    </a:lnTo>
                    <a:lnTo>
                      <a:pt x="158" y="458"/>
                    </a:lnTo>
                    <a:lnTo>
                      <a:pt x="131" y="445"/>
                    </a:lnTo>
                    <a:lnTo>
                      <a:pt x="108" y="433"/>
                    </a:lnTo>
                    <a:lnTo>
                      <a:pt x="85" y="423"/>
                    </a:lnTo>
                    <a:lnTo>
                      <a:pt x="68" y="410"/>
                    </a:lnTo>
                    <a:lnTo>
                      <a:pt x="63" y="423"/>
                    </a:lnTo>
                    <a:lnTo>
                      <a:pt x="73" y="412"/>
                    </a:lnTo>
                    <a:lnTo>
                      <a:pt x="58" y="400"/>
                    </a:lnTo>
                    <a:lnTo>
                      <a:pt x="45" y="390"/>
                    </a:lnTo>
                    <a:lnTo>
                      <a:pt x="35" y="380"/>
                    </a:lnTo>
                    <a:lnTo>
                      <a:pt x="30" y="367"/>
                    </a:lnTo>
                    <a:lnTo>
                      <a:pt x="20" y="380"/>
                    </a:lnTo>
                    <a:lnTo>
                      <a:pt x="35" y="380"/>
                    </a:lnTo>
                    <a:lnTo>
                      <a:pt x="30" y="370"/>
                    </a:lnTo>
                    <a:lnTo>
                      <a:pt x="32" y="347"/>
                    </a:lnTo>
                    <a:lnTo>
                      <a:pt x="17" y="347"/>
                    </a:lnTo>
                    <a:lnTo>
                      <a:pt x="27" y="357"/>
                    </a:lnTo>
                    <a:lnTo>
                      <a:pt x="37" y="334"/>
                    </a:lnTo>
                    <a:lnTo>
                      <a:pt x="58" y="312"/>
                    </a:lnTo>
                    <a:lnTo>
                      <a:pt x="85" y="289"/>
                    </a:lnTo>
                    <a:lnTo>
                      <a:pt x="118" y="267"/>
                    </a:lnTo>
                    <a:lnTo>
                      <a:pt x="108" y="256"/>
                    </a:lnTo>
                    <a:lnTo>
                      <a:pt x="113" y="269"/>
                    </a:lnTo>
                    <a:lnTo>
                      <a:pt x="153" y="246"/>
                    </a:lnTo>
                    <a:lnTo>
                      <a:pt x="201" y="221"/>
                    </a:lnTo>
                    <a:lnTo>
                      <a:pt x="254" y="199"/>
                    </a:lnTo>
                    <a:lnTo>
                      <a:pt x="309" y="173"/>
                    </a:lnTo>
                    <a:lnTo>
                      <a:pt x="370" y="148"/>
                    </a:lnTo>
                    <a:lnTo>
                      <a:pt x="435" y="126"/>
                    </a:lnTo>
                    <a:lnTo>
                      <a:pt x="500" y="100"/>
                    </a:lnTo>
                    <a:lnTo>
                      <a:pt x="571" y="75"/>
                    </a:lnTo>
                    <a:lnTo>
                      <a:pt x="709"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6663" name="Freeform 5">
                <a:extLst>
                  <a:ext uri="{FF2B5EF4-FFF2-40B4-BE49-F238E27FC236}">
                    <a16:creationId xmlns:a16="http://schemas.microsoft.com/office/drawing/2014/main" id="{2F9C23A4-5CB4-2DDE-D37C-2EF28E0F41B8}"/>
                  </a:ext>
                </a:extLst>
              </p:cNvPr>
              <p:cNvSpPr>
                <a:spLocks/>
              </p:cNvSpPr>
              <p:nvPr/>
            </p:nvSpPr>
            <p:spPr bwMode="auto">
              <a:xfrm>
                <a:off x="2902" y="1172"/>
                <a:ext cx="156" cy="138"/>
              </a:xfrm>
              <a:custGeom>
                <a:avLst/>
                <a:gdLst>
                  <a:gd name="T0" fmla="*/ 156 w 156"/>
                  <a:gd name="T1" fmla="*/ 0 h 138"/>
                  <a:gd name="T2" fmla="*/ 0 w 156"/>
                  <a:gd name="T3" fmla="*/ 27 h 138"/>
                  <a:gd name="T4" fmla="*/ 113 w 156"/>
                  <a:gd name="T5" fmla="*/ 138 h 138"/>
                  <a:gd name="T6" fmla="*/ 156 w 156"/>
                  <a:gd name="T7" fmla="*/ 0 h 138"/>
                  <a:gd name="T8" fmla="*/ 0 60000 65536"/>
                  <a:gd name="T9" fmla="*/ 0 60000 65536"/>
                  <a:gd name="T10" fmla="*/ 0 60000 65536"/>
                  <a:gd name="T11" fmla="*/ 0 60000 65536"/>
                  <a:gd name="T12" fmla="*/ 0 w 156"/>
                  <a:gd name="T13" fmla="*/ 0 h 138"/>
                  <a:gd name="T14" fmla="*/ 156 w 156"/>
                  <a:gd name="T15" fmla="*/ 138 h 138"/>
                </a:gdLst>
                <a:ahLst/>
                <a:cxnLst>
                  <a:cxn ang="T8">
                    <a:pos x="T0" y="T1"/>
                  </a:cxn>
                  <a:cxn ang="T9">
                    <a:pos x="T2" y="T3"/>
                  </a:cxn>
                  <a:cxn ang="T10">
                    <a:pos x="T4" y="T5"/>
                  </a:cxn>
                  <a:cxn ang="T11">
                    <a:pos x="T6" y="T7"/>
                  </a:cxn>
                </a:cxnLst>
                <a:rect l="T12" t="T13" r="T14" b="T15"/>
                <a:pathLst>
                  <a:path w="156" h="138">
                    <a:moveTo>
                      <a:pt x="156" y="0"/>
                    </a:moveTo>
                    <a:lnTo>
                      <a:pt x="0" y="27"/>
                    </a:lnTo>
                    <a:lnTo>
                      <a:pt x="113" y="138"/>
                    </a:lnTo>
                    <a:lnTo>
                      <a:pt x="1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sp>
          <p:nvSpPr>
            <p:cNvPr id="26635" name="Rectangle 7">
              <a:extLst>
                <a:ext uri="{FF2B5EF4-FFF2-40B4-BE49-F238E27FC236}">
                  <a16:creationId xmlns:a16="http://schemas.microsoft.com/office/drawing/2014/main" id="{DC437751-6101-C7EB-E8FE-8D7CDB6FF0FC}"/>
                </a:ext>
              </a:extLst>
            </p:cNvPr>
            <p:cNvSpPr>
              <a:spLocks noChangeArrowheads="1"/>
            </p:cNvSpPr>
            <p:nvPr/>
          </p:nvSpPr>
          <p:spPr bwMode="auto">
            <a:xfrm>
              <a:off x="1845" y="1350"/>
              <a:ext cx="1359" cy="3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6636" name="Rectangle 8">
              <a:extLst>
                <a:ext uri="{FF2B5EF4-FFF2-40B4-BE49-F238E27FC236}">
                  <a16:creationId xmlns:a16="http://schemas.microsoft.com/office/drawing/2014/main" id="{812BF16A-51B0-1335-8DE0-089092E09874}"/>
                </a:ext>
              </a:extLst>
            </p:cNvPr>
            <p:cNvSpPr>
              <a:spLocks noChangeArrowheads="1"/>
            </p:cNvSpPr>
            <p:nvPr/>
          </p:nvSpPr>
          <p:spPr bwMode="auto">
            <a:xfrm>
              <a:off x="1728" y="1440"/>
              <a:ext cx="156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000" b="1">
                  <a:solidFill>
                    <a:srgbClr val="000000"/>
                  </a:solidFill>
                </a:rPr>
                <a:t>Customer Order Cycle</a:t>
              </a:r>
              <a:endParaRPr lang="en-US" altLang="en-US"/>
            </a:p>
          </p:txBody>
        </p:sp>
        <p:grpSp>
          <p:nvGrpSpPr>
            <p:cNvPr id="26637" name="Group 11">
              <a:extLst>
                <a:ext uri="{FF2B5EF4-FFF2-40B4-BE49-F238E27FC236}">
                  <a16:creationId xmlns:a16="http://schemas.microsoft.com/office/drawing/2014/main" id="{14318419-342C-39EF-0E27-0BD28144C04D}"/>
                </a:ext>
              </a:extLst>
            </p:cNvPr>
            <p:cNvGrpSpPr>
              <a:grpSpLocks/>
            </p:cNvGrpSpPr>
            <p:nvPr/>
          </p:nvGrpSpPr>
          <p:grpSpPr bwMode="auto">
            <a:xfrm>
              <a:off x="1367" y="1851"/>
              <a:ext cx="2310" cy="722"/>
              <a:chOff x="1367" y="1851"/>
              <a:chExt cx="2310" cy="722"/>
            </a:xfrm>
          </p:grpSpPr>
          <p:sp>
            <p:nvSpPr>
              <p:cNvPr id="26660" name="Freeform 9">
                <a:extLst>
                  <a:ext uri="{FF2B5EF4-FFF2-40B4-BE49-F238E27FC236}">
                    <a16:creationId xmlns:a16="http://schemas.microsoft.com/office/drawing/2014/main" id="{92C1B16F-569A-A890-35F1-545F6EE7BCFD}"/>
                  </a:ext>
                </a:extLst>
              </p:cNvPr>
              <p:cNvSpPr>
                <a:spLocks/>
              </p:cNvSpPr>
              <p:nvPr/>
            </p:nvSpPr>
            <p:spPr bwMode="auto">
              <a:xfrm>
                <a:off x="1367" y="1866"/>
                <a:ext cx="2310" cy="707"/>
              </a:xfrm>
              <a:custGeom>
                <a:avLst/>
                <a:gdLst>
                  <a:gd name="T0" fmla="*/ 558 w 2310"/>
                  <a:gd name="T1" fmla="*/ 48 h 707"/>
                  <a:gd name="T2" fmla="*/ 357 w 2310"/>
                  <a:gd name="T3" fmla="*/ 121 h 707"/>
                  <a:gd name="T4" fmla="*/ 188 w 2310"/>
                  <a:gd name="T5" fmla="*/ 194 h 707"/>
                  <a:gd name="T6" fmla="*/ 95 w 2310"/>
                  <a:gd name="T7" fmla="*/ 244 h 707"/>
                  <a:gd name="T8" fmla="*/ 15 w 2310"/>
                  <a:gd name="T9" fmla="*/ 312 h 707"/>
                  <a:gd name="T10" fmla="*/ 0 w 2310"/>
                  <a:gd name="T11" fmla="*/ 370 h 707"/>
                  <a:gd name="T12" fmla="*/ 15 w 2310"/>
                  <a:gd name="T13" fmla="*/ 403 h 707"/>
                  <a:gd name="T14" fmla="*/ 50 w 2310"/>
                  <a:gd name="T15" fmla="*/ 435 h 707"/>
                  <a:gd name="T16" fmla="*/ 95 w 2310"/>
                  <a:gd name="T17" fmla="*/ 461 h 707"/>
                  <a:gd name="T18" fmla="*/ 173 w 2310"/>
                  <a:gd name="T19" fmla="*/ 498 h 707"/>
                  <a:gd name="T20" fmla="*/ 390 w 2310"/>
                  <a:gd name="T21" fmla="*/ 574 h 707"/>
                  <a:gd name="T22" fmla="*/ 646 w 2310"/>
                  <a:gd name="T23" fmla="*/ 639 h 707"/>
                  <a:gd name="T24" fmla="*/ 833 w 2310"/>
                  <a:gd name="T25" fmla="*/ 677 h 707"/>
                  <a:gd name="T26" fmla="*/ 1084 w 2310"/>
                  <a:gd name="T27" fmla="*/ 705 h 707"/>
                  <a:gd name="T28" fmla="*/ 1311 w 2310"/>
                  <a:gd name="T29" fmla="*/ 700 h 707"/>
                  <a:gd name="T30" fmla="*/ 1575 w 2310"/>
                  <a:gd name="T31" fmla="*/ 659 h 707"/>
                  <a:gd name="T32" fmla="*/ 1761 w 2310"/>
                  <a:gd name="T33" fmla="*/ 619 h 707"/>
                  <a:gd name="T34" fmla="*/ 2010 w 2310"/>
                  <a:gd name="T35" fmla="*/ 549 h 707"/>
                  <a:gd name="T36" fmla="*/ 2174 w 2310"/>
                  <a:gd name="T37" fmla="*/ 486 h 707"/>
                  <a:gd name="T38" fmla="*/ 2244 w 2310"/>
                  <a:gd name="T39" fmla="*/ 450 h 707"/>
                  <a:gd name="T40" fmla="*/ 2282 w 2310"/>
                  <a:gd name="T41" fmla="*/ 423 h 707"/>
                  <a:gd name="T42" fmla="*/ 2307 w 2310"/>
                  <a:gd name="T43" fmla="*/ 383 h 707"/>
                  <a:gd name="T44" fmla="*/ 2305 w 2310"/>
                  <a:gd name="T45" fmla="*/ 340 h 707"/>
                  <a:gd name="T46" fmla="*/ 2254 w 2310"/>
                  <a:gd name="T47" fmla="*/ 279 h 707"/>
                  <a:gd name="T48" fmla="*/ 2181 w 2310"/>
                  <a:gd name="T49" fmla="*/ 234 h 707"/>
                  <a:gd name="T50" fmla="*/ 2043 w 2310"/>
                  <a:gd name="T51" fmla="*/ 171 h 707"/>
                  <a:gd name="T52" fmla="*/ 1867 w 2310"/>
                  <a:gd name="T53" fmla="*/ 106 h 707"/>
                  <a:gd name="T54" fmla="*/ 1660 w 2310"/>
                  <a:gd name="T55" fmla="*/ 71 h 707"/>
                  <a:gd name="T56" fmla="*/ 1917 w 2310"/>
                  <a:gd name="T57" fmla="*/ 156 h 707"/>
                  <a:gd name="T58" fmla="*/ 2081 w 2310"/>
                  <a:gd name="T59" fmla="*/ 219 h 707"/>
                  <a:gd name="T60" fmla="*/ 2204 w 2310"/>
                  <a:gd name="T61" fmla="*/ 284 h 707"/>
                  <a:gd name="T62" fmla="*/ 2232 w 2310"/>
                  <a:gd name="T63" fmla="*/ 302 h 707"/>
                  <a:gd name="T64" fmla="*/ 2282 w 2310"/>
                  <a:gd name="T65" fmla="*/ 362 h 707"/>
                  <a:gd name="T66" fmla="*/ 2280 w 2310"/>
                  <a:gd name="T67" fmla="*/ 370 h 707"/>
                  <a:gd name="T68" fmla="*/ 2280 w 2310"/>
                  <a:gd name="T69" fmla="*/ 383 h 707"/>
                  <a:gd name="T70" fmla="*/ 2244 w 2310"/>
                  <a:gd name="T71" fmla="*/ 413 h 707"/>
                  <a:gd name="T72" fmla="*/ 2232 w 2310"/>
                  <a:gd name="T73" fmla="*/ 423 h 707"/>
                  <a:gd name="T74" fmla="*/ 2161 w 2310"/>
                  <a:gd name="T75" fmla="*/ 458 h 707"/>
                  <a:gd name="T76" fmla="*/ 1998 w 2310"/>
                  <a:gd name="T77" fmla="*/ 521 h 707"/>
                  <a:gd name="T78" fmla="*/ 1749 w 2310"/>
                  <a:gd name="T79" fmla="*/ 591 h 707"/>
                  <a:gd name="T80" fmla="*/ 1666 w 2310"/>
                  <a:gd name="T81" fmla="*/ 611 h 707"/>
                  <a:gd name="T82" fmla="*/ 1396 w 2310"/>
                  <a:gd name="T83" fmla="*/ 659 h 707"/>
                  <a:gd name="T84" fmla="*/ 1157 w 2310"/>
                  <a:gd name="T85" fmla="*/ 677 h 707"/>
                  <a:gd name="T86" fmla="*/ 918 w 2310"/>
                  <a:gd name="T87" fmla="*/ 659 h 707"/>
                  <a:gd name="T88" fmla="*/ 654 w 2310"/>
                  <a:gd name="T89" fmla="*/ 611 h 707"/>
                  <a:gd name="T90" fmla="*/ 571 w 2310"/>
                  <a:gd name="T91" fmla="*/ 591 h 707"/>
                  <a:gd name="T92" fmla="*/ 324 w 2310"/>
                  <a:gd name="T93" fmla="*/ 521 h 707"/>
                  <a:gd name="T94" fmla="*/ 158 w 2310"/>
                  <a:gd name="T95" fmla="*/ 458 h 707"/>
                  <a:gd name="T96" fmla="*/ 85 w 2310"/>
                  <a:gd name="T97" fmla="*/ 423 h 707"/>
                  <a:gd name="T98" fmla="*/ 73 w 2310"/>
                  <a:gd name="T99" fmla="*/ 413 h 707"/>
                  <a:gd name="T100" fmla="*/ 35 w 2310"/>
                  <a:gd name="T101" fmla="*/ 380 h 707"/>
                  <a:gd name="T102" fmla="*/ 35 w 2310"/>
                  <a:gd name="T103" fmla="*/ 380 h 707"/>
                  <a:gd name="T104" fmla="*/ 17 w 2310"/>
                  <a:gd name="T105" fmla="*/ 347 h 707"/>
                  <a:gd name="T106" fmla="*/ 58 w 2310"/>
                  <a:gd name="T107" fmla="*/ 312 h 707"/>
                  <a:gd name="T108" fmla="*/ 108 w 2310"/>
                  <a:gd name="T109" fmla="*/ 257 h 707"/>
                  <a:gd name="T110" fmla="*/ 201 w 2310"/>
                  <a:gd name="T111" fmla="*/ 222 h 707"/>
                  <a:gd name="T112" fmla="*/ 370 w 2310"/>
                  <a:gd name="T113" fmla="*/ 149 h 707"/>
                  <a:gd name="T114" fmla="*/ 571 w 2310"/>
                  <a:gd name="T115" fmla="*/ 76 h 70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10"/>
                  <a:gd name="T175" fmla="*/ 0 h 707"/>
                  <a:gd name="T176" fmla="*/ 2310 w 2310"/>
                  <a:gd name="T177" fmla="*/ 707 h 70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10" h="707">
                    <a:moveTo>
                      <a:pt x="709" y="28"/>
                    </a:moveTo>
                    <a:lnTo>
                      <a:pt x="699" y="0"/>
                    </a:lnTo>
                    <a:lnTo>
                      <a:pt x="558" y="48"/>
                    </a:lnTo>
                    <a:lnTo>
                      <a:pt x="488" y="73"/>
                    </a:lnTo>
                    <a:lnTo>
                      <a:pt x="422" y="98"/>
                    </a:lnTo>
                    <a:lnTo>
                      <a:pt x="357" y="121"/>
                    </a:lnTo>
                    <a:lnTo>
                      <a:pt x="297" y="146"/>
                    </a:lnTo>
                    <a:lnTo>
                      <a:pt x="241" y="171"/>
                    </a:lnTo>
                    <a:lnTo>
                      <a:pt x="188" y="194"/>
                    </a:lnTo>
                    <a:lnTo>
                      <a:pt x="141" y="219"/>
                    </a:lnTo>
                    <a:lnTo>
                      <a:pt x="100" y="242"/>
                    </a:lnTo>
                    <a:lnTo>
                      <a:pt x="95" y="244"/>
                    </a:lnTo>
                    <a:lnTo>
                      <a:pt x="63" y="267"/>
                    </a:lnTo>
                    <a:lnTo>
                      <a:pt x="35" y="289"/>
                    </a:lnTo>
                    <a:lnTo>
                      <a:pt x="15" y="312"/>
                    </a:lnTo>
                    <a:lnTo>
                      <a:pt x="5" y="335"/>
                    </a:lnTo>
                    <a:lnTo>
                      <a:pt x="2" y="347"/>
                    </a:lnTo>
                    <a:lnTo>
                      <a:pt x="0" y="370"/>
                    </a:lnTo>
                    <a:lnTo>
                      <a:pt x="5" y="380"/>
                    </a:lnTo>
                    <a:lnTo>
                      <a:pt x="7" y="390"/>
                    </a:lnTo>
                    <a:lnTo>
                      <a:pt x="15" y="403"/>
                    </a:lnTo>
                    <a:lnTo>
                      <a:pt x="22" y="413"/>
                    </a:lnTo>
                    <a:lnTo>
                      <a:pt x="35" y="423"/>
                    </a:lnTo>
                    <a:lnTo>
                      <a:pt x="50" y="435"/>
                    </a:lnTo>
                    <a:lnTo>
                      <a:pt x="55" y="438"/>
                    </a:lnTo>
                    <a:lnTo>
                      <a:pt x="73" y="450"/>
                    </a:lnTo>
                    <a:lnTo>
                      <a:pt x="95" y="461"/>
                    </a:lnTo>
                    <a:lnTo>
                      <a:pt x="118" y="473"/>
                    </a:lnTo>
                    <a:lnTo>
                      <a:pt x="146" y="486"/>
                    </a:lnTo>
                    <a:lnTo>
                      <a:pt x="173" y="498"/>
                    </a:lnTo>
                    <a:lnTo>
                      <a:pt x="239" y="523"/>
                    </a:lnTo>
                    <a:lnTo>
                      <a:pt x="312" y="549"/>
                    </a:lnTo>
                    <a:lnTo>
                      <a:pt x="390" y="574"/>
                    </a:lnTo>
                    <a:lnTo>
                      <a:pt x="473" y="596"/>
                    </a:lnTo>
                    <a:lnTo>
                      <a:pt x="558" y="619"/>
                    </a:lnTo>
                    <a:lnTo>
                      <a:pt x="646" y="639"/>
                    </a:lnTo>
                    <a:lnTo>
                      <a:pt x="654" y="642"/>
                    </a:lnTo>
                    <a:lnTo>
                      <a:pt x="742" y="659"/>
                    </a:lnTo>
                    <a:lnTo>
                      <a:pt x="833" y="677"/>
                    </a:lnTo>
                    <a:lnTo>
                      <a:pt x="918" y="689"/>
                    </a:lnTo>
                    <a:lnTo>
                      <a:pt x="1004" y="700"/>
                    </a:lnTo>
                    <a:lnTo>
                      <a:pt x="1084" y="705"/>
                    </a:lnTo>
                    <a:lnTo>
                      <a:pt x="1157" y="707"/>
                    </a:lnTo>
                    <a:lnTo>
                      <a:pt x="1233" y="705"/>
                    </a:lnTo>
                    <a:lnTo>
                      <a:pt x="1311" y="700"/>
                    </a:lnTo>
                    <a:lnTo>
                      <a:pt x="1396" y="689"/>
                    </a:lnTo>
                    <a:lnTo>
                      <a:pt x="1484" y="677"/>
                    </a:lnTo>
                    <a:lnTo>
                      <a:pt x="1575" y="659"/>
                    </a:lnTo>
                    <a:lnTo>
                      <a:pt x="1666" y="642"/>
                    </a:lnTo>
                    <a:lnTo>
                      <a:pt x="1671" y="639"/>
                    </a:lnTo>
                    <a:lnTo>
                      <a:pt x="1761" y="619"/>
                    </a:lnTo>
                    <a:lnTo>
                      <a:pt x="1847" y="596"/>
                    </a:lnTo>
                    <a:lnTo>
                      <a:pt x="1932" y="574"/>
                    </a:lnTo>
                    <a:lnTo>
                      <a:pt x="2010" y="549"/>
                    </a:lnTo>
                    <a:lnTo>
                      <a:pt x="2081" y="523"/>
                    </a:lnTo>
                    <a:lnTo>
                      <a:pt x="2146" y="498"/>
                    </a:lnTo>
                    <a:lnTo>
                      <a:pt x="2174" y="486"/>
                    </a:lnTo>
                    <a:lnTo>
                      <a:pt x="2202" y="473"/>
                    </a:lnTo>
                    <a:lnTo>
                      <a:pt x="2224" y="461"/>
                    </a:lnTo>
                    <a:lnTo>
                      <a:pt x="2244" y="450"/>
                    </a:lnTo>
                    <a:lnTo>
                      <a:pt x="2262" y="438"/>
                    </a:lnTo>
                    <a:lnTo>
                      <a:pt x="2267" y="435"/>
                    </a:lnTo>
                    <a:lnTo>
                      <a:pt x="2282" y="423"/>
                    </a:lnTo>
                    <a:lnTo>
                      <a:pt x="2292" y="413"/>
                    </a:lnTo>
                    <a:lnTo>
                      <a:pt x="2302" y="400"/>
                    </a:lnTo>
                    <a:lnTo>
                      <a:pt x="2307" y="383"/>
                    </a:lnTo>
                    <a:lnTo>
                      <a:pt x="2310" y="370"/>
                    </a:lnTo>
                    <a:lnTo>
                      <a:pt x="2310" y="350"/>
                    </a:lnTo>
                    <a:lnTo>
                      <a:pt x="2305" y="340"/>
                    </a:lnTo>
                    <a:lnTo>
                      <a:pt x="2295" y="320"/>
                    </a:lnTo>
                    <a:lnTo>
                      <a:pt x="2277" y="300"/>
                    </a:lnTo>
                    <a:lnTo>
                      <a:pt x="2254" y="279"/>
                    </a:lnTo>
                    <a:lnTo>
                      <a:pt x="2222" y="259"/>
                    </a:lnTo>
                    <a:lnTo>
                      <a:pt x="2217" y="257"/>
                    </a:lnTo>
                    <a:lnTo>
                      <a:pt x="2181" y="234"/>
                    </a:lnTo>
                    <a:lnTo>
                      <a:pt x="2139" y="214"/>
                    </a:lnTo>
                    <a:lnTo>
                      <a:pt x="2093" y="191"/>
                    </a:lnTo>
                    <a:lnTo>
                      <a:pt x="2043" y="171"/>
                    </a:lnTo>
                    <a:lnTo>
                      <a:pt x="1988" y="151"/>
                    </a:lnTo>
                    <a:lnTo>
                      <a:pt x="1930" y="128"/>
                    </a:lnTo>
                    <a:lnTo>
                      <a:pt x="1867" y="106"/>
                    </a:lnTo>
                    <a:lnTo>
                      <a:pt x="1804" y="86"/>
                    </a:lnTo>
                    <a:lnTo>
                      <a:pt x="1671" y="43"/>
                    </a:lnTo>
                    <a:lnTo>
                      <a:pt x="1660" y="71"/>
                    </a:lnTo>
                    <a:lnTo>
                      <a:pt x="1791" y="113"/>
                    </a:lnTo>
                    <a:lnTo>
                      <a:pt x="1854" y="133"/>
                    </a:lnTo>
                    <a:lnTo>
                      <a:pt x="1917" y="156"/>
                    </a:lnTo>
                    <a:lnTo>
                      <a:pt x="1975" y="179"/>
                    </a:lnTo>
                    <a:lnTo>
                      <a:pt x="2030" y="199"/>
                    </a:lnTo>
                    <a:lnTo>
                      <a:pt x="2081" y="219"/>
                    </a:lnTo>
                    <a:lnTo>
                      <a:pt x="2126" y="242"/>
                    </a:lnTo>
                    <a:lnTo>
                      <a:pt x="2169" y="262"/>
                    </a:lnTo>
                    <a:lnTo>
                      <a:pt x="2204" y="284"/>
                    </a:lnTo>
                    <a:lnTo>
                      <a:pt x="2212" y="269"/>
                    </a:lnTo>
                    <a:lnTo>
                      <a:pt x="2199" y="282"/>
                    </a:lnTo>
                    <a:lnTo>
                      <a:pt x="2232" y="302"/>
                    </a:lnTo>
                    <a:lnTo>
                      <a:pt x="2254" y="322"/>
                    </a:lnTo>
                    <a:lnTo>
                      <a:pt x="2272" y="342"/>
                    </a:lnTo>
                    <a:lnTo>
                      <a:pt x="2282" y="362"/>
                    </a:lnTo>
                    <a:lnTo>
                      <a:pt x="2295" y="350"/>
                    </a:lnTo>
                    <a:lnTo>
                      <a:pt x="2280" y="350"/>
                    </a:lnTo>
                    <a:lnTo>
                      <a:pt x="2280" y="370"/>
                    </a:lnTo>
                    <a:lnTo>
                      <a:pt x="2295" y="370"/>
                    </a:lnTo>
                    <a:lnTo>
                      <a:pt x="2285" y="360"/>
                    </a:lnTo>
                    <a:lnTo>
                      <a:pt x="2280" y="383"/>
                    </a:lnTo>
                    <a:lnTo>
                      <a:pt x="2269" y="390"/>
                    </a:lnTo>
                    <a:lnTo>
                      <a:pt x="2259" y="400"/>
                    </a:lnTo>
                    <a:lnTo>
                      <a:pt x="2244" y="413"/>
                    </a:lnTo>
                    <a:lnTo>
                      <a:pt x="2257" y="423"/>
                    </a:lnTo>
                    <a:lnTo>
                      <a:pt x="2249" y="410"/>
                    </a:lnTo>
                    <a:lnTo>
                      <a:pt x="2232" y="423"/>
                    </a:lnTo>
                    <a:lnTo>
                      <a:pt x="2212" y="433"/>
                    </a:lnTo>
                    <a:lnTo>
                      <a:pt x="2189" y="445"/>
                    </a:lnTo>
                    <a:lnTo>
                      <a:pt x="2161" y="458"/>
                    </a:lnTo>
                    <a:lnTo>
                      <a:pt x="2134" y="471"/>
                    </a:lnTo>
                    <a:lnTo>
                      <a:pt x="2068" y="496"/>
                    </a:lnTo>
                    <a:lnTo>
                      <a:pt x="1998" y="521"/>
                    </a:lnTo>
                    <a:lnTo>
                      <a:pt x="1920" y="546"/>
                    </a:lnTo>
                    <a:lnTo>
                      <a:pt x="1834" y="569"/>
                    </a:lnTo>
                    <a:lnTo>
                      <a:pt x="1749" y="591"/>
                    </a:lnTo>
                    <a:lnTo>
                      <a:pt x="1658" y="611"/>
                    </a:lnTo>
                    <a:lnTo>
                      <a:pt x="1666" y="627"/>
                    </a:lnTo>
                    <a:lnTo>
                      <a:pt x="1666" y="611"/>
                    </a:lnTo>
                    <a:lnTo>
                      <a:pt x="1575" y="629"/>
                    </a:lnTo>
                    <a:lnTo>
                      <a:pt x="1484" y="647"/>
                    </a:lnTo>
                    <a:lnTo>
                      <a:pt x="1396" y="659"/>
                    </a:lnTo>
                    <a:lnTo>
                      <a:pt x="1311" y="669"/>
                    </a:lnTo>
                    <a:lnTo>
                      <a:pt x="1233" y="674"/>
                    </a:lnTo>
                    <a:lnTo>
                      <a:pt x="1157" y="677"/>
                    </a:lnTo>
                    <a:lnTo>
                      <a:pt x="1084" y="674"/>
                    </a:lnTo>
                    <a:lnTo>
                      <a:pt x="1004" y="669"/>
                    </a:lnTo>
                    <a:lnTo>
                      <a:pt x="918" y="659"/>
                    </a:lnTo>
                    <a:lnTo>
                      <a:pt x="833" y="647"/>
                    </a:lnTo>
                    <a:lnTo>
                      <a:pt x="742" y="629"/>
                    </a:lnTo>
                    <a:lnTo>
                      <a:pt x="654" y="611"/>
                    </a:lnTo>
                    <a:lnTo>
                      <a:pt x="654" y="627"/>
                    </a:lnTo>
                    <a:lnTo>
                      <a:pt x="659" y="611"/>
                    </a:lnTo>
                    <a:lnTo>
                      <a:pt x="571" y="591"/>
                    </a:lnTo>
                    <a:lnTo>
                      <a:pt x="485" y="569"/>
                    </a:lnTo>
                    <a:lnTo>
                      <a:pt x="402" y="546"/>
                    </a:lnTo>
                    <a:lnTo>
                      <a:pt x="324" y="521"/>
                    </a:lnTo>
                    <a:lnTo>
                      <a:pt x="251" y="496"/>
                    </a:lnTo>
                    <a:lnTo>
                      <a:pt x="186" y="471"/>
                    </a:lnTo>
                    <a:lnTo>
                      <a:pt x="158" y="458"/>
                    </a:lnTo>
                    <a:lnTo>
                      <a:pt x="131" y="445"/>
                    </a:lnTo>
                    <a:lnTo>
                      <a:pt x="108" y="433"/>
                    </a:lnTo>
                    <a:lnTo>
                      <a:pt x="85" y="423"/>
                    </a:lnTo>
                    <a:lnTo>
                      <a:pt x="68" y="410"/>
                    </a:lnTo>
                    <a:lnTo>
                      <a:pt x="63" y="423"/>
                    </a:lnTo>
                    <a:lnTo>
                      <a:pt x="73" y="413"/>
                    </a:lnTo>
                    <a:lnTo>
                      <a:pt x="58" y="400"/>
                    </a:lnTo>
                    <a:lnTo>
                      <a:pt x="45" y="390"/>
                    </a:lnTo>
                    <a:lnTo>
                      <a:pt x="35" y="380"/>
                    </a:lnTo>
                    <a:lnTo>
                      <a:pt x="30" y="367"/>
                    </a:lnTo>
                    <a:lnTo>
                      <a:pt x="20" y="380"/>
                    </a:lnTo>
                    <a:lnTo>
                      <a:pt x="35" y="380"/>
                    </a:lnTo>
                    <a:lnTo>
                      <a:pt x="30" y="370"/>
                    </a:lnTo>
                    <a:lnTo>
                      <a:pt x="32" y="347"/>
                    </a:lnTo>
                    <a:lnTo>
                      <a:pt x="17" y="347"/>
                    </a:lnTo>
                    <a:lnTo>
                      <a:pt x="27" y="357"/>
                    </a:lnTo>
                    <a:lnTo>
                      <a:pt x="37" y="335"/>
                    </a:lnTo>
                    <a:lnTo>
                      <a:pt x="58" y="312"/>
                    </a:lnTo>
                    <a:lnTo>
                      <a:pt x="85" y="289"/>
                    </a:lnTo>
                    <a:lnTo>
                      <a:pt x="118" y="267"/>
                    </a:lnTo>
                    <a:lnTo>
                      <a:pt x="108" y="257"/>
                    </a:lnTo>
                    <a:lnTo>
                      <a:pt x="113" y="269"/>
                    </a:lnTo>
                    <a:lnTo>
                      <a:pt x="153" y="247"/>
                    </a:lnTo>
                    <a:lnTo>
                      <a:pt x="201" y="222"/>
                    </a:lnTo>
                    <a:lnTo>
                      <a:pt x="254" y="199"/>
                    </a:lnTo>
                    <a:lnTo>
                      <a:pt x="309" y="174"/>
                    </a:lnTo>
                    <a:lnTo>
                      <a:pt x="370" y="149"/>
                    </a:lnTo>
                    <a:lnTo>
                      <a:pt x="435" y="126"/>
                    </a:lnTo>
                    <a:lnTo>
                      <a:pt x="500" y="101"/>
                    </a:lnTo>
                    <a:lnTo>
                      <a:pt x="571" y="76"/>
                    </a:lnTo>
                    <a:lnTo>
                      <a:pt x="709"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6661" name="Freeform 10">
                <a:extLst>
                  <a:ext uri="{FF2B5EF4-FFF2-40B4-BE49-F238E27FC236}">
                    <a16:creationId xmlns:a16="http://schemas.microsoft.com/office/drawing/2014/main" id="{A9C325B2-8AEE-B026-BD20-6DB035A60355}"/>
                  </a:ext>
                </a:extLst>
              </p:cNvPr>
              <p:cNvSpPr>
                <a:spLocks/>
              </p:cNvSpPr>
              <p:nvPr/>
            </p:nvSpPr>
            <p:spPr bwMode="auto">
              <a:xfrm>
                <a:off x="2902" y="1851"/>
                <a:ext cx="156" cy="138"/>
              </a:xfrm>
              <a:custGeom>
                <a:avLst/>
                <a:gdLst>
                  <a:gd name="T0" fmla="*/ 156 w 156"/>
                  <a:gd name="T1" fmla="*/ 0 h 138"/>
                  <a:gd name="T2" fmla="*/ 0 w 156"/>
                  <a:gd name="T3" fmla="*/ 28 h 138"/>
                  <a:gd name="T4" fmla="*/ 113 w 156"/>
                  <a:gd name="T5" fmla="*/ 138 h 138"/>
                  <a:gd name="T6" fmla="*/ 156 w 156"/>
                  <a:gd name="T7" fmla="*/ 0 h 138"/>
                  <a:gd name="T8" fmla="*/ 0 60000 65536"/>
                  <a:gd name="T9" fmla="*/ 0 60000 65536"/>
                  <a:gd name="T10" fmla="*/ 0 60000 65536"/>
                  <a:gd name="T11" fmla="*/ 0 60000 65536"/>
                  <a:gd name="T12" fmla="*/ 0 w 156"/>
                  <a:gd name="T13" fmla="*/ 0 h 138"/>
                  <a:gd name="T14" fmla="*/ 156 w 156"/>
                  <a:gd name="T15" fmla="*/ 138 h 138"/>
                </a:gdLst>
                <a:ahLst/>
                <a:cxnLst>
                  <a:cxn ang="T8">
                    <a:pos x="T0" y="T1"/>
                  </a:cxn>
                  <a:cxn ang="T9">
                    <a:pos x="T2" y="T3"/>
                  </a:cxn>
                  <a:cxn ang="T10">
                    <a:pos x="T4" y="T5"/>
                  </a:cxn>
                  <a:cxn ang="T11">
                    <a:pos x="T6" y="T7"/>
                  </a:cxn>
                </a:cxnLst>
                <a:rect l="T12" t="T13" r="T14" b="T15"/>
                <a:pathLst>
                  <a:path w="156" h="138">
                    <a:moveTo>
                      <a:pt x="156" y="0"/>
                    </a:moveTo>
                    <a:lnTo>
                      <a:pt x="0" y="28"/>
                    </a:lnTo>
                    <a:lnTo>
                      <a:pt x="113" y="138"/>
                    </a:lnTo>
                    <a:lnTo>
                      <a:pt x="1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sp>
          <p:nvSpPr>
            <p:cNvPr id="26638" name="Rectangle 12">
              <a:extLst>
                <a:ext uri="{FF2B5EF4-FFF2-40B4-BE49-F238E27FC236}">
                  <a16:creationId xmlns:a16="http://schemas.microsoft.com/office/drawing/2014/main" id="{29CE7B1F-9969-B09F-1E21-358097FE7FD5}"/>
                </a:ext>
              </a:extLst>
            </p:cNvPr>
            <p:cNvSpPr>
              <a:spLocks noChangeArrowheads="1"/>
            </p:cNvSpPr>
            <p:nvPr/>
          </p:nvSpPr>
          <p:spPr bwMode="auto">
            <a:xfrm>
              <a:off x="1845" y="2030"/>
              <a:ext cx="1283" cy="3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6639" name="Rectangle 13">
              <a:extLst>
                <a:ext uri="{FF2B5EF4-FFF2-40B4-BE49-F238E27FC236}">
                  <a16:creationId xmlns:a16="http://schemas.microsoft.com/office/drawing/2014/main" id="{8B2D1235-AA65-F1A9-EC5E-A67DD56567C9}"/>
                </a:ext>
              </a:extLst>
            </p:cNvPr>
            <p:cNvSpPr>
              <a:spLocks noChangeArrowheads="1"/>
            </p:cNvSpPr>
            <p:nvPr/>
          </p:nvSpPr>
          <p:spPr bwMode="auto">
            <a:xfrm>
              <a:off x="1920" y="2070"/>
              <a:ext cx="19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000" b="1">
                  <a:solidFill>
                    <a:srgbClr val="000000"/>
                  </a:solidFill>
                </a:rPr>
                <a:t>Replenishment Cycle</a:t>
              </a:r>
              <a:endParaRPr lang="en-US" altLang="en-US"/>
            </a:p>
          </p:txBody>
        </p:sp>
        <p:grpSp>
          <p:nvGrpSpPr>
            <p:cNvPr id="26640" name="Group 16">
              <a:extLst>
                <a:ext uri="{FF2B5EF4-FFF2-40B4-BE49-F238E27FC236}">
                  <a16:creationId xmlns:a16="http://schemas.microsoft.com/office/drawing/2014/main" id="{E0D26283-8854-0F86-DAF7-1DA24989D727}"/>
                </a:ext>
              </a:extLst>
            </p:cNvPr>
            <p:cNvGrpSpPr>
              <a:grpSpLocks/>
            </p:cNvGrpSpPr>
            <p:nvPr/>
          </p:nvGrpSpPr>
          <p:grpSpPr bwMode="auto">
            <a:xfrm>
              <a:off x="1367" y="2530"/>
              <a:ext cx="2310" cy="722"/>
              <a:chOff x="1367" y="2530"/>
              <a:chExt cx="2310" cy="722"/>
            </a:xfrm>
          </p:grpSpPr>
          <p:sp>
            <p:nvSpPr>
              <p:cNvPr id="26658" name="Freeform 14">
                <a:extLst>
                  <a:ext uri="{FF2B5EF4-FFF2-40B4-BE49-F238E27FC236}">
                    <a16:creationId xmlns:a16="http://schemas.microsoft.com/office/drawing/2014/main" id="{B87064FD-3D41-4B66-67AE-AE53F5EF68E4}"/>
                  </a:ext>
                </a:extLst>
              </p:cNvPr>
              <p:cNvSpPr>
                <a:spLocks/>
              </p:cNvSpPr>
              <p:nvPr/>
            </p:nvSpPr>
            <p:spPr bwMode="auto">
              <a:xfrm>
                <a:off x="1367" y="2545"/>
                <a:ext cx="2310" cy="707"/>
              </a:xfrm>
              <a:custGeom>
                <a:avLst/>
                <a:gdLst>
                  <a:gd name="T0" fmla="*/ 558 w 2310"/>
                  <a:gd name="T1" fmla="*/ 48 h 707"/>
                  <a:gd name="T2" fmla="*/ 357 w 2310"/>
                  <a:gd name="T3" fmla="*/ 121 h 707"/>
                  <a:gd name="T4" fmla="*/ 188 w 2310"/>
                  <a:gd name="T5" fmla="*/ 194 h 707"/>
                  <a:gd name="T6" fmla="*/ 95 w 2310"/>
                  <a:gd name="T7" fmla="*/ 244 h 707"/>
                  <a:gd name="T8" fmla="*/ 15 w 2310"/>
                  <a:gd name="T9" fmla="*/ 312 h 707"/>
                  <a:gd name="T10" fmla="*/ 0 w 2310"/>
                  <a:gd name="T11" fmla="*/ 370 h 707"/>
                  <a:gd name="T12" fmla="*/ 15 w 2310"/>
                  <a:gd name="T13" fmla="*/ 403 h 707"/>
                  <a:gd name="T14" fmla="*/ 50 w 2310"/>
                  <a:gd name="T15" fmla="*/ 436 h 707"/>
                  <a:gd name="T16" fmla="*/ 95 w 2310"/>
                  <a:gd name="T17" fmla="*/ 461 h 707"/>
                  <a:gd name="T18" fmla="*/ 173 w 2310"/>
                  <a:gd name="T19" fmla="*/ 499 h 707"/>
                  <a:gd name="T20" fmla="*/ 390 w 2310"/>
                  <a:gd name="T21" fmla="*/ 574 h 707"/>
                  <a:gd name="T22" fmla="*/ 646 w 2310"/>
                  <a:gd name="T23" fmla="*/ 639 h 707"/>
                  <a:gd name="T24" fmla="*/ 833 w 2310"/>
                  <a:gd name="T25" fmla="*/ 677 h 707"/>
                  <a:gd name="T26" fmla="*/ 1084 w 2310"/>
                  <a:gd name="T27" fmla="*/ 705 h 707"/>
                  <a:gd name="T28" fmla="*/ 1311 w 2310"/>
                  <a:gd name="T29" fmla="*/ 700 h 707"/>
                  <a:gd name="T30" fmla="*/ 1575 w 2310"/>
                  <a:gd name="T31" fmla="*/ 660 h 707"/>
                  <a:gd name="T32" fmla="*/ 1761 w 2310"/>
                  <a:gd name="T33" fmla="*/ 619 h 707"/>
                  <a:gd name="T34" fmla="*/ 2010 w 2310"/>
                  <a:gd name="T35" fmla="*/ 549 h 707"/>
                  <a:gd name="T36" fmla="*/ 2174 w 2310"/>
                  <a:gd name="T37" fmla="*/ 486 h 707"/>
                  <a:gd name="T38" fmla="*/ 2244 w 2310"/>
                  <a:gd name="T39" fmla="*/ 451 h 707"/>
                  <a:gd name="T40" fmla="*/ 2282 w 2310"/>
                  <a:gd name="T41" fmla="*/ 423 h 707"/>
                  <a:gd name="T42" fmla="*/ 2307 w 2310"/>
                  <a:gd name="T43" fmla="*/ 383 h 707"/>
                  <a:gd name="T44" fmla="*/ 2305 w 2310"/>
                  <a:gd name="T45" fmla="*/ 340 h 707"/>
                  <a:gd name="T46" fmla="*/ 2254 w 2310"/>
                  <a:gd name="T47" fmla="*/ 280 h 707"/>
                  <a:gd name="T48" fmla="*/ 2181 w 2310"/>
                  <a:gd name="T49" fmla="*/ 234 h 707"/>
                  <a:gd name="T50" fmla="*/ 2043 w 2310"/>
                  <a:gd name="T51" fmla="*/ 171 h 707"/>
                  <a:gd name="T52" fmla="*/ 1867 w 2310"/>
                  <a:gd name="T53" fmla="*/ 106 h 707"/>
                  <a:gd name="T54" fmla="*/ 1660 w 2310"/>
                  <a:gd name="T55" fmla="*/ 71 h 707"/>
                  <a:gd name="T56" fmla="*/ 1917 w 2310"/>
                  <a:gd name="T57" fmla="*/ 156 h 707"/>
                  <a:gd name="T58" fmla="*/ 2081 w 2310"/>
                  <a:gd name="T59" fmla="*/ 219 h 707"/>
                  <a:gd name="T60" fmla="*/ 2204 w 2310"/>
                  <a:gd name="T61" fmla="*/ 285 h 707"/>
                  <a:gd name="T62" fmla="*/ 2232 w 2310"/>
                  <a:gd name="T63" fmla="*/ 302 h 707"/>
                  <a:gd name="T64" fmla="*/ 2282 w 2310"/>
                  <a:gd name="T65" fmla="*/ 363 h 707"/>
                  <a:gd name="T66" fmla="*/ 2280 w 2310"/>
                  <a:gd name="T67" fmla="*/ 370 h 707"/>
                  <a:gd name="T68" fmla="*/ 2280 w 2310"/>
                  <a:gd name="T69" fmla="*/ 383 h 707"/>
                  <a:gd name="T70" fmla="*/ 2244 w 2310"/>
                  <a:gd name="T71" fmla="*/ 413 h 707"/>
                  <a:gd name="T72" fmla="*/ 2232 w 2310"/>
                  <a:gd name="T73" fmla="*/ 423 h 707"/>
                  <a:gd name="T74" fmla="*/ 2161 w 2310"/>
                  <a:gd name="T75" fmla="*/ 458 h 707"/>
                  <a:gd name="T76" fmla="*/ 1998 w 2310"/>
                  <a:gd name="T77" fmla="*/ 521 h 707"/>
                  <a:gd name="T78" fmla="*/ 1749 w 2310"/>
                  <a:gd name="T79" fmla="*/ 592 h 707"/>
                  <a:gd name="T80" fmla="*/ 1666 w 2310"/>
                  <a:gd name="T81" fmla="*/ 612 h 707"/>
                  <a:gd name="T82" fmla="*/ 1396 w 2310"/>
                  <a:gd name="T83" fmla="*/ 660 h 707"/>
                  <a:gd name="T84" fmla="*/ 1157 w 2310"/>
                  <a:gd name="T85" fmla="*/ 677 h 707"/>
                  <a:gd name="T86" fmla="*/ 918 w 2310"/>
                  <a:gd name="T87" fmla="*/ 660 h 707"/>
                  <a:gd name="T88" fmla="*/ 654 w 2310"/>
                  <a:gd name="T89" fmla="*/ 612 h 707"/>
                  <a:gd name="T90" fmla="*/ 571 w 2310"/>
                  <a:gd name="T91" fmla="*/ 592 h 707"/>
                  <a:gd name="T92" fmla="*/ 324 w 2310"/>
                  <a:gd name="T93" fmla="*/ 521 h 707"/>
                  <a:gd name="T94" fmla="*/ 158 w 2310"/>
                  <a:gd name="T95" fmla="*/ 458 h 707"/>
                  <a:gd name="T96" fmla="*/ 85 w 2310"/>
                  <a:gd name="T97" fmla="*/ 423 h 707"/>
                  <a:gd name="T98" fmla="*/ 73 w 2310"/>
                  <a:gd name="T99" fmla="*/ 413 h 707"/>
                  <a:gd name="T100" fmla="*/ 35 w 2310"/>
                  <a:gd name="T101" fmla="*/ 380 h 707"/>
                  <a:gd name="T102" fmla="*/ 35 w 2310"/>
                  <a:gd name="T103" fmla="*/ 380 h 707"/>
                  <a:gd name="T104" fmla="*/ 17 w 2310"/>
                  <a:gd name="T105" fmla="*/ 348 h 707"/>
                  <a:gd name="T106" fmla="*/ 58 w 2310"/>
                  <a:gd name="T107" fmla="*/ 312 h 707"/>
                  <a:gd name="T108" fmla="*/ 108 w 2310"/>
                  <a:gd name="T109" fmla="*/ 257 h 707"/>
                  <a:gd name="T110" fmla="*/ 201 w 2310"/>
                  <a:gd name="T111" fmla="*/ 222 h 707"/>
                  <a:gd name="T112" fmla="*/ 370 w 2310"/>
                  <a:gd name="T113" fmla="*/ 149 h 707"/>
                  <a:gd name="T114" fmla="*/ 571 w 2310"/>
                  <a:gd name="T115" fmla="*/ 76 h 70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10"/>
                  <a:gd name="T175" fmla="*/ 0 h 707"/>
                  <a:gd name="T176" fmla="*/ 2310 w 2310"/>
                  <a:gd name="T177" fmla="*/ 707 h 70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10" h="707">
                    <a:moveTo>
                      <a:pt x="709" y="28"/>
                    </a:moveTo>
                    <a:lnTo>
                      <a:pt x="699" y="0"/>
                    </a:lnTo>
                    <a:lnTo>
                      <a:pt x="558" y="48"/>
                    </a:lnTo>
                    <a:lnTo>
                      <a:pt x="488" y="73"/>
                    </a:lnTo>
                    <a:lnTo>
                      <a:pt x="422" y="99"/>
                    </a:lnTo>
                    <a:lnTo>
                      <a:pt x="357" y="121"/>
                    </a:lnTo>
                    <a:lnTo>
                      <a:pt x="297" y="146"/>
                    </a:lnTo>
                    <a:lnTo>
                      <a:pt x="241" y="171"/>
                    </a:lnTo>
                    <a:lnTo>
                      <a:pt x="188" y="194"/>
                    </a:lnTo>
                    <a:lnTo>
                      <a:pt x="141" y="219"/>
                    </a:lnTo>
                    <a:lnTo>
                      <a:pt x="100" y="242"/>
                    </a:lnTo>
                    <a:lnTo>
                      <a:pt x="95" y="244"/>
                    </a:lnTo>
                    <a:lnTo>
                      <a:pt x="63" y="267"/>
                    </a:lnTo>
                    <a:lnTo>
                      <a:pt x="35" y="290"/>
                    </a:lnTo>
                    <a:lnTo>
                      <a:pt x="15" y="312"/>
                    </a:lnTo>
                    <a:lnTo>
                      <a:pt x="5" y="335"/>
                    </a:lnTo>
                    <a:lnTo>
                      <a:pt x="2" y="348"/>
                    </a:lnTo>
                    <a:lnTo>
                      <a:pt x="0" y="370"/>
                    </a:lnTo>
                    <a:lnTo>
                      <a:pt x="5" y="380"/>
                    </a:lnTo>
                    <a:lnTo>
                      <a:pt x="7" y="390"/>
                    </a:lnTo>
                    <a:lnTo>
                      <a:pt x="15" y="403"/>
                    </a:lnTo>
                    <a:lnTo>
                      <a:pt x="22" y="413"/>
                    </a:lnTo>
                    <a:lnTo>
                      <a:pt x="35" y="423"/>
                    </a:lnTo>
                    <a:lnTo>
                      <a:pt x="50" y="436"/>
                    </a:lnTo>
                    <a:lnTo>
                      <a:pt x="55" y="438"/>
                    </a:lnTo>
                    <a:lnTo>
                      <a:pt x="73" y="451"/>
                    </a:lnTo>
                    <a:lnTo>
                      <a:pt x="95" y="461"/>
                    </a:lnTo>
                    <a:lnTo>
                      <a:pt x="118" y="473"/>
                    </a:lnTo>
                    <a:lnTo>
                      <a:pt x="146" y="486"/>
                    </a:lnTo>
                    <a:lnTo>
                      <a:pt x="173" y="499"/>
                    </a:lnTo>
                    <a:lnTo>
                      <a:pt x="239" y="524"/>
                    </a:lnTo>
                    <a:lnTo>
                      <a:pt x="312" y="549"/>
                    </a:lnTo>
                    <a:lnTo>
                      <a:pt x="390" y="574"/>
                    </a:lnTo>
                    <a:lnTo>
                      <a:pt x="473" y="597"/>
                    </a:lnTo>
                    <a:lnTo>
                      <a:pt x="558" y="619"/>
                    </a:lnTo>
                    <a:lnTo>
                      <a:pt x="646" y="639"/>
                    </a:lnTo>
                    <a:lnTo>
                      <a:pt x="654" y="642"/>
                    </a:lnTo>
                    <a:lnTo>
                      <a:pt x="742" y="660"/>
                    </a:lnTo>
                    <a:lnTo>
                      <a:pt x="833" y="677"/>
                    </a:lnTo>
                    <a:lnTo>
                      <a:pt x="918" y="690"/>
                    </a:lnTo>
                    <a:lnTo>
                      <a:pt x="1004" y="700"/>
                    </a:lnTo>
                    <a:lnTo>
                      <a:pt x="1084" y="705"/>
                    </a:lnTo>
                    <a:lnTo>
                      <a:pt x="1157" y="707"/>
                    </a:lnTo>
                    <a:lnTo>
                      <a:pt x="1233" y="705"/>
                    </a:lnTo>
                    <a:lnTo>
                      <a:pt x="1311" y="700"/>
                    </a:lnTo>
                    <a:lnTo>
                      <a:pt x="1396" y="690"/>
                    </a:lnTo>
                    <a:lnTo>
                      <a:pt x="1484" y="677"/>
                    </a:lnTo>
                    <a:lnTo>
                      <a:pt x="1575" y="660"/>
                    </a:lnTo>
                    <a:lnTo>
                      <a:pt x="1666" y="642"/>
                    </a:lnTo>
                    <a:lnTo>
                      <a:pt x="1671" y="639"/>
                    </a:lnTo>
                    <a:lnTo>
                      <a:pt x="1761" y="619"/>
                    </a:lnTo>
                    <a:lnTo>
                      <a:pt x="1847" y="597"/>
                    </a:lnTo>
                    <a:lnTo>
                      <a:pt x="1932" y="574"/>
                    </a:lnTo>
                    <a:lnTo>
                      <a:pt x="2010" y="549"/>
                    </a:lnTo>
                    <a:lnTo>
                      <a:pt x="2081" y="524"/>
                    </a:lnTo>
                    <a:lnTo>
                      <a:pt x="2146" y="499"/>
                    </a:lnTo>
                    <a:lnTo>
                      <a:pt x="2174" y="486"/>
                    </a:lnTo>
                    <a:lnTo>
                      <a:pt x="2202" y="473"/>
                    </a:lnTo>
                    <a:lnTo>
                      <a:pt x="2224" y="461"/>
                    </a:lnTo>
                    <a:lnTo>
                      <a:pt x="2244" y="451"/>
                    </a:lnTo>
                    <a:lnTo>
                      <a:pt x="2262" y="438"/>
                    </a:lnTo>
                    <a:lnTo>
                      <a:pt x="2267" y="436"/>
                    </a:lnTo>
                    <a:lnTo>
                      <a:pt x="2282" y="423"/>
                    </a:lnTo>
                    <a:lnTo>
                      <a:pt x="2292" y="413"/>
                    </a:lnTo>
                    <a:lnTo>
                      <a:pt x="2302" y="400"/>
                    </a:lnTo>
                    <a:lnTo>
                      <a:pt x="2307" y="383"/>
                    </a:lnTo>
                    <a:lnTo>
                      <a:pt x="2310" y="370"/>
                    </a:lnTo>
                    <a:lnTo>
                      <a:pt x="2310" y="350"/>
                    </a:lnTo>
                    <a:lnTo>
                      <a:pt x="2305" y="340"/>
                    </a:lnTo>
                    <a:lnTo>
                      <a:pt x="2295" y="320"/>
                    </a:lnTo>
                    <a:lnTo>
                      <a:pt x="2277" y="300"/>
                    </a:lnTo>
                    <a:lnTo>
                      <a:pt x="2254" y="280"/>
                    </a:lnTo>
                    <a:lnTo>
                      <a:pt x="2222" y="260"/>
                    </a:lnTo>
                    <a:lnTo>
                      <a:pt x="2217" y="257"/>
                    </a:lnTo>
                    <a:lnTo>
                      <a:pt x="2181" y="234"/>
                    </a:lnTo>
                    <a:lnTo>
                      <a:pt x="2139" y="214"/>
                    </a:lnTo>
                    <a:lnTo>
                      <a:pt x="2093" y="192"/>
                    </a:lnTo>
                    <a:lnTo>
                      <a:pt x="2043" y="171"/>
                    </a:lnTo>
                    <a:lnTo>
                      <a:pt x="1988" y="151"/>
                    </a:lnTo>
                    <a:lnTo>
                      <a:pt x="1930" y="129"/>
                    </a:lnTo>
                    <a:lnTo>
                      <a:pt x="1867" y="106"/>
                    </a:lnTo>
                    <a:lnTo>
                      <a:pt x="1804" y="86"/>
                    </a:lnTo>
                    <a:lnTo>
                      <a:pt x="1671" y="43"/>
                    </a:lnTo>
                    <a:lnTo>
                      <a:pt x="1660" y="71"/>
                    </a:lnTo>
                    <a:lnTo>
                      <a:pt x="1791" y="114"/>
                    </a:lnTo>
                    <a:lnTo>
                      <a:pt x="1854" y="134"/>
                    </a:lnTo>
                    <a:lnTo>
                      <a:pt x="1917" y="156"/>
                    </a:lnTo>
                    <a:lnTo>
                      <a:pt x="1975" y="179"/>
                    </a:lnTo>
                    <a:lnTo>
                      <a:pt x="2030" y="199"/>
                    </a:lnTo>
                    <a:lnTo>
                      <a:pt x="2081" y="219"/>
                    </a:lnTo>
                    <a:lnTo>
                      <a:pt x="2126" y="242"/>
                    </a:lnTo>
                    <a:lnTo>
                      <a:pt x="2169" y="262"/>
                    </a:lnTo>
                    <a:lnTo>
                      <a:pt x="2204" y="285"/>
                    </a:lnTo>
                    <a:lnTo>
                      <a:pt x="2212" y="270"/>
                    </a:lnTo>
                    <a:lnTo>
                      <a:pt x="2199" y="282"/>
                    </a:lnTo>
                    <a:lnTo>
                      <a:pt x="2232" y="302"/>
                    </a:lnTo>
                    <a:lnTo>
                      <a:pt x="2254" y="322"/>
                    </a:lnTo>
                    <a:lnTo>
                      <a:pt x="2272" y="343"/>
                    </a:lnTo>
                    <a:lnTo>
                      <a:pt x="2282" y="363"/>
                    </a:lnTo>
                    <a:lnTo>
                      <a:pt x="2295" y="350"/>
                    </a:lnTo>
                    <a:lnTo>
                      <a:pt x="2280" y="350"/>
                    </a:lnTo>
                    <a:lnTo>
                      <a:pt x="2280" y="370"/>
                    </a:lnTo>
                    <a:lnTo>
                      <a:pt x="2295" y="370"/>
                    </a:lnTo>
                    <a:lnTo>
                      <a:pt x="2285" y="360"/>
                    </a:lnTo>
                    <a:lnTo>
                      <a:pt x="2280" y="383"/>
                    </a:lnTo>
                    <a:lnTo>
                      <a:pt x="2269" y="390"/>
                    </a:lnTo>
                    <a:lnTo>
                      <a:pt x="2259" y="400"/>
                    </a:lnTo>
                    <a:lnTo>
                      <a:pt x="2244" y="413"/>
                    </a:lnTo>
                    <a:lnTo>
                      <a:pt x="2257" y="423"/>
                    </a:lnTo>
                    <a:lnTo>
                      <a:pt x="2249" y="410"/>
                    </a:lnTo>
                    <a:lnTo>
                      <a:pt x="2232" y="423"/>
                    </a:lnTo>
                    <a:lnTo>
                      <a:pt x="2212" y="433"/>
                    </a:lnTo>
                    <a:lnTo>
                      <a:pt x="2189" y="446"/>
                    </a:lnTo>
                    <a:lnTo>
                      <a:pt x="2161" y="458"/>
                    </a:lnTo>
                    <a:lnTo>
                      <a:pt x="2134" y="471"/>
                    </a:lnTo>
                    <a:lnTo>
                      <a:pt x="2068" y="496"/>
                    </a:lnTo>
                    <a:lnTo>
                      <a:pt x="1998" y="521"/>
                    </a:lnTo>
                    <a:lnTo>
                      <a:pt x="1920" y="546"/>
                    </a:lnTo>
                    <a:lnTo>
                      <a:pt x="1834" y="569"/>
                    </a:lnTo>
                    <a:lnTo>
                      <a:pt x="1749" y="592"/>
                    </a:lnTo>
                    <a:lnTo>
                      <a:pt x="1658" y="612"/>
                    </a:lnTo>
                    <a:lnTo>
                      <a:pt x="1666" y="627"/>
                    </a:lnTo>
                    <a:lnTo>
                      <a:pt x="1666" y="612"/>
                    </a:lnTo>
                    <a:lnTo>
                      <a:pt x="1575" y="629"/>
                    </a:lnTo>
                    <a:lnTo>
                      <a:pt x="1484" y="647"/>
                    </a:lnTo>
                    <a:lnTo>
                      <a:pt x="1396" y="660"/>
                    </a:lnTo>
                    <a:lnTo>
                      <a:pt x="1311" y="670"/>
                    </a:lnTo>
                    <a:lnTo>
                      <a:pt x="1233" y="675"/>
                    </a:lnTo>
                    <a:lnTo>
                      <a:pt x="1157" y="677"/>
                    </a:lnTo>
                    <a:lnTo>
                      <a:pt x="1084" y="675"/>
                    </a:lnTo>
                    <a:lnTo>
                      <a:pt x="1004" y="670"/>
                    </a:lnTo>
                    <a:lnTo>
                      <a:pt x="918" y="660"/>
                    </a:lnTo>
                    <a:lnTo>
                      <a:pt x="833" y="647"/>
                    </a:lnTo>
                    <a:lnTo>
                      <a:pt x="742" y="629"/>
                    </a:lnTo>
                    <a:lnTo>
                      <a:pt x="654" y="612"/>
                    </a:lnTo>
                    <a:lnTo>
                      <a:pt x="654" y="627"/>
                    </a:lnTo>
                    <a:lnTo>
                      <a:pt x="659" y="612"/>
                    </a:lnTo>
                    <a:lnTo>
                      <a:pt x="571" y="592"/>
                    </a:lnTo>
                    <a:lnTo>
                      <a:pt x="485" y="569"/>
                    </a:lnTo>
                    <a:lnTo>
                      <a:pt x="402" y="546"/>
                    </a:lnTo>
                    <a:lnTo>
                      <a:pt x="324" y="521"/>
                    </a:lnTo>
                    <a:lnTo>
                      <a:pt x="251" y="496"/>
                    </a:lnTo>
                    <a:lnTo>
                      <a:pt x="186" y="471"/>
                    </a:lnTo>
                    <a:lnTo>
                      <a:pt x="158" y="458"/>
                    </a:lnTo>
                    <a:lnTo>
                      <a:pt x="131" y="446"/>
                    </a:lnTo>
                    <a:lnTo>
                      <a:pt x="108" y="433"/>
                    </a:lnTo>
                    <a:lnTo>
                      <a:pt x="85" y="423"/>
                    </a:lnTo>
                    <a:lnTo>
                      <a:pt x="68" y="410"/>
                    </a:lnTo>
                    <a:lnTo>
                      <a:pt x="63" y="423"/>
                    </a:lnTo>
                    <a:lnTo>
                      <a:pt x="73" y="413"/>
                    </a:lnTo>
                    <a:lnTo>
                      <a:pt x="58" y="400"/>
                    </a:lnTo>
                    <a:lnTo>
                      <a:pt x="45" y="390"/>
                    </a:lnTo>
                    <a:lnTo>
                      <a:pt x="35" y="380"/>
                    </a:lnTo>
                    <a:lnTo>
                      <a:pt x="30" y="368"/>
                    </a:lnTo>
                    <a:lnTo>
                      <a:pt x="20" y="380"/>
                    </a:lnTo>
                    <a:lnTo>
                      <a:pt x="35" y="380"/>
                    </a:lnTo>
                    <a:lnTo>
                      <a:pt x="30" y="370"/>
                    </a:lnTo>
                    <a:lnTo>
                      <a:pt x="32" y="348"/>
                    </a:lnTo>
                    <a:lnTo>
                      <a:pt x="17" y="348"/>
                    </a:lnTo>
                    <a:lnTo>
                      <a:pt x="27" y="358"/>
                    </a:lnTo>
                    <a:lnTo>
                      <a:pt x="37" y="335"/>
                    </a:lnTo>
                    <a:lnTo>
                      <a:pt x="58" y="312"/>
                    </a:lnTo>
                    <a:lnTo>
                      <a:pt x="85" y="290"/>
                    </a:lnTo>
                    <a:lnTo>
                      <a:pt x="118" y="267"/>
                    </a:lnTo>
                    <a:lnTo>
                      <a:pt x="108" y="257"/>
                    </a:lnTo>
                    <a:lnTo>
                      <a:pt x="113" y="270"/>
                    </a:lnTo>
                    <a:lnTo>
                      <a:pt x="153" y="247"/>
                    </a:lnTo>
                    <a:lnTo>
                      <a:pt x="201" y="222"/>
                    </a:lnTo>
                    <a:lnTo>
                      <a:pt x="254" y="199"/>
                    </a:lnTo>
                    <a:lnTo>
                      <a:pt x="309" y="174"/>
                    </a:lnTo>
                    <a:lnTo>
                      <a:pt x="370" y="149"/>
                    </a:lnTo>
                    <a:lnTo>
                      <a:pt x="435" y="126"/>
                    </a:lnTo>
                    <a:lnTo>
                      <a:pt x="500" y="101"/>
                    </a:lnTo>
                    <a:lnTo>
                      <a:pt x="571" y="76"/>
                    </a:lnTo>
                    <a:lnTo>
                      <a:pt x="709"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6659" name="Freeform 15">
                <a:extLst>
                  <a:ext uri="{FF2B5EF4-FFF2-40B4-BE49-F238E27FC236}">
                    <a16:creationId xmlns:a16="http://schemas.microsoft.com/office/drawing/2014/main" id="{BA34FCB9-8A36-DFA8-D1F0-5B0B0289CE46}"/>
                  </a:ext>
                </a:extLst>
              </p:cNvPr>
              <p:cNvSpPr>
                <a:spLocks/>
              </p:cNvSpPr>
              <p:nvPr/>
            </p:nvSpPr>
            <p:spPr bwMode="auto">
              <a:xfrm>
                <a:off x="2902" y="2530"/>
                <a:ext cx="156" cy="139"/>
              </a:xfrm>
              <a:custGeom>
                <a:avLst/>
                <a:gdLst>
                  <a:gd name="T0" fmla="*/ 156 w 156"/>
                  <a:gd name="T1" fmla="*/ 0 h 139"/>
                  <a:gd name="T2" fmla="*/ 0 w 156"/>
                  <a:gd name="T3" fmla="*/ 28 h 139"/>
                  <a:gd name="T4" fmla="*/ 113 w 156"/>
                  <a:gd name="T5" fmla="*/ 139 h 139"/>
                  <a:gd name="T6" fmla="*/ 156 w 156"/>
                  <a:gd name="T7" fmla="*/ 0 h 139"/>
                  <a:gd name="T8" fmla="*/ 0 60000 65536"/>
                  <a:gd name="T9" fmla="*/ 0 60000 65536"/>
                  <a:gd name="T10" fmla="*/ 0 60000 65536"/>
                  <a:gd name="T11" fmla="*/ 0 60000 65536"/>
                  <a:gd name="T12" fmla="*/ 0 w 156"/>
                  <a:gd name="T13" fmla="*/ 0 h 139"/>
                  <a:gd name="T14" fmla="*/ 156 w 156"/>
                  <a:gd name="T15" fmla="*/ 139 h 139"/>
                </a:gdLst>
                <a:ahLst/>
                <a:cxnLst>
                  <a:cxn ang="T8">
                    <a:pos x="T0" y="T1"/>
                  </a:cxn>
                  <a:cxn ang="T9">
                    <a:pos x="T2" y="T3"/>
                  </a:cxn>
                  <a:cxn ang="T10">
                    <a:pos x="T4" y="T5"/>
                  </a:cxn>
                  <a:cxn ang="T11">
                    <a:pos x="T6" y="T7"/>
                  </a:cxn>
                </a:cxnLst>
                <a:rect l="T12" t="T13" r="T14" b="T15"/>
                <a:pathLst>
                  <a:path w="156" h="139">
                    <a:moveTo>
                      <a:pt x="156" y="0"/>
                    </a:moveTo>
                    <a:lnTo>
                      <a:pt x="0" y="28"/>
                    </a:lnTo>
                    <a:lnTo>
                      <a:pt x="113" y="139"/>
                    </a:lnTo>
                    <a:lnTo>
                      <a:pt x="1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sp>
          <p:nvSpPr>
            <p:cNvPr id="26641" name="Rectangle 17">
              <a:extLst>
                <a:ext uri="{FF2B5EF4-FFF2-40B4-BE49-F238E27FC236}">
                  <a16:creationId xmlns:a16="http://schemas.microsoft.com/office/drawing/2014/main" id="{E620D1CF-A854-689A-FA4B-CA10384594CA}"/>
                </a:ext>
              </a:extLst>
            </p:cNvPr>
            <p:cNvSpPr>
              <a:spLocks noChangeArrowheads="1"/>
            </p:cNvSpPr>
            <p:nvPr/>
          </p:nvSpPr>
          <p:spPr bwMode="auto">
            <a:xfrm>
              <a:off x="1920" y="2784"/>
              <a:ext cx="1284" cy="2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6642" name="Rectangle 18">
              <a:extLst>
                <a:ext uri="{FF2B5EF4-FFF2-40B4-BE49-F238E27FC236}">
                  <a16:creationId xmlns:a16="http://schemas.microsoft.com/office/drawing/2014/main" id="{A9988F1B-64EA-A947-308D-83F07B226F2E}"/>
                </a:ext>
              </a:extLst>
            </p:cNvPr>
            <p:cNvSpPr>
              <a:spLocks noChangeArrowheads="1"/>
            </p:cNvSpPr>
            <p:nvPr/>
          </p:nvSpPr>
          <p:spPr bwMode="auto">
            <a:xfrm>
              <a:off x="1776" y="2832"/>
              <a:ext cx="19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000" b="1">
                  <a:solidFill>
                    <a:srgbClr val="000000"/>
                  </a:solidFill>
                </a:rPr>
                <a:t>Manufacturing Cycle</a:t>
              </a:r>
              <a:endParaRPr lang="en-US" altLang="en-US"/>
            </a:p>
          </p:txBody>
        </p:sp>
        <p:grpSp>
          <p:nvGrpSpPr>
            <p:cNvPr id="26643" name="Group 21">
              <a:extLst>
                <a:ext uri="{FF2B5EF4-FFF2-40B4-BE49-F238E27FC236}">
                  <a16:creationId xmlns:a16="http://schemas.microsoft.com/office/drawing/2014/main" id="{B7F1A577-1487-6DA3-B49B-8C6358C39461}"/>
                </a:ext>
              </a:extLst>
            </p:cNvPr>
            <p:cNvGrpSpPr>
              <a:grpSpLocks/>
            </p:cNvGrpSpPr>
            <p:nvPr/>
          </p:nvGrpSpPr>
          <p:grpSpPr bwMode="auto">
            <a:xfrm>
              <a:off x="1367" y="3210"/>
              <a:ext cx="2310" cy="722"/>
              <a:chOff x="1367" y="3210"/>
              <a:chExt cx="2310" cy="722"/>
            </a:xfrm>
          </p:grpSpPr>
          <p:sp>
            <p:nvSpPr>
              <p:cNvPr id="26656" name="Freeform 19">
                <a:extLst>
                  <a:ext uri="{FF2B5EF4-FFF2-40B4-BE49-F238E27FC236}">
                    <a16:creationId xmlns:a16="http://schemas.microsoft.com/office/drawing/2014/main" id="{2A486BD6-FBFA-1651-2E8F-98C932C269EA}"/>
                  </a:ext>
                </a:extLst>
              </p:cNvPr>
              <p:cNvSpPr>
                <a:spLocks/>
              </p:cNvSpPr>
              <p:nvPr/>
            </p:nvSpPr>
            <p:spPr bwMode="auto">
              <a:xfrm>
                <a:off x="1367" y="3225"/>
                <a:ext cx="2310" cy="707"/>
              </a:xfrm>
              <a:custGeom>
                <a:avLst/>
                <a:gdLst>
                  <a:gd name="T0" fmla="*/ 558 w 2310"/>
                  <a:gd name="T1" fmla="*/ 47 h 707"/>
                  <a:gd name="T2" fmla="*/ 357 w 2310"/>
                  <a:gd name="T3" fmla="*/ 120 h 707"/>
                  <a:gd name="T4" fmla="*/ 188 w 2310"/>
                  <a:gd name="T5" fmla="*/ 193 h 707"/>
                  <a:gd name="T6" fmla="*/ 95 w 2310"/>
                  <a:gd name="T7" fmla="*/ 244 h 707"/>
                  <a:gd name="T8" fmla="*/ 15 w 2310"/>
                  <a:gd name="T9" fmla="*/ 312 h 707"/>
                  <a:gd name="T10" fmla="*/ 0 w 2310"/>
                  <a:gd name="T11" fmla="*/ 370 h 707"/>
                  <a:gd name="T12" fmla="*/ 15 w 2310"/>
                  <a:gd name="T13" fmla="*/ 402 h 707"/>
                  <a:gd name="T14" fmla="*/ 50 w 2310"/>
                  <a:gd name="T15" fmla="*/ 435 h 707"/>
                  <a:gd name="T16" fmla="*/ 95 w 2310"/>
                  <a:gd name="T17" fmla="*/ 460 h 707"/>
                  <a:gd name="T18" fmla="*/ 173 w 2310"/>
                  <a:gd name="T19" fmla="*/ 498 h 707"/>
                  <a:gd name="T20" fmla="*/ 390 w 2310"/>
                  <a:gd name="T21" fmla="*/ 573 h 707"/>
                  <a:gd name="T22" fmla="*/ 646 w 2310"/>
                  <a:gd name="T23" fmla="*/ 639 h 707"/>
                  <a:gd name="T24" fmla="*/ 833 w 2310"/>
                  <a:gd name="T25" fmla="*/ 676 h 707"/>
                  <a:gd name="T26" fmla="*/ 1084 w 2310"/>
                  <a:gd name="T27" fmla="*/ 704 h 707"/>
                  <a:gd name="T28" fmla="*/ 1311 w 2310"/>
                  <a:gd name="T29" fmla="*/ 699 h 707"/>
                  <a:gd name="T30" fmla="*/ 1575 w 2310"/>
                  <a:gd name="T31" fmla="*/ 659 h 707"/>
                  <a:gd name="T32" fmla="*/ 1761 w 2310"/>
                  <a:gd name="T33" fmla="*/ 619 h 707"/>
                  <a:gd name="T34" fmla="*/ 2010 w 2310"/>
                  <a:gd name="T35" fmla="*/ 548 h 707"/>
                  <a:gd name="T36" fmla="*/ 2174 w 2310"/>
                  <a:gd name="T37" fmla="*/ 485 h 707"/>
                  <a:gd name="T38" fmla="*/ 2244 w 2310"/>
                  <a:gd name="T39" fmla="*/ 450 h 707"/>
                  <a:gd name="T40" fmla="*/ 2282 w 2310"/>
                  <a:gd name="T41" fmla="*/ 422 h 707"/>
                  <a:gd name="T42" fmla="*/ 2307 w 2310"/>
                  <a:gd name="T43" fmla="*/ 382 h 707"/>
                  <a:gd name="T44" fmla="*/ 2305 w 2310"/>
                  <a:gd name="T45" fmla="*/ 339 h 707"/>
                  <a:gd name="T46" fmla="*/ 2254 w 2310"/>
                  <a:gd name="T47" fmla="*/ 279 h 707"/>
                  <a:gd name="T48" fmla="*/ 2181 w 2310"/>
                  <a:gd name="T49" fmla="*/ 234 h 707"/>
                  <a:gd name="T50" fmla="*/ 2043 w 2310"/>
                  <a:gd name="T51" fmla="*/ 171 h 707"/>
                  <a:gd name="T52" fmla="*/ 1867 w 2310"/>
                  <a:gd name="T53" fmla="*/ 105 h 707"/>
                  <a:gd name="T54" fmla="*/ 1660 w 2310"/>
                  <a:gd name="T55" fmla="*/ 70 h 707"/>
                  <a:gd name="T56" fmla="*/ 1917 w 2310"/>
                  <a:gd name="T57" fmla="*/ 156 h 707"/>
                  <a:gd name="T58" fmla="*/ 2081 w 2310"/>
                  <a:gd name="T59" fmla="*/ 219 h 707"/>
                  <a:gd name="T60" fmla="*/ 2204 w 2310"/>
                  <a:gd name="T61" fmla="*/ 284 h 707"/>
                  <a:gd name="T62" fmla="*/ 2232 w 2310"/>
                  <a:gd name="T63" fmla="*/ 302 h 707"/>
                  <a:gd name="T64" fmla="*/ 2282 w 2310"/>
                  <a:gd name="T65" fmla="*/ 362 h 707"/>
                  <a:gd name="T66" fmla="*/ 2280 w 2310"/>
                  <a:gd name="T67" fmla="*/ 370 h 707"/>
                  <a:gd name="T68" fmla="*/ 2280 w 2310"/>
                  <a:gd name="T69" fmla="*/ 382 h 707"/>
                  <a:gd name="T70" fmla="*/ 2244 w 2310"/>
                  <a:gd name="T71" fmla="*/ 412 h 707"/>
                  <a:gd name="T72" fmla="*/ 2232 w 2310"/>
                  <a:gd name="T73" fmla="*/ 422 h 707"/>
                  <a:gd name="T74" fmla="*/ 2161 w 2310"/>
                  <a:gd name="T75" fmla="*/ 458 h 707"/>
                  <a:gd name="T76" fmla="*/ 1998 w 2310"/>
                  <a:gd name="T77" fmla="*/ 520 h 707"/>
                  <a:gd name="T78" fmla="*/ 1749 w 2310"/>
                  <a:gd name="T79" fmla="*/ 591 h 707"/>
                  <a:gd name="T80" fmla="*/ 1666 w 2310"/>
                  <a:gd name="T81" fmla="*/ 611 h 707"/>
                  <a:gd name="T82" fmla="*/ 1396 w 2310"/>
                  <a:gd name="T83" fmla="*/ 659 h 707"/>
                  <a:gd name="T84" fmla="*/ 1157 w 2310"/>
                  <a:gd name="T85" fmla="*/ 676 h 707"/>
                  <a:gd name="T86" fmla="*/ 918 w 2310"/>
                  <a:gd name="T87" fmla="*/ 659 h 707"/>
                  <a:gd name="T88" fmla="*/ 654 w 2310"/>
                  <a:gd name="T89" fmla="*/ 611 h 707"/>
                  <a:gd name="T90" fmla="*/ 571 w 2310"/>
                  <a:gd name="T91" fmla="*/ 591 h 707"/>
                  <a:gd name="T92" fmla="*/ 324 w 2310"/>
                  <a:gd name="T93" fmla="*/ 520 h 707"/>
                  <a:gd name="T94" fmla="*/ 158 w 2310"/>
                  <a:gd name="T95" fmla="*/ 458 h 707"/>
                  <a:gd name="T96" fmla="*/ 85 w 2310"/>
                  <a:gd name="T97" fmla="*/ 422 h 707"/>
                  <a:gd name="T98" fmla="*/ 73 w 2310"/>
                  <a:gd name="T99" fmla="*/ 412 h 707"/>
                  <a:gd name="T100" fmla="*/ 35 w 2310"/>
                  <a:gd name="T101" fmla="*/ 380 h 707"/>
                  <a:gd name="T102" fmla="*/ 35 w 2310"/>
                  <a:gd name="T103" fmla="*/ 380 h 707"/>
                  <a:gd name="T104" fmla="*/ 17 w 2310"/>
                  <a:gd name="T105" fmla="*/ 347 h 707"/>
                  <a:gd name="T106" fmla="*/ 58 w 2310"/>
                  <a:gd name="T107" fmla="*/ 312 h 707"/>
                  <a:gd name="T108" fmla="*/ 108 w 2310"/>
                  <a:gd name="T109" fmla="*/ 256 h 707"/>
                  <a:gd name="T110" fmla="*/ 201 w 2310"/>
                  <a:gd name="T111" fmla="*/ 221 h 707"/>
                  <a:gd name="T112" fmla="*/ 370 w 2310"/>
                  <a:gd name="T113" fmla="*/ 148 h 707"/>
                  <a:gd name="T114" fmla="*/ 571 w 2310"/>
                  <a:gd name="T115" fmla="*/ 75 h 70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10"/>
                  <a:gd name="T175" fmla="*/ 0 h 707"/>
                  <a:gd name="T176" fmla="*/ 2310 w 2310"/>
                  <a:gd name="T177" fmla="*/ 707 h 70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10" h="707">
                    <a:moveTo>
                      <a:pt x="709" y="27"/>
                    </a:moveTo>
                    <a:lnTo>
                      <a:pt x="699" y="0"/>
                    </a:lnTo>
                    <a:lnTo>
                      <a:pt x="558" y="47"/>
                    </a:lnTo>
                    <a:lnTo>
                      <a:pt x="488" y="73"/>
                    </a:lnTo>
                    <a:lnTo>
                      <a:pt x="422" y="98"/>
                    </a:lnTo>
                    <a:lnTo>
                      <a:pt x="357" y="120"/>
                    </a:lnTo>
                    <a:lnTo>
                      <a:pt x="297" y="146"/>
                    </a:lnTo>
                    <a:lnTo>
                      <a:pt x="241" y="171"/>
                    </a:lnTo>
                    <a:lnTo>
                      <a:pt x="188" y="193"/>
                    </a:lnTo>
                    <a:lnTo>
                      <a:pt x="141" y="219"/>
                    </a:lnTo>
                    <a:lnTo>
                      <a:pt x="100" y="241"/>
                    </a:lnTo>
                    <a:lnTo>
                      <a:pt x="95" y="244"/>
                    </a:lnTo>
                    <a:lnTo>
                      <a:pt x="63" y="266"/>
                    </a:lnTo>
                    <a:lnTo>
                      <a:pt x="35" y="289"/>
                    </a:lnTo>
                    <a:lnTo>
                      <a:pt x="15" y="312"/>
                    </a:lnTo>
                    <a:lnTo>
                      <a:pt x="5" y="334"/>
                    </a:lnTo>
                    <a:lnTo>
                      <a:pt x="2" y="347"/>
                    </a:lnTo>
                    <a:lnTo>
                      <a:pt x="0" y="370"/>
                    </a:lnTo>
                    <a:lnTo>
                      <a:pt x="5" y="380"/>
                    </a:lnTo>
                    <a:lnTo>
                      <a:pt x="7" y="390"/>
                    </a:lnTo>
                    <a:lnTo>
                      <a:pt x="15" y="402"/>
                    </a:lnTo>
                    <a:lnTo>
                      <a:pt x="22" y="412"/>
                    </a:lnTo>
                    <a:lnTo>
                      <a:pt x="35" y="422"/>
                    </a:lnTo>
                    <a:lnTo>
                      <a:pt x="50" y="435"/>
                    </a:lnTo>
                    <a:lnTo>
                      <a:pt x="55" y="437"/>
                    </a:lnTo>
                    <a:lnTo>
                      <a:pt x="73" y="450"/>
                    </a:lnTo>
                    <a:lnTo>
                      <a:pt x="95" y="460"/>
                    </a:lnTo>
                    <a:lnTo>
                      <a:pt x="118" y="473"/>
                    </a:lnTo>
                    <a:lnTo>
                      <a:pt x="146" y="485"/>
                    </a:lnTo>
                    <a:lnTo>
                      <a:pt x="173" y="498"/>
                    </a:lnTo>
                    <a:lnTo>
                      <a:pt x="239" y="523"/>
                    </a:lnTo>
                    <a:lnTo>
                      <a:pt x="312" y="548"/>
                    </a:lnTo>
                    <a:lnTo>
                      <a:pt x="390" y="573"/>
                    </a:lnTo>
                    <a:lnTo>
                      <a:pt x="473" y="596"/>
                    </a:lnTo>
                    <a:lnTo>
                      <a:pt x="558" y="619"/>
                    </a:lnTo>
                    <a:lnTo>
                      <a:pt x="646" y="639"/>
                    </a:lnTo>
                    <a:lnTo>
                      <a:pt x="654" y="641"/>
                    </a:lnTo>
                    <a:lnTo>
                      <a:pt x="742" y="659"/>
                    </a:lnTo>
                    <a:lnTo>
                      <a:pt x="833" y="676"/>
                    </a:lnTo>
                    <a:lnTo>
                      <a:pt x="918" y="689"/>
                    </a:lnTo>
                    <a:lnTo>
                      <a:pt x="1004" y="699"/>
                    </a:lnTo>
                    <a:lnTo>
                      <a:pt x="1084" y="704"/>
                    </a:lnTo>
                    <a:lnTo>
                      <a:pt x="1157" y="707"/>
                    </a:lnTo>
                    <a:lnTo>
                      <a:pt x="1233" y="704"/>
                    </a:lnTo>
                    <a:lnTo>
                      <a:pt x="1311" y="699"/>
                    </a:lnTo>
                    <a:lnTo>
                      <a:pt x="1396" y="689"/>
                    </a:lnTo>
                    <a:lnTo>
                      <a:pt x="1484" y="676"/>
                    </a:lnTo>
                    <a:lnTo>
                      <a:pt x="1575" y="659"/>
                    </a:lnTo>
                    <a:lnTo>
                      <a:pt x="1666" y="641"/>
                    </a:lnTo>
                    <a:lnTo>
                      <a:pt x="1671" y="639"/>
                    </a:lnTo>
                    <a:lnTo>
                      <a:pt x="1761" y="619"/>
                    </a:lnTo>
                    <a:lnTo>
                      <a:pt x="1847" y="596"/>
                    </a:lnTo>
                    <a:lnTo>
                      <a:pt x="1932" y="573"/>
                    </a:lnTo>
                    <a:lnTo>
                      <a:pt x="2010" y="548"/>
                    </a:lnTo>
                    <a:lnTo>
                      <a:pt x="2081" y="523"/>
                    </a:lnTo>
                    <a:lnTo>
                      <a:pt x="2146" y="498"/>
                    </a:lnTo>
                    <a:lnTo>
                      <a:pt x="2174" y="485"/>
                    </a:lnTo>
                    <a:lnTo>
                      <a:pt x="2202" y="473"/>
                    </a:lnTo>
                    <a:lnTo>
                      <a:pt x="2224" y="460"/>
                    </a:lnTo>
                    <a:lnTo>
                      <a:pt x="2244" y="450"/>
                    </a:lnTo>
                    <a:lnTo>
                      <a:pt x="2262" y="437"/>
                    </a:lnTo>
                    <a:lnTo>
                      <a:pt x="2267" y="435"/>
                    </a:lnTo>
                    <a:lnTo>
                      <a:pt x="2282" y="422"/>
                    </a:lnTo>
                    <a:lnTo>
                      <a:pt x="2292" y="412"/>
                    </a:lnTo>
                    <a:lnTo>
                      <a:pt x="2302" y="400"/>
                    </a:lnTo>
                    <a:lnTo>
                      <a:pt x="2307" y="382"/>
                    </a:lnTo>
                    <a:lnTo>
                      <a:pt x="2310" y="370"/>
                    </a:lnTo>
                    <a:lnTo>
                      <a:pt x="2310" y="349"/>
                    </a:lnTo>
                    <a:lnTo>
                      <a:pt x="2305" y="339"/>
                    </a:lnTo>
                    <a:lnTo>
                      <a:pt x="2295" y="319"/>
                    </a:lnTo>
                    <a:lnTo>
                      <a:pt x="2277" y="299"/>
                    </a:lnTo>
                    <a:lnTo>
                      <a:pt x="2254" y="279"/>
                    </a:lnTo>
                    <a:lnTo>
                      <a:pt x="2222" y="259"/>
                    </a:lnTo>
                    <a:lnTo>
                      <a:pt x="2217" y="256"/>
                    </a:lnTo>
                    <a:lnTo>
                      <a:pt x="2181" y="234"/>
                    </a:lnTo>
                    <a:lnTo>
                      <a:pt x="2139" y="214"/>
                    </a:lnTo>
                    <a:lnTo>
                      <a:pt x="2093" y="191"/>
                    </a:lnTo>
                    <a:lnTo>
                      <a:pt x="2043" y="171"/>
                    </a:lnTo>
                    <a:lnTo>
                      <a:pt x="1988" y="151"/>
                    </a:lnTo>
                    <a:lnTo>
                      <a:pt x="1930" y="128"/>
                    </a:lnTo>
                    <a:lnTo>
                      <a:pt x="1867" y="105"/>
                    </a:lnTo>
                    <a:lnTo>
                      <a:pt x="1804" y="85"/>
                    </a:lnTo>
                    <a:lnTo>
                      <a:pt x="1671" y="42"/>
                    </a:lnTo>
                    <a:lnTo>
                      <a:pt x="1660" y="70"/>
                    </a:lnTo>
                    <a:lnTo>
                      <a:pt x="1791" y="113"/>
                    </a:lnTo>
                    <a:lnTo>
                      <a:pt x="1854" y="133"/>
                    </a:lnTo>
                    <a:lnTo>
                      <a:pt x="1917" y="156"/>
                    </a:lnTo>
                    <a:lnTo>
                      <a:pt x="1975" y="178"/>
                    </a:lnTo>
                    <a:lnTo>
                      <a:pt x="2030" y="198"/>
                    </a:lnTo>
                    <a:lnTo>
                      <a:pt x="2081" y="219"/>
                    </a:lnTo>
                    <a:lnTo>
                      <a:pt x="2126" y="241"/>
                    </a:lnTo>
                    <a:lnTo>
                      <a:pt x="2169" y="261"/>
                    </a:lnTo>
                    <a:lnTo>
                      <a:pt x="2204" y="284"/>
                    </a:lnTo>
                    <a:lnTo>
                      <a:pt x="2212" y="269"/>
                    </a:lnTo>
                    <a:lnTo>
                      <a:pt x="2199" y="281"/>
                    </a:lnTo>
                    <a:lnTo>
                      <a:pt x="2232" y="302"/>
                    </a:lnTo>
                    <a:lnTo>
                      <a:pt x="2254" y="322"/>
                    </a:lnTo>
                    <a:lnTo>
                      <a:pt x="2272" y="342"/>
                    </a:lnTo>
                    <a:lnTo>
                      <a:pt x="2282" y="362"/>
                    </a:lnTo>
                    <a:lnTo>
                      <a:pt x="2295" y="349"/>
                    </a:lnTo>
                    <a:lnTo>
                      <a:pt x="2280" y="349"/>
                    </a:lnTo>
                    <a:lnTo>
                      <a:pt x="2280" y="370"/>
                    </a:lnTo>
                    <a:lnTo>
                      <a:pt x="2295" y="370"/>
                    </a:lnTo>
                    <a:lnTo>
                      <a:pt x="2285" y="359"/>
                    </a:lnTo>
                    <a:lnTo>
                      <a:pt x="2280" y="382"/>
                    </a:lnTo>
                    <a:lnTo>
                      <a:pt x="2269" y="390"/>
                    </a:lnTo>
                    <a:lnTo>
                      <a:pt x="2259" y="400"/>
                    </a:lnTo>
                    <a:lnTo>
                      <a:pt x="2244" y="412"/>
                    </a:lnTo>
                    <a:lnTo>
                      <a:pt x="2257" y="422"/>
                    </a:lnTo>
                    <a:lnTo>
                      <a:pt x="2249" y="410"/>
                    </a:lnTo>
                    <a:lnTo>
                      <a:pt x="2232" y="422"/>
                    </a:lnTo>
                    <a:lnTo>
                      <a:pt x="2212" y="432"/>
                    </a:lnTo>
                    <a:lnTo>
                      <a:pt x="2189" y="445"/>
                    </a:lnTo>
                    <a:lnTo>
                      <a:pt x="2161" y="458"/>
                    </a:lnTo>
                    <a:lnTo>
                      <a:pt x="2134" y="470"/>
                    </a:lnTo>
                    <a:lnTo>
                      <a:pt x="2068" y="495"/>
                    </a:lnTo>
                    <a:lnTo>
                      <a:pt x="1998" y="520"/>
                    </a:lnTo>
                    <a:lnTo>
                      <a:pt x="1920" y="546"/>
                    </a:lnTo>
                    <a:lnTo>
                      <a:pt x="1834" y="568"/>
                    </a:lnTo>
                    <a:lnTo>
                      <a:pt x="1749" y="591"/>
                    </a:lnTo>
                    <a:lnTo>
                      <a:pt x="1658" y="611"/>
                    </a:lnTo>
                    <a:lnTo>
                      <a:pt x="1666" y="626"/>
                    </a:lnTo>
                    <a:lnTo>
                      <a:pt x="1666" y="611"/>
                    </a:lnTo>
                    <a:lnTo>
                      <a:pt x="1575" y="629"/>
                    </a:lnTo>
                    <a:lnTo>
                      <a:pt x="1484" y="646"/>
                    </a:lnTo>
                    <a:lnTo>
                      <a:pt x="1396" y="659"/>
                    </a:lnTo>
                    <a:lnTo>
                      <a:pt x="1311" y="669"/>
                    </a:lnTo>
                    <a:lnTo>
                      <a:pt x="1233" y="674"/>
                    </a:lnTo>
                    <a:lnTo>
                      <a:pt x="1157" y="676"/>
                    </a:lnTo>
                    <a:lnTo>
                      <a:pt x="1084" y="674"/>
                    </a:lnTo>
                    <a:lnTo>
                      <a:pt x="1004" y="669"/>
                    </a:lnTo>
                    <a:lnTo>
                      <a:pt x="918" y="659"/>
                    </a:lnTo>
                    <a:lnTo>
                      <a:pt x="833" y="646"/>
                    </a:lnTo>
                    <a:lnTo>
                      <a:pt x="742" y="629"/>
                    </a:lnTo>
                    <a:lnTo>
                      <a:pt x="654" y="611"/>
                    </a:lnTo>
                    <a:lnTo>
                      <a:pt x="654" y="626"/>
                    </a:lnTo>
                    <a:lnTo>
                      <a:pt x="659" y="611"/>
                    </a:lnTo>
                    <a:lnTo>
                      <a:pt x="571" y="591"/>
                    </a:lnTo>
                    <a:lnTo>
                      <a:pt x="485" y="568"/>
                    </a:lnTo>
                    <a:lnTo>
                      <a:pt x="402" y="546"/>
                    </a:lnTo>
                    <a:lnTo>
                      <a:pt x="324" y="520"/>
                    </a:lnTo>
                    <a:lnTo>
                      <a:pt x="251" y="495"/>
                    </a:lnTo>
                    <a:lnTo>
                      <a:pt x="186" y="470"/>
                    </a:lnTo>
                    <a:lnTo>
                      <a:pt x="158" y="458"/>
                    </a:lnTo>
                    <a:lnTo>
                      <a:pt x="131" y="445"/>
                    </a:lnTo>
                    <a:lnTo>
                      <a:pt x="108" y="432"/>
                    </a:lnTo>
                    <a:lnTo>
                      <a:pt x="85" y="422"/>
                    </a:lnTo>
                    <a:lnTo>
                      <a:pt x="68" y="410"/>
                    </a:lnTo>
                    <a:lnTo>
                      <a:pt x="63" y="422"/>
                    </a:lnTo>
                    <a:lnTo>
                      <a:pt x="73" y="412"/>
                    </a:lnTo>
                    <a:lnTo>
                      <a:pt x="58" y="400"/>
                    </a:lnTo>
                    <a:lnTo>
                      <a:pt x="45" y="390"/>
                    </a:lnTo>
                    <a:lnTo>
                      <a:pt x="35" y="380"/>
                    </a:lnTo>
                    <a:lnTo>
                      <a:pt x="30" y="367"/>
                    </a:lnTo>
                    <a:lnTo>
                      <a:pt x="20" y="380"/>
                    </a:lnTo>
                    <a:lnTo>
                      <a:pt x="35" y="380"/>
                    </a:lnTo>
                    <a:lnTo>
                      <a:pt x="30" y="370"/>
                    </a:lnTo>
                    <a:lnTo>
                      <a:pt x="32" y="347"/>
                    </a:lnTo>
                    <a:lnTo>
                      <a:pt x="17" y="347"/>
                    </a:lnTo>
                    <a:lnTo>
                      <a:pt x="27" y="357"/>
                    </a:lnTo>
                    <a:lnTo>
                      <a:pt x="37" y="334"/>
                    </a:lnTo>
                    <a:lnTo>
                      <a:pt x="58" y="312"/>
                    </a:lnTo>
                    <a:lnTo>
                      <a:pt x="85" y="289"/>
                    </a:lnTo>
                    <a:lnTo>
                      <a:pt x="118" y="266"/>
                    </a:lnTo>
                    <a:lnTo>
                      <a:pt x="108" y="256"/>
                    </a:lnTo>
                    <a:lnTo>
                      <a:pt x="113" y="269"/>
                    </a:lnTo>
                    <a:lnTo>
                      <a:pt x="153" y="246"/>
                    </a:lnTo>
                    <a:lnTo>
                      <a:pt x="201" y="221"/>
                    </a:lnTo>
                    <a:lnTo>
                      <a:pt x="254" y="198"/>
                    </a:lnTo>
                    <a:lnTo>
                      <a:pt x="309" y="173"/>
                    </a:lnTo>
                    <a:lnTo>
                      <a:pt x="370" y="148"/>
                    </a:lnTo>
                    <a:lnTo>
                      <a:pt x="435" y="125"/>
                    </a:lnTo>
                    <a:lnTo>
                      <a:pt x="500" y="100"/>
                    </a:lnTo>
                    <a:lnTo>
                      <a:pt x="571" y="75"/>
                    </a:lnTo>
                    <a:lnTo>
                      <a:pt x="70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6657" name="Freeform 20">
                <a:extLst>
                  <a:ext uri="{FF2B5EF4-FFF2-40B4-BE49-F238E27FC236}">
                    <a16:creationId xmlns:a16="http://schemas.microsoft.com/office/drawing/2014/main" id="{79EC8069-3835-E9C5-1A67-BB27CC42FB82}"/>
                  </a:ext>
                </a:extLst>
              </p:cNvPr>
              <p:cNvSpPr>
                <a:spLocks/>
              </p:cNvSpPr>
              <p:nvPr/>
            </p:nvSpPr>
            <p:spPr bwMode="auto">
              <a:xfrm>
                <a:off x="2902" y="3210"/>
                <a:ext cx="156" cy="138"/>
              </a:xfrm>
              <a:custGeom>
                <a:avLst/>
                <a:gdLst>
                  <a:gd name="T0" fmla="*/ 156 w 156"/>
                  <a:gd name="T1" fmla="*/ 0 h 138"/>
                  <a:gd name="T2" fmla="*/ 0 w 156"/>
                  <a:gd name="T3" fmla="*/ 27 h 138"/>
                  <a:gd name="T4" fmla="*/ 113 w 156"/>
                  <a:gd name="T5" fmla="*/ 138 h 138"/>
                  <a:gd name="T6" fmla="*/ 156 w 156"/>
                  <a:gd name="T7" fmla="*/ 0 h 138"/>
                  <a:gd name="T8" fmla="*/ 0 60000 65536"/>
                  <a:gd name="T9" fmla="*/ 0 60000 65536"/>
                  <a:gd name="T10" fmla="*/ 0 60000 65536"/>
                  <a:gd name="T11" fmla="*/ 0 60000 65536"/>
                  <a:gd name="T12" fmla="*/ 0 w 156"/>
                  <a:gd name="T13" fmla="*/ 0 h 138"/>
                  <a:gd name="T14" fmla="*/ 156 w 156"/>
                  <a:gd name="T15" fmla="*/ 138 h 138"/>
                </a:gdLst>
                <a:ahLst/>
                <a:cxnLst>
                  <a:cxn ang="T8">
                    <a:pos x="T0" y="T1"/>
                  </a:cxn>
                  <a:cxn ang="T9">
                    <a:pos x="T2" y="T3"/>
                  </a:cxn>
                  <a:cxn ang="T10">
                    <a:pos x="T4" y="T5"/>
                  </a:cxn>
                  <a:cxn ang="T11">
                    <a:pos x="T6" y="T7"/>
                  </a:cxn>
                </a:cxnLst>
                <a:rect l="T12" t="T13" r="T14" b="T15"/>
                <a:pathLst>
                  <a:path w="156" h="138">
                    <a:moveTo>
                      <a:pt x="156" y="0"/>
                    </a:moveTo>
                    <a:lnTo>
                      <a:pt x="0" y="27"/>
                    </a:lnTo>
                    <a:lnTo>
                      <a:pt x="113" y="138"/>
                    </a:lnTo>
                    <a:lnTo>
                      <a:pt x="1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sp>
          <p:nvSpPr>
            <p:cNvPr id="26644" name="Rectangle 22">
              <a:extLst>
                <a:ext uri="{FF2B5EF4-FFF2-40B4-BE49-F238E27FC236}">
                  <a16:creationId xmlns:a16="http://schemas.microsoft.com/office/drawing/2014/main" id="{1ED57C1B-F5B6-52BA-F445-844CFF8FDBFA}"/>
                </a:ext>
              </a:extLst>
            </p:cNvPr>
            <p:cNvSpPr>
              <a:spLocks noChangeArrowheads="1"/>
            </p:cNvSpPr>
            <p:nvPr/>
          </p:nvSpPr>
          <p:spPr bwMode="auto">
            <a:xfrm>
              <a:off x="1920" y="3464"/>
              <a:ext cx="1133" cy="3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6645" name="Rectangle 23">
              <a:extLst>
                <a:ext uri="{FF2B5EF4-FFF2-40B4-BE49-F238E27FC236}">
                  <a16:creationId xmlns:a16="http://schemas.microsoft.com/office/drawing/2014/main" id="{44519DB0-33CF-A196-3DBA-32667089B40F}"/>
                </a:ext>
              </a:extLst>
            </p:cNvPr>
            <p:cNvSpPr>
              <a:spLocks noChangeArrowheads="1"/>
            </p:cNvSpPr>
            <p:nvPr/>
          </p:nvSpPr>
          <p:spPr bwMode="auto">
            <a:xfrm>
              <a:off x="1824" y="3504"/>
              <a:ext cx="17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000" b="1">
                  <a:solidFill>
                    <a:srgbClr val="000000"/>
                  </a:solidFill>
                </a:rPr>
                <a:t>Procurement Cycle</a:t>
              </a:r>
              <a:endParaRPr lang="en-US" altLang="en-US"/>
            </a:p>
          </p:txBody>
        </p:sp>
        <p:sp>
          <p:nvSpPr>
            <p:cNvPr id="26646" name="Rectangle 24">
              <a:extLst>
                <a:ext uri="{FF2B5EF4-FFF2-40B4-BE49-F238E27FC236}">
                  <a16:creationId xmlns:a16="http://schemas.microsoft.com/office/drawing/2014/main" id="{B1FD9F29-6A77-FCD8-E0F5-423941754E34}"/>
                </a:ext>
              </a:extLst>
            </p:cNvPr>
            <p:cNvSpPr>
              <a:spLocks noChangeArrowheads="1"/>
            </p:cNvSpPr>
            <p:nvPr/>
          </p:nvSpPr>
          <p:spPr bwMode="auto">
            <a:xfrm>
              <a:off x="3657" y="1048"/>
              <a:ext cx="830" cy="2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6647" name="Rectangle 25">
              <a:extLst>
                <a:ext uri="{FF2B5EF4-FFF2-40B4-BE49-F238E27FC236}">
                  <a16:creationId xmlns:a16="http://schemas.microsoft.com/office/drawing/2014/main" id="{7C7639C5-FD04-0896-B2C3-C6C1C772B05B}"/>
                </a:ext>
              </a:extLst>
            </p:cNvPr>
            <p:cNvSpPr>
              <a:spLocks noChangeArrowheads="1"/>
            </p:cNvSpPr>
            <p:nvPr/>
          </p:nvSpPr>
          <p:spPr bwMode="auto">
            <a:xfrm>
              <a:off x="3732" y="1089"/>
              <a:ext cx="101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b="1" i="1">
                  <a:solidFill>
                    <a:srgbClr val="000000"/>
                  </a:solidFill>
                </a:rPr>
                <a:t>Customer</a:t>
              </a:r>
              <a:endParaRPr lang="en-US" altLang="en-US" sz="2400"/>
            </a:p>
          </p:txBody>
        </p:sp>
        <p:sp>
          <p:nvSpPr>
            <p:cNvPr id="26648" name="Rectangle 26">
              <a:extLst>
                <a:ext uri="{FF2B5EF4-FFF2-40B4-BE49-F238E27FC236}">
                  <a16:creationId xmlns:a16="http://schemas.microsoft.com/office/drawing/2014/main" id="{022EF390-FD18-5F7C-3460-F1BCF84DB612}"/>
                </a:ext>
              </a:extLst>
            </p:cNvPr>
            <p:cNvSpPr>
              <a:spLocks noChangeArrowheads="1"/>
            </p:cNvSpPr>
            <p:nvPr/>
          </p:nvSpPr>
          <p:spPr bwMode="auto">
            <a:xfrm>
              <a:off x="3657" y="1728"/>
              <a:ext cx="830" cy="2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6649" name="Rectangle 27">
              <a:extLst>
                <a:ext uri="{FF2B5EF4-FFF2-40B4-BE49-F238E27FC236}">
                  <a16:creationId xmlns:a16="http://schemas.microsoft.com/office/drawing/2014/main" id="{9C2B6C4B-4C03-BE45-4434-CCD926AE18D0}"/>
                </a:ext>
              </a:extLst>
            </p:cNvPr>
            <p:cNvSpPr>
              <a:spLocks noChangeArrowheads="1"/>
            </p:cNvSpPr>
            <p:nvPr/>
          </p:nvSpPr>
          <p:spPr bwMode="auto">
            <a:xfrm>
              <a:off x="3732" y="1768"/>
              <a:ext cx="8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b="1" i="1">
                  <a:solidFill>
                    <a:srgbClr val="000000"/>
                  </a:solidFill>
                </a:rPr>
                <a:t>Retailer</a:t>
              </a:r>
              <a:endParaRPr lang="en-US" altLang="en-US"/>
            </a:p>
          </p:txBody>
        </p:sp>
        <p:sp>
          <p:nvSpPr>
            <p:cNvPr id="26650" name="Rectangle 28">
              <a:extLst>
                <a:ext uri="{FF2B5EF4-FFF2-40B4-BE49-F238E27FC236}">
                  <a16:creationId xmlns:a16="http://schemas.microsoft.com/office/drawing/2014/main" id="{6A032034-8C5E-65E6-2820-73F32D0708F3}"/>
                </a:ext>
              </a:extLst>
            </p:cNvPr>
            <p:cNvSpPr>
              <a:spLocks noChangeArrowheads="1"/>
            </p:cNvSpPr>
            <p:nvPr/>
          </p:nvSpPr>
          <p:spPr bwMode="auto">
            <a:xfrm>
              <a:off x="3657" y="2332"/>
              <a:ext cx="830" cy="2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6651" name="Rectangle 29">
              <a:extLst>
                <a:ext uri="{FF2B5EF4-FFF2-40B4-BE49-F238E27FC236}">
                  <a16:creationId xmlns:a16="http://schemas.microsoft.com/office/drawing/2014/main" id="{9B8F01BF-05A9-7DD4-6D78-541A619CFC5B}"/>
                </a:ext>
              </a:extLst>
            </p:cNvPr>
            <p:cNvSpPr>
              <a:spLocks noChangeArrowheads="1"/>
            </p:cNvSpPr>
            <p:nvPr/>
          </p:nvSpPr>
          <p:spPr bwMode="auto">
            <a:xfrm>
              <a:off x="3732" y="2372"/>
              <a:ext cx="115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b="1" i="1">
                  <a:solidFill>
                    <a:srgbClr val="000000"/>
                  </a:solidFill>
                </a:rPr>
                <a:t>Distributor</a:t>
              </a:r>
              <a:endParaRPr lang="en-US" altLang="en-US" sz="2400"/>
            </a:p>
          </p:txBody>
        </p:sp>
        <p:sp>
          <p:nvSpPr>
            <p:cNvPr id="26652" name="Rectangle 30">
              <a:extLst>
                <a:ext uri="{FF2B5EF4-FFF2-40B4-BE49-F238E27FC236}">
                  <a16:creationId xmlns:a16="http://schemas.microsoft.com/office/drawing/2014/main" id="{C66D22EE-71D4-804D-C685-966A64584881}"/>
                </a:ext>
              </a:extLst>
            </p:cNvPr>
            <p:cNvSpPr>
              <a:spLocks noChangeArrowheads="1"/>
            </p:cNvSpPr>
            <p:nvPr/>
          </p:nvSpPr>
          <p:spPr bwMode="auto">
            <a:xfrm>
              <a:off x="3657" y="3086"/>
              <a:ext cx="906" cy="2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6653" name="Rectangle 31">
              <a:extLst>
                <a:ext uri="{FF2B5EF4-FFF2-40B4-BE49-F238E27FC236}">
                  <a16:creationId xmlns:a16="http://schemas.microsoft.com/office/drawing/2014/main" id="{80C8B50D-7965-E994-773D-9CF304973B06}"/>
                </a:ext>
              </a:extLst>
            </p:cNvPr>
            <p:cNvSpPr>
              <a:spLocks noChangeArrowheads="1"/>
            </p:cNvSpPr>
            <p:nvPr/>
          </p:nvSpPr>
          <p:spPr bwMode="auto">
            <a:xfrm>
              <a:off x="3732" y="3127"/>
              <a:ext cx="147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b="1" i="1">
                  <a:solidFill>
                    <a:srgbClr val="000000"/>
                  </a:solidFill>
                </a:rPr>
                <a:t>Manufacturer</a:t>
              </a:r>
              <a:endParaRPr lang="en-US" altLang="en-US" sz="2400"/>
            </a:p>
          </p:txBody>
        </p:sp>
        <p:sp>
          <p:nvSpPr>
            <p:cNvPr id="26654" name="Rectangle 32">
              <a:extLst>
                <a:ext uri="{FF2B5EF4-FFF2-40B4-BE49-F238E27FC236}">
                  <a16:creationId xmlns:a16="http://schemas.microsoft.com/office/drawing/2014/main" id="{CFD2E68E-BF8E-78C0-20BD-B85E3CBBAB96}"/>
                </a:ext>
              </a:extLst>
            </p:cNvPr>
            <p:cNvSpPr>
              <a:spLocks noChangeArrowheads="1"/>
            </p:cNvSpPr>
            <p:nvPr/>
          </p:nvSpPr>
          <p:spPr bwMode="auto">
            <a:xfrm>
              <a:off x="3657" y="3841"/>
              <a:ext cx="830" cy="2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6655" name="Rectangle 33">
              <a:extLst>
                <a:ext uri="{FF2B5EF4-FFF2-40B4-BE49-F238E27FC236}">
                  <a16:creationId xmlns:a16="http://schemas.microsoft.com/office/drawing/2014/main" id="{4D68D087-5752-CF3F-4DE8-D2D87013DA4D}"/>
                </a:ext>
              </a:extLst>
            </p:cNvPr>
            <p:cNvSpPr>
              <a:spLocks noChangeArrowheads="1"/>
            </p:cNvSpPr>
            <p:nvPr/>
          </p:nvSpPr>
          <p:spPr bwMode="auto">
            <a:xfrm>
              <a:off x="3744" y="3744"/>
              <a:ext cx="88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b="1" i="1">
                  <a:solidFill>
                    <a:srgbClr val="000000"/>
                  </a:solidFill>
                </a:rPr>
                <a:t>Supplier</a:t>
              </a:r>
              <a:endParaRPr lang="en-US" altLang="en-US" sz="2400"/>
            </a:p>
          </p:txBody>
        </p:sp>
      </p:grpSp>
      <p:grpSp>
        <p:nvGrpSpPr>
          <p:cNvPr id="7" name="Group 40">
            <a:extLst>
              <a:ext uri="{FF2B5EF4-FFF2-40B4-BE49-F238E27FC236}">
                <a16:creationId xmlns:a16="http://schemas.microsoft.com/office/drawing/2014/main" id="{E0A803F3-CC6E-403D-0A26-B52E7F61641D}"/>
              </a:ext>
            </a:extLst>
          </p:cNvPr>
          <p:cNvGrpSpPr>
            <a:grpSpLocks/>
          </p:cNvGrpSpPr>
          <p:nvPr/>
        </p:nvGrpSpPr>
        <p:grpSpPr bwMode="auto">
          <a:xfrm>
            <a:off x="5029200" y="2819400"/>
            <a:ext cx="3952875" cy="2895600"/>
            <a:chOff x="3312" y="1776"/>
            <a:chExt cx="2490" cy="1824"/>
          </a:xfrm>
        </p:grpSpPr>
        <p:sp>
          <p:nvSpPr>
            <p:cNvPr id="26629" name="Text Box 35">
              <a:extLst>
                <a:ext uri="{FF2B5EF4-FFF2-40B4-BE49-F238E27FC236}">
                  <a16:creationId xmlns:a16="http://schemas.microsoft.com/office/drawing/2014/main" id="{64CFC4AC-A684-B763-CBC3-41AC86A0DA57}"/>
                </a:ext>
              </a:extLst>
            </p:cNvPr>
            <p:cNvSpPr txBox="1">
              <a:spLocks noChangeArrowheads="1"/>
            </p:cNvSpPr>
            <p:nvPr/>
          </p:nvSpPr>
          <p:spPr bwMode="auto">
            <a:xfrm>
              <a:off x="3888" y="1907"/>
              <a:ext cx="1914"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488" tIns="44450" rIns="90488" bIns="4445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r>
                <a:rPr lang="en-US" altLang="en-US" sz="1800"/>
                <a:t>Any cycle</a:t>
              </a:r>
            </a:p>
            <a:p>
              <a:r>
                <a:rPr lang="en-US" altLang="en-US" sz="1800"/>
                <a:t>0. Customer arrival</a:t>
              </a:r>
            </a:p>
            <a:p>
              <a:r>
                <a:rPr lang="en-US" altLang="en-US" sz="1800"/>
                <a:t>1. Customer triggers an order</a:t>
              </a:r>
            </a:p>
            <a:p>
              <a:r>
                <a:rPr lang="en-US" altLang="en-US" sz="1800"/>
                <a:t>2. Supplier fulfils the order</a:t>
              </a:r>
            </a:p>
            <a:p>
              <a:r>
                <a:rPr lang="en-US" altLang="en-US" sz="1800"/>
                <a:t>3. Customer receives the order </a:t>
              </a:r>
            </a:p>
          </p:txBody>
        </p:sp>
        <p:sp>
          <p:nvSpPr>
            <p:cNvPr id="26630" name="Line 36">
              <a:extLst>
                <a:ext uri="{FF2B5EF4-FFF2-40B4-BE49-F238E27FC236}">
                  <a16:creationId xmlns:a16="http://schemas.microsoft.com/office/drawing/2014/main" id="{B4D1C78E-6A4A-C370-1FF0-FC2C11C846DF}"/>
                </a:ext>
              </a:extLst>
            </p:cNvPr>
            <p:cNvSpPr>
              <a:spLocks noChangeShapeType="1"/>
            </p:cNvSpPr>
            <p:nvPr/>
          </p:nvSpPr>
          <p:spPr bwMode="auto">
            <a:xfrm>
              <a:off x="3312" y="1776"/>
              <a:ext cx="528" cy="2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IN"/>
            </a:p>
          </p:txBody>
        </p:sp>
        <p:sp>
          <p:nvSpPr>
            <p:cNvPr id="26631" name="Line 37">
              <a:extLst>
                <a:ext uri="{FF2B5EF4-FFF2-40B4-BE49-F238E27FC236}">
                  <a16:creationId xmlns:a16="http://schemas.microsoft.com/office/drawing/2014/main" id="{7D80D8C8-A8BD-86FA-A608-CABA5F3DF465}"/>
                </a:ext>
              </a:extLst>
            </p:cNvPr>
            <p:cNvSpPr>
              <a:spLocks noChangeShapeType="1"/>
            </p:cNvSpPr>
            <p:nvPr/>
          </p:nvSpPr>
          <p:spPr bwMode="auto">
            <a:xfrm>
              <a:off x="3312" y="2256"/>
              <a:ext cx="480"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IN"/>
            </a:p>
          </p:txBody>
        </p:sp>
        <p:sp>
          <p:nvSpPr>
            <p:cNvPr id="26632" name="Line 38">
              <a:extLst>
                <a:ext uri="{FF2B5EF4-FFF2-40B4-BE49-F238E27FC236}">
                  <a16:creationId xmlns:a16="http://schemas.microsoft.com/office/drawing/2014/main" id="{19680A91-30A7-8A10-D8CE-5E57BD63541C}"/>
                </a:ext>
              </a:extLst>
            </p:cNvPr>
            <p:cNvSpPr>
              <a:spLocks noChangeShapeType="1"/>
            </p:cNvSpPr>
            <p:nvPr/>
          </p:nvSpPr>
          <p:spPr bwMode="auto">
            <a:xfrm flipV="1">
              <a:off x="3312" y="2544"/>
              <a:ext cx="480" cy="33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IN"/>
            </a:p>
          </p:txBody>
        </p:sp>
        <p:sp>
          <p:nvSpPr>
            <p:cNvPr id="26633" name="Line 39">
              <a:extLst>
                <a:ext uri="{FF2B5EF4-FFF2-40B4-BE49-F238E27FC236}">
                  <a16:creationId xmlns:a16="http://schemas.microsoft.com/office/drawing/2014/main" id="{CAA00F42-3482-4168-0BC2-57DB64391E86}"/>
                </a:ext>
              </a:extLst>
            </p:cNvPr>
            <p:cNvSpPr>
              <a:spLocks noChangeShapeType="1"/>
            </p:cNvSpPr>
            <p:nvPr/>
          </p:nvSpPr>
          <p:spPr bwMode="auto">
            <a:xfrm flipV="1">
              <a:off x="3312" y="2784"/>
              <a:ext cx="480" cy="81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IN"/>
            </a:p>
          </p:txBody>
        </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A318D7A7-3E48-BD61-7C8A-A00C39780DD2}"/>
              </a:ext>
            </a:extLst>
          </p:cNvPr>
          <p:cNvSpPr>
            <a:spLocks noGrp="1" noChangeArrowheads="1"/>
          </p:cNvSpPr>
          <p:nvPr>
            <p:ph type="title"/>
          </p:nvPr>
        </p:nvSpPr>
        <p:spPr/>
        <p:txBody>
          <a:bodyPr/>
          <a:lstStyle/>
          <a:p>
            <a:r>
              <a:rPr lang="en-US" altLang="en-US"/>
              <a:t>Push vs Pull System</a:t>
            </a:r>
          </a:p>
        </p:txBody>
      </p:sp>
      <p:sp>
        <p:nvSpPr>
          <p:cNvPr id="27651" name="Rectangle 3">
            <a:extLst>
              <a:ext uri="{FF2B5EF4-FFF2-40B4-BE49-F238E27FC236}">
                <a16:creationId xmlns:a16="http://schemas.microsoft.com/office/drawing/2014/main" id="{28876949-C5CF-CAEF-2C19-8B3506DE4CAE}"/>
              </a:ext>
            </a:extLst>
          </p:cNvPr>
          <p:cNvSpPr>
            <a:spLocks noGrp="1" noChangeArrowheads="1"/>
          </p:cNvSpPr>
          <p:nvPr>
            <p:ph type="body" idx="4294967295"/>
          </p:nvPr>
        </p:nvSpPr>
        <p:spPr>
          <a:xfrm>
            <a:off x="304800" y="1600200"/>
            <a:ext cx="8839200" cy="4876800"/>
          </a:xfrm>
        </p:spPr>
        <p:txBody>
          <a:bodyPr/>
          <a:lstStyle/>
          <a:p>
            <a:pPr>
              <a:lnSpc>
                <a:spcPct val="90000"/>
              </a:lnSpc>
            </a:pPr>
            <a:r>
              <a:rPr lang="en-US" altLang="en-US" sz="2400"/>
              <a:t>What instigates the movement of the work in the system?</a:t>
            </a:r>
          </a:p>
          <a:p>
            <a:pPr>
              <a:lnSpc>
                <a:spcPct val="90000"/>
              </a:lnSpc>
            </a:pPr>
            <a:endParaRPr lang="en-US" altLang="en-US" sz="2400"/>
          </a:p>
          <a:p>
            <a:pPr>
              <a:lnSpc>
                <a:spcPct val="90000"/>
              </a:lnSpc>
            </a:pPr>
            <a:r>
              <a:rPr lang="en-US" altLang="en-US" sz="2400"/>
              <a:t>In </a:t>
            </a:r>
            <a:r>
              <a:rPr lang="en-US" altLang="en-US" sz="2400">
                <a:solidFill>
                  <a:schemeClr val="hlink"/>
                </a:solidFill>
              </a:rPr>
              <a:t>Push</a:t>
            </a:r>
            <a:r>
              <a:rPr lang="en-US" altLang="en-US" sz="2400"/>
              <a:t> systems, work release is based on downstream demand forecasts</a:t>
            </a:r>
          </a:p>
          <a:p>
            <a:pPr lvl="1">
              <a:lnSpc>
                <a:spcPct val="90000"/>
              </a:lnSpc>
            </a:pPr>
            <a:r>
              <a:rPr lang="en-US" altLang="en-US" sz="2000"/>
              <a:t>Keeps inventory to meet actual demand </a:t>
            </a:r>
          </a:p>
          <a:p>
            <a:pPr lvl="1">
              <a:lnSpc>
                <a:spcPct val="90000"/>
              </a:lnSpc>
            </a:pPr>
            <a:r>
              <a:rPr lang="en-US" altLang="en-US" sz="2000"/>
              <a:t>Acts </a:t>
            </a:r>
            <a:r>
              <a:rPr lang="en-US" altLang="en-US" sz="2000">
                <a:solidFill>
                  <a:schemeClr val="hlink"/>
                </a:solidFill>
              </a:rPr>
              <a:t>proactively</a:t>
            </a:r>
          </a:p>
          <a:p>
            <a:pPr lvl="2">
              <a:lnSpc>
                <a:spcPct val="90000"/>
              </a:lnSpc>
            </a:pPr>
            <a:r>
              <a:rPr lang="en-US" altLang="en-US" sz="1800"/>
              <a:t>e.g. Making generic job application resumes today (e.g.: exempli gratia)</a:t>
            </a:r>
          </a:p>
          <a:p>
            <a:pPr lvl="1">
              <a:lnSpc>
                <a:spcPct val="90000"/>
              </a:lnSpc>
            </a:pPr>
            <a:endParaRPr lang="en-US" altLang="en-US" sz="2000"/>
          </a:p>
          <a:p>
            <a:pPr>
              <a:lnSpc>
                <a:spcPct val="90000"/>
              </a:lnSpc>
            </a:pPr>
            <a:r>
              <a:rPr lang="en-US" altLang="en-US" sz="2400"/>
              <a:t>In </a:t>
            </a:r>
            <a:r>
              <a:rPr lang="en-US" altLang="en-US" sz="2400">
                <a:solidFill>
                  <a:schemeClr val="hlink"/>
                </a:solidFill>
              </a:rPr>
              <a:t>Pull</a:t>
            </a:r>
            <a:r>
              <a:rPr lang="en-US" altLang="en-US" sz="2400"/>
              <a:t> systems, work release is based on actual demand or the actual status of the downstream customers</a:t>
            </a:r>
          </a:p>
          <a:p>
            <a:pPr lvl="1">
              <a:lnSpc>
                <a:spcPct val="90000"/>
              </a:lnSpc>
            </a:pPr>
            <a:r>
              <a:rPr lang="en-US" altLang="en-US" sz="2000"/>
              <a:t>May cause long delivery lead times</a:t>
            </a:r>
          </a:p>
          <a:p>
            <a:pPr lvl="1">
              <a:lnSpc>
                <a:spcPct val="90000"/>
              </a:lnSpc>
            </a:pPr>
            <a:r>
              <a:rPr lang="en-US" altLang="en-US" sz="2000"/>
              <a:t>Acts </a:t>
            </a:r>
            <a:r>
              <a:rPr lang="en-US" altLang="en-US" sz="2000">
                <a:solidFill>
                  <a:schemeClr val="hlink"/>
                </a:solidFill>
              </a:rPr>
              <a:t>reactively</a:t>
            </a:r>
          </a:p>
          <a:p>
            <a:pPr lvl="2">
              <a:lnSpc>
                <a:spcPct val="90000"/>
              </a:lnSpc>
            </a:pPr>
            <a:r>
              <a:rPr lang="en-US" altLang="en-US" sz="1800"/>
              <a:t>e.g. Making a specific resume for a company after talking to the recruiter</a:t>
            </a:r>
          </a:p>
          <a:p>
            <a:pPr lvl="2">
              <a:lnSpc>
                <a:spcPct val="90000"/>
              </a:lnSpc>
            </a:pPr>
            <a:endParaRPr lang="en-US" altLang="en-US" sz="18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8475271C-AC8E-A484-6EC4-F9933235E2DD}"/>
              </a:ext>
            </a:extLst>
          </p:cNvPr>
          <p:cNvSpPr>
            <a:spLocks noGrp="1" noChangeArrowheads="1"/>
          </p:cNvSpPr>
          <p:nvPr>
            <p:ph type="title"/>
          </p:nvPr>
        </p:nvSpPr>
        <p:spPr/>
        <p:txBody>
          <a:bodyPr/>
          <a:lstStyle/>
          <a:p>
            <a:r>
              <a:rPr lang="en-US" altLang="en-US" b="1"/>
              <a:t>Push/Pull View of Supply Chains</a:t>
            </a:r>
            <a:endParaRPr lang="en-US" altLang="en-US"/>
          </a:p>
        </p:txBody>
      </p:sp>
      <p:sp>
        <p:nvSpPr>
          <p:cNvPr id="28675" name="Freeform 4">
            <a:extLst>
              <a:ext uri="{FF2B5EF4-FFF2-40B4-BE49-F238E27FC236}">
                <a16:creationId xmlns:a16="http://schemas.microsoft.com/office/drawing/2014/main" id="{8E3261A2-1E49-256E-EE37-F096921C9545}"/>
              </a:ext>
            </a:extLst>
          </p:cNvPr>
          <p:cNvSpPr>
            <a:spLocks/>
          </p:cNvSpPr>
          <p:nvPr/>
        </p:nvSpPr>
        <p:spPr bwMode="auto">
          <a:xfrm>
            <a:off x="603250" y="2740025"/>
            <a:ext cx="4748213" cy="1322388"/>
          </a:xfrm>
          <a:custGeom>
            <a:avLst/>
            <a:gdLst>
              <a:gd name="T0" fmla="*/ 2245 w 2991"/>
              <a:gd name="T1" fmla="*/ 0 h 833"/>
              <a:gd name="T2" fmla="*/ 2245 w 2991"/>
              <a:gd name="T3" fmla="*/ 211 h 833"/>
              <a:gd name="T4" fmla="*/ 0 w 2991"/>
              <a:gd name="T5" fmla="*/ 211 h 833"/>
              <a:gd name="T6" fmla="*/ 0 w 2991"/>
              <a:gd name="T7" fmla="*/ 627 h 833"/>
              <a:gd name="T8" fmla="*/ 2245 w 2991"/>
              <a:gd name="T9" fmla="*/ 627 h 833"/>
              <a:gd name="T10" fmla="*/ 2245 w 2991"/>
              <a:gd name="T11" fmla="*/ 833 h 833"/>
              <a:gd name="T12" fmla="*/ 2991 w 2991"/>
              <a:gd name="T13" fmla="*/ 417 h 833"/>
              <a:gd name="T14" fmla="*/ 2245 w 2991"/>
              <a:gd name="T15" fmla="*/ 0 h 833"/>
              <a:gd name="T16" fmla="*/ 0 60000 65536"/>
              <a:gd name="T17" fmla="*/ 0 60000 65536"/>
              <a:gd name="T18" fmla="*/ 0 60000 65536"/>
              <a:gd name="T19" fmla="*/ 0 60000 65536"/>
              <a:gd name="T20" fmla="*/ 0 60000 65536"/>
              <a:gd name="T21" fmla="*/ 0 60000 65536"/>
              <a:gd name="T22" fmla="*/ 0 60000 65536"/>
              <a:gd name="T23" fmla="*/ 0 60000 65536"/>
              <a:gd name="T24" fmla="*/ 0 w 2991"/>
              <a:gd name="T25" fmla="*/ 0 h 833"/>
              <a:gd name="T26" fmla="*/ 2991 w 2991"/>
              <a:gd name="T27" fmla="*/ 833 h 8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91" h="833">
                <a:moveTo>
                  <a:pt x="2245" y="0"/>
                </a:moveTo>
                <a:lnTo>
                  <a:pt x="2245" y="211"/>
                </a:lnTo>
                <a:lnTo>
                  <a:pt x="0" y="211"/>
                </a:lnTo>
                <a:lnTo>
                  <a:pt x="0" y="627"/>
                </a:lnTo>
                <a:lnTo>
                  <a:pt x="2245" y="627"/>
                </a:lnTo>
                <a:lnTo>
                  <a:pt x="2245" y="833"/>
                </a:lnTo>
                <a:lnTo>
                  <a:pt x="2991" y="417"/>
                </a:lnTo>
                <a:lnTo>
                  <a:pt x="2245" y="0"/>
                </a:lnTo>
                <a:close/>
              </a:path>
            </a:pathLst>
          </a:custGeom>
          <a:solidFill>
            <a:schemeClr val="accent2"/>
          </a:solidFill>
          <a:ln w="17463">
            <a:solidFill>
              <a:srgbClr val="000000"/>
            </a:solidFill>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676" name="Freeform 5">
            <a:extLst>
              <a:ext uri="{FF2B5EF4-FFF2-40B4-BE49-F238E27FC236}">
                <a16:creationId xmlns:a16="http://schemas.microsoft.com/office/drawing/2014/main" id="{A29BCFA1-3219-52E7-0747-843B51359348}"/>
              </a:ext>
            </a:extLst>
          </p:cNvPr>
          <p:cNvSpPr>
            <a:spLocks/>
          </p:cNvSpPr>
          <p:nvPr/>
        </p:nvSpPr>
        <p:spPr bwMode="auto">
          <a:xfrm>
            <a:off x="5526088" y="2740025"/>
            <a:ext cx="2462212" cy="1322388"/>
          </a:xfrm>
          <a:custGeom>
            <a:avLst/>
            <a:gdLst>
              <a:gd name="T0" fmla="*/ 1164 w 1551"/>
              <a:gd name="T1" fmla="*/ 0 h 833"/>
              <a:gd name="T2" fmla="*/ 1164 w 1551"/>
              <a:gd name="T3" fmla="*/ 211 h 833"/>
              <a:gd name="T4" fmla="*/ 0 w 1551"/>
              <a:gd name="T5" fmla="*/ 211 h 833"/>
              <a:gd name="T6" fmla="*/ 0 w 1551"/>
              <a:gd name="T7" fmla="*/ 627 h 833"/>
              <a:gd name="T8" fmla="*/ 1164 w 1551"/>
              <a:gd name="T9" fmla="*/ 627 h 833"/>
              <a:gd name="T10" fmla="*/ 1164 w 1551"/>
              <a:gd name="T11" fmla="*/ 833 h 833"/>
              <a:gd name="T12" fmla="*/ 1551 w 1551"/>
              <a:gd name="T13" fmla="*/ 417 h 833"/>
              <a:gd name="T14" fmla="*/ 1164 w 1551"/>
              <a:gd name="T15" fmla="*/ 0 h 833"/>
              <a:gd name="T16" fmla="*/ 0 60000 65536"/>
              <a:gd name="T17" fmla="*/ 0 60000 65536"/>
              <a:gd name="T18" fmla="*/ 0 60000 65536"/>
              <a:gd name="T19" fmla="*/ 0 60000 65536"/>
              <a:gd name="T20" fmla="*/ 0 60000 65536"/>
              <a:gd name="T21" fmla="*/ 0 60000 65536"/>
              <a:gd name="T22" fmla="*/ 0 60000 65536"/>
              <a:gd name="T23" fmla="*/ 0 60000 65536"/>
              <a:gd name="T24" fmla="*/ 0 w 1551"/>
              <a:gd name="T25" fmla="*/ 0 h 833"/>
              <a:gd name="T26" fmla="*/ 1551 w 1551"/>
              <a:gd name="T27" fmla="*/ 833 h 8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51" h="833">
                <a:moveTo>
                  <a:pt x="1164" y="0"/>
                </a:moveTo>
                <a:lnTo>
                  <a:pt x="1164" y="211"/>
                </a:lnTo>
                <a:lnTo>
                  <a:pt x="0" y="211"/>
                </a:lnTo>
                <a:lnTo>
                  <a:pt x="0" y="627"/>
                </a:lnTo>
                <a:lnTo>
                  <a:pt x="1164" y="627"/>
                </a:lnTo>
                <a:lnTo>
                  <a:pt x="1164" y="833"/>
                </a:lnTo>
                <a:lnTo>
                  <a:pt x="1551" y="417"/>
                </a:lnTo>
                <a:lnTo>
                  <a:pt x="1164" y="0"/>
                </a:lnTo>
                <a:close/>
              </a:path>
            </a:pathLst>
          </a:custGeom>
          <a:solidFill>
            <a:srgbClr val="99FF33"/>
          </a:solidFill>
          <a:ln w="17463">
            <a:solidFill>
              <a:srgbClr val="000000"/>
            </a:solidFill>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677" name="Rectangle 6">
            <a:extLst>
              <a:ext uri="{FF2B5EF4-FFF2-40B4-BE49-F238E27FC236}">
                <a16:creationId xmlns:a16="http://schemas.microsoft.com/office/drawing/2014/main" id="{539E4027-62C4-DFF8-6274-7DF1FC8D0E9D}"/>
              </a:ext>
            </a:extLst>
          </p:cNvPr>
          <p:cNvSpPr>
            <a:spLocks noChangeArrowheads="1"/>
          </p:cNvSpPr>
          <p:nvPr/>
        </p:nvSpPr>
        <p:spPr bwMode="auto">
          <a:xfrm>
            <a:off x="777875" y="1606550"/>
            <a:ext cx="2990850" cy="1322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678" name="Rectangle 7">
            <a:extLst>
              <a:ext uri="{FF2B5EF4-FFF2-40B4-BE49-F238E27FC236}">
                <a16:creationId xmlns:a16="http://schemas.microsoft.com/office/drawing/2014/main" id="{EBB8CD82-59CA-F25A-698A-5A53AEE27A61}"/>
              </a:ext>
            </a:extLst>
          </p:cNvPr>
          <p:cNvSpPr>
            <a:spLocks noChangeArrowheads="1"/>
          </p:cNvSpPr>
          <p:nvPr/>
        </p:nvSpPr>
        <p:spPr bwMode="auto">
          <a:xfrm>
            <a:off x="954088" y="1695450"/>
            <a:ext cx="16319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a:solidFill>
                  <a:srgbClr val="000000"/>
                </a:solidFill>
              </a:rPr>
              <a:t>Procurement,</a:t>
            </a:r>
            <a:endParaRPr lang="en-US" altLang="en-US"/>
          </a:p>
        </p:txBody>
      </p:sp>
      <p:sp>
        <p:nvSpPr>
          <p:cNvPr id="28679" name="Rectangle 8">
            <a:extLst>
              <a:ext uri="{FF2B5EF4-FFF2-40B4-BE49-F238E27FC236}">
                <a16:creationId xmlns:a16="http://schemas.microsoft.com/office/drawing/2014/main" id="{94878533-8C27-8D0C-401B-171150346861}"/>
              </a:ext>
            </a:extLst>
          </p:cNvPr>
          <p:cNvSpPr>
            <a:spLocks noChangeArrowheads="1"/>
          </p:cNvSpPr>
          <p:nvPr/>
        </p:nvSpPr>
        <p:spPr bwMode="auto">
          <a:xfrm>
            <a:off x="954088" y="2022475"/>
            <a:ext cx="23256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a:solidFill>
                  <a:srgbClr val="000000"/>
                </a:solidFill>
              </a:rPr>
              <a:t>Manufacturing and</a:t>
            </a:r>
            <a:endParaRPr lang="en-US" altLang="en-US"/>
          </a:p>
        </p:txBody>
      </p:sp>
      <p:sp>
        <p:nvSpPr>
          <p:cNvPr id="28680" name="Rectangle 9">
            <a:extLst>
              <a:ext uri="{FF2B5EF4-FFF2-40B4-BE49-F238E27FC236}">
                <a16:creationId xmlns:a16="http://schemas.microsoft.com/office/drawing/2014/main" id="{A105E446-1DD4-122A-16EA-FA8DBB5F2E96}"/>
              </a:ext>
            </a:extLst>
          </p:cNvPr>
          <p:cNvSpPr>
            <a:spLocks noChangeArrowheads="1"/>
          </p:cNvSpPr>
          <p:nvPr/>
        </p:nvSpPr>
        <p:spPr bwMode="auto">
          <a:xfrm>
            <a:off x="954088" y="2368550"/>
            <a:ext cx="26622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a:solidFill>
                  <a:srgbClr val="000000"/>
                </a:solidFill>
              </a:rPr>
              <a:t>Replenishment cycles</a:t>
            </a:r>
            <a:endParaRPr lang="en-US" altLang="en-US"/>
          </a:p>
        </p:txBody>
      </p:sp>
      <p:sp>
        <p:nvSpPr>
          <p:cNvPr id="28681" name="Rectangle 10">
            <a:extLst>
              <a:ext uri="{FF2B5EF4-FFF2-40B4-BE49-F238E27FC236}">
                <a16:creationId xmlns:a16="http://schemas.microsoft.com/office/drawing/2014/main" id="{9EE40A38-A182-3866-9B35-BA900C4B7159}"/>
              </a:ext>
            </a:extLst>
          </p:cNvPr>
          <p:cNvSpPr>
            <a:spLocks noChangeArrowheads="1"/>
          </p:cNvSpPr>
          <p:nvPr/>
        </p:nvSpPr>
        <p:spPr bwMode="auto">
          <a:xfrm>
            <a:off x="5878513" y="1606550"/>
            <a:ext cx="2286000" cy="944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682" name="Rectangle 11">
            <a:extLst>
              <a:ext uri="{FF2B5EF4-FFF2-40B4-BE49-F238E27FC236}">
                <a16:creationId xmlns:a16="http://schemas.microsoft.com/office/drawing/2014/main" id="{DBDD9B60-C2FB-846F-522A-81586DBA6162}"/>
              </a:ext>
            </a:extLst>
          </p:cNvPr>
          <p:cNvSpPr>
            <a:spLocks noChangeArrowheads="1"/>
          </p:cNvSpPr>
          <p:nvPr/>
        </p:nvSpPr>
        <p:spPr bwMode="auto">
          <a:xfrm>
            <a:off x="6054725" y="1695450"/>
            <a:ext cx="182880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300">
                <a:solidFill>
                  <a:srgbClr val="000000"/>
                </a:solidFill>
              </a:rPr>
              <a:t>Customer Order</a:t>
            </a:r>
            <a:endParaRPr lang="en-US" altLang="en-US"/>
          </a:p>
        </p:txBody>
      </p:sp>
      <p:sp>
        <p:nvSpPr>
          <p:cNvPr id="28683" name="Rectangle 12">
            <a:extLst>
              <a:ext uri="{FF2B5EF4-FFF2-40B4-BE49-F238E27FC236}">
                <a16:creationId xmlns:a16="http://schemas.microsoft.com/office/drawing/2014/main" id="{39665C30-332D-B6F6-F1D7-18D617A852B3}"/>
              </a:ext>
            </a:extLst>
          </p:cNvPr>
          <p:cNvSpPr>
            <a:spLocks noChangeArrowheads="1"/>
          </p:cNvSpPr>
          <p:nvPr/>
        </p:nvSpPr>
        <p:spPr bwMode="auto">
          <a:xfrm>
            <a:off x="6054725" y="2041525"/>
            <a:ext cx="71437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300">
                <a:solidFill>
                  <a:srgbClr val="000000"/>
                </a:solidFill>
              </a:rPr>
              <a:t>Cycle</a:t>
            </a:r>
            <a:endParaRPr lang="en-US" altLang="en-US"/>
          </a:p>
        </p:txBody>
      </p:sp>
      <p:grpSp>
        <p:nvGrpSpPr>
          <p:cNvPr id="28684" name="Group 15">
            <a:extLst>
              <a:ext uri="{FF2B5EF4-FFF2-40B4-BE49-F238E27FC236}">
                <a16:creationId xmlns:a16="http://schemas.microsoft.com/office/drawing/2014/main" id="{D25E0414-B159-F0AA-F69F-2D7A9D407848}"/>
              </a:ext>
            </a:extLst>
          </p:cNvPr>
          <p:cNvGrpSpPr>
            <a:grpSpLocks/>
          </p:cNvGrpSpPr>
          <p:nvPr/>
        </p:nvGrpSpPr>
        <p:grpSpPr bwMode="auto">
          <a:xfrm>
            <a:off x="603250" y="4643438"/>
            <a:ext cx="7385050" cy="358775"/>
            <a:chOff x="380" y="2925"/>
            <a:chExt cx="4652" cy="226"/>
          </a:xfrm>
        </p:grpSpPr>
        <p:sp>
          <p:nvSpPr>
            <p:cNvPr id="28723" name="Rectangle 13">
              <a:extLst>
                <a:ext uri="{FF2B5EF4-FFF2-40B4-BE49-F238E27FC236}">
                  <a16:creationId xmlns:a16="http://schemas.microsoft.com/office/drawing/2014/main" id="{455CC6E2-EFE2-4E1C-B6A5-511B65EC1BA8}"/>
                </a:ext>
              </a:extLst>
            </p:cNvPr>
            <p:cNvSpPr>
              <a:spLocks noChangeArrowheads="1"/>
            </p:cNvSpPr>
            <p:nvPr/>
          </p:nvSpPr>
          <p:spPr bwMode="auto">
            <a:xfrm>
              <a:off x="380" y="3012"/>
              <a:ext cx="4453" cy="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24" name="Freeform 14">
              <a:extLst>
                <a:ext uri="{FF2B5EF4-FFF2-40B4-BE49-F238E27FC236}">
                  <a16:creationId xmlns:a16="http://schemas.microsoft.com/office/drawing/2014/main" id="{EA515493-622C-5286-79FE-52DCBE4C3F7B}"/>
                </a:ext>
              </a:extLst>
            </p:cNvPr>
            <p:cNvSpPr>
              <a:spLocks/>
            </p:cNvSpPr>
            <p:nvPr/>
          </p:nvSpPr>
          <p:spPr bwMode="auto">
            <a:xfrm>
              <a:off x="4825" y="2925"/>
              <a:ext cx="207" cy="226"/>
            </a:xfrm>
            <a:custGeom>
              <a:avLst/>
              <a:gdLst>
                <a:gd name="T0" fmla="*/ 0 w 207"/>
                <a:gd name="T1" fmla="*/ 226 h 226"/>
                <a:gd name="T2" fmla="*/ 207 w 207"/>
                <a:gd name="T3" fmla="*/ 111 h 226"/>
                <a:gd name="T4" fmla="*/ 0 w 207"/>
                <a:gd name="T5" fmla="*/ 0 h 226"/>
                <a:gd name="T6" fmla="*/ 0 w 207"/>
                <a:gd name="T7" fmla="*/ 226 h 226"/>
                <a:gd name="T8" fmla="*/ 0 60000 65536"/>
                <a:gd name="T9" fmla="*/ 0 60000 65536"/>
                <a:gd name="T10" fmla="*/ 0 60000 65536"/>
                <a:gd name="T11" fmla="*/ 0 60000 65536"/>
                <a:gd name="T12" fmla="*/ 0 w 207"/>
                <a:gd name="T13" fmla="*/ 0 h 226"/>
                <a:gd name="T14" fmla="*/ 207 w 207"/>
                <a:gd name="T15" fmla="*/ 226 h 226"/>
              </a:gdLst>
              <a:ahLst/>
              <a:cxnLst>
                <a:cxn ang="T8">
                  <a:pos x="T0" y="T1"/>
                </a:cxn>
                <a:cxn ang="T9">
                  <a:pos x="T2" y="T3"/>
                </a:cxn>
                <a:cxn ang="T10">
                  <a:pos x="T4" y="T5"/>
                </a:cxn>
                <a:cxn ang="T11">
                  <a:pos x="T6" y="T7"/>
                </a:cxn>
              </a:cxnLst>
              <a:rect l="T12" t="T13" r="T14" b="T15"/>
              <a:pathLst>
                <a:path w="207" h="226">
                  <a:moveTo>
                    <a:pt x="0" y="226"/>
                  </a:moveTo>
                  <a:lnTo>
                    <a:pt x="207" y="111"/>
                  </a:lnTo>
                  <a:lnTo>
                    <a:pt x="0" y="0"/>
                  </a:lnTo>
                  <a:lnTo>
                    <a:pt x="0"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grpSp>
        <p:nvGrpSpPr>
          <p:cNvPr id="28685" name="Group 46">
            <a:extLst>
              <a:ext uri="{FF2B5EF4-FFF2-40B4-BE49-F238E27FC236}">
                <a16:creationId xmlns:a16="http://schemas.microsoft.com/office/drawing/2014/main" id="{C8FA68D2-4EA8-E1F4-DF72-4235AC6F06DC}"/>
              </a:ext>
            </a:extLst>
          </p:cNvPr>
          <p:cNvGrpSpPr>
            <a:grpSpLocks/>
          </p:cNvGrpSpPr>
          <p:nvPr/>
        </p:nvGrpSpPr>
        <p:grpSpPr bwMode="auto">
          <a:xfrm>
            <a:off x="5521325" y="4057650"/>
            <a:ext cx="17463" cy="1108075"/>
            <a:chOff x="3478" y="2556"/>
            <a:chExt cx="11" cy="698"/>
          </a:xfrm>
        </p:grpSpPr>
        <p:sp>
          <p:nvSpPr>
            <p:cNvPr id="28693" name="Freeform 16">
              <a:extLst>
                <a:ext uri="{FF2B5EF4-FFF2-40B4-BE49-F238E27FC236}">
                  <a16:creationId xmlns:a16="http://schemas.microsoft.com/office/drawing/2014/main" id="{C09804A2-6288-CC6A-6507-1D36EA2089B0}"/>
                </a:ext>
              </a:extLst>
            </p:cNvPr>
            <p:cNvSpPr>
              <a:spLocks/>
            </p:cNvSpPr>
            <p:nvPr/>
          </p:nvSpPr>
          <p:spPr bwMode="auto">
            <a:xfrm>
              <a:off x="3478" y="2556"/>
              <a:ext cx="11" cy="7"/>
            </a:xfrm>
            <a:custGeom>
              <a:avLst/>
              <a:gdLst>
                <a:gd name="T0" fmla="*/ 11 w 11"/>
                <a:gd name="T1" fmla="*/ 7 h 7"/>
                <a:gd name="T2" fmla="*/ 7 w 11"/>
                <a:gd name="T3" fmla="*/ 3 h 7"/>
                <a:gd name="T4" fmla="*/ 3 w 11"/>
                <a:gd name="T5" fmla="*/ 0 h 7"/>
                <a:gd name="T6" fmla="*/ 3 w 11"/>
                <a:gd name="T7" fmla="*/ 0 h 7"/>
                <a:gd name="T8" fmla="*/ 0 w 11"/>
                <a:gd name="T9" fmla="*/ 3 h 7"/>
                <a:gd name="T10" fmla="*/ 0 w 11"/>
                <a:gd name="T11" fmla="*/ 3 h 7"/>
                <a:gd name="T12" fmla="*/ 0 w 11"/>
                <a:gd name="T13" fmla="*/ 3 h 7"/>
                <a:gd name="T14" fmla="*/ 3 w 11"/>
                <a:gd name="T15" fmla="*/ 7 h 7"/>
                <a:gd name="T16" fmla="*/ 3 w 11"/>
                <a:gd name="T17" fmla="*/ 7 h 7"/>
                <a:gd name="T18" fmla="*/ 11 w 11"/>
                <a:gd name="T19" fmla="*/ 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7"/>
                <a:gd name="T32" fmla="*/ 11 w 11"/>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7">
                  <a:moveTo>
                    <a:pt x="11" y="7"/>
                  </a:moveTo>
                  <a:lnTo>
                    <a:pt x="7" y="3"/>
                  </a:lnTo>
                  <a:lnTo>
                    <a:pt x="3" y="0"/>
                  </a:lnTo>
                  <a:lnTo>
                    <a:pt x="0" y="3"/>
                  </a:lnTo>
                  <a:lnTo>
                    <a:pt x="3" y="7"/>
                  </a:lnTo>
                  <a:lnTo>
                    <a:pt x="11" y="7"/>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694" name="Freeform 17">
              <a:extLst>
                <a:ext uri="{FF2B5EF4-FFF2-40B4-BE49-F238E27FC236}">
                  <a16:creationId xmlns:a16="http://schemas.microsoft.com/office/drawing/2014/main" id="{453FB3C1-8967-23F3-6928-9DCEEE83A647}"/>
                </a:ext>
              </a:extLst>
            </p:cNvPr>
            <p:cNvSpPr>
              <a:spLocks/>
            </p:cNvSpPr>
            <p:nvPr/>
          </p:nvSpPr>
          <p:spPr bwMode="auto">
            <a:xfrm>
              <a:off x="3478" y="2575"/>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695" name="Freeform 18">
              <a:extLst>
                <a:ext uri="{FF2B5EF4-FFF2-40B4-BE49-F238E27FC236}">
                  <a16:creationId xmlns:a16="http://schemas.microsoft.com/office/drawing/2014/main" id="{52CF25E7-E651-A3B7-7895-C8CD907AEE52}"/>
                </a:ext>
              </a:extLst>
            </p:cNvPr>
            <p:cNvSpPr>
              <a:spLocks/>
            </p:cNvSpPr>
            <p:nvPr/>
          </p:nvSpPr>
          <p:spPr bwMode="auto">
            <a:xfrm>
              <a:off x="3478" y="2599"/>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696" name="Freeform 19">
              <a:extLst>
                <a:ext uri="{FF2B5EF4-FFF2-40B4-BE49-F238E27FC236}">
                  <a16:creationId xmlns:a16="http://schemas.microsoft.com/office/drawing/2014/main" id="{678827CF-0E55-8D70-602F-3C3CA29AF684}"/>
                </a:ext>
              </a:extLst>
            </p:cNvPr>
            <p:cNvSpPr>
              <a:spLocks/>
            </p:cNvSpPr>
            <p:nvPr/>
          </p:nvSpPr>
          <p:spPr bwMode="auto">
            <a:xfrm>
              <a:off x="3478" y="2623"/>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697" name="Freeform 20">
              <a:extLst>
                <a:ext uri="{FF2B5EF4-FFF2-40B4-BE49-F238E27FC236}">
                  <a16:creationId xmlns:a16="http://schemas.microsoft.com/office/drawing/2014/main" id="{A6A02ED0-8A20-F356-30BE-9FF1867DF721}"/>
                </a:ext>
              </a:extLst>
            </p:cNvPr>
            <p:cNvSpPr>
              <a:spLocks/>
            </p:cNvSpPr>
            <p:nvPr/>
          </p:nvSpPr>
          <p:spPr bwMode="auto">
            <a:xfrm>
              <a:off x="3478" y="2647"/>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698" name="Freeform 21">
              <a:extLst>
                <a:ext uri="{FF2B5EF4-FFF2-40B4-BE49-F238E27FC236}">
                  <a16:creationId xmlns:a16="http://schemas.microsoft.com/office/drawing/2014/main" id="{E0CCBF06-C693-0596-421B-4DD8681DD499}"/>
                </a:ext>
              </a:extLst>
            </p:cNvPr>
            <p:cNvSpPr>
              <a:spLocks/>
            </p:cNvSpPr>
            <p:nvPr/>
          </p:nvSpPr>
          <p:spPr bwMode="auto">
            <a:xfrm>
              <a:off x="3478" y="2671"/>
              <a:ext cx="11" cy="11"/>
            </a:xfrm>
            <a:custGeom>
              <a:avLst/>
              <a:gdLst>
                <a:gd name="T0" fmla="*/ 11 w 11"/>
                <a:gd name="T1" fmla="*/ 8 h 11"/>
                <a:gd name="T2" fmla="*/ 11 w 11"/>
                <a:gd name="T3" fmla="*/ 4 h 11"/>
                <a:gd name="T4" fmla="*/ 7 w 11"/>
                <a:gd name="T5" fmla="*/ 0 h 11"/>
                <a:gd name="T6" fmla="*/ 3 w 11"/>
                <a:gd name="T7" fmla="*/ 0 h 11"/>
                <a:gd name="T8" fmla="*/ 0 w 11"/>
                <a:gd name="T9" fmla="*/ 4 h 11"/>
                <a:gd name="T10" fmla="*/ 0 w 11"/>
                <a:gd name="T11" fmla="*/ 8 h 11"/>
                <a:gd name="T12" fmla="*/ 0 w 11"/>
                <a:gd name="T13" fmla="*/ 8 h 11"/>
                <a:gd name="T14" fmla="*/ 3 w 11"/>
                <a:gd name="T15" fmla="*/ 11 h 11"/>
                <a:gd name="T16" fmla="*/ 3 w 11"/>
                <a:gd name="T17" fmla="*/ 11 h 11"/>
                <a:gd name="T18" fmla="*/ 11 w 11"/>
                <a:gd name="T19" fmla="*/ 11 h 11"/>
                <a:gd name="T20" fmla="*/ 11 w 11"/>
                <a:gd name="T21" fmla="*/ 8 h 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1"/>
                <a:gd name="T35" fmla="*/ 11 w 11"/>
                <a:gd name="T36" fmla="*/ 11 h 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1">
                  <a:moveTo>
                    <a:pt x="11" y="8"/>
                  </a:moveTo>
                  <a:lnTo>
                    <a:pt x="11" y="4"/>
                  </a:lnTo>
                  <a:lnTo>
                    <a:pt x="7" y="0"/>
                  </a:lnTo>
                  <a:lnTo>
                    <a:pt x="3" y="0"/>
                  </a:lnTo>
                  <a:lnTo>
                    <a:pt x="0" y="4"/>
                  </a:lnTo>
                  <a:lnTo>
                    <a:pt x="0" y="8"/>
                  </a:lnTo>
                  <a:lnTo>
                    <a:pt x="3" y="11"/>
                  </a:lnTo>
                  <a:lnTo>
                    <a:pt x="11" y="11"/>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699" name="Freeform 22">
              <a:extLst>
                <a:ext uri="{FF2B5EF4-FFF2-40B4-BE49-F238E27FC236}">
                  <a16:creationId xmlns:a16="http://schemas.microsoft.com/office/drawing/2014/main" id="{EC6E6933-6553-246D-F0FC-005EE1D21C2E}"/>
                </a:ext>
              </a:extLst>
            </p:cNvPr>
            <p:cNvSpPr>
              <a:spLocks/>
            </p:cNvSpPr>
            <p:nvPr/>
          </p:nvSpPr>
          <p:spPr bwMode="auto">
            <a:xfrm>
              <a:off x="3478" y="2694"/>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00" name="Freeform 23">
              <a:extLst>
                <a:ext uri="{FF2B5EF4-FFF2-40B4-BE49-F238E27FC236}">
                  <a16:creationId xmlns:a16="http://schemas.microsoft.com/office/drawing/2014/main" id="{9BDF3717-0918-436A-4F50-AA322202F882}"/>
                </a:ext>
              </a:extLst>
            </p:cNvPr>
            <p:cNvSpPr>
              <a:spLocks/>
            </p:cNvSpPr>
            <p:nvPr/>
          </p:nvSpPr>
          <p:spPr bwMode="auto">
            <a:xfrm>
              <a:off x="3478" y="2718"/>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01" name="Freeform 24">
              <a:extLst>
                <a:ext uri="{FF2B5EF4-FFF2-40B4-BE49-F238E27FC236}">
                  <a16:creationId xmlns:a16="http://schemas.microsoft.com/office/drawing/2014/main" id="{A02C51E6-2F18-41C5-CD89-4479EE9E19E5}"/>
                </a:ext>
              </a:extLst>
            </p:cNvPr>
            <p:cNvSpPr>
              <a:spLocks/>
            </p:cNvSpPr>
            <p:nvPr/>
          </p:nvSpPr>
          <p:spPr bwMode="auto">
            <a:xfrm>
              <a:off x="3478" y="2742"/>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02" name="Freeform 25">
              <a:extLst>
                <a:ext uri="{FF2B5EF4-FFF2-40B4-BE49-F238E27FC236}">
                  <a16:creationId xmlns:a16="http://schemas.microsoft.com/office/drawing/2014/main" id="{A26E62F1-D640-BC9A-446E-CA2DC1E7589B}"/>
                </a:ext>
              </a:extLst>
            </p:cNvPr>
            <p:cNvSpPr>
              <a:spLocks/>
            </p:cNvSpPr>
            <p:nvPr/>
          </p:nvSpPr>
          <p:spPr bwMode="auto">
            <a:xfrm>
              <a:off x="3478" y="2766"/>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03" name="Freeform 26">
              <a:extLst>
                <a:ext uri="{FF2B5EF4-FFF2-40B4-BE49-F238E27FC236}">
                  <a16:creationId xmlns:a16="http://schemas.microsoft.com/office/drawing/2014/main" id="{9521C37B-2304-FBD8-4372-8A8AA0C9931B}"/>
                </a:ext>
              </a:extLst>
            </p:cNvPr>
            <p:cNvSpPr>
              <a:spLocks/>
            </p:cNvSpPr>
            <p:nvPr/>
          </p:nvSpPr>
          <p:spPr bwMode="auto">
            <a:xfrm>
              <a:off x="3478" y="2790"/>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04" name="Freeform 27">
              <a:extLst>
                <a:ext uri="{FF2B5EF4-FFF2-40B4-BE49-F238E27FC236}">
                  <a16:creationId xmlns:a16="http://schemas.microsoft.com/office/drawing/2014/main" id="{96667E8E-AF63-6524-5C61-03AF845336F7}"/>
                </a:ext>
              </a:extLst>
            </p:cNvPr>
            <p:cNvSpPr>
              <a:spLocks/>
            </p:cNvSpPr>
            <p:nvPr/>
          </p:nvSpPr>
          <p:spPr bwMode="auto">
            <a:xfrm>
              <a:off x="3478" y="2813"/>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05" name="Freeform 28">
              <a:extLst>
                <a:ext uri="{FF2B5EF4-FFF2-40B4-BE49-F238E27FC236}">
                  <a16:creationId xmlns:a16="http://schemas.microsoft.com/office/drawing/2014/main" id="{AC2DC4E8-49B9-1379-39C7-2F3CF53E039D}"/>
                </a:ext>
              </a:extLst>
            </p:cNvPr>
            <p:cNvSpPr>
              <a:spLocks/>
            </p:cNvSpPr>
            <p:nvPr/>
          </p:nvSpPr>
          <p:spPr bwMode="auto">
            <a:xfrm>
              <a:off x="3478" y="2837"/>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06" name="Freeform 29">
              <a:extLst>
                <a:ext uri="{FF2B5EF4-FFF2-40B4-BE49-F238E27FC236}">
                  <a16:creationId xmlns:a16="http://schemas.microsoft.com/office/drawing/2014/main" id="{9E62AFCB-AB51-B166-0864-649393A7C9DD}"/>
                </a:ext>
              </a:extLst>
            </p:cNvPr>
            <p:cNvSpPr>
              <a:spLocks/>
            </p:cNvSpPr>
            <p:nvPr/>
          </p:nvSpPr>
          <p:spPr bwMode="auto">
            <a:xfrm>
              <a:off x="3478" y="2861"/>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07" name="Freeform 30">
              <a:extLst>
                <a:ext uri="{FF2B5EF4-FFF2-40B4-BE49-F238E27FC236}">
                  <a16:creationId xmlns:a16="http://schemas.microsoft.com/office/drawing/2014/main" id="{12B682A3-74A7-4B47-BC06-E06B3CD80171}"/>
                </a:ext>
              </a:extLst>
            </p:cNvPr>
            <p:cNvSpPr>
              <a:spLocks/>
            </p:cNvSpPr>
            <p:nvPr/>
          </p:nvSpPr>
          <p:spPr bwMode="auto">
            <a:xfrm>
              <a:off x="3478" y="2885"/>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08" name="Freeform 31">
              <a:extLst>
                <a:ext uri="{FF2B5EF4-FFF2-40B4-BE49-F238E27FC236}">
                  <a16:creationId xmlns:a16="http://schemas.microsoft.com/office/drawing/2014/main" id="{4D9D3D66-7E36-A05B-EF88-6DAB1AB4F9B0}"/>
                </a:ext>
              </a:extLst>
            </p:cNvPr>
            <p:cNvSpPr>
              <a:spLocks/>
            </p:cNvSpPr>
            <p:nvPr/>
          </p:nvSpPr>
          <p:spPr bwMode="auto">
            <a:xfrm>
              <a:off x="3478" y="2909"/>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09" name="Freeform 32">
              <a:extLst>
                <a:ext uri="{FF2B5EF4-FFF2-40B4-BE49-F238E27FC236}">
                  <a16:creationId xmlns:a16="http://schemas.microsoft.com/office/drawing/2014/main" id="{B9A1ECA3-6081-1DB2-B4C7-5FDB7897DC3E}"/>
                </a:ext>
              </a:extLst>
            </p:cNvPr>
            <p:cNvSpPr>
              <a:spLocks/>
            </p:cNvSpPr>
            <p:nvPr/>
          </p:nvSpPr>
          <p:spPr bwMode="auto">
            <a:xfrm>
              <a:off x="3478" y="2932"/>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10" name="Freeform 33">
              <a:extLst>
                <a:ext uri="{FF2B5EF4-FFF2-40B4-BE49-F238E27FC236}">
                  <a16:creationId xmlns:a16="http://schemas.microsoft.com/office/drawing/2014/main" id="{B3FC9B24-7823-EF11-E22A-4DA3084DD96C}"/>
                </a:ext>
              </a:extLst>
            </p:cNvPr>
            <p:cNvSpPr>
              <a:spLocks/>
            </p:cNvSpPr>
            <p:nvPr/>
          </p:nvSpPr>
          <p:spPr bwMode="auto">
            <a:xfrm>
              <a:off x="3478" y="2956"/>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11" name="Freeform 34">
              <a:extLst>
                <a:ext uri="{FF2B5EF4-FFF2-40B4-BE49-F238E27FC236}">
                  <a16:creationId xmlns:a16="http://schemas.microsoft.com/office/drawing/2014/main" id="{3870E47E-C9B2-00A1-A8EB-75B223B1856E}"/>
                </a:ext>
              </a:extLst>
            </p:cNvPr>
            <p:cNvSpPr>
              <a:spLocks/>
            </p:cNvSpPr>
            <p:nvPr/>
          </p:nvSpPr>
          <p:spPr bwMode="auto">
            <a:xfrm>
              <a:off x="3478" y="2980"/>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12" name="Freeform 35">
              <a:extLst>
                <a:ext uri="{FF2B5EF4-FFF2-40B4-BE49-F238E27FC236}">
                  <a16:creationId xmlns:a16="http://schemas.microsoft.com/office/drawing/2014/main" id="{3EF44468-80CC-A953-D474-D1DED0862F2A}"/>
                </a:ext>
              </a:extLst>
            </p:cNvPr>
            <p:cNvSpPr>
              <a:spLocks/>
            </p:cNvSpPr>
            <p:nvPr/>
          </p:nvSpPr>
          <p:spPr bwMode="auto">
            <a:xfrm>
              <a:off x="3478" y="3004"/>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13" name="Freeform 36">
              <a:extLst>
                <a:ext uri="{FF2B5EF4-FFF2-40B4-BE49-F238E27FC236}">
                  <a16:creationId xmlns:a16="http://schemas.microsoft.com/office/drawing/2014/main" id="{DA02A51F-47D5-3689-6A9F-D6D61D114ABE}"/>
                </a:ext>
              </a:extLst>
            </p:cNvPr>
            <p:cNvSpPr>
              <a:spLocks/>
            </p:cNvSpPr>
            <p:nvPr/>
          </p:nvSpPr>
          <p:spPr bwMode="auto">
            <a:xfrm>
              <a:off x="3478" y="3028"/>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14" name="Freeform 37">
              <a:extLst>
                <a:ext uri="{FF2B5EF4-FFF2-40B4-BE49-F238E27FC236}">
                  <a16:creationId xmlns:a16="http://schemas.microsoft.com/office/drawing/2014/main" id="{803F2DA0-8F9D-16B9-94F6-4B303F5B5D1F}"/>
                </a:ext>
              </a:extLst>
            </p:cNvPr>
            <p:cNvSpPr>
              <a:spLocks/>
            </p:cNvSpPr>
            <p:nvPr/>
          </p:nvSpPr>
          <p:spPr bwMode="auto">
            <a:xfrm>
              <a:off x="3478" y="3052"/>
              <a:ext cx="11" cy="11"/>
            </a:xfrm>
            <a:custGeom>
              <a:avLst/>
              <a:gdLst>
                <a:gd name="T0" fmla="*/ 11 w 11"/>
                <a:gd name="T1" fmla="*/ 7 h 11"/>
                <a:gd name="T2" fmla="*/ 11 w 11"/>
                <a:gd name="T3" fmla="*/ 3 h 11"/>
                <a:gd name="T4" fmla="*/ 7 w 11"/>
                <a:gd name="T5" fmla="*/ 0 h 11"/>
                <a:gd name="T6" fmla="*/ 3 w 11"/>
                <a:gd name="T7" fmla="*/ 0 h 11"/>
                <a:gd name="T8" fmla="*/ 0 w 11"/>
                <a:gd name="T9" fmla="*/ 3 h 11"/>
                <a:gd name="T10" fmla="*/ 0 w 11"/>
                <a:gd name="T11" fmla="*/ 7 h 11"/>
                <a:gd name="T12" fmla="*/ 0 w 11"/>
                <a:gd name="T13" fmla="*/ 7 h 11"/>
                <a:gd name="T14" fmla="*/ 3 w 11"/>
                <a:gd name="T15" fmla="*/ 11 h 11"/>
                <a:gd name="T16" fmla="*/ 3 w 11"/>
                <a:gd name="T17" fmla="*/ 11 h 11"/>
                <a:gd name="T18" fmla="*/ 11 w 11"/>
                <a:gd name="T19" fmla="*/ 11 h 11"/>
                <a:gd name="T20" fmla="*/ 11 w 11"/>
                <a:gd name="T21" fmla="*/ 7 h 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1"/>
                <a:gd name="T35" fmla="*/ 11 w 11"/>
                <a:gd name="T36" fmla="*/ 11 h 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1">
                  <a:moveTo>
                    <a:pt x="11" y="7"/>
                  </a:moveTo>
                  <a:lnTo>
                    <a:pt x="11" y="3"/>
                  </a:lnTo>
                  <a:lnTo>
                    <a:pt x="7" y="0"/>
                  </a:lnTo>
                  <a:lnTo>
                    <a:pt x="3" y="0"/>
                  </a:lnTo>
                  <a:lnTo>
                    <a:pt x="0" y="3"/>
                  </a:lnTo>
                  <a:lnTo>
                    <a:pt x="0" y="7"/>
                  </a:lnTo>
                  <a:lnTo>
                    <a:pt x="3" y="11"/>
                  </a:lnTo>
                  <a:lnTo>
                    <a:pt x="11" y="11"/>
                  </a:lnTo>
                  <a:lnTo>
                    <a:pt x="11" y="7"/>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15" name="Freeform 38">
              <a:extLst>
                <a:ext uri="{FF2B5EF4-FFF2-40B4-BE49-F238E27FC236}">
                  <a16:creationId xmlns:a16="http://schemas.microsoft.com/office/drawing/2014/main" id="{E3F4E877-972C-6351-E0F0-60BA202FCFBE}"/>
                </a:ext>
              </a:extLst>
            </p:cNvPr>
            <p:cNvSpPr>
              <a:spLocks/>
            </p:cNvSpPr>
            <p:nvPr/>
          </p:nvSpPr>
          <p:spPr bwMode="auto">
            <a:xfrm>
              <a:off x="3478" y="3075"/>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16" name="Freeform 39">
              <a:extLst>
                <a:ext uri="{FF2B5EF4-FFF2-40B4-BE49-F238E27FC236}">
                  <a16:creationId xmlns:a16="http://schemas.microsoft.com/office/drawing/2014/main" id="{2F33556E-9B09-5BBF-4CB1-609FD19950EE}"/>
                </a:ext>
              </a:extLst>
            </p:cNvPr>
            <p:cNvSpPr>
              <a:spLocks/>
            </p:cNvSpPr>
            <p:nvPr/>
          </p:nvSpPr>
          <p:spPr bwMode="auto">
            <a:xfrm>
              <a:off x="3478" y="3099"/>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17" name="Freeform 40">
              <a:extLst>
                <a:ext uri="{FF2B5EF4-FFF2-40B4-BE49-F238E27FC236}">
                  <a16:creationId xmlns:a16="http://schemas.microsoft.com/office/drawing/2014/main" id="{4C96DC61-D732-96C9-185C-ABF2C5D6D2FD}"/>
                </a:ext>
              </a:extLst>
            </p:cNvPr>
            <p:cNvSpPr>
              <a:spLocks/>
            </p:cNvSpPr>
            <p:nvPr/>
          </p:nvSpPr>
          <p:spPr bwMode="auto">
            <a:xfrm>
              <a:off x="3478" y="3123"/>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18" name="Freeform 41">
              <a:extLst>
                <a:ext uri="{FF2B5EF4-FFF2-40B4-BE49-F238E27FC236}">
                  <a16:creationId xmlns:a16="http://schemas.microsoft.com/office/drawing/2014/main" id="{B411C5BC-6489-4A07-60CA-86183832DE00}"/>
                </a:ext>
              </a:extLst>
            </p:cNvPr>
            <p:cNvSpPr>
              <a:spLocks/>
            </p:cNvSpPr>
            <p:nvPr/>
          </p:nvSpPr>
          <p:spPr bwMode="auto">
            <a:xfrm>
              <a:off x="3478" y="3147"/>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19" name="Freeform 42">
              <a:extLst>
                <a:ext uri="{FF2B5EF4-FFF2-40B4-BE49-F238E27FC236}">
                  <a16:creationId xmlns:a16="http://schemas.microsoft.com/office/drawing/2014/main" id="{5539A332-6728-DF24-A539-49A4F8F0EE9C}"/>
                </a:ext>
              </a:extLst>
            </p:cNvPr>
            <p:cNvSpPr>
              <a:spLocks/>
            </p:cNvSpPr>
            <p:nvPr/>
          </p:nvSpPr>
          <p:spPr bwMode="auto">
            <a:xfrm>
              <a:off x="3478" y="3171"/>
              <a:ext cx="11" cy="11"/>
            </a:xfrm>
            <a:custGeom>
              <a:avLst/>
              <a:gdLst>
                <a:gd name="T0" fmla="*/ 11 w 11"/>
                <a:gd name="T1" fmla="*/ 7 h 11"/>
                <a:gd name="T2" fmla="*/ 11 w 11"/>
                <a:gd name="T3" fmla="*/ 4 h 11"/>
                <a:gd name="T4" fmla="*/ 7 w 11"/>
                <a:gd name="T5" fmla="*/ 0 h 11"/>
                <a:gd name="T6" fmla="*/ 3 w 11"/>
                <a:gd name="T7" fmla="*/ 0 h 11"/>
                <a:gd name="T8" fmla="*/ 0 w 11"/>
                <a:gd name="T9" fmla="*/ 4 h 11"/>
                <a:gd name="T10" fmla="*/ 0 w 11"/>
                <a:gd name="T11" fmla="*/ 7 h 11"/>
                <a:gd name="T12" fmla="*/ 0 w 11"/>
                <a:gd name="T13" fmla="*/ 7 h 11"/>
                <a:gd name="T14" fmla="*/ 3 w 11"/>
                <a:gd name="T15" fmla="*/ 11 h 11"/>
                <a:gd name="T16" fmla="*/ 3 w 11"/>
                <a:gd name="T17" fmla="*/ 11 h 11"/>
                <a:gd name="T18" fmla="*/ 11 w 11"/>
                <a:gd name="T19" fmla="*/ 11 h 11"/>
                <a:gd name="T20" fmla="*/ 11 w 11"/>
                <a:gd name="T21" fmla="*/ 7 h 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1"/>
                <a:gd name="T35" fmla="*/ 11 w 11"/>
                <a:gd name="T36" fmla="*/ 11 h 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1">
                  <a:moveTo>
                    <a:pt x="11" y="7"/>
                  </a:moveTo>
                  <a:lnTo>
                    <a:pt x="11" y="4"/>
                  </a:lnTo>
                  <a:lnTo>
                    <a:pt x="7" y="0"/>
                  </a:lnTo>
                  <a:lnTo>
                    <a:pt x="3" y="0"/>
                  </a:lnTo>
                  <a:lnTo>
                    <a:pt x="0" y="4"/>
                  </a:lnTo>
                  <a:lnTo>
                    <a:pt x="0" y="7"/>
                  </a:lnTo>
                  <a:lnTo>
                    <a:pt x="3" y="11"/>
                  </a:lnTo>
                  <a:lnTo>
                    <a:pt x="11" y="11"/>
                  </a:lnTo>
                  <a:lnTo>
                    <a:pt x="11" y="7"/>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20" name="Freeform 43">
              <a:extLst>
                <a:ext uri="{FF2B5EF4-FFF2-40B4-BE49-F238E27FC236}">
                  <a16:creationId xmlns:a16="http://schemas.microsoft.com/office/drawing/2014/main" id="{A8368590-FA7C-399F-60C3-BE7E68DE9C0C}"/>
                </a:ext>
              </a:extLst>
            </p:cNvPr>
            <p:cNvSpPr>
              <a:spLocks/>
            </p:cNvSpPr>
            <p:nvPr/>
          </p:nvSpPr>
          <p:spPr bwMode="auto">
            <a:xfrm>
              <a:off x="3478" y="3194"/>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21" name="Freeform 44">
              <a:extLst>
                <a:ext uri="{FF2B5EF4-FFF2-40B4-BE49-F238E27FC236}">
                  <a16:creationId xmlns:a16="http://schemas.microsoft.com/office/drawing/2014/main" id="{1808E562-DE1A-508D-0CC4-01D51732610D}"/>
                </a:ext>
              </a:extLst>
            </p:cNvPr>
            <p:cNvSpPr>
              <a:spLocks/>
            </p:cNvSpPr>
            <p:nvPr/>
          </p:nvSpPr>
          <p:spPr bwMode="auto">
            <a:xfrm>
              <a:off x="3478" y="3218"/>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722" name="Freeform 45">
              <a:extLst>
                <a:ext uri="{FF2B5EF4-FFF2-40B4-BE49-F238E27FC236}">
                  <a16:creationId xmlns:a16="http://schemas.microsoft.com/office/drawing/2014/main" id="{B03F0114-DC22-411B-3B32-B5BB3459AE7F}"/>
                </a:ext>
              </a:extLst>
            </p:cNvPr>
            <p:cNvSpPr>
              <a:spLocks/>
            </p:cNvSpPr>
            <p:nvPr/>
          </p:nvSpPr>
          <p:spPr bwMode="auto">
            <a:xfrm>
              <a:off x="3478" y="3242"/>
              <a:ext cx="11" cy="12"/>
            </a:xfrm>
            <a:custGeom>
              <a:avLst/>
              <a:gdLst>
                <a:gd name="T0" fmla="*/ 11 w 11"/>
                <a:gd name="T1" fmla="*/ 8 h 12"/>
                <a:gd name="T2" fmla="*/ 11 w 11"/>
                <a:gd name="T3" fmla="*/ 4 h 12"/>
                <a:gd name="T4" fmla="*/ 7 w 11"/>
                <a:gd name="T5" fmla="*/ 0 h 12"/>
                <a:gd name="T6" fmla="*/ 3 w 11"/>
                <a:gd name="T7" fmla="*/ 0 h 12"/>
                <a:gd name="T8" fmla="*/ 0 w 11"/>
                <a:gd name="T9" fmla="*/ 4 h 12"/>
                <a:gd name="T10" fmla="*/ 0 w 11"/>
                <a:gd name="T11" fmla="*/ 8 h 12"/>
                <a:gd name="T12" fmla="*/ 0 w 11"/>
                <a:gd name="T13" fmla="*/ 8 h 12"/>
                <a:gd name="T14" fmla="*/ 3 w 11"/>
                <a:gd name="T15" fmla="*/ 12 h 12"/>
                <a:gd name="T16" fmla="*/ 3 w 11"/>
                <a:gd name="T17" fmla="*/ 12 h 12"/>
                <a:gd name="T18" fmla="*/ 11 w 11"/>
                <a:gd name="T19" fmla="*/ 12 h 12"/>
                <a:gd name="T20" fmla="*/ 11 w 11"/>
                <a:gd name="T21" fmla="*/ 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2"/>
                <a:gd name="T35" fmla="*/ 11 w 11"/>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2">
                  <a:moveTo>
                    <a:pt x="11" y="8"/>
                  </a:moveTo>
                  <a:lnTo>
                    <a:pt x="11" y="4"/>
                  </a:lnTo>
                  <a:lnTo>
                    <a:pt x="7" y="0"/>
                  </a:lnTo>
                  <a:lnTo>
                    <a:pt x="3" y="0"/>
                  </a:lnTo>
                  <a:lnTo>
                    <a:pt x="0" y="4"/>
                  </a:lnTo>
                  <a:lnTo>
                    <a:pt x="0" y="8"/>
                  </a:lnTo>
                  <a:lnTo>
                    <a:pt x="3" y="12"/>
                  </a:lnTo>
                  <a:lnTo>
                    <a:pt x="11" y="12"/>
                  </a:lnTo>
                  <a:lnTo>
                    <a:pt x="11" y="8"/>
                  </a:lnTo>
                  <a:close/>
                </a:path>
              </a:pathLst>
            </a:custGeom>
            <a:solidFill>
              <a:srgbClr val="000000"/>
            </a:solidFill>
            <a:ln w="28575">
              <a:solidFill>
                <a:srgbClr val="000000"/>
              </a:solidFill>
              <a:prstDash val="dash"/>
              <a:round/>
              <a:headEnd/>
              <a:tailEnd/>
            </a:ln>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grpSp>
      <p:sp>
        <p:nvSpPr>
          <p:cNvPr id="28686" name="Rectangle 47">
            <a:extLst>
              <a:ext uri="{FF2B5EF4-FFF2-40B4-BE49-F238E27FC236}">
                <a16:creationId xmlns:a16="http://schemas.microsoft.com/office/drawing/2014/main" id="{20F52C22-97CB-8A7B-9319-8BD24303B578}"/>
              </a:ext>
            </a:extLst>
          </p:cNvPr>
          <p:cNvSpPr>
            <a:spLocks noChangeArrowheads="1"/>
          </p:cNvSpPr>
          <p:nvPr/>
        </p:nvSpPr>
        <p:spPr bwMode="auto">
          <a:xfrm>
            <a:off x="4648200" y="5386388"/>
            <a:ext cx="1933575" cy="944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687" name="Rectangle 48">
            <a:extLst>
              <a:ext uri="{FF2B5EF4-FFF2-40B4-BE49-F238E27FC236}">
                <a16:creationId xmlns:a16="http://schemas.microsoft.com/office/drawing/2014/main" id="{055052F0-A7B7-C94F-501C-9CD766F0A32E}"/>
              </a:ext>
            </a:extLst>
          </p:cNvPr>
          <p:cNvSpPr>
            <a:spLocks noChangeArrowheads="1"/>
          </p:cNvSpPr>
          <p:nvPr/>
        </p:nvSpPr>
        <p:spPr bwMode="auto">
          <a:xfrm>
            <a:off x="4822825" y="5473700"/>
            <a:ext cx="11366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300">
                <a:solidFill>
                  <a:srgbClr val="000000"/>
                </a:solidFill>
              </a:rPr>
              <a:t>Customer</a:t>
            </a:r>
            <a:endParaRPr lang="en-US" altLang="en-US"/>
          </a:p>
        </p:txBody>
      </p:sp>
      <p:sp>
        <p:nvSpPr>
          <p:cNvPr id="28688" name="Rectangle 49">
            <a:extLst>
              <a:ext uri="{FF2B5EF4-FFF2-40B4-BE49-F238E27FC236}">
                <a16:creationId xmlns:a16="http://schemas.microsoft.com/office/drawing/2014/main" id="{18EA9B73-3753-5EF4-E6F1-4A713EAFA445}"/>
              </a:ext>
            </a:extLst>
          </p:cNvPr>
          <p:cNvSpPr>
            <a:spLocks noChangeArrowheads="1"/>
          </p:cNvSpPr>
          <p:nvPr/>
        </p:nvSpPr>
        <p:spPr bwMode="auto">
          <a:xfrm>
            <a:off x="4822825" y="5821363"/>
            <a:ext cx="2311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300">
                <a:solidFill>
                  <a:srgbClr val="000000"/>
                </a:solidFill>
              </a:rPr>
              <a:t>Order Arrives</a:t>
            </a:r>
          </a:p>
          <a:p>
            <a:pPr>
              <a:lnSpc>
                <a:spcPct val="100000"/>
              </a:lnSpc>
              <a:spcBef>
                <a:spcPct val="0"/>
              </a:spcBef>
              <a:buClrTx/>
              <a:buSzTx/>
            </a:pPr>
            <a:r>
              <a:rPr lang="en-US" altLang="en-US" sz="2300">
                <a:solidFill>
                  <a:schemeClr val="hlink"/>
                </a:solidFill>
              </a:rPr>
              <a:t>Push-Pull boundary</a:t>
            </a:r>
            <a:endParaRPr lang="en-US" altLang="en-US">
              <a:solidFill>
                <a:schemeClr val="hlink"/>
              </a:solidFill>
            </a:endParaRPr>
          </a:p>
        </p:txBody>
      </p:sp>
      <p:sp>
        <p:nvSpPr>
          <p:cNvPr id="28689" name="Rectangle 50">
            <a:extLst>
              <a:ext uri="{FF2B5EF4-FFF2-40B4-BE49-F238E27FC236}">
                <a16:creationId xmlns:a16="http://schemas.microsoft.com/office/drawing/2014/main" id="{F69060BA-F8AB-DBF6-3F84-8864A9E6F738}"/>
              </a:ext>
            </a:extLst>
          </p:cNvPr>
          <p:cNvSpPr>
            <a:spLocks noChangeArrowheads="1"/>
          </p:cNvSpPr>
          <p:nvPr/>
        </p:nvSpPr>
        <p:spPr bwMode="auto">
          <a:xfrm>
            <a:off x="954088" y="4062413"/>
            <a:ext cx="2814637" cy="568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690" name="Rectangle 51">
            <a:extLst>
              <a:ext uri="{FF2B5EF4-FFF2-40B4-BE49-F238E27FC236}">
                <a16:creationId xmlns:a16="http://schemas.microsoft.com/office/drawing/2014/main" id="{92634320-551B-546B-6DC8-043ED14C5103}"/>
              </a:ext>
            </a:extLst>
          </p:cNvPr>
          <p:cNvSpPr>
            <a:spLocks noChangeArrowheads="1"/>
          </p:cNvSpPr>
          <p:nvPr/>
        </p:nvSpPr>
        <p:spPr bwMode="auto">
          <a:xfrm>
            <a:off x="1130300" y="4164013"/>
            <a:ext cx="244475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300" b="1" i="1">
                <a:solidFill>
                  <a:srgbClr val="000000"/>
                </a:solidFill>
              </a:rPr>
              <a:t>PUSH PROCESSES</a:t>
            </a:r>
            <a:endParaRPr lang="en-US" altLang="en-US"/>
          </a:p>
        </p:txBody>
      </p:sp>
      <p:sp>
        <p:nvSpPr>
          <p:cNvPr id="28691" name="Rectangle 52">
            <a:extLst>
              <a:ext uri="{FF2B5EF4-FFF2-40B4-BE49-F238E27FC236}">
                <a16:creationId xmlns:a16="http://schemas.microsoft.com/office/drawing/2014/main" id="{C209EDF4-A106-6C28-F47F-BD8D0E28A527}"/>
              </a:ext>
            </a:extLst>
          </p:cNvPr>
          <p:cNvSpPr>
            <a:spLocks noChangeArrowheads="1"/>
          </p:cNvSpPr>
          <p:nvPr/>
        </p:nvSpPr>
        <p:spPr bwMode="auto">
          <a:xfrm>
            <a:off x="5702300" y="4062413"/>
            <a:ext cx="2814638" cy="568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28692" name="Rectangle 53">
            <a:extLst>
              <a:ext uri="{FF2B5EF4-FFF2-40B4-BE49-F238E27FC236}">
                <a16:creationId xmlns:a16="http://schemas.microsoft.com/office/drawing/2014/main" id="{C6590CC3-33B3-3727-2AEB-EDFA17AE573D}"/>
              </a:ext>
            </a:extLst>
          </p:cNvPr>
          <p:cNvSpPr>
            <a:spLocks noChangeArrowheads="1"/>
          </p:cNvSpPr>
          <p:nvPr/>
        </p:nvSpPr>
        <p:spPr bwMode="auto">
          <a:xfrm>
            <a:off x="5878513" y="4164013"/>
            <a:ext cx="24098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300" b="1" i="1">
                <a:solidFill>
                  <a:srgbClr val="000000"/>
                </a:solidFill>
              </a:rPr>
              <a:t>PULL PROCESSES</a:t>
            </a:r>
            <a:endParaRPr lang="en-US" altLang="en-US"/>
          </a:p>
        </p:txBody>
      </p:sp>
    </p:spTree>
  </p:cSld>
  <p:clrMapOvr>
    <a:masterClrMapping/>
  </p:clrMapOvr>
  <p:transition>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E87D8AA-7F8C-CE05-7C9B-578CB5C81DBD}"/>
              </a:ext>
            </a:extLst>
          </p:cNvPr>
          <p:cNvSpPr>
            <a:spLocks noGrp="1" noChangeArrowheads="1"/>
          </p:cNvSpPr>
          <p:nvPr>
            <p:ph type="title"/>
          </p:nvPr>
        </p:nvSpPr>
        <p:spPr/>
        <p:txBody>
          <a:bodyPr/>
          <a:lstStyle/>
          <a:p>
            <a:r>
              <a:rPr lang="en-US" altLang="en-US"/>
              <a:t>Examples of Supply Chains</a:t>
            </a:r>
          </a:p>
        </p:txBody>
      </p:sp>
      <p:sp>
        <p:nvSpPr>
          <p:cNvPr id="29699" name="Rectangle 3">
            <a:extLst>
              <a:ext uri="{FF2B5EF4-FFF2-40B4-BE49-F238E27FC236}">
                <a16:creationId xmlns:a16="http://schemas.microsoft.com/office/drawing/2014/main" id="{7C39EF61-0268-78A4-BC07-59DAABD28BE4}"/>
              </a:ext>
            </a:extLst>
          </p:cNvPr>
          <p:cNvSpPr>
            <a:spLocks noGrp="1" noChangeArrowheads="1"/>
          </p:cNvSpPr>
          <p:nvPr>
            <p:ph type="body" idx="4294967295"/>
          </p:nvPr>
        </p:nvSpPr>
        <p:spPr>
          <a:xfrm>
            <a:off x="438283" y="1390650"/>
            <a:ext cx="8453790" cy="4935505"/>
          </a:xfrm>
        </p:spPr>
        <p:txBody>
          <a:bodyPr>
            <a:normAutofit fontScale="92500"/>
          </a:bodyPr>
          <a:lstStyle/>
          <a:p>
            <a:pPr>
              <a:buFont typeface="Monotype Sorts" pitchFamily="2" charset="2"/>
              <a:buNone/>
            </a:pPr>
            <a:r>
              <a:rPr lang="en-US" altLang="en-US" dirty="0">
                <a:solidFill>
                  <a:schemeClr val="accent2"/>
                </a:solidFill>
              </a:rPr>
              <a:t>Dell</a:t>
            </a:r>
            <a:r>
              <a:rPr lang="en-US" altLang="en-US" dirty="0"/>
              <a:t> / Compaq</a:t>
            </a:r>
          </a:p>
          <a:p>
            <a:pPr lvl="1"/>
            <a:r>
              <a:rPr lang="en-US" altLang="en-US" dirty="0">
                <a:solidFill>
                  <a:schemeClr val="accent2"/>
                </a:solidFill>
              </a:rPr>
              <a:t>Dell buys some components for a product from its suppliers after that product is purchased by a customer.  Extreme case of a pull process</a:t>
            </a:r>
          </a:p>
          <a:p>
            <a:r>
              <a:rPr lang="en-US" altLang="en-US" dirty="0"/>
              <a:t>Zara, </a:t>
            </a:r>
            <a:r>
              <a:rPr lang="en-US" altLang="en-US" sz="2000" dirty="0"/>
              <a:t>Spain’s answer to Italy’s Benetton</a:t>
            </a:r>
          </a:p>
          <a:p>
            <a:pPr lvl="1"/>
            <a:r>
              <a:rPr lang="en-US" altLang="en-US" sz="1800" dirty="0"/>
              <a:t>Sells apparel with a short design-to-sale cycle, avoids markdowns.</a:t>
            </a:r>
          </a:p>
          <a:p>
            <a:r>
              <a:rPr lang="en-US" altLang="en-US" dirty="0"/>
              <a:t>Toyota / GM / Volkswagen, </a:t>
            </a:r>
            <a:r>
              <a:rPr lang="en-US" altLang="en-US" sz="2000" dirty="0"/>
              <a:t>in the course notes</a:t>
            </a:r>
          </a:p>
          <a:p>
            <a:r>
              <a:rPr lang="en-US" altLang="en-US" dirty="0"/>
              <a:t>McMaster </a:t>
            </a:r>
            <a:r>
              <a:rPr lang="en-US" altLang="en-US" dirty="0" err="1"/>
              <a:t>Carr</a:t>
            </a:r>
            <a:r>
              <a:rPr lang="en-US" altLang="en-US" dirty="0"/>
              <a:t> / W.W. Grainger, </a:t>
            </a:r>
            <a:r>
              <a:rPr lang="en-US" altLang="en-US" sz="1800" dirty="0"/>
              <a:t>sell auto parts</a:t>
            </a:r>
          </a:p>
          <a:p>
            <a:r>
              <a:rPr lang="en-US" altLang="en-US" dirty="0">
                <a:solidFill>
                  <a:srgbClr val="FF0000"/>
                </a:solidFill>
              </a:rPr>
              <a:t>Amazon / Barnes and Noble</a:t>
            </a:r>
          </a:p>
          <a:p>
            <a:r>
              <a:rPr lang="en-US" altLang="en-US" dirty="0"/>
              <a:t>Frozen food industry/Fast food industry/5 star restaurants</a:t>
            </a:r>
          </a:p>
          <a:p>
            <a:r>
              <a:rPr lang="en-US" altLang="en-US" dirty="0"/>
              <a:t>Internet shopping: </a:t>
            </a:r>
            <a:r>
              <a:rPr lang="en-US" altLang="en-US" dirty="0" err="1"/>
              <a:t>Webvan</a:t>
            </a:r>
            <a:r>
              <a:rPr lang="en-US" altLang="en-US" dirty="0"/>
              <a:t> / Peapod </a:t>
            </a:r>
          </a:p>
          <a:p>
            <a:pPr>
              <a:buFont typeface="Monotype Sorts" pitchFamily="2" charset="2"/>
              <a:buNone/>
            </a:pPr>
            <a:endParaRPr lang="en-US"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a:extLst>
              <a:ext uri="{FF2B5EF4-FFF2-40B4-BE49-F238E27FC236}">
                <a16:creationId xmlns:a16="http://schemas.microsoft.com/office/drawing/2014/main" id="{B1DF5A36-C736-B3F3-36C3-41E33E9106EE}"/>
              </a:ext>
            </a:extLst>
          </p:cNvPr>
          <p:cNvSpPr>
            <a:spLocks noChangeArrowheads="1"/>
          </p:cNvSpPr>
          <p:nvPr/>
        </p:nvSpPr>
        <p:spPr bwMode="auto">
          <a:xfrm>
            <a:off x="1600200" y="2209800"/>
            <a:ext cx="563880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0488" tIns="44450" rIns="90488" bIns="4445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br>
              <a:rPr lang="en-US" altLang="en-US" sz="2800" b="1">
                <a:solidFill>
                  <a:schemeClr val="tx2"/>
                </a:solidFill>
              </a:rPr>
            </a:br>
            <a:r>
              <a:rPr lang="en-US" altLang="en-US" sz="4800" b="1">
                <a:solidFill>
                  <a:schemeClr val="tx2"/>
                </a:solidFill>
              </a:rPr>
              <a:t>SCM Strategy</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1C27F09-D62A-3674-D6C9-0DEF5FE59AC0}"/>
              </a:ext>
            </a:extLst>
          </p:cNvPr>
          <p:cNvSpPr>
            <a:spLocks noGrp="1" noChangeArrowheads="1"/>
          </p:cNvSpPr>
          <p:nvPr>
            <p:ph type="title"/>
          </p:nvPr>
        </p:nvSpPr>
        <p:spPr/>
        <p:txBody>
          <a:bodyPr/>
          <a:lstStyle/>
          <a:p>
            <a:r>
              <a:rPr lang="en-US" altLang="en-US"/>
              <a:t>Mission-Strategy-Tactics-Decisions</a:t>
            </a:r>
          </a:p>
        </p:txBody>
      </p:sp>
      <p:sp>
        <p:nvSpPr>
          <p:cNvPr id="31747" name="Rectangle 3">
            <a:extLst>
              <a:ext uri="{FF2B5EF4-FFF2-40B4-BE49-F238E27FC236}">
                <a16:creationId xmlns:a16="http://schemas.microsoft.com/office/drawing/2014/main" id="{868E2A17-66A5-01BA-18CE-BE74BD26440C}"/>
              </a:ext>
            </a:extLst>
          </p:cNvPr>
          <p:cNvSpPr>
            <a:spLocks noGrp="1" noChangeArrowheads="1"/>
          </p:cNvSpPr>
          <p:nvPr>
            <p:ph type="body" idx="4294967295"/>
          </p:nvPr>
        </p:nvSpPr>
        <p:spPr>
          <a:xfrm>
            <a:off x="606489" y="1409311"/>
            <a:ext cx="8228013" cy="4824413"/>
          </a:xfrm>
        </p:spPr>
        <p:txBody>
          <a:bodyPr/>
          <a:lstStyle/>
          <a:p>
            <a:pPr>
              <a:spcBef>
                <a:spcPct val="10000"/>
              </a:spcBef>
            </a:pPr>
            <a:r>
              <a:rPr lang="en-US" altLang="en-US" sz="3000" b="1" dirty="0">
                <a:solidFill>
                  <a:srgbClr val="FF0000"/>
                </a:solidFill>
              </a:rPr>
              <a:t>Mission</a:t>
            </a:r>
            <a:r>
              <a:rPr lang="en-US" altLang="en-US" sz="3000" dirty="0"/>
              <a:t>, Mission statement</a:t>
            </a:r>
          </a:p>
          <a:p>
            <a:pPr lvl="1">
              <a:spcBef>
                <a:spcPct val="10000"/>
              </a:spcBef>
              <a:buSzPct val="75000"/>
            </a:pPr>
            <a:r>
              <a:rPr lang="en-US" altLang="en-US" dirty="0"/>
              <a:t>The reason for existence of an organization</a:t>
            </a:r>
          </a:p>
          <a:p>
            <a:pPr>
              <a:spcBef>
                <a:spcPct val="10000"/>
              </a:spcBef>
              <a:buFont typeface="Monotype Sorts" pitchFamily="2" charset="2"/>
              <a:buNone/>
            </a:pPr>
            <a:endParaRPr lang="en-US" altLang="en-US" dirty="0"/>
          </a:p>
          <a:p>
            <a:pPr>
              <a:spcBef>
                <a:spcPct val="10000"/>
              </a:spcBef>
            </a:pPr>
            <a:r>
              <a:rPr lang="en-US" altLang="en-US" sz="3000" dirty="0">
                <a:solidFill>
                  <a:srgbClr val="FF0000"/>
                </a:solidFill>
              </a:rPr>
              <a:t>Strategy</a:t>
            </a:r>
            <a:endParaRPr lang="en-US" altLang="en-US" sz="3200" dirty="0">
              <a:solidFill>
                <a:srgbClr val="FF0000"/>
              </a:solidFill>
            </a:endParaRPr>
          </a:p>
          <a:p>
            <a:pPr lvl="1">
              <a:spcBef>
                <a:spcPct val="10000"/>
              </a:spcBef>
              <a:buSzPct val="75000"/>
            </a:pPr>
            <a:r>
              <a:rPr lang="en-US" altLang="en-US" dirty="0"/>
              <a:t>A plan for achieving organizational goals</a:t>
            </a:r>
          </a:p>
          <a:p>
            <a:pPr>
              <a:spcBef>
                <a:spcPct val="10000"/>
              </a:spcBef>
            </a:pPr>
            <a:r>
              <a:rPr lang="en-US" altLang="en-US" sz="3000" dirty="0">
                <a:solidFill>
                  <a:srgbClr val="FF6600"/>
                </a:solidFill>
              </a:rPr>
              <a:t>Tactics</a:t>
            </a:r>
            <a:endParaRPr lang="en-US" altLang="en-US" sz="3200" dirty="0">
              <a:solidFill>
                <a:srgbClr val="FF6600"/>
              </a:solidFill>
            </a:endParaRPr>
          </a:p>
          <a:p>
            <a:pPr lvl="1">
              <a:spcBef>
                <a:spcPct val="10000"/>
              </a:spcBef>
              <a:buSzPct val="75000"/>
            </a:pPr>
            <a:r>
              <a:rPr lang="en-US" altLang="en-US" dirty="0"/>
              <a:t>The actions taken to accomplish strategies</a:t>
            </a:r>
          </a:p>
          <a:p>
            <a:pPr>
              <a:spcBef>
                <a:spcPct val="10000"/>
              </a:spcBef>
            </a:pPr>
            <a:r>
              <a:rPr lang="en-US" altLang="en-US" dirty="0">
                <a:solidFill>
                  <a:srgbClr val="FFCC00"/>
                </a:solidFill>
              </a:rPr>
              <a:t>Operational decisions</a:t>
            </a:r>
          </a:p>
          <a:p>
            <a:pPr lvl="1">
              <a:spcBef>
                <a:spcPct val="10000"/>
              </a:spcBef>
              <a:buSzPct val="75000"/>
            </a:pPr>
            <a:r>
              <a:rPr lang="en-US" altLang="en-US" dirty="0"/>
              <a:t>Day to day decisions to support tactics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6">
            <a:extLst>
              <a:ext uri="{FF2B5EF4-FFF2-40B4-BE49-F238E27FC236}">
                <a16:creationId xmlns:a16="http://schemas.microsoft.com/office/drawing/2014/main" id="{A2A3BFAF-CE68-69FD-8D9F-44F550BA28D5}"/>
              </a:ext>
            </a:extLst>
          </p:cNvPr>
          <p:cNvSpPr>
            <a:spLocks noGrp="1" noChangeArrowheads="1"/>
          </p:cNvSpPr>
          <p:nvPr>
            <p:ph type="title"/>
          </p:nvPr>
        </p:nvSpPr>
        <p:spPr/>
        <p:txBody>
          <a:bodyPr/>
          <a:lstStyle/>
          <a:p>
            <a:r>
              <a:rPr lang="en-US" altLang="en-US"/>
              <a:t>Life Strategy for Ted</a:t>
            </a:r>
          </a:p>
        </p:txBody>
      </p:sp>
      <p:sp>
        <p:nvSpPr>
          <p:cNvPr id="32771" name="Rectangle 1027">
            <a:extLst>
              <a:ext uri="{FF2B5EF4-FFF2-40B4-BE49-F238E27FC236}">
                <a16:creationId xmlns:a16="http://schemas.microsoft.com/office/drawing/2014/main" id="{A30A2443-CB21-96FB-F58B-5E11A157F1A1}"/>
              </a:ext>
            </a:extLst>
          </p:cNvPr>
          <p:cNvSpPr>
            <a:spLocks noGrp="1" noChangeArrowheads="1"/>
          </p:cNvSpPr>
          <p:nvPr>
            <p:ph type="body" idx="4294967295"/>
          </p:nvPr>
        </p:nvSpPr>
        <p:spPr>
          <a:xfrm>
            <a:off x="541175" y="1390650"/>
            <a:ext cx="8228013" cy="4824413"/>
          </a:xfrm>
        </p:spPr>
        <p:txBody>
          <a:bodyPr>
            <a:normAutofit fontScale="92500"/>
          </a:bodyPr>
          <a:lstStyle/>
          <a:p>
            <a:pPr>
              <a:spcBef>
                <a:spcPct val="30000"/>
              </a:spcBef>
              <a:buFont typeface="Monotype Sorts" pitchFamily="2" charset="2"/>
              <a:buNone/>
            </a:pPr>
            <a:r>
              <a:rPr lang="en-US" altLang="en-US" sz="2400" i="1" dirty="0"/>
              <a:t>Ted is an undergrad. He would like to have a career in business, have a good job, and earn enough income to live comfortably</a:t>
            </a:r>
          </a:p>
          <a:p>
            <a:pPr>
              <a:spcBef>
                <a:spcPct val="30000"/>
              </a:spcBef>
              <a:buFont typeface="Monotype Sorts" pitchFamily="2" charset="2"/>
              <a:buNone/>
            </a:pPr>
            <a:endParaRPr lang="en-US" altLang="en-US" sz="2400" i="1" dirty="0"/>
          </a:p>
          <a:p>
            <a:pPr>
              <a:spcBef>
                <a:spcPct val="30000"/>
              </a:spcBef>
              <a:buFont typeface="Monotype Sorts" pitchFamily="2" charset="2"/>
              <a:buNone/>
            </a:pPr>
            <a:r>
              <a:rPr lang="en-US" altLang="en-US" sz="3200" u="sng" dirty="0"/>
              <a:t>Mission</a:t>
            </a:r>
            <a:r>
              <a:rPr lang="en-US" altLang="en-US" sz="3200" dirty="0"/>
              <a:t>: 		</a:t>
            </a:r>
            <a:r>
              <a:rPr lang="en-US" altLang="en-US" sz="3200" u="sng" dirty="0"/>
              <a:t>Live a good life</a:t>
            </a:r>
            <a:endParaRPr lang="en-US" altLang="en-US" sz="3200" dirty="0"/>
          </a:p>
          <a:p>
            <a:r>
              <a:rPr lang="en-US" altLang="en-US" sz="3200" dirty="0"/>
              <a:t>Goal: 		</a:t>
            </a:r>
            <a:r>
              <a:rPr lang="en-US" altLang="en-US" dirty="0"/>
              <a:t>Successful career, good income</a:t>
            </a:r>
            <a:endParaRPr lang="en-US" altLang="en-US" sz="3200" dirty="0"/>
          </a:p>
          <a:p>
            <a:r>
              <a:rPr lang="en-US" altLang="en-US" sz="3200" dirty="0"/>
              <a:t>Strategy: 	</a:t>
            </a:r>
            <a:r>
              <a:rPr lang="en-US" altLang="en-US" dirty="0"/>
              <a:t>Obtain a master’s degree</a:t>
            </a:r>
            <a:endParaRPr lang="en-US" altLang="en-US" sz="3200" dirty="0"/>
          </a:p>
          <a:p>
            <a:r>
              <a:rPr lang="en-US" altLang="en-US" sz="3200" dirty="0"/>
              <a:t>Tactics: 		</a:t>
            </a:r>
            <a:r>
              <a:rPr lang="en-US" altLang="en-US" dirty="0"/>
              <a:t>Select a college and a concentration</a:t>
            </a:r>
            <a:endParaRPr lang="en-US" altLang="en-US" sz="3200" dirty="0"/>
          </a:p>
          <a:p>
            <a:r>
              <a:rPr lang="en-US" altLang="en-US" sz="3200" dirty="0"/>
              <a:t>Operations: 	</a:t>
            </a:r>
            <a:r>
              <a:rPr lang="en-US" altLang="en-US" dirty="0"/>
              <a:t>Register, buy books, take 					courses, study, graduate, get a job</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5428D06B-F402-F3D7-B42D-EF74D2B13842}"/>
              </a:ext>
            </a:extLst>
          </p:cNvPr>
          <p:cNvSpPr>
            <a:spLocks noGrp="1" noChangeArrowheads="1"/>
          </p:cNvSpPr>
          <p:nvPr>
            <p:ph type="title"/>
          </p:nvPr>
        </p:nvSpPr>
        <p:spPr/>
        <p:txBody>
          <a:bodyPr/>
          <a:lstStyle/>
          <a:p>
            <a:r>
              <a:rPr lang="en-US" altLang="en-US"/>
              <a:t>Linking SC and Business Strategy</a:t>
            </a:r>
          </a:p>
        </p:txBody>
      </p:sp>
      <p:grpSp>
        <p:nvGrpSpPr>
          <p:cNvPr id="33795" name="Group 18">
            <a:extLst>
              <a:ext uri="{FF2B5EF4-FFF2-40B4-BE49-F238E27FC236}">
                <a16:creationId xmlns:a16="http://schemas.microsoft.com/office/drawing/2014/main" id="{E88D7E87-CAEB-6A40-B9D9-3682184D1F16}"/>
              </a:ext>
            </a:extLst>
          </p:cNvPr>
          <p:cNvGrpSpPr>
            <a:grpSpLocks/>
          </p:cNvGrpSpPr>
          <p:nvPr/>
        </p:nvGrpSpPr>
        <p:grpSpPr bwMode="auto">
          <a:xfrm>
            <a:off x="457200" y="4191000"/>
            <a:ext cx="8458200" cy="2057400"/>
            <a:chOff x="240" y="2304"/>
            <a:chExt cx="5328" cy="1296"/>
          </a:xfrm>
        </p:grpSpPr>
        <p:sp>
          <p:nvSpPr>
            <p:cNvPr id="33804" name="AutoShape 4">
              <a:extLst>
                <a:ext uri="{FF2B5EF4-FFF2-40B4-BE49-F238E27FC236}">
                  <a16:creationId xmlns:a16="http://schemas.microsoft.com/office/drawing/2014/main" id="{3A8900B6-7813-EEC4-C163-BEEECF08837A}"/>
                </a:ext>
              </a:extLst>
            </p:cNvPr>
            <p:cNvSpPr>
              <a:spLocks noChangeArrowheads="1"/>
            </p:cNvSpPr>
            <p:nvPr/>
          </p:nvSpPr>
          <p:spPr bwMode="auto">
            <a:xfrm>
              <a:off x="240" y="2304"/>
              <a:ext cx="1152" cy="1296"/>
            </a:xfrm>
            <a:prstGeom prst="homePlate">
              <a:avLst>
                <a:gd name="adj"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2400" b="1" i="1">
                  <a:solidFill>
                    <a:schemeClr val="tx2"/>
                  </a:solidFill>
                </a:rPr>
                <a:t>New</a:t>
              </a:r>
            </a:p>
            <a:p>
              <a:pPr algn="ctr">
                <a:lnSpc>
                  <a:spcPct val="100000"/>
                </a:lnSpc>
                <a:spcBef>
                  <a:spcPct val="0"/>
                </a:spcBef>
                <a:buClrTx/>
                <a:buSzTx/>
              </a:pPr>
              <a:r>
                <a:rPr lang="en-US" altLang="en-US" sz="2400" b="1" i="1">
                  <a:solidFill>
                    <a:schemeClr val="tx2"/>
                  </a:solidFill>
                </a:rPr>
                <a:t>Product</a:t>
              </a:r>
            </a:p>
            <a:p>
              <a:pPr algn="ctr">
                <a:lnSpc>
                  <a:spcPct val="100000"/>
                </a:lnSpc>
                <a:spcBef>
                  <a:spcPct val="0"/>
                </a:spcBef>
                <a:buClrTx/>
                <a:buSzTx/>
              </a:pPr>
              <a:r>
                <a:rPr lang="en-US" altLang="en-US" sz="2400" b="1" i="1">
                  <a:solidFill>
                    <a:schemeClr val="tx2"/>
                  </a:solidFill>
                </a:rPr>
                <a:t>Development</a:t>
              </a:r>
              <a:endParaRPr lang="en-US" altLang="en-US" sz="2400">
                <a:solidFill>
                  <a:schemeClr val="tx2"/>
                </a:solidFill>
              </a:endParaRPr>
            </a:p>
          </p:txBody>
        </p:sp>
        <p:sp>
          <p:nvSpPr>
            <p:cNvPr id="33805" name="AutoShape 5">
              <a:extLst>
                <a:ext uri="{FF2B5EF4-FFF2-40B4-BE49-F238E27FC236}">
                  <a16:creationId xmlns:a16="http://schemas.microsoft.com/office/drawing/2014/main" id="{B3B9E26A-5453-B474-7505-F46745FBB10C}"/>
                </a:ext>
              </a:extLst>
            </p:cNvPr>
            <p:cNvSpPr>
              <a:spLocks noChangeArrowheads="1"/>
            </p:cNvSpPr>
            <p:nvPr/>
          </p:nvSpPr>
          <p:spPr bwMode="auto">
            <a:xfrm>
              <a:off x="1344" y="2304"/>
              <a:ext cx="1296" cy="1296"/>
            </a:xfrm>
            <a:prstGeom prst="chevron">
              <a:avLst>
                <a:gd name="adj"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2400" b="1" i="1"/>
                <a:t>          </a:t>
              </a:r>
              <a:r>
                <a:rPr lang="en-US" altLang="en-US" sz="2400" b="1" i="1">
                  <a:solidFill>
                    <a:schemeClr val="accent2"/>
                  </a:solidFill>
                </a:rPr>
                <a:t>Marketing</a:t>
              </a:r>
            </a:p>
            <a:p>
              <a:pPr algn="ctr">
                <a:lnSpc>
                  <a:spcPct val="100000"/>
                </a:lnSpc>
                <a:spcBef>
                  <a:spcPct val="0"/>
                </a:spcBef>
                <a:buClrTx/>
                <a:buSzTx/>
              </a:pPr>
              <a:r>
                <a:rPr lang="en-US" altLang="en-US" sz="2400" b="1" i="1">
                  <a:solidFill>
                    <a:schemeClr val="accent2"/>
                  </a:solidFill>
                </a:rPr>
                <a:t>and</a:t>
              </a:r>
            </a:p>
            <a:p>
              <a:pPr algn="ctr">
                <a:lnSpc>
                  <a:spcPct val="100000"/>
                </a:lnSpc>
                <a:spcBef>
                  <a:spcPct val="0"/>
                </a:spcBef>
                <a:buClrTx/>
                <a:buSzTx/>
              </a:pPr>
              <a:r>
                <a:rPr lang="en-US" altLang="en-US" sz="2400" b="1" i="1">
                  <a:solidFill>
                    <a:schemeClr val="accent2"/>
                  </a:solidFill>
                </a:rPr>
                <a:t>Sales</a:t>
              </a:r>
            </a:p>
          </p:txBody>
        </p:sp>
        <p:sp>
          <p:nvSpPr>
            <p:cNvPr id="33806" name="AutoShape 6">
              <a:extLst>
                <a:ext uri="{FF2B5EF4-FFF2-40B4-BE49-F238E27FC236}">
                  <a16:creationId xmlns:a16="http://schemas.microsoft.com/office/drawing/2014/main" id="{D1C77CC1-506D-338D-C598-7EC82524DDC3}"/>
                </a:ext>
              </a:extLst>
            </p:cNvPr>
            <p:cNvSpPr>
              <a:spLocks noChangeArrowheads="1"/>
            </p:cNvSpPr>
            <p:nvPr/>
          </p:nvSpPr>
          <p:spPr bwMode="auto">
            <a:xfrm>
              <a:off x="2544" y="2304"/>
              <a:ext cx="1248" cy="1296"/>
            </a:xfrm>
            <a:prstGeom prst="chevron">
              <a:avLst>
                <a:gd name="adj"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2400" b="1" i="1"/>
                <a:t>        </a:t>
              </a:r>
              <a:r>
                <a:rPr lang="en-US" altLang="en-US" sz="2400" b="1" i="1">
                  <a:solidFill>
                    <a:schemeClr val="hlink"/>
                  </a:solidFill>
                </a:rPr>
                <a:t>Operations</a:t>
              </a:r>
            </a:p>
          </p:txBody>
        </p:sp>
        <p:sp>
          <p:nvSpPr>
            <p:cNvPr id="33807" name="AutoShape 7">
              <a:extLst>
                <a:ext uri="{FF2B5EF4-FFF2-40B4-BE49-F238E27FC236}">
                  <a16:creationId xmlns:a16="http://schemas.microsoft.com/office/drawing/2014/main" id="{E11E308B-2540-9169-B965-7E2EB9CE354D}"/>
                </a:ext>
              </a:extLst>
            </p:cNvPr>
            <p:cNvSpPr>
              <a:spLocks noChangeArrowheads="1"/>
            </p:cNvSpPr>
            <p:nvPr/>
          </p:nvSpPr>
          <p:spPr bwMode="auto">
            <a:xfrm>
              <a:off x="3456" y="2304"/>
              <a:ext cx="1344" cy="1296"/>
            </a:xfrm>
            <a:prstGeom prst="chevron">
              <a:avLst>
                <a:gd name="adj" fmla="val 25926"/>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2400" b="1" i="1"/>
                <a:t>          </a:t>
              </a:r>
              <a:r>
                <a:rPr lang="en-US" altLang="en-US" sz="2400" b="1" i="1">
                  <a:solidFill>
                    <a:schemeClr val="hlink"/>
                  </a:solidFill>
                </a:rPr>
                <a:t>Distribution</a:t>
              </a:r>
            </a:p>
          </p:txBody>
        </p:sp>
        <p:sp>
          <p:nvSpPr>
            <p:cNvPr id="33808" name="AutoShape 8">
              <a:extLst>
                <a:ext uri="{FF2B5EF4-FFF2-40B4-BE49-F238E27FC236}">
                  <a16:creationId xmlns:a16="http://schemas.microsoft.com/office/drawing/2014/main" id="{D8D956D0-0AE5-A490-AD0F-3C27CCDCF21F}"/>
                </a:ext>
              </a:extLst>
            </p:cNvPr>
            <p:cNvSpPr>
              <a:spLocks noChangeArrowheads="1"/>
            </p:cNvSpPr>
            <p:nvPr/>
          </p:nvSpPr>
          <p:spPr bwMode="auto">
            <a:xfrm>
              <a:off x="4512" y="2304"/>
              <a:ext cx="1056" cy="1296"/>
            </a:xfrm>
            <a:prstGeom prst="chevron">
              <a:avLst>
                <a:gd name="adj"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2400" b="1" i="1"/>
                <a:t>          </a:t>
              </a:r>
              <a:r>
                <a:rPr lang="en-US" altLang="en-US" sz="2400" b="1" i="1">
                  <a:solidFill>
                    <a:schemeClr val="hlink"/>
                  </a:solidFill>
                </a:rPr>
                <a:t>Service</a:t>
              </a:r>
            </a:p>
          </p:txBody>
        </p:sp>
      </p:grpSp>
      <p:sp>
        <p:nvSpPr>
          <p:cNvPr id="33796" name="Text Box 9">
            <a:extLst>
              <a:ext uri="{FF2B5EF4-FFF2-40B4-BE49-F238E27FC236}">
                <a16:creationId xmlns:a16="http://schemas.microsoft.com/office/drawing/2014/main" id="{63DB4EEB-5C20-6955-163A-A12BA3E7BD65}"/>
              </a:ext>
            </a:extLst>
          </p:cNvPr>
          <p:cNvSpPr txBox="1">
            <a:spLocks noChangeArrowheads="1"/>
          </p:cNvSpPr>
          <p:nvPr/>
        </p:nvSpPr>
        <p:spPr bwMode="auto">
          <a:xfrm>
            <a:off x="304800" y="6172200"/>
            <a:ext cx="8564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b="1" i="1"/>
              <a:t>Finance, Accounting, Information Technology, Human Resources</a:t>
            </a:r>
          </a:p>
        </p:txBody>
      </p:sp>
      <p:sp>
        <p:nvSpPr>
          <p:cNvPr id="33797" name="Text Box 11">
            <a:extLst>
              <a:ext uri="{FF2B5EF4-FFF2-40B4-BE49-F238E27FC236}">
                <a16:creationId xmlns:a16="http://schemas.microsoft.com/office/drawing/2014/main" id="{DA9894D8-085C-B671-4C3F-BFE936C1D2B5}"/>
              </a:ext>
            </a:extLst>
          </p:cNvPr>
          <p:cNvSpPr txBox="1">
            <a:spLocks noChangeArrowheads="1"/>
          </p:cNvSpPr>
          <p:nvPr/>
        </p:nvSpPr>
        <p:spPr bwMode="auto">
          <a:xfrm>
            <a:off x="2514600" y="1600200"/>
            <a:ext cx="55149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3200" b="1" i="1"/>
              <a:t>Competitive (Business) Strategy</a:t>
            </a:r>
            <a:endParaRPr lang="en-US" altLang="en-US" sz="2400" b="1" i="1"/>
          </a:p>
        </p:txBody>
      </p:sp>
      <p:sp>
        <p:nvSpPr>
          <p:cNvPr id="33798" name="Text Box 12">
            <a:extLst>
              <a:ext uri="{FF2B5EF4-FFF2-40B4-BE49-F238E27FC236}">
                <a16:creationId xmlns:a16="http://schemas.microsoft.com/office/drawing/2014/main" id="{5C943C09-C23C-FB49-30AE-DF9B2FD11F14}"/>
              </a:ext>
            </a:extLst>
          </p:cNvPr>
          <p:cNvSpPr txBox="1">
            <a:spLocks noChangeArrowheads="1"/>
          </p:cNvSpPr>
          <p:nvPr/>
        </p:nvSpPr>
        <p:spPr bwMode="auto">
          <a:xfrm>
            <a:off x="152400" y="2743200"/>
            <a:ext cx="35814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000" b="1" i="1">
                <a:solidFill>
                  <a:schemeClr val="tx2"/>
                </a:solidFill>
              </a:rPr>
              <a:t>Product Development Strategy</a:t>
            </a:r>
          </a:p>
          <a:p>
            <a:pPr>
              <a:lnSpc>
                <a:spcPct val="100000"/>
              </a:lnSpc>
              <a:spcBef>
                <a:spcPct val="0"/>
              </a:spcBef>
              <a:buClrTx/>
              <a:buSzTx/>
              <a:buFontTx/>
              <a:buChar char="-"/>
            </a:pPr>
            <a:r>
              <a:rPr lang="en-US" altLang="en-US" b="1" i="1">
                <a:solidFill>
                  <a:schemeClr val="tx2"/>
                </a:solidFill>
              </a:rPr>
              <a:t>Portfolio of products</a:t>
            </a:r>
          </a:p>
          <a:p>
            <a:pPr>
              <a:lnSpc>
                <a:spcPct val="100000"/>
              </a:lnSpc>
              <a:spcBef>
                <a:spcPct val="0"/>
              </a:spcBef>
              <a:buClrTx/>
              <a:buSzTx/>
              <a:buFontTx/>
              <a:buChar char="-"/>
            </a:pPr>
            <a:r>
              <a:rPr lang="en-US" altLang="en-US" b="1" i="1">
                <a:solidFill>
                  <a:schemeClr val="tx2"/>
                </a:solidFill>
              </a:rPr>
              <a:t>Timing of product introductions</a:t>
            </a:r>
          </a:p>
        </p:txBody>
      </p:sp>
      <p:sp>
        <p:nvSpPr>
          <p:cNvPr id="33799" name="Text Box 13">
            <a:extLst>
              <a:ext uri="{FF2B5EF4-FFF2-40B4-BE49-F238E27FC236}">
                <a16:creationId xmlns:a16="http://schemas.microsoft.com/office/drawing/2014/main" id="{DABA66E1-0EBC-8FF6-7885-C671C367F262}"/>
              </a:ext>
            </a:extLst>
          </p:cNvPr>
          <p:cNvSpPr txBox="1">
            <a:spLocks noChangeArrowheads="1"/>
          </p:cNvSpPr>
          <p:nvPr/>
        </p:nvSpPr>
        <p:spPr bwMode="auto">
          <a:xfrm>
            <a:off x="3581400" y="2819400"/>
            <a:ext cx="2286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000" b="1" i="1">
                <a:solidFill>
                  <a:schemeClr val="accent2"/>
                </a:solidFill>
              </a:rPr>
              <a:t>Marketing Strategy</a:t>
            </a:r>
          </a:p>
          <a:p>
            <a:pPr>
              <a:lnSpc>
                <a:spcPct val="100000"/>
              </a:lnSpc>
              <a:spcBef>
                <a:spcPct val="0"/>
              </a:spcBef>
              <a:buClrTx/>
              <a:buSzTx/>
            </a:pPr>
            <a:r>
              <a:rPr lang="en-US" altLang="en-US" sz="2000" b="1" i="1">
                <a:solidFill>
                  <a:schemeClr val="accent2"/>
                </a:solidFill>
              </a:rPr>
              <a:t>-</a:t>
            </a:r>
            <a:r>
              <a:rPr lang="en-US" altLang="en-US" b="1" i="1">
                <a:solidFill>
                  <a:schemeClr val="accent2"/>
                </a:solidFill>
              </a:rPr>
              <a:t>Frequent discounts</a:t>
            </a:r>
          </a:p>
          <a:p>
            <a:pPr>
              <a:lnSpc>
                <a:spcPct val="100000"/>
              </a:lnSpc>
              <a:spcBef>
                <a:spcPct val="0"/>
              </a:spcBef>
              <a:buClrTx/>
              <a:buSzTx/>
            </a:pPr>
            <a:r>
              <a:rPr lang="en-US" altLang="en-US" b="1" i="1">
                <a:solidFill>
                  <a:schemeClr val="accent2"/>
                </a:solidFill>
              </a:rPr>
              <a:t>-Coupons </a:t>
            </a:r>
          </a:p>
        </p:txBody>
      </p:sp>
      <p:sp>
        <p:nvSpPr>
          <p:cNvPr id="33800" name="Text Box 14">
            <a:extLst>
              <a:ext uri="{FF2B5EF4-FFF2-40B4-BE49-F238E27FC236}">
                <a16:creationId xmlns:a16="http://schemas.microsoft.com/office/drawing/2014/main" id="{3646E35E-BF25-FA9A-6F57-C5BDDBC00B6A}"/>
              </a:ext>
            </a:extLst>
          </p:cNvPr>
          <p:cNvSpPr txBox="1">
            <a:spLocks noChangeArrowheads="1"/>
          </p:cNvSpPr>
          <p:nvPr/>
        </p:nvSpPr>
        <p:spPr bwMode="auto">
          <a:xfrm>
            <a:off x="5943600" y="2971800"/>
            <a:ext cx="301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b="1" i="1">
                <a:solidFill>
                  <a:schemeClr val="hlink"/>
                </a:solidFill>
              </a:rPr>
              <a:t>Supply Chain Strategy</a:t>
            </a:r>
          </a:p>
        </p:txBody>
      </p:sp>
      <p:sp>
        <p:nvSpPr>
          <p:cNvPr id="33801" name="Line 15">
            <a:extLst>
              <a:ext uri="{FF2B5EF4-FFF2-40B4-BE49-F238E27FC236}">
                <a16:creationId xmlns:a16="http://schemas.microsoft.com/office/drawing/2014/main" id="{AA941C7E-7E9C-02C2-95A8-115C60EBBBB1}"/>
              </a:ext>
            </a:extLst>
          </p:cNvPr>
          <p:cNvSpPr>
            <a:spLocks noChangeShapeType="1"/>
          </p:cNvSpPr>
          <p:nvPr/>
        </p:nvSpPr>
        <p:spPr bwMode="auto">
          <a:xfrm flipH="1">
            <a:off x="1600200" y="2209800"/>
            <a:ext cx="220980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3802" name="Line 16">
            <a:extLst>
              <a:ext uri="{FF2B5EF4-FFF2-40B4-BE49-F238E27FC236}">
                <a16:creationId xmlns:a16="http://schemas.microsoft.com/office/drawing/2014/main" id="{6BBBE85A-1538-1346-D49E-FF74B33C085D}"/>
              </a:ext>
            </a:extLst>
          </p:cNvPr>
          <p:cNvSpPr>
            <a:spLocks noChangeShapeType="1"/>
          </p:cNvSpPr>
          <p:nvPr/>
        </p:nvSpPr>
        <p:spPr bwMode="auto">
          <a:xfrm>
            <a:off x="3810000" y="2209800"/>
            <a:ext cx="38100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3803" name="Line 17">
            <a:extLst>
              <a:ext uri="{FF2B5EF4-FFF2-40B4-BE49-F238E27FC236}">
                <a16:creationId xmlns:a16="http://schemas.microsoft.com/office/drawing/2014/main" id="{6575CA8B-31AD-99B6-679B-EA9363E82C4F}"/>
              </a:ext>
            </a:extLst>
          </p:cNvPr>
          <p:cNvSpPr>
            <a:spLocks noChangeShapeType="1"/>
          </p:cNvSpPr>
          <p:nvPr/>
        </p:nvSpPr>
        <p:spPr bwMode="auto">
          <a:xfrm>
            <a:off x="3810000" y="2209800"/>
            <a:ext cx="2667000" cy="762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54C544-3AB2-8542-A4E8-53F3641736B7}"/>
              </a:ext>
            </a:extLst>
          </p:cNvPr>
          <p:cNvSpPr>
            <a:spLocks noGrp="1"/>
          </p:cNvSpPr>
          <p:nvPr>
            <p:ph sz="quarter" idx="12"/>
          </p:nvPr>
        </p:nvSpPr>
        <p:spPr/>
        <p:txBody>
          <a:bodyPr/>
          <a:lstStyle/>
          <a:p>
            <a:r>
              <a:rPr lang="en-IN" dirty="0"/>
              <a:t>Transaction Processing System (TPS)</a:t>
            </a:r>
          </a:p>
          <a:p>
            <a:r>
              <a:rPr lang="en-IN" b="0" i="0" dirty="0">
                <a:solidFill>
                  <a:srgbClr val="272C37"/>
                </a:solidFill>
                <a:effectLst/>
                <a:latin typeface="Roboto" panose="02000000000000000000" pitchFamily="2" charset="0"/>
              </a:rPr>
              <a:t>Office Automation System (OAS)</a:t>
            </a:r>
          </a:p>
          <a:p>
            <a:r>
              <a:rPr lang="en-IN" dirty="0"/>
              <a:t>Knowledge Work System (KWS)</a:t>
            </a:r>
          </a:p>
          <a:p>
            <a:r>
              <a:rPr lang="en-IN" dirty="0"/>
              <a:t>Management Information System (MIS)</a:t>
            </a:r>
          </a:p>
          <a:p>
            <a:r>
              <a:rPr lang="en-IN" dirty="0"/>
              <a:t>Decision Support System (DSS)</a:t>
            </a:r>
          </a:p>
          <a:p>
            <a:r>
              <a:rPr lang="en-IN" dirty="0"/>
              <a:t>Executive Support System (ESS)</a:t>
            </a:r>
          </a:p>
          <a:p>
            <a:endParaRPr lang="en-IN" dirty="0"/>
          </a:p>
        </p:txBody>
      </p:sp>
      <p:sp>
        <p:nvSpPr>
          <p:cNvPr id="3" name="Title 2">
            <a:extLst>
              <a:ext uri="{FF2B5EF4-FFF2-40B4-BE49-F238E27FC236}">
                <a16:creationId xmlns:a16="http://schemas.microsoft.com/office/drawing/2014/main" id="{E5E6E015-D073-8346-6E78-523AF3632DF2}"/>
              </a:ext>
            </a:extLst>
          </p:cNvPr>
          <p:cNvSpPr>
            <a:spLocks noGrp="1"/>
          </p:cNvSpPr>
          <p:nvPr>
            <p:ph type="title"/>
          </p:nvPr>
        </p:nvSpPr>
        <p:spPr/>
        <p:txBody>
          <a:bodyPr/>
          <a:lstStyle/>
          <a:p>
            <a:r>
              <a:rPr lang="en-US" dirty="0"/>
              <a:t>Six Major Types of Information Systems</a:t>
            </a:r>
            <a:endParaRPr lang="en-IN" dirty="0"/>
          </a:p>
        </p:txBody>
      </p:sp>
    </p:spTree>
    <p:extLst>
      <p:ext uri="{BB962C8B-B14F-4D97-AF65-F5344CB8AC3E}">
        <p14:creationId xmlns:p14="http://schemas.microsoft.com/office/powerpoint/2010/main" val="15011982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050">
            <a:extLst>
              <a:ext uri="{FF2B5EF4-FFF2-40B4-BE49-F238E27FC236}">
                <a16:creationId xmlns:a16="http://schemas.microsoft.com/office/drawing/2014/main" id="{3B40387E-5408-A359-6291-4B8B5E2B6EB0}"/>
              </a:ext>
            </a:extLst>
          </p:cNvPr>
          <p:cNvSpPr>
            <a:spLocks noGrp="1" noChangeArrowheads="1"/>
          </p:cNvSpPr>
          <p:nvPr>
            <p:ph type="title"/>
          </p:nvPr>
        </p:nvSpPr>
        <p:spPr/>
        <p:txBody>
          <a:bodyPr/>
          <a:lstStyle/>
          <a:p>
            <a:r>
              <a:rPr lang="en-US" altLang="en-US" dirty="0"/>
              <a:t>Strategies: </a:t>
            </a:r>
            <a:br>
              <a:rPr lang="en-US" altLang="en-US" dirty="0"/>
            </a:br>
            <a:r>
              <a:rPr lang="en-US" altLang="en-US" dirty="0"/>
              <a:t>Product Development</a:t>
            </a:r>
          </a:p>
        </p:txBody>
      </p:sp>
      <p:sp>
        <p:nvSpPr>
          <p:cNvPr id="34819" name="Rectangle 2051">
            <a:extLst>
              <a:ext uri="{FF2B5EF4-FFF2-40B4-BE49-F238E27FC236}">
                <a16:creationId xmlns:a16="http://schemas.microsoft.com/office/drawing/2014/main" id="{08850512-D062-D1AF-8AE8-58F73C295A71}"/>
              </a:ext>
            </a:extLst>
          </p:cNvPr>
          <p:cNvSpPr>
            <a:spLocks noGrp="1" noChangeArrowheads="1"/>
          </p:cNvSpPr>
          <p:nvPr>
            <p:ph type="body" idx="4294967295"/>
          </p:nvPr>
        </p:nvSpPr>
        <p:spPr>
          <a:xfrm>
            <a:off x="279919" y="1346200"/>
            <a:ext cx="4572000" cy="5257800"/>
          </a:xfrm>
        </p:spPr>
        <p:txBody>
          <a:bodyPr>
            <a:normAutofit lnSpcReduction="10000"/>
          </a:bodyPr>
          <a:lstStyle/>
          <a:p>
            <a:pPr>
              <a:lnSpc>
                <a:spcPct val="90000"/>
              </a:lnSpc>
              <a:buFont typeface="Monotype Sorts" pitchFamily="2" charset="2"/>
              <a:buNone/>
            </a:pPr>
            <a:r>
              <a:rPr lang="en-US" altLang="en-US" sz="2400" dirty="0">
                <a:solidFill>
                  <a:schemeClr val="accent1"/>
                </a:solidFill>
              </a:rPr>
              <a:t>It relates to Technologies for future operations (via patents) and Set of products/services </a:t>
            </a:r>
          </a:p>
          <a:p>
            <a:pPr>
              <a:lnSpc>
                <a:spcPct val="90000"/>
              </a:lnSpc>
            </a:pPr>
            <a:r>
              <a:rPr lang="en-US" altLang="en-US" sz="2400" dirty="0"/>
              <a:t>Be the technology leader</a:t>
            </a:r>
          </a:p>
          <a:p>
            <a:pPr lvl="1">
              <a:lnSpc>
                <a:spcPct val="90000"/>
              </a:lnSpc>
              <a:buFontTx/>
              <a:buNone/>
            </a:pPr>
            <a:r>
              <a:rPr lang="en-US" altLang="en-US" sz="2000" dirty="0"/>
              <a:t>IBM workstations</a:t>
            </a:r>
          </a:p>
          <a:p>
            <a:pPr>
              <a:lnSpc>
                <a:spcPct val="90000"/>
              </a:lnSpc>
            </a:pPr>
            <a:r>
              <a:rPr lang="en-US" altLang="en-US" sz="2400" dirty="0"/>
              <a:t>Offer many products</a:t>
            </a:r>
          </a:p>
          <a:p>
            <a:pPr lvl="1">
              <a:lnSpc>
                <a:spcPct val="90000"/>
              </a:lnSpc>
              <a:buFontTx/>
              <a:buNone/>
            </a:pPr>
            <a:r>
              <a:rPr lang="en-US" altLang="en-US" sz="2000" dirty="0"/>
              <a:t>Dell computers</a:t>
            </a:r>
          </a:p>
          <a:p>
            <a:pPr>
              <a:lnSpc>
                <a:spcPct val="90000"/>
              </a:lnSpc>
            </a:pPr>
            <a:r>
              <a:rPr lang="en-US" altLang="en-US" sz="2400" dirty="0"/>
              <a:t>Offer products for locals </a:t>
            </a:r>
          </a:p>
          <a:p>
            <a:pPr lvl="1">
              <a:lnSpc>
                <a:spcPct val="90000"/>
              </a:lnSpc>
              <a:buFontTx/>
              <a:buNone/>
            </a:pPr>
            <a:r>
              <a:rPr lang="en-US" altLang="en-US" sz="2000" dirty="0"/>
              <a:t>Tata’s Nano at $2500=100000 rupees</a:t>
            </a:r>
          </a:p>
          <a:p>
            <a:pPr lvl="1">
              <a:lnSpc>
                <a:spcPct val="90000"/>
              </a:lnSpc>
              <a:buFontTx/>
              <a:buNone/>
            </a:pPr>
            <a:r>
              <a:rPr lang="en-US" altLang="en-US" sz="1800" dirty="0"/>
              <a:t>Production at Singur, West Bengal, India; </a:t>
            </a:r>
          </a:p>
          <a:p>
            <a:pPr lvl="1">
              <a:lnSpc>
                <a:spcPct val="90000"/>
              </a:lnSpc>
              <a:buFontTx/>
              <a:buNone/>
            </a:pPr>
            <a:r>
              <a:rPr lang="en-US" altLang="en-US" sz="1800" dirty="0"/>
              <a:t>l x w x h=3.1 x 1.5 x 1.6 meters; </a:t>
            </a:r>
          </a:p>
          <a:p>
            <a:pPr lvl="1">
              <a:lnSpc>
                <a:spcPct val="90000"/>
              </a:lnSpc>
              <a:buFontTx/>
              <a:buNone/>
            </a:pPr>
            <a:r>
              <a:rPr lang="en-US" altLang="en-US" sz="1800" dirty="0"/>
              <a:t>Top speed: 105km/</a:t>
            </a:r>
            <a:r>
              <a:rPr lang="en-US" altLang="en-US" sz="1800" dirty="0" err="1"/>
              <a:t>hr</a:t>
            </a:r>
            <a:r>
              <a:rPr lang="en-US" altLang="en-US" sz="1800" dirty="0"/>
              <a:t>; </a:t>
            </a:r>
          </a:p>
          <a:p>
            <a:pPr lvl="1">
              <a:lnSpc>
                <a:spcPct val="90000"/>
              </a:lnSpc>
              <a:buFontTx/>
              <a:buNone/>
            </a:pPr>
            <a:r>
              <a:rPr lang="en-US" altLang="en-US" sz="1800" dirty="0"/>
              <a:t>Engine volume 623 cc; </a:t>
            </a:r>
          </a:p>
          <a:p>
            <a:pPr lvl="1">
              <a:lnSpc>
                <a:spcPct val="90000"/>
              </a:lnSpc>
              <a:buFontTx/>
              <a:buNone/>
            </a:pPr>
            <a:r>
              <a:rPr lang="en-US" altLang="en-US" sz="1800" dirty="0"/>
              <a:t>Mileage 50 miles/gallon; </a:t>
            </a:r>
          </a:p>
          <a:p>
            <a:pPr lvl="1">
              <a:lnSpc>
                <a:spcPct val="90000"/>
              </a:lnSpc>
              <a:buFontTx/>
              <a:buNone/>
            </a:pPr>
            <a:r>
              <a:rPr lang="en-US" altLang="en-US" sz="1800" dirty="0"/>
              <a:t>Annual sales target 200,000.</a:t>
            </a:r>
            <a:endParaRPr lang="en-US" altLang="en-US" sz="2000" dirty="0"/>
          </a:p>
        </p:txBody>
      </p:sp>
      <p:pic>
        <p:nvPicPr>
          <p:cNvPr id="34820" name="Picture 2052" descr="patent">
            <a:extLst>
              <a:ext uri="{FF2B5EF4-FFF2-40B4-BE49-F238E27FC236}">
                <a16:creationId xmlns:a16="http://schemas.microsoft.com/office/drawing/2014/main" id="{6423CB29-B89C-5606-1640-E1B87389C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2300" y="139700"/>
            <a:ext cx="4724400" cy="37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2053" descr="tatas_nano">
            <a:extLst>
              <a:ext uri="{FF2B5EF4-FFF2-40B4-BE49-F238E27FC236}">
                <a16:creationId xmlns:a16="http://schemas.microsoft.com/office/drawing/2014/main" id="{3D786B6D-DFFF-665F-E574-DEDAB29C6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3975100"/>
            <a:ext cx="3454400"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750E1124-63D7-85DB-ED7A-C1A7833875B5}"/>
              </a:ext>
            </a:extLst>
          </p:cNvPr>
          <p:cNvSpPr>
            <a:spLocks noGrp="1" noChangeArrowheads="1"/>
          </p:cNvSpPr>
          <p:nvPr>
            <p:ph type="title"/>
          </p:nvPr>
        </p:nvSpPr>
        <p:spPr/>
        <p:txBody>
          <a:bodyPr/>
          <a:lstStyle/>
          <a:p>
            <a:r>
              <a:rPr lang="en-US" altLang="en-US"/>
              <a:t>Strategies</a:t>
            </a:r>
          </a:p>
        </p:txBody>
      </p:sp>
      <p:sp>
        <p:nvSpPr>
          <p:cNvPr id="35843" name="Rectangle 3">
            <a:extLst>
              <a:ext uri="{FF2B5EF4-FFF2-40B4-BE49-F238E27FC236}">
                <a16:creationId xmlns:a16="http://schemas.microsoft.com/office/drawing/2014/main" id="{725BCE3D-4346-3969-F26C-01467102A244}"/>
              </a:ext>
            </a:extLst>
          </p:cNvPr>
          <p:cNvSpPr>
            <a:spLocks noGrp="1" noChangeArrowheads="1"/>
          </p:cNvSpPr>
          <p:nvPr>
            <p:ph type="body" idx="4294967295"/>
          </p:nvPr>
        </p:nvSpPr>
        <p:spPr>
          <a:xfrm>
            <a:off x="461035" y="1381125"/>
            <a:ext cx="8228013" cy="4824413"/>
          </a:xfrm>
        </p:spPr>
        <p:txBody>
          <a:bodyPr>
            <a:normAutofit lnSpcReduction="10000"/>
          </a:bodyPr>
          <a:lstStyle/>
          <a:p>
            <a:r>
              <a:rPr lang="en-US" altLang="en-US" sz="2400" b="1" dirty="0">
                <a:solidFill>
                  <a:schemeClr val="accent1"/>
                </a:solidFill>
              </a:rPr>
              <a:t>Marketing and sales strategy</a:t>
            </a:r>
            <a:r>
              <a:rPr lang="en-US" altLang="en-US" sz="2400" dirty="0">
                <a:solidFill>
                  <a:schemeClr val="accent1"/>
                </a:solidFill>
              </a:rPr>
              <a:t> relates to positioning, pricing and promotion of products/services</a:t>
            </a:r>
          </a:p>
          <a:p>
            <a:pPr lvl="1"/>
            <a:r>
              <a:rPr lang="en-US" altLang="en-US" sz="2000" dirty="0"/>
              <a:t>e.g. Never offer more than 40% discount</a:t>
            </a:r>
          </a:p>
          <a:p>
            <a:pPr lvl="1"/>
            <a:r>
              <a:rPr lang="en-US" altLang="en-US" sz="2000" dirty="0"/>
              <a:t>e.g. EDLP = every day low price</a:t>
            </a:r>
          </a:p>
          <a:p>
            <a:pPr lvl="2"/>
            <a:r>
              <a:rPr lang="en-US" altLang="en-US" sz="1800" dirty="0"/>
              <a:t>At Wal-Mart</a:t>
            </a:r>
          </a:p>
          <a:p>
            <a:pPr lvl="1"/>
            <a:r>
              <a:rPr lang="en-US" altLang="en-US" sz="2000" dirty="0"/>
              <a:t>e.g. Demand smoothing via coupons</a:t>
            </a:r>
          </a:p>
          <a:p>
            <a:pPr lvl="2"/>
            <a:r>
              <a:rPr lang="en-US" altLang="en-US" sz="1800" dirty="0"/>
              <a:t>BestBuy</a:t>
            </a:r>
          </a:p>
          <a:p>
            <a:pPr lvl="2"/>
            <a:endParaRPr lang="en-US" altLang="en-US" sz="1800" dirty="0"/>
          </a:p>
          <a:p>
            <a:r>
              <a:rPr lang="en-US" altLang="en-US" sz="2400" b="1" dirty="0">
                <a:solidFill>
                  <a:schemeClr val="accent1"/>
                </a:solidFill>
              </a:rPr>
              <a:t>Supply chain management</a:t>
            </a:r>
            <a:r>
              <a:rPr lang="en-US" altLang="en-US" sz="2400" dirty="0">
                <a:solidFill>
                  <a:schemeClr val="accent1"/>
                </a:solidFill>
              </a:rPr>
              <a:t> strategy relates to procurement, transportation, storage and delivery</a:t>
            </a:r>
          </a:p>
          <a:p>
            <a:pPr lvl="1"/>
            <a:r>
              <a:rPr lang="en-US" altLang="en-US" sz="2000" dirty="0"/>
              <a:t>e.g. Never use more than 1 supplier for every input</a:t>
            </a:r>
          </a:p>
          <a:p>
            <a:pPr lvl="1"/>
            <a:r>
              <a:rPr lang="en-US" altLang="en-US" sz="2000" dirty="0"/>
              <a:t>e.g. Never expedite orders just because they are late</a:t>
            </a:r>
          </a:p>
          <a:p>
            <a:pPr lvl="1"/>
            <a:r>
              <a:rPr lang="en-US" altLang="en-US" sz="2000" dirty="0"/>
              <a:t>e.g.  Always use domestic suppliers within the sales season not in advance.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235B954C-840F-96F1-C67E-B3AA65C11222}"/>
              </a:ext>
            </a:extLst>
          </p:cNvPr>
          <p:cNvSpPr>
            <a:spLocks noGrp="1" noChangeArrowheads="1"/>
          </p:cNvSpPr>
          <p:nvPr>
            <p:ph type="title"/>
          </p:nvPr>
        </p:nvSpPr>
        <p:spPr/>
        <p:txBody>
          <a:bodyPr/>
          <a:lstStyle/>
          <a:p>
            <a:r>
              <a:rPr lang="en-US" altLang="en-US" sz="3200"/>
              <a:t>Fitting the SC to the customer or vice versa?</a:t>
            </a:r>
          </a:p>
        </p:txBody>
      </p:sp>
      <p:sp>
        <p:nvSpPr>
          <p:cNvPr id="36867" name="Rectangle 3">
            <a:extLst>
              <a:ext uri="{FF2B5EF4-FFF2-40B4-BE49-F238E27FC236}">
                <a16:creationId xmlns:a16="http://schemas.microsoft.com/office/drawing/2014/main" id="{8B934F7E-413B-CE6C-52F2-C1E99C8F84C7}"/>
              </a:ext>
            </a:extLst>
          </p:cNvPr>
          <p:cNvSpPr>
            <a:spLocks noGrp="1" noChangeArrowheads="1"/>
          </p:cNvSpPr>
          <p:nvPr>
            <p:ph type="body" idx="4294967295"/>
          </p:nvPr>
        </p:nvSpPr>
        <p:spPr>
          <a:xfrm>
            <a:off x="239486" y="1430078"/>
            <a:ext cx="8839200" cy="4746787"/>
          </a:xfrm>
        </p:spPr>
        <p:txBody>
          <a:bodyPr/>
          <a:lstStyle/>
          <a:p>
            <a:r>
              <a:rPr lang="en-US" altLang="en-US"/>
              <a:t>Understand the customer </a:t>
            </a:r>
            <a:r>
              <a:rPr lang="en-US" altLang="en-US" b="1">
                <a:solidFill>
                  <a:srgbClr val="FF0000"/>
                </a:solidFill>
              </a:rPr>
              <a:t>Wishes</a:t>
            </a:r>
            <a:r>
              <a:rPr lang="en-US" altLang="en-US"/>
              <a:t> </a:t>
            </a:r>
          </a:p>
          <a:p>
            <a:endParaRPr lang="en-US" altLang="en-US"/>
          </a:p>
          <a:p>
            <a:r>
              <a:rPr lang="en-US" altLang="en-US"/>
              <a:t>Understand the </a:t>
            </a:r>
            <a:r>
              <a:rPr lang="en-US" altLang="en-US" b="1">
                <a:solidFill>
                  <a:srgbClr val="99FF33"/>
                </a:solidFill>
              </a:rPr>
              <a:t>Capabilities</a:t>
            </a:r>
            <a:r>
              <a:rPr lang="en-US" altLang="en-US"/>
              <a:t> of your SC</a:t>
            </a:r>
          </a:p>
          <a:p>
            <a:endParaRPr lang="en-US" altLang="en-US"/>
          </a:p>
          <a:p>
            <a:r>
              <a:rPr lang="en-US" altLang="en-US"/>
              <a:t>Match the </a:t>
            </a:r>
            <a:r>
              <a:rPr lang="en-US" altLang="en-US" b="1">
                <a:solidFill>
                  <a:srgbClr val="FF0000"/>
                </a:solidFill>
              </a:rPr>
              <a:t>Wishes</a:t>
            </a:r>
            <a:r>
              <a:rPr lang="en-US" altLang="en-US"/>
              <a:t> with the </a:t>
            </a:r>
            <a:r>
              <a:rPr lang="en-US" altLang="en-US" b="1">
                <a:solidFill>
                  <a:srgbClr val="99FF33"/>
                </a:solidFill>
              </a:rPr>
              <a:t>Capabilities</a:t>
            </a:r>
          </a:p>
          <a:p>
            <a:endParaRPr lang="en-US" altLang="en-US">
              <a:solidFill>
                <a:srgbClr val="99FF33"/>
              </a:solidFill>
            </a:endParaRPr>
          </a:p>
          <a:p>
            <a:r>
              <a:rPr lang="en-US" altLang="en-US"/>
              <a:t>Challenge: How to meet </a:t>
            </a:r>
            <a:r>
              <a:rPr lang="en-US" altLang="en-US">
                <a:solidFill>
                  <a:srgbClr val="FF0000"/>
                </a:solidFill>
              </a:rPr>
              <a:t>extensive </a:t>
            </a:r>
            <a:r>
              <a:rPr lang="en-US" altLang="en-US" b="1">
                <a:solidFill>
                  <a:srgbClr val="FF0000"/>
                </a:solidFill>
              </a:rPr>
              <a:t>Wishes</a:t>
            </a:r>
            <a:r>
              <a:rPr lang="en-US" altLang="en-US"/>
              <a:t> </a:t>
            </a:r>
          </a:p>
          <a:p>
            <a:pPr>
              <a:buFont typeface="Monotype Sorts" pitchFamily="2" charset="2"/>
              <a:buNone/>
            </a:pPr>
            <a:r>
              <a:rPr lang="en-US" altLang="en-US"/>
              <a:t>				with </a:t>
            </a:r>
            <a:r>
              <a:rPr lang="en-US" altLang="en-US">
                <a:solidFill>
                  <a:srgbClr val="99FF33"/>
                </a:solidFill>
              </a:rPr>
              <a:t>limited </a:t>
            </a:r>
            <a:r>
              <a:rPr lang="en-US" altLang="en-US" b="1">
                <a:solidFill>
                  <a:srgbClr val="99FF33"/>
                </a:solidFill>
              </a:rPr>
              <a:t>Capabilities</a:t>
            </a:r>
            <a:r>
              <a:rPr lang="en-US" altLang="en-US"/>
              <a:t>?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75048A94-6ABB-11FE-C424-A22A83577367}"/>
              </a:ext>
            </a:extLst>
          </p:cNvPr>
          <p:cNvSpPr>
            <a:spLocks noGrp="1" noChangeArrowheads="1"/>
          </p:cNvSpPr>
          <p:nvPr>
            <p:ph type="title"/>
          </p:nvPr>
        </p:nvSpPr>
        <p:spPr/>
        <p:txBody>
          <a:bodyPr/>
          <a:lstStyle/>
          <a:p>
            <a:r>
              <a:rPr lang="en-US" altLang="en-US"/>
              <a:t>Achieving Strategic Fit: Consistent SCM and Competitive strategies</a:t>
            </a:r>
          </a:p>
        </p:txBody>
      </p:sp>
      <p:sp>
        <p:nvSpPr>
          <p:cNvPr id="37891" name="Rectangle 3">
            <a:extLst>
              <a:ext uri="{FF2B5EF4-FFF2-40B4-BE49-F238E27FC236}">
                <a16:creationId xmlns:a16="http://schemas.microsoft.com/office/drawing/2014/main" id="{F878B321-A26E-9B85-EA17-660FEED5E954}"/>
              </a:ext>
            </a:extLst>
          </p:cNvPr>
          <p:cNvSpPr>
            <a:spLocks noGrp="1" noChangeArrowheads="1"/>
          </p:cNvSpPr>
          <p:nvPr>
            <p:ph type="body" idx="4294967295"/>
          </p:nvPr>
        </p:nvSpPr>
        <p:spPr>
          <a:xfrm>
            <a:off x="152400" y="1337971"/>
            <a:ext cx="8991600" cy="5257800"/>
          </a:xfrm>
        </p:spPr>
        <p:txBody>
          <a:bodyPr/>
          <a:lstStyle/>
          <a:p>
            <a:r>
              <a:rPr lang="en-US" altLang="en-US" dirty="0"/>
              <a:t>Fit SC to the customer</a:t>
            </a:r>
          </a:p>
          <a:p>
            <a:r>
              <a:rPr lang="en-US" altLang="en-US" dirty="0"/>
              <a:t>Understanding the Customer</a:t>
            </a:r>
          </a:p>
          <a:p>
            <a:pPr lvl="1"/>
            <a:r>
              <a:rPr lang="en-US" altLang="en-US" dirty="0"/>
              <a:t>Range of demand, </a:t>
            </a:r>
            <a:r>
              <a:rPr lang="en-US" altLang="en-US" sz="1800" dirty="0"/>
              <a:t>pizza hut stable</a:t>
            </a:r>
          </a:p>
          <a:p>
            <a:pPr lvl="1"/>
            <a:r>
              <a:rPr lang="en-US" altLang="en-US" dirty="0"/>
              <a:t>Production lot size, </a:t>
            </a:r>
            <a:r>
              <a:rPr lang="en-US" altLang="en-US" sz="1800" dirty="0"/>
              <a:t>seasonal products</a:t>
            </a:r>
          </a:p>
          <a:p>
            <a:pPr lvl="1"/>
            <a:r>
              <a:rPr lang="en-US" altLang="en-US" dirty="0"/>
              <a:t>Response time, </a:t>
            </a:r>
            <a:r>
              <a:rPr lang="en-US" altLang="en-US" sz="1800" dirty="0"/>
              <a:t>organ transplantation</a:t>
            </a:r>
          </a:p>
          <a:p>
            <a:pPr lvl="1"/>
            <a:r>
              <a:rPr lang="en-US" altLang="en-US" dirty="0"/>
              <a:t>Service level, </a:t>
            </a:r>
            <a:r>
              <a:rPr lang="en-US" altLang="en-US" sz="1800" dirty="0"/>
              <a:t>product availability</a:t>
            </a:r>
          </a:p>
          <a:p>
            <a:pPr lvl="1"/>
            <a:r>
              <a:rPr lang="en-US" altLang="en-US" dirty="0"/>
              <a:t>Product variety</a:t>
            </a:r>
          </a:p>
          <a:p>
            <a:pPr lvl="1"/>
            <a:r>
              <a:rPr lang="en-US" altLang="en-US" dirty="0"/>
              <a:t>Innovation</a:t>
            </a:r>
          </a:p>
          <a:p>
            <a:pPr lvl="1"/>
            <a:r>
              <a:rPr lang="en-US" altLang="en-US" dirty="0"/>
              <a:t>Accommodating </a:t>
            </a:r>
          </a:p>
          <a:p>
            <a:pPr lvl="1">
              <a:buFontTx/>
              <a:buNone/>
            </a:pPr>
            <a:r>
              <a:rPr lang="en-US" altLang="en-US" dirty="0"/>
              <a:t>    poor quality</a:t>
            </a:r>
          </a:p>
        </p:txBody>
      </p:sp>
      <p:sp>
        <p:nvSpPr>
          <p:cNvPr id="37892" name="AutoShape 4">
            <a:extLst>
              <a:ext uri="{FF2B5EF4-FFF2-40B4-BE49-F238E27FC236}">
                <a16:creationId xmlns:a16="http://schemas.microsoft.com/office/drawing/2014/main" id="{B9D730ED-7D8F-1FD2-EC4B-9A0C4B2FA916}"/>
              </a:ext>
            </a:extLst>
          </p:cNvPr>
          <p:cNvSpPr>
            <a:spLocks noChangeArrowheads="1"/>
          </p:cNvSpPr>
          <p:nvPr/>
        </p:nvSpPr>
        <p:spPr bwMode="auto">
          <a:xfrm>
            <a:off x="5372878" y="3634273"/>
            <a:ext cx="838200" cy="914400"/>
          </a:xfrm>
          <a:prstGeom prst="rightArrow">
            <a:avLst>
              <a:gd name="adj1" fmla="val 50000"/>
              <a:gd name="adj2" fmla="val 25000"/>
            </a:avLst>
          </a:prstGeom>
          <a:solidFill>
            <a:schemeClr val="accent1"/>
          </a:solidFill>
          <a:ln w="12700">
            <a:solidFill>
              <a:schemeClr val="tx1"/>
            </a:solidFill>
            <a:miter lim="800000"/>
            <a:headEnd/>
            <a:tailEnd/>
          </a:ln>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37893" name="AutoShape 5">
            <a:extLst>
              <a:ext uri="{FF2B5EF4-FFF2-40B4-BE49-F238E27FC236}">
                <a16:creationId xmlns:a16="http://schemas.microsoft.com/office/drawing/2014/main" id="{A633107A-71B3-6666-6269-1B16BA0BFFFA}"/>
              </a:ext>
            </a:extLst>
          </p:cNvPr>
          <p:cNvSpPr>
            <a:spLocks/>
          </p:cNvSpPr>
          <p:nvPr/>
        </p:nvSpPr>
        <p:spPr bwMode="auto">
          <a:xfrm>
            <a:off x="4876800" y="2338873"/>
            <a:ext cx="685800" cy="3505200"/>
          </a:xfrm>
          <a:prstGeom prst="rightBrace">
            <a:avLst>
              <a:gd name="adj1" fmla="val 42593"/>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37894" name="Text Box 6">
            <a:extLst>
              <a:ext uri="{FF2B5EF4-FFF2-40B4-BE49-F238E27FC236}">
                <a16:creationId xmlns:a16="http://schemas.microsoft.com/office/drawing/2014/main" id="{BA10F48E-B80A-11C0-7801-95D979E8310A}"/>
              </a:ext>
            </a:extLst>
          </p:cNvPr>
          <p:cNvSpPr txBox="1">
            <a:spLocks noChangeArrowheads="1"/>
          </p:cNvSpPr>
          <p:nvPr/>
        </p:nvSpPr>
        <p:spPr bwMode="auto">
          <a:xfrm>
            <a:off x="5562600" y="2960202"/>
            <a:ext cx="37338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2800" b="1" i="1"/>
              <a:t>Implied (Demand) </a:t>
            </a:r>
          </a:p>
          <a:p>
            <a:pPr algn="ctr">
              <a:lnSpc>
                <a:spcPct val="100000"/>
              </a:lnSpc>
              <a:spcBef>
                <a:spcPct val="0"/>
              </a:spcBef>
              <a:buClrTx/>
              <a:buSzTx/>
            </a:pPr>
            <a:r>
              <a:rPr lang="en-US" altLang="en-US" sz="2800" b="1" i="1"/>
              <a:t>Uncertainty for SC</a:t>
            </a:r>
          </a:p>
          <a:p>
            <a:pPr algn="ctr">
              <a:lnSpc>
                <a:spcPct val="100000"/>
              </a:lnSpc>
              <a:spcBef>
                <a:spcPct val="0"/>
              </a:spcBef>
              <a:buClrTx/>
              <a:buSzTx/>
            </a:pPr>
            <a:r>
              <a:rPr lang="en-US" altLang="en-US" sz="2800" b="1" i="1">
                <a:solidFill>
                  <a:schemeClr val="hlink"/>
                </a:solidFill>
              </a:rPr>
              <a:t>Implied trouble </a:t>
            </a:r>
          </a:p>
          <a:p>
            <a:pPr algn="ctr">
              <a:lnSpc>
                <a:spcPct val="100000"/>
              </a:lnSpc>
              <a:spcBef>
                <a:spcPct val="0"/>
              </a:spcBef>
              <a:buClrTx/>
              <a:buSzTx/>
            </a:pPr>
            <a:r>
              <a:rPr lang="en-US" altLang="en-US" sz="2800" b="1" i="1">
                <a:solidFill>
                  <a:schemeClr val="hlink"/>
                </a:solidFill>
              </a:rPr>
              <a:t>for SC</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B41E227-B9D9-AF3F-D54A-FDA08FDB2410}"/>
              </a:ext>
            </a:extLst>
          </p:cNvPr>
          <p:cNvSpPr>
            <a:spLocks noGrp="1" noChangeArrowheads="1"/>
          </p:cNvSpPr>
          <p:nvPr>
            <p:ph type="title"/>
          </p:nvPr>
        </p:nvSpPr>
        <p:spPr>
          <a:xfrm>
            <a:off x="241041" y="193286"/>
            <a:ext cx="8458200" cy="838200"/>
          </a:xfrm>
        </p:spPr>
        <p:txBody>
          <a:bodyPr/>
          <a:lstStyle/>
          <a:p>
            <a:r>
              <a:rPr lang="en-US" altLang="en-US" dirty="0"/>
              <a:t>Contributors to Implied Demand Uncertainty</a:t>
            </a:r>
          </a:p>
        </p:txBody>
      </p:sp>
      <p:sp>
        <p:nvSpPr>
          <p:cNvPr id="38915" name="Line 4">
            <a:extLst>
              <a:ext uri="{FF2B5EF4-FFF2-40B4-BE49-F238E27FC236}">
                <a16:creationId xmlns:a16="http://schemas.microsoft.com/office/drawing/2014/main" id="{9537B81C-14EE-9167-0EB2-A8F8C38FEE47}"/>
              </a:ext>
            </a:extLst>
          </p:cNvPr>
          <p:cNvSpPr>
            <a:spLocks noChangeShapeType="1"/>
          </p:cNvSpPr>
          <p:nvPr/>
        </p:nvSpPr>
        <p:spPr bwMode="auto">
          <a:xfrm>
            <a:off x="1138335" y="3879655"/>
            <a:ext cx="709930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8916" name="Text Box 5">
            <a:extLst>
              <a:ext uri="{FF2B5EF4-FFF2-40B4-BE49-F238E27FC236}">
                <a16:creationId xmlns:a16="http://schemas.microsoft.com/office/drawing/2014/main" id="{7076F917-7742-84A2-154A-56AE85ECA385}"/>
              </a:ext>
            </a:extLst>
          </p:cNvPr>
          <p:cNvSpPr txBox="1">
            <a:spLocks noChangeArrowheads="1"/>
          </p:cNvSpPr>
          <p:nvPr/>
        </p:nvSpPr>
        <p:spPr bwMode="auto">
          <a:xfrm>
            <a:off x="1138335" y="3879655"/>
            <a:ext cx="636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000" b="1" i="1"/>
              <a:t>Low</a:t>
            </a:r>
          </a:p>
        </p:txBody>
      </p:sp>
      <p:sp>
        <p:nvSpPr>
          <p:cNvPr id="38917" name="Text Box 6">
            <a:extLst>
              <a:ext uri="{FF2B5EF4-FFF2-40B4-BE49-F238E27FC236}">
                <a16:creationId xmlns:a16="http://schemas.microsoft.com/office/drawing/2014/main" id="{E08C41A4-764A-F3C5-6DDA-46372281CF14}"/>
              </a:ext>
            </a:extLst>
          </p:cNvPr>
          <p:cNvSpPr txBox="1">
            <a:spLocks noChangeArrowheads="1"/>
          </p:cNvSpPr>
          <p:nvPr/>
        </p:nvSpPr>
        <p:spPr bwMode="auto">
          <a:xfrm>
            <a:off x="7158135" y="3955855"/>
            <a:ext cx="719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000" b="1" i="1"/>
              <a:t>High</a:t>
            </a:r>
            <a:endParaRPr lang="en-US" altLang="en-US" sz="2000"/>
          </a:p>
        </p:txBody>
      </p:sp>
      <p:sp>
        <p:nvSpPr>
          <p:cNvPr id="38918" name="Text Box 7">
            <a:extLst>
              <a:ext uri="{FF2B5EF4-FFF2-40B4-BE49-F238E27FC236}">
                <a16:creationId xmlns:a16="http://schemas.microsoft.com/office/drawing/2014/main" id="{873A6659-84F4-42E9-5314-FC81ECC9BCA8}"/>
              </a:ext>
            </a:extLst>
          </p:cNvPr>
          <p:cNvSpPr txBox="1">
            <a:spLocks noChangeArrowheads="1"/>
          </p:cNvSpPr>
          <p:nvPr/>
        </p:nvSpPr>
        <p:spPr bwMode="auto">
          <a:xfrm>
            <a:off x="1138335" y="3422455"/>
            <a:ext cx="733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000" b="1" i="1"/>
              <a:t>Price</a:t>
            </a:r>
          </a:p>
        </p:txBody>
      </p:sp>
      <p:sp>
        <p:nvSpPr>
          <p:cNvPr id="38919" name="Text Box 8">
            <a:extLst>
              <a:ext uri="{FF2B5EF4-FFF2-40B4-BE49-F238E27FC236}">
                <a16:creationId xmlns:a16="http://schemas.microsoft.com/office/drawing/2014/main" id="{E758F401-E728-FEAA-DB6C-15276A70A7EF}"/>
              </a:ext>
            </a:extLst>
          </p:cNvPr>
          <p:cNvSpPr txBox="1">
            <a:spLocks noChangeArrowheads="1"/>
          </p:cNvSpPr>
          <p:nvPr/>
        </p:nvSpPr>
        <p:spPr bwMode="auto">
          <a:xfrm>
            <a:off x="6396135" y="3422455"/>
            <a:ext cx="1804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000" b="1" i="1"/>
              <a:t>Responsiveness</a:t>
            </a:r>
          </a:p>
        </p:txBody>
      </p:sp>
      <p:sp>
        <p:nvSpPr>
          <p:cNvPr id="38920" name="Text Box 9">
            <a:extLst>
              <a:ext uri="{FF2B5EF4-FFF2-40B4-BE49-F238E27FC236}">
                <a16:creationId xmlns:a16="http://schemas.microsoft.com/office/drawing/2014/main" id="{07FCCBAF-ABF5-6D50-5E68-12D298F1459B}"/>
              </a:ext>
            </a:extLst>
          </p:cNvPr>
          <p:cNvSpPr txBox="1">
            <a:spLocks noChangeArrowheads="1"/>
          </p:cNvSpPr>
          <p:nvPr/>
        </p:nvSpPr>
        <p:spPr bwMode="auto">
          <a:xfrm>
            <a:off x="2975073" y="3422455"/>
            <a:ext cx="2725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a:t>Customer Need</a:t>
            </a:r>
          </a:p>
        </p:txBody>
      </p:sp>
      <p:sp>
        <p:nvSpPr>
          <p:cNvPr id="38921" name="Text Box 11">
            <a:extLst>
              <a:ext uri="{FF2B5EF4-FFF2-40B4-BE49-F238E27FC236}">
                <a16:creationId xmlns:a16="http://schemas.microsoft.com/office/drawing/2014/main" id="{346141A9-58A3-DEAF-7B77-A0FDB4751B46}"/>
              </a:ext>
            </a:extLst>
          </p:cNvPr>
          <p:cNvSpPr txBox="1">
            <a:spLocks noChangeArrowheads="1"/>
          </p:cNvSpPr>
          <p:nvPr/>
        </p:nvSpPr>
        <p:spPr bwMode="auto">
          <a:xfrm>
            <a:off x="2433735" y="3955855"/>
            <a:ext cx="4643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a:t>Implied Demand Uncertainty</a:t>
            </a:r>
          </a:p>
        </p:txBody>
      </p:sp>
      <p:sp>
        <p:nvSpPr>
          <p:cNvPr id="38922" name="Text Box 12">
            <a:extLst>
              <a:ext uri="{FF2B5EF4-FFF2-40B4-BE49-F238E27FC236}">
                <a16:creationId xmlns:a16="http://schemas.microsoft.com/office/drawing/2014/main" id="{2DCFD6DE-8C10-5B98-9658-B05E59AC9730}"/>
              </a:ext>
            </a:extLst>
          </p:cNvPr>
          <p:cNvSpPr txBox="1">
            <a:spLocks noChangeArrowheads="1"/>
          </p:cNvSpPr>
          <p:nvPr/>
        </p:nvSpPr>
        <p:spPr bwMode="auto">
          <a:xfrm>
            <a:off x="909735" y="1669855"/>
            <a:ext cx="26590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b="1" dirty="0">
                <a:solidFill>
                  <a:srgbClr val="FF0000"/>
                </a:solidFill>
              </a:rPr>
              <a:t>Commodities</a:t>
            </a:r>
            <a:r>
              <a:rPr lang="en-US" altLang="en-US" sz="2400" dirty="0">
                <a:solidFill>
                  <a:srgbClr val="FF0000"/>
                </a:solidFill>
              </a:rPr>
              <a:t> Detergent</a:t>
            </a:r>
            <a:endParaRPr lang="en-US" altLang="en-US" sz="2400" b="1" dirty="0">
              <a:solidFill>
                <a:srgbClr val="FF0000"/>
              </a:solidFill>
            </a:endParaRPr>
          </a:p>
          <a:p>
            <a:pPr>
              <a:lnSpc>
                <a:spcPct val="100000"/>
              </a:lnSpc>
              <a:spcBef>
                <a:spcPct val="0"/>
              </a:spcBef>
              <a:buClrTx/>
              <a:buSzTx/>
            </a:pPr>
            <a:r>
              <a:rPr lang="en-US" altLang="en-US" sz="2400" dirty="0">
                <a:solidFill>
                  <a:srgbClr val="FF0000"/>
                </a:solidFill>
              </a:rPr>
              <a:t>Long lead time steel</a:t>
            </a:r>
          </a:p>
        </p:txBody>
      </p:sp>
      <p:sp>
        <p:nvSpPr>
          <p:cNvPr id="38923" name="Text Box 16">
            <a:extLst>
              <a:ext uri="{FF2B5EF4-FFF2-40B4-BE49-F238E27FC236}">
                <a16:creationId xmlns:a16="http://schemas.microsoft.com/office/drawing/2014/main" id="{A7C32224-3407-5E8D-A5F8-0FBFFA21163A}"/>
              </a:ext>
            </a:extLst>
          </p:cNvPr>
          <p:cNvSpPr txBox="1">
            <a:spLocks noChangeArrowheads="1"/>
          </p:cNvSpPr>
          <p:nvPr/>
        </p:nvSpPr>
        <p:spPr bwMode="auto">
          <a:xfrm>
            <a:off x="5100735" y="1669855"/>
            <a:ext cx="3505200"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b="1">
                <a:solidFill>
                  <a:srgbClr val="FF0000"/>
                </a:solidFill>
              </a:rPr>
              <a:t>Customized products</a:t>
            </a:r>
            <a:r>
              <a:rPr lang="en-US" altLang="en-US" sz="2400">
                <a:solidFill>
                  <a:srgbClr val="FF0000"/>
                </a:solidFill>
              </a:rPr>
              <a:t> High Fashion Clothing</a:t>
            </a:r>
            <a:endParaRPr lang="en-US" altLang="en-US" sz="2400" b="1">
              <a:solidFill>
                <a:srgbClr val="FF0000"/>
              </a:solidFill>
            </a:endParaRPr>
          </a:p>
          <a:p>
            <a:pPr>
              <a:lnSpc>
                <a:spcPct val="100000"/>
              </a:lnSpc>
              <a:spcBef>
                <a:spcPct val="0"/>
              </a:spcBef>
              <a:buClrTx/>
              <a:buSzTx/>
            </a:pPr>
            <a:r>
              <a:rPr lang="en-US" altLang="en-US" sz="2400">
                <a:solidFill>
                  <a:srgbClr val="FF0000"/>
                </a:solidFill>
              </a:rPr>
              <a:t>Emergency steel, </a:t>
            </a:r>
          </a:p>
          <a:p>
            <a:pPr>
              <a:lnSpc>
                <a:spcPct val="100000"/>
              </a:lnSpc>
              <a:spcBef>
                <a:spcPct val="0"/>
              </a:spcBef>
              <a:buClrTx/>
              <a:buSzTx/>
            </a:pPr>
            <a:r>
              <a:rPr lang="en-US" altLang="en-US" sz="2000">
                <a:solidFill>
                  <a:srgbClr val="FF0000"/>
                </a:solidFill>
              </a:rPr>
              <a:t>    for maintenance/replacement</a:t>
            </a:r>
          </a:p>
        </p:txBody>
      </p:sp>
      <p:sp>
        <p:nvSpPr>
          <p:cNvPr id="38924" name="Text Box 17">
            <a:extLst>
              <a:ext uri="{FF2B5EF4-FFF2-40B4-BE49-F238E27FC236}">
                <a16:creationId xmlns:a16="http://schemas.microsoft.com/office/drawing/2014/main" id="{39CA7401-C8C4-4165-7F91-C4B8E3AFA5C0}"/>
              </a:ext>
            </a:extLst>
          </p:cNvPr>
          <p:cNvSpPr txBox="1">
            <a:spLocks noChangeArrowheads="1"/>
          </p:cNvSpPr>
          <p:nvPr/>
        </p:nvSpPr>
        <p:spPr bwMode="auto">
          <a:xfrm>
            <a:off x="-309465" y="5098855"/>
            <a:ext cx="92964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2200"/>
              <a:t>Short lead times, product variety, </a:t>
            </a:r>
          </a:p>
          <a:p>
            <a:pPr algn="ctr">
              <a:lnSpc>
                <a:spcPct val="100000"/>
              </a:lnSpc>
              <a:spcBef>
                <a:spcPct val="0"/>
              </a:spcBef>
              <a:buClrTx/>
              <a:buSzTx/>
            </a:pPr>
            <a:r>
              <a:rPr lang="en-US" altLang="en-US" sz="2200"/>
              <a:t>distribution channel variety,  high rate of innovation and </a:t>
            </a:r>
          </a:p>
          <a:p>
            <a:pPr algn="ctr">
              <a:lnSpc>
                <a:spcPct val="100000"/>
              </a:lnSpc>
              <a:spcBef>
                <a:spcPct val="0"/>
              </a:spcBef>
              <a:buClrTx/>
              <a:buSzTx/>
            </a:pPr>
            <a:r>
              <a:rPr lang="en-US" altLang="en-US" sz="2200"/>
              <a:t>high customer service levels all increase </a:t>
            </a:r>
          </a:p>
          <a:p>
            <a:pPr algn="ctr">
              <a:lnSpc>
                <a:spcPct val="100000"/>
              </a:lnSpc>
              <a:spcBef>
                <a:spcPct val="0"/>
              </a:spcBef>
              <a:buClrTx/>
              <a:buSzTx/>
            </a:pPr>
            <a:r>
              <a:rPr lang="en-US" altLang="en-US" sz="2200"/>
              <a:t>the Implied Demand Uncertainty</a:t>
            </a:r>
            <a:r>
              <a:rPr lang="en-US" altLang="en-US" sz="2000"/>
              <a:t>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07AA5F01-FAF8-EBAF-219E-31F30AC4723F}"/>
              </a:ext>
            </a:extLst>
          </p:cNvPr>
          <p:cNvSpPr>
            <a:spLocks noGrp="1" noChangeArrowheads="1"/>
          </p:cNvSpPr>
          <p:nvPr>
            <p:ph type="title"/>
          </p:nvPr>
        </p:nvSpPr>
        <p:spPr>
          <a:xfrm>
            <a:off x="152400" y="87314"/>
            <a:ext cx="8991600" cy="996950"/>
          </a:xfrm>
        </p:spPr>
        <p:txBody>
          <a:bodyPr/>
          <a:lstStyle/>
          <a:p>
            <a:r>
              <a:rPr lang="en-US" altLang="en-US" dirty="0"/>
              <a:t>Understanding the Supply Chain: </a:t>
            </a:r>
            <a:br>
              <a:rPr lang="en-US" altLang="en-US" dirty="0"/>
            </a:br>
            <a:r>
              <a:rPr lang="en-US" altLang="en-US" dirty="0"/>
              <a:t>Cost-Responsiveness Tradeoff</a:t>
            </a:r>
          </a:p>
        </p:txBody>
      </p:sp>
      <p:sp>
        <p:nvSpPr>
          <p:cNvPr id="39939" name="Line 3">
            <a:extLst>
              <a:ext uri="{FF2B5EF4-FFF2-40B4-BE49-F238E27FC236}">
                <a16:creationId xmlns:a16="http://schemas.microsoft.com/office/drawing/2014/main" id="{FD40C343-F8E2-1559-5C96-F8624B237BB9}"/>
              </a:ext>
            </a:extLst>
          </p:cNvPr>
          <p:cNvSpPr>
            <a:spLocks noChangeShapeType="1"/>
          </p:cNvSpPr>
          <p:nvPr/>
        </p:nvSpPr>
        <p:spPr bwMode="auto">
          <a:xfrm flipV="1">
            <a:off x="2330450" y="1870075"/>
            <a:ext cx="0" cy="37290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9940" name="Line 4">
            <a:extLst>
              <a:ext uri="{FF2B5EF4-FFF2-40B4-BE49-F238E27FC236}">
                <a16:creationId xmlns:a16="http://schemas.microsoft.com/office/drawing/2014/main" id="{E0C71534-F8E7-62D4-E6FF-10C5E3F38026}"/>
              </a:ext>
            </a:extLst>
          </p:cNvPr>
          <p:cNvSpPr>
            <a:spLocks noChangeShapeType="1"/>
          </p:cNvSpPr>
          <p:nvPr/>
        </p:nvSpPr>
        <p:spPr bwMode="auto">
          <a:xfrm flipV="1">
            <a:off x="2330450" y="5572125"/>
            <a:ext cx="5746750" cy="79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9941" name="Text Box 5">
            <a:extLst>
              <a:ext uri="{FF2B5EF4-FFF2-40B4-BE49-F238E27FC236}">
                <a16:creationId xmlns:a16="http://schemas.microsoft.com/office/drawing/2014/main" id="{F2F63F05-7DFE-9C4B-E502-3EA30A25CA9F}"/>
              </a:ext>
            </a:extLst>
          </p:cNvPr>
          <p:cNvSpPr txBox="1">
            <a:spLocks noChangeArrowheads="1"/>
          </p:cNvSpPr>
          <p:nvPr/>
        </p:nvSpPr>
        <p:spPr bwMode="auto">
          <a:xfrm>
            <a:off x="2314575" y="5645150"/>
            <a:ext cx="809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000" b="1" i="1"/>
              <a:t>High</a:t>
            </a:r>
          </a:p>
        </p:txBody>
      </p:sp>
      <p:sp>
        <p:nvSpPr>
          <p:cNvPr id="39942" name="Text Box 6">
            <a:extLst>
              <a:ext uri="{FF2B5EF4-FFF2-40B4-BE49-F238E27FC236}">
                <a16:creationId xmlns:a16="http://schemas.microsoft.com/office/drawing/2014/main" id="{A4710FDB-9357-6760-AA78-4AFF9CEA03C7}"/>
              </a:ext>
            </a:extLst>
          </p:cNvPr>
          <p:cNvSpPr txBox="1">
            <a:spLocks noChangeArrowheads="1"/>
          </p:cNvSpPr>
          <p:nvPr/>
        </p:nvSpPr>
        <p:spPr bwMode="auto">
          <a:xfrm>
            <a:off x="5710238" y="5646738"/>
            <a:ext cx="7667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800" b="1" i="1"/>
              <a:t>Low</a:t>
            </a:r>
          </a:p>
        </p:txBody>
      </p:sp>
      <p:sp>
        <p:nvSpPr>
          <p:cNvPr id="39943" name="Text Box 7">
            <a:extLst>
              <a:ext uri="{FF2B5EF4-FFF2-40B4-BE49-F238E27FC236}">
                <a16:creationId xmlns:a16="http://schemas.microsoft.com/office/drawing/2014/main" id="{E2151A66-4484-A725-5265-DEDE82D7B505}"/>
              </a:ext>
            </a:extLst>
          </p:cNvPr>
          <p:cNvSpPr txBox="1">
            <a:spLocks noChangeArrowheads="1"/>
          </p:cNvSpPr>
          <p:nvPr/>
        </p:nvSpPr>
        <p:spPr bwMode="auto">
          <a:xfrm>
            <a:off x="1604963" y="4987925"/>
            <a:ext cx="590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800" b="1" i="1"/>
              <a:t>Low</a:t>
            </a:r>
          </a:p>
        </p:txBody>
      </p:sp>
      <p:sp>
        <p:nvSpPr>
          <p:cNvPr id="39944" name="Text Box 8">
            <a:extLst>
              <a:ext uri="{FF2B5EF4-FFF2-40B4-BE49-F238E27FC236}">
                <a16:creationId xmlns:a16="http://schemas.microsoft.com/office/drawing/2014/main" id="{95E1EE8A-E44E-A77B-92FD-40B198B57721}"/>
              </a:ext>
            </a:extLst>
          </p:cNvPr>
          <p:cNvSpPr txBox="1">
            <a:spLocks noChangeArrowheads="1"/>
          </p:cNvSpPr>
          <p:nvPr/>
        </p:nvSpPr>
        <p:spPr bwMode="auto">
          <a:xfrm>
            <a:off x="1698625" y="2352675"/>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800" b="1" i="1"/>
              <a:t>High</a:t>
            </a:r>
          </a:p>
        </p:txBody>
      </p:sp>
      <p:sp>
        <p:nvSpPr>
          <p:cNvPr id="39945" name="Text Box 9">
            <a:extLst>
              <a:ext uri="{FF2B5EF4-FFF2-40B4-BE49-F238E27FC236}">
                <a16:creationId xmlns:a16="http://schemas.microsoft.com/office/drawing/2014/main" id="{EF57E65A-E4CC-F790-4959-D49B17C071C2}"/>
              </a:ext>
            </a:extLst>
          </p:cNvPr>
          <p:cNvSpPr txBox="1">
            <a:spLocks noChangeArrowheads="1"/>
          </p:cNvSpPr>
          <p:nvPr/>
        </p:nvSpPr>
        <p:spPr bwMode="auto">
          <a:xfrm>
            <a:off x="1338263" y="1533525"/>
            <a:ext cx="68913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000"/>
              <a:t>Responsiveness (in time, high service level and product variety)</a:t>
            </a:r>
          </a:p>
        </p:txBody>
      </p:sp>
      <p:sp>
        <p:nvSpPr>
          <p:cNvPr id="39946" name="Freeform 10">
            <a:extLst>
              <a:ext uri="{FF2B5EF4-FFF2-40B4-BE49-F238E27FC236}">
                <a16:creationId xmlns:a16="http://schemas.microsoft.com/office/drawing/2014/main" id="{BE005CF5-F805-D459-BB27-A79193A8A0B4}"/>
              </a:ext>
            </a:extLst>
          </p:cNvPr>
          <p:cNvSpPr>
            <a:spLocks/>
          </p:cNvSpPr>
          <p:nvPr/>
        </p:nvSpPr>
        <p:spPr bwMode="auto">
          <a:xfrm>
            <a:off x="2365375" y="2741613"/>
            <a:ext cx="3560763" cy="2798762"/>
          </a:xfrm>
          <a:custGeom>
            <a:avLst/>
            <a:gdLst>
              <a:gd name="T0" fmla="*/ 0 w 2352"/>
              <a:gd name="T1" fmla="*/ 0 h 2064"/>
              <a:gd name="T2" fmla="*/ 576 w 2352"/>
              <a:gd name="T3" fmla="*/ 192 h 2064"/>
              <a:gd name="T4" fmla="*/ 1776 w 2352"/>
              <a:gd name="T5" fmla="*/ 1056 h 2064"/>
              <a:gd name="T6" fmla="*/ 2352 w 2352"/>
              <a:gd name="T7" fmla="*/ 2064 h 2064"/>
              <a:gd name="T8" fmla="*/ 0 60000 65536"/>
              <a:gd name="T9" fmla="*/ 0 60000 65536"/>
              <a:gd name="T10" fmla="*/ 0 60000 65536"/>
              <a:gd name="T11" fmla="*/ 0 60000 65536"/>
              <a:gd name="T12" fmla="*/ 0 w 2352"/>
              <a:gd name="T13" fmla="*/ 0 h 2064"/>
              <a:gd name="T14" fmla="*/ 2352 w 2352"/>
              <a:gd name="T15" fmla="*/ 2064 h 2064"/>
            </a:gdLst>
            <a:ahLst/>
            <a:cxnLst>
              <a:cxn ang="T8">
                <a:pos x="T0" y="T1"/>
              </a:cxn>
              <a:cxn ang="T9">
                <a:pos x="T2" y="T3"/>
              </a:cxn>
              <a:cxn ang="T10">
                <a:pos x="T4" y="T5"/>
              </a:cxn>
              <a:cxn ang="T11">
                <a:pos x="T6" y="T7"/>
              </a:cxn>
            </a:cxnLst>
            <a:rect l="T12" t="T13" r="T14" b="T15"/>
            <a:pathLst>
              <a:path w="2352" h="2064">
                <a:moveTo>
                  <a:pt x="0" y="0"/>
                </a:moveTo>
                <a:cubicBezTo>
                  <a:pt x="140" y="8"/>
                  <a:pt x="280" y="16"/>
                  <a:pt x="576" y="192"/>
                </a:cubicBezTo>
                <a:cubicBezTo>
                  <a:pt x="872" y="368"/>
                  <a:pt x="1480" y="744"/>
                  <a:pt x="1776" y="1056"/>
                </a:cubicBezTo>
                <a:cubicBezTo>
                  <a:pt x="2072" y="1368"/>
                  <a:pt x="2212" y="1716"/>
                  <a:pt x="2352" y="206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39947" name="Text Box 11">
            <a:extLst>
              <a:ext uri="{FF2B5EF4-FFF2-40B4-BE49-F238E27FC236}">
                <a16:creationId xmlns:a16="http://schemas.microsoft.com/office/drawing/2014/main" id="{4C73A1BA-FDAA-A462-8086-B16E735114FE}"/>
              </a:ext>
            </a:extLst>
          </p:cNvPr>
          <p:cNvSpPr txBox="1">
            <a:spLocks noChangeArrowheads="1"/>
          </p:cNvSpPr>
          <p:nvPr/>
        </p:nvSpPr>
        <p:spPr bwMode="auto">
          <a:xfrm>
            <a:off x="6781800" y="5572125"/>
            <a:ext cx="1284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a:t>Cost in $</a:t>
            </a:r>
          </a:p>
        </p:txBody>
      </p:sp>
      <p:sp>
        <p:nvSpPr>
          <p:cNvPr id="39948" name="Text Box 12">
            <a:extLst>
              <a:ext uri="{FF2B5EF4-FFF2-40B4-BE49-F238E27FC236}">
                <a16:creationId xmlns:a16="http://schemas.microsoft.com/office/drawing/2014/main" id="{A8571BC0-EFEF-9929-4AD1-56D2747349F2}"/>
              </a:ext>
            </a:extLst>
          </p:cNvPr>
          <p:cNvSpPr txBox="1">
            <a:spLocks noChangeArrowheads="1"/>
          </p:cNvSpPr>
          <p:nvPr/>
        </p:nvSpPr>
        <p:spPr bwMode="auto">
          <a:xfrm>
            <a:off x="3333750" y="2859088"/>
            <a:ext cx="2062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000"/>
              <a:t>Efficiency frontier</a:t>
            </a:r>
          </a:p>
        </p:txBody>
      </p:sp>
      <p:sp>
        <p:nvSpPr>
          <p:cNvPr id="39949" name="Line 14">
            <a:extLst>
              <a:ext uri="{FF2B5EF4-FFF2-40B4-BE49-F238E27FC236}">
                <a16:creationId xmlns:a16="http://schemas.microsoft.com/office/drawing/2014/main" id="{FF646627-0834-62B6-025F-9775B6E62BEC}"/>
              </a:ext>
            </a:extLst>
          </p:cNvPr>
          <p:cNvSpPr>
            <a:spLocks noChangeShapeType="1"/>
          </p:cNvSpPr>
          <p:nvPr/>
        </p:nvSpPr>
        <p:spPr bwMode="auto">
          <a:xfrm>
            <a:off x="2330450" y="4017963"/>
            <a:ext cx="2543175" cy="1587"/>
          </a:xfrm>
          <a:prstGeom prst="line">
            <a:avLst/>
          </a:prstGeom>
          <a:noFill/>
          <a:ln w="38100" cmpd="dbl">
            <a:solidFill>
              <a:schemeClr val="tx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950" name="Text Box 15">
            <a:extLst>
              <a:ext uri="{FF2B5EF4-FFF2-40B4-BE49-F238E27FC236}">
                <a16:creationId xmlns:a16="http://schemas.microsoft.com/office/drawing/2014/main" id="{C962C6D5-148A-06BC-779B-477652A9E843}"/>
              </a:ext>
            </a:extLst>
          </p:cNvPr>
          <p:cNvSpPr txBox="1">
            <a:spLocks noChangeArrowheads="1"/>
          </p:cNvSpPr>
          <p:nvPr/>
        </p:nvSpPr>
        <p:spPr bwMode="auto">
          <a:xfrm>
            <a:off x="2805113" y="3757613"/>
            <a:ext cx="1063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a:solidFill>
                  <a:schemeClr val="tx2"/>
                </a:solidFill>
              </a:rPr>
              <a:t>Inefficient</a:t>
            </a:r>
          </a:p>
        </p:txBody>
      </p:sp>
      <p:sp>
        <p:nvSpPr>
          <p:cNvPr id="39951" name="Text Box 16">
            <a:extLst>
              <a:ext uri="{FF2B5EF4-FFF2-40B4-BE49-F238E27FC236}">
                <a16:creationId xmlns:a16="http://schemas.microsoft.com/office/drawing/2014/main" id="{A1E1B826-9E6F-BFC7-7128-04C0CB6DBB83}"/>
              </a:ext>
            </a:extLst>
          </p:cNvPr>
          <p:cNvSpPr txBox="1">
            <a:spLocks noChangeArrowheads="1"/>
          </p:cNvSpPr>
          <p:nvPr/>
        </p:nvSpPr>
        <p:spPr bwMode="auto">
          <a:xfrm>
            <a:off x="609600" y="3819525"/>
            <a:ext cx="1728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a:t>Fix responsiveness</a:t>
            </a:r>
          </a:p>
        </p:txBody>
      </p:sp>
      <p:sp>
        <p:nvSpPr>
          <p:cNvPr id="39952" name="Line 17">
            <a:extLst>
              <a:ext uri="{FF2B5EF4-FFF2-40B4-BE49-F238E27FC236}">
                <a16:creationId xmlns:a16="http://schemas.microsoft.com/office/drawing/2014/main" id="{DC657C80-5B2C-4FB2-84E7-97EA2E920B0C}"/>
              </a:ext>
            </a:extLst>
          </p:cNvPr>
          <p:cNvSpPr>
            <a:spLocks noChangeShapeType="1"/>
          </p:cNvSpPr>
          <p:nvPr/>
        </p:nvSpPr>
        <p:spPr bwMode="auto">
          <a:xfrm>
            <a:off x="4705350" y="4017963"/>
            <a:ext cx="2179638" cy="1587"/>
          </a:xfrm>
          <a:prstGeom prst="line">
            <a:avLst/>
          </a:prstGeom>
          <a:noFill/>
          <a:ln w="38100">
            <a:solidFill>
              <a:schemeClr val="hlink"/>
            </a:solidFill>
            <a:prstDash val="dash"/>
            <a:round/>
            <a:headEn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39953" name="Text Box 18">
            <a:extLst>
              <a:ext uri="{FF2B5EF4-FFF2-40B4-BE49-F238E27FC236}">
                <a16:creationId xmlns:a16="http://schemas.microsoft.com/office/drawing/2014/main" id="{31A2FF69-58F3-04A0-58C5-998BD752ECE6}"/>
              </a:ext>
            </a:extLst>
          </p:cNvPr>
          <p:cNvSpPr txBox="1">
            <a:spLocks noChangeArrowheads="1"/>
          </p:cNvSpPr>
          <p:nvPr/>
        </p:nvSpPr>
        <p:spPr bwMode="auto">
          <a:xfrm>
            <a:off x="5180013" y="3757613"/>
            <a:ext cx="10795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a:solidFill>
                  <a:schemeClr val="hlink"/>
                </a:solidFill>
              </a:rPr>
              <a:t>Impossible</a:t>
            </a:r>
          </a:p>
        </p:txBody>
      </p:sp>
      <p:sp>
        <p:nvSpPr>
          <p:cNvPr id="39954" name="Text Box 19">
            <a:extLst>
              <a:ext uri="{FF2B5EF4-FFF2-40B4-BE49-F238E27FC236}">
                <a16:creationId xmlns:a16="http://schemas.microsoft.com/office/drawing/2014/main" id="{F9E12553-2650-9083-3B76-AC2F6A1210D7}"/>
              </a:ext>
            </a:extLst>
          </p:cNvPr>
          <p:cNvSpPr txBox="1">
            <a:spLocks noChangeArrowheads="1"/>
          </p:cNvSpPr>
          <p:nvPr/>
        </p:nvSpPr>
        <p:spPr bwMode="auto">
          <a:xfrm>
            <a:off x="2655888" y="4486275"/>
            <a:ext cx="2276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000" b="1">
                <a:solidFill>
                  <a:schemeClr val="tx2"/>
                </a:solidFill>
              </a:rPr>
              <a:t>Inefficiency Region</a:t>
            </a:r>
          </a:p>
        </p:txBody>
      </p:sp>
      <p:sp>
        <p:nvSpPr>
          <p:cNvPr id="39955" name="Text Box 21">
            <a:extLst>
              <a:ext uri="{FF2B5EF4-FFF2-40B4-BE49-F238E27FC236}">
                <a16:creationId xmlns:a16="http://schemas.microsoft.com/office/drawing/2014/main" id="{F40C2ED7-7976-89EC-97E3-C33B7661E83E}"/>
              </a:ext>
            </a:extLst>
          </p:cNvPr>
          <p:cNvSpPr txBox="1">
            <a:spLocks noChangeArrowheads="1"/>
          </p:cNvSpPr>
          <p:nvPr/>
        </p:nvSpPr>
        <p:spPr bwMode="auto">
          <a:xfrm>
            <a:off x="838200" y="6181725"/>
            <a:ext cx="76200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0488" tIns="44450" rIns="90488" bIns="4445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r>
              <a:rPr lang="en-US" altLang="en-US" sz="2400">
                <a:solidFill>
                  <a:schemeClr val="hlink"/>
                </a:solidFill>
              </a:rPr>
              <a:t>Why decreasing slope (concave) for the efficiency frontier?</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90F32587-CCC8-0C3E-CF11-E25B7621CE4E}"/>
              </a:ext>
            </a:extLst>
          </p:cNvPr>
          <p:cNvSpPr>
            <a:spLocks noGrp="1" noChangeArrowheads="1"/>
          </p:cNvSpPr>
          <p:nvPr>
            <p:ph type="title"/>
          </p:nvPr>
        </p:nvSpPr>
        <p:spPr>
          <a:noFill/>
        </p:spPr>
        <p:txBody>
          <a:bodyPr/>
          <a:lstStyle/>
          <a:p>
            <a:r>
              <a:rPr lang="en-US" altLang="en-US" sz="3200"/>
              <a:t>Top 10 Retailers Reported in 2008 – First 4</a:t>
            </a:r>
          </a:p>
        </p:txBody>
      </p:sp>
      <p:pic>
        <p:nvPicPr>
          <p:cNvPr id="43011" name="Picture 3" descr="top4retailers">
            <a:extLst>
              <a:ext uri="{FF2B5EF4-FFF2-40B4-BE49-F238E27FC236}">
                <a16:creationId xmlns:a16="http://schemas.microsoft.com/office/drawing/2014/main" id="{2F40F13F-A129-B934-9C92-14187D8A6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82700"/>
            <a:ext cx="9144000" cy="522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4">
            <a:extLst>
              <a:ext uri="{FF2B5EF4-FFF2-40B4-BE49-F238E27FC236}">
                <a16:creationId xmlns:a16="http://schemas.microsoft.com/office/drawing/2014/main" id="{D4D483B0-8504-57C0-E3DD-248E9183F1EA}"/>
              </a:ext>
            </a:extLst>
          </p:cNvPr>
          <p:cNvSpPr>
            <a:spLocks noChangeArrowheads="1"/>
          </p:cNvSpPr>
          <p:nvPr/>
        </p:nvSpPr>
        <p:spPr bwMode="auto">
          <a:xfrm>
            <a:off x="2120900" y="6515100"/>
            <a:ext cx="708660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0488" tIns="44450" rIns="90488" bIns="44450">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r>
              <a:rPr lang="en-US" altLang="en-US" sz="1400"/>
              <a:t>Source </a:t>
            </a:r>
            <a:r>
              <a:rPr lang="en-US" altLang="en-US" sz="1400">
                <a:hlinkClick r:id="rId4"/>
              </a:rPr>
              <a:t>www.deloitte.com/dtt/cda/doc/content/dtt_2008globalpowersofretailing.pdf</a:t>
            </a:r>
            <a:r>
              <a:rPr lang="en-US" altLang="en-US"/>
              <a:t> </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98C11366-E27A-410F-9EF4-81C792B21BDE}"/>
              </a:ext>
            </a:extLst>
          </p:cNvPr>
          <p:cNvSpPr>
            <a:spLocks noGrp="1" noChangeArrowheads="1"/>
          </p:cNvSpPr>
          <p:nvPr>
            <p:ph type="title"/>
          </p:nvPr>
        </p:nvSpPr>
        <p:spPr>
          <a:noFill/>
        </p:spPr>
        <p:txBody>
          <a:bodyPr/>
          <a:lstStyle/>
          <a:p>
            <a:r>
              <a:rPr lang="en-US" altLang="en-US" sz="3200"/>
              <a:t>Top 10 Retailers Reported in 2008 – First 5-10</a:t>
            </a:r>
          </a:p>
        </p:txBody>
      </p:sp>
      <p:pic>
        <p:nvPicPr>
          <p:cNvPr id="44035" name="Picture 3" descr="top4retailers">
            <a:extLst>
              <a:ext uri="{FF2B5EF4-FFF2-40B4-BE49-F238E27FC236}">
                <a16:creationId xmlns:a16="http://schemas.microsoft.com/office/drawing/2014/main" id="{A7412090-8826-1460-A71A-982E0E24A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82700"/>
            <a:ext cx="9144000" cy="522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5" descr="top5-10retailers">
            <a:extLst>
              <a:ext uri="{FF2B5EF4-FFF2-40B4-BE49-F238E27FC236}">
                <a16:creationId xmlns:a16="http://schemas.microsoft.com/office/drawing/2014/main" id="{9D5A0528-05E6-7DA8-6A29-A4323D49EA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 y="2019300"/>
            <a:ext cx="9296400" cy="441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2705DE7-35BD-EAA1-89AF-A52192109EDC}"/>
              </a:ext>
            </a:extLst>
          </p:cNvPr>
          <p:cNvSpPr>
            <a:spLocks noGrp="1" noChangeArrowheads="1"/>
          </p:cNvSpPr>
          <p:nvPr>
            <p:ph type="title"/>
          </p:nvPr>
        </p:nvSpPr>
        <p:spPr/>
        <p:txBody>
          <a:bodyPr/>
          <a:lstStyle/>
          <a:p>
            <a:r>
              <a:rPr lang="en-US" altLang="en-US"/>
              <a:t>Big retailers’ Strategy</a:t>
            </a:r>
          </a:p>
        </p:txBody>
      </p:sp>
      <p:sp>
        <p:nvSpPr>
          <p:cNvPr id="45059" name="Rectangle 3">
            <a:extLst>
              <a:ext uri="{FF2B5EF4-FFF2-40B4-BE49-F238E27FC236}">
                <a16:creationId xmlns:a16="http://schemas.microsoft.com/office/drawing/2014/main" id="{09F4FD18-49D0-BD7A-83DE-8157B95DE072}"/>
              </a:ext>
            </a:extLst>
          </p:cNvPr>
          <p:cNvSpPr>
            <a:spLocks noGrp="1" noChangeArrowheads="1"/>
          </p:cNvSpPr>
          <p:nvPr>
            <p:ph type="body" idx="4294967295"/>
          </p:nvPr>
        </p:nvSpPr>
        <p:spPr>
          <a:xfrm>
            <a:off x="817696" y="1338943"/>
            <a:ext cx="7848600" cy="5257800"/>
          </a:xfrm>
        </p:spPr>
        <p:txBody>
          <a:bodyPr/>
          <a:lstStyle/>
          <a:p>
            <a:pPr>
              <a:lnSpc>
                <a:spcPct val="90000"/>
              </a:lnSpc>
            </a:pPr>
            <a:r>
              <a:rPr lang="en-US" altLang="en-US" dirty="0">
                <a:solidFill>
                  <a:srgbClr val="99FF33"/>
                </a:solidFill>
              </a:rPr>
              <a:t>Wal-Mart:</a:t>
            </a:r>
            <a:r>
              <a:rPr lang="en-US" altLang="en-US" dirty="0"/>
              <a:t> Efficiency</a:t>
            </a:r>
          </a:p>
          <a:p>
            <a:pPr>
              <a:lnSpc>
                <a:spcPct val="90000"/>
              </a:lnSpc>
            </a:pPr>
            <a:r>
              <a:rPr lang="en-US" altLang="en-US" dirty="0">
                <a:solidFill>
                  <a:schemeClr val="accent2"/>
                </a:solidFill>
              </a:rPr>
              <a:t>Target:</a:t>
            </a:r>
            <a:r>
              <a:rPr lang="en-US" altLang="en-US" dirty="0"/>
              <a:t> More quality and service</a:t>
            </a:r>
          </a:p>
          <a:p>
            <a:pPr>
              <a:lnSpc>
                <a:spcPct val="90000"/>
              </a:lnSpc>
            </a:pPr>
            <a:r>
              <a:rPr lang="en-US" altLang="en-US" dirty="0">
                <a:solidFill>
                  <a:schemeClr val="bg2"/>
                </a:solidFill>
              </a:rPr>
              <a:t>Carrefour:</a:t>
            </a:r>
            <a:r>
              <a:rPr lang="en-US" altLang="en-US" dirty="0"/>
              <a:t> International, ambiance</a:t>
            </a:r>
          </a:p>
          <a:p>
            <a:pPr>
              <a:lnSpc>
                <a:spcPct val="90000"/>
              </a:lnSpc>
            </a:pPr>
            <a:endParaRPr lang="en-US" altLang="en-US" dirty="0"/>
          </a:p>
          <a:p>
            <a:pPr>
              <a:lnSpc>
                <a:spcPct val="90000"/>
              </a:lnSpc>
            </a:pPr>
            <a:r>
              <a:rPr lang="en-US" altLang="en-US" dirty="0">
                <a:solidFill>
                  <a:schemeClr val="hlink"/>
                </a:solidFill>
              </a:rPr>
              <a:t>K-Mart:</a:t>
            </a:r>
            <a:r>
              <a:rPr lang="en-US" altLang="en-US" dirty="0"/>
              <a:t> Confused. </a:t>
            </a:r>
          </a:p>
          <a:p>
            <a:pPr lvl="1">
              <a:lnSpc>
                <a:spcPct val="90000"/>
              </a:lnSpc>
            </a:pPr>
            <a:r>
              <a:rPr lang="en-US" altLang="en-US" dirty="0"/>
              <a:t>Squeezed between Target and Wal-Mart</a:t>
            </a:r>
          </a:p>
          <a:p>
            <a:pPr lvl="1">
              <a:lnSpc>
                <a:spcPct val="90000"/>
              </a:lnSpc>
            </a:pPr>
            <a:r>
              <a:rPr lang="en-US" altLang="en-US" dirty="0"/>
              <a:t>Reliance on coupon sales</a:t>
            </a:r>
          </a:p>
          <a:p>
            <a:pPr lvl="1">
              <a:lnSpc>
                <a:spcPct val="90000"/>
              </a:lnSpc>
            </a:pPr>
            <a:r>
              <a:rPr lang="en-US" altLang="en-US" dirty="0"/>
              <a:t>Do coupons stabilize or destabilize a Supply chain?</a:t>
            </a:r>
          </a:p>
          <a:p>
            <a:pPr>
              <a:lnSpc>
                <a:spcPct val="90000"/>
              </a:lnSpc>
            </a:pPr>
            <a:r>
              <a:rPr lang="en-US" altLang="en-US" dirty="0">
                <a:solidFill>
                  <a:schemeClr val="hlink"/>
                </a:solidFill>
              </a:rPr>
              <a:t>K-Mart</a:t>
            </a:r>
            <a:r>
              <a:rPr lang="en-US" altLang="en-US" dirty="0"/>
              <a:t> and </a:t>
            </a:r>
            <a:r>
              <a:rPr lang="en-US" altLang="en-US" dirty="0">
                <a:solidFill>
                  <a:schemeClr val="hlink"/>
                </a:solidFill>
              </a:rPr>
              <a:t>Sears</a:t>
            </a:r>
            <a:r>
              <a:rPr lang="en-US" altLang="en-US" dirty="0"/>
              <a:t> merged in November 2004.  Now called Sears Holdings. </a:t>
            </a:r>
          </a:p>
          <a:p>
            <a:pPr lvl="2">
              <a:lnSpc>
                <a:spcPct val="90000"/>
              </a:lnSpc>
            </a:pPr>
            <a:r>
              <a:rPr lang="en-US" altLang="en-US" dirty="0">
                <a:solidFill>
                  <a:schemeClr val="hlink"/>
                </a:solidFill>
              </a:rPr>
              <a:t>K-Mart</a:t>
            </a:r>
            <a:r>
              <a:rPr lang="en-US" altLang="en-US" dirty="0"/>
              <a:t> gets cash</a:t>
            </a:r>
          </a:p>
          <a:p>
            <a:pPr lvl="2">
              <a:lnSpc>
                <a:spcPct val="90000"/>
              </a:lnSpc>
            </a:pPr>
            <a:r>
              <a:rPr lang="en-US" altLang="en-US" dirty="0">
                <a:solidFill>
                  <a:schemeClr val="hlink"/>
                </a:solidFill>
              </a:rPr>
              <a:t>Sears</a:t>
            </a:r>
            <a:r>
              <a:rPr lang="en-US" altLang="en-US" dirty="0"/>
              <a:t> gets presence outside malls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A8DDFF1-AA70-F1CA-2293-BABDC10B5DFC}"/>
              </a:ext>
            </a:extLst>
          </p:cNvPr>
          <p:cNvSpPr>
            <a:spLocks noGrp="1" noChangeArrowheads="1"/>
          </p:cNvSpPr>
          <p:nvPr>
            <p:ph type="title"/>
          </p:nvPr>
        </p:nvSpPr>
        <p:spPr/>
        <p:txBody>
          <a:bodyPr/>
          <a:lstStyle/>
          <a:p>
            <a:r>
              <a:rPr lang="en-US" altLang="en-US"/>
              <a:t>Other Factors</a:t>
            </a:r>
          </a:p>
        </p:txBody>
      </p:sp>
      <p:sp>
        <p:nvSpPr>
          <p:cNvPr id="46083" name="Rectangle 3">
            <a:extLst>
              <a:ext uri="{FF2B5EF4-FFF2-40B4-BE49-F238E27FC236}">
                <a16:creationId xmlns:a16="http://schemas.microsoft.com/office/drawing/2014/main" id="{21EE5051-93ED-CD86-A20A-128963405CE4}"/>
              </a:ext>
            </a:extLst>
          </p:cNvPr>
          <p:cNvSpPr>
            <a:spLocks noGrp="1" noChangeArrowheads="1"/>
          </p:cNvSpPr>
          <p:nvPr>
            <p:ph type="body" idx="4294967295"/>
          </p:nvPr>
        </p:nvSpPr>
        <p:spPr>
          <a:xfrm>
            <a:off x="304800" y="1292711"/>
            <a:ext cx="8727233" cy="5410200"/>
          </a:xfrm>
        </p:spPr>
        <p:txBody>
          <a:bodyPr>
            <a:normAutofit fontScale="92500" lnSpcReduction="10000"/>
          </a:bodyPr>
          <a:lstStyle/>
          <a:p>
            <a:pPr>
              <a:lnSpc>
                <a:spcPct val="80000"/>
              </a:lnSpc>
            </a:pPr>
            <a:r>
              <a:rPr lang="en-US" altLang="en-US" sz="2000" b="1" dirty="0">
                <a:solidFill>
                  <a:schemeClr val="hlink"/>
                </a:solidFill>
              </a:rPr>
              <a:t>Multiple</a:t>
            </a:r>
            <a:r>
              <a:rPr lang="en-US" altLang="en-US" sz="2000" dirty="0"/>
              <a:t> products in a SC. </a:t>
            </a:r>
            <a:r>
              <a:rPr lang="en-US" altLang="en-US" sz="2000" b="1" dirty="0">
                <a:solidFill>
                  <a:schemeClr val="hlink"/>
                </a:solidFill>
              </a:rPr>
              <a:t>Multiple</a:t>
            </a:r>
            <a:r>
              <a:rPr lang="en-US" altLang="en-US" sz="2000" b="1" dirty="0"/>
              <a:t> </a:t>
            </a:r>
            <a:r>
              <a:rPr lang="en-US" altLang="en-US" sz="2000" dirty="0"/>
              <a:t>customers for a given product</a:t>
            </a:r>
          </a:p>
          <a:p>
            <a:pPr lvl="1">
              <a:lnSpc>
                <a:spcPct val="80000"/>
              </a:lnSpc>
            </a:pPr>
            <a:r>
              <a:rPr lang="en-US" altLang="en-US" sz="1800" dirty="0"/>
              <a:t>Separate supply chains or Tailored supply chains</a:t>
            </a:r>
          </a:p>
          <a:p>
            <a:pPr lvl="2">
              <a:lnSpc>
                <a:spcPct val="80000"/>
              </a:lnSpc>
            </a:pPr>
            <a:r>
              <a:rPr lang="en-US" altLang="en-US" sz="1600" dirty="0"/>
              <a:t>e.g. Barnes and Noble: Retailing and/or e-tailing</a:t>
            </a:r>
          </a:p>
          <a:p>
            <a:pPr lvl="1">
              <a:lnSpc>
                <a:spcPct val="80000"/>
              </a:lnSpc>
            </a:pPr>
            <a:r>
              <a:rPr lang="en-US" altLang="en-US" sz="1800" dirty="0"/>
              <a:t>Product and/or </a:t>
            </a:r>
            <a:r>
              <a:rPr lang="en-US" altLang="en-US" sz="1800" dirty="0">
                <a:solidFill>
                  <a:schemeClr val="accent1"/>
                </a:solidFill>
              </a:rPr>
              <a:t>customer </a:t>
            </a:r>
            <a:r>
              <a:rPr lang="en-US" altLang="en-US" sz="1800" b="1" dirty="0">
                <a:solidFill>
                  <a:schemeClr val="accent1"/>
                </a:solidFill>
              </a:rPr>
              <a:t>classes</a:t>
            </a:r>
          </a:p>
          <a:p>
            <a:pPr lvl="2">
              <a:lnSpc>
                <a:spcPct val="80000"/>
              </a:lnSpc>
            </a:pPr>
            <a:r>
              <a:rPr lang="en-US" altLang="en-US" sz="1600" dirty="0"/>
              <a:t>e.g. UTD library loans books for 6 months (2 weeks) to faculty (students)</a:t>
            </a:r>
          </a:p>
          <a:p>
            <a:pPr lvl="2">
              <a:lnSpc>
                <a:spcPct val="80000"/>
              </a:lnSpc>
            </a:pPr>
            <a:r>
              <a:rPr lang="en-US" altLang="en-US" sz="1600" dirty="0">
                <a:solidFill>
                  <a:schemeClr val="accent1"/>
                </a:solidFill>
              </a:rPr>
              <a:t>Customer segmentation</a:t>
            </a:r>
            <a:r>
              <a:rPr lang="en-US" altLang="en-US" sz="1600" dirty="0"/>
              <a:t> by pricing</a:t>
            </a:r>
          </a:p>
          <a:p>
            <a:pPr>
              <a:lnSpc>
                <a:spcPct val="80000"/>
              </a:lnSpc>
            </a:pPr>
            <a:r>
              <a:rPr lang="en-US" altLang="en-US" sz="2000" b="1" dirty="0">
                <a:solidFill>
                  <a:schemeClr val="hlink"/>
                </a:solidFill>
              </a:rPr>
              <a:t>Competitors</a:t>
            </a:r>
            <a:r>
              <a:rPr lang="en-US" altLang="en-US" sz="2000" b="1" dirty="0"/>
              <a:t>:</a:t>
            </a:r>
            <a:r>
              <a:rPr lang="en-US" altLang="en-US" sz="2000" dirty="0"/>
              <a:t> more, faster and global</a:t>
            </a:r>
          </a:p>
          <a:p>
            <a:pPr lvl="2">
              <a:lnSpc>
                <a:spcPct val="80000"/>
              </a:lnSpc>
            </a:pPr>
            <a:r>
              <a:rPr lang="en-US" altLang="en-US" sz="1600" dirty="0"/>
              <a:t>UTD online programs compete globally</a:t>
            </a:r>
          </a:p>
          <a:p>
            <a:pPr>
              <a:lnSpc>
                <a:spcPct val="80000"/>
              </a:lnSpc>
            </a:pPr>
            <a:r>
              <a:rPr lang="en-US" altLang="en-US" sz="2000" dirty="0"/>
              <a:t>Product </a:t>
            </a:r>
            <a:r>
              <a:rPr lang="en-US" altLang="en-US" sz="2000" b="1" dirty="0">
                <a:solidFill>
                  <a:schemeClr val="hlink"/>
                </a:solidFill>
              </a:rPr>
              <a:t>life cycle</a:t>
            </a:r>
            <a:r>
              <a:rPr lang="en-US" altLang="en-US" sz="2000" dirty="0"/>
              <a:t> (shortening)</a:t>
            </a:r>
          </a:p>
          <a:p>
            <a:pPr lvl="1">
              <a:lnSpc>
                <a:spcPct val="80000"/>
              </a:lnSpc>
            </a:pPr>
            <a:r>
              <a:rPr lang="en-US" altLang="en-US" sz="1800" dirty="0"/>
              <a:t>SCM strategy moves toward efficiency and low implied uncertainty as products age</a:t>
            </a:r>
          </a:p>
          <a:p>
            <a:pPr lvl="2">
              <a:lnSpc>
                <a:spcPct val="80000"/>
              </a:lnSpc>
            </a:pPr>
            <a:r>
              <a:rPr lang="en-US" altLang="en-US" sz="1600" dirty="0"/>
              <a:t>e.g. Air travel is becoming more efficient</a:t>
            </a:r>
          </a:p>
          <a:p>
            <a:pPr lvl="3">
              <a:lnSpc>
                <a:spcPct val="80000"/>
              </a:lnSpc>
            </a:pPr>
            <a:r>
              <a:rPr lang="en-US" altLang="en-US" sz="1400" dirty="0"/>
              <a:t>e.g. Southwest airlines lead the drive for efficiency</a:t>
            </a:r>
          </a:p>
          <a:p>
            <a:pPr lvl="3">
              <a:lnSpc>
                <a:spcPct val="80000"/>
              </a:lnSpc>
            </a:pPr>
            <a:r>
              <a:rPr lang="en-US" altLang="en-US" sz="1400" dirty="0"/>
              <a:t>e.g. Airbus announced A380 accommodating 555-800 people on Jan 17, 2005.</a:t>
            </a:r>
          </a:p>
          <a:p>
            <a:pPr lvl="2">
              <a:lnSpc>
                <a:spcPct val="80000"/>
              </a:lnSpc>
            </a:pPr>
            <a:r>
              <a:rPr lang="en-US" altLang="en-US" sz="1600" dirty="0"/>
              <a:t>e.g. Flat screen TV producer of AU Optronics of Taiwan was looking for ways to make its SC more efficient in June 2004. </a:t>
            </a:r>
          </a:p>
          <a:p>
            <a:pPr lvl="1">
              <a:lnSpc>
                <a:spcPct val="80000"/>
              </a:lnSpc>
            </a:pPr>
            <a:r>
              <a:rPr lang="en-US" altLang="en-US" sz="2000" dirty="0"/>
              <a:t>Replacement sales </a:t>
            </a:r>
          </a:p>
          <a:p>
            <a:pPr lvl="2">
              <a:lnSpc>
                <a:spcPct val="80000"/>
              </a:lnSpc>
            </a:pPr>
            <a:r>
              <a:rPr lang="en-US" altLang="en-US" sz="1800" dirty="0"/>
              <a:t>Selling to replace broken units. </a:t>
            </a:r>
          </a:p>
          <a:p>
            <a:pPr lvl="3">
              <a:lnSpc>
                <a:spcPct val="80000"/>
              </a:lnSpc>
            </a:pPr>
            <a:r>
              <a:rPr lang="en-US" altLang="en-US" sz="1600" dirty="0"/>
              <a:t>e.g. AC replacement is about 50% of the market.</a:t>
            </a:r>
          </a:p>
          <a:p>
            <a:pPr lvl="1">
              <a:lnSpc>
                <a:spcPct val="80000"/>
              </a:lnSpc>
            </a:pPr>
            <a:r>
              <a:rPr lang="en-US" altLang="en-US" sz="1800" b="1" dirty="0"/>
              <a:t>Macroeconomic factors</a:t>
            </a:r>
            <a:r>
              <a:rPr lang="en-US" altLang="en-US" sz="1800" dirty="0"/>
              <a:t> for visibility</a:t>
            </a:r>
          </a:p>
          <a:p>
            <a:pPr lvl="2">
              <a:lnSpc>
                <a:spcPct val="80000"/>
              </a:lnSpc>
            </a:pPr>
            <a:r>
              <a:rPr lang="en-US" altLang="en-US" sz="1600" dirty="0"/>
              <a:t>Forecasting Home Depot sales from S&amp;P 500 price index.</a:t>
            </a:r>
          </a:p>
          <a:p>
            <a:pPr lvl="3">
              <a:lnSpc>
                <a:spcPct val="80000"/>
              </a:lnSpc>
            </a:pPr>
            <a:r>
              <a:rPr lang="en-US" altLang="en-US" sz="1400" dirty="0"/>
              <a:t>Positive correlation is detected.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17FF69-B60B-AF94-3DE0-857DA552C985}"/>
              </a:ext>
            </a:extLst>
          </p:cNvPr>
          <p:cNvSpPr>
            <a:spLocks noGrp="1"/>
          </p:cNvSpPr>
          <p:nvPr>
            <p:ph sz="quarter" idx="12"/>
          </p:nvPr>
        </p:nvSpPr>
        <p:spPr/>
        <p:txBody>
          <a:bodyPr/>
          <a:lstStyle/>
          <a:p>
            <a:r>
              <a:rPr lang="en-US" dirty="0"/>
              <a:t>Transaction processing is essential to helping businesses perform daily operations. </a:t>
            </a:r>
          </a:p>
          <a:p>
            <a:r>
              <a:rPr lang="en-US" dirty="0"/>
              <a:t>Transactions are defined as any activity or event that affects the company, and include things like deposits, withdrawals, shipping, billing customers, order entry, and placing orders. </a:t>
            </a:r>
          </a:p>
          <a:p>
            <a:r>
              <a:rPr lang="en-US" dirty="0"/>
              <a:t>TPS supports these business transactions.</a:t>
            </a:r>
            <a:endParaRPr lang="en-IN" dirty="0"/>
          </a:p>
        </p:txBody>
      </p:sp>
      <p:sp>
        <p:nvSpPr>
          <p:cNvPr id="3" name="Title 2">
            <a:extLst>
              <a:ext uri="{FF2B5EF4-FFF2-40B4-BE49-F238E27FC236}">
                <a16:creationId xmlns:a16="http://schemas.microsoft.com/office/drawing/2014/main" id="{F63BEC5B-E0C2-B4F0-7E43-6E8DE0994657}"/>
              </a:ext>
            </a:extLst>
          </p:cNvPr>
          <p:cNvSpPr>
            <a:spLocks noGrp="1"/>
          </p:cNvSpPr>
          <p:nvPr>
            <p:ph type="title"/>
          </p:nvPr>
        </p:nvSpPr>
        <p:spPr/>
        <p:txBody>
          <a:bodyPr/>
          <a:lstStyle/>
          <a:p>
            <a:r>
              <a:rPr lang="en-IN" dirty="0"/>
              <a:t>Transaction Processing System (TPS)</a:t>
            </a:r>
          </a:p>
        </p:txBody>
      </p:sp>
    </p:spTree>
    <p:extLst>
      <p:ext uri="{BB962C8B-B14F-4D97-AF65-F5344CB8AC3E}">
        <p14:creationId xmlns:p14="http://schemas.microsoft.com/office/powerpoint/2010/main" val="25749797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76F061B8-88E2-DC3A-E8B9-25A46BBB87DD}"/>
              </a:ext>
            </a:extLst>
          </p:cNvPr>
          <p:cNvSpPr>
            <a:spLocks noGrp="1" noChangeArrowheads="1"/>
          </p:cNvSpPr>
          <p:nvPr>
            <p:ph type="title"/>
          </p:nvPr>
        </p:nvSpPr>
        <p:spPr/>
        <p:txBody>
          <a:bodyPr/>
          <a:lstStyle/>
          <a:p>
            <a:r>
              <a:rPr lang="en-US" altLang="en-US"/>
              <a:t>Achieving Strategic Fit over a Lifecycle</a:t>
            </a:r>
          </a:p>
        </p:txBody>
      </p:sp>
      <p:sp>
        <p:nvSpPr>
          <p:cNvPr id="47107" name="Line 3">
            <a:extLst>
              <a:ext uri="{FF2B5EF4-FFF2-40B4-BE49-F238E27FC236}">
                <a16:creationId xmlns:a16="http://schemas.microsoft.com/office/drawing/2014/main" id="{896B3D85-865B-DB2E-58DC-EABBCAC686E1}"/>
              </a:ext>
            </a:extLst>
          </p:cNvPr>
          <p:cNvSpPr>
            <a:spLocks noChangeShapeType="1"/>
          </p:cNvSpPr>
          <p:nvPr/>
        </p:nvSpPr>
        <p:spPr bwMode="auto">
          <a:xfrm>
            <a:off x="2949575" y="2120900"/>
            <a:ext cx="0" cy="3617913"/>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47108" name="Line 4">
            <a:extLst>
              <a:ext uri="{FF2B5EF4-FFF2-40B4-BE49-F238E27FC236}">
                <a16:creationId xmlns:a16="http://schemas.microsoft.com/office/drawing/2014/main" id="{97ED95DE-332F-BA5B-1D42-4C89DBF5E27B}"/>
              </a:ext>
            </a:extLst>
          </p:cNvPr>
          <p:cNvSpPr>
            <a:spLocks noChangeShapeType="1"/>
          </p:cNvSpPr>
          <p:nvPr/>
        </p:nvSpPr>
        <p:spPr bwMode="auto">
          <a:xfrm flipH="1" flipV="1">
            <a:off x="2949575" y="5738813"/>
            <a:ext cx="536575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47109" name="Text Box 6">
            <a:extLst>
              <a:ext uri="{FF2B5EF4-FFF2-40B4-BE49-F238E27FC236}">
                <a16:creationId xmlns:a16="http://schemas.microsoft.com/office/drawing/2014/main" id="{22AD5BE2-0E89-DD0A-626D-B4FCAA30EA1E}"/>
              </a:ext>
            </a:extLst>
          </p:cNvPr>
          <p:cNvSpPr txBox="1">
            <a:spLocks noChangeArrowheads="1"/>
          </p:cNvSpPr>
          <p:nvPr/>
        </p:nvSpPr>
        <p:spPr bwMode="auto">
          <a:xfrm>
            <a:off x="1219200" y="2052638"/>
            <a:ext cx="165576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1800" b="1">
                <a:solidFill>
                  <a:schemeClr val="hlink"/>
                </a:solidFill>
              </a:rPr>
              <a:t>Responsive (high cost) supply chain</a:t>
            </a:r>
          </a:p>
        </p:txBody>
      </p:sp>
      <p:sp>
        <p:nvSpPr>
          <p:cNvPr id="47110" name="Text Box 7">
            <a:extLst>
              <a:ext uri="{FF2B5EF4-FFF2-40B4-BE49-F238E27FC236}">
                <a16:creationId xmlns:a16="http://schemas.microsoft.com/office/drawing/2014/main" id="{8144B916-30F1-A9B7-E473-E815B1602C45}"/>
              </a:ext>
            </a:extLst>
          </p:cNvPr>
          <p:cNvSpPr txBox="1">
            <a:spLocks noChangeArrowheads="1"/>
          </p:cNvSpPr>
          <p:nvPr/>
        </p:nvSpPr>
        <p:spPr bwMode="auto">
          <a:xfrm>
            <a:off x="1219200" y="5233988"/>
            <a:ext cx="165576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1800" b="1">
                <a:solidFill>
                  <a:schemeClr val="bg2"/>
                </a:solidFill>
              </a:rPr>
              <a:t>Efficient </a:t>
            </a:r>
          </a:p>
          <a:p>
            <a:pPr algn="ctr">
              <a:lnSpc>
                <a:spcPct val="100000"/>
              </a:lnSpc>
              <a:spcBef>
                <a:spcPct val="0"/>
              </a:spcBef>
              <a:buClrTx/>
              <a:buSzTx/>
            </a:pPr>
            <a:r>
              <a:rPr lang="en-US" altLang="en-US" sz="1800" b="1">
                <a:solidFill>
                  <a:schemeClr val="bg2"/>
                </a:solidFill>
              </a:rPr>
              <a:t>(low cost) </a:t>
            </a:r>
          </a:p>
          <a:p>
            <a:pPr algn="ctr">
              <a:lnSpc>
                <a:spcPct val="100000"/>
              </a:lnSpc>
              <a:spcBef>
                <a:spcPct val="0"/>
              </a:spcBef>
              <a:buClrTx/>
              <a:buSzTx/>
            </a:pPr>
            <a:r>
              <a:rPr lang="en-US" altLang="en-US" sz="1800" b="1">
                <a:solidFill>
                  <a:schemeClr val="bg2"/>
                </a:solidFill>
              </a:rPr>
              <a:t>supply chain</a:t>
            </a:r>
          </a:p>
        </p:txBody>
      </p:sp>
      <p:sp>
        <p:nvSpPr>
          <p:cNvPr id="47111" name="Text Box 8">
            <a:extLst>
              <a:ext uri="{FF2B5EF4-FFF2-40B4-BE49-F238E27FC236}">
                <a16:creationId xmlns:a16="http://schemas.microsoft.com/office/drawing/2014/main" id="{B2A92A27-9641-76CC-687B-D16F47EFAF9B}"/>
              </a:ext>
            </a:extLst>
          </p:cNvPr>
          <p:cNvSpPr txBox="1">
            <a:spLocks noChangeArrowheads="1"/>
          </p:cNvSpPr>
          <p:nvPr/>
        </p:nvSpPr>
        <p:spPr bwMode="auto">
          <a:xfrm>
            <a:off x="2427288" y="5942013"/>
            <a:ext cx="16557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1800" b="1">
                <a:solidFill>
                  <a:schemeClr val="bg2"/>
                </a:solidFill>
              </a:rPr>
              <a:t>Certain demand</a:t>
            </a:r>
          </a:p>
        </p:txBody>
      </p:sp>
      <p:sp>
        <p:nvSpPr>
          <p:cNvPr id="47112" name="Text Box 9">
            <a:extLst>
              <a:ext uri="{FF2B5EF4-FFF2-40B4-BE49-F238E27FC236}">
                <a16:creationId xmlns:a16="http://schemas.microsoft.com/office/drawing/2014/main" id="{5E56D092-44EC-D1A1-E267-B06647493ADD}"/>
              </a:ext>
            </a:extLst>
          </p:cNvPr>
          <p:cNvSpPr txBox="1">
            <a:spLocks noChangeArrowheads="1"/>
          </p:cNvSpPr>
          <p:nvPr/>
        </p:nvSpPr>
        <p:spPr bwMode="auto">
          <a:xfrm>
            <a:off x="7107238" y="5942013"/>
            <a:ext cx="16557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1800" b="1">
                <a:solidFill>
                  <a:schemeClr val="hlink"/>
                </a:solidFill>
              </a:rPr>
              <a:t>Uncertain demand</a:t>
            </a:r>
          </a:p>
        </p:txBody>
      </p:sp>
      <p:sp>
        <p:nvSpPr>
          <p:cNvPr id="47113" name="Line 15">
            <a:extLst>
              <a:ext uri="{FF2B5EF4-FFF2-40B4-BE49-F238E27FC236}">
                <a16:creationId xmlns:a16="http://schemas.microsoft.com/office/drawing/2014/main" id="{C5BA4915-58DA-FA1E-DB1A-58D46FE92539}"/>
              </a:ext>
            </a:extLst>
          </p:cNvPr>
          <p:cNvSpPr>
            <a:spLocks noChangeShapeType="1"/>
          </p:cNvSpPr>
          <p:nvPr/>
        </p:nvSpPr>
        <p:spPr bwMode="auto">
          <a:xfrm flipV="1">
            <a:off x="2949575" y="2120900"/>
            <a:ext cx="4695825" cy="31400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47114" name="Line 16">
            <a:extLst>
              <a:ext uri="{FF2B5EF4-FFF2-40B4-BE49-F238E27FC236}">
                <a16:creationId xmlns:a16="http://schemas.microsoft.com/office/drawing/2014/main" id="{4327BE99-B5B5-BC39-3807-FBD2E3576B34}"/>
              </a:ext>
            </a:extLst>
          </p:cNvPr>
          <p:cNvSpPr>
            <a:spLocks noChangeShapeType="1"/>
          </p:cNvSpPr>
          <p:nvPr/>
        </p:nvSpPr>
        <p:spPr bwMode="auto">
          <a:xfrm flipV="1">
            <a:off x="3694113" y="2598738"/>
            <a:ext cx="4695825" cy="31400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47115" name="Text Box 17">
            <a:extLst>
              <a:ext uri="{FF2B5EF4-FFF2-40B4-BE49-F238E27FC236}">
                <a16:creationId xmlns:a16="http://schemas.microsoft.com/office/drawing/2014/main" id="{6DE016A1-4412-95A2-092E-65FA4A42381B}"/>
              </a:ext>
            </a:extLst>
          </p:cNvPr>
          <p:cNvSpPr txBox="1">
            <a:spLocks noChangeArrowheads="1"/>
          </p:cNvSpPr>
          <p:nvPr/>
        </p:nvSpPr>
        <p:spPr bwMode="auto">
          <a:xfrm rot="-2106480">
            <a:off x="4976813" y="3549650"/>
            <a:ext cx="16557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1800" b="1"/>
              <a:t>Zone of Strategic Fit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E4737947-1131-2073-AA1E-2C2E8B451D77}"/>
              </a:ext>
            </a:extLst>
          </p:cNvPr>
          <p:cNvSpPr>
            <a:spLocks noGrp="1" noChangeArrowheads="1"/>
          </p:cNvSpPr>
          <p:nvPr>
            <p:ph type="title"/>
          </p:nvPr>
        </p:nvSpPr>
        <p:spPr/>
        <p:txBody>
          <a:bodyPr/>
          <a:lstStyle/>
          <a:p>
            <a:r>
              <a:rPr lang="en-US" altLang="en-US"/>
              <a:t>Integration</a:t>
            </a:r>
          </a:p>
        </p:txBody>
      </p:sp>
      <p:sp>
        <p:nvSpPr>
          <p:cNvPr id="48131" name="Rectangle 3">
            <a:extLst>
              <a:ext uri="{FF2B5EF4-FFF2-40B4-BE49-F238E27FC236}">
                <a16:creationId xmlns:a16="http://schemas.microsoft.com/office/drawing/2014/main" id="{40FC9EEE-6703-E176-F9B2-27DFB88E2570}"/>
              </a:ext>
            </a:extLst>
          </p:cNvPr>
          <p:cNvSpPr>
            <a:spLocks noGrp="1" noChangeArrowheads="1"/>
          </p:cNvSpPr>
          <p:nvPr>
            <p:ph type="body" idx="1"/>
          </p:nvPr>
        </p:nvSpPr>
        <p:spPr/>
        <p:txBody>
          <a:bodyPr/>
          <a:lstStyle/>
          <a:p>
            <a:r>
              <a:rPr lang="en-US" altLang="en-US"/>
              <a:t>Integration is the central theme in SCM</a:t>
            </a:r>
          </a:p>
          <a:p>
            <a:r>
              <a:rPr lang="en-US" altLang="en-US"/>
              <a:t>Building </a:t>
            </a:r>
            <a:r>
              <a:rPr lang="en-US" altLang="en-US" sz="3200">
                <a:solidFill>
                  <a:srgbClr val="FF0000"/>
                </a:solidFill>
              </a:rPr>
              <a:t>synergies</a:t>
            </a:r>
            <a:r>
              <a:rPr lang="en-US" altLang="en-US"/>
              <a:t> by integrating business functions, departments and companies</a:t>
            </a:r>
          </a:p>
          <a:p>
            <a:pPr>
              <a:buFont typeface="Monotype Sorts" pitchFamily="2" charset="2"/>
              <a:buNone/>
            </a:pPr>
            <a:endParaRPr lang="en-US" altLang="en-US"/>
          </a:p>
        </p:txBody>
      </p:sp>
      <p:pic>
        <p:nvPicPr>
          <p:cNvPr id="48132" name="Picture 4" descr="PE01561_">
            <a:extLst>
              <a:ext uri="{FF2B5EF4-FFF2-40B4-BE49-F238E27FC236}">
                <a16:creationId xmlns:a16="http://schemas.microsoft.com/office/drawing/2014/main" id="{E372DB88-EF11-E965-B74F-580BD74B3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127375"/>
            <a:ext cx="5029200" cy="333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B31A3118-7554-0401-E0E3-D82B77C6439B}"/>
              </a:ext>
            </a:extLst>
          </p:cNvPr>
          <p:cNvSpPr>
            <a:spLocks noGrp="1" noChangeArrowheads="1"/>
          </p:cNvSpPr>
          <p:nvPr>
            <p:ph type="title"/>
          </p:nvPr>
        </p:nvSpPr>
        <p:spPr/>
        <p:txBody>
          <a:bodyPr/>
          <a:lstStyle/>
          <a:p>
            <a:r>
              <a:rPr lang="en-US" altLang="en-US"/>
              <a:t>Strategic Scope</a:t>
            </a:r>
          </a:p>
        </p:txBody>
      </p:sp>
      <p:sp>
        <p:nvSpPr>
          <p:cNvPr id="49155" name="Rectangle 4">
            <a:extLst>
              <a:ext uri="{FF2B5EF4-FFF2-40B4-BE49-F238E27FC236}">
                <a16:creationId xmlns:a16="http://schemas.microsoft.com/office/drawing/2014/main" id="{8F023B27-A8C2-0F55-2AFC-5127CA40051D}"/>
              </a:ext>
            </a:extLst>
          </p:cNvPr>
          <p:cNvSpPr>
            <a:spLocks noChangeArrowheads="1"/>
          </p:cNvSpPr>
          <p:nvPr/>
        </p:nvSpPr>
        <p:spPr bwMode="auto">
          <a:xfrm>
            <a:off x="2103438" y="2206625"/>
            <a:ext cx="6735762" cy="9540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49156" name="Rectangle 5">
            <a:extLst>
              <a:ext uri="{FF2B5EF4-FFF2-40B4-BE49-F238E27FC236}">
                <a16:creationId xmlns:a16="http://schemas.microsoft.com/office/drawing/2014/main" id="{FFFA1496-1CDA-E39C-E03F-277AF1456273}"/>
              </a:ext>
            </a:extLst>
          </p:cNvPr>
          <p:cNvSpPr>
            <a:spLocks noChangeArrowheads="1"/>
          </p:cNvSpPr>
          <p:nvPr/>
        </p:nvSpPr>
        <p:spPr bwMode="auto">
          <a:xfrm>
            <a:off x="2103438" y="5067300"/>
            <a:ext cx="6735762" cy="952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49157" name="Rectangle 6">
            <a:extLst>
              <a:ext uri="{FF2B5EF4-FFF2-40B4-BE49-F238E27FC236}">
                <a16:creationId xmlns:a16="http://schemas.microsoft.com/office/drawing/2014/main" id="{CCB3D492-277B-8D0F-0C77-7F3167AD9F32}"/>
              </a:ext>
            </a:extLst>
          </p:cNvPr>
          <p:cNvSpPr>
            <a:spLocks noChangeArrowheads="1"/>
          </p:cNvSpPr>
          <p:nvPr/>
        </p:nvSpPr>
        <p:spPr bwMode="auto">
          <a:xfrm>
            <a:off x="2103438" y="4113213"/>
            <a:ext cx="6735762" cy="9540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49158" name="Rectangle 7">
            <a:extLst>
              <a:ext uri="{FF2B5EF4-FFF2-40B4-BE49-F238E27FC236}">
                <a16:creationId xmlns:a16="http://schemas.microsoft.com/office/drawing/2014/main" id="{BB00F8A9-628B-DC43-8B0E-0C968BB61E07}"/>
              </a:ext>
            </a:extLst>
          </p:cNvPr>
          <p:cNvSpPr>
            <a:spLocks noChangeArrowheads="1"/>
          </p:cNvSpPr>
          <p:nvPr/>
        </p:nvSpPr>
        <p:spPr bwMode="auto">
          <a:xfrm>
            <a:off x="2103438" y="3160713"/>
            <a:ext cx="6735762" cy="952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49159" name="Rectangle 8">
            <a:extLst>
              <a:ext uri="{FF2B5EF4-FFF2-40B4-BE49-F238E27FC236}">
                <a16:creationId xmlns:a16="http://schemas.microsoft.com/office/drawing/2014/main" id="{56968E23-2D27-3171-4018-06C5B9D848C1}"/>
              </a:ext>
            </a:extLst>
          </p:cNvPr>
          <p:cNvSpPr>
            <a:spLocks noChangeArrowheads="1"/>
          </p:cNvSpPr>
          <p:nvPr/>
        </p:nvSpPr>
        <p:spPr bwMode="auto">
          <a:xfrm>
            <a:off x="2103438" y="2206625"/>
            <a:ext cx="1331912" cy="3813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49160" name="Rectangle 9">
            <a:extLst>
              <a:ext uri="{FF2B5EF4-FFF2-40B4-BE49-F238E27FC236}">
                <a16:creationId xmlns:a16="http://schemas.microsoft.com/office/drawing/2014/main" id="{EF3F23A6-347E-FFF6-B88E-6C877661F7D1}"/>
              </a:ext>
            </a:extLst>
          </p:cNvPr>
          <p:cNvSpPr>
            <a:spLocks noChangeArrowheads="1"/>
          </p:cNvSpPr>
          <p:nvPr/>
        </p:nvSpPr>
        <p:spPr bwMode="auto">
          <a:xfrm>
            <a:off x="6097588" y="2206625"/>
            <a:ext cx="1331912" cy="3813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49161" name="Rectangle 10">
            <a:extLst>
              <a:ext uri="{FF2B5EF4-FFF2-40B4-BE49-F238E27FC236}">
                <a16:creationId xmlns:a16="http://schemas.microsoft.com/office/drawing/2014/main" id="{C3584EF0-89B3-8178-26B8-4A62701D9319}"/>
              </a:ext>
            </a:extLst>
          </p:cNvPr>
          <p:cNvSpPr>
            <a:spLocks noChangeArrowheads="1"/>
          </p:cNvSpPr>
          <p:nvPr/>
        </p:nvSpPr>
        <p:spPr bwMode="auto">
          <a:xfrm>
            <a:off x="4767263" y="2206625"/>
            <a:ext cx="1330325" cy="3813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49162" name="Rectangle 11">
            <a:extLst>
              <a:ext uri="{FF2B5EF4-FFF2-40B4-BE49-F238E27FC236}">
                <a16:creationId xmlns:a16="http://schemas.microsoft.com/office/drawing/2014/main" id="{EB36E83B-DA4D-58E1-A860-EE9E1D1C0843}"/>
              </a:ext>
            </a:extLst>
          </p:cNvPr>
          <p:cNvSpPr>
            <a:spLocks noChangeArrowheads="1"/>
          </p:cNvSpPr>
          <p:nvPr/>
        </p:nvSpPr>
        <p:spPr bwMode="auto">
          <a:xfrm>
            <a:off x="3435350" y="2206625"/>
            <a:ext cx="1331913" cy="3813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49163" name="Text Box 12">
            <a:extLst>
              <a:ext uri="{FF2B5EF4-FFF2-40B4-BE49-F238E27FC236}">
                <a16:creationId xmlns:a16="http://schemas.microsoft.com/office/drawing/2014/main" id="{B06D6D31-C125-D103-BC20-CC69649A21FF}"/>
              </a:ext>
            </a:extLst>
          </p:cNvPr>
          <p:cNvSpPr txBox="1">
            <a:spLocks noChangeArrowheads="1"/>
          </p:cNvSpPr>
          <p:nvPr/>
        </p:nvSpPr>
        <p:spPr bwMode="auto">
          <a:xfrm>
            <a:off x="2165350" y="1643063"/>
            <a:ext cx="1111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800" b="1"/>
              <a:t>Suppliers</a:t>
            </a:r>
          </a:p>
        </p:txBody>
      </p:sp>
      <p:sp>
        <p:nvSpPr>
          <p:cNvPr id="49164" name="Text Box 13">
            <a:extLst>
              <a:ext uri="{FF2B5EF4-FFF2-40B4-BE49-F238E27FC236}">
                <a16:creationId xmlns:a16="http://schemas.microsoft.com/office/drawing/2014/main" id="{651CF0AA-12D3-C478-D424-FC8B4E49C2C3}"/>
              </a:ext>
            </a:extLst>
          </p:cNvPr>
          <p:cNvSpPr txBox="1">
            <a:spLocks noChangeArrowheads="1"/>
          </p:cNvSpPr>
          <p:nvPr/>
        </p:nvSpPr>
        <p:spPr bwMode="auto">
          <a:xfrm>
            <a:off x="3276600" y="1600200"/>
            <a:ext cx="156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800" b="1"/>
              <a:t>Manufacturer</a:t>
            </a:r>
          </a:p>
        </p:txBody>
      </p:sp>
      <p:sp>
        <p:nvSpPr>
          <p:cNvPr id="49165" name="Text Box 14">
            <a:extLst>
              <a:ext uri="{FF2B5EF4-FFF2-40B4-BE49-F238E27FC236}">
                <a16:creationId xmlns:a16="http://schemas.microsoft.com/office/drawing/2014/main" id="{2FBBA70F-1F13-1D61-10A3-4DD2384C3A59}"/>
              </a:ext>
            </a:extLst>
          </p:cNvPr>
          <p:cNvSpPr txBox="1">
            <a:spLocks noChangeArrowheads="1"/>
          </p:cNvSpPr>
          <p:nvPr/>
        </p:nvSpPr>
        <p:spPr bwMode="auto">
          <a:xfrm>
            <a:off x="4800600" y="1600200"/>
            <a:ext cx="1289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800" b="1"/>
              <a:t>Distributor</a:t>
            </a:r>
          </a:p>
        </p:txBody>
      </p:sp>
      <p:sp>
        <p:nvSpPr>
          <p:cNvPr id="49166" name="Text Box 15">
            <a:extLst>
              <a:ext uri="{FF2B5EF4-FFF2-40B4-BE49-F238E27FC236}">
                <a16:creationId xmlns:a16="http://schemas.microsoft.com/office/drawing/2014/main" id="{87789E81-E0AB-9F81-5F49-DCE8E36CA94A}"/>
              </a:ext>
            </a:extLst>
          </p:cNvPr>
          <p:cNvSpPr txBox="1">
            <a:spLocks noChangeArrowheads="1"/>
          </p:cNvSpPr>
          <p:nvPr/>
        </p:nvSpPr>
        <p:spPr bwMode="auto">
          <a:xfrm>
            <a:off x="6249988" y="1600200"/>
            <a:ext cx="971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800" b="1"/>
              <a:t>Retailer</a:t>
            </a:r>
          </a:p>
        </p:txBody>
      </p:sp>
      <p:sp>
        <p:nvSpPr>
          <p:cNvPr id="49167" name="Text Box 16">
            <a:extLst>
              <a:ext uri="{FF2B5EF4-FFF2-40B4-BE49-F238E27FC236}">
                <a16:creationId xmlns:a16="http://schemas.microsoft.com/office/drawing/2014/main" id="{DF98C16A-2FE0-C128-339D-CAF7EDDA32B1}"/>
              </a:ext>
            </a:extLst>
          </p:cNvPr>
          <p:cNvSpPr txBox="1">
            <a:spLocks noChangeArrowheads="1"/>
          </p:cNvSpPr>
          <p:nvPr/>
        </p:nvSpPr>
        <p:spPr bwMode="auto">
          <a:xfrm>
            <a:off x="7586663" y="1600200"/>
            <a:ext cx="1149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1800" b="1"/>
              <a:t>Customer</a:t>
            </a:r>
          </a:p>
        </p:txBody>
      </p:sp>
      <p:sp>
        <p:nvSpPr>
          <p:cNvPr id="49168" name="Text Box 17">
            <a:extLst>
              <a:ext uri="{FF2B5EF4-FFF2-40B4-BE49-F238E27FC236}">
                <a16:creationId xmlns:a16="http://schemas.microsoft.com/office/drawing/2014/main" id="{AFBA5137-CEF6-DBBF-E6BF-7A3A61853E0F}"/>
              </a:ext>
            </a:extLst>
          </p:cNvPr>
          <p:cNvSpPr txBox="1">
            <a:spLocks noChangeArrowheads="1"/>
          </p:cNvSpPr>
          <p:nvPr/>
        </p:nvSpPr>
        <p:spPr bwMode="auto">
          <a:xfrm>
            <a:off x="381000" y="2293938"/>
            <a:ext cx="1487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1800" b="1"/>
              <a:t>Competitive Strategy</a:t>
            </a:r>
          </a:p>
        </p:txBody>
      </p:sp>
      <p:sp>
        <p:nvSpPr>
          <p:cNvPr id="49169" name="Text Box 18">
            <a:extLst>
              <a:ext uri="{FF2B5EF4-FFF2-40B4-BE49-F238E27FC236}">
                <a16:creationId xmlns:a16="http://schemas.microsoft.com/office/drawing/2014/main" id="{547379FA-91C4-6432-0A01-D895E18521FE}"/>
              </a:ext>
            </a:extLst>
          </p:cNvPr>
          <p:cNvSpPr txBox="1">
            <a:spLocks noChangeArrowheads="1"/>
          </p:cNvSpPr>
          <p:nvPr/>
        </p:nvSpPr>
        <p:spPr bwMode="auto">
          <a:xfrm>
            <a:off x="381000" y="3246438"/>
            <a:ext cx="1644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1800" b="1"/>
              <a:t>Product Dev. Strategy</a:t>
            </a:r>
          </a:p>
        </p:txBody>
      </p:sp>
      <p:sp>
        <p:nvSpPr>
          <p:cNvPr id="49170" name="Text Box 19">
            <a:extLst>
              <a:ext uri="{FF2B5EF4-FFF2-40B4-BE49-F238E27FC236}">
                <a16:creationId xmlns:a16="http://schemas.microsoft.com/office/drawing/2014/main" id="{00536C9F-C617-27E4-01BF-E267ED09B250}"/>
              </a:ext>
            </a:extLst>
          </p:cNvPr>
          <p:cNvSpPr txBox="1">
            <a:spLocks noChangeArrowheads="1"/>
          </p:cNvSpPr>
          <p:nvPr/>
        </p:nvSpPr>
        <p:spPr bwMode="auto">
          <a:xfrm>
            <a:off x="381000" y="4200525"/>
            <a:ext cx="1644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1800" b="1"/>
              <a:t>Supply Chain Strategy</a:t>
            </a:r>
          </a:p>
        </p:txBody>
      </p:sp>
      <p:sp>
        <p:nvSpPr>
          <p:cNvPr id="49171" name="Text Box 20">
            <a:extLst>
              <a:ext uri="{FF2B5EF4-FFF2-40B4-BE49-F238E27FC236}">
                <a16:creationId xmlns:a16="http://schemas.microsoft.com/office/drawing/2014/main" id="{274FFC8A-4929-83C0-364B-89117D8E8B5D}"/>
              </a:ext>
            </a:extLst>
          </p:cNvPr>
          <p:cNvSpPr txBox="1">
            <a:spLocks noChangeArrowheads="1"/>
          </p:cNvSpPr>
          <p:nvPr/>
        </p:nvSpPr>
        <p:spPr bwMode="auto">
          <a:xfrm>
            <a:off x="381000" y="5153025"/>
            <a:ext cx="1487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1800" b="1"/>
              <a:t>Marketing Strategy</a:t>
            </a:r>
          </a:p>
        </p:txBody>
      </p:sp>
      <p:sp>
        <p:nvSpPr>
          <p:cNvPr id="49172" name="Rectangle 21">
            <a:extLst>
              <a:ext uri="{FF2B5EF4-FFF2-40B4-BE49-F238E27FC236}">
                <a16:creationId xmlns:a16="http://schemas.microsoft.com/office/drawing/2014/main" id="{2E03468B-3EFE-FA51-2932-1E75A2F283DE}"/>
              </a:ext>
            </a:extLst>
          </p:cNvPr>
          <p:cNvSpPr>
            <a:spLocks noChangeArrowheads="1"/>
          </p:cNvSpPr>
          <p:nvPr/>
        </p:nvSpPr>
        <p:spPr bwMode="auto">
          <a:xfrm>
            <a:off x="4767263" y="4113213"/>
            <a:ext cx="1330325" cy="9540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a:extLst>
              <a:ext uri="{FF2B5EF4-FFF2-40B4-BE49-F238E27FC236}">
                <a16:creationId xmlns:a16="http://schemas.microsoft.com/office/drawing/2014/main" id="{EACAF1E3-9853-90FA-FF29-DE96AAB8F4B8}"/>
              </a:ext>
            </a:extLst>
          </p:cNvPr>
          <p:cNvSpPr>
            <a:spLocks noGrp="1" noChangeArrowheads="1"/>
          </p:cNvSpPr>
          <p:nvPr>
            <p:ph type="ctrTitle" idx="4294967295"/>
          </p:nvPr>
        </p:nvSpPr>
        <p:spPr>
          <a:xfrm>
            <a:off x="1828800" y="2286000"/>
            <a:ext cx="7315200" cy="1143000"/>
          </a:xfrm>
        </p:spPr>
        <p:txBody>
          <a:bodyPr/>
          <a:lstStyle/>
          <a:p>
            <a:r>
              <a:rPr lang="en-US" altLang="en-US"/>
              <a:t>Supply Chain Drivers and Obstacles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50E4F855-A94A-E603-81F2-6F53CD189CB6}"/>
              </a:ext>
            </a:extLst>
          </p:cNvPr>
          <p:cNvSpPr>
            <a:spLocks noGrp="1" noChangeArrowheads="1"/>
          </p:cNvSpPr>
          <p:nvPr>
            <p:ph type="title"/>
          </p:nvPr>
        </p:nvSpPr>
        <p:spPr/>
        <p:txBody>
          <a:bodyPr/>
          <a:lstStyle/>
          <a:p>
            <a:r>
              <a:rPr lang="en-US" altLang="en-US"/>
              <a:t>Drivers of Supply Chain Performance</a:t>
            </a:r>
          </a:p>
        </p:txBody>
      </p:sp>
      <p:sp>
        <p:nvSpPr>
          <p:cNvPr id="51203" name="Text Box 4">
            <a:extLst>
              <a:ext uri="{FF2B5EF4-FFF2-40B4-BE49-F238E27FC236}">
                <a16:creationId xmlns:a16="http://schemas.microsoft.com/office/drawing/2014/main" id="{D9983469-DC6E-41BE-76E8-51DE719F7AC5}"/>
              </a:ext>
            </a:extLst>
          </p:cNvPr>
          <p:cNvSpPr txBox="1">
            <a:spLocks noChangeArrowheads="1"/>
          </p:cNvSpPr>
          <p:nvPr/>
        </p:nvSpPr>
        <p:spPr bwMode="auto">
          <a:xfrm>
            <a:off x="1790700" y="2057400"/>
            <a:ext cx="1468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b="1" i="1"/>
              <a:t>Efficiency</a:t>
            </a:r>
          </a:p>
        </p:txBody>
      </p:sp>
      <p:sp>
        <p:nvSpPr>
          <p:cNvPr id="51204" name="Text Box 5">
            <a:extLst>
              <a:ext uri="{FF2B5EF4-FFF2-40B4-BE49-F238E27FC236}">
                <a16:creationId xmlns:a16="http://schemas.microsoft.com/office/drawing/2014/main" id="{99A62305-6CE0-5485-0C36-2858B97121A1}"/>
              </a:ext>
            </a:extLst>
          </p:cNvPr>
          <p:cNvSpPr txBox="1">
            <a:spLocks noChangeArrowheads="1"/>
          </p:cNvSpPr>
          <p:nvPr/>
        </p:nvSpPr>
        <p:spPr bwMode="auto">
          <a:xfrm>
            <a:off x="4152900" y="2057400"/>
            <a:ext cx="2132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b="1" i="1"/>
              <a:t>Responsiveness</a:t>
            </a:r>
          </a:p>
        </p:txBody>
      </p:sp>
      <p:sp>
        <p:nvSpPr>
          <p:cNvPr id="51205" name="Rectangle 7">
            <a:extLst>
              <a:ext uri="{FF2B5EF4-FFF2-40B4-BE49-F238E27FC236}">
                <a16:creationId xmlns:a16="http://schemas.microsoft.com/office/drawing/2014/main" id="{B6991ACC-775B-BE0B-2D5E-A0E22C13A5B4}"/>
              </a:ext>
            </a:extLst>
          </p:cNvPr>
          <p:cNvSpPr>
            <a:spLocks noChangeArrowheads="1"/>
          </p:cNvSpPr>
          <p:nvPr/>
        </p:nvSpPr>
        <p:spPr bwMode="auto">
          <a:xfrm>
            <a:off x="304800" y="3962400"/>
            <a:ext cx="20574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2400" b="1" i="1"/>
              <a:t>Inventory</a:t>
            </a:r>
          </a:p>
        </p:txBody>
      </p:sp>
      <p:sp>
        <p:nvSpPr>
          <p:cNvPr id="51206" name="Rectangle 8">
            <a:extLst>
              <a:ext uri="{FF2B5EF4-FFF2-40B4-BE49-F238E27FC236}">
                <a16:creationId xmlns:a16="http://schemas.microsoft.com/office/drawing/2014/main" id="{BE53E631-B497-E22A-BF43-425A4D5BBE7C}"/>
              </a:ext>
            </a:extLst>
          </p:cNvPr>
          <p:cNvSpPr>
            <a:spLocks noChangeArrowheads="1"/>
          </p:cNvSpPr>
          <p:nvPr/>
        </p:nvSpPr>
        <p:spPr bwMode="auto">
          <a:xfrm>
            <a:off x="2590800" y="3962400"/>
            <a:ext cx="20574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2400" b="1" i="1"/>
              <a:t>Transportation</a:t>
            </a:r>
          </a:p>
        </p:txBody>
      </p:sp>
      <p:sp>
        <p:nvSpPr>
          <p:cNvPr id="51207" name="Rectangle 9">
            <a:extLst>
              <a:ext uri="{FF2B5EF4-FFF2-40B4-BE49-F238E27FC236}">
                <a16:creationId xmlns:a16="http://schemas.microsoft.com/office/drawing/2014/main" id="{2849F5FD-0F6C-D3BA-546E-C06A7176C30A}"/>
              </a:ext>
            </a:extLst>
          </p:cNvPr>
          <p:cNvSpPr>
            <a:spLocks noChangeArrowheads="1"/>
          </p:cNvSpPr>
          <p:nvPr/>
        </p:nvSpPr>
        <p:spPr bwMode="auto">
          <a:xfrm>
            <a:off x="4876800" y="3962400"/>
            <a:ext cx="20574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2400" b="1" i="1"/>
              <a:t>Facilities</a:t>
            </a:r>
          </a:p>
        </p:txBody>
      </p:sp>
      <p:sp>
        <p:nvSpPr>
          <p:cNvPr id="51208" name="Rectangle 10">
            <a:extLst>
              <a:ext uri="{FF2B5EF4-FFF2-40B4-BE49-F238E27FC236}">
                <a16:creationId xmlns:a16="http://schemas.microsoft.com/office/drawing/2014/main" id="{27E882FB-8768-5C71-07E2-DD384D346195}"/>
              </a:ext>
            </a:extLst>
          </p:cNvPr>
          <p:cNvSpPr>
            <a:spLocks noChangeArrowheads="1"/>
          </p:cNvSpPr>
          <p:nvPr/>
        </p:nvSpPr>
        <p:spPr bwMode="auto">
          <a:xfrm>
            <a:off x="304800" y="5676900"/>
            <a:ext cx="20574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2400" b="1" i="1"/>
              <a:t>Information</a:t>
            </a:r>
          </a:p>
        </p:txBody>
      </p:sp>
      <p:sp>
        <p:nvSpPr>
          <p:cNvPr id="51209" name="Line 11">
            <a:extLst>
              <a:ext uri="{FF2B5EF4-FFF2-40B4-BE49-F238E27FC236}">
                <a16:creationId xmlns:a16="http://schemas.microsoft.com/office/drawing/2014/main" id="{6D212180-906A-7353-4CEE-8A34357F4EE7}"/>
              </a:ext>
            </a:extLst>
          </p:cNvPr>
          <p:cNvSpPr>
            <a:spLocks noChangeShapeType="1"/>
          </p:cNvSpPr>
          <p:nvPr/>
        </p:nvSpPr>
        <p:spPr bwMode="auto">
          <a:xfrm flipH="1">
            <a:off x="647700" y="2667000"/>
            <a:ext cx="29718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1210" name="Line 12">
            <a:extLst>
              <a:ext uri="{FF2B5EF4-FFF2-40B4-BE49-F238E27FC236}">
                <a16:creationId xmlns:a16="http://schemas.microsoft.com/office/drawing/2014/main" id="{21AF910B-183C-BAF3-84FA-70B51F9B1C16}"/>
              </a:ext>
            </a:extLst>
          </p:cNvPr>
          <p:cNvSpPr>
            <a:spLocks noChangeShapeType="1"/>
          </p:cNvSpPr>
          <p:nvPr/>
        </p:nvSpPr>
        <p:spPr bwMode="auto">
          <a:xfrm flipH="1">
            <a:off x="2933700" y="2667000"/>
            <a:ext cx="6858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1211" name="Line 13">
            <a:extLst>
              <a:ext uri="{FF2B5EF4-FFF2-40B4-BE49-F238E27FC236}">
                <a16:creationId xmlns:a16="http://schemas.microsoft.com/office/drawing/2014/main" id="{F51DCACD-3924-3085-D674-10FFF04683A4}"/>
              </a:ext>
            </a:extLst>
          </p:cNvPr>
          <p:cNvSpPr>
            <a:spLocks noChangeShapeType="1"/>
          </p:cNvSpPr>
          <p:nvPr/>
        </p:nvSpPr>
        <p:spPr bwMode="auto">
          <a:xfrm>
            <a:off x="3619500" y="2667000"/>
            <a:ext cx="15240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1212" name="Text Box 15">
            <a:extLst>
              <a:ext uri="{FF2B5EF4-FFF2-40B4-BE49-F238E27FC236}">
                <a16:creationId xmlns:a16="http://schemas.microsoft.com/office/drawing/2014/main" id="{5C87620B-AC61-A18D-7BBF-AB0411CE9A22}"/>
              </a:ext>
            </a:extLst>
          </p:cNvPr>
          <p:cNvSpPr txBox="1">
            <a:spLocks noChangeArrowheads="1"/>
          </p:cNvSpPr>
          <p:nvPr/>
        </p:nvSpPr>
        <p:spPr bwMode="auto">
          <a:xfrm>
            <a:off x="2460625" y="2708275"/>
            <a:ext cx="304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b="1" i="1">
                <a:solidFill>
                  <a:srgbClr val="FF0000"/>
                </a:solidFill>
              </a:rPr>
              <a:t>Supply chain structure</a:t>
            </a:r>
            <a:endParaRPr lang="en-US" altLang="en-US" sz="2400" b="1" i="1"/>
          </a:p>
        </p:txBody>
      </p:sp>
      <p:sp>
        <p:nvSpPr>
          <p:cNvPr id="51213" name="Text Box 17">
            <a:extLst>
              <a:ext uri="{FF2B5EF4-FFF2-40B4-BE49-F238E27FC236}">
                <a16:creationId xmlns:a16="http://schemas.microsoft.com/office/drawing/2014/main" id="{3BE046CC-DEA4-8533-D4F6-872700A0B71B}"/>
              </a:ext>
            </a:extLst>
          </p:cNvPr>
          <p:cNvSpPr txBox="1">
            <a:spLocks noChangeArrowheads="1"/>
          </p:cNvSpPr>
          <p:nvPr/>
        </p:nvSpPr>
        <p:spPr bwMode="auto">
          <a:xfrm>
            <a:off x="7181850" y="3905250"/>
            <a:ext cx="14525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b="1"/>
              <a:t>Logistical</a:t>
            </a:r>
          </a:p>
          <a:p>
            <a:pPr>
              <a:lnSpc>
                <a:spcPct val="100000"/>
              </a:lnSpc>
              <a:spcBef>
                <a:spcPct val="0"/>
              </a:spcBef>
              <a:buClrTx/>
              <a:buSzTx/>
            </a:pPr>
            <a:r>
              <a:rPr lang="en-US" altLang="en-US" sz="2400" b="1"/>
              <a:t>Drivers</a:t>
            </a:r>
            <a:endParaRPr lang="en-US" altLang="en-US" sz="2400" b="1" i="1"/>
          </a:p>
        </p:txBody>
      </p:sp>
      <p:sp>
        <p:nvSpPr>
          <p:cNvPr id="51214" name="Line 18">
            <a:extLst>
              <a:ext uri="{FF2B5EF4-FFF2-40B4-BE49-F238E27FC236}">
                <a16:creationId xmlns:a16="http://schemas.microsoft.com/office/drawing/2014/main" id="{AF5F5120-5D22-1568-1A58-811439C0C56E}"/>
              </a:ext>
            </a:extLst>
          </p:cNvPr>
          <p:cNvSpPr>
            <a:spLocks noChangeShapeType="1"/>
          </p:cNvSpPr>
          <p:nvPr/>
        </p:nvSpPr>
        <p:spPr bwMode="auto">
          <a:xfrm>
            <a:off x="2095500" y="2667000"/>
            <a:ext cx="335280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1215" name="Text Box 21">
            <a:extLst>
              <a:ext uri="{FF2B5EF4-FFF2-40B4-BE49-F238E27FC236}">
                <a16:creationId xmlns:a16="http://schemas.microsoft.com/office/drawing/2014/main" id="{01D290C5-E03B-42CF-BBC2-7344AD3EFACE}"/>
              </a:ext>
            </a:extLst>
          </p:cNvPr>
          <p:cNvSpPr txBox="1">
            <a:spLocks noChangeArrowheads="1"/>
          </p:cNvSpPr>
          <p:nvPr/>
        </p:nvSpPr>
        <p:spPr bwMode="auto">
          <a:xfrm>
            <a:off x="2628900" y="1676400"/>
            <a:ext cx="2111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b="1" i="1"/>
              <a:t>How to achieve</a:t>
            </a:r>
          </a:p>
        </p:txBody>
      </p:sp>
      <p:sp>
        <p:nvSpPr>
          <p:cNvPr id="51216" name="Rectangle 22">
            <a:extLst>
              <a:ext uri="{FF2B5EF4-FFF2-40B4-BE49-F238E27FC236}">
                <a16:creationId xmlns:a16="http://schemas.microsoft.com/office/drawing/2014/main" id="{8E166AE9-7692-C2C3-7561-E6877D9EF538}"/>
              </a:ext>
            </a:extLst>
          </p:cNvPr>
          <p:cNvSpPr>
            <a:spLocks noChangeArrowheads="1"/>
          </p:cNvSpPr>
          <p:nvPr/>
        </p:nvSpPr>
        <p:spPr bwMode="auto">
          <a:xfrm>
            <a:off x="2695575" y="5676900"/>
            <a:ext cx="20574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2400" b="1" i="1"/>
              <a:t>Sourcing</a:t>
            </a:r>
          </a:p>
        </p:txBody>
      </p:sp>
      <p:sp>
        <p:nvSpPr>
          <p:cNvPr id="51217" name="Rectangle 23">
            <a:extLst>
              <a:ext uri="{FF2B5EF4-FFF2-40B4-BE49-F238E27FC236}">
                <a16:creationId xmlns:a16="http://schemas.microsoft.com/office/drawing/2014/main" id="{2509A1B6-5C34-7258-0B88-8E0DCD020900}"/>
              </a:ext>
            </a:extLst>
          </p:cNvPr>
          <p:cNvSpPr>
            <a:spLocks noChangeArrowheads="1"/>
          </p:cNvSpPr>
          <p:nvPr/>
        </p:nvSpPr>
        <p:spPr bwMode="auto">
          <a:xfrm>
            <a:off x="5029200" y="5676900"/>
            <a:ext cx="2057400" cy="76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gn="ctr">
              <a:lnSpc>
                <a:spcPct val="100000"/>
              </a:lnSpc>
              <a:spcBef>
                <a:spcPct val="0"/>
              </a:spcBef>
              <a:buClrTx/>
              <a:buSzTx/>
            </a:pPr>
            <a:r>
              <a:rPr lang="en-US" altLang="en-US" sz="2400" b="1" i="1"/>
              <a:t>Pricing</a:t>
            </a:r>
          </a:p>
        </p:txBody>
      </p:sp>
      <p:sp>
        <p:nvSpPr>
          <p:cNvPr id="51218" name="Text Box 24">
            <a:extLst>
              <a:ext uri="{FF2B5EF4-FFF2-40B4-BE49-F238E27FC236}">
                <a16:creationId xmlns:a16="http://schemas.microsoft.com/office/drawing/2014/main" id="{6E260BBB-0715-8F4E-7DEA-0431013A74B2}"/>
              </a:ext>
            </a:extLst>
          </p:cNvPr>
          <p:cNvSpPr txBox="1">
            <a:spLocks noChangeArrowheads="1"/>
          </p:cNvSpPr>
          <p:nvPr/>
        </p:nvSpPr>
        <p:spPr bwMode="auto">
          <a:xfrm>
            <a:off x="7239000" y="5600700"/>
            <a:ext cx="158908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400" b="1"/>
              <a:t>Cross-</a:t>
            </a:r>
          </a:p>
          <a:p>
            <a:pPr>
              <a:lnSpc>
                <a:spcPct val="100000"/>
              </a:lnSpc>
              <a:spcBef>
                <a:spcPct val="0"/>
              </a:spcBef>
              <a:buClrTx/>
              <a:buSzTx/>
            </a:pPr>
            <a:r>
              <a:rPr lang="en-US" altLang="en-US" sz="2400" b="1"/>
              <a:t>Functional</a:t>
            </a:r>
          </a:p>
          <a:p>
            <a:pPr>
              <a:lnSpc>
                <a:spcPct val="100000"/>
              </a:lnSpc>
              <a:spcBef>
                <a:spcPct val="0"/>
              </a:spcBef>
              <a:buClrTx/>
              <a:buSzTx/>
            </a:pPr>
            <a:r>
              <a:rPr lang="en-US" altLang="en-US" sz="2400" b="1"/>
              <a:t>Drivers</a:t>
            </a:r>
            <a:endParaRPr lang="en-US" altLang="en-US" sz="2400" b="1" i="1"/>
          </a:p>
        </p:txBody>
      </p:sp>
      <p:sp>
        <p:nvSpPr>
          <p:cNvPr id="51219" name="AutoShape 25">
            <a:extLst>
              <a:ext uri="{FF2B5EF4-FFF2-40B4-BE49-F238E27FC236}">
                <a16:creationId xmlns:a16="http://schemas.microsoft.com/office/drawing/2014/main" id="{985211E4-6F44-3992-74D5-8503CE1B313C}"/>
              </a:ext>
            </a:extLst>
          </p:cNvPr>
          <p:cNvSpPr>
            <a:spLocks noChangeArrowheads="1"/>
          </p:cNvSpPr>
          <p:nvPr/>
        </p:nvSpPr>
        <p:spPr bwMode="auto">
          <a:xfrm>
            <a:off x="3152775" y="4800600"/>
            <a:ext cx="1143000" cy="762000"/>
          </a:xfrm>
          <a:custGeom>
            <a:avLst/>
            <a:gdLst>
              <a:gd name="T0" fmla="*/ 1143000 w 21600"/>
              <a:gd name="T1" fmla="*/ 381000 h 21600"/>
              <a:gd name="T2" fmla="*/ 571500 w 21600"/>
              <a:gd name="T3" fmla="*/ 762000 h 21600"/>
              <a:gd name="T4" fmla="*/ 0 w 21600"/>
              <a:gd name="T5" fmla="*/ 381000 h 21600"/>
              <a:gd name="T6" fmla="*/ 571500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close/>
              </a:path>
            </a:pathLst>
          </a:cu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5CD784CE-F4E8-37C7-126B-F03944B4014F}"/>
              </a:ext>
            </a:extLst>
          </p:cNvPr>
          <p:cNvSpPr>
            <a:spLocks noGrp="1" noChangeArrowheads="1"/>
          </p:cNvSpPr>
          <p:nvPr>
            <p:ph type="title"/>
          </p:nvPr>
        </p:nvSpPr>
        <p:spPr/>
        <p:txBody>
          <a:bodyPr/>
          <a:lstStyle/>
          <a:p>
            <a:r>
              <a:rPr lang="en-US" altLang="en-US"/>
              <a:t>1. Inventory</a:t>
            </a:r>
          </a:p>
        </p:txBody>
      </p:sp>
      <p:sp>
        <p:nvSpPr>
          <p:cNvPr id="52227" name="Rectangle 3">
            <a:extLst>
              <a:ext uri="{FF2B5EF4-FFF2-40B4-BE49-F238E27FC236}">
                <a16:creationId xmlns:a16="http://schemas.microsoft.com/office/drawing/2014/main" id="{14B6C25D-20CC-41E8-FB57-B4E7DA34D34A}"/>
              </a:ext>
            </a:extLst>
          </p:cNvPr>
          <p:cNvSpPr>
            <a:spLocks noGrp="1" noChangeArrowheads="1"/>
          </p:cNvSpPr>
          <p:nvPr>
            <p:ph type="body" idx="4294967295"/>
          </p:nvPr>
        </p:nvSpPr>
        <p:spPr>
          <a:xfrm>
            <a:off x="664029" y="1264298"/>
            <a:ext cx="8153400" cy="5257800"/>
          </a:xfrm>
        </p:spPr>
        <p:txBody>
          <a:bodyPr/>
          <a:lstStyle/>
          <a:p>
            <a:r>
              <a:rPr lang="en-US" altLang="en-US" dirty="0">
                <a:solidFill>
                  <a:srgbClr val="669900"/>
                </a:solidFill>
              </a:rPr>
              <a:t>Convenience</a:t>
            </a:r>
            <a:r>
              <a:rPr lang="en-US" altLang="en-US" dirty="0"/>
              <a:t>: Cycle inventory</a:t>
            </a:r>
          </a:p>
          <a:p>
            <a:pPr lvl="1"/>
            <a:r>
              <a:rPr lang="en-US" altLang="en-US" dirty="0"/>
              <a:t>No customer  buys eggs one by one</a:t>
            </a:r>
          </a:p>
          <a:p>
            <a:r>
              <a:rPr lang="en-US" altLang="en-US" dirty="0">
                <a:solidFill>
                  <a:srgbClr val="669900"/>
                </a:solidFill>
              </a:rPr>
              <a:t>Unstable demand</a:t>
            </a:r>
            <a:r>
              <a:rPr lang="en-US" altLang="en-US" dirty="0"/>
              <a:t>: Seasonal inventory</a:t>
            </a:r>
          </a:p>
          <a:p>
            <a:pPr lvl="1"/>
            <a:r>
              <a:rPr lang="en-US" altLang="en-US" dirty="0"/>
              <a:t>Bathing suits </a:t>
            </a:r>
          </a:p>
          <a:p>
            <a:pPr lvl="1"/>
            <a:r>
              <a:rPr lang="en-US" altLang="en-US" dirty="0"/>
              <a:t>Xmas toys and computer sales</a:t>
            </a:r>
          </a:p>
          <a:p>
            <a:r>
              <a:rPr lang="en-US" altLang="en-US" dirty="0">
                <a:solidFill>
                  <a:srgbClr val="669900"/>
                </a:solidFill>
              </a:rPr>
              <a:t>Randomness</a:t>
            </a:r>
            <a:r>
              <a:rPr lang="en-US" altLang="en-US" dirty="0"/>
              <a:t>: Safety inventory</a:t>
            </a:r>
          </a:p>
          <a:p>
            <a:pPr lvl="1"/>
            <a:r>
              <a:rPr lang="en-US" altLang="en-US" dirty="0"/>
              <a:t>20% more syllabi than the class size were available in the first class</a:t>
            </a:r>
          </a:p>
          <a:p>
            <a:pPr lvl="1"/>
            <a:r>
              <a:rPr lang="en-US" altLang="en-US" dirty="0"/>
              <a:t>Compaq’s loss in 95</a:t>
            </a:r>
          </a:p>
          <a:p>
            <a:r>
              <a:rPr lang="en-US" altLang="en-US" dirty="0">
                <a:solidFill>
                  <a:srgbClr val="669900"/>
                </a:solidFill>
              </a:rPr>
              <a:t>Pipeline</a:t>
            </a:r>
            <a:r>
              <a:rPr lang="en-US" altLang="en-US" dirty="0"/>
              <a:t> inventory</a:t>
            </a:r>
          </a:p>
          <a:p>
            <a:pPr lvl="1"/>
            <a:r>
              <a:rPr lang="en-US" altLang="en-US" dirty="0"/>
              <a:t>Work in process or transit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955CCFC0-0E84-66F8-F8A1-F875F2F4E8E5}"/>
              </a:ext>
            </a:extLst>
          </p:cNvPr>
          <p:cNvSpPr>
            <a:spLocks noGrp="1" noChangeArrowheads="1"/>
          </p:cNvSpPr>
          <p:nvPr>
            <p:ph type="title"/>
          </p:nvPr>
        </p:nvSpPr>
        <p:spPr/>
        <p:txBody>
          <a:bodyPr/>
          <a:lstStyle/>
          <a:p>
            <a:r>
              <a:rPr lang="en-US" altLang="en-US"/>
              <a:t>Little’s law</a:t>
            </a:r>
          </a:p>
        </p:txBody>
      </p:sp>
      <p:sp>
        <p:nvSpPr>
          <p:cNvPr id="53251" name="Rectangle 3">
            <a:extLst>
              <a:ext uri="{FF2B5EF4-FFF2-40B4-BE49-F238E27FC236}">
                <a16:creationId xmlns:a16="http://schemas.microsoft.com/office/drawing/2014/main" id="{502633AC-634E-502A-9439-ABED8DFED7E9}"/>
              </a:ext>
            </a:extLst>
          </p:cNvPr>
          <p:cNvSpPr>
            <a:spLocks noGrp="1" noChangeArrowheads="1"/>
          </p:cNvSpPr>
          <p:nvPr>
            <p:ph type="body" idx="4294967295"/>
          </p:nvPr>
        </p:nvSpPr>
        <p:spPr>
          <a:xfrm>
            <a:off x="251927" y="1394927"/>
            <a:ext cx="8414369" cy="4876800"/>
          </a:xfrm>
        </p:spPr>
        <p:txBody>
          <a:bodyPr>
            <a:normAutofit fontScale="92500" lnSpcReduction="10000"/>
          </a:bodyPr>
          <a:lstStyle/>
          <a:p>
            <a:pPr>
              <a:buFont typeface="Monotype Sorts" pitchFamily="2" charset="2"/>
              <a:buNone/>
            </a:pPr>
            <a:r>
              <a:rPr lang="en-US" altLang="en-US" sz="2400" dirty="0"/>
              <a:t>Long run averages = Expected values</a:t>
            </a:r>
          </a:p>
          <a:p>
            <a:pPr>
              <a:buFont typeface="Monotype Sorts" pitchFamily="2" charset="2"/>
              <a:buNone/>
            </a:pPr>
            <a:r>
              <a:rPr lang="en-US" altLang="en-US" sz="2400" dirty="0"/>
              <a:t>I = R . T</a:t>
            </a:r>
          </a:p>
          <a:p>
            <a:pPr>
              <a:buFont typeface="Monotype Sorts" pitchFamily="2" charset="2"/>
              <a:buNone/>
            </a:pPr>
            <a:r>
              <a:rPr lang="en-US" altLang="en-US" sz="2400" dirty="0"/>
              <a:t>I=Pipeline inventory; </a:t>
            </a:r>
          </a:p>
          <a:p>
            <a:pPr>
              <a:buFont typeface="Monotype Sorts" pitchFamily="2" charset="2"/>
              <a:buNone/>
            </a:pPr>
            <a:r>
              <a:rPr lang="en-US" altLang="en-US" sz="2400" dirty="0"/>
              <a:t>R=output per time=throughput; </a:t>
            </a:r>
          </a:p>
          <a:p>
            <a:pPr>
              <a:buFont typeface="Monotype Sorts" pitchFamily="2" charset="2"/>
              <a:buNone/>
            </a:pPr>
            <a:r>
              <a:rPr lang="en-US" altLang="en-US" sz="2400" dirty="0"/>
              <a:t>T=delay time=flow time</a:t>
            </a:r>
          </a:p>
          <a:p>
            <a:pPr>
              <a:buFont typeface="Monotype Sorts" pitchFamily="2" charset="2"/>
              <a:buNone/>
            </a:pPr>
            <a:endParaRPr lang="en-US" altLang="en-US" sz="2400" dirty="0"/>
          </a:p>
          <a:p>
            <a:pPr>
              <a:buFont typeface="Monotype Sorts" pitchFamily="2" charset="2"/>
              <a:buNone/>
            </a:pPr>
            <a:endParaRPr lang="en-US" altLang="en-US" sz="2400" dirty="0"/>
          </a:p>
          <a:p>
            <a:pPr>
              <a:buFont typeface="Monotype Sorts" pitchFamily="2" charset="2"/>
              <a:buNone/>
            </a:pPr>
            <a:endParaRPr lang="en-US" altLang="en-US" sz="2400" dirty="0"/>
          </a:p>
          <a:p>
            <a:pPr>
              <a:buFont typeface="Monotype Sorts" pitchFamily="2" charset="2"/>
              <a:buNone/>
            </a:pPr>
            <a:endParaRPr lang="en-US" altLang="en-US" sz="2400" dirty="0"/>
          </a:p>
          <a:p>
            <a:pPr>
              <a:buFont typeface="Monotype Sorts" pitchFamily="2" charset="2"/>
              <a:buNone/>
            </a:pPr>
            <a:endParaRPr lang="en-US" altLang="en-US" sz="2400" dirty="0"/>
          </a:p>
          <a:p>
            <a:pPr>
              <a:buFont typeface="Monotype Sorts" pitchFamily="2" charset="2"/>
              <a:buNone/>
            </a:pPr>
            <a:r>
              <a:rPr lang="en-US" altLang="en-US" sz="2400" dirty="0"/>
              <a:t>Flow time?  Thruput?  Pipeline (work in process) Inventory?</a:t>
            </a:r>
          </a:p>
          <a:p>
            <a:pPr>
              <a:buFont typeface="Monotype Sorts" pitchFamily="2" charset="2"/>
              <a:buNone/>
            </a:pPr>
            <a:endParaRPr lang="en-US" altLang="en-US" sz="2400" dirty="0"/>
          </a:p>
        </p:txBody>
      </p:sp>
      <p:sp>
        <p:nvSpPr>
          <p:cNvPr id="53252" name="Rectangle 4">
            <a:extLst>
              <a:ext uri="{FF2B5EF4-FFF2-40B4-BE49-F238E27FC236}">
                <a16:creationId xmlns:a16="http://schemas.microsoft.com/office/drawing/2014/main" id="{50E9F2AF-B679-D547-33D2-6314A76E016F}"/>
              </a:ext>
            </a:extLst>
          </p:cNvPr>
          <p:cNvSpPr>
            <a:spLocks noChangeArrowheads="1"/>
          </p:cNvSpPr>
          <p:nvPr/>
        </p:nvSpPr>
        <p:spPr bwMode="auto">
          <a:xfrm>
            <a:off x="3505200" y="4419600"/>
            <a:ext cx="1981200" cy="1066800"/>
          </a:xfrm>
          <a:prstGeom prst="rect">
            <a:avLst/>
          </a:prstGeom>
          <a:solidFill>
            <a:schemeClr val="bg1"/>
          </a:solidFill>
          <a:ln w="12700">
            <a:solidFill>
              <a:schemeClr val="tx1"/>
            </a:solidFill>
            <a:miter lim="800000"/>
            <a:headEnd/>
            <a:tailEnd/>
          </a:ln>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
        <p:nvSpPr>
          <p:cNvPr id="53253" name="Line 5">
            <a:extLst>
              <a:ext uri="{FF2B5EF4-FFF2-40B4-BE49-F238E27FC236}">
                <a16:creationId xmlns:a16="http://schemas.microsoft.com/office/drawing/2014/main" id="{604A3413-8E35-D290-A2E0-A9427F2BC359}"/>
              </a:ext>
            </a:extLst>
          </p:cNvPr>
          <p:cNvSpPr>
            <a:spLocks noChangeShapeType="1"/>
          </p:cNvSpPr>
          <p:nvPr/>
        </p:nvSpPr>
        <p:spPr bwMode="auto">
          <a:xfrm>
            <a:off x="1600200" y="4953000"/>
            <a:ext cx="1600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3254" name="Line 6">
            <a:extLst>
              <a:ext uri="{FF2B5EF4-FFF2-40B4-BE49-F238E27FC236}">
                <a16:creationId xmlns:a16="http://schemas.microsoft.com/office/drawing/2014/main" id="{7C2CCC7C-E389-B702-2B5F-EE2069476BC2}"/>
              </a:ext>
            </a:extLst>
          </p:cNvPr>
          <p:cNvSpPr>
            <a:spLocks noChangeShapeType="1"/>
          </p:cNvSpPr>
          <p:nvPr/>
        </p:nvSpPr>
        <p:spPr bwMode="auto">
          <a:xfrm>
            <a:off x="5638800" y="4953000"/>
            <a:ext cx="1524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3255" name="Text Box 7">
            <a:extLst>
              <a:ext uri="{FF2B5EF4-FFF2-40B4-BE49-F238E27FC236}">
                <a16:creationId xmlns:a16="http://schemas.microsoft.com/office/drawing/2014/main" id="{E4857049-BB30-6C6A-B345-C41F02AB314F}"/>
              </a:ext>
            </a:extLst>
          </p:cNvPr>
          <p:cNvSpPr txBox="1">
            <a:spLocks noChangeArrowheads="1"/>
          </p:cNvSpPr>
          <p:nvPr/>
        </p:nvSpPr>
        <p:spPr bwMode="auto">
          <a:xfrm>
            <a:off x="5638800" y="4495800"/>
            <a:ext cx="1539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000"/>
              <a:t>10/minute</a:t>
            </a:r>
          </a:p>
        </p:txBody>
      </p:sp>
      <p:sp>
        <p:nvSpPr>
          <p:cNvPr id="53256" name="Text Box 8">
            <a:extLst>
              <a:ext uri="{FF2B5EF4-FFF2-40B4-BE49-F238E27FC236}">
                <a16:creationId xmlns:a16="http://schemas.microsoft.com/office/drawing/2014/main" id="{E9E0C4B1-5AB4-0BD8-1B2E-E9AC7B3BA265}"/>
              </a:ext>
            </a:extLst>
          </p:cNvPr>
          <p:cNvSpPr txBox="1">
            <a:spLocks noChangeArrowheads="1"/>
          </p:cNvSpPr>
          <p:nvPr/>
        </p:nvSpPr>
        <p:spPr bwMode="auto">
          <a:xfrm>
            <a:off x="3581400" y="4800600"/>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pPr>
              <a:lnSpc>
                <a:spcPct val="100000"/>
              </a:lnSpc>
              <a:spcBef>
                <a:spcPct val="0"/>
              </a:spcBef>
              <a:buClrTx/>
              <a:buSzTx/>
            </a:pPr>
            <a:r>
              <a:rPr lang="en-US" altLang="en-US" sz="2000"/>
              <a:t>Spend 1 minute</a:t>
            </a:r>
          </a:p>
        </p:txBody>
      </p:sp>
      <p:sp>
        <p:nvSpPr>
          <p:cNvPr id="53257" name="Oval 9">
            <a:extLst>
              <a:ext uri="{FF2B5EF4-FFF2-40B4-BE49-F238E27FC236}">
                <a16:creationId xmlns:a16="http://schemas.microsoft.com/office/drawing/2014/main" id="{C7CC805F-8C6B-A070-B75D-C3520EA263FE}"/>
              </a:ext>
            </a:extLst>
          </p:cNvPr>
          <p:cNvSpPr>
            <a:spLocks noChangeArrowheads="1"/>
          </p:cNvSpPr>
          <p:nvPr/>
        </p:nvSpPr>
        <p:spPr bwMode="auto">
          <a:xfrm>
            <a:off x="1219200" y="4800600"/>
            <a:ext cx="228600" cy="228600"/>
          </a:xfrm>
          <a:prstGeom prst="ellipse">
            <a:avLst/>
          </a:prstGeom>
          <a:solidFill>
            <a:schemeClr val="accent1"/>
          </a:solidFill>
          <a:ln w="12700">
            <a:solidFill>
              <a:schemeClr val="tx1"/>
            </a:solidFill>
            <a:round/>
            <a:headEnd/>
            <a:tailEnd/>
          </a:ln>
        </p:spPr>
        <p:txBody>
          <a:bodyPr wrap="none" anchor="ctr"/>
          <a:lstStyle>
            <a:lvl1pPr>
              <a:defRPr sz="1600">
                <a:solidFill>
                  <a:schemeClr val="tx1"/>
                </a:solidFill>
                <a:latin typeface="Times New Roman" panose="02020603050405020304" pitchFamily="18" charset="0"/>
              </a:defRPr>
            </a:lvl1pPr>
            <a:lvl2pPr marL="742950" indent="-285750">
              <a:defRPr sz="1600">
                <a:solidFill>
                  <a:schemeClr val="tx1"/>
                </a:solidFill>
                <a:latin typeface="Times New Roman" panose="02020603050405020304" pitchFamily="18" charset="0"/>
              </a:defRPr>
            </a:lvl2pPr>
            <a:lvl3pPr marL="1143000" indent="-228600">
              <a:defRPr sz="1600">
                <a:solidFill>
                  <a:schemeClr val="tx1"/>
                </a:solidFill>
                <a:latin typeface="Times New Roman" panose="02020603050405020304" pitchFamily="18" charset="0"/>
              </a:defRPr>
            </a:lvl3pPr>
            <a:lvl4pPr marL="1600200" indent="-228600">
              <a:defRPr sz="1600">
                <a:solidFill>
                  <a:schemeClr val="tx1"/>
                </a:solidFill>
                <a:latin typeface="Times New Roman" panose="02020603050405020304" pitchFamily="18" charset="0"/>
              </a:defRPr>
            </a:lvl4pPr>
            <a:lvl5pPr marL="2057400" indent="-228600">
              <a:defRPr sz="1600">
                <a:solidFill>
                  <a:schemeClr val="tx1"/>
                </a:solidFill>
                <a:latin typeface="Times New Roman" panose="02020603050405020304" pitchFamily="18" charset="0"/>
              </a:defRPr>
            </a:lvl5pPr>
            <a:lvl6pPr marL="25146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6pPr>
            <a:lvl7pPr marL="29718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7pPr>
            <a:lvl8pPr marL="34290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8pPr>
            <a:lvl9pPr marL="3886200" indent="-228600" eaLnBrk="0" fontAlgn="base" hangingPunct="0">
              <a:lnSpc>
                <a:spcPct val="90000"/>
              </a:lnSpc>
              <a:spcBef>
                <a:spcPct val="20000"/>
              </a:spcBef>
              <a:spcAft>
                <a:spcPct val="0"/>
              </a:spcAft>
              <a:buClr>
                <a:schemeClr val="bg1"/>
              </a:buClr>
              <a:buSzPct val="100000"/>
              <a:defRPr sz="1600">
                <a:solidFill>
                  <a:schemeClr val="tx1"/>
                </a:solidFill>
                <a:latin typeface="Times New Roman" panose="02020603050405020304" pitchFamily="18" charset="0"/>
              </a:defRPr>
            </a:lvl9pPr>
          </a:lstStyle>
          <a:p>
            <a:endParaRPr lang="en-US"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26">
            <a:extLst>
              <a:ext uri="{FF2B5EF4-FFF2-40B4-BE49-F238E27FC236}">
                <a16:creationId xmlns:a16="http://schemas.microsoft.com/office/drawing/2014/main" id="{1C0A70FA-958C-AD89-EE53-76FC23061191}"/>
              </a:ext>
            </a:extLst>
          </p:cNvPr>
          <p:cNvSpPr>
            <a:spLocks noGrp="1" noChangeArrowheads="1"/>
          </p:cNvSpPr>
          <p:nvPr>
            <p:ph type="title"/>
          </p:nvPr>
        </p:nvSpPr>
        <p:spPr/>
        <p:txBody>
          <a:bodyPr/>
          <a:lstStyle/>
          <a:p>
            <a:r>
              <a:rPr lang="en-US" altLang="en-US"/>
              <a:t>2. Transportation</a:t>
            </a:r>
          </a:p>
        </p:txBody>
      </p:sp>
      <p:sp>
        <p:nvSpPr>
          <p:cNvPr id="54275" name="Rectangle 1027">
            <a:extLst>
              <a:ext uri="{FF2B5EF4-FFF2-40B4-BE49-F238E27FC236}">
                <a16:creationId xmlns:a16="http://schemas.microsoft.com/office/drawing/2014/main" id="{20B62FEC-DF72-CDE1-8B7F-91899C1DC53E}"/>
              </a:ext>
            </a:extLst>
          </p:cNvPr>
          <p:cNvSpPr>
            <a:spLocks noGrp="1" noChangeArrowheads="1"/>
          </p:cNvSpPr>
          <p:nvPr>
            <p:ph type="body" idx="4294967295"/>
          </p:nvPr>
        </p:nvSpPr>
        <p:spPr>
          <a:xfrm>
            <a:off x="677992" y="1381125"/>
            <a:ext cx="8228013" cy="4824413"/>
          </a:xfrm>
        </p:spPr>
        <p:txBody>
          <a:bodyPr/>
          <a:lstStyle/>
          <a:p>
            <a:r>
              <a:rPr lang="en-US" altLang="en-US" dirty="0"/>
              <a:t>Air</a:t>
            </a:r>
          </a:p>
          <a:p>
            <a:r>
              <a:rPr lang="en-US" altLang="en-US" dirty="0"/>
              <a:t>Truck</a:t>
            </a:r>
          </a:p>
          <a:p>
            <a:r>
              <a:rPr lang="en-US" altLang="en-US" dirty="0"/>
              <a:t>Rail</a:t>
            </a:r>
          </a:p>
          <a:p>
            <a:r>
              <a:rPr lang="en-US" altLang="en-US" dirty="0"/>
              <a:t>Ship</a:t>
            </a:r>
          </a:p>
          <a:p>
            <a:r>
              <a:rPr lang="en-US" altLang="en-US" dirty="0"/>
              <a:t>Pipeline</a:t>
            </a:r>
          </a:p>
          <a:p>
            <a:r>
              <a:rPr lang="en-US" altLang="en-US" dirty="0"/>
              <a:t>Electronic</a:t>
            </a:r>
          </a:p>
        </p:txBody>
      </p:sp>
      <p:pic>
        <p:nvPicPr>
          <p:cNvPr id="54276" name="Picture 1028" descr="TN00686_">
            <a:extLst>
              <a:ext uri="{FF2B5EF4-FFF2-40B4-BE49-F238E27FC236}">
                <a16:creationId xmlns:a16="http://schemas.microsoft.com/office/drawing/2014/main" id="{225E5DB8-B9AC-50E7-FF25-2E15D18B6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800" y="1600200"/>
            <a:ext cx="1493838"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1029" descr="IN00561_">
            <a:extLst>
              <a:ext uri="{FF2B5EF4-FFF2-40B4-BE49-F238E27FC236}">
                <a16:creationId xmlns:a16="http://schemas.microsoft.com/office/drawing/2014/main" id="{857DBA87-22DC-2134-D34D-F6276E000D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4114800"/>
            <a:ext cx="917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1031" descr="BD06288_">
            <a:extLst>
              <a:ext uri="{FF2B5EF4-FFF2-40B4-BE49-F238E27FC236}">
                <a16:creationId xmlns:a16="http://schemas.microsoft.com/office/drawing/2014/main" id="{C1252643-F7D7-9CDD-CCF2-1B244E36D3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971800"/>
            <a:ext cx="1817688"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1033" descr="TN00333_">
            <a:extLst>
              <a:ext uri="{FF2B5EF4-FFF2-40B4-BE49-F238E27FC236}">
                <a16:creationId xmlns:a16="http://schemas.microsoft.com/office/drawing/2014/main" id="{AF1DE0C0-CFFD-F68B-7D2F-C367181DF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3200400"/>
            <a:ext cx="1982788"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Picture 1034" descr="BS00580_">
            <a:extLst>
              <a:ext uri="{FF2B5EF4-FFF2-40B4-BE49-F238E27FC236}">
                <a16:creationId xmlns:a16="http://schemas.microsoft.com/office/drawing/2014/main" id="{A8A76914-09EF-30EE-E91D-2F213DDEB6F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6800" y="5029200"/>
            <a:ext cx="915988" cy="771525"/>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4281" name="Line 1035">
            <a:extLst>
              <a:ext uri="{FF2B5EF4-FFF2-40B4-BE49-F238E27FC236}">
                <a16:creationId xmlns:a16="http://schemas.microsoft.com/office/drawing/2014/main" id="{FC23BBA1-6591-8860-3F17-CD6C71B627CC}"/>
              </a:ext>
            </a:extLst>
          </p:cNvPr>
          <p:cNvSpPr>
            <a:spLocks noChangeShapeType="1"/>
          </p:cNvSpPr>
          <p:nvPr/>
        </p:nvSpPr>
        <p:spPr bwMode="auto">
          <a:xfrm>
            <a:off x="3048000" y="5638800"/>
            <a:ext cx="1066800" cy="45720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282" name="Line 1036">
            <a:extLst>
              <a:ext uri="{FF2B5EF4-FFF2-40B4-BE49-F238E27FC236}">
                <a16:creationId xmlns:a16="http://schemas.microsoft.com/office/drawing/2014/main" id="{EE3A05D5-275C-5943-5F30-5CDFF735F7C7}"/>
              </a:ext>
            </a:extLst>
          </p:cNvPr>
          <p:cNvSpPr>
            <a:spLocks noChangeShapeType="1"/>
          </p:cNvSpPr>
          <p:nvPr/>
        </p:nvSpPr>
        <p:spPr bwMode="auto">
          <a:xfrm flipV="1">
            <a:off x="4114800" y="5029200"/>
            <a:ext cx="2362200" cy="106680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283" name="Line 1039">
            <a:extLst>
              <a:ext uri="{FF2B5EF4-FFF2-40B4-BE49-F238E27FC236}">
                <a16:creationId xmlns:a16="http://schemas.microsoft.com/office/drawing/2014/main" id="{AB3E95A3-7AE2-7576-3E3F-01BF5E99AA15}"/>
              </a:ext>
            </a:extLst>
          </p:cNvPr>
          <p:cNvSpPr>
            <a:spLocks noChangeShapeType="1"/>
          </p:cNvSpPr>
          <p:nvPr/>
        </p:nvSpPr>
        <p:spPr bwMode="auto">
          <a:xfrm flipV="1">
            <a:off x="3048000" y="4876800"/>
            <a:ext cx="152400" cy="76200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29F30EB-D5BF-DC19-BE0A-41A669D41474}"/>
              </a:ext>
            </a:extLst>
          </p:cNvPr>
          <p:cNvSpPr>
            <a:spLocks noGrp="1" noChangeArrowheads="1"/>
          </p:cNvSpPr>
          <p:nvPr>
            <p:ph type="title"/>
          </p:nvPr>
        </p:nvSpPr>
        <p:spPr/>
        <p:txBody>
          <a:bodyPr/>
          <a:lstStyle/>
          <a:p>
            <a:r>
              <a:rPr lang="en-US" altLang="en-US"/>
              <a:t>3. Facilities</a:t>
            </a:r>
          </a:p>
        </p:txBody>
      </p:sp>
      <p:sp>
        <p:nvSpPr>
          <p:cNvPr id="55299" name="Rectangle 3">
            <a:extLst>
              <a:ext uri="{FF2B5EF4-FFF2-40B4-BE49-F238E27FC236}">
                <a16:creationId xmlns:a16="http://schemas.microsoft.com/office/drawing/2014/main" id="{9F96FC75-4FB1-9F80-91C0-397497CCB959}"/>
              </a:ext>
            </a:extLst>
          </p:cNvPr>
          <p:cNvSpPr>
            <a:spLocks noGrp="1" noChangeArrowheads="1"/>
          </p:cNvSpPr>
          <p:nvPr>
            <p:ph type="body" idx="4294967295"/>
          </p:nvPr>
        </p:nvSpPr>
        <p:spPr>
          <a:xfrm>
            <a:off x="438283" y="1390650"/>
            <a:ext cx="8228013" cy="4824413"/>
          </a:xfrm>
        </p:spPr>
        <p:txBody>
          <a:bodyPr>
            <a:normAutofit lnSpcReduction="10000"/>
          </a:bodyPr>
          <a:lstStyle/>
          <a:p>
            <a:r>
              <a:rPr lang="en-US" altLang="en-US" dirty="0"/>
              <a:t>Production</a:t>
            </a:r>
          </a:p>
          <a:p>
            <a:pPr lvl="1"/>
            <a:r>
              <a:rPr lang="en-US" altLang="en-US" dirty="0">
                <a:solidFill>
                  <a:srgbClr val="669900"/>
                </a:solidFill>
              </a:rPr>
              <a:t>Flexible</a:t>
            </a:r>
            <a:r>
              <a:rPr lang="en-US" altLang="en-US" dirty="0"/>
              <a:t> vs. </a:t>
            </a:r>
            <a:r>
              <a:rPr lang="en-US" altLang="en-US" dirty="0">
                <a:solidFill>
                  <a:srgbClr val="FF0000"/>
                </a:solidFill>
              </a:rPr>
              <a:t>Dedicated</a:t>
            </a:r>
          </a:p>
          <a:p>
            <a:pPr lvl="1"/>
            <a:r>
              <a:rPr lang="en-US" altLang="en-US" dirty="0">
                <a:solidFill>
                  <a:srgbClr val="FF0000"/>
                </a:solidFill>
              </a:rPr>
              <a:t>Flexibility costs</a:t>
            </a:r>
          </a:p>
          <a:p>
            <a:pPr lvl="2"/>
            <a:r>
              <a:rPr lang="en-US" altLang="en-US" dirty="0"/>
              <a:t>Production: Remember BMW: “a sports car disguised as a sedan”</a:t>
            </a:r>
          </a:p>
          <a:p>
            <a:pPr lvl="2"/>
            <a:r>
              <a:rPr lang="en-US" altLang="en-US" dirty="0"/>
              <a:t>Service: Can your instructor teach music as well as SCM?</a:t>
            </a:r>
          </a:p>
          <a:p>
            <a:pPr lvl="2"/>
            <a:r>
              <a:rPr lang="en-US" altLang="en-US" dirty="0"/>
              <a:t>Sports: A playmaker who shoots well is rare. </a:t>
            </a:r>
          </a:p>
          <a:p>
            <a:pPr lvl="1"/>
            <a:endParaRPr lang="en-US" altLang="en-US" dirty="0"/>
          </a:p>
          <a:p>
            <a:r>
              <a:rPr lang="en-US" altLang="en-US" dirty="0"/>
              <a:t>Inventory-like operations: Receiving, Prepackaging, Storing, Picking, Packaging, Sorting, Accumulating, Shipping </a:t>
            </a:r>
          </a:p>
          <a:p>
            <a:pPr lvl="1"/>
            <a:r>
              <a:rPr lang="en-US" altLang="en-US" sz="2000" dirty="0"/>
              <a:t>Job Lot Storage: Need more space. Reticle storage in fabs.</a:t>
            </a:r>
          </a:p>
          <a:p>
            <a:pPr lvl="1"/>
            <a:r>
              <a:rPr lang="en-US" altLang="en-US" sz="2000" dirty="0"/>
              <a:t>Crossdocking: Wal-Mart</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788439BE-C9BA-C9F7-C9D8-62FBD1280218}"/>
              </a:ext>
            </a:extLst>
          </p:cNvPr>
          <p:cNvSpPr>
            <a:spLocks noGrp="1" noChangeArrowheads="1"/>
          </p:cNvSpPr>
          <p:nvPr>
            <p:ph type="title"/>
          </p:nvPr>
        </p:nvSpPr>
        <p:spPr/>
        <p:txBody>
          <a:bodyPr/>
          <a:lstStyle/>
          <a:p>
            <a:r>
              <a:rPr lang="en-US" altLang="en-US"/>
              <a:t>4. Information</a:t>
            </a:r>
          </a:p>
        </p:txBody>
      </p:sp>
      <p:sp>
        <p:nvSpPr>
          <p:cNvPr id="56323" name="Rectangle 3">
            <a:extLst>
              <a:ext uri="{FF2B5EF4-FFF2-40B4-BE49-F238E27FC236}">
                <a16:creationId xmlns:a16="http://schemas.microsoft.com/office/drawing/2014/main" id="{158F2112-76BF-5CA7-4F5E-5C5BBA994AE4}"/>
              </a:ext>
            </a:extLst>
          </p:cNvPr>
          <p:cNvSpPr>
            <a:spLocks noGrp="1" noChangeArrowheads="1"/>
          </p:cNvSpPr>
          <p:nvPr>
            <p:ph type="body" idx="4294967295"/>
          </p:nvPr>
        </p:nvSpPr>
        <p:spPr>
          <a:xfrm>
            <a:off x="461035" y="1437303"/>
            <a:ext cx="8228013" cy="4824413"/>
          </a:xfrm>
        </p:spPr>
        <p:txBody>
          <a:bodyPr>
            <a:normAutofit fontScale="92500"/>
          </a:bodyPr>
          <a:lstStyle/>
          <a:p>
            <a:r>
              <a:rPr lang="en-US" altLang="en-US" dirty="0"/>
              <a:t>Role in the supply chain</a:t>
            </a:r>
          </a:p>
          <a:p>
            <a:pPr lvl="1"/>
            <a:r>
              <a:rPr lang="en-US" altLang="en-US" dirty="0"/>
              <a:t>The </a:t>
            </a:r>
            <a:r>
              <a:rPr lang="en-US" altLang="en-US" dirty="0">
                <a:solidFill>
                  <a:srgbClr val="FF0000"/>
                </a:solidFill>
              </a:rPr>
              <a:t>connection</a:t>
            </a:r>
            <a:r>
              <a:rPr lang="en-US" altLang="en-US" dirty="0"/>
              <a:t> between the various stages in the supply chain</a:t>
            </a:r>
          </a:p>
          <a:p>
            <a:pPr lvl="1"/>
            <a:r>
              <a:rPr lang="en-US" altLang="en-US" dirty="0"/>
              <a:t>Crucial to daily operation of each stage in a supply chain </a:t>
            </a:r>
          </a:p>
          <a:p>
            <a:pPr lvl="2"/>
            <a:r>
              <a:rPr lang="en-US" altLang="en-US" sz="1800" dirty="0"/>
              <a:t>E.g.,</a:t>
            </a:r>
            <a:r>
              <a:rPr lang="en-US" altLang="en-US" dirty="0"/>
              <a:t> </a:t>
            </a:r>
            <a:r>
              <a:rPr lang="en-US" altLang="en-US" sz="1800" dirty="0"/>
              <a:t>production scheduling, inventory levels</a:t>
            </a:r>
          </a:p>
          <a:p>
            <a:r>
              <a:rPr lang="en-US" altLang="en-US" dirty="0"/>
              <a:t>Role in the competitive strategy</a:t>
            </a:r>
          </a:p>
          <a:p>
            <a:pPr lvl="1"/>
            <a:r>
              <a:rPr lang="en-US" altLang="en-US" dirty="0"/>
              <a:t>Allows supply chain to become more efficient and more responsive at the same time (</a:t>
            </a:r>
            <a:r>
              <a:rPr lang="en-US" altLang="en-US" dirty="0">
                <a:solidFill>
                  <a:srgbClr val="FF0000"/>
                </a:solidFill>
              </a:rPr>
              <a:t>reduces the need for a trade-off</a:t>
            </a:r>
            <a:r>
              <a:rPr lang="en-US" altLang="en-US" dirty="0"/>
              <a:t>)</a:t>
            </a:r>
          </a:p>
          <a:p>
            <a:pPr lvl="1"/>
            <a:r>
              <a:rPr lang="en-US" altLang="en-US" dirty="0"/>
              <a:t>Information technology</a:t>
            </a:r>
          </a:p>
          <a:p>
            <a:pPr lvl="2"/>
            <a:r>
              <a:rPr lang="en-US" altLang="en-US" dirty="0"/>
              <a:t>Andersen Windows</a:t>
            </a:r>
          </a:p>
          <a:p>
            <a:pPr lvl="3"/>
            <a:r>
              <a:rPr lang="en-US" altLang="en-US" dirty="0"/>
              <a:t>Wood window manufacturer, whose customers can choose from a library of 50,000 designs or create their own.  Customer orders automatically sent to the factory.</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Custom 2">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F65D84-E0F8-41F8-8AB1-093C0ADE7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514F291-B47C-48A1-B199-EBD0A7B4E780}">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5233</TotalTime>
  <Words>8576</Words>
  <Application>Microsoft Office PowerPoint</Application>
  <PresentationFormat>On-screen Show (4:3)</PresentationFormat>
  <Paragraphs>1133</Paragraphs>
  <Slides>151</Slides>
  <Notes>46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151</vt:i4>
      </vt:variant>
    </vt:vector>
  </HeadingPairs>
  <TitlesOfParts>
    <vt:vector size="164" baseType="lpstr">
      <vt:lpstr>Arial</vt:lpstr>
      <vt:lpstr>Calibri</vt:lpstr>
      <vt:lpstr>Garamond</vt:lpstr>
      <vt:lpstr>Gill Sans MT</vt:lpstr>
      <vt:lpstr>Monotype Sorts</vt:lpstr>
      <vt:lpstr>Roboto</vt:lpstr>
      <vt:lpstr>Times New Roman</vt:lpstr>
      <vt:lpstr>Wingdings</vt:lpstr>
      <vt:lpstr>Wingdings 2</vt:lpstr>
      <vt:lpstr>Pencils_02_2012</vt:lpstr>
      <vt:lpstr>Microsoft Clip Gallery</vt:lpstr>
      <vt:lpstr>Microsoft Word Document</vt:lpstr>
      <vt:lpstr>Microsoft Graph 2000 Chart</vt:lpstr>
      <vt:lpstr>PowerPoint Presentation</vt:lpstr>
      <vt:lpstr>Goals</vt:lpstr>
      <vt:lpstr>Enterprise Information System</vt:lpstr>
      <vt:lpstr>Enterprise Information System</vt:lpstr>
      <vt:lpstr>Enterprise Information System</vt:lpstr>
      <vt:lpstr>Enterprise Information System</vt:lpstr>
      <vt:lpstr>Information System</vt:lpstr>
      <vt:lpstr>Six Major Types of Information Systems</vt:lpstr>
      <vt:lpstr>Transaction Processing System (TPS)</vt:lpstr>
      <vt:lpstr>Transaction Processing System (TPS)</vt:lpstr>
      <vt:lpstr>Transaction Processing System (TPS)</vt:lpstr>
      <vt:lpstr>Transaction Processing System (TPS)</vt:lpstr>
      <vt:lpstr>Office Automation System (OAS)</vt:lpstr>
      <vt:lpstr>Office Automation System (OAS)</vt:lpstr>
      <vt:lpstr>Office automation benefits</vt:lpstr>
      <vt:lpstr>Types of Office Automation Tools</vt:lpstr>
      <vt:lpstr>Types of Office Automation Tools</vt:lpstr>
      <vt:lpstr>Types of Office Automation Tools</vt:lpstr>
      <vt:lpstr>Types of Office Automation Tools</vt:lpstr>
      <vt:lpstr>Types of Office Automation Tools</vt:lpstr>
      <vt:lpstr>Types of Office Automation Tools</vt:lpstr>
      <vt:lpstr>Types of Office Automation Tools</vt:lpstr>
      <vt:lpstr>Types of Office Automation Tools</vt:lpstr>
      <vt:lpstr>Types of Office Automation Tools</vt:lpstr>
      <vt:lpstr>Types of Office Automation Tools</vt:lpstr>
      <vt:lpstr>Types of Office Automation Tools</vt:lpstr>
      <vt:lpstr>Types of Office Automation Tools</vt:lpstr>
      <vt:lpstr>Types of Office Automation Tools</vt:lpstr>
      <vt:lpstr>Types of Office Automation Tools</vt:lpstr>
      <vt:lpstr>Knowledge Work System (KWS)</vt:lpstr>
      <vt:lpstr>Knowledge Work System (KWS)</vt:lpstr>
      <vt:lpstr>Knowledge Work System (KWS)</vt:lpstr>
      <vt:lpstr>Management Information System (MIS)</vt:lpstr>
      <vt:lpstr>Management Information System (MIS)</vt:lpstr>
      <vt:lpstr>Components of MIS</vt:lpstr>
      <vt:lpstr>Objectives of MIS</vt:lpstr>
      <vt:lpstr>Characteristics of MIS</vt:lpstr>
      <vt:lpstr>Characteristics of MIS</vt:lpstr>
      <vt:lpstr>Decision Support System (DSS)</vt:lpstr>
      <vt:lpstr>Executive Support System (ESS)</vt:lpstr>
      <vt:lpstr>What Are the Main Applications of Information Technology?</vt:lpstr>
      <vt:lpstr>What Are the Main Applications of Information Technology?</vt:lpstr>
      <vt:lpstr>What Are the Main Applications of Information Technology?</vt:lpstr>
      <vt:lpstr>What Are the Main Applications of Information Technology?</vt:lpstr>
      <vt:lpstr>Top level applications of IS</vt:lpstr>
      <vt:lpstr>Enterprise Resource Planning (ERP)</vt:lpstr>
      <vt:lpstr>Enterprise Resource Planning (ERP)</vt:lpstr>
      <vt:lpstr>Enterprise Resource Planning (ERP)</vt:lpstr>
      <vt:lpstr>Types of ERP</vt:lpstr>
      <vt:lpstr>Types of ERP</vt:lpstr>
      <vt:lpstr>Enterprise Resource Planning (ERP)</vt:lpstr>
      <vt:lpstr>Enterprise Resource Planning (ERP)</vt:lpstr>
      <vt:lpstr>Enterprise Resource Planning (ERP)</vt:lpstr>
      <vt:lpstr>ERP Software</vt:lpstr>
      <vt:lpstr>Benefits of ERP</vt:lpstr>
      <vt:lpstr>Latest Trends in ERP</vt:lpstr>
      <vt:lpstr>   Supply Chain Management Introduction  </vt:lpstr>
      <vt:lpstr>Outline</vt:lpstr>
      <vt:lpstr>Traditional View: Supply Chains in the Economy (1990, 1996)</vt:lpstr>
      <vt:lpstr>Traditional View: Cost breakdown of a manufactured good</vt:lpstr>
      <vt:lpstr>What can Supply Chain Management do?</vt:lpstr>
      <vt:lpstr>Magnitude of Supply Chain Management</vt:lpstr>
      <vt:lpstr>Importance of SCM understood by some</vt:lpstr>
      <vt:lpstr>Top 25  Supply Chains</vt:lpstr>
      <vt:lpstr>SCM Generated Value</vt:lpstr>
      <vt:lpstr>A picture is better than 1000 words! How many words would be better than 3 pictures?</vt:lpstr>
      <vt:lpstr>Detergent supply chain:</vt:lpstr>
      <vt:lpstr>Flows in a Supply Chain</vt:lpstr>
      <vt:lpstr>SCM in a Supply Network</vt:lpstr>
      <vt:lpstr>Importance of Supply Chain Management</vt:lpstr>
      <vt:lpstr>A Generic Supply Chain</vt:lpstr>
      <vt:lpstr>Cycle View of Supply Chains</vt:lpstr>
      <vt:lpstr>Push vs Pull System</vt:lpstr>
      <vt:lpstr>Push/Pull View of Supply Chains</vt:lpstr>
      <vt:lpstr>Examples of Supply Chains</vt:lpstr>
      <vt:lpstr>PowerPoint Presentation</vt:lpstr>
      <vt:lpstr>Mission-Strategy-Tactics-Decisions</vt:lpstr>
      <vt:lpstr>Life Strategy for Ted</vt:lpstr>
      <vt:lpstr>Linking SC and Business Strategy</vt:lpstr>
      <vt:lpstr>Strategies:  Product Development</vt:lpstr>
      <vt:lpstr>Strategies</vt:lpstr>
      <vt:lpstr>Fitting the SC to the customer or vice versa?</vt:lpstr>
      <vt:lpstr>Achieving Strategic Fit: Consistent SCM and Competitive strategies</vt:lpstr>
      <vt:lpstr>Contributors to Implied Demand Uncertainty</vt:lpstr>
      <vt:lpstr>Understanding the Supply Chain:  Cost-Responsiveness Tradeoff</vt:lpstr>
      <vt:lpstr>Top 10 Retailers Reported in 2008 – First 4</vt:lpstr>
      <vt:lpstr>Top 10 Retailers Reported in 2008 – First 5-10</vt:lpstr>
      <vt:lpstr>Big retailers’ Strategy</vt:lpstr>
      <vt:lpstr>Other Factors</vt:lpstr>
      <vt:lpstr>Achieving Strategic Fit over a Lifecycle</vt:lpstr>
      <vt:lpstr>Integration</vt:lpstr>
      <vt:lpstr>Strategic Scope</vt:lpstr>
      <vt:lpstr>Supply Chain Drivers and Obstacles</vt:lpstr>
      <vt:lpstr>Drivers of Supply Chain Performance</vt:lpstr>
      <vt:lpstr>1. Inventory</vt:lpstr>
      <vt:lpstr>Little’s law</vt:lpstr>
      <vt:lpstr>2. Transportation</vt:lpstr>
      <vt:lpstr>3. Facilities</vt:lpstr>
      <vt:lpstr>4. Information</vt:lpstr>
      <vt:lpstr>Characteristics of the Good Information </vt:lpstr>
      <vt:lpstr>Quality of Information</vt:lpstr>
      <vt:lpstr>Information Technology in a Supply Chain: Legacy Systems</vt:lpstr>
      <vt:lpstr>Information Technology in a Supply Chain: ERP Systems</vt:lpstr>
      <vt:lpstr>Information Technology in a Supply Chain: Analytical Applications</vt:lpstr>
      <vt:lpstr>ERP Systems</vt:lpstr>
      <vt:lpstr>IT Push</vt:lpstr>
      <vt:lpstr>Supply Chain Software Push See Top 100 under /articles.html </vt:lpstr>
      <vt:lpstr>5. Sourcing</vt:lpstr>
      <vt:lpstr>6. Pricing</vt:lpstr>
      <vt:lpstr>Considerations for Supply Chain Drivers</vt:lpstr>
      <vt:lpstr>Major Obstacles to Achieving Fit</vt:lpstr>
      <vt:lpstr>PowerPoint Presentation</vt:lpstr>
      <vt:lpstr>Major obstacles to achieving fit</vt:lpstr>
      <vt:lpstr>Common problems</vt:lpstr>
      <vt:lpstr>Common problems</vt:lpstr>
      <vt:lpstr>Building Customer Relationships</vt:lpstr>
      <vt:lpstr>Learning Goals:</vt:lpstr>
      <vt:lpstr>Learning Goals (cont.):</vt:lpstr>
      <vt:lpstr>What is Customer Relationship Management?</vt:lpstr>
      <vt:lpstr>What is Customer Relationship Management? (cont.)</vt:lpstr>
      <vt:lpstr>Benefits of CRM to the Small Firm</vt:lpstr>
      <vt:lpstr>Benefits of CRM to the Small Firm (cont.)</vt:lpstr>
      <vt:lpstr>PowerPoint Presentation</vt:lpstr>
      <vt:lpstr>PowerPoint Presentation</vt:lpstr>
      <vt:lpstr>Outstanding Customer Relationships  through Extraordinary Service</vt:lpstr>
      <vt:lpstr>Outstanding Customer Relationships  through Extraordinary Service (cont.)</vt:lpstr>
      <vt:lpstr>Managing Customer Satisfaction</vt:lpstr>
      <vt:lpstr>PowerPoint Presentation</vt:lpstr>
      <vt:lpstr>Managing Customer Satisfaction</vt:lpstr>
      <vt:lpstr>Evaluating a Firm’s  Customer Service Health</vt:lpstr>
      <vt:lpstr>PowerPoint Presentation</vt:lpstr>
      <vt:lpstr>Evaluating a Firm’s  Customer Service Health (cont.)</vt:lpstr>
      <vt:lpstr>PowerPoint Presentation</vt:lpstr>
      <vt:lpstr>PowerPoint Presentation</vt:lpstr>
      <vt:lpstr>PowerPoint Presentation</vt:lpstr>
      <vt:lpstr>Creating a CRM Database</vt:lpstr>
      <vt:lpstr>Using a CRM Database</vt:lpstr>
      <vt:lpstr>Using a CRM Database (cont’d)</vt:lpstr>
      <vt:lpstr>Stage 1: Need Recognition</vt:lpstr>
      <vt:lpstr>Stage 2:Information Search and Evaluation</vt:lpstr>
      <vt:lpstr>Stage 3: Purchase Decision</vt:lpstr>
      <vt:lpstr>Stage 4: Post-Purchase Evaluation</vt:lpstr>
      <vt:lpstr>Stage 4: Post-Purchase Evaluation</vt:lpstr>
      <vt:lpstr>PowerPoint Presentation</vt:lpstr>
      <vt:lpstr>Understanding Psychological Influences  on Customers</vt:lpstr>
      <vt:lpstr>Understanding Psychological Influences  on Customers (cont’d)</vt:lpstr>
      <vt:lpstr>Understanding Psychological Influences on Customers (cont’d)</vt:lpstr>
      <vt:lpstr>Understanding Psychological Influences on Customers (cont’d)</vt:lpstr>
      <vt:lpstr>Understanding Sociological Influences  on Customers</vt:lpstr>
      <vt:lpstr>PowerPoint Presentation</vt:lpstr>
      <vt:lpstr>Module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Parameswari Ettiappan</dc:creator>
  <cp:lastModifiedBy>Parameswari Ettiappan</cp:lastModifiedBy>
  <cp:revision>616</cp:revision>
  <dcterms:created xsi:type="dcterms:W3CDTF">2021-01-20T16:30:40Z</dcterms:created>
  <dcterms:modified xsi:type="dcterms:W3CDTF">2023-01-16T02:04:06Z</dcterms:modified>
</cp:coreProperties>
</file>